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9" r:id="rId2"/>
    <p:sldId id="277" r:id="rId3"/>
    <p:sldId id="326" r:id="rId4"/>
    <p:sldId id="327"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Lst>
  <p:sldSz cx="9144000" cy="6858000" type="screen4x3"/>
  <p:notesSz cx="6950075" cy="9236075"/>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932" autoAdjust="0"/>
  </p:normalViewPr>
  <p:slideViewPr>
    <p:cSldViewPr>
      <p:cViewPr varScale="1">
        <p:scale>
          <a:sx n="42" d="100"/>
          <a:sy n="42" d="100"/>
        </p:scale>
        <p:origin x="1326"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E7AF4A68-0A7A-41DD-81A3-E1D25698EEF2}" type="datetimeFigureOut">
              <a:rPr lang="en-US" smtClean="0"/>
              <a:pPr/>
              <a:t>4/26/2014</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2F2A554E-F8A3-451C-8227-DDB614CE2180}" type="slidenum">
              <a:rPr lang="en-US" smtClean="0"/>
              <a:pPr/>
              <a:t>‹#›</a:t>
            </a:fld>
            <a:endParaRPr lang="en-US" dirty="0"/>
          </a:p>
        </p:txBody>
      </p:sp>
    </p:spTree>
    <p:extLst>
      <p:ext uri="{BB962C8B-B14F-4D97-AF65-F5344CB8AC3E}">
        <p14:creationId xmlns:p14="http://schemas.microsoft.com/office/powerpoint/2010/main" val="726607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a:t>
            </a:fld>
            <a:endParaRPr lang="en-US" dirty="0"/>
          </a:p>
        </p:txBody>
      </p:sp>
    </p:spTree>
    <p:extLst>
      <p:ext uri="{BB962C8B-B14F-4D97-AF65-F5344CB8AC3E}">
        <p14:creationId xmlns:p14="http://schemas.microsoft.com/office/powerpoint/2010/main" val="508487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10</a:t>
            </a:fld>
            <a:endParaRPr lang="en-US" dirty="0"/>
          </a:p>
        </p:txBody>
      </p:sp>
    </p:spTree>
    <p:extLst>
      <p:ext uri="{BB962C8B-B14F-4D97-AF65-F5344CB8AC3E}">
        <p14:creationId xmlns:p14="http://schemas.microsoft.com/office/powerpoint/2010/main" val="8754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Multiple readers or writers can be waiting</a:t>
            </a:r>
            <a:r>
              <a:rPr lang="en-US" baseline="0" dirty="0" smtClean="0"/>
              <a:t> for a read or write to occur only the highest priority task will be unblocked when that occurs.   If at the same priority the one that has been waiting the longest will be unblocked.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11</a:t>
            </a:fld>
            <a:endParaRPr lang="en-US" dirty="0"/>
          </a:p>
        </p:txBody>
      </p:sp>
    </p:spTree>
    <p:extLst>
      <p:ext uri="{BB962C8B-B14F-4D97-AF65-F5344CB8AC3E}">
        <p14:creationId xmlns:p14="http://schemas.microsoft.com/office/powerpoint/2010/main" val="2004685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12</a:t>
            </a:fld>
            <a:endParaRPr lang="en-US" dirty="0"/>
          </a:p>
        </p:txBody>
      </p:sp>
    </p:spTree>
    <p:extLst>
      <p:ext uri="{BB962C8B-B14F-4D97-AF65-F5344CB8AC3E}">
        <p14:creationId xmlns:p14="http://schemas.microsoft.com/office/powerpoint/2010/main" val="2553043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13</a:t>
            </a:fld>
            <a:endParaRPr lang="en-US" dirty="0"/>
          </a:p>
        </p:txBody>
      </p:sp>
    </p:spTree>
    <p:extLst>
      <p:ext uri="{BB962C8B-B14F-4D97-AF65-F5344CB8AC3E}">
        <p14:creationId xmlns:p14="http://schemas.microsoft.com/office/powerpoint/2010/main" val="2648781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14</a:t>
            </a:fld>
            <a:endParaRPr lang="en-US" dirty="0"/>
          </a:p>
        </p:txBody>
      </p:sp>
    </p:spTree>
    <p:extLst>
      <p:ext uri="{BB962C8B-B14F-4D97-AF65-F5344CB8AC3E}">
        <p14:creationId xmlns:p14="http://schemas.microsoft.com/office/powerpoint/2010/main" val="3360638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15</a:t>
            </a:fld>
            <a:endParaRPr lang="en-US" dirty="0"/>
          </a:p>
        </p:txBody>
      </p:sp>
    </p:spTree>
    <p:extLst>
      <p:ext uri="{BB962C8B-B14F-4D97-AF65-F5344CB8AC3E}">
        <p14:creationId xmlns:p14="http://schemas.microsoft.com/office/powerpoint/2010/main" val="3459661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16</a:t>
            </a:fld>
            <a:endParaRPr lang="en-US" dirty="0"/>
          </a:p>
        </p:txBody>
      </p:sp>
    </p:spTree>
    <p:extLst>
      <p:ext uri="{BB962C8B-B14F-4D97-AF65-F5344CB8AC3E}">
        <p14:creationId xmlns:p14="http://schemas.microsoft.com/office/powerpoint/2010/main" val="1186361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17</a:t>
            </a:fld>
            <a:endParaRPr lang="en-US" dirty="0"/>
          </a:p>
        </p:txBody>
      </p:sp>
    </p:spTree>
    <p:extLst>
      <p:ext uri="{BB962C8B-B14F-4D97-AF65-F5344CB8AC3E}">
        <p14:creationId xmlns:p14="http://schemas.microsoft.com/office/powerpoint/2010/main" val="2203550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how close to</a:t>
            </a:r>
            <a:r>
              <a:rPr lang="en-US" baseline="0" dirty="0" smtClean="0"/>
              <a:t> Vs must you get, lets say to ½ bit.  So an 8 bit converter is 1/255* 1/2 = .196% or X = .9980.  This gives a t of RC 6.238</a:t>
            </a:r>
            <a:endParaRPr lang="en-US" dirty="0"/>
          </a:p>
        </p:txBody>
      </p:sp>
      <p:sp>
        <p:nvSpPr>
          <p:cNvPr id="4" name="Slide Number Placeholder 3"/>
          <p:cNvSpPr>
            <a:spLocks noGrp="1"/>
          </p:cNvSpPr>
          <p:nvPr>
            <p:ph type="sldNum" sz="quarter" idx="10"/>
          </p:nvPr>
        </p:nvSpPr>
        <p:spPr/>
        <p:txBody>
          <a:bodyPr/>
          <a:lstStyle/>
          <a:p>
            <a:fld id="{EB733057-599F-4F6C-A711-6041BF1C3B6C}" type="slidenum">
              <a:rPr lang="en-US" smtClean="0"/>
              <a:pPr/>
              <a:t>18</a:t>
            </a:fld>
            <a:endParaRPr lang="en-US"/>
          </a:p>
        </p:txBody>
      </p:sp>
    </p:spTree>
    <p:extLst>
      <p:ext uri="{BB962C8B-B14F-4D97-AF65-F5344CB8AC3E}">
        <p14:creationId xmlns:p14="http://schemas.microsoft.com/office/powerpoint/2010/main" val="33803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type of A/D convertor in the </a:t>
            </a:r>
            <a:r>
              <a:rPr lang="en-US" dirty="0" err="1" smtClean="0"/>
              <a:t>dsPIC</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19</a:t>
            </a:fld>
            <a:endParaRPr lang="en-US" dirty="0"/>
          </a:p>
        </p:txBody>
      </p:sp>
    </p:spTree>
    <p:extLst>
      <p:ext uri="{BB962C8B-B14F-4D97-AF65-F5344CB8AC3E}">
        <p14:creationId xmlns:p14="http://schemas.microsoft.com/office/powerpoint/2010/main" val="3457271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a:t>
            </a:fld>
            <a:endParaRPr lang="en-US" dirty="0"/>
          </a:p>
        </p:txBody>
      </p:sp>
    </p:spTree>
    <p:extLst>
      <p:ext uri="{BB962C8B-B14F-4D97-AF65-F5344CB8AC3E}">
        <p14:creationId xmlns:p14="http://schemas.microsoft.com/office/powerpoint/2010/main" val="2999068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Notice that the change to a</a:t>
            </a:r>
            <a:r>
              <a:rPr lang="en-US" baseline="0" dirty="0" smtClean="0"/>
              <a:t> code will ideally happen in ½ of the interval of resolutions</a:t>
            </a:r>
          </a:p>
          <a:p>
            <a:endParaRPr lang="en-US" baseline="0" dirty="0" smtClean="0"/>
          </a:p>
          <a:p>
            <a:r>
              <a:rPr lang="en-US" baseline="0" dirty="0" smtClean="0"/>
              <a:t>Also note that the text has the resolution wrong when it states it is V/2^N</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20</a:t>
            </a:fld>
            <a:endParaRPr lang="en-US" dirty="0"/>
          </a:p>
        </p:txBody>
      </p:sp>
    </p:spTree>
    <p:extLst>
      <p:ext uri="{BB962C8B-B14F-4D97-AF65-F5344CB8AC3E}">
        <p14:creationId xmlns:p14="http://schemas.microsoft.com/office/powerpoint/2010/main" val="3364920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21</a:t>
            </a:fld>
            <a:endParaRPr lang="en-US" dirty="0"/>
          </a:p>
        </p:txBody>
      </p:sp>
    </p:spTree>
    <p:extLst>
      <p:ext uri="{BB962C8B-B14F-4D97-AF65-F5344CB8AC3E}">
        <p14:creationId xmlns:p14="http://schemas.microsoft.com/office/powerpoint/2010/main" val="2216041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22</a:t>
            </a:fld>
            <a:endParaRPr lang="en-US" dirty="0"/>
          </a:p>
        </p:txBody>
      </p:sp>
    </p:spTree>
    <p:extLst>
      <p:ext uri="{BB962C8B-B14F-4D97-AF65-F5344CB8AC3E}">
        <p14:creationId xmlns:p14="http://schemas.microsoft.com/office/powerpoint/2010/main" val="2776076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configure how</a:t>
            </a:r>
            <a:r>
              <a:rPr lang="en-US" baseline="0" dirty="0" smtClean="0"/>
              <a:t> many sample and hold channels are going to be active for any mode.  Choices are:</a:t>
            </a:r>
          </a:p>
          <a:p>
            <a:r>
              <a:rPr lang="en-US" baseline="0" dirty="0" smtClean="0"/>
              <a:t>CH0 Only or </a:t>
            </a:r>
          </a:p>
          <a:p>
            <a:r>
              <a:rPr lang="en-US" baseline="0" dirty="0" smtClean="0"/>
              <a:t>CH0, and CH1 or </a:t>
            </a:r>
          </a:p>
          <a:p>
            <a:r>
              <a:rPr lang="en-US" baseline="0" dirty="0" smtClean="0"/>
              <a:t>CH0, CH1, CH2, and CH3</a:t>
            </a:r>
          </a:p>
          <a:p>
            <a:endParaRPr lang="en-US" baseline="0" dirty="0" smtClean="0"/>
          </a:p>
          <a:p>
            <a:r>
              <a:rPr lang="en-US" baseline="0" dirty="0" smtClean="0"/>
              <a:t>Remember in 12 bit mode there is only one sample and hold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23</a:t>
            </a:fld>
            <a:endParaRPr lang="en-US" dirty="0"/>
          </a:p>
        </p:txBody>
      </p:sp>
    </p:spTree>
    <p:extLst>
      <p:ext uri="{BB962C8B-B14F-4D97-AF65-F5344CB8AC3E}">
        <p14:creationId xmlns:p14="http://schemas.microsoft.com/office/powerpoint/2010/main" val="8150801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24</a:t>
            </a:fld>
            <a:endParaRPr lang="en-US" dirty="0"/>
          </a:p>
        </p:txBody>
      </p:sp>
    </p:spTree>
    <p:extLst>
      <p:ext uri="{BB962C8B-B14F-4D97-AF65-F5344CB8AC3E}">
        <p14:creationId xmlns:p14="http://schemas.microsoft.com/office/powerpoint/2010/main" val="2419227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only situation</a:t>
            </a:r>
            <a:r>
              <a:rPr lang="en-US" baseline="0" dirty="0" smtClean="0"/>
              <a:t> dual port RAM can not handle is when both DMA controller and CPU try to write to the same address.  If this occurs a trap is executed, so recovery can be implemented.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25</a:t>
            </a:fld>
            <a:endParaRPr lang="en-US" dirty="0"/>
          </a:p>
        </p:txBody>
      </p:sp>
    </p:spTree>
    <p:extLst>
      <p:ext uri="{BB962C8B-B14F-4D97-AF65-F5344CB8AC3E}">
        <p14:creationId xmlns:p14="http://schemas.microsoft.com/office/powerpoint/2010/main" val="6150036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sure to</a:t>
            </a:r>
            <a:r>
              <a:rPr lang="en-US" baseline="0" dirty="0" smtClean="0"/>
              <a:t> NOT enable the interrupt that will be used to alert the DMA controller to action.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26</a:t>
            </a:fld>
            <a:endParaRPr lang="en-US" dirty="0"/>
          </a:p>
        </p:txBody>
      </p:sp>
    </p:spTree>
    <p:extLst>
      <p:ext uri="{BB962C8B-B14F-4D97-AF65-F5344CB8AC3E}">
        <p14:creationId xmlns:p14="http://schemas.microsoft.com/office/powerpoint/2010/main" val="28877984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27</a:t>
            </a:fld>
            <a:endParaRPr lang="en-US" dirty="0"/>
          </a:p>
        </p:txBody>
      </p:sp>
    </p:spTree>
    <p:extLst>
      <p:ext uri="{BB962C8B-B14F-4D97-AF65-F5344CB8AC3E}">
        <p14:creationId xmlns:p14="http://schemas.microsoft.com/office/powerpoint/2010/main" val="49262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a:t>
            </a:r>
            <a:r>
              <a:rPr lang="en-US" baseline="0" dirty="0" smtClean="0"/>
              <a:t> example is locking your front door with a smart phone. </a:t>
            </a:r>
          </a:p>
          <a:p>
            <a:endParaRPr lang="en-US" baseline="0" dirty="0" smtClean="0"/>
          </a:p>
          <a:p>
            <a:r>
              <a:rPr lang="en-US" baseline="0" dirty="0" smtClean="0"/>
              <a:t>Massive amounts of data will be available.  Predictive analytics will be made from this data.  This collection of  information is sometimes called big data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28</a:t>
            </a:fld>
            <a:endParaRPr lang="en-US" dirty="0"/>
          </a:p>
        </p:txBody>
      </p:sp>
    </p:spTree>
    <p:extLst>
      <p:ext uri="{BB962C8B-B14F-4D97-AF65-F5344CB8AC3E}">
        <p14:creationId xmlns:p14="http://schemas.microsoft.com/office/powerpoint/2010/main" val="1115340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29</a:t>
            </a:fld>
            <a:endParaRPr lang="en-US" dirty="0"/>
          </a:p>
        </p:txBody>
      </p:sp>
    </p:spTree>
    <p:extLst>
      <p:ext uri="{BB962C8B-B14F-4D97-AF65-F5344CB8AC3E}">
        <p14:creationId xmlns:p14="http://schemas.microsoft.com/office/powerpoint/2010/main" val="1584064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3</a:t>
            </a:fld>
            <a:endParaRPr lang="en-US" dirty="0"/>
          </a:p>
        </p:txBody>
      </p:sp>
    </p:spTree>
    <p:extLst>
      <p:ext uri="{BB962C8B-B14F-4D97-AF65-F5344CB8AC3E}">
        <p14:creationId xmlns:p14="http://schemas.microsoft.com/office/powerpoint/2010/main" val="30384059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OSI is</a:t>
            </a:r>
            <a:r>
              <a:rPr lang="en-US" baseline="0" dirty="0" smtClean="0"/>
              <a:t> defined by the ISO International Standards Organization</a:t>
            </a:r>
          </a:p>
          <a:p>
            <a:endParaRPr lang="en-US" baseline="0" dirty="0" smtClean="0"/>
          </a:p>
          <a:p>
            <a:r>
              <a:rPr lang="en-US" baseline="0" dirty="0" smtClean="0"/>
              <a:t>This is a protocol on how to describe a protocol. </a:t>
            </a:r>
          </a:p>
          <a:p>
            <a:r>
              <a:rPr lang="en-US" baseline="0" dirty="0" smtClean="0"/>
              <a:t>Physical – voltage levels, physical connection</a:t>
            </a:r>
          </a:p>
          <a:p>
            <a:r>
              <a:rPr lang="en-US" baseline="0" dirty="0" smtClean="0"/>
              <a:t>Data Link – error checking and correction</a:t>
            </a:r>
          </a:p>
          <a:p>
            <a:r>
              <a:rPr lang="en-US" baseline="0" dirty="0" smtClean="0"/>
              <a:t>Network – How to address nodes </a:t>
            </a:r>
          </a:p>
          <a:p>
            <a:r>
              <a:rPr lang="en-US" baseline="0" dirty="0" smtClean="0"/>
              <a:t>Transport – Message is parsed into logical units, Acknowledgement of messages, traffic control (throttle communications)</a:t>
            </a:r>
          </a:p>
          <a:p>
            <a:r>
              <a:rPr lang="en-US" baseline="0" dirty="0" smtClean="0"/>
              <a:t>Session – allows nodes to establish awareness of each other by creating and destroying sessions</a:t>
            </a:r>
          </a:p>
          <a:p>
            <a:r>
              <a:rPr lang="en-US" baseline="0" dirty="0" smtClean="0"/>
              <a:t>Presentation – formats the data for the application layer</a:t>
            </a:r>
          </a:p>
          <a:p>
            <a:r>
              <a:rPr lang="en-US" baseline="0" dirty="0" smtClean="0"/>
              <a:t>Application – the interface between the application program and the network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30</a:t>
            </a:fld>
            <a:endParaRPr lang="en-US" dirty="0"/>
          </a:p>
        </p:txBody>
      </p:sp>
    </p:spTree>
    <p:extLst>
      <p:ext uri="{BB962C8B-B14F-4D97-AF65-F5344CB8AC3E}">
        <p14:creationId xmlns:p14="http://schemas.microsoft.com/office/powerpoint/2010/main" val="30180734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31</a:t>
            </a:fld>
            <a:endParaRPr lang="en-US" dirty="0"/>
          </a:p>
        </p:txBody>
      </p:sp>
    </p:spTree>
    <p:extLst>
      <p:ext uri="{BB962C8B-B14F-4D97-AF65-F5344CB8AC3E}">
        <p14:creationId xmlns:p14="http://schemas.microsoft.com/office/powerpoint/2010/main" val="3640636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33916-E118-4FED-BD73-9424B753B440}" type="slidenum">
              <a:rPr lang="en-US" altLang="en-US"/>
              <a:pPr/>
              <a:t>32</a:t>
            </a:fld>
            <a:endParaRPr lang="en-US" alt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r>
              <a:rPr lang="en-US" altLang="en-US" dirty="0" smtClean="0"/>
              <a:t>Main point</a:t>
            </a:r>
            <a:r>
              <a:rPr lang="en-US" altLang="en-US" baseline="0" dirty="0" smtClean="0"/>
              <a:t> chip sets exists for quick designs. </a:t>
            </a:r>
            <a:endParaRPr lang="en-US" altLang="en-US" dirty="0"/>
          </a:p>
        </p:txBody>
      </p:sp>
    </p:spTree>
    <p:extLst>
      <p:ext uri="{BB962C8B-B14F-4D97-AF65-F5344CB8AC3E}">
        <p14:creationId xmlns:p14="http://schemas.microsoft.com/office/powerpoint/2010/main" val="13220688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33</a:t>
            </a:fld>
            <a:endParaRPr lang="en-US" dirty="0"/>
          </a:p>
        </p:txBody>
      </p:sp>
    </p:spTree>
    <p:extLst>
      <p:ext uri="{BB962C8B-B14F-4D97-AF65-F5344CB8AC3E}">
        <p14:creationId xmlns:p14="http://schemas.microsoft.com/office/powerpoint/2010/main" val="37573295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ISM industry</a:t>
            </a:r>
            <a:r>
              <a:rPr lang="en-US" baseline="0" dirty="0" smtClean="0"/>
              <a:t> scientific and medical applications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34</a:t>
            </a:fld>
            <a:endParaRPr lang="en-US" dirty="0"/>
          </a:p>
        </p:txBody>
      </p:sp>
    </p:spTree>
    <p:extLst>
      <p:ext uri="{BB962C8B-B14F-4D97-AF65-F5344CB8AC3E}">
        <p14:creationId xmlns:p14="http://schemas.microsoft.com/office/powerpoint/2010/main" val="29608522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35</a:t>
            </a:fld>
            <a:endParaRPr lang="en-US" dirty="0"/>
          </a:p>
        </p:txBody>
      </p:sp>
    </p:spTree>
    <p:extLst>
      <p:ext uri="{BB962C8B-B14F-4D97-AF65-F5344CB8AC3E}">
        <p14:creationId xmlns:p14="http://schemas.microsoft.com/office/powerpoint/2010/main" val="1272454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4</a:t>
            </a:fld>
            <a:endParaRPr lang="en-US" dirty="0"/>
          </a:p>
        </p:txBody>
      </p:sp>
    </p:spTree>
    <p:extLst>
      <p:ext uri="{BB962C8B-B14F-4D97-AF65-F5344CB8AC3E}">
        <p14:creationId xmlns:p14="http://schemas.microsoft.com/office/powerpoint/2010/main" val="3766522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5</a:t>
            </a:fld>
            <a:endParaRPr lang="en-US" dirty="0"/>
          </a:p>
        </p:txBody>
      </p:sp>
    </p:spTree>
    <p:extLst>
      <p:ext uri="{BB962C8B-B14F-4D97-AF65-F5344CB8AC3E}">
        <p14:creationId xmlns:p14="http://schemas.microsoft.com/office/powerpoint/2010/main" val="511061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6</a:t>
            </a:fld>
            <a:endParaRPr lang="en-US" dirty="0"/>
          </a:p>
        </p:txBody>
      </p:sp>
    </p:spTree>
    <p:extLst>
      <p:ext uri="{BB962C8B-B14F-4D97-AF65-F5344CB8AC3E}">
        <p14:creationId xmlns:p14="http://schemas.microsoft.com/office/powerpoint/2010/main" val="955759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7</a:t>
            </a:fld>
            <a:endParaRPr lang="en-US" dirty="0"/>
          </a:p>
        </p:txBody>
      </p:sp>
    </p:spTree>
    <p:extLst>
      <p:ext uri="{BB962C8B-B14F-4D97-AF65-F5344CB8AC3E}">
        <p14:creationId xmlns:p14="http://schemas.microsoft.com/office/powerpoint/2010/main" val="378670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8</a:t>
            </a:fld>
            <a:endParaRPr lang="en-US" dirty="0"/>
          </a:p>
        </p:txBody>
      </p:sp>
    </p:spTree>
    <p:extLst>
      <p:ext uri="{BB962C8B-B14F-4D97-AF65-F5344CB8AC3E}">
        <p14:creationId xmlns:p14="http://schemas.microsoft.com/office/powerpoint/2010/main" val="2146989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2A554E-F8A3-451C-8227-DDB614CE2180}" type="slidenum">
              <a:rPr lang="en-US" smtClean="0"/>
              <a:pPr/>
              <a:t>9</a:t>
            </a:fld>
            <a:endParaRPr lang="en-US" dirty="0"/>
          </a:p>
        </p:txBody>
      </p:sp>
    </p:spTree>
    <p:extLst>
      <p:ext uri="{BB962C8B-B14F-4D97-AF65-F5344CB8AC3E}">
        <p14:creationId xmlns:p14="http://schemas.microsoft.com/office/powerpoint/2010/main" val="834093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4/26/2014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6207B-1711-4687-BB55-029F94A2F853}" type="datetimeFigureOut">
              <a:rPr lang="en-US" smtClean="0"/>
              <a:pPr/>
              <a:t>4/26/2014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6207B-1711-4687-BB55-029F94A2F853}" type="datetimeFigureOut">
              <a:rPr lang="en-US" smtClean="0"/>
              <a:pPr/>
              <a:t>4/26/2014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6207B-1711-4687-BB55-029F94A2F853}" type="datetimeFigureOut">
              <a:rPr lang="en-US" smtClean="0"/>
              <a:pPr/>
              <a:t>4/26/2014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6207B-1711-4687-BB55-029F94A2F853}" type="datetimeFigureOut">
              <a:rPr lang="en-US" smtClean="0"/>
              <a:pPr/>
              <a:t>4/26/2014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6207B-1711-4687-BB55-029F94A2F853}" type="datetimeFigureOut">
              <a:rPr lang="en-US" smtClean="0"/>
              <a:pPr/>
              <a:t>4/26/2014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4/26/2014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4/26/2014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6207B-1711-4687-BB55-029F94A2F853}" type="datetimeFigureOut">
              <a:rPr lang="en-US" smtClean="0"/>
              <a:pPr/>
              <a:t>4/26/2014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DE225-D4EE-4A2C-A959-86F8DD50626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gif"/><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4.png"/><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slideLayout" Target="../slideLayouts/slideLayout7.xml"/><Relationship Id="rId18" Type="http://schemas.openxmlformats.org/officeDocument/2006/relationships/image" Target="../media/image6.wmf"/><Relationship Id="rId3" Type="http://schemas.openxmlformats.org/officeDocument/2006/relationships/tags" Target="../tags/tag20.xml"/><Relationship Id="rId21" Type="http://schemas.openxmlformats.org/officeDocument/2006/relationships/oleObject" Target="../embeddings/oleObject4.bin"/><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oleObject" Target="../embeddings/oleObject2.bin"/><Relationship Id="rId2" Type="http://schemas.openxmlformats.org/officeDocument/2006/relationships/tags" Target="../tags/tag19.xml"/><Relationship Id="rId16" Type="http://schemas.openxmlformats.org/officeDocument/2006/relationships/image" Target="../media/image5.wmf"/><Relationship Id="rId20" Type="http://schemas.openxmlformats.org/officeDocument/2006/relationships/image" Target="../media/image7.wmf"/><Relationship Id="rId1" Type="http://schemas.openxmlformats.org/officeDocument/2006/relationships/vmlDrawing" Target="../drawings/vmlDrawing1.v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oleObject" Target="../embeddings/oleObject1.bin"/><Relationship Id="rId10" Type="http://schemas.openxmlformats.org/officeDocument/2006/relationships/tags" Target="../tags/tag27.xml"/><Relationship Id="rId19" Type="http://schemas.openxmlformats.org/officeDocument/2006/relationships/oleObject" Target="../embeddings/oleObject3.bin"/><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notesSlide" Target="../notesSlides/notesSlide18.xml"/><Relationship Id="rId22" Type="http://schemas.openxmlformats.org/officeDocument/2006/relationships/image" Target="../media/image8.wmf"/></Relationships>
</file>

<file path=ppt/slides/_rels/slide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0.png"/><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a:t>CPE </a:t>
            </a:r>
            <a:r>
              <a:rPr lang="en-US" dirty="0" smtClean="0"/>
              <a:t>490 Embedded Systems </a:t>
            </a:r>
            <a:br>
              <a:rPr lang="en-US" dirty="0" smtClean="0"/>
            </a:br>
            <a:r>
              <a:rPr lang="en-US" dirty="0" smtClean="0"/>
              <a:t>Lecture 25</a:t>
            </a:r>
            <a:endParaRPr lang="en-US" dirty="0"/>
          </a:p>
        </p:txBody>
      </p:sp>
      <p:sp>
        <p:nvSpPr>
          <p:cNvPr id="3" name="Content Placeholder 2"/>
          <p:cNvSpPr>
            <a:spLocks noGrp="1"/>
          </p:cNvSpPr>
          <p:nvPr>
            <p:ph idx="1"/>
            <p:custDataLst>
              <p:tags r:id="rId2"/>
            </p:custDataLst>
          </p:nvPr>
        </p:nvSpPr>
        <p:spPr>
          <a:xfrm>
            <a:off x="457200" y="1600201"/>
            <a:ext cx="8229600" cy="2895600"/>
          </a:xfrm>
        </p:spPr>
        <p:txBody>
          <a:bodyPr>
            <a:normAutofit/>
          </a:bodyPr>
          <a:lstStyle/>
          <a:p>
            <a:pPr marL="0" indent="0">
              <a:buNone/>
            </a:pPr>
            <a:r>
              <a:rPr lang="en-US" dirty="0" smtClean="0"/>
              <a:t>Exam 2 review (finish) </a:t>
            </a:r>
          </a:p>
          <a:p>
            <a:pPr marL="0" indent="0">
              <a:buNone/>
            </a:pPr>
            <a:r>
              <a:rPr lang="en-US" dirty="0" smtClean="0"/>
              <a:t>Connectivity and Networks (Chapter 20)</a:t>
            </a:r>
            <a:endParaRPr lang="en-US" dirty="0"/>
          </a:p>
          <a:p>
            <a:pPr>
              <a:buNone/>
            </a:pPr>
            <a:endParaRPr lang="en-US" dirty="0"/>
          </a:p>
          <a:p>
            <a:endParaRPr lang="en-US" dirty="0"/>
          </a:p>
        </p:txBody>
      </p:sp>
      <p:pic>
        <p:nvPicPr>
          <p:cNvPr id="4" name="Picture 3" descr="Geneva Header.gif"/>
          <p:cNvPicPr>
            <a:picLocks noChangeAspect="1"/>
          </p:cNvPicPr>
          <p:nvPr>
            <p:custDataLst>
              <p:tags r:id="rId3"/>
            </p:custDataLst>
          </p:nvPr>
        </p:nvPicPr>
        <p:blipFill>
          <a:blip r:embed="rId6" cstate="print"/>
          <a:stretch>
            <a:fillRect/>
          </a:stretch>
        </p:blipFill>
        <p:spPr>
          <a:xfrm>
            <a:off x="990600" y="4419600"/>
            <a:ext cx="6800850" cy="2076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 as Objects</a:t>
            </a:r>
            <a:endParaRPr lang="en-US" dirty="0"/>
          </a:p>
        </p:txBody>
      </p:sp>
      <p:sp>
        <p:nvSpPr>
          <p:cNvPr id="3" name="Content Placeholder 2"/>
          <p:cNvSpPr>
            <a:spLocks noGrp="1"/>
          </p:cNvSpPr>
          <p:nvPr>
            <p:ph idx="1"/>
          </p:nvPr>
        </p:nvSpPr>
        <p:spPr/>
        <p:txBody>
          <a:bodyPr/>
          <a:lstStyle/>
          <a:p>
            <a:r>
              <a:rPr lang="en-US" dirty="0" smtClean="0"/>
              <a:t>A queue is its own object not owned by the creator of the task</a:t>
            </a:r>
          </a:p>
          <a:p>
            <a:r>
              <a:rPr lang="en-US" dirty="0" smtClean="0"/>
              <a:t>Multiple writers and readers of the queue are possible</a:t>
            </a:r>
          </a:p>
          <a:p>
            <a:r>
              <a:rPr lang="en-US" dirty="0" smtClean="0"/>
              <a:t>A queue having multiple writers is common, multiple readers is rare. </a:t>
            </a:r>
            <a:endParaRPr lang="en-US" dirty="0"/>
          </a:p>
        </p:txBody>
      </p:sp>
    </p:spTree>
    <p:extLst>
      <p:ext uri="{BB962C8B-B14F-4D97-AF65-F5344CB8AC3E}">
        <p14:creationId xmlns:p14="http://schemas.microsoft.com/office/powerpoint/2010/main" val="211917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Blocking on Queue Reads and Writes</a:t>
            </a:r>
            <a:endParaRPr lang="en-US" dirty="0"/>
          </a:p>
        </p:txBody>
      </p:sp>
      <p:sp>
        <p:nvSpPr>
          <p:cNvPr id="3" name="Content Placeholder 2"/>
          <p:cNvSpPr>
            <a:spLocks noGrp="1"/>
          </p:cNvSpPr>
          <p:nvPr>
            <p:ph idx="1"/>
          </p:nvPr>
        </p:nvSpPr>
        <p:spPr/>
        <p:txBody>
          <a:bodyPr>
            <a:normAutofit fontScale="92500"/>
          </a:bodyPr>
          <a:lstStyle/>
          <a:p>
            <a:r>
              <a:rPr lang="en-US" dirty="0" smtClean="0"/>
              <a:t>If a task wants to read from the queue but the data has not been written yet, the task can block itself until the queue has been written to. </a:t>
            </a:r>
          </a:p>
          <a:p>
            <a:r>
              <a:rPr lang="en-US" dirty="0" smtClean="0"/>
              <a:t>If a task wants to write to the queue but the queue’s length has been reached then a task can block itself waiting for a queue read by another task to occur.</a:t>
            </a:r>
          </a:p>
          <a:p>
            <a:r>
              <a:rPr lang="en-US" dirty="0" smtClean="0"/>
              <a:t>In both cases a task can specify a max amount of time to wait. </a:t>
            </a:r>
            <a:endParaRPr lang="en-US" dirty="0"/>
          </a:p>
        </p:txBody>
      </p:sp>
    </p:spTree>
    <p:extLst>
      <p:ext uri="{BB962C8B-B14F-4D97-AF65-F5344CB8AC3E}">
        <p14:creationId xmlns:p14="http://schemas.microsoft.com/office/powerpoint/2010/main" val="1118596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Binary Semaphore</a:t>
            </a:r>
            <a:endParaRPr lang="en-US" dirty="0"/>
          </a:p>
        </p:txBody>
      </p:sp>
      <p:sp>
        <p:nvSpPr>
          <p:cNvPr id="3" name="Content Placeholder 2"/>
          <p:cNvSpPr>
            <a:spLocks noGrp="1"/>
          </p:cNvSpPr>
          <p:nvPr>
            <p:ph idx="1"/>
            <p:custDataLst>
              <p:tags r:id="rId2"/>
            </p:custDataLst>
          </p:nvPr>
        </p:nvSpPr>
        <p:spPr/>
        <p:txBody>
          <a:bodyPr/>
          <a:lstStyle/>
          <a:p>
            <a:r>
              <a:rPr lang="en-US" dirty="0" smtClean="0"/>
              <a:t>Can be used to unblock a task each time a particular interrupt occurs. If the unblocked task is of high priority it will run immediately. </a:t>
            </a:r>
          </a:p>
          <a:p>
            <a:r>
              <a:rPr lang="en-US" dirty="0" smtClean="0"/>
              <a:t>This allows the </a:t>
            </a:r>
            <a:r>
              <a:rPr lang="en-US" dirty="0" err="1" smtClean="0"/>
              <a:t>ISR</a:t>
            </a:r>
            <a:r>
              <a:rPr lang="en-US" dirty="0" smtClean="0"/>
              <a:t> to be very short but still trigger a task very quickly after the event has occurred.</a:t>
            </a:r>
          </a:p>
          <a:p>
            <a:r>
              <a:rPr lang="en-US" dirty="0" smtClean="0"/>
              <a:t>The interrupt processing is said to have been ‘deferred’ to a ‘handler’ task.</a:t>
            </a:r>
          </a:p>
          <a:p>
            <a:endParaRPr lang="en-US" dirty="0"/>
          </a:p>
        </p:txBody>
      </p:sp>
    </p:spTree>
    <p:extLst>
      <p:ext uri="{BB962C8B-B14F-4D97-AF65-F5344CB8AC3E}">
        <p14:creationId xmlns:p14="http://schemas.microsoft.com/office/powerpoint/2010/main" val="4073740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Using Interrupt to Preemptively Change Tasks</a:t>
            </a:r>
            <a:endParaRPr lang="en-US" dirty="0"/>
          </a:p>
        </p:txBody>
      </p:sp>
      <p:pic>
        <p:nvPicPr>
          <p:cNvPr id="1026" name="Picture 2"/>
          <p:cNvPicPr>
            <a:picLocks noChangeAspect="1" noChangeArrowheads="1"/>
          </p:cNvPicPr>
          <p:nvPr>
            <p:custDataLst>
              <p:tags r:id="rId2"/>
            </p:custDataLst>
          </p:nvPr>
        </p:nvPicPr>
        <p:blipFill>
          <a:blip r:embed="rId5" cstate="print"/>
          <a:srcRect l="20313" t="14583" r="13281" b="28125"/>
          <a:stretch>
            <a:fillRect/>
          </a:stretch>
        </p:blipFill>
        <p:spPr bwMode="auto">
          <a:xfrm>
            <a:off x="914400" y="1752600"/>
            <a:ext cx="7335982" cy="4746812"/>
          </a:xfrm>
          <a:prstGeom prst="rect">
            <a:avLst/>
          </a:prstGeom>
          <a:noFill/>
          <a:ln w="9525">
            <a:noFill/>
            <a:miter lim="800000"/>
            <a:headEnd/>
            <a:tailEnd/>
          </a:ln>
          <a:effectLst/>
        </p:spPr>
      </p:pic>
    </p:spTree>
    <p:extLst>
      <p:ext uri="{BB962C8B-B14F-4D97-AF65-F5344CB8AC3E}">
        <p14:creationId xmlns:p14="http://schemas.microsoft.com/office/powerpoint/2010/main" val="142186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495800" y="274638"/>
            <a:ext cx="4191000" cy="1143000"/>
          </a:xfrm>
        </p:spPr>
        <p:txBody>
          <a:bodyPr>
            <a:normAutofit fontScale="90000"/>
          </a:bodyPr>
          <a:lstStyle/>
          <a:p>
            <a:r>
              <a:rPr lang="en-US" dirty="0" smtClean="0"/>
              <a:t>Example of a Semaphore</a:t>
            </a:r>
            <a:endParaRPr lang="en-US" dirty="0"/>
          </a:p>
        </p:txBody>
      </p:sp>
      <p:sp>
        <p:nvSpPr>
          <p:cNvPr id="5" name="Content Placeholder 4"/>
          <p:cNvSpPr>
            <a:spLocks noGrp="1"/>
          </p:cNvSpPr>
          <p:nvPr>
            <p:ph idx="1"/>
            <p:custDataLst>
              <p:tags r:id="rId2"/>
            </p:custDataLst>
          </p:nvPr>
        </p:nvSpPr>
        <p:spPr>
          <a:xfrm>
            <a:off x="4648200" y="1600200"/>
            <a:ext cx="4038600" cy="4953000"/>
          </a:xfrm>
        </p:spPr>
        <p:txBody>
          <a:bodyPr/>
          <a:lstStyle/>
          <a:p>
            <a:r>
              <a:rPr lang="en-US" dirty="0" smtClean="0"/>
              <a:t>Think like a queue of length = 1 (binary)</a:t>
            </a:r>
          </a:p>
          <a:p>
            <a:r>
              <a:rPr lang="en-US" dirty="0" smtClean="0"/>
              <a:t>To Give is to put a ‘value’ into the queue</a:t>
            </a:r>
          </a:p>
          <a:p>
            <a:r>
              <a:rPr lang="en-US" dirty="0" smtClean="0"/>
              <a:t>To Take is read a ‘value’ from the queue</a:t>
            </a:r>
            <a:endParaRPr lang="en-US" dirty="0"/>
          </a:p>
        </p:txBody>
      </p:sp>
      <p:pic>
        <p:nvPicPr>
          <p:cNvPr id="2050" name="Picture 2"/>
          <p:cNvPicPr>
            <a:picLocks noChangeAspect="1" noChangeArrowheads="1"/>
          </p:cNvPicPr>
          <p:nvPr>
            <p:custDataLst>
              <p:tags r:id="rId3"/>
            </p:custDataLst>
          </p:nvPr>
        </p:nvPicPr>
        <p:blipFill>
          <a:blip r:embed="rId6" cstate="print"/>
          <a:srcRect l="32031" t="10417" r="28906" b="7377"/>
          <a:stretch>
            <a:fillRect/>
          </a:stretch>
        </p:blipFill>
        <p:spPr bwMode="auto">
          <a:xfrm>
            <a:off x="0" y="0"/>
            <a:ext cx="4419600" cy="6894576"/>
          </a:xfrm>
          <a:prstGeom prst="rect">
            <a:avLst/>
          </a:prstGeom>
          <a:noFill/>
          <a:ln w="9525">
            <a:noFill/>
            <a:miter lim="800000"/>
            <a:headEnd/>
            <a:tailEnd/>
          </a:ln>
          <a:effectLst/>
        </p:spPr>
      </p:pic>
    </p:spTree>
    <p:extLst>
      <p:ext uri="{BB962C8B-B14F-4D97-AF65-F5344CB8AC3E}">
        <p14:creationId xmlns:p14="http://schemas.microsoft.com/office/powerpoint/2010/main" val="370014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Semaphores</a:t>
            </a:r>
            <a:endParaRPr lang="en-US" dirty="0"/>
          </a:p>
        </p:txBody>
      </p:sp>
      <p:sp>
        <p:nvSpPr>
          <p:cNvPr id="3" name="Content Placeholder 2"/>
          <p:cNvSpPr>
            <a:spLocks noGrp="1"/>
          </p:cNvSpPr>
          <p:nvPr>
            <p:ph idx="1"/>
          </p:nvPr>
        </p:nvSpPr>
        <p:spPr/>
        <p:txBody>
          <a:bodyPr/>
          <a:lstStyle/>
          <a:p>
            <a:r>
              <a:rPr lang="en-US" dirty="0" smtClean="0"/>
              <a:t>A counting semaphore can take a number of ‘gives’ before a ‘take’ occurs</a:t>
            </a:r>
          </a:p>
          <a:p>
            <a:r>
              <a:rPr lang="en-US" dirty="0" smtClean="0"/>
              <a:t>What happens if interrupts can occur at high frequency over a short period of time?</a:t>
            </a:r>
          </a:p>
          <a:p>
            <a:r>
              <a:rPr lang="en-US" dirty="0" smtClean="0"/>
              <a:t>Counting Semaphore can be thought of a queue of n elements</a:t>
            </a:r>
          </a:p>
          <a:p>
            <a:r>
              <a:rPr lang="en-US" dirty="0" smtClean="0"/>
              <a:t>A binary semaphore might get overrun as seen in the next slide</a:t>
            </a:r>
          </a:p>
          <a:p>
            <a:pPr>
              <a:buNone/>
            </a:pPr>
            <a:endParaRPr lang="en-US" dirty="0"/>
          </a:p>
        </p:txBody>
      </p:sp>
    </p:spTree>
    <p:extLst>
      <p:ext uri="{BB962C8B-B14F-4D97-AF65-F5344CB8AC3E}">
        <p14:creationId xmlns:p14="http://schemas.microsoft.com/office/powerpoint/2010/main" val="4159307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in Data Acquisition</a:t>
            </a:r>
            <a:endParaRPr lang="en-US" dirty="0"/>
          </a:p>
        </p:txBody>
      </p:sp>
      <p:sp>
        <p:nvSpPr>
          <p:cNvPr id="3" name="Content Placeholder 2"/>
          <p:cNvSpPr>
            <a:spLocks noGrp="1"/>
          </p:cNvSpPr>
          <p:nvPr>
            <p:ph idx="1"/>
          </p:nvPr>
        </p:nvSpPr>
        <p:spPr/>
        <p:txBody>
          <a:bodyPr>
            <a:normAutofit lnSpcReduction="10000"/>
          </a:bodyPr>
          <a:lstStyle/>
          <a:p>
            <a:r>
              <a:rPr lang="en-US" dirty="0" smtClean="0"/>
              <a:t>Sampling will always cause some sampling error </a:t>
            </a:r>
          </a:p>
          <a:p>
            <a:endParaRPr lang="en-US" dirty="0" smtClean="0"/>
          </a:p>
          <a:p>
            <a:endParaRPr lang="en-US" dirty="0" smtClean="0"/>
          </a:p>
          <a:p>
            <a:endParaRPr lang="en-US" dirty="0" smtClean="0"/>
          </a:p>
          <a:p>
            <a:r>
              <a:rPr lang="en-US" dirty="0" smtClean="0"/>
              <a:t>Sampling will always cause loss of frequency content.  If we sample at rate of X Hz then we can only have a frequency content up to X/2 Hz.</a:t>
            </a:r>
            <a:endParaRPr lang="en-US" dirty="0"/>
          </a:p>
        </p:txBody>
      </p:sp>
      <p:cxnSp>
        <p:nvCxnSpPr>
          <p:cNvPr id="5" name="Straight Connector 4"/>
          <p:cNvCxnSpPr/>
          <p:nvPr/>
        </p:nvCxnSpPr>
        <p:spPr>
          <a:xfrm>
            <a:off x="2971800" y="2743200"/>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971800" y="3505200"/>
            <a:ext cx="17526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876800" y="3276600"/>
            <a:ext cx="1905000" cy="369332"/>
          </a:xfrm>
          <a:prstGeom prst="rect">
            <a:avLst/>
          </a:prstGeom>
          <a:noFill/>
        </p:spPr>
        <p:txBody>
          <a:bodyPr wrap="square" rtlCol="0">
            <a:spAutoFit/>
          </a:bodyPr>
          <a:lstStyle/>
          <a:p>
            <a:r>
              <a:rPr lang="en-US" dirty="0" smtClean="0"/>
              <a:t>0111 0111</a:t>
            </a:r>
            <a:endParaRPr lang="en-US" dirty="0"/>
          </a:p>
        </p:txBody>
      </p:sp>
      <p:sp>
        <p:nvSpPr>
          <p:cNvPr id="8" name="TextBox 7"/>
          <p:cNvSpPr txBox="1"/>
          <p:nvPr/>
        </p:nvSpPr>
        <p:spPr>
          <a:xfrm>
            <a:off x="4876800" y="2514600"/>
            <a:ext cx="1905000" cy="369332"/>
          </a:xfrm>
          <a:prstGeom prst="rect">
            <a:avLst/>
          </a:prstGeom>
          <a:noFill/>
        </p:spPr>
        <p:txBody>
          <a:bodyPr wrap="square" rtlCol="0">
            <a:spAutoFit/>
          </a:bodyPr>
          <a:lstStyle/>
          <a:p>
            <a:r>
              <a:rPr lang="en-US" dirty="0" smtClean="0"/>
              <a:t>0111 1000</a:t>
            </a:r>
            <a:endParaRPr lang="en-US" dirty="0"/>
          </a:p>
        </p:txBody>
      </p:sp>
      <p:cxnSp>
        <p:nvCxnSpPr>
          <p:cNvPr id="10" name="Straight Arrow Connector 9"/>
          <p:cNvCxnSpPr/>
          <p:nvPr/>
        </p:nvCxnSpPr>
        <p:spPr>
          <a:xfrm>
            <a:off x="1828800" y="3200400"/>
            <a:ext cx="10668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2400" y="2743200"/>
            <a:ext cx="1676400" cy="830997"/>
          </a:xfrm>
          <a:prstGeom prst="rect">
            <a:avLst/>
          </a:prstGeom>
          <a:noFill/>
          <a:ln>
            <a:solidFill>
              <a:srgbClr val="FF0000"/>
            </a:solidFill>
          </a:ln>
        </p:spPr>
        <p:txBody>
          <a:bodyPr wrap="square" rtlCol="0">
            <a:spAutoFit/>
          </a:bodyPr>
          <a:lstStyle/>
          <a:p>
            <a:r>
              <a:rPr lang="en-US" sz="2400" dirty="0" smtClean="0"/>
              <a:t>True Analog Value</a:t>
            </a:r>
            <a:endParaRPr lang="en-US" sz="2400" dirty="0"/>
          </a:p>
        </p:txBody>
      </p:sp>
      <p:cxnSp>
        <p:nvCxnSpPr>
          <p:cNvPr id="13" name="Straight Arrow Connector 12"/>
          <p:cNvCxnSpPr/>
          <p:nvPr/>
        </p:nvCxnSpPr>
        <p:spPr>
          <a:xfrm>
            <a:off x="3200400" y="3200400"/>
            <a:ext cx="0" cy="3048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29000" y="3124200"/>
            <a:ext cx="1371600" cy="830997"/>
          </a:xfrm>
          <a:prstGeom prst="rect">
            <a:avLst/>
          </a:prstGeom>
          <a:noFill/>
        </p:spPr>
        <p:txBody>
          <a:bodyPr wrap="square" rtlCol="0">
            <a:spAutoFit/>
          </a:bodyPr>
          <a:lstStyle/>
          <a:p>
            <a:r>
              <a:rPr lang="en-US" sz="2400" dirty="0" smtClean="0"/>
              <a:t>Sampling error</a:t>
            </a:r>
            <a:endParaRPr lang="en-US" sz="2400" dirty="0"/>
          </a:p>
        </p:txBody>
      </p:sp>
    </p:spTree>
    <p:extLst>
      <p:ext uri="{BB962C8B-B14F-4D97-AF65-F5344CB8AC3E}">
        <p14:creationId xmlns:p14="http://schemas.microsoft.com/office/powerpoint/2010/main" val="2603673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179388" y="115888"/>
            <a:ext cx="3024187" cy="425450"/>
          </a:xfrm>
          <a:prstGeom prst="rect">
            <a:avLst/>
          </a:prstGeom>
          <a:noFill/>
          <a:ln w="28575">
            <a:solidFill>
              <a:srgbClr val="FF5050"/>
            </a:solidFill>
            <a:miter lim="800000"/>
            <a:headEnd/>
            <a:tailEnd/>
          </a:ln>
          <a:effectLst/>
        </p:spPr>
        <p:txBody>
          <a:bodyPr>
            <a:spAutoFit/>
          </a:bodyPr>
          <a:lstStyle/>
          <a:p>
            <a:pPr algn="ctr"/>
            <a:r>
              <a:rPr lang="en-GB" sz="2000"/>
              <a:t>A Data Acquisition System</a:t>
            </a:r>
            <a:endParaRPr lang="en-GB" b="1" u="sng"/>
          </a:p>
        </p:txBody>
      </p:sp>
      <p:sp>
        <p:nvSpPr>
          <p:cNvPr id="43023" name="Rectangle 15"/>
          <p:cNvSpPr>
            <a:spLocks noChangeArrowheads="1"/>
          </p:cNvSpPr>
          <p:nvPr/>
        </p:nvSpPr>
        <p:spPr bwMode="auto">
          <a:xfrm>
            <a:off x="2159000" y="2062163"/>
            <a:ext cx="1390650" cy="958850"/>
          </a:xfrm>
          <a:prstGeom prst="rect">
            <a:avLst/>
          </a:prstGeom>
          <a:noFill/>
          <a:ln w="9525">
            <a:noFill/>
            <a:miter lim="800000"/>
            <a:headEnd/>
            <a:tailEnd/>
          </a:ln>
        </p:spPr>
        <p:txBody>
          <a:bodyPr/>
          <a:lstStyle/>
          <a:p>
            <a:endParaRPr lang="en-US"/>
          </a:p>
        </p:txBody>
      </p:sp>
      <p:sp>
        <p:nvSpPr>
          <p:cNvPr id="43040" name="Rectangle 32"/>
          <p:cNvSpPr>
            <a:spLocks noChangeArrowheads="1"/>
          </p:cNvSpPr>
          <p:nvPr/>
        </p:nvSpPr>
        <p:spPr bwMode="auto">
          <a:xfrm>
            <a:off x="3695700" y="1992313"/>
            <a:ext cx="1319213" cy="958850"/>
          </a:xfrm>
          <a:prstGeom prst="rect">
            <a:avLst/>
          </a:prstGeom>
          <a:noFill/>
          <a:ln w="9525">
            <a:noFill/>
            <a:miter lim="800000"/>
            <a:headEnd/>
            <a:tailEnd/>
          </a:ln>
        </p:spPr>
        <p:txBody>
          <a:bodyPr/>
          <a:lstStyle/>
          <a:p>
            <a:endParaRPr lang="en-US"/>
          </a:p>
        </p:txBody>
      </p:sp>
      <p:sp>
        <p:nvSpPr>
          <p:cNvPr id="43018" name="Oval 10"/>
          <p:cNvSpPr>
            <a:spLocks noChangeArrowheads="1"/>
          </p:cNvSpPr>
          <p:nvPr/>
        </p:nvSpPr>
        <p:spPr bwMode="auto">
          <a:xfrm>
            <a:off x="436563" y="3517900"/>
            <a:ext cx="366712" cy="423863"/>
          </a:xfrm>
          <a:prstGeom prst="ellipse">
            <a:avLst/>
          </a:prstGeom>
          <a:solidFill>
            <a:srgbClr val="FFFF66"/>
          </a:solidFill>
          <a:ln w="9525">
            <a:solidFill>
              <a:srgbClr val="000000"/>
            </a:solidFill>
            <a:round/>
            <a:headEnd/>
            <a:tailEnd/>
          </a:ln>
        </p:spPr>
        <p:txBody>
          <a:bodyPr/>
          <a:lstStyle/>
          <a:p>
            <a:endParaRPr lang="en-US"/>
          </a:p>
        </p:txBody>
      </p:sp>
      <p:sp>
        <p:nvSpPr>
          <p:cNvPr id="43019" name="Rectangle 11"/>
          <p:cNvSpPr>
            <a:spLocks noChangeArrowheads="1"/>
          </p:cNvSpPr>
          <p:nvPr/>
        </p:nvSpPr>
        <p:spPr bwMode="auto">
          <a:xfrm>
            <a:off x="142875" y="2940050"/>
            <a:ext cx="1244600" cy="452438"/>
          </a:xfrm>
          <a:prstGeom prst="rect">
            <a:avLst/>
          </a:prstGeom>
          <a:noFill/>
          <a:ln w="9525">
            <a:noFill/>
            <a:miter lim="800000"/>
            <a:headEnd/>
            <a:tailEnd/>
          </a:ln>
        </p:spPr>
        <p:txBody>
          <a:bodyPr/>
          <a:lstStyle/>
          <a:p>
            <a:endParaRPr lang="en-US"/>
          </a:p>
        </p:txBody>
      </p:sp>
      <p:sp>
        <p:nvSpPr>
          <p:cNvPr id="43020" name="Rectangle 12"/>
          <p:cNvSpPr>
            <a:spLocks noChangeArrowheads="1"/>
          </p:cNvSpPr>
          <p:nvPr/>
        </p:nvSpPr>
        <p:spPr bwMode="auto">
          <a:xfrm>
            <a:off x="381000" y="2994025"/>
            <a:ext cx="800100"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Transducer</a:t>
            </a:r>
            <a:endParaRPr lang="en-GB"/>
          </a:p>
        </p:txBody>
      </p:sp>
      <p:sp>
        <p:nvSpPr>
          <p:cNvPr id="43021" name="Rectangle 13"/>
          <p:cNvSpPr>
            <a:spLocks noChangeArrowheads="1"/>
          </p:cNvSpPr>
          <p:nvPr/>
        </p:nvSpPr>
        <p:spPr bwMode="auto">
          <a:xfrm>
            <a:off x="276225" y="3187700"/>
            <a:ext cx="1014413" cy="182563"/>
          </a:xfrm>
          <a:prstGeom prst="rect">
            <a:avLst/>
          </a:prstGeom>
          <a:noFill/>
          <a:ln w="9525">
            <a:noFill/>
            <a:miter lim="800000"/>
            <a:headEnd/>
            <a:tailEnd/>
          </a:ln>
        </p:spPr>
        <p:txBody>
          <a:bodyPr wrap="none" lIns="0" tIns="0" rIns="0" bIns="0">
            <a:spAutoFit/>
          </a:bodyPr>
          <a:lstStyle/>
          <a:p>
            <a:r>
              <a:rPr lang="en-GB" sz="1200">
                <a:solidFill>
                  <a:srgbClr val="000000"/>
                </a:solidFill>
              </a:rPr>
              <a:t>Generates signal</a:t>
            </a:r>
            <a:endParaRPr lang="en-GB"/>
          </a:p>
        </p:txBody>
      </p:sp>
      <p:sp>
        <p:nvSpPr>
          <p:cNvPr id="43022" name="Line 14"/>
          <p:cNvSpPr>
            <a:spLocks noChangeShapeType="1"/>
          </p:cNvSpPr>
          <p:nvPr/>
        </p:nvSpPr>
        <p:spPr bwMode="auto">
          <a:xfrm>
            <a:off x="801688" y="3729038"/>
            <a:ext cx="439737" cy="1587"/>
          </a:xfrm>
          <a:prstGeom prst="line">
            <a:avLst/>
          </a:prstGeom>
          <a:noFill/>
          <a:ln w="9525">
            <a:solidFill>
              <a:srgbClr val="000000"/>
            </a:solidFill>
            <a:round/>
            <a:headEnd/>
            <a:tailEnd/>
          </a:ln>
        </p:spPr>
        <p:txBody>
          <a:bodyPr/>
          <a:lstStyle/>
          <a:p>
            <a:endParaRPr lang="en-US"/>
          </a:p>
        </p:txBody>
      </p:sp>
      <p:sp>
        <p:nvSpPr>
          <p:cNvPr id="43024" name="Rectangle 16"/>
          <p:cNvSpPr>
            <a:spLocks noChangeArrowheads="1"/>
          </p:cNvSpPr>
          <p:nvPr/>
        </p:nvSpPr>
        <p:spPr bwMode="auto">
          <a:xfrm>
            <a:off x="2627313" y="2492375"/>
            <a:ext cx="384175"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Filter</a:t>
            </a:r>
            <a:endParaRPr lang="en-GB"/>
          </a:p>
        </p:txBody>
      </p:sp>
      <p:sp>
        <p:nvSpPr>
          <p:cNvPr id="43025" name="Rectangle 17"/>
          <p:cNvSpPr>
            <a:spLocks noChangeArrowheads="1"/>
          </p:cNvSpPr>
          <p:nvPr/>
        </p:nvSpPr>
        <p:spPr bwMode="auto">
          <a:xfrm>
            <a:off x="2238375" y="2693988"/>
            <a:ext cx="1200150" cy="182562"/>
          </a:xfrm>
          <a:prstGeom prst="rect">
            <a:avLst/>
          </a:prstGeom>
          <a:noFill/>
          <a:ln w="9525">
            <a:noFill/>
            <a:miter lim="800000"/>
            <a:headEnd/>
            <a:tailEnd/>
          </a:ln>
        </p:spPr>
        <p:txBody>
          <a:bodyPr wrap="none" lIns="0" tIns="0" rIns="0" bIns="0">
            <a:spAutoFit/>
          </a:bodyPr>
          <a:lstStyle/>
          <a:p>
            <a:r>
              <a:rPr lang="en-GB" sz="1200">
                <a:solidFill>
                  <a:srgbClr val="000000"/>
                </a:solidFill>
              </a:rPr>
              <a:t>Removes unwanted</a:t>
            </a:r>
            <a:endParaRPr lang="en-GB"/>
          </a:p>
        </p:txBody>
      </p:sp>
      <p:sp>
        <p:nvSpPr>
          <p:cNvPr id="43026" name="Rectangle 18"/>
          <p:cNvSpPr>
            <a:spLocks noChangeArrowheads="1"/>
          </p:cNvSpPr>
          <p:nvPr/>
        </p:nvSpPr>
        <p:spPr bwMode="auto">
          <a:xfrm>
            <a:off x="2246313" y="2863850"/>
            <a:ext cx="1179512" cy="182563"/>
          </a:xfrm>
          <a:prstGeom prst="rect">
            <a:avLst/>
          </a:prstGeom>
          <a:noFill/>
          <a:ln w="9525">
            <a:noFill/>
            <a:miter lim="800000"/>
            <a:headEnd/>
            <a:tailEnd/>
          </a:ln>
        </p:spPr>
        <p:txBody>
          <a:bodyPr wrap="none" lIns="0" tIns="0" rIns="0" bIns="0">
            <a:spAutoFit/>
          </a:bodyPr>
          <a:lstStyle/>
          <a:p>
            <a:r>
              <a:rPr lang="en-GB" sz="1200">
                <a:solidFill>
                  <a:srgbClr val="000000"/>
                </a:solidFill>
              </a:rPr>
              <a:t>signal components,</a:t>
            </a:r>
            <a:endParaRPr lang="en-GB"/>
          </a:p>
        </p:txBody>
      </p:sp>
      <p:sp>
        <p:nvSpPr>
          <p:cNvPr id="43027" name="Rectangle 19"/>
          <p:cNvSpPr>
            <a:spLocks noChangeArrowheads="1"/>
          </p:cNvSpPr>
          <p:nvPr/>
        </p:nvSpPr>
        <p:spPr bwMode="auto">
          <a:xfrm>
            <a:off x="2341563" y="3032125"/>
            <a:ext cx="695325" cy="182563"/>
          </a:xfrm>
          <a:prstGeom prst="rect">
            <a:avLst/>
          </a:prstGeom>
          <a:noFill/>
          <a:ln w="9525">
            <a:noFill/>
            <a:miter lim="800000"/>
            <a:headEnd/>
            <a:tailEnd/>
          </a:ln>
        </p:spPr>
        <p:txBody>
          <a:bodyPr wrap="none" lIns="0" tIns="0" rIns="0" bIns="0">
            <a:spAutoFit/>
          </a:bodyPr>
          <a:lstStyle/>
          <a:p>
            <a:r>
              <a:rPr lang="en-GB" sz="1200">
                <a:solidFill>
                  <a:srgbClr val="000000"/>
                </a:solidFill>
              </a:rPr>
              <a:t>usually for </a:t>
            </a:r>
            <a:endParaRPr lang="en-GB"/>
          </a:p>
        </p:txBody>
      </p:sp>
      <p:sp>
        <p:nvSpPr>
          <p:cNvPr id="43028" name="Rectangle 20"/>
          <p:cNvSpPr>
            <a:spLocks noChangeArrowheads="1"/>
          </p:cNvSpPr>
          <p:nvPr/>
        </p:nvSpPr>
        <p:spPr bwMode="auto">
          <a:xfrm>
            <a:off x="3009900" y="3032125"/>
            <a:ext cx="288925" cy="182563"/>
          </a:xfrm>
          <a:prstGeom prst="rect">
            <a:avLst/>
          </a:prstGeom>
          <a:noFill/>
          <a:ln w="9525">
            <a:noFill/>
            <a:miter lim="800000"/>
            <a:headEnd/>
            <a:tailEnd/>
          </a:ln>
        </p:spPr>
        <p:txBody>
          <a:bodyPr wrap="none" lIns="0" tIns="0" rIns="0" bIns="0">
            <a:spAutoFit/>
          </a:bodyPr>
          <a:lstStyle/>
          <a:p>
            <a:r>
              <a:rPr lang="en-GB" sz="1200" i="1">
                <a:solidFill>
                  <a:srgbClr val="000000"/>
                </a:solidFill>
              </a:rPr>
              <a:t>anti-</a:t>
            </a:r>
            <a:endParaRPr lang="en-GB"/>
          </a:p>
        </p:txBody>
      </p:sp>
      <p:sp>
        <p:nvSpPr>
          <p:cNvPr id="43029" name="Rectangle 21"/>
          <p:cNvSpPr>
            <a:spLocks noChangeArrowheads="1"/>
          </p:cNvSpPr>
          <p:nvPr/>
        </p:nvSpPr>
        <p:spPr bwMode="auto">
          <a:xfrm>
            <a:off x="2281238" y="3201988"/>
            <a:ext cx="530225" cy="182562"/>
          </a:xfrm>
          <a:prstGeom prst="rect">
            <a:avLst/>
          </a:prstGeom>
          <a:noFill/>
          <a:ln w="9525">
            <a:noFill/>
            <a:miter lim="800000"/>
            <a:headEnd/>
            <a:tailEnd/>
          </a:ln>
        </p:spPr>
        <p:txBody>
          <a:bodyPr wrap="none" lIns="0" tIns="0" rIns="0" bIns="0">
            <a:spAutoFit/>
          </a:bodyPr>
          <a:lstStyle/>
          <a:p>
            <a:r>
              <a:rPr lang="en-GB" sz="1200" i="1">
                <a:solidFill>
                  <a:srgbClr val="000000"/>
                </a:solidFill>
              </a:rPr>
              <a:t>aliasing </a:t>
            </a:r>
            <a:endParaRPr lang="en-GB"/>
          </a:p>
        </p:txBody>
      </p:sp>
      <p:sp>
        <p:nvSpPr>
          <p:cNvPr id="43030" name="Rectangle 22"/>
          <p:cNvSpPr>
            <a:spLocks noChangeArrowheads="1"/>
          </p:cNvSpPr>
          <p:nvPr/>
        </p:nvSpPr>
        <p:spPr bwMode="auto">
          <a:xfrm>
            <a:off x="2790825" y="3201988"/>
            <a:ext cx="579438" cy="182562"/>
          </a:xfrm>
          <a:prstGeom prst="rect">
            <a:avLst/>
          </a:prstGeom>
          <a:noFill/>
          <a:ln w="9525">
            <a:noFill/>
            <a:miter lim="800000"/>
            <a:headEnd/>
            <a:tailEnd/>
          </a:ln>
        </p:spPr>
        <p:txBody>
          <a:bodyPr wrap="none" lIns="0" tIns="0" rIns="0" bIns="0">
            <a:spAutoFit/>
          </a:bodyPr>
          <a:lstStyle/>
          <a:p>
            <a:r>
              <a:rPr lang="en-GB" sz="1200">
                <a:solidFill>
                  <a:srgbClr val="000000"/>
                </a:solidFill>
              </a:rPr>
              <a:t> purposes</a:t>
            </a:r>
            <a:endParaRPr lang="en-GB"/>
          </a:p>
        </p:txBody>
      </p:sp>
      <p:sp>
        <p:nvSpPr>
          <p:cNvPr id="43031" name="Line 23"/>
          <p:cNvSpPr>
            <a:spLocks noChangeShapeType="1"/>
          </p:cNvSpPr>
          <p:nvPr/>
        </p:nvSpPr>
        <p:spPr bwMode="auto">
          <a:xfrm>
            <a:off x="1971675" y="3729038"/>
            <a:ext cx="439738" cy="1587"/>
          </a:xfrm>
          <a:prstGeom prst="line">
            <a:avLst/>
          </a:prstGeom>
          <a:noFill/>
          <a:ln w="9525">
            <a:solidFill>
              <a:srgbClr val="000000"/>
            </a:solidFill>
            <a:round/>
            <a:headEnd/>
            <a:tailEnd/>
          </a:ln>
        </p:spPr>
        <p:txBody>
          <a:bodyPr/>
          <a:lstStyle/>
          <a:p>
            <a:endParaRPr lang="en-US"/>
          </a:p>
        </p:txBody>
      </p:sp>
      <p:sp>
        <p:nvSpPr>
          <p:cNvPr id="43032" name="Rectangle 24"/>
          <p:cNvSpPr>
            <a:spLocks noChangeArrowheads="1"/>
          </p:cNvSpPr>
          <p:nvPr/>
        </p:nvSpPr>
        <p:spPr bwMode="auto">
          <a:xfrm>
            <a:off x="2411413" y="3538538"/>
            <a:ext cx="733425" cy="423862"/>
          </a:xfrm>
          <a:prstGeom prst="rect">
            <a:avLst/>
          </a:prstGeom>
          <a:solidFill>
            <a:srgbClr val="FF9900"/>
          </a:solidFill>
          <a:ln w="9525">
            <a:solidFill>
              <a:srgbClr val="000000"/>
            </a:solidFill>
            <a:miter lim="800000"/>
            <a:headEnd/>
            <a:tailEnd/>
          </a:ln>
        </p:spPr>
        <p:txBody>
          <a:bodyPr/>
          <a:lstStyle/>
          <a:p>
            <a:endParaRPr lang="en-US"/>
          </a:p>
        </p:txBody>
      </p:sp>
      <p:sp>
        <p:nvSpPr>
          <p:cNvPr id="43034" name="Rectangle 26"/>
          <p:cNvSpPr>
            <a:spLocks noChangeArrowheads="1"/>
          </p:cNvSpPr>
          <p:nvPr/>
        </p:nvSpPr>
        <p:spPr bwMode="auto">
          <a:xfrm>
            <a:off x="900113" y="5743575"/>
            <a:ext cx="1392237"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Amplify and Offset</a:t>
            </a:r>
            <a:endParaRPr lang="en-GB"/>
          </a:p>
        </p:txBody>
      </p:sp>
      <p:sp>
        <p:nvSpPr>
          <p:cNvPr id="43035" name="Rectangle 27"/>
          <p:cNvSpPr>
            <a:spLocks noChangeArrowheads="1"/>
          </p:cNvSpPr>
          <p:nvPr/>
        </p:nvSpPr>
        <p:spPr bwMode="auto">
          <a:xfrm>
            <a:off x="958850" y="5937250"/>
            <a:ext cx="1273175" cy="182563"/>
          </a:xfrm>
          <a:prstGeom prst="rect">
            <a:avLst/>
          </a:prstGeom>
          <a:noFill/>
          <a:ln w="9525">
            <a:noFill/>
            <a:miter lim="800000"/>
            <a:headEnd/>
            <a:tailEnd/>
          </a:ln>
        </p:spPr>
        <p:txBody>
          <a:bodyPr wrap="none" lIns="0" tIns="0" rIns="0" bIns="0">
            <a:spAutoFit/>
          </a:bodyPr>
          <a:lstStyle/>
          <a:p>
            <a:r>
              <a:rPr lang="en-GB" sz="1200">
                <a:solidFill>
                  <a:srgbClr val="000000"/>
                </a:solidFill>
              </a:rPr>
              <a:t>Amplifies signal and</a:t>
            </a:r>
            <a:endParaRPr lang="en-GB"/>
          </a:p>
        </p:txBody>
      </p:sp>
      <p:sp>
        <p:nvSpPr>
          <p:cNvPr id="43036" name="Rectangle 28"/>
          <p:cNvSpPr>
            <a:spLocks noChangeArrowheads="1"/>
          </p:cNvSpPr>
          <p:nvPr/>
        </p:nvSpPr>
        <p:spPr bwMode="auto">
          <a:xfrm>
            <a:off x="1036638" y="6107113"/>
            <a:ext cx="1109662" cy="182562"/>
          </a:xfrm>
          <a:prstGeom prst="rect">
            <a:avLst/>
          </a:prstGeom>
          <a:noFill/>
          <a:ln w="9525">
            <a:noFill/>
            <a:miter lim="800000"/>
            <a:headEnd/>
            <a:tailEnd/>
          </a:ln>
        </p:spPr>
        <p:txBody>
          <a:bodyPr wrap="none" lIns="0" tIns="0" rIns="0" bIns="0">
            <a:spAutoFit/>
          </a:bodyPr>
          <a:lstStyle/>
          <a:p>
            <a:r>
              <a:rPr lang="en-GB" sz="1200">
                <a:solidFill>
                  <a:srgbClr val="000000"/>
                </a:solidFill>
              </a:rPr>
              <a:t>adds DC offset, to</a:t>
            </a:r>
            <a:endParaRPr lang="en-GB"/>
          </a:p>
        </p:txBody>
      </p:sp>
      <p:sp>
        <p:nvSpPr>
          <p:cNvPr id="43037" name="Rectangle 29"/>
          <p:cNvSpPr>
            <a:spLocks noChangeArrowheads="1"/>
          </p:cNvSpPr>
          <p:nvPr/>
        </p:nvSpPr>
        <p:spPr bwMode="auto">
          <a:xfrm>
            <a:off x="1047750" y="6275388"/>
            <a:ext cx="1085850" cy="182562"/>
          </a:xfrm>
          <a:prstGeom prst="rect">
            <a:avLst/>
          </a:prstGeom>
          <a:noFill/>
          <a:ln w="9525">
            <a:noFill/>
            <a:miter lim="800000"/>
            <a:headEnd/>
            <a:tailEnd/>
          </a:ln>
        </p:spPr>
        <p:txBody>
          <a:bodyPr wrap="none" lIns="0" tIns="0" rIns="0" bIns="0">
            <a:spAutoFit/>
          </a:bodyPr>
          <a:lstStyle/>
          <a:p>
            <a:r>
              <a:rPr lang="en-GB" sz="1200">
                <a:solidFill>
                  <a:srgbClr val="000000"/>
                </a:solidFill>
              </a:rPr>
              <a:t>match ADC input</a:t>
            </a:r>
            <a:endParaRPr lang="en-GB"/>
          </a:p>
        </p:txBody>
      </p:sp>
      <p:sp>
        <p:nvSpPr>
          <p:cNvPr id="43038" name="Rectangle 30"/>
          <p:cNvSpPr>
            <a:spLocks noChangeArrowheads="1"/>
          </p:cNvSpPr>
          <p:nvPr/>
        </p:nvSpPr>
        <p:spPr bwMode="auto">
          <a:xfrm>
            <a:off x="1387475" y="6445250"/>
            <a:ext cx="377825" cy="182563"/>
          </a:xfrm>
          <a:prstGeom prst="rect">
            <a:avLst/>
          </a:prstGeom>
          <a:noFill/>
          <a:ln w="9525">
            <a:noFill/>
            <a:miter lim="800000"/>
            <a:headEnd/>
            <a:tailEnd/>
          </a:ln>
        </p:spPr>
        <p:txBody>
          <a:bodyPr wrap="none" lIns="0" tIns="0" rIns="0" bIns="0">
            <a:spAutoFit/>
          </a:bodyPr>
          <a:lstStyle/>
          <a:p>
            <a:r>
              <a:rPr lang="en-GB" sz="1200">
                <a:solidFill>
                  <a:srgbClr val="000000"/>
                </a:solidFill>
              </a:rPr>
              <a:t>range.</a:t>
            </a:r>
            <a:endParaRPr lang="en-GB"/>
          </a:p>
        </p:txBody>
      </p:sp>
      <p:sp>
        <p:nvSpPr>
          <p:cNvPr id="43039" name="Rectangle 31"/>
          <p:cNvSpPr>
            <a:spLocks noChangeArrowheads="1"/>
          </p:cNvSpPr>
          <p:nvPr/>
        </p:nvSpPr>
        <p:spPr bwMode="auto">
          <a:xfrm>
            <a:off x="3582988" y="3468688"/>
            <a:ext cx="1319212" cy="2255837"/>
          </a:xfrm>
          <a:prstGeom prst="rect">
            <a:avLst/>
          </a:prstGeom>
          <a:solidFill>
            <a:srgbClr val="FF9900"/>
          </a:solidFill>
          <a:ln w="12700">
            <a:solidFill>
              <a:srgbClr val="000000"/>
            </a:solidFill>
            <a:miter lim="800000"/>
            <a:headEnd/>
            <a:tailEnd/>
          </a:ln>
        </p:spPr>
        <p:txBody>
          <a:bodyPr/>
          <a:lstStyle/>
          <a:p>
            <a:endParaRPr lang="en-US"/>
          </a:p>
        </p:txBody>
      </p:sp>
      <p:sp>
        <p:nvSpPr>
          <p:cNvPr id="43041" name="Rectangle 33"/>
          <p:cNvSpPr>
            <a:spLocks noChangeArrowheads="1"/>
          </p:cNvSpPr>
          <p:nvPr/>
        </p:nvSpPr>
        <p:spPr bwMode="auto">
          <a:xfrm>
            <a:off x="3924300" y="2420938"/>
            <a:ext cx="839788"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Multiplexer</a:t>
            </a:r>
            <a:endParaRPr lang="en-GB"/>
          </a:p>
        </p:txBody>
      </p:sp>
      <p:sp>
        <p:nvSpPr>
          <p:cNvPr id="43042" name="Rectangle 34"/>
          <p:cNvSpPr>
            <a:spLocks noChangeArrowheads="1"/>
          </p:cNvSpPr>
          <p:nvPr/>
        </p:nvSpPr>
        <p:spPr bwMode="auto">
          <a:xfrm>
            <a:off x="3908425" y="2624138"/>
            <a:ext cx="844550" cy="182562"/>
          </a:xfrm>
          <a:prstGeom prst="rect">
            <a:avLst/>
          </a:prstGeom>
          <a:noFill/>
          <a:ln w="9525">
            <a:noFill/>
            <a:miter lim="800000"/>
            <a:headEnd/>
            <a:tailEnd/>
          </a:ln>
        </p:spPr>
        <p:txBody>
          <a:bodyPr wrap="none" lIns="0" tIns="0" rIns="0" bIns="0">
            <a:spAutoFit/>
          </a:bodyPr>
          <a:lstStyle/>
          <a:p>
            <a:r>
              <a:rPr lang="en-GB" sz="1200">
                <a:solidFill>
                  <a:srgbClr val="000000"/>
                </a:solidFill>
              </a:rPr>
              <a:t>Selects which</a:t>
            </a:r>
            <a:endParaRPr lang="en-GB"/>
          </a:p>
        </p:txBody>
      </p:sp>
      <p:sp>
        <p:nvSpPr>
          <p:cNvPr id="43043" name="Rectangle 35"/>
          <p:cNvSpPr>
            <a:spLocks noChangeArrowheads="1"/>
          </p:cNvSpPr>
          <p:nvPr/>
        </p:nvSpPr>
        <p:spPr bwMode="auto">
          <a:xfrm>
            <a:off x="3849688" y="2792413"/>
            <a:ext cx="968375" cy="182562"/>
          </a:xfrm>
          <a:prstGeom prst="rect">
            <a:avLst/>
          </a:prstGeom>
          <a:noFill/>
          <a:ln w="9525">
            <a:noFill/>
            <a:miter lim="800000"/>
            <a:headEnd/>
            <a:tailEnd/>
          </a:ln>
        </p:spPr>
        <p:txBody>
          <a:bodyPr wrap="none" lIns="0" tIns="0" rIns="0" bIns="0">
            <a:spAutoFit/>
          </a:bodyPr>
          <a:lstStyle/>
          <a:p>
            <a:r>
              <a:rPr lang="en-GB" sz="1200">
                <a:solidFill>
                  <a:srgbClr val="000000"/>
                </a:solidFill>
              </a:rPr>
              <a:t>input channel is</a:t>
            </a:r>
            <a:endParaRPr lang="en-GB"/>
          </a:p>
        </p:txBody>
      </p:sp>
      <p:sp>
        <p:nvSpPr>
          <p:cNvPr id="43044" name="Rectangle 36"/>
          <p:cNvSpPr>
            <a:spLocks noChangeArrowheads="1"/>
          </p:cNvSpPr>
          <p:nvPr/>
        </p:nvSpPr>
        <p:spPr bwMode="auto">
          <a:xfrm>
            <a:off x="3852863" y="2962275"/>
            <a:ext cx="960437" cy="182563"/>
          </a:xfrm>
          <a:prstGeom prst="rect">
            <a:avLst/>
          </a:prstGeom>
          <a:noFill/>
          <a:ln w="9525">
            <a:noFill/>
            <a:miter lim="800000"/>
            <a:headEnd/>
            <a:tailEnd/>
          </a:ln>
        </p:spPr>
        <p:txBody>
          <a:bodyPr wrap="none" lIns="0" tIns="0" rIns="0" bIns="0">
            <a:spAutoFit/>
          </a:bodyPr>
          <a:lstStyle/>
          <a:p>
            <a:r>
              <a:rPr lang="en-GB" sz="1200">
                <a:solidFill>
                  <a:srgbClr val="000000"/>
                </a:solidFill>
              </a:rPr>
              <a:t>connected to its</a:t>
            </a:r>
            <a:endParaRPr lang="en-GB"/>
          </a:p>
        </p:txBody>
      </p:sp>
      <p:sp>
        <p:nvSpPr>
          <p:cNvPr id="43045" name="Rectangle 37"/>
          <p:cNvSpPr>
            <a:spLocks noChangeArrowheads="1"/>
          </p:cNvSpPr>
          <p:nvPr/>
        </p:nvSpPr>
        <p:spPr bwMode="auto">
          <a:xfrm>
            <a:off x="4127500" y="3130550"/>
            <a:ext cx="390525" cy="182563"/>
          </a:xfrm>
          <a:prstGeom prst="rect">
            <a:avLst/>
          </a:prstGeom>
          <a:noFill/>
          <a:ln w="9525">
            <a:noFill/>
            <a:miter lim="800000"/>
            <a:headEnd/>
            <a:tailEnd/>
          </a:ln>
        </p:spPr>
        <p:txBody>
          <a:bodyPr wrap="none" lIns="0" tIns="0" rIns="0" bIns="0">
            <a:spAutoFit/>
          </a:bodyPr>
          <a:lstStyle/>
          <a:p>
            <a:r>
              <a:rPr lang="en-GB" sz="1200">
                <a:solidFill>
                  <a:srgbClr val="000000"/>
                </a:solidFill>
              </a:rPr>
              <a:t>output</a:t>
            </a:r>
            <a:endParaRPr lang="en-GB"/>
          </a:p>
        </p:txBody>
      </p:sp>
      <p:grpSp>
        <p:nvGrpSpPr>
          <p:cNvPr id="2" name="Group 104"/>
          <p:cNvGrpSpPr>
            <a:grpSpLocks/>
          </p:cNvGrpSpPr>
          <p:nvPr/>
        </p:nvGrpSpPr>
        <p:grpSpPr bwMode="auto">
          <a:xfrm>
            <a:off x="3152775" y="3744913"/>
            <a:ext cx="1198563" cy="9525"/>
            <a:chOff x="1953" y="1313"/>
            <a:chExt cx="777" cy="6"/>
          </a:xfrm>
        </p:grpSpPr>
        <p:sp>
          <p:nvSpPr>
            <p:cNvPr id="43046" name="Freeform 38"/>
            <p:cNvSpPr>
              <a:spLocks/>
            </p:cNvSpPr>
            <p:nvPr/>
          </p:nvSpPr>
          <p:spPr bwMode="auto">
            <a:xfrm>
              <a:off x="272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47" name="Freeform 39"/>
            <p:cNvSpPr>
              <a:spLocks/>
            </p:cNvSpPr>
            <p:nvPr/>
          </p:nvSpPr>
          <p:spPr bwMode="auto">
            <a:xfrm>
              <a:off x="2712"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48" name="Freeform 40"/>
            <p:cNvSpPr>
              <a:spLocks/>
            </p:cNvSpPr>
            <p:nvPr/>
          </p:nvSpPr>
          <p:spPr bwMode="auto">
            <a:xfrm>
              <a:off x="270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49" name="Freeform 41"/>
            <p:cNvSpPr>
              <a:spLocks/>
            </p:cNvSpPr>
            <p:nvPr/>
          </p:nvSpPr>
          <p:spPr bwMode="auto">
            <a:xfrm>
              <a:off x="268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0" name="Freeform 42"/>
            <p:cNvSpPr>
              <a:spLocks/>
            </p:cNvSpPr>
            <p:nvPr/>
          </p:nvSpPr>
          <p:spPr bwMode="auto">
            <a:xfrm>
              <a:off x="2676"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1" name="Freeform 43"/>
            <p:cNvSpPr>
              <a:spLocks/>
            </p:cNvSpPr>
            <p:nvPr/>
          </p:nvSpPr>
          <p:spPr bwMode="auto">
            <a:xfrm>
              <a:off x="2665"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2" name="Freeform 44"/>
            <p:cNvSpPr>
              <a:spLocks/>
            </p:cNvSpPr>
            <p:nvPr/>
          </p:nvSpPr>
          <p:spPr bwMode="auto">
            <a:xfrm>
              <a:off x="265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3" name="Freeform 45"/>
            <p:cNvSpPr>
              <a:spLocks/>
            </p:cNvSpPr>
            <p:nvPr/>
          </p:nvSpPr>
          <p:spPr bwMode="auto">
            <a:xfrm>
              <a:off x="2641"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4" name="Freeform 46"/>
            <p:cNvSpPr>
              <a:spLocks/>
            </p:cNvSpPr>
            <p:nvPr/>
          </p:nvSpPr>
          <p:spPr bwMode="auto">
            <a:xfrm>
              <a:off x="2629"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5" name="Freeform 47"/>
            <p:cNvSpPr>
              <a:spLocks/>
            </p:cNvSpPr>
            <p:nvPr/>
          </p:nvSpPr>
          <p:spPr bwMode="auto">
            <a:xfrm>
              <a:off x="261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6" name="Freeform 48"/>
            <p:cNvSpPr>
              <a:spLocks/>
            </p:cNvSpPr>
            <p:nvPr/>
          </p:nvSpPr>
          <p:spPr bwMode="auto">
            <a:xfrm>
              <a:off x="2605" y="1313"/>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7" name="Freeform 49"/>
            <p:cNvSpPr>
              <a:spLocks/>
            </p:cNvSpPr>
            <p:nvPr/>
          </p:nvSpPr>
          <p:spPr bwMode="auto">
            <a:xfrm>
              <a:off x="259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8" name="Freeform 50"/>
            <p:cNvSpPr>
              <a:spLocks/>
            </p:cNvSpPr>
            <p:nvPr/>
          </p:nvSpPr>
          <p:spPr bwMode="auto">
            <a:xfrm>
              <a:off x="2582"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59" name="Freeform 51"/>
            <p:cNvSpPr>
              <a:spLocks/>
            </p:cNvSpPr>
            <p:nvPr/>
          </p:nvSpPr>
          <p:spPr bwMode="auto">
            <a:xfrm>
              <a:off x="257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0" name="Freeform 52"/>
            <p:cNvSpPr>
              <a:spLocks/>
            </p:cNvSpPr>
            <p:nvPr/>
          </p:nvSpPr>
          <p:spPr bwMode="auto">
            <a:xfrm>
              <a:off x="255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1" name="Freeform 53"/>
            <p:cNvSpPr>
              <a:spLocks/>
            </p:cNvSpPr>
            <p:nvPr/>
          </p:nvSpPr>
          <p:spPr bwMode="auto">
            <a:xfrm>
              <a:off x="2546"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2" name="Freeform 54"/>
            <p:cNvSpPr>
              <a:spLocks/>
            </p:cNvSpPr>
            <p:nvPr/>
          </p:nvSpPr>
          <p:spPr bwMode="auto">
            <a:xfrm>
              <a:off x="253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3" name="Freeform 55"/>
            <p:cNvSpPr>
              <a:spLocks/>
            </p:cNvSpPr>
            <p:nvPr/>
          </p:nvSpPr>
          <p:spPr bwMode="auto">
            <a:xfrm>
              <a:off x="2522" y="1313"/>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064" name="Freeform 56"/>
            <p:cNvSpPr>
              <a:spLocks/>
            </p:cNvSpPr>
            <p:nvPr/>
          </p:nvSpPr>
          <p:spPr bwMode="auto">
            <a:xfrm>
              <a:off x="251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5" name="Freeform 57"/>
            <p:cNvSpPr>
              <a:spLocks/>
            </p:cNvSpPr>
            <p:nvPr/>
          </p:nvSpPr>
          <p:spPr bwMode="auto">
            <a:xfrm>
              <a:off x="2499" y="1313"/>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6" name="Freeform 58"/>
            <p:cNvSpPr>
              <a:spLocks/>
            </p:cNvSpPr>
            <p:nvPr/>
          </p:nvSpPr>
          <p:spPr bwMode="auto">
            <a:xfrm>
              <a:off x="248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7" name="Freeform 59"/>
            <p:cNvSpPr>
              <a:spLocks/>
            </p:cNvSpPr>
            <p:nvPr/>
          </p:nvSpPr>
          <p:spPr bwMode="auto">
            <a:xfrm>
              <a:off x="2475"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8" name="Freeform 60"/>
            <p:cNvSpPr>
              <a:spLocks/>
            </p:cNvSpPr>
            <p:nvPr/>
          </p:nvSpPr>
          <p:spPr bwMode="auto">
            <a:xfrm>
              <a:off x="246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69" name="Freeform 61"/>
            <p:cNvSpPr>
              <a:spLocks/>
            </p:cNvSpPr>
            <p:nvPr/>
          </p:nvSpPr>
          <p:spPr bwMode="auto">
            <a:xfrm>
              <a:off x="2451"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0" name="Freeform 62"/>
            <p:cNvSpPr>
              <a:spLocks/>
            </p:cNvSpPr>
            <p:nvPr/>
          </p:nvSpPr>
          <p:spPr bwMode="auto">
            <a:xfrm>
              <a:off x="2439" y="1313"/>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2" y="2"/>
                </a:cxn>
                <a:cxn ang="0">
                  <a:pos x="0" y="4"/>
                </a:cxn>
                <a:cxn ang="0">
                  <a:pos x="0" y="6"/>
                </a:cxn>
                <a:cxn ang="0">
                  <a:pos x="0" y="8"/>
                </a:cxn>
                <a:cxn ang="0">
                  <a:pos x="0" y="10"/>
                </a:cxn>
                <a:cxn ang="0">
                  <a:pos x="2"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2" y="2"/>
                  </a:lnTo>
                  <a:lnTo>
                    <a:pt x="0" y="4"/>
                  </a:lnTo>
                  <a:lnTo>
                    <a:pt x="0" y="6"/>
                  </a:lnTo>
                  <a:lnTo>
                    <a:pt x="0" y="8"/>
                  </a:lnTo>
                  <a:lnTo>
                    <a:pt x="0" y="10"/>
                  </a:lnTo>
                  <a:lnTo>
                    <a:pt x="2"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071" name="Freeform 63"/>
            <p:cNvSpPr>
              <a:spLocks/>
            </p:cNvSpPr>
            <p:nvPr/>
          </p:nvSpPr>
          <p:spPr bwMode="auto">
            <a:xfrm>
              <a:off x="242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2" name="Freeform 64"/>
            <p:cNvSpPr>
              <a:spLocks/>
            </p:cNvSpPr>
            <p:nvPr/>
          </p:nvSpPr>
          <p:spPr bwMode="auto">
            <a:xfrm>
              <a:off x="2416" y="1313"/>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3" name="Freeform 65"/>
            <p:cNvSpPr>
              <a:spLocks/>
            </p:cNvSpPr>
            <p:nvPr/>
          </p:nvSpPr>
          <p:spPr bwMode="auto">
            <a:xfrm>
              <a:off x="240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4" name="Freeform 66"/>
            <p:cNvSpPr>
              <a:spLocks/>
            </p:cNvSpPr>
            <p:nvPr/>
          </p:nvSpPr>
          <p:spPr bwMode="auto">
            <a:xfrm>
              <a:off x="2392"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5" name="Freeform 67"/>
            <p:cNvSpPr>
              <a:spLocks/>
            </p:cNvSpPr>
            <p:nvPr/>
          </p:nvSpPr>
          <p:spPr bwMode="auto">
            <a:xfrm>
              <a:off x="238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6" name="Freeform 68"/>
            <p:cNvSpPr>
              <a:spLocks/>
            </p:cNvSpPr>
            <p:nvPr/>
          </p:nvSpPr>
          <p:spPr bwMode="auto">
            <a:xfrm>
              <a:off x="236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7" name="Freeform 69"/>
            <p:cNvSpPr>
              <a:spLocks/>
            </p:cNvSpPr>
            <p:nvPr/>
          </p:nvSpPr>
          <p:spPr bwMode="auto">
            <a:xfrm>
              <a:off x="2356"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8" name="Freeform 70"/>
            <p:cNvSpPr>
              <a:spLocks/>
            </p:cNvSpPr>
            <p:nvPr/>
          </p:nvSpPr>
          <p:spPr bwMode="auto">
            <a:xfrm>
              <a:off x="234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79" name="Freeform 71"/>
            <p:cNvSpPr>
              <a:spLocks/>
            </p:cNvSpPr>
            <p:nvPr/>
          </p:nvSpPr>
          <p:spPr bwMode="auto">
            <a:xfrm>
              <a:off x="2333" y="1313"/>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0" name="Freeform 72"/>
            <p:cNvSpPr>
              <a:spLocks/>
            </p:cNvSpPr>
            <p:nvPr/>
          </p:nvSpPr>
          <p:spPr bwMode="auto">
            <a:xfrm>
              <a:off x="2321"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1" name="Freeform 73"/>
            <p:cNvSpPr>
              <a:spLocks/>
            </p:cNvSpPr>
            <p:nvPr/>
          </p:nvSpPr>
          <p:spPr bwMode="auto">
            <a:xfrm>
              <a:off x="2309" y="1313"/>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2" name="Freeform 74"/>
            <p:cNvSpPr>
              <a:spLocks/>
            </p:cNvSpPr>
            <p:nvPr/>
          </p:nvSpPr>
          <p:spPr bwMode="auto">
            <a:xfrm>
              <a:off x="229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3" name="Freeform 75"/>
            <p:cNvSpPr>
              <a:spLocks/>
            </p:cNvSpPr>
            <p:nvPr/>
          </p:nvSpPr>
          <p:spPr bwMode="auto">
            <a:xfrm>
              <a:off x="2285"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4" name="Freeform 76"/>
            <p:cNvSpPr>
              <a:spLocks/>
            </p:cNvSpPr>
            <p:nvPr/>
          </p:nvSpPr>
          <p:spPr bwMode="auto">
            <a:xfrm>
              <a:off x="227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5" name="Freeform 77"/>
            <p:cNvSpPr>
              <a:spLocks/>
            </p:cNvSpPr>
            <p:nvPr/>
          </p:nvSpPr>
          <p:spPr bwMode="auto">
            <a:xfrm>
              <a:off x="2261"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6" name="Freeform 78"/>
            <p:cNvSpPr>
              <a:spLocks/>
            </p:cNvSpPr>
            <p:nvPr/>
          </p:nvSpPr>
          <p:spPr bwMode="auto">
            <a:xfrm>
              <a:off x="2249"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7" name="Freeform 79"/>
            <p:cNvSpPr>
              <a:spLocks/>
            </p:cNvSpPr>
            <p:nvPr/>
          </p:nvSpPr>
          <p:spPr bwMode="auto">
            <a:xfrm>
              <a:off x="223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88" name="Freeform 80"/>
            <p:cNvSpPr>
              <a:spLocks/>
            </p:cNvSpPr>
            <p:nvPr/>
          </p:nvSpPr>
          <p:spPr bwMode="auto">
            <a:xfrm>
              <a:off x="2226" y="1313"/>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089" name="Freeform 81"/>
            <p:cNvSpPr>
              <a:spLocks/>
            </p:cNvSpPr>
            <p:nvPr/>
          </p:nvSpPr>
          <p:spPr bwMode="auto">
            <a:xfrm>
              <a:off x="221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0" name="Freeform 82"/>
            <p:cNvSpPr>
              <a:spLocks/>
            </p:cNvSpPr>
            <p:nvPr/>
          </p:nvSpPr>
          <p:spPr bwMode="auto">
            <a:xfrm>
              <a:off x="2202"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1" name="Freeform 83"/>
            <p:cNvSpPr>
              <a:spLocks/>
            </p:cNvSpPr>
            <p:nvPr/>
          </p:nvSpPr>
          <p:spPr bwMode="auto">
            <a:xfrm>
              <a:off x="219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2" name="Freeform 84"/>
            <p:cNvSpPr>
              <a:spLocks/>
            </p:cNvSpPr>
            <p:nvPr/>
          </p:nvSpPr>
          <p:spPr bwMode="auto">
            <a:xfrm>
              <a:off x="217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3" name="Freeform 85"/>
            <p:cNvSpPr>
              <a:spLocks/>
            </p:cNvSpPr>
            <p:nvPr/>
          </p:nvSpPr>
          <p:spPr bwMode="auto">
            <a:xfrm>
              <a:off x="2166"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4" name="Freeform 86"/>
            <p:cNvSpPr>
              <a:spLocks/>
            </p:cNvSpPr>
            <p:nvPr/>
          </p:nvSpPr>
          <p:spPr bwMode="auto">
            <a:xfrm>
              <a:off x="2155"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5" name="Freeform 87"/>
            <p:cNvSpPr>
              <a:spLocks/>
            </p:cNvSpPr>
            <p:nvPr/>
          </p:nvSpPr>
          <p:spPr bwMode="auto">
            <a:xfrm>
              <a:off x="2143" y="1313"/>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1" y="2"/>
                </a:cxn>
                <a:cxn ang="0">
                  <a:pos x="0" y="4"/>
                </a:cxn>
                <a:cxn ang="0">
                  <a:pos x="0" y="6"/>
                </a:cxn>
                <a:cxn ang="0">
                  <a:pos x="0" y="8"/>
                </a:cxn>
                <a:cxn ang="0">
                  <a:pos x="0" y="10"/>
                </a:cxn>
                <a:cxn ang="0">
                  <a:pos x="1"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1" y="2"/>
                  </a:lnTo>
                  <a:lnTo>
                    <a:pt x="0" y="4"/>
                  </a:lnTo>
                  <a:lnTo>
                    <a:pt x="0" y="6"/>
                  </a:lnTo>
                  <a:lnTo>
                    <a:pt x="0" y="8"/>
                  </a:lnTo>
                  <a:lnTo>
                    <a:pt x="0" y="10"/>
                  </a:lnTo>
                  <a:lnTo>
                    <a:pt x="1"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096" name="Freeform 88"/>
            <p:cNvSpPr>
              <a:spLocks/>
            </p:cNvSpPr>
            <p:nvPr/>
          </p:nvSpPr>
          <p:spPr bwMode="auto">
            <a:xfrm>
              <a:off x="2131"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7" name="Freeform 89"/>
            <p:cNvSpPr>
              <a:spLocks/>
            </p:cNvSpPr>
            <p:nvPr/>
          </p:nvSpPr>
          <p:spPr bwMode="auto">
            <a:xfrm>
              <a:off x="2119"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8" name="Freeform 90"/>
            <p:cNvSpPr>
              <a:spLocks/>
            </p:cNvSpPr>
            <p:nvPr/>
          </p:nvSpPr>
          <p:spPr bwMode="auto">
            <a:xfrm>
              <a:off x="210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099" name="Freeform 91"/>
            <p:cNvSpPr>
              <a:spLocks/>
            </p:cNvSpPr>
            <p:nvPr/>
          </p:nvSpPr>
          <p:spPr bwMode="auto">
            <a:xfrm>
              <a:off x="2095" y="1313"/>
              <a:ext cx="6" cy="6"/>
            </a:xfrm>
            <a:custGeom>
              <a:avLst/>
              <a:gdLst/>
              <a:ahLst/>
              <a:cxnLst>
                <a:cxn ang="0">
                  <a:pos x="8" y="12"/>
                </a:cxn>
                <a:cxn ang="0">
                  <a:pos x="8" y="10"/>
                </a:cxn>
                <a:cxn ang="0">
                  <a:pos x="10" y="8"/>
                </a:cxn>
                <a:cxn ang="0">
                  <a:pos x="11" y="6"/>
                </a:cxn>
                <a:cxn ang="0">
                  <a:pos x="11"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10" y="8"/>
                  </a:lnTo>
                  <a:lnTo>
                    <a:pt x="11" y="6"/>
                  </a:lnTo>
                  <a:lnTo>
                    <a:pt x="11"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0" name="Freeform 92"/>
            <p:cNvSpPr>
              <a:spLocks/>
            </p:cNvSpPr>
            <p:nvPr/>
          </p:nvSpPr>
          <p:spPr bwMode="auto">
            <a:xfrm>
              <a:off x="208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1" name="Freeform 93"/>
            <p:cNvSpPr>
              <a:spLocks/>
            </p:cNvSpPr>
            <p:nvPr/>
          </p:nvSpPr>
          <p:spPr bwMode="auto">
            <a:xfrm>
              <a:off x="2072"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2" name="Freeform 94"/>
            <p:cNvSpPr>
              <a:spLocks/>
            </p:cNvSpPr>
            <p:nvPr/>
          </p:nvSpPr>
          <p:spPr bwMode="auto">
            <a:xfrm>
              <a:off x="206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3" name="Freeform 95"/>
            <p:cNvSpPr>
              <a:spLocks/>
            </p:cNvSpPr>
            <p:nvPr/>
          </p:nvSpPr>
          <p:spPr bwMode="auto">
            <a:xfrm>
              <a:off x="2048"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4" name="Freeform 96"/>
            <p:cNvSpPr>
              <a:spLocks/>
            </p:cNvSpPr>
            <p:nvPr/>
          </p:nvSpPr>
          <p:spPr bwMode="auto">
            <a:xfrm>
              <a:off x="2036"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5" name="Freeform 97"/>
            <p:cNvSpPr>
              <a:spLocks/>
            </p:cNvSpPr>
            <p:nvPr/>
          </p:nvSpPr>
          <p:spPr bwMode="auto">
            <a:xfrm>
              <a:off x="2024"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6" name="Freeform 98"/>
            <p:cNvSpPr>
              <a:spLocks/>
            </p:cNvSpPr>
            <p:nvPr/>
          </p:nvSpPr>
          <p:spPr bwMode="auto">
            <a:xfrm>
              <a:off x="2012" y="1313"/>
              <a:ext cx="6" cy="6"/>
            </a:xfrm>
            <a:custGeom>
              <a:avLst/>
              <a:gdLst/>
              <a:ahLst/>
              <a:cxnLst>
                <a:cxn ang="0">
                  <a:pos x="7" y="12"/>
                </a:cxn>
                <a:cxn ang="0">
                  <a:pos x="7" y="10"/>
                </a:cxn>
                <a:cxn ang="0">
                  <a:pos x="9" y="8"/>
                </a:cxn>
                <a:cxn ang="0">
                  <a:pos x="11" y="6"/>
                </a:cxn>
                <a:cxn ang="0">
                  <a:pos x="11" y="6"/>
                </a:cxn>
                <a:cxn ang="0">
                  <a:pos x="9" y="4"/>
                </a:cxn>
                <a:cxn ang="0">
                  <a:pos x="7"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7" y="12"/>
                </a:cxn>
              </a:cxnLst>
              <a:rect l="0" t="0" r="r" b="b"/>
              <a:pathLst>
                <a:path w="11" h="12">
                  <a:moveTo>
                    <a:pt x="7" y="12"/>
                  </a:moveTo>
                  <a:lnTo>
                    <a:pt x="7" y="10"/>
                  </a:lnTo>
                  <a:lnTo>
                    <a:pt x="9" y="8"/>
                  </a:lnTo>
                  <a:lnTo>
                    <a:pt x="11" y="6"/>
                  </a:lnTo>
                  <a:lnTo>
                    <a:pt x="11" y="6"/>
                  </a:lnTo>
                  <a:lnTo>
                    <a:pt x="9" y="4"/>
                  </a:lnTo>
                  <a:lnTo>
                    <a:pt x="7" y="2"/>
                  </a:lnTo>
                  <a:lnTo>
                    <a:pt x="6" y="0"/>
                  </a:lnTo>
                  <a:lnTo>
                    <a:pt x="6" y="0"/>
                  </a:lnTo>
                  <a:lnTo>
                    <a:pt x="4" y="0"/>
                  </a:lnTo>
                  <a:lnTo>
                    <a:pt x="2" y="2"/>
                  </a:lnTo>
                  <a:lnTo>
                    <a:pt x="0" y="4"/>
                  </a:lnTo>
                  <a:lnTo>
                    <a:pt x="0" y="6"/>
                  </a:lnTo>
                  <a:lnTo>
                    <a:pt x="0" y="8"/>
                  </a:lnTo>
                  <a:lnTo>
                    <a:pt x="0" y="10"/>
                  </a:lnTo>
                  <a:lnTo>
                    <a:pt x="2" y="12"/>
                  </a:lnTo>
                  <a:lnTo>
                    <a:pt x="4" y="12"/>
                  </a:lnTo>
                  <a:lnTo>
                    <a:pt x="6" y="12"/>
                  </a:lnTo>
                  <a:lnTo>
                    <a:pt x="7" y="12"/>
                  </a:lnTo>
                  <a:close/>
                </a:path>
              </a:pathLst>
            </a:custGeom>
            <a:solidFill>
              <a:srgbClr val="000000"/>
            </a:solidFill>
            <a:ln w="9525">
              <a:noFill/>
              <a:round/>
              <a:headEnd/>
              <a:tailEnd/>
            </a:ln>
          </p:spPr>
          <p:txBody>
            <a:bodyPr/>
            <a:lstStyle/>
            <a:p>
              <a:endParaRPr lang="en-US"/>
            </a:p>
          </p:txBody>
        </p:sp>
        <p:sp>
          <p:nvSpPr>
            <p:cNvPr id="43107" name="Freeform 99"/>
            <p:cNvSpPr>
              <a:spLocks/>
            </p:cNvSpPr>
            <p:nvPr/>
          </p:nvSpPr>
          <p:spPr bwMode="auto">
            <a:xfrm>
              <a:off x="2000"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8" name="Freeform 100"/>
            <p:cNvSpPr>
              <a:spLocks/>
            </p:cNvSpPr>
            <p:nvPr/>
          </p:nvSpPr>
          <p:spPr bwMode="auto">
            <a:xfrm>
              <a:off x="1989"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09" name="Freeform 101"/>
            <p:cNvSpPr>
              <a:spLocks/>
            </p:cNvSpPr>
            <p:nvPr/>
          </p:nvSpPr>
          <p:spPr bwMode="auto">
            <a:xfrm>
              <a:off x="1977"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10" name="Freeform 102"/>
            <p:cNvSpPr>
              <a:spLocks/>
            </p:cNvSpPr>
            <p:nvPr/>
          </p:nvSpPr>
          <p:spPr bwMode="auto">
            <a:xfrm>
              <a:off x="1965"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11" name="Freeform 103"/>
            <p:cNvSpPr>
              <a:spLocks/>
            </p:cNvSpPr>
            <p:nvPr/>
          </p:nvSpPr>
          <p:spPr bwMode="auto">
            <a:xfrm>
              <a:off x="1953" y="1313"/>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grpSp>
      <p:sp>
        <p:nvSpPr>
          <p:cNvPr id="43113" name="Rectangle 105"/>
          <p:cNvSpPr>
            <a:spLocks noChangeArrowheads="1"/>
          </p:cNvSpPr>
          <p:nvPr/>
        </p:nvSpPr>
        <p:spPr bwMode="auto">
          <a:xfrm>
            <a:off x="6510338" y="3468688"/>
            <a:ext cx="1317625" cy="2255837"/>
          </a:xfrm>
          <a:prstGeom prst="rect">
            <a:avLst/>
          </a:prstGeom>
          <a:solidFill>
            <a:srgbClr val="FF9900"/>
          </a:solidFill>
          <a:ln w="9525">
            <a:solidFill>
              <a:srgbClr val="000000"/>
            </a:solidFill>
            <a:miter lim="800000"/>
            <a:headEnd/>
            <a:tailEnd/>
          </a:ln>
        </p:spPr>
        <p:txBody>
          <a:bodyPr/>
          <a:lstStyle/>
          <a:p>
            <a:endParaRPr lang="en-US"/>
          </a:p>
        </p:txBody>
      </p:sp>
      <p:sp>
        <p:nvSpPr>
          <p:cNvPr id="43114" name="Line 106"/>
          <p:cNvSpPr>
            <a:spLocks noChangeShapeType="1"/>
          </p:cNvSpPr>
          <p:nvPr/>
        </p:nvSpPr>
        <p:spPr bwMode="auto">
          <a:xfrm>
            <a:off x="5924550" y="4595813"/>
            <a:ext cx="585788" cy="1587"/>
          </a:xfrm>
          <a:prstGeom prst="line">
            <a:avLst/>
          </a:prstGeom>
          <a:noFill/>
          <a:ln w="9525">
            <a:solidFill>
              <a:srgbClr val="000000"/>
            </a:solidFill>
            <a:round/>
            <a:headEnd/>
            <a:tailEnd/>
          </a:ln>
        </p:spPr>
        <p:txBody>
          <a:bodyPr/>
          <a:lstStyle/>
          <a:p>
            <a:endParaRPr lang="en-US"/>
          </a:p>
        </p:txBody>
      </p:sp>
      <p:sp>
        <p:nvSpPr>
          <p:cNvPr id="43115" name="Freeform 107"/>
          <p:cNvSpPr>
            <a:spLocks/>
          </p:cNvSpPr>
          <p:nvPr/>
        </p:nvSpPr>
        <p:spPr bwMode="auto">
          <a:xfrm>
            <a:off x="7826375" y="4313238"/>
            <a:ext cx="512763" cy="493712"/>
          </a:xfrm>
          <a:custGeom>
            <a:avLst/>
            <a:gdLst/>
            <a:ahLst/>
            <a:cxnLst>
              <a:cxn ang="0">
                <a:pos x="498" y="0"/>
              </a:cxn>
              <a:cxn ang="0">
                <a:pos x="498" y="166"/>
              </a:cxn>
              <a:cxn ang="0">
                <a:pos x="0" y="166"/>
              </a:cxn>
              <a:cxn ang="0">
                <a:pos x="0" y="498"/>
              </a:cxn>
              <a:cxn ang="0">
                <a:pos x="498" y="498"/>
              </a:cxn>
              <a:cxn ang="0">
                <a:pos x="498" y="664"/>
              </a:cxn>
              <a:cxn ang="0">
                <a:pos x="664" y="332"/>
              </a:cxn>
              <a:cxn ang="0">
                <a:pos x="498" y="0"/>
              </a:cxn>
            </a:cxnLst>
            <a:rect l="0" t="0" r="r" b="b"/>
            <a:pathLst>
              <a:path w="664" h="664">
                <a:moveTo>
                  <a:pt x="498" y="0"/>
                </a:moveTo>
                <a:lnTo>
                  <a:pt x="498" y="166"/>
                </a:lnTo>
                <a:lnTo>
                  <a:pt x="0" y="166"/>
                </a:lnTo>
                <a:lnTo>
                  <a:pt x="0" y="498"/>
                </a:lnTo>
                <a:lnTo>
                  <a:pt x="498" y="498"/>
                </a:lnTo>
                <a:lnTo>
                  <a:pt x="498" y="664"/>
                </a:lnTo>
                <a:lnTo>
                  <a:pt x="664" y="332"/>
                </a:lnTo>
                <a:lnTo>
                  <a:pt x="498" y="0"/>
                </a:lnTo>
                <a:close/>
              </a:path>
            </a:pathLst>
          </a:custGeom>
          <a:solidFill>
            <a:srgbClr val="FFFF66"/>
          </a:solidFill>
          <a:ln w="9525">
            <a:solidFill>
              <a:srgbClr val="000000"/>
            </a:solidFill>
            <a:prstDash val="solid"/>
            <a:round/>
            <a:headEnd/>
            <a:tailEnd/>
          </a:ln>
        </p:spPr>
        <p:txBody>
          <a:bodyPr/>
          <a:lstStyle/>
          <a:p>
            <a:endParaRPr lang="en-US"/>
          </a:p>
        </p:txBody>
      </p:sp>
      <p:sp>
        <p:nvSpPr>
          <p:cNvPr id="43116" name="Rectangle 108"/>
          <p:cNvSpPr>
            <a:spLocks noChangeArrowheads="1"/>
          </p:cNvSpPr>
          <p:nvPr/>
        </p:nvSpPr>
        <p:spPr bwMode="auto">
          <a:xfrm>
            <a:off x="6583363" y="2587625"/>
            <a:ext cx="1244600" cy="790575"/>
          </a:xfrm>
          <a:prstGeom prst="rect">
            <a:avLst/>
          </a:prstGeom>
          <a:noFill/>
          <a:ln w="9525">
            <a:noFill/>
            <a:miter lim="800000"/>
            <a:headEnd/>
            <a:tailEnd/>
          </a:ln>
        </p:spPr>
        <p:txBody>
          <a:bodyPr/>
          <a:lstStyle/>
          <a:p>
            <a:endParaRPr lang="en-US"/>
          </a:p>
        </p:txBody>
      </p:sp>
      <p:sp>
        <p:nvSpPr>
          <p:cNvPr id="43117" name="Rectangle 109"/>
          <p:cNvSpPr>
            <a:spLocks noChangeArrowheads="1"/>
          </p:cNvSpPr>
          <p:nvPr/>
        </p:nvSpPr>
        <p:spPr bwMode="auto">
          <a:xfrm>
            <a:off x="7023100" y="2641600"/>
            <a:ext cx="376238"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ADC</a:t>
            </a:r>
            <a:endParaRPr lang="en-GB"/>
          </a:p>
        </p:txBody>
      </p:sp>
      <p:sp>
        <p:nvSpPr>
          <p:cNvPr id="43118" name="Rectangle 110"/>
          <p:cNvSpPr>
            <a:spLocks noChangeArrowheads="1"/>
          </p:cNvSpPr>
          <p:nvPr/>
        </p:nvSpPr>
        <p:spPr bwMode="auto">
          <a:xfrm>
            <a:off x="6853238" y="2835275"/>
            <a:ext cx="733425" cy="182563"/>
          </a:xfrm>
          <a:prstGeom prst="rect">
            <a:avLst/>
          </a:prstGeom>
          <a:noFill/>
          <a:ln w="9525">
            <a:noFill/>
            <a:miter lim="800000"/>
            <a:headEnd/>
            <a:tailEnd/>
          </a:ln>
        </p:spPr>
        <p:txBody>
          <a:bodyPr wrap="none" lIns="0" tIns="0" rIns="0" bIns="0">
            <a:spAutoFit/>
          </a:bodyPr>
          <a:lstStyle/>
          <a:p>
            <a:r>
              <a:rPr lang="en-GB" sz="1200">
                <a:solidFill>
                  <a:srgbClr val="000000"/>
                </a:solidFill>
              </a:rPr>
              <a:t>Converts its</a:t>
            </a:r>
            <a:endParaRPr lang="en-GB"/>
          </a:p>
        </p:txBody>
      </p:sp>
      <p:sp>
        <p:nvSpPr>
          <p:cNvPr id="43119" name="Rectangle 111"/>
          <p:cNvSpPr>
            <a:spLocks noChangeArrowheads="1"/>
          </p:cNvSpPr>
          <p:nvPr/>
        </p:nvSpPr>
        <p:spPr bwMode="auto">
          <a:xfrm>
            <a:off x="6689725" y="3003550"/>
            <a:ext cx="487363" cy="182563"/>
          </a:xfrm>
          <a:prstGeom prst="rect">
            <a:avLst/>
          </a:prstGeom>
          <a:noFill/>
          <a:ln w="9525">
            <a:noFill/>
            <a:miter lim="800000"/>
            <a:headEnd/>
            <a:tailEnd/>
          </a:ln>
        </p:spPr>
        <p:txBody>
          <a:bodyPr wrap="none" lIns="0" tIns="0" rIns="0" bIns="0">
            <a:spAutoFit/>
          </a:bodyPr>
          <a:lstStyle/>
          <a:p>
            <a:r>
              <a:rPr lang="en-GB" sz="1200">
                <a:solidFill>
                  <a:srgbClr val="000000"/>
                </a:solidFill>
              </a:rPr>
              <a:t>Analog </a:t>
            </a:r>
            <a:endParaRPr lang="en-GB"/>
          </a:p>
        </p:txBody>
      </p:sp>
      <p:sp>
        <p:nvSpPr>
          <p:cNvPr id="43120" name="Rectangle 112"/>
          <p:cNvSpPr>
            <a:spLocks noChangeArrowheads="1"/>
          </p:cNvSpPr>
          <p:nvPr/>
        </p:nvSpPr>
        <p:spPr bwMode="auto">
          <a:xfrm>
            <a:off x="7158038" y="3003550"/>
            <a:ext cx="585787" cy="182563"/>
          </a:xfrm>
          <a:prstGeom prst="rect">
            <a:avLst/>
          </a:prstGeom>
          <a:noFill/>
          <a:ln w="9525">
            <a:noFill/>
            <a:miter lim="800000"/>
            <a:headEnd/>
            <a:tailEnd/>
          </a:ln>
        </p:spPr>
        <p:txBody>
          <a:bodyPr wrap="none" lIns="0" tIns="0" rIns="0" bIns="0">
            <a:spAutoFit/>
          </a:bodyPr>
          <a:lstStyle/>
          <a:p>
            <a:r>
              <a:rPr lang="en-GB" sz="1200">
                <a:solidFill>
                  <a:srgbClr val="000000"/>
                </a:solidFill>
              </a:rPr>
              <a:t>Input to a</a:t>
            </a:r>
            <a:endParaRPr lang="en-GB"/>
          </a:p>
        </p:txBody>
      </p:sp>
      <p:sp>
        <p:nvSpPr>
          <p:cNvPr id="43121" name="Rectangle 113"/>
          <p:cNvSpPr>
            <a:spLocks noChangeArrowheads="1"/>
          </p:cNvSpPr>
          <p:nvPr/>
        </p:nvSpPr>
        <p:spPr bwMode="auto">
          <a:xfrm>
            <a:off x="6778625" y="3173413"/>
            <a:ext cx="887413" cy="182562"/>
          </a:xfrm>
          <a:prstGeom prst="rect">
            <a:avLst/>
          </a:prstGeom>
          <a:noFill/>
          <a:ln w="9525">
            <a:noFill/>
            <a:miter lim="800000"/>
            <a:headEnd/>
            <a:tailEnd/>
          </a:ln>
        </p:spPr>
        <p:txBody>
          <a:bodyPr wrap="none" lIns="0" tIns="0" rIns="0" bIns="0">
            <a:spAutoFit/>
          </a:bodyPr>
          <a:lstStyle/>
          <a:p>
            <a:r>
              <a:rPr lang="en-GB" sz="1200">
                <a:solidFill>
                  <a:srgbClr val="000000"/>
                </a:solidFill>
              </a:rPr>
              <a:t>Digital Output</a:t>
            </a:r>
            <a:endParaRPr lang="en-GB"/>
          </a:p>
        </p:txBody>
      </p:sp>
      <p:sp>
        <p:nvSpPr>
          <p:cNvPr id="43122" name="Rectangle 114"/>
          <p:cNvSpPr>
            <a:spLocks noChangeArrowheads="1"/>
          </p:cNvSpPr>
          <p:nvPr/>
        </p:nvSpPr>
        <p:spPr bwMode="auto">
          <a:xfrm>
            <a:off x="5338763" y="4313238"/>
            <a:ext cx="735012" cy="565150"/>
          </a:xfrm>
          <a:prstGeom prst="rect">
            <a:avLst/>
          </a:prstGeom>
          <a:solidFill>
            <a:srgbClr val="FF9900"/>
          </a:solidFill>
          <a:ln w="9525">
            <a:solidFill>
              <a:srgbClr val="000000"/>
            </a:solidFill>
            <a:miter lim="800000"/>
            <a:headEnd/>
            <a:tailEnd/>
          </a:ln>
        </p:spPr>
        <p:txBody>
          <a:bodyPr/>
          <a:lstStyle/>
          <a:p>
            <a:endParaRPr lang="en-US"/>
          </a:p>
        </p:txBody>
      </p:sp>
      <p:sp>
        <p:nvSpPr>
          <p:cNvPr id="43123" name="Line 115"/>
          <p:cNvSpPr>
            <a:spLocks noChangeShapeType="1"/>
          </p:cNvSpPr>
          <p:nvPr/>
        </p:nvSpPr>
        <p:spPr bwMode="auto">
          <a:xfrm flipH="1">
            <a:off x="4900613" y="4595813"/>
            <a:ext cx="438150" cy="1587"/>
          </a:xfrm>
          <a:prstGeom prst="line">
            <a:avLst/>
          </a:prstGeom>
          <a:noFill/>
          <a:ln w="9525">
            <a:solidFill>
              <a:srgbClr val="000000"/>
            </a:solidFill>
            <a:round/>
            <a:headEnd/>
            <a:tailEnd/>
          </a:ln>
        </p:spPr>
        <p:txBody>
          <a:bodyPr/>
          <a:lstStyle/>
          <a:p>
            <a:endParaRPr lang="en-US"/>
          </a:p>
        </p:txBody>
      </p:sp>
      <p:sp>
        <p:nvSpPr>
          <p:cNvPr id="43124" name="Rectangle 116"/>
          <p:cNvSpPr>
            <a:spLocks noChangeArrowheads="1"/>
          </p:cNvSpPr>
          <p:nvPr/>
        </p:nvSpPr>
        <p:spPr bwMode="auto">
          <a:xfrm>
            <a:off x="5046663" y="3151188"/>
            <a:ext cx="1317625" cy="1128712"/>
          </a:xfrm>
          <a:prstGeom prst="rect">
            <a:avLst/>
          </a:prstGeom>
          <a:noFill/>
          <a:ln w="9525">
            <a:noFill/>
            <a:miter lim="800000"/>
            <a:headEnd/>
            <a:tailEnd/>
          </a:ln>
        </p:spPr>
        <p:txBody>
          <a:bodyPr/>
          <a:lstStyle/>
          <a:p>
            <a:endParaRPr lang="en-US"/>
          </a:p>
        </p:txBody>
      </p:sp>
      <p:sp>
        <p:nvSpPr>
          <p:cNvPr id="43125" name="Rectangle 117"/>
          <p:cNvSpPr>
            <a:spLocks noChangeArrowheads="1"/>
          </p:cNvSpPr>
          <p:nvPr/>
        </p:nvSpPr>
        <p:spPr bwMode="auto">
          <a:xfrm>
            <a:off x="5168900" y="3206750"/>
            <a:ext cx="1116013"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Sample &amp; Hold</a:t>
            </a:r>
            <a:endParaRPr lang="en-GB"/>
          </a:p>
        </p:txBody>
      </p:sp>
      <p:sp>
        <p:nvSpPr>
          <p:cNvPr id="43126" name="Rectangle 118"/>
          <p:cNvSpPr>
            <a:spLocks noChangeArrowheads="1"/>
          </p:cNvSpPr>
          <p:nvPr/>
        </p:nvSpPr>
        <p:spPr bwMode="auto">
          <a:xfrm>
            <a:off x="5199063" y="3400425"/>
            <a:ext cx="1052512" cy="182563"/>
          </a:xfrm>
          <a:prstGeom prst="rect">
            <a:avLst/>
          </a:prstGeom>
          <a:noFill/>
          <a:ln w="9525">
            <a:noFill/>
            <a:miter lim="800000"/>
            <a:headEnd/>
            <a:tailEnd/>
          </a:ln>
        </p:spPr>
        <p:txBody>
          <a:bodyPr wrap="none" lIns="0" tIns="0" rIns="0" bIns="0">
            <a:spAutoFit/>
          </a:bodyPr>
          <a:lstStyle/>
          <a:p>
            <a:r>
              <a:rPr lang="en-GB" sz="1200">
                <a:solidFill>
                  <a:srgbClr val="000000"/>
                </a:solidFill>
              </a:rPr>
              <a:t>Samples its input</a:t>
            </a:r>
            <a:endParaRPr lang="en-GB"/>
          </a:p>
        </p:txBody>
      </p:sp>
      <p:sp>
        <p:nvSpPr>
          <p:cNvPr id="43127" name="Rectangle 119"/>
          <p:cNvSpPr>
            <a:spLocks noChangeArrowheads="1"/>
          </p:cNvSpPr>
          <p:nvPr/>
        </p:nvSpPr>
        <p:spPr bwMode="auto">
          <a:xfrm>
            <a:off x="5208588" y="3568700"/>
            <a:ext cx="1030287" cy="182563"/>
          </a:xfrm>
          <a:prstGeom prst="rect">
            <a:avLst/>
          </a:prstGeom>
          <a:noFill/>
          <a:ln w="9525">
            <a:noFill/>
            <a:miter lim="800000"/>
            <a:headEnd/>
            <a:tailEnd/>
          </a:ln>
        </p:spPr>
        <p:txBody>
          <a:bodyPr wrap="none" lIns="0" tIns="0" rIns="0" bIns="0">
            <a:spAutoFit/>
          </a:bodyPr>
          <a:lstStyle/>
          <a:p>
            <a:r>
              <a:rPr lang="en-GB" sz="1200">
                <a:solidFill>
                  <a:srgbClr val="000000"/>
                </a:solidFill>
              </a:rPr>
              <a:t>signal, and holds</a:t>
            </a:r>
            <a:endParaRPr lang="en-GB"/>
          </a:p>
        </p:txBody>
      </p:sp>
      <p:sp>
        <p:nvSpPr>
          <p:cNvPr id="43128" name="Rectangle 120"/>
          <p:cNvSpPr>
            <a:spLocks noChangeArrowheads="1"/>
          </p:cNvSpPr>
          <p:nvPr/>
        </p:nvSpPr>
        <p:spPr bwMode="auto">
          <a:xfrm>
            <a:off x="5210175" y="3736975"/>
            <a:ext cx="1028700" cy="182563"/>
          </a:xfrm>
          <a:prstGeom prst="rect">
            <a:avLst/>
          </a:prstGeom>
          <a:noFill/>
          <a:ln w="9525">
            <a:noFill/>
            <a:miter lim="800000"/>
            <a:headEnd/>
            <a:tailEnd/>
          </a:ln>
        </p:spPr>
        <p:txBody>
          <a:bodyPr wrap="none" lIns="0" tIns="0" rIns="0" bIns="0">
            <a:spAutoFit/>
          </a:bodyPr>
          <a:lstStyle/>
          <a:p>
            <a:r>
              <a:rPr lang="en-GB" sz="1200">
                <a:solidFill>
                  <a:srgbClr val="000000"/>
                </a:solidFill>
              </a:rPr>
              <a:t>that  voltage as a</a:t>
            </a:r>
            <a:endParaRPr lang="en-GB"/>
          </a:p>
        </p:txBody>
      </p:sp>
      <p:sp>
        <p:nvSpPr>
          <p:cNvPr id="43129" name="Rectangle 121"/>
          <p:cNvSpPr>
            <a:spLocks noChangeArrowheads="1"/>
          </p:cNvSpPr>
          <p:nvPr/>
        </p:nvSpPr>
        <p:spPr bwMode="auto">
          <a:xfrm>
            <a:off x="5181600" y="3906838"/>
            <a:ext cx="1092200" cy="182562"/>
          </a:xfrm>
          <a:prstGeom prst="rect">
            <a:avLst/>
          </a:prstGeom>
          <a:noFill/>
          <a:ln w="9525">
            <a:noFill/>
            <a:miter lim="800000"/>
            <a:headEnd/>
            <a:tailEnd/>
          </a:ln>
        </p:spPr>
        <p:txBody>
          <a:bodyPr wrap="none" lIns="0" tIns="0" rIns="0" bIns="0">
            <a:spAutoFit/>
          </a:bodyPr>
          <a:lstStyle/>
          <a:p>
            <a:r>
              <a:rPr lang="en-GB" sz="1200">
                <a:solidFill>
                  <a:srgbClr val="000000"/>
                </a:solidFill>
              </a:rPr>
              <a:t>steady value at its</a:t>
            </a:r>
            <a:endParaRPr lang="en-GB"/>
          </a:p>
        </p:txBody>
      </p:sp>
      <p:sp>
        <p:nvSpPr>
          <p:cNvPr id="43130" name="Rectangle 122"/>
          <p:cNvSpPr>
            <a:spLocks noChangeArrowheads="1"/>
          </p:cNvSpPr>
          <p:nvPr/>
        </p:nvSpPr>
        <p:spPr bwMode="auto">
          <a:xfrm>
            <a:off x="5518150" y="4075113"/>
            <a:ext cx="390525" cy="182562"/>
          </a:xfrm>
          <a:prstGeom prst="rect">
            <a:avLst/>
          </a:prstGeom>
          <a:noFill/>
          <a:ln w="9525">
            <a:noFill/>
            <a:miter lim="800000"/>
            <a:headEnd/>
            <a:tailEnd/>
          </a:ln>
        </p:spPr>
        <p:txBody>
          <a:bodyPr wrap="none" lIns="0" tIns="0" rIns="0" bIns="0">
            <a:spAutoFit/>
          </a:bodyPr>
          <a:lstStyle/>
          <a:p>
            <a:r>
              <a:rPr lang="en-GB" sz="1200">
                <a:solidFill>
                  <a:srgbClr val="000000"/>
                </a:solidFill>
              </a:rPr>
              <a:t>output</a:t>
            </a:r>
            <a:endParaRPr lang="en-GB"/>
          </a:p>
        </p:txBody>
      </p:sp>
      <p:sp>
        <p:nvSpPr>
          <p:cNvPr id="43131" name="Oval 123"/>
          <p:cNvSpPr>
            <a:spLocks noChangeArrowheads="1"/>
          </p:cNvSpPr>
          <p:nvPr/>
        </p:nvSpPr>
        <p:spPr bwMode="auto">
          <a:xfrm>
            <a:off x="436563" y="4081463"/>
            <a:ext cx="366712" cy="425450"/>
          </a:xfrm>
          <a:prstGeom prst="ellipse">
            <a:avLst/>
          </a:prstGeom>
          <a:solidFill>
            <a:srgbClr val="FFFF66"/>
          </a:solidFill>
          <a:ln w="9525">
            <a:solidFill>
              <a:srgbClr val="000000"/>
            </a:solidFill>
            <a:round/>
            <a:headEnd/>
            <a:tailEnd/>
          </a:ln>
        </p:spPr>
        <p:txBody>
          <a:bodyPr/>
          <a:lstStyle/>
          <a:p>
            <a:endParaRPr lang="en-US"/>
          </a:p>
        </p:txBody>
      </p:sp>
      <p:sp>
        <p:nvSpPr>
          <p:cNvPr id="43132" name="Line 124"/>
          <p:cNvSpPr>
            <a:spLocks noChangeShapeType="1"/>
          </p:cNvSpPr>
          <p:nvPr/>
        </p:nvSpPr>
        <p:spPr bwMode="auto">
          <a:xfrm>
            <a:off x="801688" y="4292600"/>
            <a:ext cx="439737" cy="1588"/>
          </a:xfrm>
          <a:prstGeom prst="line">
            <a:avLst/>
          </a:prstGeom>
          <a:noFill/>
          <a:ln w="9525">
            <a:solidFill>
              <a:srgbClr val="000000"/>
            </a:solidFill>
            <a:round/>
            <a:headEnd/>
            <a:tailEnd/>
          </a:ln>
        </p:spPr>
        <p:txBody>
          <a:bodyPr/>
          <a:lstStyle/>
          <a:p>
            <a:endParaRPr lang="en-US"/>
          </a:p>
        </p:txBody>
      </p:sp>
      <p:sp>
        <p:nvSpPr>
          <p:cNvPr id="43133" name="Line 125"/>
          <p:cNvSpPr>
            <a:spLocks noChangeShapeType="1"/>
          </p:cNvSpPr>
          <p:nvPr/>
        </p:nvSpPr>
        <p:spPr bwMode="auto">
          <a:xfrm>
            <a:off x="1971675" y="4292600"/>
            <a:ext cx="439738" cy="1588"/>
          </a:xfrm>
          <a:prstGeom prst="line">
            <a:avLst/>
          </a:prstGeom>
          <a:noFill/>
          <a:ln w="9525">
            <a:solidFill>
              <a:srgbClr val="000000"/>
            </a:solidFill>
            <a:round/>
            <a:headEnd/>
            <a:tailEnd/>
          </a:ln>
        </p:spPr>
        <p:txBody>
          <a:bodyPr/>
          <a:lstStyle/>
          <a:p>
            <a:endParaRPr lang="en-US"/>
          </a:p>
        </p:txBody>
      </p:sp>
      <p:sp>
        <p:nvSpPr>
          <p:cNvPr id="43134" name="Rectangle 126"/>
          <p:cNvSpPr>
            <a:spLocks noChangeArrowheads="1"/>
          </p:cNvSpPr>
          <p:nvPr/>
        </p:nvSpPr>
        <p:spPr bwMode="auto">
          <a:xfrm>
            <a:off x="2411413" y="4102100"/>
            <a:ext cx="733425" cy="423863"/>
          </a:xfrm>
          <a:prstGeom prst="rect">
            <a:avLst/>
          </a:prstGeom>
          <a:solidFill>
            <a:srgbClr val="FF9900"/>
          </a:solidFill>
          <a:ln w="9525">
            <a:solidFill>
              <a:srgbClr val="000000"/>
            </a:solidFill>
            <a:miter lim="800000"/>
            <a:headEnd/>
            <a:tailEnd/>
          </a:ln>
        </p:spPr>
        <p:txBody>
          <a:bodyPr/>
          <a:lstStyle/>
          <a:p>
            <a:endParaRPr lang="en-US"/>
          </a:p>
        </p:txBody>
      </p:sp>
      <p:grpSp>
        <p:nvGrpSpPr>
          <p:cNvPr id="3" name="Group 181"/>
          <p:cNvGrpSpPr>
            <a:grpSpLocks/>
          </p:cNvGrpSpPr>
          <p:nvPr/>
        </p:nvGrpSpPr>
        <p:grpSpPr bwMode="auto">
          <a:xfrm>
            <a:off x="3157538" y="4308475"/>
            <a:ext cx="977900" cy="9525"/>
            <a:chOff x="1956" y="1692"/>
            <a:chExt cx="634" cy="6"/>
          </a:xfrm>
        </p:grpSpPr>
        <p:sp>
          <p:nvSpPr>
            <p:cNvPr id="43135" name="Freeform 127"/>
            <p:cNvSpPr>
              <a:spLocks/>
            </p:cNvSpPr>
            <p:nvPr/>
          </p:nvSpPr>
          <p:spPr bwMode="auto">
            <a:xfrm>
              <a:off x="2585" y="1692"/>
              <a:ext cx="5"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36" name="Freeform 128"/>
            <p:cNvSpPr>
              <a:spLocks/>
            </p:cNvSpPr>
            <p:nvPr/>
          </p:nvSpPr>
          <p:spPr bwMode="auto">
            <a:xfrm>
              <a:off x="257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37" name="Freeform 129"/>
            <p:cNvSpPr>
              <a:spLocks/>
            </p:cNvSpPr>
            <p:nvPr/>
          </p:nvSpPr>
          <p:spPr bwMode="auto">
            <a:xfrm>
              <a:off x="2561"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38" name="Freeform 130"/>
            <p:cNvSpPr>
              <a:spLocks/>
            </p:cNvSpPr>
            <p:nvPr/>
          </p:nvSpPr>
          <p:spPr bwMode="auto">
            <a:xfrm>
              <a:off x="2549"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39" name="Freeform 131"/>
            <p:cNvSpPr>
              <a:spLocks/>
            </p:cNvSpPr>
            <p:nvPr/>
          </p:nvSpPr>
          <p:spPr bwMode="auto">
            <a:xfrm>
              <a:off x="2537"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0" name="Freeform 132"/>
            <p:cNvSpPr>
              <a:spLocks/>
            </p:cNvSpPr>
            <p:nvPr/>
          </p:nvSpPr>
          <p:spPr bwMode="auto">
            <a:xfrm>
              <a:off x="2525"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1" name="Freeform 133"/>
            <p:cNvSpPr>
              <a:spLocks/>
            </p:cNvSpPr>
            <p:nvPr/>
          </p:nvSpPr>
          <p:spPr bwMode="auto">
            <a:xfrm>
              <a:off x="251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2" name="Freeform 134"/>
            <p:cNvSpPr>
              <a:spLocks/>
            </p:cNvSpPr>
            <p:nvPr/>
          </p:nvSpPr>
          <p:spPr bwMode="auto">
            <a:xfrm>
              <a:off x="2502" y="1692"/>
              <a:ext cx="5"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3" name="Freeform 135"/>
            <p:cNvSpPr>
              <a:spLocks/>
            </p:cNvSpPr>
            <p:nvPr/>
          </p:nvSpPr>
          <p:spPr bwMode="auto">
            <a:xfrm>
              <a:off x="2490"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4" name="Freeform 136"/>
            <p:cNvSpPr>
              <a:spLocks/>
            </p:cNvSpPr>
            <p:nvPr/>
          </p:nvSpPr>
          <p:spPr bwMode="auto">
            <a:xfrm>
              <a:off x="2478" y="1692"/>
              <a:ext cx="6" cy="6"/>
            </a:xfrm>
            <a:custGeom>
              <a:avLst/>
              <a:gdLst/>
              <a:ahLst/>
              <a:cxnLst>
                <a:cxn ang="0">
                  <a:pos x="8" y="11"/>
                </a:cxn>
                <a:cxn ang="0">
                  <a:pos x="8" y="9"/>
                </a:cxn>
                <a:cxn ang="0">
                  <a:pos x="9" y="7"/>
                </a:cxn>
                <a:cxn ang="0">
                  <a:pos x="11" y="5"/>
                </a:cxn>
                <a:cxn ang="0">
                  <a:pos x="11" y="5"/>
                </a:cxn>
                <a:cxn ang="0">
                  <a:pos x="9"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1" h="11">
                  <a:moveTo>
                    <a:pt x="8" y="11"/>
                  </a:moveTo>
                  <a:lnTo>
                    <a:pt x="8" y="9"/>
                  </a:lnTo>
                  <a:lnTo>
                    <a:pt x="9" y="7"/>
                  </a:lnTo>
                  <a:lnTo>
                    <a:pt x="11" y="5"/>
                  </a:lnTo>
                  <a:lnTo>
                    <a:pt x="11" y="5"/>
                  </a:lnTo>
                  <a:lnTo>
                    <a:pt x="9"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5" name="Freeform 137"/>
            <p:cNvSpPr>
              <a:spLocks/>
            </p:cNvSpPr>
            <p:nvPr/>
          </p:nvSpPr>
          <p:spPr bwMode="auto">
            <a:xfrm>
              <a:off x="2466"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6" name="Freeform 138"/>
            <p:cNvSpPr>
              <a:spLocks/>
            </p:cNvSpPr>
            <p:nvPr/>
          </p:nvSpPr>
          <p:spPr bwMode="auto">
            <a:xfrm>
              <a:off x="2454"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7" name="Freeform 139"/>
            <p:cNvSpPr>
              <a:spLocks/>
            </p:cNvSpPr>
            <p:nvPr/>
          </p:nvSpPr>
          <p:spPr bwMode="auto">
            <a:xfrm>
              <a:off x="2442"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8" name="Freeform 140"/>
            <p:cNvSpPr>
              <a:spLocks/>
            </p:cNvSpPr>
            <p:nvPr/>
          </p:nvSpPr>
          <p:spPr bwMode="auto">
            <a:xfrm>
              <a:off x="2430"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49" name="Freeform 141"/>
            <p:cNvSpPr>
              <a:spLocks/>
            </p:cNvSpPr>
            <p:nvPr/>
          </p:nvSpPr>
          <p:spPr bwMode="auto">
            <a:xfrm>
              <a:off x="2419" y="1692"/>
              <a:ext cx="5"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0" name="Freeform 142"/>
            <p:cNvSpPr>
              <a:spLocks/>
            </p:cNvSpPr>
            <p:nvPr/>
          </p:nvSpPr>
          <p:spPr bwMode="auto">
            <a:xfrm>
              <a:off x="2407"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1" name="Freeform 143"/>
            <p:cNvSpPr>
              <a:spLocks/>
            </p:cNvSpPr>
            <p:nvPr/>
          </p:nvSpPr>
          <p:spPr bwMode="auto">
            <a:xfrm>
              <a:off x="2395" y="1692"/>
              <a:ext cx="6" cy="6"/>
            </a:xfrm>
            <a:custGeom>
              <a:avLst/>
              <a:gdLst/>
              <a:ahLst/>
              <a:cxnLst>
                <a:cxn ang="0">
                  <a:pos x="7" y="11"/>
                </a:cxn>
                <a:cxn ang="0">
                  <a:pos x="7" y="9"/>
                </a:cxn>
                <a:cxn ang="0">
                  <a:pos x="9" y="7"/>
                </a:cxn>
                <a:cxn ang="0">
                  <a:pos x="11" y="5"/>
                </a:cxn>
                <a:cxn ang="0">
                  <a:pos x="11" y="5"/>
                </a:cxn>
                <a:cxn ang="0">
                  <a:pos x="9" y="3"/>
                </a:cxn>
                <a:cxn ang="0">
                  <a:pos x="7"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7" y="11"/>
                </a:cxn>
              </a:cxnLst>
              <a:rect l="0" t="0" r="r" b="b"/>
              <a:pathLst>
                <a:path w="11" h="11">
                  <a:moveTo>
                    <a:pt x="7" y="11"/>
                  </a:moveTo>
                  <a:lnTo>
                    <a:pt x="7" y="9"/>
                  </a:lnTo>
                  <a:lnTo>
                    <a:pt x="9" y="7"/>
                  </a:lnTo>
                  <a:lnTo>
                    <a:pt x="11" y="5"/>
                  </a:lnTo>
                  <a:lnTo>
                    <a:pt x="11" y="5"/>
                  </a:lnTo>
                  <a:lnTo>
                    <a:pt x="9" y="3"/>
                  </a:lnTo>
                  <a:lnTo>
                    <a:pt x="7" y="1"/>
                  </a:lnTo>
                  <a:lnTo>
                    <a:pt x="6" y="0"/>
                  </a:lnTo>
                  <a:lnTo>
                    <a:pt x="6" y="0"/>
                  </a:lnTo>
                  <a:lnTo>
                    <a:pt x="4" y="0"/>
                  </a:lnTo>
                  <a:lnTo>
                    <a:pt x="2" y="1"/>
                  </a:lnTo>
                  <a:lnTo>
                    <a:pt x="0" y="3"/>
                  </a:lnTo>
                  <a:lnTo>
                    <a:pt x="0" y="5"/>
                  </a:lnTo>
                  <a:lnTo>
                    <a:pt x="0" y="7"/>
                  </a:lnTo>
                  <a:lnTo>
                    <a:pt x="0" y="9"/>
                  </a:lnTo>
                  <a:lnTo>
                    <a:pt x="2" y="11"/>
                  </a:lnTo>
                  <a:lnTo>
                    <a:pt x="4" y="11"/>
                  </a:lnTo>
                  <a:lnTo>
                    <a:pt x="6" y="11"/>
                  </a:lnTo>
                  <a:lnTo>
                    <a:pt x="7" y="11"/>
                  </a:lnTo>
                  <a:close/>
                </a:path>
              </a:pathLst>
            </a:custGeom>
            <a:solidFill>
              <a:srgbClr val="000000"/>
            </a:solidFill>
            <a:ln w="9525">
              <a:noFill/>
              <a:round/>
              <a:headEnd/>
              <a:tailEnd/>
            </a:ln>
          </p:spPr>
          <p:txBody>
            <a:bodyPr/>
            <a:lstStyle/>
            <a:p>
              <a:endParaRPr lang="en-US"/>
            </a:p>
          </p:txBody>
        </p:sp>
        <p:sp>
          <p:nvSpPr>
            <p:cNvPr id="43152" name="Freeform 144"/>
            <p:cNvSpPr>
              <a:spLocks/>
            </p:cNvSpPr>
            <p:nvPr/>
          </p:nvSpPr>
          <p:spPr bwMode="auto">
            <a:xfrm>
              <a:off x="238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3" name="Freeform 145"/>
            <p:cNvSpPr>
              <a:spLocks/>
            </p:cNvSpPr>
            <p:nvPr/>
          </p:nvSpPr>
          <p:spPr bwMode="auto">
            <a:xfrm>
              <a:off x="2371"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4" name="Freeform 146"/>
            <p:cNvSpPr>
              <a:spLocks/>
            </p:cNvSpPr>
            <p:nvPr/>
          </p:nvSpPr>
          <p:spPr bwMode="auto">
            <a:xfrm>
              <a:off x="2359"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5" name="Freeform 147"/>
            <p:cNvSpPr>
              <a:spLocks/>
            </p:cNvSpPr>
            <p:nvPr/>
          </p:nvSpPr>
          <p:spPr bwMode="auto">
            <a:xfrm>
              <a:off x="2347"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6" name="Freeform 148"/>
            <p:cNvSpPr>
              <a:spLocks/>
            </p:cNvSpPr>
            <p:nvPr/>
          </p:nvSpPr>
          <p:spPr bwMode="auto">
            <a:xfrm>
              <a:off x="2335"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7" name="Freeform 149"/>
            <p:cNvSpPr>
              <a:spLocks/>
            </p:cNvSpPr>
            <p:nvPr/>
          </p:nvSpPr>
          <p:spPr bwMode="auto">
            <a:xfrm>
              <a:off x="2324"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58" name="Freeform 150"/>
            <p:cNvSpPr>
              <a:spLocks/>
            </p:cNvSpPr>
            <p:nvPr/>
          </p:nvSpPr>
          <p:spPr bwMode="auto">
            <a:xfrm>
              <a:off x="2312" y="1692"/>
              <a:ext cx="6" cy="6"/>
            </a:xfrm>
            <a:custGeom>
              <a:avLst/>
              <a:gdLst/>
              <a:ahLst/>
              <a:cxnLst>
                <a:cxn ang="0">
                  <a:pos x="7" y="11"/>
                </a:cxn>
                <a:cxn ang="0">
                  <a:pos x="7" y="9"/>
                </a:cxn>
                <a:cxn ang="0">
                  <a:pos x="9" y="7"/>
                </a:cxn>
                <a:cxn ang="0">
                  <a:pos x="11" y="5"/>
                </a:cxn>
                <a:cxn ang="0">
                  <a:pos x="11" y="5"/>
                </a:cxn>
                <a:cxn ang="0">
                  <a:pos x="9" y="3"/>
                </a:cxn>
                <a:cxn ang="0">
                  <a:pos x="7" y="1"/>
                </a:cxn>
                <a:cxn ang="0">
                  <a:pos x="5" y="0"/>
                </a:cxn>
                <a:cxn ang="0">
                  <a:pos x="5" y="0"/>
                </a:cxn>
                <a:cxn ang="0">
                  <a:pos x="3" y="0"/>
                </a:cxn>
                <a:cxn ang="0">
                  <a:pos x="2" y="1"/>
                </a:cxn>
                <a:cxn ang="0">
                  <a:pos x="0" y="3"/>
                </a:cxn>
                <a:cxn ang="0">
                  <a:pos x="0" y="5"/>
                </a:cxn>
                <a:cxn ang="0">
                  <a:pos x="0" y="7"/>
                </a:cxn>
                <a:cxn ang="0">
                  <a:pos x="0" y="9"/>
                </a:cxn>
                <a:cxn ang="0">
                  <a:pos x="2" y="11"/>
                </a:cxn>
                <a:cxn ang="0">
                  <a:pos x="3" y="11"/>
                </a:cxn>
                <a:cxn ang="0">
                  <a:pos x="5" y="11"/>
                </a:cxn>
                <a:cxn ang="0">
                  <a:pos x="7" y="11"/>
                </a:cxn>
              </a:cxnLst>
              <a:rect l="0" t="0" r="r" b="b"/>
              <a:pathLst>
                <a:path w="11" h="11">
                  <a:moveTo>
                    <a:pt x="7" y="11"/>
                  </a:moveTo>
                  <a:lnTo>
                    <a:pt x="7" y="9"/>
                  </a:lnTo>
                  <a:lnTo>
                    <a:pt x="9" y="7"/>
                  </a:lnTo>
                  <a:lnTo>
                    <a:pt x="11" y="5"/>
                  </a:lnTo>
                  <a:lnTo>
                    <a:pt x="11" y="5"/>
                  </a:lnTo>
                  <a:lnTo>
                    <a:pt x="9" y="3"/>
                  </a:lnTo>
                  <a:lnTo>
                    <a:pt x="7" y="1"/>
                  </a:lnTo>
                  <a:lnTo>
                    <a:pt x="5" y="0"/>
                  </a:lnTo>
                  <a:lnTo>
                    <a:pt x="5" y="0"/>
                  </a:lnTo>
                  <a:lnTo>
                    <a:pt x="3" y="0"/>
                  </a:lnTo>
                  <a:lnTo>
                    <a:pt x="2" y="1"/>
                  </a:lnTo>
                  <a:lnTo>
                    <a:pt x="0" y="3"/>
                  </a:lnTo>
                  <a:lnTo>
                    <a:pt x="0" y="5"/>
                  </a:lnTo>
                  <a:lnTo>
                    <a:pt x="0" y="7"/>
                  </a:lnTo>
                  <a:lnTo>
                    <a:pt x="0" y="9"/>
                  </a:lnTo>
                  <a:lnTo>
                    <a:pt x="2" y="11"/>
                  </a:lnTo>
                  <a:lnTo>
                    <a:pt x="3" y="11"/>
                  </a:lnTo>
                  <a:lnTo>
                    <a:pt x="5" y="11"/>
                  </a:lnTo>
                  <a:lnTo>
                    <a:pt x="7" y="11"/>
                  </a:lnTo>
                  <a:close/>
                </a:path>
              </a:pathLst>
            </a:custGeom>
            <a:solidFill>
              <a:srgbClr val="000000"/>
            </a:solidFill>
            <a:ln w="9525">
              <a:noFill/>
              <a:round/>
              <a:headEnd/>
              <a:tailEnd/>
            </a:ln>
          </p:spPr>
          <p:txBody>
            <a:bodyPr/>
            <a:lstStyle/>
            <a:p>
              <a:endParaRPr lang="en-US"/>
            </a:p>
          </p:txBody>
        </p:sp>
        <p:sp>
          <p:nvSpPr>
            <p:cNvPr id="43159" name="Freeform 151"/>
            <p:cNvSpPr>
              <a:spLocks/>
            </p:cNvSpPr>
            <p:nvPr/>
          </p:nvSpPr>
          <p:spPr bwMode="auto">
            <a:xfrm>
              <a:off x="2300"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0" name="Freeform 152"/>
            <p:cNvSpPr>
              <a:spLocks/>
            </p:cNvSpPr>
            <p:nvPr/>
          </p:nvSpPr>
          <p:spPr bwMode="auto">
            <a:xfrm>
              <a:off x="2288"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1" name="Freeform 153"/>
            <p:cNvSpPr>
              <a:spLocks/>
            </p:cNvSpPr>
            <p:nvPr/>
          </p:nvSpPr>
          <p:spPr bwMode="auto">
            <a:xfrm>
              <a:off x="2276"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2" name="Freeform 154"/>
            <p:cNvSpPr>
              <a:spLocks/>
            </p:cNvSpPr>
            <p:nvPr/>
          </p:nvSpPr>
          <p:spPr bwMode="auto">
            <a:xfrm>
              <a:off x="2264"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3" name="Freeform 155"/>
            <p:cNvSpPr>
              <a:spLocks/>
            </p:cNvSpPr>
            <p:nvPr/>
          </p:nvSpPr>
          <p:spPr bwMode="auto">
            <a:xfrm>
              <a:off x="2252"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4" name="Freeform 156"/>
            <p:cNvSpPr>
              <a:spLocks/>
            </p:cNvSpPr>
            <p:nvPr/>
          </p:nvSpPr>
          <p:spPr bwMode="auto">
            <a:xfrm>
              <a:off x="2241"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5" name="Freeform 157"/>
            <p:cNvSpPr>
              <a:spLocks/>
            </p:cNvSpPr>
            <p:nvPr/>
          </p:nvSpPr>
          <p:spPr bwMode="auto">
            <a:xfrm>
              <a:off x="2229"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6" name="Freeform 158"/>
            <p:cNvSpPr>
              <a:spLocks/>
            </p:cNvSpPr>
            <p:nvPr/>
          </p:nvSpPr>
          <p:spPr bwMode="auto">
            <a:xfrm>
              <a:off x="2217"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7" name="Freeform 159"/>
            <p:cNvSpPr>
              <a:spLocks/>
            </p:cNvSpPr>
            <p:nvPr/>
          </p:nvSpPr>
          <p:spPr bwMode="auto">
            <a:xfrm>
              <a:off x="2205"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8" name="Freeform 160"/>
            <p:cNvSpPr>
              <a:spLocks/>
            </p:cNvSpPr>
            <p:nvPr/>
          </p:nvSpPr>
          <p:spPr bwMode="auto">
            <a:xfrm>
              <a:off x="219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69" name="Freeform 161"/>
            <p:cNvSpPr>
              <a:spLocks/>
            </p:cNvSpPr>
            <p:nvPr/>
          </p:nvSpPr>
          <p:spPr bwMode="auto">
            <a:xfrm>
              <a:off x="2181" y="1692"/>
              <a:ext cx="6" cy="6"/>
            </a:xfrm>
            <a:custGeom>
              <a:avLst/>
              <a:gdLst/>
              <a:ahLst/>
              <a:cxnLst>
                <a:cxn ang="0">
                  <a:pos x="8" y="11"/>
                </a:cxn>
                <a:cxn ang="0">
                  <a:pos x="8" y="9"/>
                </a:cxn>
                <a:cxn ang="0">
                  <a:pos x="9" y="7"/>
                </a:cxn>
                <a:cxn ang="0">
                  <a:pos x="11" y="5"/>
                </a:cxn>
                <a:cxn ang="0">
                  <a:pos x="11" y="5"/>
                </a:cxn>
                <a:cxn ang="0">
                  <a:pos x="9"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1" h="11">
                  <a:moveTo>
                    <a:pt x="8" y="11"/>
                  </a:moveTo>
                  <a:lnTo>
                    <a:pt x="8" y="9"/>
                  </a:lnTo>
                  <a:lnTo>
                    <a:pt x="9" y="7"/>
                  </a:lnTo>
                  <a:lnTo>
                    <a:pt x="11" y="5"/>
                  </a:lnTo>
                  <a:lnTo>
                    <a:pt x="11" y="5"/>
                  </a:lnTo>
                  <a:lnTo>
                    <a:pt x="9"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0" name="Freeform 162"/>
            <p:cNvSpPr>
              <a:spLocks/>
            </p:cNvSpPr>
            <p:nvPr/>
          </p:nvSpPr>
          <p:spPr bwMode="auto">
            <a:xfrm>
              <a:off x="2169"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1" name="Freeform 163"/>
            <p:cNvSpPr>
              <a:spLocks/>
            </p:cNvSpPr>
            <p:nvPr/>
          </p:nvSpPr>
          <p:spPr bwMode="auto">
            <a:xfrm>
              <a:off x="2158"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2" name="Freeform 164"/>
            <p:cNvSpPr>
              <a:spLocks/>
            </p:cNvSpPr>
            <p:nvPr/>
          </p:nvSpPr>
          <p:spPr bwMode="auto">
            <a:xfrm>
              <a:off x="2146"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3" name="Freeform 165"/>
            <p:cNvSpPr>
              <a:spLocks/>
            </p:cNvSpPr>
            <p:nvPr/>
          </p:nvSpPr>
          <p:spPr bwMode="auto">
            <a:xfrm>
              <a:off x="2134"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4" name="Freeform 166"/>
            <p:cNvSpPr>
              <a:spLocks/>
            </p:cNvSpPr>
            <p:nvPr/>
          </p:nvSpPr>
          <p:spPr bwMode="auto">
            <a:xfrm>
              <a:off x="2122"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5" name="Freeform 167"/>
            <p:cNvSpPr>
              <a:spLocks/>
            </p:cNvSpPr>
            <p:nvPr/>
          </p:nvSpPr>
          <p:spPr bwMode="auto">
            <a:xfrm>
              <a:off x="2110"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6" name="Freeform 168"/>
            <p:cNvSpPr>
              <a:spLocks/>
            </p:cNvSpPr>
            <p:nvPr/>
          </p:nvSpPr>
          <p:spPr bwMode="auto">
            <a:xfrm>
              <a:off x="2098" y="1692"/>
              <a:ext cx="6" cy="6"/>
            </a:xfrm>
            <a:custGeom>
              <a:avLst/>
              <a:gdLst/>
              <a:ahLst/>
              <a:cxnLst>
                <a:cxn ang="0">
                  <a:pos x="7" y="11"/>
                </a:cxn>
                <a:cxn ang="0">
                  <a:pos x="7" y="9"/>
                </a:cxn>
                <a:cxn ang="0">
                  <a:pos x="9" y="7"/>
                </a:cxn>
                <a:cxn ang="0">
                  <a:pos x="11" y="5"/>
                </a:cxn>
                <a:cxn ang="0">
                  <a:pos x="11" y="5"/>
                </a:cxn>
                <a:cxn ang="0">
                  <a:pos x="9" y="3"/>
                </a:cxn>
                <a:cxn ang="0">
                  <a:pos x="7" y="1"/>
                </a:cxn>
                <a:cxn ang="0">
                  <a:pos x="5" y="0"/>
                </a:cxn>
                <a:cxn ang="0">
                  <a:pos x="5" y="0"/>
                </a:cxn>
                <a:cxn ang="0">
                  <a:pos x="4" y="0"/>
                </a:cxn>
                <a:cxn ang="0">
                  <a:pos x="2" y="1"/>
                </a:cxn>
                <a:cxn ang="0">
                  <a:pos x="0" y="3"/>
                </a:cxn>
                <a:cxn ang="0">
                  <a:pos x="0" y="5"/>
                </a:cxn>
                <a:cxn ang="0">
                  <a:pos x="0" y="7"/>
                </a:cxn>
                <a:cxn ang="0">
                  <a:pos x="0" y="9"/>
                </a:cxn>
                <a:cxn ang="0">
                  <a:pos x="2" y="11"/>
                </a:cxn>
                <a:cxn ang="0">
                  <a:pos x="4" y="11"/>
                </a:cxn>
                <a:cxn ang="0">
                  <a:pos x="5" y="11"/>
                </a:cxn>
                <a:cxn ang="0">
                  <a:pos x="7" y="11"/>
                </a:cxn>
              </a:cxnLst>
              <a:rect l="0" t="0" r="r" b="b"/>
              <a:pathLst>
                <a:path w="11" h="11">
                  <a:moveTo>
                    <a:pt x="7" y="11"/>
                  </a:moveTo>
                  <a:lnTo>
                    <a:pt x="7" y="9"/>
                  </a:lnTo>
                  <a:lnTo>
                    <a:pt x="9" y="7"/>
                  </a:lnTo>
                  <a:lnTo>
                    <a:pt x="11" y="5"/>
                  </a:lnTo>
                  <a:lnTo>
                    <a:pt x="11" y="5"/>
                  </a:lnTo>
                  <a:lnTo>
                    <a:pt x="9" y="3"/>
                  </a:lnTo>
                  <a:lnTo>
                    <a:pt x="7" y="1"/>
                  </a:lnTo>
                  <a:lnTo>
                    <a:pt x="5" y="0"/>
                  </a:lnTo>
                  <a:lnTo>
                    <a:pt x="5" y="0"/>
                  </a:lnTo>
                  <a:lnTo>
                    <a:pt x="4" y="0"/>
                  </a:lnTo>
                  <a:lnTo>
                    <a:pt x="2" y="1"/>
                  </a:lnTo>
                  <a:lnTo>
                    <a:pt x="0" y="3"/>
                  </a:lnTo>
                  <a:lnTo>
                    <a:pt x="0" y="5"/>
                  </a:lnTo>
                  <a:lnTo>
                    <a:pt x="0" y="7"/>
                  </a:lnTo>
                  <a:lnTo>
                    <a:pt x="0" y="9"/>
                  </a:lnTo>
                  <a:lnTo>
                    <a:pt x="2" y="11"/>
                  </a:lnTo>
                  <a:lnTo>
                    <a:pt x="4" y="11"/>
                  </a:lnTo>
                  <a:lnTo>
                    <a:pt x="5" y="11"/>
                  </a:lnTo>
                  <a:lnTo>
                    <a:pt x="7" y="11"/>
                  </a:lnTo>
                  <a:close/>
                </a:path>
              </a:pathLst>
            </a:custGeom>
            <a:solidFill>
              <a:srgbClr val="000000"/>
            </a:solidFill>
            <a:ln w="9525">
              <a:noFill/>
              <a:round/>
              <a:headEnd/>
              <a:tailEnd/>
            </a:ln>
          </p:spPr>
          <p:txBody>
            <a:bodyPr/>
            <a:lstStyle/>
            <a:p>
              <a:endParaRPr lang="en-US"/>
            </a:p>
          </p:txBody>
        </p:sp>
        <p:sp>
          <p:nvSpPr>
            <p:cNvPr id="43177" name="Freeform 169"/>
            <p:cNvSpPr>
              <a:spLocks/>
            </p:cNvSpPr>
            <p:nvPr/>
          </p:nvSpPr>
          <p:spPr bwMode="auto">
            <a:xfrm>
              <a:off x="2086"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8" name="Freeform 170"/>
            <p:cNvSpPr>
              <a:spLocks/>
            </p:cNvSpPr>
            <p:nvPr/>
          </p:nvSpPr>
          <p:spPr bwMode="auto">
            <a:xfrm>
              <a:off x="2075" y="1692"/>
              <a:ext cx="5"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79" name="Freeform 171"/>
            <p:cNvSpPr>
              <a:spLocks/>
            </p:cNvSpPr>
            <p:nvPr/>
          </p:nvSpPr>
          <p:spPr bwMode="auto">
            <a:xfrm>
              <a:off x="206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0" name="Freeform 172"/>
            <p:cNvSpPr>
              <a:spLocks/>
            </p:cNvSpPr>
            <p:nvPr/>
          </p:nvSpPr>
          <p:spPr bwMode="auto">
            <a:xfrm>
              <a:off x="2051"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1" name="Freeform 173"/>
            <p:cNvSpPr>
              <a:spLocks/>
            </p:cNvSpPr>
            <p:nvPr/>
          </p:nvSpPr>
          <p:spPr bwMode="auto">
            <a:xfrm>
              <a:off x="2039"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2" name="Freeform 174"/>
            <p:cNvSpPr>
              <a:spLocks/>
            </p:cNvSpPr>
            <p:nvPr/>
          </p:nvSpPr>
          <p:spPr bwMode="auto">
            <a:xfrm>
              <a:off x="2027"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3" name="Freeform 175"/>
            <p:cNvSpPr>
              <a:spLocks/>
            </p:cNvSpPr>
            <p:nvPr/>
          </p:nvSpPr>
          <p:spPr bwMode="auto">
            <a:xfrm>
              <a:off x="2015" y="1692"/>
              <a:ext cx="6" cy="6"/>
            </a:xfrm>
            <a:custGeom>
              <a:avLst/>
              <a:gdLst/>
              <a:ahLst/>
              <a:cxnLst>
                <a:cxn ang="0">
                  <a:pos x="7" y="11"/>
                </a:cxn>
                <a:cxn ang="0">
                  <a:pos x="7" y="9"/>
                </a:cxn>
                <a:cxn ang="0">
                  <a:pos x="9" y="7"/>
                </a:cxn>
                <a:cxn ang="0">
                  <a:pos x="11" y="5"/>
                </a:cxn>
                <a:cxn ang="0">
                  <a:pos x="11" y="5"/>
                </a:cxn>
                <a:cxn ang="0">
                  <a:pos x="9" y="3"/>
                </a:cxn>
                <a:cxn ang="0">
                  <a:pos x="7" y="1"/>
                </a:cxn>
                <a:cxn ang="0">
                  <a:pos x="5" y="0"/>
                </a:cxn>
                <a:cxn ang="0">
                  <a:pos x="5" y="0"/>
                </a:cxn>
                <a:cxn ang="0">
                  <a:pos x="3" y="0"/>
                </a:cxn>
                <a:cxn ang="0">
                  <a:pos x="1" y="1"/>
                </a:cxn>
                <a:cxn ang="0">
                  <a:pos x="0" y="3"/>
                </a:cxn>
                <a:cxn ang="0">
                  <a:pos x="0" y="5"/>
                </a:cxn>
                <a:cxn ang="0">
                  <a:pos x="0" y="7"/>
                </a:cxn>
                <a:cxn ang="0">
                  <a:pos x="0" y="9"/>
                </a:cxn>
                <a:cxn ang="0">
                  <a:pos x="1" y="11"/>
                </a:cxn>
                <a:cxn ang="0">
                  <a:pos x="3" y="11"/>
                </a:cxn>
                <a:cxn ang="0">
                  <a:pos x="5" y="11"/>
                </a:cxn>
                <a:cxn ang="0">
                  <a:pos x="7" y="11"/>
                </a:cxn>
              </a:cxnLst>
              <a:rect l="0" t="0" r="r" b="b"/>
              <a:pathLst>
                <a:path w="11" h="11">
                  <a:moveTo>
                    <a:pt x="7" y="11"/>
                  </a:moveTo>
                  <a:lnTo>
                    <a:pt x="7" y="9"/>
                  </a:lnTo>
                  <a:lnTo>
                    <a:pt x="9" y="7"/>
                  </a:lnTo>
                  <a:lnTo>
                    <a:pt x="11" y="5"/>
                  </a:lnTo>
                  <a:lnTo>
                    <a:pt x="11" y="5"/>
                  </a:lnTo>
                  <a:lnTo>
                    <a:pt x="9" y="3"/>
                  </a:lnTo>
                  <a:lnTo>
                    <a:pt x="7" y="1"/>
                  </a:lnTo>
                  <a:lnTo>
                    <a:pt x="5" y="0"/>
                  </a:lnTo>
                  <a:lnTo>
                    <a:pt x="5" y="0"/>
                  </a:lnTo>
                  <a:lnTo>
                    <a:pt x="3" y="0"/>
                  </a:lnTo>
                  <a:lnTo>
                    <a:pt x="1" y="1"/>
                  </a:lnTo>
                  <a:lnTo>
                    <a:pt x="0" y="3"/>
                  </a:lnTo>
                  <a:lnTo>
                    <a:pt x="0" y="5"/>
                  </a:lnTo>
                  <a:lnTo>
                    <a:pt x="0" y="7"/>
                  </a:lnTo>
                  <a:lnTo>
                    <a:pt x="0" y="9"/>
                  </a:lnTo>
                  <a:lnTo>
                    <a:pt x="1" y="11"/>
                  </a:lnTo>
                  <a:lnTo>
                    <a:pt x="3" y="11"/>
                  </a:lnTo>
                  <a:lnTo>
                    <a:pt x="5" y="11"/>
                  </a:lnTo>
                  <a:lnTo>
                    <a:pt x="7" y="11"/>
                  </a:lnTo>
                  <a:close/>
                </a:path>
              </a:pathLst>
            </a:custGeom>
            <a:solidFill>
              <a:srgbClr val="000000"/>
            </a:solidFill>
            <a:ln w="9525">
              <a:noFill/>
              <a:round/>
              <a:headEnd/>
              <a:tailEnd/>
            </a:ln>
          </p:spPr>
          <p:txBody>
            <a:bodyPr/>
            <a:lstStyle/>
            <a:p>
              <a:endParaRPr lang="en-US"/>
            </a:p>
          </p:txBody>
        </p:sp>
        <p:sp>
          <p:nvSpPr>
            <p:cNvPr id="43184" name="Freeform 176"/>
            <p:cNvSpPr>
              <a:spLocks/>
            </p:cNvSpPr>
            <p:nvPr/>
          </p:nvSpPr>
          <p:spPr bwMode="auto">
            <a:xfrm>
              <a:off x="2003"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5" name="Freeform 177"/>
            <p:cNvSpPr>
              <a:spLocks/>
            </p:cNvSpPr>
            <p:nvPr/>
          </p:nvSpPr>
          <p:spPr bwMode="auto">
            <a:xfrm>
              <a:off x="1992" y="1692"/>
              <a:ext cx="5"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6" name="Freeform 178"/>
            <p:cNvSpPr>
              <a:spLocks/>
            </p:cNvSpPr>
            <p:nvPr/>
          </p:nvSpPr>
          <p:spPr bwMode="auto">
            <a:xfrm>
              <a:off x="1980"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7" name="Freeform 179"/>
            <p:cNvSpPr>
              <a:spLocks/>
            </p:cNvSpPr>
            <p:nvPr/>
          </p:nvSpPr>
          <p:spPr bwMode="auto">
            <a:xfrm>
              <a:off x="1968" y="1692"/>
              <a:ext cx="6" cy="6"/>
            </a:xfrm>
            <a:custGeom>
              <a:avLst/>
              <a:gdLst/>
              <a:ahLst/>
              <a:cxnLst>
                <a:cxn ang="0">
                  <a:pos x="8" y="11"/>
                </a:cxn>
                <a:cxn ang="0">
                  <a:pos x="8" y="9"/>
                </a:cxn>
                <a:cxn ang="0">
                  <a:pos x="10" y="7"/>
                </a:cxn>
                <a:cxn ang="0">
                  <a:pos x="11" y="5"/>
                </a:cxn>
                <a:cxn ang="0">
                  <a:pos x="11"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1" h="11">
                  <a:moveTo>
                    <a:pt x="8" y="11"/>
                  </a:moveTo>
                  <a:lnTo>
                    <a:pt x="8" y="9"/>
                  </a:lnTo>
                  <a:lnTo>
                    <a:pt x="10" y="7"/>
                  </a:lnTo>
                  <a:lnTo>
                    <a:pt x="11" y="5"/>
                  </a:lnTo>
                  <a:lnTo>
                    <a:pt x="11"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188" name="Freeform 180"/>
            <p:cNvSpPr>
              <a:spLocks/>
            </p:cNvSpPr>
            <p:nvPr/>
          </p:nvSpPr>
          <p:spPr bwMode="auto">
            <a:xfrm>
              <a:off x="1956" y="1692"/>
              <a:ext cx="6" cy="6"/>
            </a:xfrm>
            <a:custGeom>
              <a:avLst/>
              <a:gdLst/>
              <a:ahLst/>
              <a:cxnLst>
                <a:cxn ang="0">
                  <a:pos x="8" y="11"/>
                </a:cxn>
                <a:cxn ang="0">
                  <a:pos x="8" y="9"/>
                </a:cxn>
                <a:cxn ang="0">
                  <a:pos x="10" y="7"/>
                </a:cxn>
                <a:cxn ang="0">
                  <a:pos x="12" y="5"/>
                </a:cxn>
                <a:cxn ang="0">
                  <a:pos x="12" y="5"/>
                </a:cxn>
                <a:cxn ang="0">
                  <a:pos x="10" y="3"/>
                </a:cxn>
                <a:cxn ang="0">
                  <a:pos x="8" y="1"/>
                </a:cxn>
                <a:cxn ang="0">
                  <a:pos x="6" y="0"/>
                </a:cxn>
                <a:cxn ang="0">
                  <a:pos x="6" y="0"/>
                </a:cxn>
                <a:cxn ang="0">
                  <a:pos x="4" y="0"/>
                </a:cxn>
                <a:cxn ang="0">
                  <a:pos x="2" y="1"/>
                </a:cxn>
                <a:cxn ang="0">
                  <a:pos x="0" y="3"/>
                </a:cxn>
                <a:cxn ang="0">
                  <a:pos x="0" y="5"/>
                </a:cxn>
                <a:cxn ang="0">
                  <a:pos x="0" y="7"/>
                </a:cxn>
                <a:cxn ang="0">
                  <a:pos x="0" y="9"/>
                </a:cxn>
                <a:cxn ang="0">
                  <a:pos x="2" y="11"/>
                </a:cxn>
                <a:cxn ang="0">
                  <a:pos x="4" y="11"/>
                </a:cxn>
                <a:cxn ang="0">
                  <a:pos x="6" y="11"/>
                </a:cxn>
                <a:cxn ang="0">
                  <a:pos x="8" y="11"/>
                </a:cxn>
              </a:cxnLst>
              <a:rect l="0" t="0" r="r" b="b"/>
              <a:pathLst>
                <a:path w="12" h="11">
                  <a:moveTo>
                    <a:pt x="8" y="11"/>
                  </a:moveTo>
                  <a:lnTo>
                    <a:pt x="8" y="9"/>
                  </a:lnTo>
                  <a:lnTo>
                    <a:pt x="10" y="7"/>
                  </a:lnTo>
                  <a:lnTo>
                    <a:pt x="12" y="5"/>
                  </a:lnTo>
                  <a:lnTo>
                    <a:pt x="12" y="5"/>
                  </a:lnTo>
                  <a:lnTo>
                    <a:pt x="10" y="3"/>
                  </a:lnTo>
                  <a:lnTo>
                    <a:pt x="8" y="1"/>
                  </a:lnTo>
                  <a:lnTo>
                    <a:pt x="6" y="0"/>
                  </a:lnTo>
                  <a:lnTo>
                    <a:pt x="6" y="0"/>
                  </a:lnTo>
                  <a:lnTo>
                    <a:pt x="4" y="0"/>
                  </a:lnTo>
                  <a:lnTo>
                    <a:pt x="2" y="1"/>
                  </a:lnTo>
                  <a:lnTo>
                    <a:pt x="0" y="3"/>
                  </a:lnTo>
                  <a:lnTo>
                    <a:pt x="0" y="5"/>
                  </a:lnTo>
                  <a:lnTo>
                    <a:pt x="0" y="7"/>
                  </a:lnTo>
                  <a:lnTo>
                    <a:pt x="0" y="9"/>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grpSp>
      <p:sp>
        <p:nvSpPr>
          <p:cNvPr id="43190" name="Oval 182"/>
          <p:cNvSpPr>
            <a:spLocks noChangeArrowheads="1"/>
          </p:cNvSpPr>
          <p:nvPr/>
        </p:nvSpPr>
        <p:spPr bwMode="auto">
          <a:xfrm>
            <a:off x="436563" y="4645025"/>
            <a:ext cx="366712" cy="425450"/>
          </a:xfrm>
          <a:prstGeom prst="ellipse">
            <a:avLst/>
          </a:prstGeom>
          <a:solidFill>
            <a:srgbClr val="FFFF66"/>
          </a:solidFill>
          <a:ln w="9525">
            <a:solidFill>
              <a:srgbClr val="000000"/>
            </a:solidFill>
            <a:round/>
            <a:headEnd/>
            <a:tailEnd/>
          </a:ln>
        </p:spPr>
        <p:txBody>
          <a:bodyPr/>
          <a:lstStyle/>
          <a:p>
            <a:endParaRPr lang="en-US"/>
          </a:p>
        </p:txBody>
      </p:sp>
      <p:sp>
        <p:nvSpPr>
          <p:cNvPr id="43191" name="Line 183"/>
          <p:cNvSpPr>
            <a:spLocks noChangeShapeType="1"/>
          </p:cNvSpPr>
          <p:nvPr/>
        </p:nvSpPr>
        <p:spPr bwMode="auto">
          <a:xfrm>
            <a:off x="801688" y="4857750"/>
            <a:ext cx="439737" cy="1588"/>
          </a:xfrm>
          <a:prstGeom prst="line">
            <a:avLst/>
          </a:prstGeom>
          <a:noFill/>
          <a:ln w="9525">
            <a:solidFill>
              <a:srgbClr val="000000"/>
            </a:solidFill>
            <a:round/>
            <a:headEnd/>
            <a:tailEnd/>
          </a:ln>
        </p:spPr>
        <p:txBody>
          <a:bodyPr/>
          <a:lstStyle/>
          <a:p>
            <a:endParaRPr lang="en-US"/>
          </a:p>
        </p:txBody>
      </p:sp>
      <p:sp>
        <p:nvSpPr>
          <p:cNvPr id="43192" name="Line 184"/>
          <p:cNvSpPr>
            <a:spLocks noChangeShapeType="1"/>
          </p:cNvSpPr>
          <p:nvPr/>
        </p:nvSpPr>
        <p:spPr bwMode="auto">
          <a:xfrm>
            <a:off x="1971675" y="4857750"/>
            <a:ext cx="439738" cy="1588"/>
          </a:xfrm>
          <a:prstGeom prst="line">
            <a:avLst/>
          </a:prstGeom>
          <a:noFill/>
          <a:ln w="9525">
            <a:solidFill>
              <a:srgbClr val="000000"/>
            </a:solidFill>
            <a:round/>
            <a:headEnd/>
            <a:tailEnd/>
          </a:ln>
        </p:spPr>
        <p:txBody>
          <a:bodyPr/>
          <a:lstStyle/>
          <a:p>
            <a:endParaRPr lang="en-US"/>
          </a:p>
        </p:txBody>
      </p:sp>
      <p:sp>
        <p:nvSpPr>
          <p:cNvPr id="43193" name="Rectangle 185"/>
          <p:cNvSpPr>
            <a:spLocks noChangeArrowheads="1"/>
          </p:cNvSpPr>
          <p:nvPr/>
        </p:nvSpPr>
        <p:spPr bwMode="auto">
          <a:xfrm>
            <a:off x="2411413" y="4665663"/>
            <a:ext cx="733425" cy="423862"/>
          </a:xfrm>
          <a:prstGeom prst="rect">
            <a:avLst/>
          </a:prstGeom>
          <a:solidFill>
            <a:srgbClr val="FF9900"/>
          </a:solidFill>
          <a:ln w="9525">
            <a:solidFill>
              <a:srgbClr val="000000"/>
            </a:solidFill>
            <a:miter lim="800000"/>
            <a:headEnd/>
            <a:tailEnd/>
          </a:ln>
        </p:spPr>
        <p:txBody>
          <a:bodyPr/>
          <a:lstStyle/>
          <a:p>
            <a:endParaRPr lang="en-US"/>
          </a:p>
        </p:txBody>
      </p:sp>
      <p:grpSp>
        <p:nvGrpSpPr>
          <p:cNvPr id="4" name="Group 241"/>
          <p:cNvGrpSpPr>
            <a:grpSpLocks/>
          </p:cNvGrpSpPr>
          <p:nvPr/>
        </p:nvGrpSpPr>
        <p:grpSpPr bwMode="auto">
          <a:xfrm>
            <a:off x="3160713" y="4872038"/>
            <a:ext cx="996950" cy="9525"/>
            <a:chOff x="1958" y="2071"/>
            <a:chExt cx="646" cy="6"/>
          </a:xfrm>
        </p:grpSpPr>
        <p:sp>
          <p:nvSpPr>
            <p:cNvPr id="43194" name="Freeform 186"/>
            <p:cNvSpPr>
              <a:spLocks/>
            </p:cNvSpPr>
            <p:nvPr/>
          </p:nvSpPr>
          <p:spPr bwMode="auto">
            <a:xfrm>
              <a:off x="259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95" name="Freeform 187"/>
            <p:cNvSpPr>
              <a:spLocks/>
            </p:cNvSpPr>
            <p:nvPr/>
          </p:nvSpPr>
          <p:spPr bwMode="auto">
            <a:xfrm>
              <a:off x="2587" y="2071"/>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96" name="Freeform 188"/>
            <p:cNvSpPr>
              <a:spLocks/>
            </p:cNvSpPr>
            <p:nvPr/>
          </p:nvSpPr>
          <p:spPr bwMode="auto">
            <a:xfrm>
              <a:off x="257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97" name="Freeform 189"/>
            <p:cNvSpPr>
              <a:spLocks/>
            </p:cNvSpPr>
            <p:nvPr/>
          </p:nvSpPr>
          <p:spPr bwMode="auto">
            <a:xfrm>
              <a:off x="2563" y="2071"/>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98" name="Freeform 190"/>
            <p:cNvSpPr>
              <a:spLocks/>
            </p:cNvSpPr>
            <p:nvPr/>
          </p:nvSpPr>
          <p:spPr bwMode="auto">
            <a:xfrm>
              <a:off x="2551"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199" name="Freeform 191"/>
            <p:cNvSpPr>
              <a:spLocks/>
            </p:cNvSpPr>
            <p:nvPr/>
          </p:nvSpPr>
          <p:spPr bwMode="auto">
            <a:xfrm>
              <a:off x="2539"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0" name="Freeform 192"/>
            <p:cNvSpPr>
              <a:spLocks/>
            </p:cNvSpPr>
            <p:nvPr/>
          </p:nvSpPr>
          <p:spPr bwMode="auto">
            <a:xfrm>
              <a:off x="2527"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1" name="Freeform 193"/>
            <p:cNvSpPr>
              <a:spLocks/>
            </p:cNvSpPr>
            <p:nvPr/>
          </p:nvSpPr>
          <p:spPr bwMode="auto">
            <a:xfrm>
              <a:off x="251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2" name="Freeform 194"/>
            <p:cNvSpPr>
              <a:spLocks/>
            </p:cNvSpPr>
            <p:nvPr/>
          </p:nvSpPr>
          <p:spPr bwMode="auto">
            <a:xfrm>
              <a:off x="2504" y="2071"/>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3" name="Freeform 195"/>
            <p:cNvSpPr>
              <a:spLocks/>
            </p:cNvSpPr>
            <p:nvPr/>
          </p:nvSpPr>
          <p:spPr bwMode="auto">
            <a:xfrm>
              <a:off x="2492"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4" name="Freeform 196"/>
            <p:cNvSpPr>
              <a:spLocks/>
            </p:cNvSpPr>
            <p:nvPr/>
          </p:nvSpPr>
          <p:spPr bwMode="auto">
            <a:xfrm>
              <a:off x="2480" y="2071"/>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205" name="Freeform 197"/>
            <p:cNvSpPr>
              <a:spLocks/>
            </p:cNvSpPr>
            <p:nvPr/>
          </p:nvSpPr>
          <p:spPr bwMode="auto">
            <a:xfrm>
              <a:off x="246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6" name="Freeform 198"/>
            <p:cNvSpPr>
              <a:spLocks/>
            </p:cNvSpPr>
            <p:nvPr/>
          </p:nvSpPr>
          <p:spPr bwMode="auto">
            <a:xfrm>
              <a:off x="2456"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7" name="Freeform 199"/>
            <p:cNvSpPr>
              <a:spLocks/>
            </p:cNvSpPr>
            <p:nvPr/>
          </p:nvSpPr>
          <p:spPr bwMode="auto">
            <a:xfrm>
              <a:off x="2444"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8" name="Freeform 200"/>
            <p:cNvSpPr>
              <a:spLocks/>
            </p:cNvSpPr>
            <p:nvPr/>
          </p:nvSpPr>
          <p:spPr bwMode="auto">
            <a:xfrm>
              <a:off x="2432"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09" name="Freeform 201"/>
            <p:cNvSpPr>
              <a:spLocks/>
            </p:cNvSpPr>
            <p:nvPr/>
          </p:nvSpPr>
          <p:spPr bwMode="auto">
            <a:xfrm>
              <a:off x="2420"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0" name="Freeform 202"/>
            <p:cNvSpPr>
              <a:spLocks/>
            </p:cNvSpPr>
            <p:nvPr/>
          </p:nvSpPr>
          <p:spPr bwMode="auto">
            <a:xfrm>
              <a:off x="2409"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1" name="Freeform 203"/>
            <p:cNvSpPr>
              <a:spLocks/>
            </p:cNvSpPr>
            <p:nvPr/>
          </p:nvSpPr>
          <p:spPr bwMode="auto">
            <a:xfrm>
              <a:off x="2397" y="2071"/>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2" y="2"/>
                </a:cxn>
                <a:cxn ang="0">
                  <a:pos x="0" y="4"/>
                </a:cxn>
                <a:cxn ang="0">
                  <a:pos x="0" y="6"/>
                </a:cxn>
                <a:cxn ang="0">
                  <a:pos x="0" y="8"/>
                </a:cxn>
                <a:cxn ang="0">
                  <a:pos x="0" y="10"/>
                </a:cxn>
                <a:cxn ang="0">
                  <a:pos x="2"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2" y="2"/>
                  </a:lnTo>
                  <a:lnTo>
                    <a:pt x="0" y="4"/>
                  </a:lnTo>
                  <a:lnTo>
                    <a:pt x="0" y="6"/>
                  </a:lnTo>
                  <a:lnTo>
                    <a:pt x="0" y="8"/>
                  </a:lnTo>
                  <a:lnTo>
                    <a:pt x="0" y="10"/>
                  </a:lnTo>
                  <a:lnTo>
                    <a:pt x="2"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212" name="Freeform 204"/>
            <p:cNvSpPr>
              <a:spLocks/>
            </p:cNvSpPr>
            <p:nvPr/>
          </p:nvSpPr>
          <p:spPr bwMode="auto">
            <a:xfrm>
              <a:off x="238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3" name="Freeform 205"/>
            <p:cNvSpPr>
              <a:spLocks/>
            </p:cNvSpPr>
            <p:nvPr/>
          </p:nvSpPr>
          <p:spPr bwMode="auto">
            <a:xfrm>
              <a:off x="2373"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4" name="Freeform 206"/>
            <p:cNvSpPr>
              <a:spLocks/>
            </p:cNvSpPr>
            <p:nvPr/>
          </p:nvSpPr>
          <p:spPr bwMode="auto">
            <a:xfrm>
              <a:off x="2361"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5" name="Freeform 207"/>
            <p:cNvSpPr>
              <a:spLocks/>
            </p:cNvSpPr>
            <p:nvPr/>
          </p:nvSpPr>
          <p:spPr bwMode="auto">
            <a:xfrm>
              <a:off x="2349"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6" name="Freeform 208"/>
            <p:cNvSpPr>
              <a:spLocks/>
            </p:cNvSpPr>
            <p:nvPr/>
          </p:nvSpPr>
          <p:spPr bwMode="auto">
            <a:xfrm>
              <a:off x="2337"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7" name="Freeform 209"/>
            <p:cNvSpPr>
              <a:spLocks/>
            </p:cNvSpPr>
            <p:nvPr/>
          </p:nvSpPr>
          <p:spPr bwMode="auto">
            <a:xfrm>
              <a:off x="2326"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8" name="Freeform 210"/>
            <p:cNvSpPr>
              <a:spLocks/>
            </p:cNvSpPr>
            <p:nvPr/>
          </p:nvSpPr>
          <p:spPr bwMode="auto">
            <a:xfrm>
              <a:off x="2314"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19" name="Freeform 211"/>
            <p:cNvSpPr>
              <a:spLocks/>
            </p:cNvSpPr>
            <p:nvPr/>
          </p:nvSpPr>
          <p:spPr bwMode="auto">
            <a:xfrm>
              <a:off x="2302"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0" name="Freeform 212"/>
            <p:cNvSpPr>
              <a:spLocks/>
            </p:cNvSpPr>
            <p:nvPr/>
          </p:nvSpPr>
          <p:spPr bwMode="auto">
            <a:xfrm>
              <a:off x="2290"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1" name="Freeform 213"/>
            <p:cNvSpPr>
              <a:spLocks/>
            </p:cNvSpPr>
            <p:nvPr/>
          </p:nvSpPr>
          <p:spPr bwMode="auto">
            <a:xfrm>
              <a:off x="227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2" name="Freeform 214"/>
            <p:cNvSpPr>
              <a:spLocks/>
            </p:cNvSpPr>
            <p:nvPr/>
          </p:nvSpPr>
          <p:spPr bwMode="auto">
            <a:xfrm>
              <a:off x="2266" y="2071"/>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3" name="Freeform 215"/>
            <p:cNvSpPr>
              <a:spLocks/>
            </p:cNvSpPr>
            <p:nvPr/>
          </p:nvSpPr>
          <p:spPr bwMode="auto">
            <a:xfrm>
              <a:off x="2254"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4" name="Freeform 216"/>
            <p:cNvSpPr>
              <a:spLocks/>
            </p:cNvSpPr>
            <p:nvPr/>
          </p:nvSpPr>
          <p:spPr bwMode="auto">
            <a:xfrm>
              <a:off x="2243"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5" name="Freeform 217"/>
            <p:cNvSpPr>
              <a:spLocks/>
            </p:cNvSpPr>
            <p:nvPr/>
          </p:nvSpPr>
          <p:spPr bwMode="auto">
            <a:xfrm>
              <a:off x="2231"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6" name="Freeform 218"/>
            <p:cNvSpPr>
              <a:spLocks/>
            </p:cNvSpPr>
            <p:nvPr/>
          </p:nvSpPr>
          <p:spPr bwMode="auto">
            <a:xfrm>
              <a:off x="2219"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7" name="Freeform 219"/>
            <p:cNvSpPr>
              <a:spLocks/>
            </p:cNvSpPr>
            <p:nvPr/>
          </p:nvSpPr>
          <p:spPr bwMode="auto">
            <a:xfrm>
              <a:off x="2207"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8" name="Freeform 220"/>
            <p:cNvSpPr>
              <a:spLocks/>
            </p:cNvSpPr>
            <p:nvPr/>
          </p:nvSpPr>
          <p:spPr bwMode="auto">
            <a:xfrm>
              <a:off x="219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29" name="Freeform 221"/>
            <p:cNvSpPr>
              <a:spLocks/>
            </p:cNvSpPr>
            <p:nvPr/>
          </p:nvSpPr>
          <p:spPr bwMode="auto">
            <a:xfrm>
              <a:off x="2183" y="2071"/>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230" name="Freeform 222"/>
            <p:cNvSpPr>
              <a:spLocks/>
            </p:cNvSpPr>
            <p:nvPr/>
          </p:nvSpPr>
          <p:spPr bwMode="auto">
            <a:xfrm>
              <a:off x="2171"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1" name="Freeform 223"/>
            <p:cNvSpPr>
              <a:spLocks/>
            </p:cNvSpPr>
            <p:nvPr/>
          </p:nvSpPr>
          <p:spPr bwMode="auto">
            <a:xfrm>
              <a:off x="2160" y="2071"/>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2" name="Freeform 224"/>
            <p:cNvSpPr>
              <a:spLocks/>
            </p:cNvSpPr>
            <p:nvPr/>
          </p:nvSpPr>
          <p:spPr bwMode="auto">
            <a:xfrm>
              <a:off x="214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3" name="Freeform 225"/>
            <p:cNvSpPr>
              <a:spLocks/>
            </p:cNvSpPr>
            <p:nvPr/>
          </p:nvSpPr>
          <p:spPr bwMode="auto">
            <a:xfrm>
              <a:off x="2136"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4" name="Freeform 226"/>
            <p:cNvSpPr>
              <a:spLocks/>
            </p:cNvSpPr>
            <p:nvPr/>
          </p:nvSpPr>
          <p:spPr bwMode="auto">
            <a:xfrm>
              <a:off x="2124"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5" name="Freeform 227"/>
            <p:cNvSpPr>
              <a:spLocks/>
            </p:cNvSpPr>
            <p:nvPr/>
          </p:nvSpPr>
          <p:spPr bwMode="auto">
            <a:xfrm>
              <a:off x="2112"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6" name="Freeform 228"/>
            <p:cNvSpPr>
              <a:spLocks/>
            </p:cNvSpPr>
            <p:nvPr/>
          </p:nvSpPr>
          <p:spPr bwMode="auto">
            <a:xfrm>
              <a:off x="2100" y="2071"/>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1" y="2"/>
                </a:cxn>
                <a:cxn ang="0">
                  <a:pos x="0" y="4"/>
                </a:cxn>
                <a:cxn ang="0">
                  <a:pos x="0" y="6"/>
                </a:cxn>
                <a:cxn ang="0">
                  <a:pos x="0" y="8"/>
                </a:cxn>
                <a:cxn ang="0">
                  <a:pos x="0" y="10"/>
                </a:cxn>
                <a:cxn ang="0">
                  <a:pos x="1"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1" y="2"/>
                  </a:lnTo>
                  <a:lnTo>
                    <a:pt x="0" y="4"/>
                  </a:lnTo>
                  <a:lnTo>
                    <a:pt x="0" y="6"/>
                  </a:lnTo>
                  <a:lnTo>
                    <a:pt x="0" y="8"/>
                  </a:lnTo>
                  <a:lnTo>
                    <a:pt x="0" y="10"/>
                  </a:lnTo>
                  <a:lnTo>
                    <a:pt x="1"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237" name="Freeform 229"/>
            <p:cNvSpPr>
              <a:spLocks/>
            </p:cNvSpPr>
            <p:nvPr/>
          </p:nvSpPr>
          <p:spPr bwMode="auto">
            <a:xfrm>
              <a:off x="208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8" name="Freeform 230"/>
            <p:cNvSpPr>
              <a:spLocks/>
            </p:cNvSpPr>
            <p:nvPr/>
          </p:nvSpPr>
          <p:spPr bwMode="auto">
            <a:xfrm>
              <a:off x="2077" y="2071"/>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39" name="Freeform 231"/>
            <p:cNvSpPr>
              <a:spLocks/>
            </p:cNvSpPr>
            <p:nvPr/>
          </p:nvSpPr>
          <p:spPr bwMode="auto">
            <a:xfrm>
              <a:off x="206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0" name="Freeform 232"/>
            <p:cNvSpPr>
              <a:spLocks/>
            </p:cNvSpPr>
            <p:nvPr/>
          </p:nvSpPr>
          <p:spPr bwMode="auto">
            <a:xfrm>
              <a:off x="2053" y="2071"/>
              <a:ext cx="6" cy="6"/>
            </a:xfrm>
            <a:custGeom>
              <a:avLst/>
              <a:gdLst/>
              <a:ahLst/>
              <a:cxnLst>
                <a:cxn ang="0">
                  <a:pos x="8" y="12"/>
                </a:cxn>
                <a:cxn ang="0">
                  <a:pos x="8" y="10"/>
                </a:cxn>
                <a:cxn ang="0">
                  <a:pos x="10" y="8"/>
                </a:cxn>
                <a:cxn ang="0">
                  <a:pos x="11" y="6"/>
                </a:cxn>
                <a:cxn ang="0">
                  <a:pos x="11"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10" y="8"/>
                  </a:lnTo>
                  <a:lnTo>
                    <a:pt x="11" y="6"/>
                  </a:lnTo>
                  <a:lnTo>
                    <a:pt x="11"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1" name="Freeform 233"/>
            <p:cNvSpPr>
              <a:spLocks/>
            </p:cNvSpPr>
            <p:nvPr/>
          </p:nvSpPr>
          <p:spPr bwMode="auto">
            <a:xfrm>
              <a:off x="2041"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2" name="Freeform 234"/>
            <p:cNvSpPr>
              <a:spLocks/>
            </p:cNvSpPr>
            <p:nvPr/>
          </p:nvSpPr>
          <p:spPr bwMode="auto">
            <a:xfrm>
              <a:off x="2029"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3" name="Freeform 235"/>
            <p:cNvSpPr>
              <a:spLocks/>
            </p:cNvSpPr>
            <p:nvPr/>
          </p:nvSpPr>
          <p:spPr bwMode="auto">
            <a:xfrm>
              <a:off x="2017"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4" name="Freeform 236"/>
            <p:cNvSpPr>
              <a:spLocks/>
            </p:cNvSpPr>
            <p:nvPr/>
          </p:nvSpPr>
          <p:spPr bwMode="auto">
            <a:xfrm>
              <a:off x="2005"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5" name="Freeform 237"/>
            <p:cNvSpPr>
              <a:spLocks/>
            </p:cNvSpPr>
            <p:nvPr/>
          </p:nvSpPr>
          <p:spPr bwMode="auto">
            <a:xfrm>
              <a:off x="1994" y="2071"/>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6" name="Freeform 238"/>
            <p:cNvSpPr>
              <a:spLocks/>
            </p:cNvSpPr>
            <p:nvPr/>
          </p:nvSpPr>
          <p:spPr bwMode="auto">
            <a:xfrm>
              <a:off x="1982"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47" name="Freeform 239"/>
            <p:cNvSpPr>
              <a:spLocks/>
            </p:cNvSpPr>
            <p:nvPr/>
          </p:nvSpPr>
          <p:spPr bwMode="auto">
            <a:xfrm>
              <a:off x="1970" y="2071"/>
              <a:ext cx="6" cy="6"/>
            </a:xfrm>
            <a:custGeom>
              <a:avLst/>
              <a:gdLst/>
              <a:ahLst/>
              <a:cxnLst>
                <a:cxn ang="0">
                  <a:pos x="7" y="12"/>
                </a:cxn>
                <a:cxn ang="0">
                  <a:pos x="7" y="10"/>
                </a:cxn>
                <a:cxn ang="0">
                  <a:pos x="9" y="8"/>
                </a:cxn>
                <a:cxn ang="0">
                  <a:pos x="11" y="6"/>
                </a:cxn>
                <a:cxn ang="0">
                  <a:pos x="11" y="6"/>
                </a:cxn>
                <a:cxn ang="0">
                  <a:pos x="9" y="4"/>
                </a:cxn>
                <a:cxn ang="0">
                  <a:pos x="7"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7" y="12"/>
                </a:cxn>
              </a:cxnLst>
              <a:rect l="0" t="0" r="r" b="b"/>
              <a:pathLst>
                <a:path w="11" h="12">
                  <a:moveTo>
                    <a:pt x="7" y="12"/>
                  </a:moveTo>
                  <a:lnTo>
                    <a:pt x="7" y="10"/>
                  </a:lnTo>
                  <a:lnTo>
                    <a:pt x="9" y="8"/>
                  </a:lnTo>
                  <a:lnTo>
                    <a:pt x="11" y="6"/>
                  </a:lnTo>
                  <a:lnTo>
                    <a:pt x="11" y="6"/>
                  </a:lnTo>
                  <a:lnTo>
                    <a:pt x="9" y="4"/>
                  </a:lnTo>
                  <a:lnTo>
                    <a:pt x="7" y="2"/>
                  </a:lnTo>
                  <a:lnTo>
                    <a:pt x="6" y="0"/>
                  </a:lnTo>
                  <a:lnTo>
                    <a:pt x="6" y="0"/>
                  </a:lnTo>
                  <a:lnTo>
                    <a:pt x="4" y="0"/>
                  </a:lnTo>
                  <a:lnTo>
                    <a:pt x="2" y="2"/>
                  </a:lnTo>
                  <a:lnTo>
                    <a:pt x="0" y="4"/>
                  </a:lnTo>
                  <a:lnTo>
                    <a:pt x="0" y="6"/>
                  </a:lnTo>
                  <a:lnTo>
                    <a:pt x="0" y="8"/>
                  </a:lnTo>
                  <a:lnTo>
                    <a:pt x="0" y="10"/>
                  </a:lnTo>
                  <a:lnTo>
                    <a:pt x="2" y="12"/>
                  </a:lnTo>
                  <a:lnTo>
                    <a:pt x="4" y="12"/>
                  </a:lnTo>
                  <a:lnTo>
                    <a:pt x="6" y="12"/>
                  </a:lnTo>
                  <a:lnTo>
                    <a:pt x="7" y="12"/>
                  </a:lnTo>
                  <a:close/>
                </a:path>
              </a:pathLst>
            </a:custGeom>
            <a:solidFill>
              <a:srgbClr val="000000"/>
            </a:solidFill>
            <a:ln w="9525">
              <a:noFill/>
              <a:round/>
              <a:headEnd/>
              <a:tailEnd/>
            </a:ln>
          </p:spPr>
          <p:txBody>
            <a:bodyPr/>
            <a:lstStyle/>
            <a:p>
              <a:endParaRPr lang="en-US"/>
            </a:p>
          </p:txBody>
        </p:sp>
        <p:sp>
          <p:nvSpPr>
            <p:cNvPr id="43248" name="Freeform 240"/>
            <p:cNvSpPr>
              <a:spLocks/>
            </p:cNvSpPr>
            <p:nvPr/>
          </p:nvSpPr>
          <p:spPr bwMode="auto">
            <a:xfrm>
              <a:off x="1958" y="2071"/>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grpSp>
      <p:sp>
        <p:nvSpPr>
          <p:cNvPr id="43250" name="Oval 242"/>
          <p:cNvSpPr>
            <a:spLocks noChangeArrowheads="1"/>
          </p:cNvSpPr>
          <p:nvPr/>
        </p:nvSpPr>
        <p:spPr bwMode="auto">
          <a:xfrm>
            <a:off x="436563" y="5208588"/>
            <a:ext cx="366712" cy="425450"/>
          </a:xfrm>
          <a:prstGeom prst="ellipse">
            <a:avLst/>
          </a:prstGeom>
          <a:solidFill>
            <a:srgbClr val="FFFF66"/>
          </a:solidFill>
          <a:ln w="9525">
            <a:solidFill>
              <a:srgbClr val="000000"/>
            </a:solidFill>
            <a:round/>
            <a:headEnd/>
            <a:tailEnd/>
          </a:ln>
        </p:spPr>
        <p:txBody>
          <a:bodyPr/>
          <a:lstStyle/>
          <a:p>
            <a:endParaRPr lang="en-US"/>
          </a:p>
        </p:txBody>
      </p:sp>
      <p:sp>
        <p:nvSpPr>
          <p:cNvPr id="43251" name="Line 243"/>
          <p:cNvSpPr>
            <a:spLocks noChangeShapeType="1"/>
          </p:cNvSpPr>
          <p:nvPr/>
        </p:nvSpPr>
        <p:spPr bwMode="auto">
          <a:xfrm>
            <a:off x="801688" y="5421313"/>
            <a:ext cx="439737" cy="1587"/>
          </a:xfrm>
          <a:prstGeom prst="line">
            <a:avLst/>
          </a:prstGeom>
          <a:noFill/>
          <a:ln w="9525">
            <a:solidFill>
              <a:srgbClr val="000000"/>
            </a:solidFill>
            <a:round/>
            <a:headEnd/>
            <a:tailEnd/>
          </a:ln>
        </p:spPr>
        <p:txBody>
          <a:bodyPr/>
          <a:lstStyle/>
          <a:p>
            <a:endParaRPr lang="en-US"/>
          </a:p>
        </p:txBody>
      </p:sp>
      <p:sp>
        <p:nvSpPr>
          <p:cNvPr id="43252" name="Line 244"/>
          <p:cNvSpPr>
            <a:spLocks noChangeShapeType="1"/>
          </p:cNvSpPr>
          <p:nvPr/>
        </p:nvSpPr>
        <p:spPr bwMode="auto">
          <a:xfrm>
            <a:off x="1971675" y="5421313"/>
            <a:ext cx="439738" cy="1587"/>
          </a:xfrm>
          <a:prstGeom prst="line">
            <a:avLst/>
          </a:prstGeom>
          <a:noFill/>
          <a:ln w="9525">
            <a:solidFill>
              <a:srgbClr val="000000"/>
            </a:solidFill>
            <a:round/>
            <a:headEnd/>
            <a:tailEnd/>
          </a:ln>
        </p:spPr>
        <p:txBody>
          <a:bodyPr/>
          <a:lstStyle/>
          <a:p>
            <a:endParaRPr lang="en-US"/>
          </a:p>
        </p:txBody>
      </p:sp>
      <p:sp>
        <p:nvSpPr>
          <p:cNvPr id="43253" name="Rectangle 245"/>
          <p:cNvSpPr>
            <a:spLocks noChangeArrowheads="1"/>
          </p:cNvSpPr>
          <p:nvPr/>
        </p:nvSpPr>
        <p:spPr bwMode="auto">
          <a:xfrm>
            <a:off x="2411413" y="5229225"/>
            <a:ext cx="733425" cy="425450"/>
          </a:xfrm>
          <a:prstGeom prst="rect">
            <a:avLst/>
          </a:prstGeom>
          <a:solidFill>
            <a:srgbClr val="FF9900"/>
          </a:solidFill>
          <a:ln w="9525">
            <a:solidFill>
              <a:srgbClr val="000000"/>
            </a:solidFill>
            <a:miter lim="800000"/>
            <a:headEnd/>
            <a:tailEnd/>
          </a:ln>
        </p:spPr>
        <p:txBody>
          <a:bodyPr/>
          <a:lstStyle/>
          <a:p>
            <a:endParaRPr lang="en-US"/>
          </a:p>
        </p:txBody>
      </p:sp>
      <p:grpSp>
        <p:nvGrpSpPr>
          <p:cNvPr id="5" name="Group 313"/>
          <p:cNvGrpSpPr>
            <a:grpSpLocks/>
          </p:cNvGrpSpPr>
          <p:nvPr/>
        </p:nvGrpSpPr>
        <p:grpSpPr bwMode="auto">
          <a:xfrm>
            <a:off x="3155950" y="5435600"/>
            <a:ext cx="1217613" cy="9525"/>
            <a:chOff x="1955" y="2450"/>
            <a:chExt cx="789" cy="6"/>
          </a:xfrm>
        </p:grpSpPr>
        <p:sp>
          <p:nvSpPr>
            <p:cNvPr id="43254" name="Freeform 246"/>
            <p:cNvSpPr>
              <a:spLocks/>
            </p:cNvSpPr>
            <p:nvPr/>
          </p:nvSpPr>
          <p:spPr bwMode="auto">
            <a:xfrm>
              <a:off x="273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55" name="Freeform 247"/>
            <p:cNvSpPr>
              <a:spLocks/>
            </p:cNvSpPr>
            <p:nvPr/>
          </p:nvSpPr>
          <p:spPr bwMode="auto">
            <a:xfrm>
              <a:off x="272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56" name="Freeform 248"/>
            <p:cNvSpPr>
              <a:spLocks/>
            </p:cNvSpPr>
            <p:nvPr/>
          </p:nvSpPr>
          <p:spPr bwMode="auto">
            <a:xfrm>
              <a:off x="2714"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57" name="Freeform 249"/>
            <p:cNvSpPr>
              <a:spLocks/>
            </p:cNvSpPr>
            <p:nvPr/>
          </p:nvSpPr>
          <p:spPr bwMode="auto">
            <a:xfrm>
              <a:off x="270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58" name="Freeform 250"/>
            <p:cNvSpPr>
              <a:spLocks/>
            </p:cNvSpPr>
            <p:nvPr/>
          </p:nvSpPr>
          <p:spPr bwMode="auto">
            <a:xfrm>
              <a:off x="2690" y="2450"/>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59" name="Freeform 251"/>
            <p:cNvSpPr>
              <a:spLocks/>
            </p:cNvSpPr>
            <p:nvPr/>
          </p:nvSpPr>
          <p:spPr bwMode="auto">
            <a:xfrm>
              <a:off x="267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0" name="Freeform 252"/>
            <p:cNvSpPr>
              <a:spLocks/>
            </p:cNvSpPr>
            <p:nvPr/>
          </p:nvSpPr>
          <p:spPr bwMode="auto">
            <a:xfrm>
              <a:off x="2667"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1" name="Freeform 253"/>
            <p:cNvSpPr>
              <a:spLocks/>
            </p:cNvSpPr>
            <p:nvPr/>
          </p:nvSpPr>
          <p:spPr bwMode="auto">
            <a:xfrm>
              <a:off x="265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2" name="Freeform 254"/>
            <p:cNvSpPr>
              <a:spLocks/>
            </p:cNvSpPr>
            <p:nvPr/>
          </p:nvSpPr>
          <p:spPr bwMode="auto">
            <a:xfrm>
              <a:off x="2643"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3" name="Freeform 255"/>
            <p:cNvSpPr>
              <a:spLocks/>
            </p:cNvSpPr>
            <p:nvPr/>
          </p:nvSpPr>
          <p:spPr bwMode="auto">
            <a:xfrm>
              <a:off x="2631"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4" name="Freeform 256"/>
            <p:cNvSpPr>
              <a:spLocks/>
            </p:cNvSpPr>
            <p:nvPr/>
          </p:nvSpPr>
          <p:spPr bwMode="auto">
            <a:xfrm>
              <a:off x="261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5" name="Freeform 257"/>
            <p:cNvSpPr>
              <a:spLocks/>
            </p:cNvSpPr>
            <p:nvPr/>
          </p:nvSpPr>
          <p:spPr bwMode="auto">
            <a:xfrm>
              <a:off x="2607" y="2450"/>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266" name="Freeform 258"/>
            <p:cNvSpPr>
              <a:spLocks/>
            </p:cNvSpPr>
            <p:nvPr/>
          </p:nvSpPr>
          <p:spPr bwMode="auto">
            <a:xfrm>
              <a:off x="259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7" name="Freeform 259"/>
            <p:cNvSpPr>
              <a:spLocks/>
            </p:cNvSpPr>
            <p:nvPr/>
          </p:nvSpPr>
          <p:spPr bwMode="auto">
            <a:xfrm>
              <a:off x="2584" y="2450"/>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8" name="Freeform 260"/>
            <p:cNvSpPr>
              <a:spLocks/>
            </p:cNvSpPr>
            <p:nvPr/>
          </p:nvSpPr>
          <p:spPr bwMode="auto">
            <a:xfrm>
              <a:off x="257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69" name="Freeform 261"/>
            <p:cNvSpPr>
              <a:spLocks/>
            </p:cNvSpPr>
            <p:nvPr/>
          </p:nvSpPr>
          <p:spPr bwMode="auto">
            <a:xfrm>
              <a:off x="2560"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0" name="Freeform 262"/>
            <p:cNvSpPr>
              <a:spLocks/>
            </p:cNvSpPr>
            <p:nvPr/>
          </p:nvSpPr>
          <p:spPr bwMode="auto">
            <a:xfrm>
              <a:off x="254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1" name="Freeform 263"/>
            <p:cNvSpPr>
              <a:spLocks/>
            </p:cNvSpPr>
            <p:nvPr/>
          </p:nvSpPr>
          <p:spPr bwMode="auto">
            <a:xfrm>
              <a:off x="253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2" name="Freeform 264"/>
            <p:cNvSpPr>
              <a:spLocks/>
            </p:cNvSpPr>
            <p:nvPr/>
          </p:nvSpPr>
          <p:spPr bwMode="auto">
            <a:xfrm>
              <a:off x="2524" y="2450"/>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1" y="2"/>
                </a:cxn>
                <a:cxn ang="0">
                  <a:pos x="0" y="4"/>
                </a:cxn>
                <a:cxn ang="0">
                  <a:pos x="0" y="6"/>
                </a:cxn>
                <a:cxn ang="0">
                  <a:pos x="0" y="8"/>
                </a:cxn>
                <a:cxn ang="0">
                  <a:pos x="0" y="10"/>
                </a:cxn>
                <a:cxn ang="0">
                  <a:pos x="1"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1" y="2"/>
                  </a:lnTo>
                  <a:lnTo>
                    <a:pt x="0" y="4"/>
                  </a:lnTo>
                  <a:lnTo>
                    <a:pt x="0" y="6"/>
                  </a:lnTo>
                  <a:lnTo>
                    <a:pt x="0" y="8"/>
                  </a:lnTo>
                  <a:lnTo>
                    <a:pt x="0" y="10"/>
                  </a:lnTo>
                  <a:lnTo>
                    <a:pt x="1"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273" name="Freeform 265"/>
            <p:cNvSpPr>
              <a:spLocks/>
            </p:cNvSpPr>
            <p:nvPr/>
          </p:nvSpPr>
          <p:spPr bwMode="auto">
            <a:xfrm>
              <a:off x="251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4" name="Freeform 266"/>
            <p:cNvSpPr>
              <a:spLocks/>
            </p:cNvSpPr>
            <p:nvPr/>
          </p:nvSpPr>
          <p:spPr bwMode="auto">
            <a:xfrm>
              <a:off x="2501" y="2450"/>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5" name="Freeform 267"/>
            <p:cNvSpPr>
              <a:spLocks/>
            </p:cNvSpPr>
            <p:nvPr/>
          </p:nvSpPr>
          <p:spPr bwMode="auto">
            <a:xfrm>
              <a:off x="248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6" name="Freeform 268"/>
            <p:cNvSpPr>
              <a:spLocks/>
            </p:cNvSpPr>
            <p:nvPr/>
          </p:nvSpPr>
          <p:spPr bwMode="auto">
            <a:xfrm>
              <a:off x="2477" y="2450"/>
              <a:ext cx="6" cy="6"/>
            </a:xfrm>
            <a:custGeom>
              <a:avLst/>
              <a:gdLst/>
              <a:ahLst/>
              <a:cxnLst>
                <a:cxn ang="0">
                  <a:pos x="8" y="12"/>
                </a:cxn>
                <a:cxn ang="0">
                  <a:pos x="8" y="10"/>
                </a:cxn>
                <a:cxn ang="0">
                  <a:pos x="10" y="8"/>
                </a:cxn>
                <a:cxn ang="0">
                  <a:pos x="11" y="6"/>
                </a:cxn>
                <a:cxn ang="0">
                  <a:pos x="11"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10" y="8"/>
                  </a:lnTo>
                  <a:lnTo>
                    <a:pt x="11" y="6"/>
                  </a:lnTo>
                  <a:lnTo>
                    <a:pt x="11"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7" name="Freeform 269"/>
            <p:cNvSpPr>
              <a:spLocks/>
            </p:cNvSpPr>
            <p:nvPr/>
          </p:nvSpPr>
          <p:spPr bwMode="auto">
            <a:xfrm>
              <a:off x="246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8" name="Freeform 270"/>
            <p:cNvSpPr>
              <a:spLocks/>
            </p:cNvSpPr>
            <p:nvPr/>
          </p:nvSpPr>
          <p:spPr bwMode="auto">
            <a:xfrm>
              <a:off x="2453"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79" name="Freeform 271"/>
            <p:cNvSpPr>
              <a:spLocks/>
            </p:cNvSpPr>
            <p:nvPr/>
          </p:nvSpPr>
          <p:spPr bwMode="auto">
            <a:xfrm>
              <a:off x="2441"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0" name="Freeform 272"/>
            <p:cNvSpPr>
              <a:spLocks/>
            </p:cNvSpPr>
            <p:nvPr/>
          </p:nvSpPr>
          <p:spPr bwMode="auto">
            <a:xfrm>
              <a:off x="242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1" name="Freeform 273"/>
            <p:cNvSpPr>
              <a:spLocks/>
            </p:cNvSpPr>
            <p:nvPr/>
          </p:nvSpPr>
          <p:spPr bwMode="auto">
            <a:xfrm>
              <a:off x="2418" y="2450"/>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2" name="Freeform 274"/>
            <p:cNvSpPr>
              <a:spLocks/>
            </p:cNvSpPr>
            <p:nvPr/>
          </p:nvSpPr>
          <p:spPr bwMode="auto">
            <a:xfrm>
              <a:off x="240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3" name="Freeform 275"/>
            <p:cNvSpPr>
              <a:spLocks/>
            </p:cNvSpPr>
            <p:nvPr/>
          </p:nvSpPr>
          <p:spPr bwMode="auto">
            <a:xfrm>
              <a:off x="2394" y="2450"/>
              <a:ext cx="6" cy="6"/>
            </a:xfrm>
            <a:custGeom>
              <a:avLst/>
              <a:gdLst/>
              <a:ahLst/>
              <a:cxnLst>
                <a:cxn ang="0">
                  <a:pos x="8" y="12"/>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4" name="Freeform 276"/>
            <p:cNvSpPr>
              <a:spLocks/>
            </p:cNvSpPr>
            <p:nvPr/>
          </p:nvSpPr>
          <p:spPr bwMode="auto">
            <a:xfrm>
              <a:off x="238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5" name="Freeform 277"/>
            <p:cNvSpPr>
              <a:spLocks/>
            </p:cNvSpPr>
            <p:nvPr/>
          </p:nvSpPr>
          <p:spPr bwMode="auto">
            <a:xfrm>
              <a:off x="2370"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6" name="Freeform 278"/>
            <p:cNvSpPr>
              <a:spLocks/>
            </p:cNvSpPr>
            <p:nvPr/>
          </p:nvSpPr>
          <p:spPr bwMode="auto">
            <a:xfrm>
              <a:off x="235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7" name="Freeform 279"/>
            <p:cNvSpPr>
              <a:spLocks/>
            </p:cNvSpPr>
            <p:nvPr/>
          </p:nvSpPr>
          <p:spPr bwMode="auto">
            <a:xfrm>
              <a:off x="234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8" name="Freeform 280"/>
            <p:cNvSpPr>
              <a:spLocks/>
            </p:cNvSpPr>
            <p:nvPr/>
          </p:nvSpPr>
          <p:spPr bwMode="auto">
            <a:xfrm>
              <a:off x="2334"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89" name="Freeform 281"/>
            <p:cNvSpPr>
              <a:spLocks/>
            </p:cNvSpPr>
            <p:nvPr/>
          </p:nvSpPr>
          <p:spPr bwMode="auto">
            <a:xfrm>
              <a:off x="2323"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0" name="Freeform 282"/>
            <p:cNvSpPr>
              <a:spLocks/>
            </p:cNvSpPr>
            <p:nvPr/>
          </p:nvSpPr>
          <p:spPr bwMode="auto">
            <a:xfrm>
              <a:off x="2311" y="2450"/>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2"/>
                </a:cxn>
                <a:cxn ang="0">
                  <a:pos x="4"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2"/>
                  </a:lnTo>
                  <a:lnTo>
                    <a:pt x="4" y="12"/>
                  </a:lnTo>
                  <a:lnTo>
                    <a:pt x="5" y="12"/>
                  </a:lnTo>
                  <a:lnTo>
                    <a:pt x="7" y="12"/>
                  </a:lnTo>
                  <a:close/>
                </a:path>
              </a:pathLst>
            </a:custGeom>
            <a:solidFill>
              <a:srgbClr val="000000"/>
            </a:solidFill>
            <a:ln w="9525">
              <a:noFill/>
              <a:round/>
              <a:headEnd/>
              <a:tailEnd/>
            </a:ln>
          </p:spPr>
          <p:txBody>
            <a:bodyPr/>
            <a:lstStyle/>
            <a:p>
              <a:endParaRPr lang="en-US"/>
            </a:p>
          </p:txBody>
        </p:sp>
        <p:sp>
          <p:nvSpPr>
            <p:cNvPr id="43291" name="Freeform 283"/>
            <p:cNvSpPr>
              <a:spLocks/>
            </p:cNvSpPr>
            <p:nvPr/>
          </p:nvSpPr>
          <p:spPr bwMode="auto">
            <a:xfrm>
              <a:off x="229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2" name="Freeform 284"/>
            <p:cNvSpPr>
              <a:spLocks/>
            </p:cNvSpPr>
            <p:nvPr/>
          </p:nvSpPr>
          <p:spPr bwMode="auto">
            <a:xfrm>
              <a:off x="2287"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3" name="Freeform 285"/>
            <p:cNvSpPr>
              <a:spLocks/>
            </p:cNvSpPr>
            <p:nvPr/>
          </p:nvSpPr>
          <p:spPr bwMode="auto">
            <a:xfrm>
              <a:off x="227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4" name="Freeform 286"/>
            <p:cNvSpPr>
              <a:spLocks/>
            </p:cNvSpPr>
            <p:nvPr/>
          </p:nvSpPr>
          <p:spPr bwMode="auto">
            <a:xfrm>
              <a:off x="2263"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5" name="Freeform 287"/>
            <p:cNvSpPr>
              <a:spLocks/>
            </p:cNvSpPr>
            <p:nvPr/>
          </p:nvSpPr>
          <p:spPr bwMode="auto">
            <a:xfrm>
              <a:off x="2251"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6" name="Freeform 288"/>
            <p:cNvSpPr>
              <a:spLocks/>
            </p:cNvSpPr>
            <p:nvPr/>
          </p:nvSpPr>
          <p:spPr bwMode="auto">
            <a:xfrm>
              <a:off x="2240"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7" name="Freeform 289"/>
            <p:cNvSpPr>
              <a:spLocks/>
            </p:cNvSpPr>
            <p:nvPr/>
          </p:nvSpPr>
          <p:spPr bwMode="auto">
            <a:xfrm>
              <a:off x="2228" y="2450"/>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1" y="2"/>
                </a:cxn>
                <a:cxn ang="0">
                  <a:pos x="0" y="4"/>
                </a:cxn>
                <a:cxn ang="0">
                  <a:pos x="0" y="6"/>
                </a:cxn>
                <a:cxn ang="0">
                  <a:pos x="0" y="8"/>
                </a:cxn>
                <a:cxn ang="0">
                  <a:pos x="0" y="10"/>
                </a:cxn>
                <a:cxn ang="0">
                  <a:pos x="1"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1" y="2"/>
                  </a:lnTo>
                  <a:lnTo>
                    <a:pt x="0" y="4"/>
                  </a:lnTo>
                  <a:lnTo>
                    <a:pt x="0" y="6"/>
                  </a:lnTo>
                  <a:lnTo>
                    <a:pt x="0" y="8"/>
                  </a:lnTo>
                  <a:lnTo>
                    <a:pt x="0" y="10"/>
                  </a:lnTo>
                  <a:lnTo>
                    <a:pt x="1"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298" name="Freeform 290"/>
            <p:cNvSpPr>
              <a:spLocks/>
            </p:cNvSpPr>
            <p:nvPr/>
          </p:nvSpPr>
          <p:spPr bwMode="auto">
            <a:xfrm>
              <a:off x="221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299" name="Freeform 291"/>
            <p:cNvSpPr>
              <a:spLocks/>
            </p:cNvSpPr>
            <p:nvPr/>
          </p:nvSpPr>
          <p:spPr bwMode="auto">
            <a:xfrm>
              <a:off x="2204"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0" name="Freeform 292"/>
            <p:cNvSpPr>
              <a:spLocks/>
            </p:cNvSpPr>
            <p:nvPr/>
          </p:nvSpPr>
          <p:spPr bwMode="auto">
            <a:xfrm>
              <a:off x="219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1" name="Freeform 293"/>
            <p:cNvSpPr>
              <a:spLocks/>
            </p:cNvSpPr>
            <p:nvPr/>
          </p:nvSpPr>
          <p:spPr bwMode="auto">
            <a:xfrm>
              <a:off x="2180" y="2450"/>
              <a:ext cx="6" cy="6"/>
            </a:xfrm>
            <a:custGeom>
              <a:avLst/>
              <a:gdLst/>
              <a:ahLst/>
              <a:cxnLst>
                <a:cxn ang="0">
                  <a:pos x="8" y="12"/>
                </a:cxn>
                <a:cxn ang="0">
                  <a:pos x="8" y="10"/>
                </a:cxn>
                <a:cxn ang="0">
                  <a:pos x="10" y="8"/>
                </a:cxn>
                <a:cxn ang="0">
                  <a:pos x="11" y="6"/>
                </a:cxn>
                <a:cxn ang="0">
                  <a:pos x="11"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1" h="12">
                  <a:moveTo>
                    <a:pt x="8" y="12"/>
                  </a:moveTo>
                  <a:lnTo>
                    <a:pt x="8" y="10"/>
                  </a:lnTo>
                  <a:lnTo>
                    <a:pt x="10" y="8"/>
                  </a:lnTo>
                  <a:lnTo>
                    <a:pt x="11" y="6"/>
                  </a:lnTo>
                  <a:lnTo>
                    <a:pt x="11"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2" name="Freeform 294"/>
            <p:cNvSpPr>
              <a:spLocks/>
            </p:cNvSpPr>
            <p:nvPr/>
          </p:nvSpPr>
          <p:spPr bwMode="auto">
            <a:xfrm>
              <a:off x="216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3" name="Freeform 295"/>
            <p:cNvSpPr>
              <a:spLocks/>
            </p:cNvSpPr>
            <p:nvPr/>
          </p:nvSpPr>
          <p:spPr bwMode="auto">
            <a:xfrm>
              <a:off x="2157"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4" name="Freeform 296"/>
            <p:cNvSpPr>
              <a:spLocks/>
            </p:cNvSpPr>
            <p:nvPr/>
          </p:nvSpPr>
          <p:spPr bwMode="auto">
            <a:xfrm>
              <a:off x="214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5" name="Freeform 297"/>
            <p:cNvSpPr>
              <a:spLocks/>
            </p:cNvSpPr>
            <p:nvPr/>
          </p:nvSpPr>
          <p:spPr bwMode="auto">
            <a:xfrm>
              <a:off x="2133"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6" name="Freeform 298"/>
            <p:cNvSpPr>
              <a:spLocks/>
            </p:cNvSpPr>
            <p:nvPr/>
          </p:nvSpPr>
          <p:spPr bwMode="auto">
            <a:xfrm>
              <a:off x="2121"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7" name="Freeform 299"/>
            <p:cNvSpPr>
              <a:spLocks/>
            </p:cNvSpPr>
            <p:nvPr/>
          </p:nvSpPr>
          <p:spPr bwMode="auto">
            <a:xfrm>
              <a:off x="210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08" name="Freeform 300"/>
            <p:cNvSpPr>
              <a:spLocks/>
            </p:cNvSpPr>
            <p:nvPr/>
          </p:nvSpPr>
          <p:spPr bwMode="auto">
            <a:xfrm>
              <a:off x="2097" y="2450"/>
              <a:ext cx="6" cy="6"/>
            </a:xfrm>
            <a:custGeom>
              <a:avLst/>
              <a:gdLst/>
              <a:ahLst/>
              <a:cxnLst>
                <a:cxn ang="0">
                  <a:pos x="7" y="12"/>
                </a:cxn>
                <a:cxn ang="0">
                  <a:pos x="7" y="10"/>
                </a:cxn>
                <a:cxn ang="0">
                  <a:pos x="9" y="8"/>
                </a:cxn>
                <a:cxn ang="0">
                  <a:pos x="11" y="6"/>
                </a:cxn>
                <a:cxn ang="0">
                  <a:pos x="11" y="6"/>
                </a:cxn>
                <a:cxn ang="0">
                  <a:pos x="9" y="4"/>
                </a:cxn>
                <a:cxn ang="0">
                  <a:pos x="7"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7" y="12"/>
                </a:cxn>
              </a:cxnLst>
              <a:rect l="0" t="0" r="r" b="b"/>
              <a:pathLst>
                <a:path w="11" h="12">
                  <a:moveTo>
                    <a:pt x="7" y="12"/>
                  </a:moveTo>
                  <a:lnTo>
                    <a:pt x="7" y="10"/>
                  </a:lnTo>
                  <a:lnTo>
                    <a:pt x="9" y="8"/>
                  </a:lnTo>
                  <a:lnTo>
                    <a:pt x="11" y="6"/>
                  </a:lnTo>
                  <a:lnTo>
                    <a:pt x="11" y="6"/>
                  </a:lnTo>
                  <a:lnTo>
                    <a:pt x="9" y="4"/>
                  </a:lnTo>
                  <a:lnTo>
                    <a:pt x="7" y="2"/>
                  </a:lnTo>
                  <a:lnTo>
                    <a:pt x="6" y="0"/>
                  </a:lnTo>
                  <a:lnTo>
                    <a:pt x="6" y="0"/>
                  </a:lnTo>
                  <a:lnTo>
                    <a:pt x="4" y="0"/>
                  </a:lnTo>
                  <a:lnTo>
                    <a:pt x="2" y="2"/>
                  </a:lnTo>
                  <a:lnTo>
                    <a:pt x="0" y="4"/>
                  </a:lnTo>
                  <a:lnTo>
                    <a:pt x="0" y="6"/>
                  </a:lnTo>
                  <a:lnTo>
                    <a:pt x="0" y="8"/>
                  </a:lnTo>
                  <a:lnTo>
                    <a:pt x="0" y="10"/>
                  </a:lnTo>
                  <a:lnTo>
                    <a:pt x="2" y="12"/>
                  </a:lnTo>
                  <a:lnTo>
                    <a:pt x="4" y="12"/>
                  </a:lnTo>
                  <a:lnTo>
                    <a:pt x="6" y="12"/>
                  </a:lnTo>
                  <a:lnTo>
                    <a:pt x="7" y="12"/>
                  </a:lnTo>
                  <a:close/>
                </a:path>
              </a:pathLst>
            </a:custGeom>
            <a:solidFill>
              <a:srgbClr val="000000"/>
            </a:solidFill>
            <a:ln w="9525">
              <a:noFill/>
              <a:round/>
              <a:headEnd/>
              <a:tailEnd/>
            </a:ln>
          </p:spPr>
          <p:txBody>
            <a:bodyPr/>
            <a:lstStyle/>
            <a:p>
              <a:endParaRPr lang="en-US"/>
            </a:p>
          </p:txBody>
        </p:sp>
        <p:sp>
          <p:nvSpPr>
            <p:cNvPr id="43309" name="Freeform 301"/>
            <p:cNvSpPr>
              <a:spLocks/>
            </p:cNvSpPr>
            <p:nvPr/>
          </p:nvSpPr>
          <p:spPr bwMode="auto">
            <a:xfrm>
              <a:off x="208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0" name="Freeform 302"/>
            <p:cNvSpPr>
              <a:spLocks/>
            </p:cNvSpPr>
            <p:nvPr/>
          </p:nvSpPr>
          <p:spPr bwMode="auto">
            <a:xfrm>
              <a:off x="2074"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1" name="Freeform 303"/>
            <p:cNvSpPr>
              <a:spLocks/>
            </p:cNvSpPr>
            <p:nvPr/>
          </p:nvSpPr>
          <p:spPr bwMode="auto">
            <a:xfrm>
              <a:off x="206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2" name="Freeform 304"/>
            <p:cNvSpPr>
              <a:spLocks/>
            </p:cNvSpPr>
            <p:nvPr/>
          </p:nvSpPr>
          <p:spPr bwMode="auto">
            <a:xfrm>
              <a:off x="2050"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3" name="Freeform 305"/>
            <p:cNvSpPr>
              <a:spLocks/>
            </p:cNvSpPr>
            <p:nvPr/>
          </p:nvSpPr>
          <p:spPr bwMode="auto">
            <a:xfrm>
              <a:off x="2038"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4" name="Freeform 306"/>
            <p:cNvSpPr>
              <a:spLocks/>
            </p:cNvSpPr>
            <p:nvPr/>
          </p:nvSpPr>
          <p:spPr bwMode="auto">
            <a:xfrm>
              <a:off x="2026"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5" name="Freeform 307"/>
            <p:cNvSpPr>
              <a:spLocks/>
            </p:cNvSpPr>
            <p:nvPr/>
          </p:nvSpPr>
          <p:spPr bwMode="auto">
            <a:xfrm>
              <a:off x="2014" y="2450"/>
              <a:ext cx="6" cy="6"/>
            </a:xfrm>
            <a:custGeom>
              <a:avLst/>
              <a:gdLst/>
              <a:ahLst/>
              <a:cxnLst>
                <a:cxn ang="0">
                  <a:pos x="7" y="12"/>
                </a:cxn>
                <a:cxn ang="0">
                  <a:pos x="7" y="10"/>
                </a:cxn>
                <a:cxn ang="0">
                  <a:pos x="9" y="8"/>
                </a:cxn>
                <a:cxn ang="0">
                  <a:pos x="11" y="6"/>
                </a:cxn>
                <a:cxn ang="0">
                  <a:pos x="11" y="6"/>
                </a:cxn>
                <a:cxn ang="0">
                  <a:pos x="9" y="4"/>
                </a:cxn>
                <a:cxn ang="0">
                  <a:pos x="7" y="2"/>
                </a:cxn>
                <a:cxn ang="0">
                  <a:pos x="5" y="0"/>
                </a:cxn>
                <a:cxn ang="0">
                  <a:pos x="5" y="0"/>
                </a:cxn>
                <a:cxn ang="0">
                  <a:pos x="3" y="0"/>
                </a:cxn>
                <a:cxn ang="0">
                  <a:pos x="2" y="2"/>
                </a:cxn>
                <a:cxn ang="0">
                  <a:pos x="0" y="4"/>
                </a:cxn>
                <a:cxn ang="0">
                  <a:pos x="0" y="6"/>
                </a:cxn>
                <a:cxn ang="0">
                  <a:pos x="0" y="8"/>
                </a:cxn>
                <a:cxn ang="0">
                  <a:pos x="0" y="10"/>
                </a:cxn>
                <a:cxn ang="0">
                  <a:pos x="2" y="12"/>
                </a:cxn>
                <a:cxn ang="0">
                  <a:pos x="3" y="12"/>
                </a:cxn>
                <a:cxn ang="0">
                  <a:pos x="5" y="12"/>
                </a:cxn>
                <a:cxn ang="0">
                  <a:pos x="7" y="12"/>
                </a:cxn>
              </a:cxnLst>
              <a:rect l="0" t="0" r="r" b="b"/>
              <a:pathLst>
                <a:path w="11" h="12">
                  <a:moveTo>
                    <a:pt x="7" y="12"/>
                  </a:moveTo>
                  <a:lnTo>
                    <a:pt x="7" y="10"/>
                  </a:lnTo>
                  <a:lnTo>
                    <a:pt x="9" y="8"/>
                  </a:lnTo>
                  <a:lnTo>
                    <a:pt x="11" y="6"/>
                  </a:lnTo>
                  <a:lnTo>
                    <a:pt x="11" y="6"/>
                  </a:lnTo>
                  <a:lnTo>
                    <a:pt x="9" y="4"/>
                  </a:lnTo>
                  <a:lnTo>
                    <a:pt x="7" y="2"/>
                  </a:lnTo>
                  <a:lnTo>
                    <a:pt x="5" y="0"/>
                  </a:lnTo>
                  <a:lnTo>
                    <a:pt x="5" y="0"/>
                  </a:lnTo>
                  <a:lnTo>
                    <a:pt x="3" y="0"/>
                  </a:lnTo>
                  <a:lnTo>
                    <a:pt x="2" y="2"/>
                  </a:lnTo>
                  <a:lnTo>
                    <a:pt x="0" y="4"/>
                  </a:lnTo>
                  <a:lnTo>
                    <a:pt x="0" y="6"/>
                  </a:lnTo>
                  <a:lnTo>
                    <a:pt x="0" y="8"/>
                  </a:lnTo>
                  <a:lnTo>
                    <a:pt x="0" y="10"/>
                  </a:lnTo>
                  <a:lnTo>
                    <a:pt x="2" y="12"/>
                  </a:lnTo>
                  <a:lnTo>
                    <a:pt x="3" y="12"/>
                  </a:lnTo>
                  <a:lnTo>
                    <a:pt x="5" y="12"/>
                  </a:lnTo>
                  <a:lnTo>
                    <a:pt x="7" y="12"/>
                  </a:lnTo>
                  <a:close/>
                </a:path>
              </a:pathLst>
            </a:custGeom>
            <a:solidFill>
              <a:srgbClr val="000000"/>
            </a:solidFill>
            <a:ln w="9525">
              <a:noFill/>
              <a:round/>
              <a:headEnd/>
              <a:tailEnd/>
            </a:ln>
          </p:spPr>
          <p:txBody>
            <a:bodyPr/>
            <a:lstStyle/>
            <a:p>
              <a:endParaRPr lang="en-US"/>
            </a:p>
          </p:txBody>
        </p:sp>
        <p:sp>
          <p:nvSpPr>
            <p:cNvPr id="43316" name="Freeform 308"/>
            <p:cNvSpPr>
              <a:spLocks/>
            </p:cNvSpPr>
            <p:nvPr/>
          </p:nvSpPr>
          <p:spPr bwMode="auto">
            <a:xfrm>
              <a:off x="2002"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7" name="Freeform 309"/>
            <p:cNvSpPr>
              <a:spLocks/>
            </p:cNvSpPr>
            <p:nvPr/>
          </p:nvSpPr>
          <p:spPr bwMode="auto">
            <a:xfrm>
              <a:off x="1991" y="2450"/>
              <a:ext cx="5"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8" name="Freeform 310"/>
            <p:cNvSpPr>
              <a:spLocks/>
            </p:cNvSpPr>
            <p:nvPr/>
          </p:nvSpPr>
          <p:spPr bwMode="auto">
            <a:xfrm>
              <a:off x="1979"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19" name="Freeform 311"/>
            <p:cNvSpPr>
              <a:spLocks/>
            </p:cNvSpPr>
            <p:nvPr/>
          </p:nvSpPr>
          <p:spPr bwMode="auto">
            <a:xfrm>
              <a:off x="1967"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sp>
          <p:nvSpPr>
            <p:cNvPr id="43320" name="Freeform 312"/>
            <p:cNvSpPr>
              <a:spLocks/>
            </p:cNvSpPr>
            <p:nvPr/>
          </p:nvSpPr>
          <p:spPr bwMode="auto">
            <a:xfrm>
              <a:off x="1955" y="2450"/>
              <a:ext cx="6" cy="6"/>
            </a:xfrm>
            <a:custGeom>
              <a:avLst/>
              <a:gdLst/>
              <a:ahLst/>
              <a:cxnLst>
                <a:cxn ang="0">
                  <a:pos x="8" y="12"/>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2"/>
                </a:cxn>
                <a:cxn ang="0">
                  <a:pos x="4" y="12"/>
                </a:cxn>
                <a:cxn ang="0">
                  <a:pos x="6" y="12"/>
                </a:cxn>
                <a:cxn ang="0">
                  <a:pos x="8" y="12"/>
                </a:cxn>
              </a:cxnLst>
              <a:rect l="0" t="0" r="r" b="b"/>
              <a:pathLst>
                <a:path w="12" h="12">
                  <a:moveTo>
                    <a:pt x="8" y="12"/>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2"/>
                  </a:lnTo>
                  <a:lnTo>
                    <a:pt x="4" y="12"/>
                  </a:lnTo>
                  <a:lnTo>
                    <a:pt x="6" y="12"/>
                  </a:lnTo>
                  <a:lnTo>
                    <a:pt x="8" y="12"/>
                  </a:lnTo>
                  <a:close/>
                </a:path>
              </a:pathLst>
            </a:custGeom>
            <a:solidFill>
              <a:srgbClr val="000000"/>
            </a:solidFill>
            <a:ln w="9525">
              <a:noFill/>
              <a:round/>
              <a:headEnd/>
              <a:tailEnd/>
            </a:ln>
          </p:spPr>
          <p:txBody>
            <a:bodyPr/>
            <a:lstStyle/>
            <a:p>
              <a:endParaRPr lang="en-US"/>
            </a:p>
          </p:txBody>
        </p:sp>
      </p:grpSp>
      <p:sp>
        <p:nvSpPr>
          <p:cNvPr id="43322" name="Rectangle 314"/>
          <p:cNvSpPr>
            <a:spLocks noChangeArrowheads="1"/>
          </p:cNvSpPr>
          <p:nvPr/>
        </p:nvSpPr>
        <p:spPr bwMode="auto">
          <a:xfrm>
            <a:off x="7974013" y="3503613"/>
            <a:ext cx="660400" cy="565150"/>
          </a:xfrm>
          <a:prstGeom prst="rect">
            <a:avLst/>
          </a:prstGeom>
          <a:solidFill>
            <a:srgbClr val="FF9900"/>
          </a:solidFill>
          <a:ln w="9525">
            <a:solidFill>
              <a:srgbClr val="000000"/>
            </a:solidFill>
            <a:miter lim="800000"/>
            <a:headEnd/>
            <a:tailEnd/>
          </a:ln>
        </p:spPr>
        <p:txBody>
          <a:bodyPr/>
          <a:lstStyle/>
          <a:p>
            <a:endParaRPr lang="en-US"/>
          </a:p>
        </p:txBody>
      </p:sp>
      <p:sp>
        <p:nvSpPr>
          <p:cNvPr id="43323" name="Rectangle 315"/>
          <p:cNvSpPr>
            <a:spLocks noChangeArrowheads="1"/>
          </p:cNvSpPr>
          <p:nvPr/>
        </p:nvSpPr>
        <p:spPr bwMode="auto">
          <a:xfrm>
            <a:off x="7826375" y="2870200"/>
            <a:ext cx="954088" cy="481013"/>
          </a:xfrm>
          <a:prstGeom prst="rect">
            <a:avLst/>
          </a:prstGeom>
          <a:noFill/>
          <a:ln w="9525">
            <a:noFill/>
            <a:miter lim="800000"/>
            <a:headEnd/>
            <a:tailEnd/>
          </a:ln>
        </p:spPr>
        <p:txBody>
          <a:bodyPr/>
          <a:lstStyle/>
          <a:p>
            <a:endParaRPr lang="en-US"/>
          </a:p>
        </p:txBody>
      </p:sp>
      <p:sp>
        <p:nvSpPr>
          <p:cNvPr id="43324" name="Rectangle 316"/>
          <p:cNvSpPr>
            <a:spLocks noChangeArrowheads="1"/>
          </p:cNvSpPr>
          <p:nvPr/>
        </p:nvSpPr>
        <p:spPr bwMode="auto">
          <a:xfrm>
            <a:off x="8032750" y="2924175"/>
            <a:ext cx="563563"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Voltage</a:t>
            </a:r>
            <a:endParaRPr lang="en-GB"/>
          </a:p>
        </p:txBody>
      </p:sp>
      <p:sp>
        <p:nvSpPr>
          <p:cNvPr id="43325" name="Rectangle 317"/>
          <p:cNvSpPr>
            <a:spLocks noChangeArrowheads="1"/>
          </p:cNvSpPr>
          <p:nvPr/>
        </p:nvSpPr>
        <p:spPr bwMode="auto">
          <a:xfrm>
            <a:off x="7954963" y="3119438"/>
            <a:ext cx="722312"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Reference</a:t>
            </a:r>
            <a:endParaRPr lang="en-GB"/>
          </a:p>
        </p:txBody>
      </p:sp>
      <p:sp>
        <p:nvSpPr>
          <p:cNvPr id="43326" name="Rectangle 318"/>
          <p:cNvSpPr>
            <a:spLocks noChangeArrowheads="1"/>
          </p:cNvSpPr>
          <p:nvPr/>
        </p:nvSpPr>
        <p:spPr bwMode="auto">
          <a:xfrm>
            <a:off x="7974013" y="4843463"/>
            <a:ext cx="733425" cy="479425"/>
          </a:xfrm>
          <a:prstGeom prst="rect">
            <a:avLst/>
          </a:prstGeom>
          <a:noFill/>
          <a:ln w="9525">
            <a:noFill/>
            <a:miter lim="800000"/>
            <a:headEnd/>
            <a:tailEnd/>
          </a:ln>
        </p:spPr>
        <p:txBody>
          <a:bodyPr/>
          <a:lstStyle/>
          <a:p>
            <a:endParaRPr lang="en-US"/>
          </a:p>
        </p:txBody>
      </p:sp>
      <p:sp>
        <p:nvSpPr>
          <p:cNvPr id="43327" name="Rectangle 319"/>
          <p:cNvSpPr>
            <a:spLocks noChangeArrowheads="1"/>
          </p:cNvSpPr>
          <p:nvPr/>
        </p:nvSpPr>
        <p:spPr bwMode="auto">
          <a:xfrm>
            <a:off x="8101013" y="4897438"/>
            <a:ext cx="493712"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Digital</a:t>
            </a:r>
            <a:endParaRPr lang="en-GB"/>
          </a:p>
        </p:txBody>
      </p:sp>
      <p:sp>
        <p:nvSpPr>
          <p:cNvPr id="43328" name="Rectangle 320"/>
          <p:cNvSpPr>
            <a:spLocks noChangeArrowheads="1"/>
          </p:cNvSpPr>
          <p:nvPr/>
        </p:nvSpPr>
        <p:spPr bwMode="auto">
          <a:xfrm>
            <a:off x="8101013" y="5094288"/>
            <a:ext cx="493712"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Output</a:t>
            </a:r>
            <a:endParaRPr lang="en-GB"/>
          </a:p>
        </p:txBody>
      </p:sp>
      <p:sp>
        <p:nvSpPr>
          <p:cNvPr id="43329" name="Rectangle 321"/>
          <p:cNvSpPr>
            <a:spLocks noChangeArrowheads="1"/>
          </p:cNvSpPr>
          <p:nvPr/>
        </p:nvSpPr>
        <p:spPr bwMode="auto">
          <a:xfrm>
            <a:off x="1241425" y="3517900"/>
            <a:ext cx="731838" cy="423863"/>
          </a:xfrm>
          <a:prstGeom prst="rect">
            <a:avLst/>
          </a:prstGeom>
          <a:solidFill>
            <a:srgbClr val="FF9900"/>
          </a:solidFill>
          <a:ln w="9525">
            <a:solidFill>
              <a:srgbClr val="000000"/>
            </a:solidFill>
            <a:miter lim="800000"/>
            <a:headEnd/>
            <a:tailEnd/>
          </a:ln>
        </p:spPr>
        <p:txBody>
          <a:bodyPr/>
          <a:lstStyle/>
          <a:p>
            <a:endParaRPr lang="en-US"/>
          </a:p>
        </p:txBody>
      </p:sp>
      <p:sp>
        <p:nvSpPr>
          <p:cNvPr id="43330" name="Rectangle 322"/>
          <p:cNvSpPr>
            <a:spLocks noChangeArrowheads="1"/>
          </p:cNvSpPr>
          <p:nvPr/>
        </p:nvSpPr>
        <p:spPr bwMode="auto">
          <a:xfrm>
            <a:off x="1241425" y="4081463"/>
            <a:ext cx="731838" cy="425450"/>
          </a:xfrm>
          <a:prstGeom prst="rect">
            <a:avLst/>
          </a:prstGeom>
          <a:solidFill>
            <a:srgbClr val="FF9900"/>
          </a:solidFill>
          <a:ln w="9525">
            <a:solidFill>
              <a:srgbClr val="000000"/>
            </a:solidFill>
            <a:miter lim="800000"/>
            <a:headEnd/>
            <a:tailEnd/>
          </a:ln>
        </p:spPr>
        <p:txBody>
          <a:bodyPr/>
          <a:lstStyle/>
          <a:p>
            <a:endParaRPr lang="en-US"/>
          </a:p>
        </p:txBody>
      </p:sp>
      <p:sp>
        <p:nvSpPr>
          <p:cNvPr id="43331" name="Rectangle 323"/>
          <p:cNvSpPr>
            <a:spLocks noChangeArrowheads="1"/>
          </p:cNvSpPr>
          <p:nvPr/>
        </p:nvSpPr>
        <p:spPr bwMode="auto">
          <a:xfrm>
            <a:off x="1241425" y="4645025"/>
            <a:ext cx="731838" cy="425450"/>
          </a:xfrm>
          <a:prstGeom prst="rect">
            <a:avLst/>
          </a:prstGeom>
          <a:solidFill>
            <a:srgbClr val="FF9900"/>
          </a:solidFill>
          <a:ln w="9525">
            <a:solidFill>
              <a:srgbClr val="000000"/>
            </a:solidFill>
            <a:miter lim="800000"/>
            <a:headEnd/>
            <a:tailEnd/>
          </a:ln>
        </p:spPr>
        <p:txBody>
          <a:bodyPr/>
          <a:lstStyle/>
          <a:p>
            <a:endParaRPr lang="en-US"/>
          </a:p>
        </p:txBody>
      </p:sp>
      <p:sp>
        <p:nvSpPr>
          <p:cNvPr id="43332" name="Rectangle 324"/>
          <p:cNvSpPr>
            <a:spLocks noChangeArrowheads="1"/>
          </p:cNvSpPr>
          <p:nvPr/>
        </p:nvSpPr>
        <p:spPr bwMode="auto">
          <a:xfrm>
            <a:off x="1241425" y="5208588"/>
            <a:ext cx="731838" cy="425450"/>
          </a:xfrm>
          <a:prstGeom prst="rect">
            <a:avLst/>
          </a:prstGeom>
          <a:solidFill>
            <a:srgbClr val="FF9900"/>
          </a:solidFill>
          <a:ln w="9525">
            <a:solidFill>
              <a:srgbClr val="000000"/>
            </a:solidFill>
            <a:miter lim="800000"/>
            <a:headEnd/>
            <a:tailEnd/>
          </a:ln>
        </p:spPr>
        <p:txBody>
          <a:bodyPr/>
          <a:lstStyle/>
          <a:p>
            <a:endParaRPr lang="en-US"/>
          </a:p>
        </p:txBody>
      </p:sp>
      <p:grpSp>
        <p:nvGrpSpPr>
          <p:cNvPr id="6" name="Group 341"/>
          <p:cNvGrpSpPr>
            <a:grpSpLocks/>
          </p:cNvGrpSpPr>
          <p:nvPr/>
        </p:nvGrpSpPr>
        <p:grpSpPr bwMode="auto">
          <a:xfrm>
            <a:off x="4621213" y="4591050"/>
            <a:ext cx="284162" cy="9525"/>
            <a:chOff x="2905" y="1882"/>
            <a:chExt cx="184" cy="6"/>
          </a:xfrm>
        </p:grpSpPr>
        <p:sp>
          <p:nvSpPr>
            <p:cNvPr id="43333" name="Freeform 325"/>
            <p:cNvSpPr>
              <a:spLocks/>
            </p:cNvSpPr>
            <p:nvPr/>
          </p:nvSpPr>
          <p:spPr bwMode="auto">
            <a:xfrm>
              <a:off x="3083"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4" name="Freeform 326"/>
            <p:cNvSpPr>
              <a:spLocks/>
            </p:cNvSpPr>
            <p:nvPr/>
          </p:nvSpPr>
          <p:spPr bwMode="auto">
            <a:xfrm>
              <a:off x="3071"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5" name="Freeform 327"/>
            <p:cNvSpPr>
              <a:spLocks/>
            </p:cNvSpPr>
            <p:nvPr/>
          </p:nvSpPr>
          <p:spPr bwMode="auto">
            <a:xfrm>
              <a:off x="3059"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6" name="Freeform 328"/>
            <p:cNvSpPr>
              <a:spLocks/>
            </p:cNvSpPr>
            <p:nvPr/>
          </p:nvSpPr>
          <p:spPr bwMode="auto">
            <a:xfrm>
              <a:off x="3047"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7" name="Freeform 329"/>
            <p:cNvSpPr>
              <a:spLocks/>
            </p:cNvSpPr>
            <p:nvPr/>
          </p:nvSpPr>
          <p:spPr bwMode="auto">
            <a:xfrm>
              <a:off x="3035"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8" name="Freeform 330"/>
            <p:cNvSpPr>
              <a:spLocks/>
            </p:cNvSpPr>
            <p:nvPr/>
          </p:nvSpPr>
          <p:spPr bwMode="auto">
            <a:xfrm>
              <a:off x="3023"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39" name="Freeform 331"/>
            <p:cNvSpPr>
              <a:spLocks/>
            </p:cNvSpPr>
            <p:nvPr/>
          </p:nvSpPr>
          <p:spPr bwMode="auto">
            <a:xfrm>
              <a:off x="3012" y="1882"/>
              <a:ext cx="5"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0" name="Freeform 332"/>
            <p:cNvSpPr>
              <a:spLocks/>
            </p:cNvSpPr>
            <p:nvPr/>
          </p:nvSpPr>
          <p:spPr bwMode="auto">
            <a:xfrm>
              <a:off x="3000"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1" name="Freeform 333"/>
            <p:cNvSpPr>
              <a:spLocks/>
            </p:cNvSpPr>
            <p:nvPr/>
          </p:nvSpPr>
          <p:spPr bwMode="auto">
            <a:xfrm>
              <a:off x="2988" y="1882"/>
              <a:ext cx="6" cy="6"/>
            </a:xfrm>
            <a:custGeom>
              <a:avLst/>
              <a:gdLst/>
              <a:ahLst/>
              <a:cxnLst>
                <a:cxn ang="0">
                  <a:pos x="8" y="11"/>
                </a:cxn>
                <a:cxn ang="0">
                  <a:pos x="8" y="10"/>
                </a:cxn>
                <a:cxn ang="0">
                  <a:pos x="9" y="8"/>
                </a:cxn>
                <a:cxn ang="0">
                  <a:pos x="11" y="6"/>
                </a:cxn>
                <a:cxn ang="0">
                  <a:pos x="11" y="6"/>
                </a:cxn>
                <a:cxn ang="0">
                  <a:pos x="9"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1" h="11">
                  <a:moveTo>
                    <a:pt x="8" y="11"/>
                  </a:moveTo>
                  <a:lnTo>
                    <a:pt x="8" y="10"/>
                  </a:lnTo>
                  <a:lnTo>
                    <a:pt x="9" y="8"/>
                  </a:lnTo>
                  <a:lnTo>
                    <a:pt x="11" y="6"/>
                  </a:lnTo>
                  <a:lnTo>
                    <a:pt x="11" y="6"/>
                  </a:lnTo>
                  <a:lnTo>
                    <a:pt x="9"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2" name="Freeform 334"/>
            <p:cNvSpPr>
              <a:spLocks/>
            </p:cNvSpPr>
            <p:nvPr/>
          </p:nvSpPr>
          <p:spPr bwMode="auto">
            <a:xfrm>
              <a:off x="2976"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3" name="Freeform 335"/>
            <p:cNvSpPr>
              <a:spLocks/>
            </p:cNvSpPr>
            <p:nvPr/>
          </p:nvSpPr>
          <p:spPr bwMode="auto">
            <a:xfrm>
              <a:off x="2964"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4" name="Freeform 336"/>
            <p:cNvSpPr>
              <a:spLocks/>
            </p:cNvSpPr>
            <p:nvPr/>
          </p:nvSpPr>
          <p:spPr bwMode="auto">
            <a:xfrm>
              <a:off x="2952"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5" name="Freeform 337"/>
            <p:cNvSpPr>
              <a:spLocks/>
            </p:cNvSpPr>
            <p:nvPr/>
          </p:nvSpPr>
          <p:spPr bwMode="auto">
            <a:xfrm>
              <a:off x="2940"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6" name="Freeform 338"/>
            <p:cNvSpPr>
              <a:spLocks/>
            </p:cNvSpPr>
            <p:nvPr/>
          </p:nvSpPr>
          <p:spPr bwMode="auto">
            <a:xfrm>
              <a:off x="2928"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7" name="Freeform 339"/>
            <p:cNvSpPr>
              <a:spLocks/>
            </p:cNvSpPr>
            <p:nvPr/>
          </p:nvSpPr>
          <p:spPr bwMode="auto">
            <a:xfrm>
              <a:off x="2917" y="1882"/>
              <a:ext cx="6" cy="6"/>
            </a:xfrm>
            <a:custGeom>
              <a:avLst/>
              <a:gdLst/>
              <a:ahLst/>
              <a:cxnLst>
                <a:cxn ang="0">
                  <a:pos x="8" y="11"/>
                </a:cxn>
                <a:cxn ang="0">
                  <a:pos x="8" y="10"/>
                </a:cxn>
                <a:cxn ang="0">
                  <a:pos x="10" y="8"/>
                </a:cxn>
                <a:cxn ang="0">
                  <a:pos x="12" y="6"/>
                </a:cxn>
                <a:cxn ang="0">
                  <a:pos x="12" y="6"/>
                </a:cxn>
                <a:cxn ang="0">
                  <a:pos x="10" y="4"/>
                </a:cxn>
                <a:cxn ang="0">
                  <a:pos x="8" y="2"/>
                </a:cxn>
                <a:cxn ang="0">
                  <a:pos x="6" y="0"/>
                </a:cxn>
                <a:cxn ang="0">
                  <a:pos x="6" y="0"/>
                </a:cxn>
                <a:cxn ang="0">
                  <a:pos x="4" y="0"/>
                </a:cxn>
                <a:cxn ang="0">
                  <a:pos x="2" y="2"/>
                </a:cxn>
                <a:cxn ang="0">
                  <a:pos x="0" y="4"/>
                </a:cxn>
                <a:cxn ang="0">
                  <a:pos x="0" y="6"/>
                </a:cxn>
                <a:cxn ang="0">
                  <a:pos x="0" y="8"/>
                </a:cxn>
                <a:cxn ang="0">
                  <a:pos x="0" y="10"/>
                </a:cxn>
                <a:cxn ang="0">
                  <a:pos x="2" y="11"/>
                </a:cxn>
                <a:cxn ang="0">
                  <a:pos x="4" y="11"/>
                </a:cxn>
                <a:cxn ang="0">
                  <a:pos x="6" y="11"/>
                </a:cxn>
                <a:cxn ang="0">
                  <a:pos x="8" y="11"/>
                </a:cxn>
              </a:cxnLst>
              <a:rect l="0" t="0" r="r" b="b"/>
              <a:pathLst>
                <a:path w="12" h="11">
                  <a:moveTo>
                    <a:pt x="8" y="11"/>
                  </a:moveTo>
                  <a:lnTo>
                    <a:pt x="8" y="10"/>
                  </a:lnTo>
                  <a:lnTo>
                    <a:pt x="10" y="8"/>
                  </a:lnTo>
                  <a:lnTo>
                    <a:pt x="12" y="6"/>
                  </a:lnTo>
                  <a:lnTo>
                    <a:pt x="12" y="6"/>
                  </a:lnTo>
                  <a:lnTo>
                    <a:pt x="10" y="4"/>
                  </a:lnTo>
                  <a:lnTo>
                    <a:pt x="8" y="2"/>
                  </a:lnTo>
                  <a:lnTo>
                    <a:pt x="6" y="0"/>
                  </a:lnTo>
                  <a:lnTo>
                    <a:pt x="6" y="0"/>
                  </a:lnTo>
                  <a:lnTo>
                    <a:pt x="4" y="0"/>
                  </a:lnTo>
                  <a:lnTo>
                    <a:pt x="2" y="2"/>
                  </a:lnTo>
                  <a:lnTo>
                    <a:pt x="0" y="4"/>
                  </a:lnTo>
                  <a:lnTo>
                    <a:pt x="0" y="6"/>
                  </a:lnTo>
                  <a:lnTo>
                    <a:pt x="0" y="8"/>
                  </a:lnTo>
                  <a:lnTo>
                    <a:pt x="0" y="10"/>
                  </a:lnTo>
                  <a:lnTo>
                    <a:pt x="2" y="11"/>
                  </a:lnTo>
                  <a:lnTo>
                    <a:pt x="4" y="11"/>
                  </a:lnTo>
                  <a:lnTo>
                    <a:pt x="6" y="11"/>
                  </a:lnTo>
                  <a:lnTo>
                    <a:pt x="8" y="11"/>
                  </a:lnTo>
                  <a:close/>
                </a:path>
              </a:pathLst>
            </a:custGeom>
            <a:solidFill>
              <a:srgbClr val="000000"/>
            </a:solidFill>
            <a:ln w="9525">
              <a:noFill/>
              <a:round/>
              <a:headEnd/>
              <a:tailEnd/>
            </a:ln>
          </p:spPr>
          <p:txBody>
            <a:bodyPr/>
            <a:lstStyle/>
            <a:p>
              <a:endParaRPr lang="en-US"/>
            </a:p>
          </p:txBody>
        </p:sp>
        <p:sp>
          <p:nvSpPr>
            <p:cNvPr id="43348" name="Freeform 340"/>
            <p:cNvSpPr>
              <a:spLocks/>
            </p:cNvSpPr>
            <p:nvPr/>
          </p:nvSpPr>
          <p:spPr bwMode="auto">
            <a:xfrm>
              <a:off x="2905" y="1882"/>
              <a:ext cx="6" cy="6"/>
            </a:xfrm>
            <a:custGeom>
              <a:avLst/>
              <a:gdLst/>
              <a:ahLst/>
              <a:cxnLst>
                <a:cxn ang="0">
                  <a:pos x="7" y="11"/>
                </a:cxn>
                <a:cxn ang="0">
                  <a:pos x="7" y="10"/>
                </a:cxn>
                <a:cxn ang="0">
                  <a:pos x="9" y="8"/>
                </a:cxn>
                <a:cxn ang="0">
                  <a:pos x="11" y="6"/>
                </a:cxn>
                <a:cxn ang="0">
                  <a:pos x="11" y="6"/>
                </a:cxn>
                <a:cxn ang="0">
                  <a:pos x="9" y="4"/>
                </a:cxn>
                <a:cxn ang="0">
                  <a:pos x="7" y="2"/>
                </a:cxn>
                <a:cxn ang="0">
                  <a:pos x="5" y="0"/>
                </a:cxn>
                <a:cxn ang="0">
                  <a:pos x="5" y="0"/>
                </a:cxn>
                <a:cxn ang="0">
                  <a:pos x="4" y="0"/>
                </a:cxn>
                <a:cxn ang="0">
                  <a:pos x="2" y="2"/>
                </a:cxn>
                <a:cxn ang="0">
                  <a:pos x="0" y="4"/>
                </a:cxn>
                <a:cxn ang="0">
                  <a:pos x="0" y="6"/>
                </a:cxn>
                <a:cxn ang="0">
                  <a:pos x="0" y="8"/>
                </a:cxn>
                <a:cxn ang="0">
                  <a:pos x="0" y="10"/>
                </a:cxn>
                <a:cxn ang="0">
                  <a:pos x="2" y="11"/>
                </a:cxn>
                <a:cxn ang="0">
                  <a:pos x="4" y="11"/>
                </a:cxn>
                <a:cxn ang="0">
                  <a:pos x="5" y="11"/>
                </a:cxn>
                <a:cxn ang="0">
                  <a:pos x="7" y="11"/>
                </a:cxn>
              </a:cxnLst>
              <a:rect l="0" t="0" r="r" b="b"/>
              <a:pathLst>
                <a:path w="11" h="11">
                  <a:moveTo>
                    <a:pt x="7" y="11"/>
                  </a:moveTo>
                  <a:lnTo>
                    <a:pt x="7" y="10"/>
                  </a:lnTo>
                  <a:lnTo>
                    <a:pt x="9" y="8"/>
                  </a:lnTo>
                  <a:lnTo>
                    <a:pt x="11" y="6"/>
                  </a:lnTo>
                  <a:lnTo>
                    <a:pt x="11" y="6"/>
                  </a:lnTo>
                  <a:lnTo>
                    <a:pt x="9" y="4"/>
                  </a:lnTo>
                  <a:lnTo>
                    <a:pt x="7" y="2"/>
                  </a:lnTo>
                  <a:lnTo>
                    <a:pt x="5" y="0"/>
                  </a:lnTo>
                  <a:lnTo>
                    <a:pt x="5" y="0"/>
                  </a:lnTo>
                  <a:lnTo>
                    <a:pt x="4" y="0"/>
                  </a:lnTo>
                  <a:lnTo>
                    <a:pt x="2" y="2"/>
                  </a:lnTo>
                  <a:lnTo>
                    <a:pt x="0" y="4"/>
                  </a:lnTo>
                  <a:lnTo>
                    <a:pt x="0" y="6"/>
                  </a:lnTo>
                  <a:lnTo>
                    <a:pt x="0" y="8"/>
                  </a:lnTo>
                  <a:lnTo>
                    <a:pt x="0" y="10"/>
                  </a:lnTo>
                  <a:lnTo>
                    <a:pt x="2" y="11"/>
                  </a:lnTo>
                  <a:lnTo>
                    <a:pt x="4" y="11"/>
                  </a:lnTo>
                  <a:lnTo>
                    <a:pt x="5" y="11"/>
                  </a:lnTo>
                  <a:lnTo>
                    <a:pt x="7" y="11"/>
                  </a:lnTo>
                  <a:close/>
                </a:path>
              </a:pathLst>
            </a:custGeom>
            <a:solidFill>
              <a:srgbClr val="000000"/>
            </a:solidFill>
            <a:ln w="9525">
              <a:noFill/>
              <a:round/>
              <a:headEnd/>
              <a:tailEnd/>
            </a:ln>
          </p:spPr>
          <p:txBody>
            <a:bodyPr/>
            <a:lstStyle/>
            <a:p>
              <a:endParaRPr lang="en-US"/>
            </a:p>
          </p:txBody>
        </p:sp>
      </p:grpSp>
      <p:sp>
        <p:nvSpPr>
          <p:cNvPr id="43350" name="Oval 342"/>
          <p:cNvSpPr>
            <a:spLocks noChangeArrowheads="1"/>
          </p:cNvSpPr>
          <p:nvPr/>
        </p:nvSpPr>
        <p:spPr bwMode="auto">
          <a:xfrm>
            <a:off x="4533900" y="4564063"/>
            <a:ext cx="74613" cy="71437"/>
          </a:xfrm>
          <a:prstGeom prst="ellipse">
            <a:avLst/>
          </a:prstGeom>
          <a:noFill/>
          <a:ln w="9525">
            <a:solidFill>
              <a:srgbClr val="000000"/>
            </a:solidFill>
            <a:round/>
            <a:headEnd/>
            <a:tailEnd/>
          </a:ln>
        </p:spPr>
        <p:txBody>
          <a:bodyPr/>
          <a:lstStyle/>
          <a:p>
            <a:endParaRPr lang="en-US"/>
          </a:p>
        </p:txBody>
      </p:sp>
      <p:grpSp>
        <p:nvGrpSpPr>
          <p:cNvPr id="7" name="Group 345"/>
          <p:cNvGrpSpPr>
            <a:grpSpLocks/>
          </p:cNvGrpSpPr>
          <p:nvPr/>
        </p:nvGrpSpPr>
        <p:grpSpPr bwMode="auto">
          <a:xfrm>
            <a:off x="4314825" y="4292600"/>
            <a:ext cx="219075" cy="282575"/>
            <a:chOff x="2706" y="1681"/>
            <a:chExt cx="142" cy="190"/>
          </a:xfrm>
        </p:grpSpPr>
        <p:sp>
          <p:nvSpPr>
            <p:cNvPr id="43351" name="Line 343"/>
            <p:cNvSpPr>
              <a:spLocks noChangeShapeType="1"/>
            </p:cNvSpPr>
            <p:nvPr/>
          </p:nvSpPr>
          <p:spPr bwMode="auto">
            <a:xfrm flipH="1" flipV="1">
              <a:off x="2741" y="1729"/>
              <a:ext cx="107" cy="142"/>
            </a:xfrm>
            <a:prstGeom prst="line">
              <a:avLst/>
            </a:prstGeom>
            <a:noFill/>
            <a:ln w="9525">
              <a:solidFill>
                <a:srgbClr val="000000"/>
              </a:solidFill>
              <a:round/>
              <a:headEnd/>
              <a:tailEnd/>
            </a:ln>
          </p:spPr>
          <p:txBody>
            <a:bodyPr/>
            <a:lstStyle/>
            <a:p>
              <a:endParaRPr lang="en-US"/>
            </a:p>
          </p:txBody>
        </p:sp>
        <p:sp>
          <p:nvSpPr>
            <p:cNvPr id="43352" name="Freeform 344"/>
            <p:cNvSpPr>
              <a:spLocks/>
            </p:cNvSpPr>
            <p:nvPr/>
          </p:nvSpPr>
          <p:spPr bwMode="auto">
            <a:xfrm>
              <a:off x="2706" y="1681"/>
              <a:ext cx="62" cy="68"/>
            </a:xfrm>
            <a:custGeom>
              <a:avLst/>
              <a:gdLst/>
              <a:ahLst/>
              <a:cxnLst>
                <a:cxn ang="0">
                  <a:pos x="125" y="61"/>
                </a:cxn>
                <a:cxn ang="0">
                  <a:pos x="0" y="0"/>
                </a:cxn>
                <a:cxn ang="0">
                  <a:pos x="24" y="134"/>
                </a:cxn>
                <a:cxn ang="0">
                  <a:pos x="125" y="61"/>
                </a:cxn>
              </a:cxnLst>
              <a:rect l="0" t="0" r="r" b="b"/>
              <a:pathLst>
                <a:path w="125" h="134">
                  <a:moveTo>
                    <a:pt x="125" y="61"/>
                  </a:moveTo>
                  <a:lnTo>
                    <a:pt x="0" y="0"/>
                  </a:lnTo>
                  <a:lnTo>
                    <a:pt x="24" y="134"/>
                  </a:lnTo>
                  <a:lnTo>
                    <a:pt x="125" y="61"/>
                  </a:lnTo>
                  <a:close/>
                </a:path>
              </a:pathLst>
            </a:custGeom>
            <a:solidFill>
              <a:srgbClr val="000000"/>
            </a:solidFill>
            <a:ln w="9525">
              <a:noFill/>
              <a:round/>
              <a:headEnd/>
              <a:tailEnd/>
            </a:ln>
          </p:spPr>
          <p:txBody>
            <a:bodyPr/>
            <a:lstStyle/>
            <a:p>
              <a:endParaRPr lang="en-US"/>
            </a:p>
          </p:txBody>
        </p:sp>
      </p:grpSp>
      <p:sp>
        <p:nvSpPr>
          <p:cNvPr id="43354" name="Oval 346"/>
          <p:cNvSpPr>
            <a:spLocks noChangeArrowheads="1"/>
          </p:cNvSpPr>
          <p:nvPr/>
        </p:nvSpPr>
        <p:spPr bwMode="auto">
          <a:xfrm>
            <a:off x="4289425" y="4233863"/>
            <a:ext cx="74613" cy="69850"/>
          </a:xfrm>
          <a:prstGeom prst="ellipse">
            <a:avLst/>
          </a:prstGeom>
          <a:noFill/>
          <a:ln w="9525">
            <a:solidFill>
              <a:srgbClr val="000000"/>
            </a:solidFill>
            <a:round/>
            <a:headEnd/>
            <a:tailEnd/>
          </a:ln>
        </p:spPr>
        <p:txBody>
          <a:bodyPr/>
          <a:lstStyle/>
          <a:p>
            <a:endParaRPr lang="en-US"/>
          </a:p>
        </p:txBody>
      </p:sp>
      <p:sp>
        <p:nvSpPr>
          <p:cNvPr id="43355" name="Oval 347"/>
          <p:cNvSpPr>
            <a:spLocks noChangeArrowheads="1"/>
          </p:cNvSpPr>
          <p:nvPr/>
        </p:nvSpPr>
        <p:spPr bwMode="auto">
          <a:xfrm>
            <a:off x="4095750" y="4433888"/>
            <a:ext cx="73025" cy="73025"/>
          </a:xfrm>
          <a:prstGeom prst="ellipse">
            <a:avLst/>
          </a:prstGeom>
          <a:noFill/>
          <a:ln w="9525">
            <a:solidFill>
              <a:srgbClr val="000000"/>
            </a:solidFill>
            <a:round/>
            <a:headEnd/>
            <a:tailEnd/>
          </a:ln>
        </p:spPr>
        <p:txBody>
          <a:bodyPr/>
          <a:lstStyle/>
          <a:p>
            <a:endParaRPr lang="en-US"/>
          </a:p>
        </p:txBody>
      </p:sp>
      <p:sp>
        <p:nvSpPr>
          <p:cNvPr id="43356" name="Oval 348"/>
          <p:cNvSpPr>
            <a:spLocks noChangeArrowheads="1"/>
          </p:cNvSpPr>
          <p:nvPr/>
        </p:nvSpPr>
        <p:spPr bwMode="auto">
          <a:xfrm>
            <a:off x="4095750" y="4645025"/>
            <a:ext cx="73025" cy="73025"/>
          </a:xfrm>
          <a:prstGeom prst="ellipse">
            <a:avLst/>
          </a:prstGeom>
          <a:noFill/>
          <a:ln w="9525">
            <a:solidFill>
              <a:srgbClr val="000000"/>
            </a:solidFill>
            <a:round/>
            <a:headEnd/>
            <a:tailEnd/>
          </a:ln>
        </p:spPr>
        <p:txBody>
          <a:bodyPr/>
          <a:lstStyle/>
          <a:p>
            <a:endParaRPr lang="en-US"/>
          </a:p>
        </p:txBody>
      </p:sp>
      <p:sp>
        <p:nvSpPr>
          <p:cNvPr id="43357" name="Oval 349"/>
          <p:cNvSpPr>
            <a:spLocks noChangeArrowheads="1"/>
          </p:cNvSpPr>
          <p:nvPr/>
        </p:nvSpPr>
        <p:spPr bwMode="auto">
          <a:xfrm>
            <a:off x="4314825" y="4857750"/>
            <a:ext cx="74613" cy="71438"/>
          </a:xfrm>
          <a:prstGeom prst="ellipse">
            <a:avLst/>
          </a:prstGeom>
          <a:noFill/>
          <a:ln w="9525">
            <a:solidFill>
              <a:srgbClr val="000000"/>
            </a:solidFill>
            <a:round/>
            <a:headEnd/>
            <a:tailEnd/>
          </a:ln>
        </p:spPr>
        <p:txBody>
          <a:bodyPr/>
          <a:lstStyle/>
          <a:p>
            <a:endParaRPr lang="en-US"/>
          </a:p>
        </p:txBody>
      </p:sp>
      <p:grpSp>
        <p:nvGrpSpPr>
          <p:cNvPr id="8" name="Group 377"/>
          <p:cNvGrpSpPr>
            <a:grpSpLocks/>
          </p:cNvGrpSpPr>
          <p:nvPr/>
        </p:nvGrpSpPr>
        <p:grpSpPr bwMode="auto">
          <a:xfrm>
            <a:off x="4329113" y="3757613"/>
            <a:ext cx="9525" cy="468312"/>
            <a:chOff x="2716" y="1322"/>
            <a:chExt cx="6" cy="314"/>
          </a:xfrm>
        </p:grpSpPr>
        <p:sp>
          <p:nvSpPr>
            <p:cNvPr id="43358" name="Freeform 350"/>
            <p:cNvSpPr>
              <a:spLocks/>
            </p:cNvSpPr>
            <p:nvPr/>
          </p:nvSpPr>
          <p:spPr bwMode="auto">
            <a:xfrm>
              <a:off x="2716" y="1630"/>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59" name="Freeform 351"/>
            <p:cNvSpPr>
              <a:spLocks/>
            </p:cNvSpPr>
            <p:nvPr/>
          </p:nvSpPr>
          <p:spPr bwMode="auto">
            <a:xfrm>
              <a:off x="2716" y="1618"/>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0" name="Freeform 352"/>
            <p:cNvSpPr>
              <a:spLocks/>
            </p:cNvSpPr>
            <p:nvPr/>
          </p:nvSpPr>
          <p:spPr bwMode="auto">
            <a:xfrm>
              <a:off x="2716" y="1606"/>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1" name="Freeform 353"/>
            <p:cNvSpPr>
              <a:spLocks/>
            </p:cNvSpPr>
            <p:nvPr/>
          </p:nvSpPr>
          <p:spPr bwMode="auto">
            <a:xfrm>
              <a:off x="2716" y="1595"/>
              <a:ext cx="6" cy="5"/>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2" name="Freeform 354"/>
            <p:cNvSpPr>
              <a:spLocks/>
            </p:cNvSpPr>
            <p:nvPr/>
          </p:nvSpPr>
          <p:spPr bwMode="auto">
            <a:xfrm>
              <a:off x="2716" y="1583"/>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3" name="Freeform 355"/>
            <p:cNvSpPr>
              <a:spLocks/>
            </p:cNvSpPr>
            <p:nvPr/>
          </p:nvSpPr>
          <p:spPr bwMode="auto">
            <a:xfrm>
              <a:off x="2716" y="1571"/>
              <a:ext cx="6" cy="6"/>
            </a:xfrm>
            <a:custGeom>
              <a:avLst/>
              <a:gdLst/>
              <a:ahLst/>
              <a:cxnLst>
                <a:cxn ang="0">
                  <a:pos x="0" y="8"/>
                </a:cxn>
                <a:cxn ang="0">
                  <a:pos x="2" y="8"/>
                </a:cxn>
                <a:cxn ang="0">
                  <a:pos x="4" y="10"/>
                </a:cxn>
                <a:cxn ang="0">
                  <a:pos x="6" y="11"/>
                </a:cxn>
                <a:cxn ang="0">
                  <a:pos x="6" y="11"/>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1">
                  <a:moveTo>
                    <a:pt x="0" y="8"/>
                  </a:moveTo>
                  <a:lnTo>
                    <a:pt x="2" y="8"/>
                  </a:lnTo>
                  <a:lnTo>
                    <a:pt x="4" y="10"/>
                  </a:lnTo>
                  <a:lnTo>
                    <a:pt x="6" y="11"/>
                  </a:lnTo>
                  <a:lnTo>
                    <a:pt x="6" y="11"/>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4" name="Freeform 356"/>
            <p:cNvSpPr>
              <a:spLocks/>
            </p:cNvSpPr>
            <p:nvPr/>
          </p:nvSpPr>
          <p:spPr bwMode="auto">
            <a:xfrm>
              <a:off x="2716" y="1559"/>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5" name="Freeform 357"/>
            <p:cNvSpPr>
              <a:spLocks/>
            </p:cNvSpPr>
            <p:nvPr/>
          </p:nvSpPr>
          <p:spPr bwMode="auto">
            <a:xfrm>
              <a:off x="2716" y="1547"/>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6" name="Freeform 358"/>
            <p:cNvSpPr>
              <a:spLocks/>
            </p:cNvSpPr>
            <p:nvPr/>
          </p:nvSpPr>
          <p:spPr bwMode="auto">
            <a:xfrm>
              <a:off x="2716" y="1535"/>
              <a:ext cx="6" cy="6"/>
            </a:xfrm>
            <a:custGeom>
              <a:avLst/>
              <a:gdLst/>
              <a:ahLst/>
              <a:cxnLst>
                <a:cxn ang="0">
                  <a:pos x="0" y="7"/>
                </a:cxn>
                <a:cxn ang="0">
                  <a:pos x="2" y="7"/>
                </a:cxn>
                <a:cxn ang="0">
                  <a:pos x="4" y="9"/>
                </a:cxn>
                <a:cxn ang="0">
                  <a:pos x="6" y="11"/>
                </a:cxn>
                <a:cxn ang="0">
                  <a:pos x="6" y="11"/>
                </a:cxn>
                <a:cxn ang="0">
                  <a:pos x="8" y="9"/>
                </a:cxn>
                <a:cxn ang="0">
                  <a:pos x="10" y="7"/>
                </a:cxn>
                <a:cxn ang="0">
                  <a:pos x="12" y="5"/>
                </a:cxn>
                <a:cxn ang="0">
                  <a:pos x="12" y="5"/>
                </a:cxn>
                <a:cxn ang="0">
                  <a:pos x="12" y="3"/>
                </a:cxn>
                <a:cxn ang="0">
                  <a:pos x="12" y="2"/>
                </a:cxn>
                <a:cxn ang="0">
                  <a:pos x="10" y="0"/>
                </a:cxn>
                <a:cxn ang="0">
                  <a:pos x="8" y="0"/>
                </a:cxn>
                <a:cxn ang="0">
                  <a:pos x="6" y="0"/>
                </a:cxn>
                <a:cxn ang="0">
                  <a:pos x="4" y="0"/>
                </a:cxn>
                <a:cxn ang="0">
                  <a:pos x="2" y="2"/>
                </a:cxn>
                <a:cxn ang="0">
                  <a:pos x="0" y="3"/>
                </a:cxn>
                <a:cxn ang="0">
                  <a:pos x="0" y="5"/>
                </a:cxn>
                <a:cxn ang="0">
                  <a:pos x="0" y="7"/>
                </a:cxn>
              </a:cxnLst>
              <a:rect l="0" t="0" r="r" b="b"/>
              <a:pathLst>
                <a:path w="12" h="11">
                  <a:moveTo>
                    <a:pt x="0" y="7"/>
                  </a:moveTo>
                  <a:lnTo>
                    <a:pt x="2" y="7"/>
                  </a:lnTo>
                  <a:lnTo>
                    <a:pt x="4" y="9"/>
                  </a:lnTo>
                  <a:lnTo>
                    <a:pt x="6" y="11"/>
                  </a:lnTo>
                  <a:lnTo>
                    <a:pt x="6" y="11"/>
                  </a:lnTo>
                  <a:lnTo>
                    <a:pt x="8" y="9"/>
                  </a:lnTo>
                  <a:lnTo>
                    <a:pt x="10" y="7"/>
                  </a:lnTo>
                  <a:lnTo>
                    <a:pt x="12" y="5"/>
                  </a:lnTo>
                  <a:lnTo>
                    <a:pt x="12" y="5"/>
                  </a:lnTo>
                  <a:lnTo>
                    <a:pt x="12" y="3"/>
                  </a:lnTo>
                  <a:lnTo>
                    <a:pt x="12" y="2"/>
                  </a:lnTo>
                  <a:lnTo>
                    <a:pt x="10" y="0"/>
                  </a:lnTo>
                  <a:lnTo>
                    <a:pt x="8" y="0"/>
                  </a:lnTo>
                  <a:lnTo>
                    <a:pt x="6" y="0"/>
                  </a:lnTo>
                  <a:lnTo>
                    <a:pt x="4" y="0"/>
                  </a:lnTo>
                  <a:lnTo>
                    <a:pt x="2" y="2"/>
                  </a:lnTo>
                  <a:lnTo>
                    <a:pt x="0" y="3"/>
                  </a:lnTo>
                  <a:lnTo>
                    <a:pt x="0" y="5"/>
                  </a:lnTo>
                  <a:lnTo>
                    <a:pt x="0" y="7"/>
                  </a:lnTo>
                  <a:close/>
                </a:path>
              </a:pathLst>
            </a:custGeom>
            <a:solidFill>
              <a:srgbClr val="000000"/>
            </a:solidFill>
            <a:ln w="9525">
              <a:noFill/>
              <a:round/>
              <a:headEnd/>
              <a:tailEnd/>
            </a:ln>
          </p:spPr>
          <p:txBody>
            <a:bodyPr/>
            <a:lstStyle/>
            <a:p>
              <a:endParaRPr lang="en-US"/>
            </a:p>
          </p:txBody>
        </p:sp>
        <p:sp>
          <p:nvSpPr>
            <p:cNvPr id="43367" name="Freeform 359"/>
            <p:cNvSpPr>
              <a:spLocks/>
            </p:cNvSpPr>
            <p:nvPr/>
          </p:nvSpPr>
          <p:spPr bwMode="auto">
            <a:xfrm>
              <a:off x="2716" y="1523"/>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8" name="Freeform 360"/>
            <p:cNvSpPr>
              <a:spLocks/>
            </p:cNvSpPr>
            <p:nvPr/>
          </p:nvSpPr>
          <p:spPr bwMode="auto">
            <a:xfrm>
              <a:off x="2716" y="1512"/>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69" name="Freeform 361"/>
            <p:cNvSpPr>
              <a:spLocks/>
            </p:cNvSpPr>
            <p:nvPr/>
          </p:nvSpPr>
          <p:spPr bwMode="auto">
            <a:xfrm>
              <a:off x="2716" y="1500"/>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0" name="Freeform 362"/>
            <p:cNvSpPr>
              <a:spLocks/>
            </p:cNvSpPr>
            <p:nvPr/>
          </p:nvSpPr>
          <p:spPr bwMode="auto">
            <a:xfrm>
              <a:off x="2716" y="1488"/>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1" name="Freeform 363"/>
            <p:cNvSpPr>
              <a:spLocks/>
            </p:cNvSpPr>
            <p:nvPr/>
          </p:nvSpPr>
          <p:spPr bwMode="auto">
            <a:xfrm>
              <a:off x="2716" y="1476"/>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2" name="Freeform 364"/>
            <p:cNvSpPr>
              <a:spLocks/>
            </p:cNvSpPr>
            <p:nvPr/>
          </p:nvSpPr>
          <p:spPr bwMode="auto">
            <a:xfrm>
              <a:off x="2716" y="1464"/>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3" name="Freeform 365"/>
            <p:cNvSpPr>
              <a:spLocks/>
            </p:cNvSpPr>
            <p:nvPr/>
          </p:nvSpPr>
          <p:spPr bwMode="auto">
            <a:xfrm>
              <a:off x="2716" y="1452"/>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4" name="Freeform 366"/>
            <p:cNvSpPr>
              <a:spLocks/>
            </p:cNvSpPr>
            <p:nvPr/>
          </p:nvSpPr>
          <p:spPr bwMode="auto">
            <a:xfrm>
              <a:off x="2716" y="1440"/>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5" name="Freeform 367"/>
            <p:cNvSpPr>
              <a:spLocks/>
            </p:cNvSpPr>
            <p:nvPr/>
          </p:nvSpPr>
          <p:spPr bwMode="auto">
            <a:xfrm>
              <a:off x="2716" y="1429"/>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6" name="Freeform 368"/>
            <p:cNvSpPr>
              <a:spLocks/>
            </p:cNvSpPr>
            <p:nvPr/>
          </p:nvSpPr>
          <p:spPr bwMode="auto">
            <a:xfrm>
              <a:off x="2716" y="1417"/>
              <a:ext cx="6" cy="6"/>
            </a:xfrm>
            <a:custGeom>
              <a:avLst/>
              <a:gdLst/>
              <a:ahLst/>
              <a:cxnLst>
                <a:cxn ang="0">
                  <a:pos x="0" y="7"/>
                </a:cxn>
                <a:cxn ang="0">
                  <a:pos x="2" y="7"/>
                </a:cxn>
                <a:cxn ang="0">
                  <a:pos x="4" y="9"/>
                </a:cxn>
                <a:cxn ang="0">
                  <a:pos x="6" y="11"/>
                </a:cxn>
                <a:cxn ang="0">
                  <a:pos x="6" y="11"/>
                </a:cxn>
                <a:cxn ang="0">
                  <a:pos x="8" y="9"/>
                </a:cxn>
                <a:cxn ang="0">
                  <a:pos x="10" y="7"/>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7"/>
                </a:cxn>
              </a:cxnLst>
              <a:rect l="0" t="0" r="r" b="b"/>
              <a:pathLst>
                <a:path w="12" h="11">
                  <a:moveTo>
                    <a:pt x="0" y="7"/>
                  </a:moveTo>
                  <a:lnTo>
                    <a:pt x="2" y="7"/>
                  </a:lnTo>
                  <a:lnTo>
                    <a:pt x="4" y="9"/>
                  </a:lnTo>
                  <a:lnTo>
                    <a:pt x="6" y="11"/>
                  </a:lnTo>
                  <a:lnTo>
                    <a:pt x="6" y="11"/>
                  </a:lnTo>
                  <a:lnTo>
                    <a:pt x="8" y="9"/>
                  </a:lnTo>
                  <a:lnTo>
                    <a:pt x="10" y="7"/>
                  </a:lnTo>
                  <a:lnTo>
                    <a:pt x="12" y="6"/>
                  </a:lnTo>
                  <a:lnTo>
                    <a:pt x="12" y="6"/>
                  </a:lnTo>
                  <a:lnTo>
                    <a:pt x="12" y="4"/>
                  </a:lnTo>
                  <a:lnTo>
                    <a:pt x="12" y="2"/>
                  </a:lnTo>
                  <a:lnTo>
                    <a:pt x="10" y="0"/>
                  </a:lnTo>
                  <a:lnTo>
                    <a:pt x="8" y="0"/>
                  </a:lnTo>
                  <a:lnTo>
                    <a:pt x="6" y="0"/>
                  </a:lnTo>
                  <a:lnTo>
                    <a:pt x="4" y="0"/>
                  </a:lnTo>
                  <a:lnTo>
                    <a:pt x="2" y="2"/>
                  </a:lnTo>
                  <a:lnTo>
                    <a:pt x="0" y="4"/>
                  </a:lnTo>
                  <a:lnTo>
                    <a:pt x="0" y="6"/>
                  </a:lnTo>
                  <a:lnTo>
                    <a:pt x="0" y="7"/>
                  </a:lnTo>
                  <a:close/>
                </a:path>
              </a:pathLst>
            </a:custGeom>
            <a:solidFill>
              <a:srgbClr val="000000"/>
            </a:solidFill>
            <a:ln w="9525">
              <a:noFill/>
              <a:round/>
              <a:headEnd/>
              <a:tailEnd/>
            </a:ln>
          </p:spPr>
          <p:txBody>
            <a:bodyPr/>
            <a:lstStyle/>
            <a:p>
              <a:endParaRPr lang="en-US"/>
            </a:p>
          </p:txBody>
        </p:sp>
        <p:sp>
          <p:nvSpPr>
            <p:cNvPr id="43377" name="Freeform 369"/>
            <p:cNvSpPr>
              <a:spLocks/>
            </p:cNvSpPr>
            <p:nvPr/>
          </p:nvSpPr>
          <p:spPr bwMode="auto">
            <a:xfrm>
              <a:off x="2716" y="1405"/>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8" name="Freeform 370"/>
            <p:cNvSpPr>
              <a:spLocks/>
            </p:cNvSpPr>
            <p:nvPr/>
          </p:nvSpPr>
          <p:spPr bwMode="auto">
            <a:xfrm>
              <a:off x="2716" y="1393"/>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79" name="Freeform 371"/>
            <p:cNvSpPr>
              <a:spLocks/>
            </p:cNvSpPr>
            <p:nvPr/>
          </p:nvSpPr>
          <p:spPr bwMode="auto">
            <a:xfrm>
              <a:off x="2716" y="1381"/>
              <a:ext cx="6" cy="6"/>
            </a:xfrm>
            <a:custGeom>
              <a:avLst/>
              <a:gdLst/>
              <a:ahLst/>
              <a:cxnLst>
                <a:cxn ang="0">
                  <a:pos x="0" y="7"/>
                </a:cxn>
                <a:cxn ang="0">
                  <a:pos x="2" y="7"/>
                </a:cxn>
                <a:cxn ang="0">
                  <a:pos x="4" y="9"/>
                </a:cxn>
                <a:cxn ang="0">
                  <a:pos x="6" y="11"/>
                </a:cxn>
                <a:cxn ang="0">
                  <a:pos x="6" y="11"/>
                </a:cxn>
                <a:cxn ang="0">
                  <a:pos x="8" y="9"/>
                </a:cxn>
                <a:cxn ang="0">
                  <a:pos x="10" y="7"/>
                </a:cxn>
                <a:cxn ang="0">
                  <a:pos x="12" y="5"/>
                </a:cxn>
                <a:cxn ang="0">
                  <a:pos x="12" y="5"/>
                </a:cxn>
                <a:cxn ang="0">
                  <a:pos x="12" y="3"/>
                </a:cxn>
                <a:cxn ang="0">
                  <a:pos x="12" y="1"/>
                </a:cxn>
                <a:cxn ang="0">
                  <a:pos x="10" y="0"/>
                </a:cxn>
                <a:cxn ang="0">
                  <a:pos x="8" y="0"/>
                </a:cxn>
                <a:cxn ang="0">
                  <a:pos x="6" y="0"/>
                </a:cxn>
                <a:cxn ang="0">
                  <a:pos x="4" y="0"/>
                </a:cxn>
                <a:cxn ang="0">
                  <a:pos x="2" y="1"/>
                </a:cxn>
                <a:cxn ang="0">
                  <a:pos x="0" y="3"/>
                </a:cxn>
                <a:cxn ang="0">
                  <a:pos x="0" y="5"/>
                </a:cxn>
                <a:cxn ang="0">
                  <a:pos x="0" y="7"/>
                </a:cxn>
              </a:cxnLst>
              <a:rect l="0" t="0" r="r" b="b"/>
              <a:pathLst>
                <a:path w="12" h="11">
                  <a:moveTo>
                    <a:pt x="0" y="7"/>
                  </a:moveTo>
                  <a:lnTo>
                    <a:pt x="2" y="7"/>
                  </a:lnTo>
                  <a:lnTo>
                    <a:pt x="4" y="9"/>
                  </a:lnTo>
                  <a:lnTo>
                    <a:pt x="6" y="11"/>
                  </a:lnTo>
                  <a:lnTo>
                    <a:pt x="6" y="11"/>
                  </a:lnTo>
                  <a:lnTo>
                    <a:pt x="8" y="9"/>
                  </a:lnTo>
                  <a:lnTo>
                    <a:pt x="10" y="7"/>
                  </a:lnTo>
                  <a:lnTo>
                    <a:pt x="12" y="5"/>
                  </a:lnTo>
                  <a:lnTo>
                    <a:pt x="12" y="5"/>
                  </a:lnTo>
                  <a:lnTo>
                    <a:pt x="12" y="3"/>
                  </a:lnTo>
                  <a:lnTo>
                    <a:pt x="12" y="1"/>
                  </a:lnTo>
                  <a:lnTo>
                    <a:pt x="10" y="0"/>
                  </a:lnTo>
                  <a:lnTo>
                    <a:pt x="8" y="0"/>
                  </a:lnTo>
                  <a:lnTo>
                    <a:pt x="6" y="0"/>
                  </a:lnTo>
                  <a:lnTo>
                    <a:pt x="4" y="0"/>
                  </a:lnTo>
                  <a:lnTo>
                    <a:pt x="2" y="1"/>
                  </a:lnTo>
                  <a:lnTo>
                    <a:pt x="0" y="3"/>
                  </a:lnTo>
                  <a:lnTo>
                    <a:pt x="0" y="5"/>
                  </a:lnTo>
                  <a:lnTo>
                    <a:pt x="0" y="7"/>
                  </a:lnTo>
                  <a:close/>
                </a:path>
              </a:pathLst>
            </a:custGeom>
            <a:solidFill>
              <a:srgbClr val="000000"/>
            </a:solidFill>
            <a:ln w="9525">
              <a:noFill/>
              <a:round/>
              <a:headEnd/>
              <a:tailEnd/>
            </a:ln>
          </p:spPr>
          <p:txBody>
            <a:bodyPr/>
            <a:lstStyle/>
            <a:p>
              <a:endParaRPr lang="en-US"/>
            </a:p>
          </p:txBody>
        </p:sp>
        <p:sp>
          <p:nvSpPr>
            <p:cNvPr id="43380" name="Freeform 372"/>
            <p:cNvSpPr>
              <a:spLocks/>
            </p:cNvSpPr>
            <p:nvPr/>
          </p:nvSpPr>
          <p:spPr bwMode="auto">
            <a:xfrm>
              <a:off x="2716" y="1369"/>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81" name="Freeform 373"/>
            <p:cNvSpPr>
              <a:spLocks/>
            </p:cNvSpPr>
            <p:nvPr/>
          </p:nvSpPr>
          <p:spPr bwMode="auto">
            <a:xfrm>
              <a:off x="2716" y="1358"/>
              <a:ext cx="6" cy="5"/>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82" name="Freeform 374"/>
            <p:cNvSpPr>
              <a:spLocks/>
            </p:cNvSpPr>
            <p:nvPr/>
          </p:nvSpPr>
          <p:spPr bwMode="auto">
            <a:xfrm>
              <a:off x="2716" y="1346"/>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83" name="Freeform 375"/>
            <p:cNvSpPr>
              <a:spLocks/>
            </p:cNvSpPr>
            <p:nvPr/>
          </p:nvSpPr>
          <p:spPr bwMode="auto">
            <a:xfrm>
              <a:off x="2716" y="1334"/>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384" name="Freeform 376"/>
            <p:cNvSpPr>
              <a:spLocks/>
            </p:cNvSpPr>
            <p:nvPr/>
          </p:nvSpPr>
          <p:spPr bwMode="auto">
            <a:xfrm>
              <a:off x="2716" y="1322"/>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grpSp>
      <p:grpSp>
        <p:nvGrpSpPr>
          <p:cNvPr id="9" name="Group 408"/>
          <p:cNvGrpSpPr>
            <a:grpSpLocks/>
          </p:cNvGrpSpPr>
          <p:nvPr/>
        </p:nvGrpSpPr>
        <p:grpSpPr bwMode="auto">
          <a:xfrm>
            <a:off x="4351338" y="4921250"/>
            <a:ext cx="9525" cy="519113"/>
            <a:chOff x="2730" y="2104"/>
            <a:chExt cx="6" cy="349"/>
          </a:xfrm>
        </p:grpSpPr>
        <p:sp>
          <p:nvSpPr>
            <p:cNvPr id="43386" name="Freeform 378"/>
            <p:cNvSpPr>
              <a:spLocks/>
            </p:cNvSpPr>
            <p:nvPr/>
          </p:nvSpPr>
          <p:spPr bwMode="auto">
            <a:xfrm>
              <a:off x="2730" y="2104"/>
              <a:ext cx="6" cy="6"/>
            </a:xfrm>
            <a:custGeom>
              <a:avLst/>
              <a:gdLst/>
              <a:ahLst/>
              <a:cxnLst>
                <a:cxn ang="0">
                  <a:pos x="12" y="8"/>
                </a:cxn>
                <a:cxn ang="0">
                  <a:pos x="12" y="6"/>
                </a:cxn>
                <a:cxn ang="0">
                  <a:pos x="10" y="4"/>
                </a:cxn>
                <a:cxn ang="0">
                  <a:pos x="8" y="2"/>
                </a:cxn>
                <a:cxn ang="0">
                  <a:pos x="6" y="0"/>
                </a:cxn>
                <a:cxn ang="0">
                  <a:pos x="6" y="0"/>
                </a:cxn>
                <a:cxn ang="0">
                  <a:pos x="4" y="2"/>
                </a:cxn>
                <a:cxn ang="0">
                  <a:pos x="2" y="4"/>
                </a:cxn>
                <a:cxn ang="0">
                  <a:pos x="0" y="6"/>
                </a:cxn>
                <a:cxn ang="0">
                  <a:pos x="0" y="6"/>
                </a:cxn>
                <a:cxn ang="0">
                  <a:pos x="0" y="6"/>
                </a:cxn>
                <a:cxn ang="0">
                  <a:pos x="2" y="8"/>
                </a:cxn>
                <a:cxn ang="0">
                  <a:pos x="4" y="10"/>
                </a:cxn>
                <a:cxn ang="0">
                  <a:pos x="6" y="12"/>
                </a:cxn>
                <a:cxn ang="0">
                  <a:pos x="6" y="12"/>
                </a:cxn>
                <a:cxn ang="0">
                  <a:pos x="8" y="10"/>
                </a:cxn>
                <a:cxn ang="0">
                  <a:pos x="10" y="8"/>
                </a:cxn>
                <a:cxn ang="0">
                  <a:pos x="12" y="8"/>
                </a:cxn>
              </a:cxnLst>
              <a:rect l="0" t="0" r="r" b="b"/>
              <a:pathLst>
                <a:path w="12" h="12">
                  <a:moveTo>
                    <a:pt x="12" y="8"/>
                  </a:moveTo>
                  <a:lnTo>
                    <a:pt x="12" y="6"/>
                  </a:lnTo>
                  <a:lnTo>
                    <a:pt x="10" y="4"/>
                  </a:lnTo>
                  <a:lnTo>
                    <a:pt x="8" y="2"/>
                  </a:lnTo>
                  <a:lnTo>
                    <a:pt x="6" y="0"/>
                  </a:lnTo>
                  <a:lnTo>
                    <a:pt x="6" y="0"/>
                  </a:lnTo>
                  <a:lnTo>
                    <a:pt x="4" y="2"/>
                  </a:lnTo>
                  <a:lnTo>
                    <a:pt x="2" y="4"/>
                  </a:lnTo>
                  <a:lnTo>
                    <a:pt x="0" y="6"/>
                  </a:lnTo>
                  <a:lnTo>
                    <a:pt x="0" y="6"/>
                  </a:lnTo>
                  <a:lnTo>
                    <a:pt x="0" y="6"/>
                  </a:lnTo>
                  <a:lnTo>
                    <a:pt x="2" y="8"/>
                  </a:lnTo>
                  <a:lnTo>
                    <a:pt x="4" y="10"/>
                  </a:lnTo>
                  <a:lnTo>
                    <a:pt x="6" y="12"/>
                  </a:lnTo>
                  <a:lnTo>
                    <a:pt x="6" y="12"/>
                  </a:lnTo>
                  <a:lnTo>
                    <a:pt x="8" y="10"/>
                  </a:lnTo>
                  <a:lnTo>
                    <a:pt x="10" y="8"/>
                  </a:lnTo>
                  <a:lnTo>
                    <a:pt x="12" y="8"/>
                  </a:lnTo>
                  <a:close/>
                </a:path>
              </a:pathLst>
            </a:custGeom>
            <a:solidFill>
              <a:srgbClr val="000000"/>
            </a:solidFill>
            <a:ln w="9525">
              <a:noFill/>
              <a:round/>
              <a:headEnd/>
              <a:tailEnd/>
            </a:ln>
          </p:spPr>
          <p:txBody>
            <a:bodyPr/>
            <a:lstStyle/>
            <a:p>
              <a:endParaRPr lang="en-US"/>
            </a:p>
          </p:txBody>
        </p:sp>
        <p:sp>
          <p:nvSpPr>
            <p:cNvPr id="43387" name="Freeform 379"/>
            <p:cNvSpPr>
              <a:spLocks/>
            </p:cNvSpPr>
            <p:nvPr/>
          </p:nvSpPr>
          <p:spPr bwMode="auto">
            <a:xfrm>
              <a:off x="2730" y="211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9"/>
                </a:cxn>
                <a:cxn ang="0">
                  <a:pos x="6" y="11"/>
                </a:cxn>
                <a:cxn ang="0">
                  <a:pos x="6" y="11"/>
                </a:cxn>
                <a:cxn ang="0">
                  <a:pos x="8" y="9"/>
                </a:cxn>
                <a:cxn ang="0">
                  <a:pos x="10" y="8"/>
                </a:cxn>
                <a:cxn ang="0">
                  <a:pos x="12" y="8"/>
                </a:cxn>
                <a:cxn ang="0">
                  <a:pos x="12" y="6"/>
                </a:cxn>
              </a:cxnLst>
              <a:rect l="0" t="0" r="r" b="b"/>
              <a:pathLst>
                <a:path w="12" h="11">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9"/>
                  </a:lnTo>
                  <a:lnTo>
                    <a:pt x="6" y="11"/>
                  </a:lnTo>
                  <a:lnTo>
                    <a:pt x="6" y="11"/>
                  </a:lnTo>
                  <a:lnTo>
                    <a:pt x="8" y="9"/>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88" name="Freeform 380"/>
            <p:cNvSpPr>
              <a:spLocks/>
            </p:cNvSpPr>
            <p:nvPr/>
          </p:nvSpPr>
          <p:spPr bwMode="auto">
            <a:xfrm>
              <a:off x="2730" y="2128"/>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89" name="Freeform 381"/>
            <p:cNvSpPr>
              <a:spLocks/>
            </p:cNvSpPr>
            <p:nvPr/>
          </p:nvSpPr>
          <p:spPr bwMode="auto">
            <a:xfrm>
              <a:off x="2730" y="2139"/>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0" name="Freeform 382"/>
            <p:cNvSpPr>
              <a:spLocks/>
            </p:cNvSpPr>
            <p:nvPr/>
          </p:nvSpPr>
          <p:spPr bwMode="auto">
            <a:xfrm>
              <a:off x="2730" y="2151"/>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1" name="Freeform 383"/>
            <p:cNvSpPr>
              <a:spLocks/>
            </p:cNvSpPr>
            <p:nvPr/>
          </p:nvSpPr>
          <p:spPr bwMode="auto">
            <a:xfrm>
              <a:off x="2730" y="2163"/>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2" name="Freeform 384"/>
            <p:cNvSpPr>
              <a:spLocks/>
            </p:cNvSpPr>
            <p:nvPr/>
          </p:nvSpPr>
          <p:spPr bwMode="auto">
            <a:xfrm>
              <a:off x="2730" y="2175"/>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3" name="Freeform 385"/>
            <p:cNvSpPr>
              <a:spLocks/>
            </p:cNvSpPr>
            <p:nvPr/>
          </p:nvSpPr>
          <p:spPr bwMode="auto">
            <a:xfrm>
              <a:off x="2730" y="2187"/>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4" name="Freeform 386"/>
            <p:cNvSpPr>
              <a:spLocks/>
            </p:cNvSpPr>
            <p:nvPr/>
          </p:nvSpPr>
          <p:spPr bwMode="auto">
            <a:xfrm>
              <a:off x="2730" y="2199"/>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5" name="Freeform 387"/>
            <p:cNvSpPr>
              <a:spLocks/>
            </p:cNvSpPr>
            <p:nvPr/>
          </p:nvSpPr>
          <p:spPr bwMode="auto">
            <a:xfrm>
              <a:off x="2730" y="2211"/>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6" name="Freeform 388"/>
            <p:cNvSpPr>
              <a:spLocks/>
            </p:cNvSpPr>
            <p:nvPr/>
          </p:nvSpPr>
          <p:spPr bwMode="auto">
            <a:xfrm>
              <a:off x="2730" y="2222"/>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7" name="Freeform 389"/>
            <p:cNvSpPr>
              <a:spLocks/>
            </p:cNvSpPr>
            <p:nvPr/>
          </p:nvSpPr>
          <p:spPr bwMode="auto">
            <a:xfrm>
              <a:off x="2730" y="2234"/>
              <a:ext cx="6" cy="6"/>
            </a:xfrm>
            <a:custGeom>
              <a:avLst/>
              <a:gdLst/>
              <a:ahLst/>
              <a:cxnLst>
                <a:cxn ang="0">
                  <a:pos x="12" y="5"/>
                </a:cxn>
                <a:cxn ang="0">
                  <a:pos x="12" y="4"/>
                </a:cxn>
                <a:cxn ang="0">
                  <a:pos x="12" y="2"/>
                </a:cxn>
                <a:cxn ang="0">
                  <a:pos x="10" y="0"/>
                </a:cxn>
                <a:cxn ang="0">
                  <a:pos x="8" y="0"/>
                </a:cxn>
                <a:cxn ang="0">
                  <a:pos x="6" y="0"/>
                </a:cxn>
                <a:cxn ang="0">
                  <a:pos x="4" y="0"/>
                </a:cxn>
                <a:cxn ang="0">
                  <a:pos x="2" y="2"/>
                </a:cxn>
                <a:cxn ang="0">
                  <a:pos x="0" y="4"/>
                </a:cxn>
                <a:cxn ang="0">
                  <a:pos x="0" y="5"/>
                </a:cxn>
                <a:cxn ang="0">
                  <a:pos x="0" y="5"/>
                </a:cxn>
                <a:cxn ang="0">
                  <a:pos x="2" y="7"/>
                </a:cxn>
                <a:cxn ang="0">
                  <a:pos x="4" y="9"/>
                </a:cxn>
                <a:cxn ang="0">
                  <a:pos x="6" y="11"/>
                </a:cxn>
                <a:cxn ang="0">
                  <a:pos x="6" y="11"/>
                </a:cxn>
                <a:cxn ang="0">
                  <a:pos x="8" y="9"/>
                </a:cxn>
                <a:cxn ang="0">
                  <a:pos x="10" y="7"/>
                </a:cxn>
                <a:cxn ang="0">
                  <a:pos x="12" y="7"/>
                </a:cxn>
                <a:cxn ang="0">
                  <a:pos x="12" y="5"/>
                </a:cxn>
              </a:cxnLst>
              <a:rect l="0" t="0" r="r" b="b"/>
              <a:pathLst>
                <a:path w="12" h="11">
                  <a:moveTo>
                    <a:pt x="12" y="5"/>
                  </a:moveTo>
                  <a:lnTo>
                    <a:pt x="12" y="4"/>
                  </a:lnTo>
                  <a:lnTo>
                    <a:pt x="12" y="2"/>
                  </a:lnTo>
                  <a:lnTo>
                    <a:pt x="10" y="0"/>
                  </a:lnTo>
                  <a:lnTo>
                    <a:pt x="8" y="0"/>
                  </a:lnTo>
                  <a:lnTo>
                    <a:pt x="6" y="0"/>
                  </a:lnTo>
                  <a:lnTo>
                    <a:pt x="4" y="0"/>
                  </a:lnTo>
                  <a:lnTo>
                    <a:pt x="2" y="2"/>
                  </a:lnTo>
                  <a:lnTo>
                    <a:pt x="0" y="4"/>
                  </a:lnTo>
                  <a:lnTo>
                    <a:pt x="0" y="5"/>
                  </a:lnTo>
                  <a:lnTo>
                    <a:pt x="0" y="5"/>
                  </a:lnTo>
                  <a:lnTo>
                    <a:pt x="2" y="7"/>
                  </a:lnTo>
                  <a:lnTo>
                    <a:pt x="4" y="9"/>
                  </a:lnTo>
                  <a:lnTo>
                    <a:pt x="6" y="11"/>
                  </a:lnTo>
                  <a:lnTo>
                    <a:pt x="6" y="11"/>
                  </a:lnTo>
                  <a:lnTo>
                    <a:pt x="8" y="9"/>
                  </a:lnTo>
                  <a:lnTo>
                    <a:pt x="10" y="7"/>
                  </a:lnTo>
                  <a:lnTo>
                    <a:pt x="12" y="7"/>
                  </a:lnTo>
                  <a:lnTo>
                    <a:pt x="12" y="5"/>
                  </a:lnTo>
                  <a:close/>
                </a:path>
              </a:pathLst>
            </a:custGeom>
            <a:solidFill>
              <a:srgbClr val="000000"/>
            </a:solidFill>
            <a:ln w="9525">
              <a:noFill/>
              <a:round/>
              <a:headEnd/>
              <a:tailEnd/>
            </a:ln>
          </p:spPr>
          <p:txBody>
            <a:bodyPr/>
            <a:lstStyle/>
            <a:p>
              <a:endParaRPr lang="en-US"/>
            </a:p>
          </p:txBody>
        </p:sp>
        <p:sp>
          <p:nvSpPr>
            <p:cNvPr id="43398" name="Freeform 390"/>
            <p:cNvSpPr>
              <a:spLocks/>
            </p:cNvSpPr>
            <p:nvPr/>
          </p:nvSpPr>
          <p:spPr bwMode="auto">
            <a:xfrm>
              <a:off x="2730" y="224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399" name="Freeform 391"/>
            <p:cNvSpPr>
              <a:spLocks/>
            </p:cNvSpPr>
            <p:nvPr/>
          </p:nvSpPr>
          <p:spPr bwMode="auto">
            <a:xfrm>
              <a:off x="2730" y="2258"/>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0" name="Freeform 392"/>
            <p:cNvSpPr>
              <a:spLocks/>
            </p:cNvSpPr>
            <p:nvPr/>
          </p:nvSpPr>
          <p:spPr bwMode="auto">
            <a:xfrm>
              <a:off x="2730" y="2270"/>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1"/>
                </a:cxn>
                <a:cxn ang="0">
                  <a:pos x="6" y="11"/>
                </a:cxn>
                <a:cxn ang="0">
                  <a:pos x="8" y="10"/>
                </a:cxn>
                <a:cxn ang="0">
                  <a:pos x="10" y="8"/>
                </a:cxn>
                <a:cxn ang="0">
                  <a:pos x="12" y="8"/>
                </a:cxn>
                <a:cxn ang="0">
                  <a:pos x="12" y="6"/>
                </a:cxn>
              </a:cxnLst>
              <a:rect l="0" t="0" r="r" b="b"/>
              <a:pathLst>
                <a:path w="12" h="11">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1"/>
                  </a:lnTo>
                  <a:lnTo>
                    <a:pt x="6" y="11"/>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1" name="Freeform 393"/>
            <p:cNvSpPr>
              <a:spLocks/>
            </p:cNvSpPr>
            <p:nvPr/>
          </p:nvSpPr>
          <p:spPr bwMode="auto">
            <a:xfrm>
              <a:off x="2730" y="2282"/>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2" name="Freeform 394"/>
            <p:cNvSpPr>
              <a:spLocks/>
            </p:cNvSpPr>
            <p:nvPr/>
          </p:nvSpPr>
          <p:spPr bwMode="auto">
            <a:xfrm>
              <a:off x="2730" y="2294"/>
              <a:ext cx="6" cy="5"/>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3" name="Freeform 395"/>
            <p:cNvSpPr>
              <a:spLocks/>
            </p:cNvSpPr>
            <p:nvPr/>
          </p:nvSpPr>
          <p:spPr bwMode="auto">
            <a:xfrm>
              <a:off x="2730" y="2305"/>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4" name="Freeform 396"/>
            <p:cNvSpPr>
              <a:spLocks/>
            </p:cNvSpPr>
            <p:nvPr/>
          </p:nvSpPr>
          <p:spPr bwMode="auto">
            <a:xfrm>
              <a:off x="2730" y="2317"/>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5" name="Freeform 397"/>
            <p:cNvSpPr>
              <a:spLocks/>
            </p:cNvSpPr>
            <p:nvPr/>
          </p:nvSpPr>
          <p:spPr bwMode="auto">
            <a:xfrm>
              <a:off x="2730" y="2329"/>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6" name="Freeform 398"/>
            <p:cNvSpPr>
              <a:spLocks/>
            </p:cNvSpPr>
            <p:nvPr/>
          </p:nvSpPr>
          <p:spPr bwMode="auto">
            <a:xfrm>
              <a:off x="2730" y="2341"/>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7" name="Freeform 399"/>
            <p:cNvSpPr>
              <a:spLocks/>
            </p:cNvSpPr>
            <p:nvPr/>
          </p:nvSpPr>
          <p:spPr bwMode="auto">
            <a:xfrm>
              <a:off x="2730" y="2353"/>
              <a:ext cx="6" cy="6"/>
            </a:xfrm>
            <a:custGeom>
              <a:avLst/>
              <a:gdLst/>
              <a:ahLst/>
              <a:cxnLst>
                <a:cxn ang="0">
                  <a:pos x="12" y="5"/>
                </a:cxn>
                <a:cxn ang="0">
                  <a:pos x="12" y="3"/>
                </a:cxn>
                <a:cxn ang="0">
                  <a:pos x="12" y="1"/>
                </a:cxn>
                <a:cxn ang="0">
                  <a:pos x="10" y="0"/>
                </a:cxn>
                <a:cxn ang="0">
                  <a:pos x="8" y="0"/>
                </a:cxn>
                <a:cxn ang="0">
                  <a:pos x="6" y="0"/>
                </a:cxn>
                <a:cxn ang="0">
                  <a:pos x="4" y="0"/>
                </a:cxn>
                <a:cxn ang="0">
                  <a:pos x="2" y="1"/>
                </a:cxn>
                <a:cxn ang="0">
                  <a:pos x="0" y="3"/>
                </a:cxn>
                <a:cxn ang="0">
                  <a:pos x="0" y="5"/>
                </a:cxn>
                <a:cxn ang="0">
                  <a:pos x="0" y="5"/>
                </a:cxn>
                <a:cxn ang="0">
                  <a:pos x="2" y="7"/>
                </a:cxn>
                <a:cxn ang="0">
                  <a:pos x="4" y="9"/>
                </a:cxn>
                <a:cxn ang="0">
                  <a:pos x="6" y="11"/>
                </a:cxn>
                <a:cxn ang="0">
                  <a:pos x="6" y="11"/>
                </a:cxn>
                <a:cxn ang="0">
                  <a:pos x="8" y="9"/>
                </a:cxn>
                <a:cxn ang="0">
                  <a:pos x="10" y="7"/>
                </a:cxn>
                <a:cxn ang="0">
                  <a:pos x="12" y="7"/>
                </a:cxn>
                <a:cxn ang="0">
                  <a:pos x="12" y="5"/>
                </a:cxn>
              </a:cxnLst>
              <a:rect l="0" t="0" r="r" b="b"/>
              <a:pathLst>
                <a:path w="12" h="11">
                  <a:moveTo>
                    <a:pt x="12" y="5"/>
                  </a:moveTo>
                  <a:lnTo>
                    <a:pt x="12" y="3"/>
                  </a:lnTo>
                  <a:lnTo>
                    <a:pt x="12" y="1"/>
                  </a:lnTo>
                  <a:lnTo>
                    <a:pt x="10" y="0"/>
                  </a:lnTo>
                  <a:lnTo>
                    <a:pt x="8" y="0"/>
                  </a:lnTo>
                  <a:lnTo>
                    <a:pt x="6" y="0"/>
                  </a:lnTo>
                  <a:lnTo>
                    <a:pt x="4" y="0"/>
                  </a:lnTo>
                  <a:lnTo>
                    <a:pt x="2" y="1"/>
                  </a:lnTo>
                  <a:lnTo>
                    <a:pt x="0" y="3"/>
                  </a:lnTo>
                  <a:lnTo>
                    <a:pt x="0" y="5"/>
                  </a:lnTo>
                  <a:lnTo>
                    <a:pt x="0" y="5"/>
                  </a:lnTo>
                  <a:lnTo>
                    <a:pt x="2" y="7"/>
                  </a:lnTo>
                  <a:lnTo>
                    <a:pt x="4" y="9"/>
                  </a:lnTo>
                  <a:lnTo>
                    <a:pt x="6" y="11"/>
                  </a:lnTo>
                  <a:lnTo>
                    <a:pt x="6" y="11"/>
                  </a:lnTo>
                  <a:lnTo>
                    <a:pt x="8" y="9"/>
                  </a:lnTo>
                  <a:lnTo>
                    <a:pt x="10" y="7"/>
                  </a:lnTo>
                  <a:lnTo>
                    <a:pt x="12" y="7"/>
                  </a:lnTo>
                  <a:lnTo>
                    <a:pt x="12" y="5"/>
                  </a:lnTo>
                  <a:close/>
                </a:path>
              </a:pathLst>
            </a:custGeom>
            <a:solidFill>
              <a:srgbClr val="000000"/>
            </a:solidFill>
            <a:ln w="9525">
              <a:noFill/>
              <a:round/>
              <a:headEnd/>
              <a:tailEnd/>
            </a:ln>
          </p:spPr>
          <p:txBody>
            <a:bodyPr/>
            <a:lstStyle/>
            <a:p>
              <a:endParaRPr lang="en-US"/>
            </a:p>
          </p:txBody>
        </p:sp>
        <p:sp>
          <p:nvSpPr>
            <p:cNvPr id="43408" name="Freeform 400"/>
            <p:cNvSpPr>
              <a:spLocks/>
            </p:cNvSpPr>
            <p:nvPr/>
          </p:nvSpPr>
          <p:spPr bwMode="auto">
            <a:xfrm>
              <a:off x="2730" y="2365"/>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09" name="Freeform 401"/>
            <p:cNvSpPr>
              <a:spLocks/>
            </p:cNvSpPr>
            <p:nvPr/>
          </p:nvSpPr>
          <p:spPr bwMode="auto">
            <a:xfrm>
              <a:off x="2730" y="237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10" name="Freeform 402"/>
            <p:cNvSpPr>
              <a:spLocks/>
            </p:cNvSpPr>
            <p:nvPr/>
          </p:nvSpPr>
          <p:spPr bwMode="auto">
            <a:xfrm>
              <a:off x="2730" y="2388"/>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7"/>
                </a:cxn>
                <a:cxn ang="0">
                  <a:pos x="4" y="9"/>
                </a:cxn>
                <a:cxn ang="0">
                  <a:pos x="6" y="11"/>
                </a:cxn>
                <a:cxn ang="0">
                  <a:pos x="6" y="11"/>
                </a:cxn>
                <a:cxn ang="0">
                  <a:pos x="8" y="9"/>
                </a:cxn>
                <a:cxn ang="0">
                  <a:pos x="10" y="7"/>
                </a:cxn>
                <a:cxn ang="0">
                  <a:pos x="12" y="7"/>
                </a:cxn>
                <a:cxn ang="0">
                  <a:pos x="12" y="6"/>
                </a:cxn>
              </a:cxnLst>
              <a:rect l="0" t="0" r="r" b="b"/>
              <a:pathLst>
                <a:path w="12" h="11">
                  <a:moveTo>
                    <a:pt x="12" y="6"/>
                  </a:moveTo>
                  <a:lnTo>
                    <a:pt x="12" y="4"/>
                  </a:lnTo>
                  <a:lnTo>
                    <a:pt x="12" y="2"/>
                  </a:lnTo>
                  <a:lnTo>
                    <a:pt x="10" y="0"/>
                  </a:lnTo>
                  <a:lnTo>
                    <a:pt x="8" y="0"/>
                  </a:lnTo>
                  <a:lnTo>
                    <a:pt x="6" y="0"/>
                  </a:lnTo>
                  <a:lnTo>
                    <a:pt x="4" y="0"/>
                  </a:lnTo>
                  <a:lnTo>
                    <a:pt x="2" y="2"/>
                  </a:lnTo>
                  <a:lnTo>
                    <a:pt x="0" y="4"/>
                  </a:lnTo>
                  <a:lnTo>
                    <a:pt x="0" y="6"/>
                  </a:lnTo>
                  <a:lnTo>
                    <a:pt x="0" y="6"/>
                  </a:lnTo>
                  <a:lnTo>
                    <a:pt x="2" y="7"/>
                  </a:lnTo>
                  <a:lnTo>
                    <a:pt x="4" y="9"/>
                  </a:lnTo>
                  <a:lnTo>
                    <a:pt x="6" y="11"/>
                  </a:lnTo>
                  <a:lnTo>
                    <a:pt x="6" y="11"/>
                  </a:lnTo>
                  <a:lnTo>
                    <a:pt x="8" y="9"/>
                  </a:lnTo>
                  <a:lnTo>
                    <a:pt x="10" y="7"/>
                  </a:lnTo>
                  <a:lnTo>
                    <a:pt x="12" y="7"/>
                  </a:lnTo>
                  <a:lnTo>
                    <a:pt x="12" y="6"/>
                  </a:lnTo>
                  <a:close/>
                </a:path>
              </a:pathLst>
            </a:custGeom>
            <a:solidFill>
              <a:srgbClr val="000000"/>
            </a:solidFill>
            <a:ln w="9525">
              <a:noFill/>
              <a:round/>
              <a:headEnd/>
              <a:tailEnd/>
            </a:ln>
          </p:spPr>
          <p:txBody>
            <a:bodyPr/>
            <a:lstStyle/>
            <a:p>
              <a:endParaRPr lang="en-US"/>
            </a:p>
          </p:txBody>
        </p:sp>
        <p:sp>
          <p:nvSpPr>
            <p:cNvPr id="43411" name="Freeform 403"/>
            <p:cNvSpPr>
              <a:spLocks/>
            </p:cNvSpPr>
            <p:nvPr/>
          </p:nvSpPr>
          <p:spPr bwMode="auto">
            <a:xfrm>
              <a:off x="2730" y="2400"/>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12" name="Freeform 404"/>
            <p:cNvSpPr>
              <a:spLocks/>
            </p:cNvSpPr>
            <p:nvPr/>
          </p:nvSpPr>
          <p:spPr bwMode="auto">
            <a:xfrm>
              <a:off x="2730" y="2412"/>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13" name="Freeform 405"/>
            <p:cNvSpPr>
              <a:spLocks/>
            </p:cNvSpPr>
            <p:nvPr/>
          </p:nvSpPr>
          <p:spPr bwMode="auto">
            <a:xfrm>
              <a:off x="2730" y="2424"/>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14" name="Freeform 406"/>
            <p:cNvSpPr>
              <a:spLocks/>
            </p:cNvSpPr>
            <p:nvPr/>
          </p:nvSpPr>
          <p:spPr bwMode="auto">
            <a:xfrm>
              <a:off x="2730" y="243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15" name="Freeform 407"/>
            <p:cNvSpPr>
              <a:spLocks/>
            </p:cNvSpPr>
            <p:nvPr/>
          </p:nvSpPr>
          <p:spPr bwMode="auto">
            <a:xfrm>
              <a:off x="2730" y="2448"/>
              <a:ext cx="6" cy="5"/>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grpSp>
      <p:grpSp>
        <p:nvGrpSpPr>
          <p:cNvPr id="10" name="Group 417"/>
          <p:cNvGrpSpPr>
            <a:grpSpLocks/>
          </p:cNvGrpSpPr>
          <p:nvPr/>
        </p:nvGrpSpPr>
        <p:grpSpPr bwMode="auto">
          <a:xfrm>
            <a:off x="4135438" y="4310063"/>
            <a:ext cx="9525" cy="131762"/>
            <a:chOff x="2590" y="1693"/>
            <a:chExt cx="6" cy="89"/>
          </a:xfrm>
        </p:grpSpPr>
        <p:sp>
          <p:nvSpPr>
            <p:cNvPr id="43417" name="Freeform 409"/>
            <p:cNvSpPr>
              <a:spLocks/>
            </p:cNvSpPr>
            <p:nvPr/>
          </p:nvSpPr>
          <p:spPr bwMode="auto">
            <a:xfrm>
              <a:off x="2590" y="1776"/>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18" name="Freeform 410"/>
            <p:cNvSpPr>
              <a:spLocks/>
            </p:cNvSpPr>
            <p:nvPr/>
          </p:nvSpPr>
          <p:spPr bwMode="auto">
            <a:xfrm>
              <a:off x="2590" y="1764"/>
              <a:ext cx="6" cy="6"/>
            </a:xfrm>
            <a:custGeom>
              <a:avLst/>
              <a:gdLst/>
              <a:ahLst/>
              <a:cxnLst>
                <a:cxn ang="0">
                  <a:pos x="0" y="8"/>
                </a:cxn>
                <a:cxn ang="0">
                  <a:pos x="2" y="8"/>
                </a:cxn>
                <a:cxn ang="0">
                  <a:pos x="4" y="10"/>
                </a:cxn>
                <a:cxn ang="0">
                  <a:pos x="6" y="11"/>
                </a:cxn>
                <a:cxn ang="0">
                  <a:pos x="6" y="11"/>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1">
                  <a:moveTo>
                    <a:pt x="0" y="8"/>
                  </a:moveTo>
                  <a:lnTo>
                    <a:pt x="2" y="8"/>
                  </a:lnTo>
                  <a:lnTo>
                    <a:pt x="4" y="10"/>
                  </a:lnTo>
                  <a:lnTo>
                    <a:pt x="6" y="11"/>
                  </a:lnTo>
                  <a:lnTo>
                    <a:pt x="6" y="11"/>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19" name="Freeform 411"/>
            <p:cNvSpPr>
              <a:spLocks/>
            </p:cNvSpPr>
            <p:nvPr/>
          </p:nvSpPr>
          <p:spPr bwMode="auto">
            <a:xfrm>
              <a:off x="2590" y="1752"/>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20" name="Freeform 412"/>
            <p:cNvSpPr>
              <a:spLocks/>
            </p:cNvSpPr>
            <p:nvPr/>
          </p:nvSpPr>
          <p:spPr bwMode="auto">
            <a:xfrm>
              <a:off x="2590" y="1741"/>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21" name="Freeform 413"/>
            <p:cNvSpPr>
              <a:spLocks/>
            </p:cNvSpPr>
            <p:nvPr/>
          </p:nvSpPr>
          <p:spPr bwMode="auto">
            <a:xfrm>
              <a:off x="2590" y="1729"/>
              <a:ext cx="6" cy="6"/>
            </a:xfrm>
            <a:custGeom>
              <a:avLst/>
              <a:gdLst/>
              <a:ahLst/>
              <a:cxnLst>
                <a:cxn ang="0">
                  <a:pos x="0" y="7"/>
                </a:cxn>
                <a:cxn ang="0">
                  <a:pos x="2" y="7"/>
                </a:cxn>
                <a:cxn ang="0">
                  <a:pos x="4" y="9"/>
                </a:cxn>
                <a:cxn ang="0">
                  <a:pos x="6" y="11"/>
                </a:cxn>
                <a:cxn ang="0">
                  <a:pos x="6" y="11"/>
                </a:cxn>
                <a:cxn ang="0">
                  <a:pos x="8" y="9"/>
                </a:cxn>
                <a:cxn ang="0">
                  <a:pos x="10" y="7"/>
                </a:cxn>
                <a:cxn ang="0">
                  <a:pos x="12" y="5"/>
                </a:cxn>
                <a:cxn ang="0">
                  <a:pos x="12" y="5"/>
                </a:cxn>
                <a:cxn ang="0">
                  <a:pos x="12" y="4"/>
                </a:cxn>
                <a:cxn ang="0">
                  <a:pos x="12" y="2"/>
                </a:cxn>
                <a:cxn ang="0">
                  <a:pos x="10" y="0"/>
                </a:cxn>
                <a:cxn ang="0">
                  <a:pos x="8" y="0"/>
                </a:cxn>
                <a:cxn ang="0">
                  <a:pos x="6" y="0"/>
                </a:cxn>
                <a:cxn ang="0">
                  <a:pos x="4" y="0"/>
                </a:cxn>
                <a:cxn ang="0">
                  <a:pos x="2" y="2"/>
                </a:cxn>
                <a:cxn ang="0">
                  <a:pos x="0" y="4"/>
                </a:cxn>
                <a:cxn ang="0">
                  <a:pos x="0" y="5"/>
                </a:cxn>
                <a:cxn ang="0">
                  <a:pos x="0" y="7"/>
                </a:cxn>
              </a:cxnLst>
              <a:rect l="0" t="0" r="r" b="b"/>
              <a:pathLst>
                <a:path w="12" h="11">
                  <a:moveTo>
                    <a:pt x="0" y="7"/>
                  </a:moveTo>
                  <a:lnTo>
                    <a:pt x="2" y="7"/>
                  </a:lnTo>
                  <a:lnTo>
                    <a:pt x="4" y="9"/>
                  </a:lnTo>
                  <a:lnTo>
                    <a:pt x="6" y="11"/>
                  </a:lnTo>
                  <a:lnTo>
                    <a:pt x="6" y="11"/>
                  </a:lnTo>
                  <a:lnTo>
                    <a:pt x="8" y="9"/>
                  </a:lnTo>
                  <a:lnTo>
                    <a:pt x="10" y="7"/>
                  </a:lnTo>
                  <a:lnTo>
                    <a:pt x="12" y="5"/>
                  </a:lnTo>
                  <a:lnTo>
                    <a:pt x="12" y="5"/>
                  </a:lnTo>
                  <a:lnTo>
                    <a:pt x="12" y="4"/>
                  </a:lnTo>
                  <a:lnTo>
                    <a:pt x="12" y="2"/>
                  </a:lnTo>
                  <a:lnTo>
                    <a:pt x="10" y="0"/>
                  </a:lnTo>
                  <a:lnTo>
                    <a:pt x="8" y="0"/>
                  </a:lnTo>
                  <a:lnTo>
                    <a:pt x="6" y="0"/>
                  </a:lnTo>
                  <a:lnTo>
                    <a:pt x="4" y="0"/>
                  </a:lnTo>
                  <a:lnTo>
                    <a:pt x="2" y="2"/>
                  </a:lnTo>
                  <a:lnTo>
                    <a:pt x="0" y="4"/>
                  </a:lnTo>
                  <a:lnTo>
                    <a:pt x="0" y="5"/>
                  </a:lnTo>
                  <a:lnTo>
                    <a:pt x="0" y="7"/>
                  </a:lnTo>
                  <a:close/>
                </a:path>
              </a:pathLst>
            </a:custGeom>
            <a:solidFill>
              <a:srgbClr val="000000"/>
            </a:solidFill>
            <a:ln w="9525">
              <a:noFill/>
              <a:round/>
              <a:headEnd/>
              <a:tailEnd/>
            </a:ln>
          </p:spPr>
          <p:txBody>
            <a:bodyPr/>
            <a:lstStyle/>
            <a:p>
              <a:endParaRPr lang="en-US"/>
            </a:p>
          </p:txBody>
        </p:sp>
        <p:sp>
          <p:nvSpPr>
            <p:cNvPr id="43422" name="Freeform 414"/>
            <p:cNvSpPr>
              <a:spLocks/>
            </p:cNvSpPr>
            <p:nvPr/>
          </p:nvSpPr>
          <p:spPr bwMode="auto">
            <a:xfrm>
              <a:off x="2590" y="1717"/>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23" name="Freeform 415"/>
            <p:cNvSpPr>
              <a:spLocks/>
            </p:cNvSpPr>
            <p:nvPr/>
          </p:nvSpPr>
          <p:spPr bwMode="auto">
            <a:xfrm>
              <a:off x="2590" y="1705"/>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sp>
          <p:nvSpPr>
            <p:cNvPr id="43424" name="Freeform 416"/>
            <p:cNvSpPr>
              <a:spLocks/>
            </p:cNvSpPr>
            <p:nvPr/>
          </p:nvSpPr>
          <p:spPr bwMode="auto">
            <a:xfrm>
              <a:off x="2590" y="1693"/>
              <a:ext cx="6" cy="6"/>
            </a:xfrm>
            <a:custGeom>
              <a:avLst/>
              <a:gdLst/>
              <a:ahLst/>
              <a:cxnLst>
                <a:cxn ang="0">
                  <a:pos x="0" y="8"/>
                </a:cxn>
                <a:cxn ang="0">
                  <a:pos x="2" y="8"/>
                </a:cxn>
                <a:cxn ang="0">
                  <a:pos x="4" y="10"/>
                </a:cxn>
                <a:cxn ang="0">
                  <a:pos x="6" y="12"/>
                </a:cxn>
                <a:cxn ang="0">
                  <a:pos x="6" y="12"/>
                </a:cxn>
                <a:cxn ang="0">
                  <a:pos x="8" y="10"/>
                </a:cxn>
                <a:cxn ang="0">
                  <a:pos x="10" y="8"/>
                </a:cxn>
                <a:cxn ang="0">
                  <a:pos x="12" y="6"/>
                </a:cxn>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8"/>
                </a:cxn>
              </a:cxnLst>
              <a:rect l="0" t="0" r="r" b="b"/>
              <a:pathLst>
                <a:path w="12" h="12">
                  <a:moveTo>
                    <a:pt x="0" y="8"/>
                  </a:moveTo>
                  <a:lnTo>
                    <a:pt x="2" y="8"/>
                  </a:lnTo>
                  <a:lnTo>
                    <a:pt x="4" y="10"/>
                  </a:lnTo>
                  <a:lnTo>
                    <a:pt x="6" y="12"/>
                  </a:lnTo>
                  <a:lnTo>
                    <a:pt x="6" y="12"/>
                  </a:lnTo>
                  <a:lnTo>
                    <a:pt x="8" y="10"/>
                  </a:lnTo>
                  <a:lnTo>
                    <a:pt x="10" y="8"/>
                  </a:lnTo>
                  <a:lnTo>
                    <a:pt x="12" y="6"/>
                  </a:lnTo>
                  <a:lnTo>
                    <a:pt x="12" y="6"/>
                  </a:lnTo>
                  <a:lnTo>
                    <a:pt x="12" y="4"/>
                  </a:lnTo>
                  <a:lnTo>
                    <a:pt x="12" y="2"/>
                  </a:lnTo>
                  <a:lnTo>
                    <a:pt x="10" y="0"/>
                  </a:lnTo>
                  <a:lnTo>
                    <a:pt x="8" y="0"/>
                  </a:lnTo>
                  <a:lnTo>
                    <a:pt x="6" y="0"/>
                  </a:lnTo>
                  <a:lnTo>
                    <a:pt x="4" y="0"/>
                  </a:lnTo>
                  <a:lnTo>
                    <a:pt x="2" y="2"/>
                  </a:lnTo>
                  <a:lnTo>
                    <a:pt x="0" y="4"/>
                  </a:lnTo>
                  <a:lnTo>
                    <a:pt x="0" y="6"/>
                  </a:lnTo>
                  <a:lnTo>
                    <a:pt x="0" y="8"/>
                  </a:lnTo>
                  <a:close/>
                </a:path>
              </a:pathLst>
            </a:custGeom>
            <a:solidFill>
              <a:srgbClr val="000000"/>
            </a:solidFill>
            <a:ln w="9525">
              <a:noFill/>
              <a:round/>
              <a:headEnd/>
              <a:tailEnd/>
            </a:ln>
          </p:spPr>
          <p:txBody>
            <a:bodyPr/>
            <a:lstStyle/>
            <a:p>
              <a:endParaRPr lang="en-US"/>
            </a:p>
          </p:txBody>
        </p:sp>
      </p:grpSp>
      <p:grpSp>
        <p:nvGrpSpPr>
          <p:cNvPr id="11" name="Group 427"/>
          <p:cNvGrpSpPr>
            <a:grpSpLocks/>
          </p:cNvGrpSpPr>
          <p:nvPr/>
        </p:nvGrpSpPr>
        <p:grpSpPr bwMode="auto">
          <a:xfrm>
            <a:off x="4135438" y="4724400"/>
            <a:ext cx="9525" cy="147638"/>
            <a:chOff x="2590" y="1971"/>
            <a:chExt cx="6" cy="100"/>
          </a:xfrm>
        </p:grpSpPr>
        <p:sp>
          <p:nvSpPr>
            <p:cNvPr id="43426" name="Freeform 418"/>
            <p:cNvSpPr>
              <a:spLocks/>
            </p:cNvSpPr>
            <p:nvPr/>
          </p:nvSpPr>
          <p:spPr bwMode="auto">
            <a:xfrm>
              <a:off x="2590" y="1971"/>
              <a:ext cx="6" cy="6"/>
            </a:xfrm>
            <a:custGeom>
              <a:avLst/>
              <a:gdLst/>
              <a:ahLst/>
              <a:cxnLst>
                <a:cxn ang="0">
                  <a:pos x="12" y="8"/>
                </a:cxn>
                <a:cxn ang="0">
                  <a:pos x="12" y="6"/>
                </a:cxn>
                <a:cxn ang="0">
                  <a:pos x="10" y="4"/>
                </a:cxn>
                <a:cxn ang="0">
                  <a:pos x="8" y="2"/>
                </a:cxn>
                <a:cxn ang="0">
                  <a:pos x="6" y="0"/>
                </a:cxn>
                <a:cxn ang="0">
                  <a:pos x="6" y="0"/>
                </a:cxn>
                <a:cxn ang="0">
                  <a:pos x="4" y="2"/>
                </a:cxn>
                <a:cxn ang="0">
                  <a:pos x="2" y="4"/>
                </a:cxn>
                <a:cxn ang="0">
                  <a:pos x="0" y="6"/>
                </a:cxn>
                <a:cxn ang="0">
                  <a:pos x="0" y="6"/>
                </a:cxn>
                <a:cxn ang="0">
                  <a:pos x="0" y="6"/>
                </a:cxn>
                <a:cxn ang="0">
                  <a:pos x="2" y="8"/>
                </a:cxn>
                <a:cxn ang="0">
                  <a:pos x="4" y="10"/>
                </a:cxn>
                <a:cxn ang="0">
                  <a:pos x="6" y="12"/>
                </a:cxn>
                <a:cxn ang="0">
                  <a:pos x="6" y="12"/>
                </a:cxn>
                <a:cxn ang="0">
                  <a:pos x="8" y="10"/>
                </a:cxn>
                <a:cxn ang="0">
                  <a:pos x="10" y="8"/>
                </a:cxn>
                <a:cxn ang="0">
                  <a:pos x="12" y="8"/>
                </a:cxn>
              </a:cxnLst>
              <a:rect l="0" t="0" r="r" b="b"/>
              <a:pathLst>
                <a:path w="12" h="12">
                  <a:moveTo>
                    <a:pt x="12" y="8"/>
                  </a:moveTo>
                  <a:lnTo>
                    <a:pt x="12" y="6"/>
                  </a:lnTo>
                  <a:lnTo>
                    <a:pt x="10" y="4"/>
                  </a:lnTo>
                  <a:lnTo>
                    <a:pt x="8" y="2"/>
                  </a:lnTo>
                  <a:lnTo>
                    <a:pt x="6" y="0"/>
                  </a:lnTo>
                  <a:lnTo>
                    <a:pt x="6" y="0"/>
                  </a:lnTo>
                  <a:lnTo>
                    <a:pt x="4" y="2"/>
                  </a:lnTo>
                  <a:lnTo>
                    <a:pt x="2" y="4"/>
                  </a:lnTo>
                  <a:lnTo>
                    <a:pt x="0" y="6"/>
                  </a:lnTo>
                  <a:lnTo>
                    <a:pt x="0" y="6"/>
                  </a:lnTo>
                  <a:lnTo>
                    <a:pt x="0" y="6"/>
                  </a:lnTo>
                  <a:lnTo>
                    <a:pt x="2" y="8"/>
                  </a:lnTo>
                  <a:lnTo>
                    <a:pt x="4" y="10"/>
                  </a:lnTo>
                  <a:lnTo>
                    <a:pt x="6" y="12"/>
                  </a:lnTo>
                  <a:lnTo>
                    <a:pt x="6" y="12"/>
                  </a:lnTo>
                  <a:lnTo>
                    <a:pt x="8" y="10"/>
                  </a:lnTo>
                  <a:lnTo>
                    <a:pt x="10" y="8"/>
                  </a:lnTo>
                  <a:lnTo>
                    <a:pt x="12" y="8"/>
                  </a:lnTo>
                  <a:close/>
                </a:path>
              </a:pathLst>
            </a:custGeom>
            <a:solidFill>
              <a:srgbClr val="000000"/>
            </a:solidFill>
            <a:ln w="9525">
              <a:noFill/>
              <a:round/>
              <a:headEnd/>
              <a:tailEnd/>
            </a:ln>
          </p:spPr>
          <p:txBody>
            <a:bodyPr/>
            <a:lstStyle/>
            <a:p>
              <a:endParaRPr lang="en-US"/>
            </a:p>
          </p:txBody>
        </p:sp>
        <p:sp>
          <p:nvSpPr>
            <p:cNvPr id="43427" name="Freeform 419"/>
            <p:cNvSpPr>
              <a:spLocks/>
            </p:cNvSpPr>
            <p:nvPr/>
          </p:nvSpPr>
          <p:spPr bwMode="auto">
            <a:xfrm>
              <a:off x="2590" y="1983"/>
              <a:ext cx="6" cy="5"/>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28" name="Freeform 420"/>
            <p:cNvSpPr>
              <a:spLocks/>
            </p:cNvSpPr>
            <p:nvPr/>
          </p:nvSpPr>
          <p:spPr bwMode="auto">
            <a:xfrm>
              <a:off x="2590" y="1994"/>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29" name="Freeform 421"/>
            <p:cNvSpPr>
              <a:spLocks/>
            </p:cNvSpPr>
            <p:nvPr/>
          </p:nvSpPr>
          <p:spPr bwMode="auto">
            <a:xfrm>
              <a:off x="2590" y="2006"/>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30" name="Freeform 422"/>
            <p:cNvSpPr>
              <a:spLocks/>
            </p:cNvSpPr>
            <p:nvPr/>
          </p:nvSpPr>
          <p:spPr bwMode="auto">
            <a:xfrm>
              <a:off x="2590" y="2018"/>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31" name="Freeform 423"/>
            <p:cNvSpPr>
              <a:spLocks/>
            </p:cNvSpPr>
            <p:nvPr/>
          </p:nvSpPr>
          <p:spPr bwMode="auto">
            <a:xfrm>
              <a:off x="2590" y="2030"/>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32" name="Freeform 424"/>
            <p:cNvSpPr>
              <a:spLocks/>
            </p:cNvSpPr>
            <p:nvPr/>
          </p:nvSpPr>
          <p:spPr bwMode="auto">
            <a:xfrm>
              <a:off x="2590" y="2042"/>
              <a:ext cx="6" cy="6"/>
            </a:xfrm>
            <a:custGeom>
              <a:avLst/>
              <a:gdLst/>
              <a:ahLst/>
              <a:cxnLst>
                <a:cxn ang="0">
                  <a:pos x="12" y="5"/>
                </a:cxn>
                <a:cxn ang="0">
                  <a:pos x="12" y="3"/>
                </a:cxn>
                <a:cxn ang="0">
                  <a:pos x="12" y="1"/>
                </a:cxn>
                <a:cxn ang="0">
                  <a:pos x="10" y="0"/>
                </a:cxn>
                <a:cxn ang="0">
                  <a:pos x="8" y="0"/>
                </a:cxn>
                <a:cxn ang="0">
                  <a:pos x="6" y="0"/>
                </a:cxn>
                <a:cxn ang="0">
                  <a:pos x="4" y="0"/>
                </a:cxn>
                <a:cxn ang="0">
                  <a:pos x="2" y="1"/>
                </a:cxn>
                <a:cxn ang="0">
                  <a:pos x="0" y="3"/>
                </a:cxn>
                <a:cxn ang="0">
                  <a:pos x="0" y="5"/>
                </a:cxn>
                <a:cxn ang="0">
                  <a:pos x="0" y="5"/>
                </a:cxn>
                <a:cxn ang="0">
                  <a:pos x="2" y="7"/>
                </a:cxn>
                <a:cxn ang="0">
                  <a:pos x="4" y="9"/>
                </a:cxn>
                <a:cxn ang="0">
                  <a:pos x="6" y="11"/>
                </a:cxn>
                <a:cxn ang="0">
                  <a:pos x="6" y="11"/>
                </a:cxn>
                <a:cxn ang="0">
                  <a:pos x="8" y="9"/>
                </a:cxn>
                <a:cxn ang="0">
                  <a:pos x="10" y="7"/>
                </a:cxn>
                <a:cxn ang="0">
                  <a:pos x="12" y="7"/>
                </a:cxn>
                <a:cxn ang="0">
                  <a:pos x="12" y="5"/>
                </a:cxn>
              </a:cxnLst>
              <a:rect l="0" t="0" r="r" b="b"/>
              <a:pathLst>
                <a:path w="12" h="11">
                  <a:moveTo>
                    <a:pt x="12" y="5"/>
                  </a:moveTo>
                  <a:lnTo>
                    <a:pt x="12" y="3"/>
                  </a:lnTo>
                  <a:lnTo>
                    <a:pt x="12" y="1"/>
                  </a:lnTo>
                  <a:lnTo>
                    <a:pt x="10" y="0"/>
                  </a:lnTo>
                  <a:lnTo>
                    <a:pt x="8" y="0"/>
                  </a:lnTo>
                  <a:lnTo>
                    <a:pt x="6" y="0"/>
                  </a:lnTo>
                  <a:lnTo>
                    <a:pt x="4" y="0"/>
                  </a:lnTo>
                  <a:lnTo>
                    <a:pt x="2" y="1"/>
                  </a:lnTo>
                  <a:lnTo>
                    <a:pt x="0" y="3"/>
                  </a:lnTo>
                  <a:lnTo>
                    <a:pt x="0" y="5"/>
                  </a:lnTo>
                  <a:lnTo>
                    <a:pt x="0" y="5"/>
                  </a:lnTo>
                  <a:lnTo>
                    <a:pt x="2" y="7"/>
                  </a:lnTo>
                  <a:lnTo>
                    <a:pt x="4" y="9"/>
                  </a:lnTo>
                  <a:lnTo>
                    <a:pt x="6" y="11"/>
                  </a:lnTo>
                  <a:lnTo>
                    <a:pt x="6" y="11"/>
                  </a:lnTo>
                  <a:lnTo>
                    <a:pt x="8" y="9"/>
                  </a:lnTo>
                  <a:lnTo>
                    <a:pt x="10" y="7"/>
                  </a:lnTo>
                  <a:lnTo>
                    <a:pt x="12" y="7"/>
                  </a:lnTo>
                  <a:lnTo>
                    <a:pt x="12" y="5"/>
                  </a:lnTo>
                  <a:close/>
                </a:path>
              </a:pathLst>
            </a:custGeom>
            <a:solidFill>
              <a:srgbClr val="000000"/>
            </a:solidFill>
            <a:ln w="9525">
              <a:noFill/>
              <a:round/>
              <a:headEnd/>
              <a:tailEnd/>
            </a:ln>
          </p:spPr>
          <p:txBody>
            <a:bodyPr/>
            <a:lstStyle/>
            <a:p>
              <a:endParaRPr lang="en-US"/>
            </a:p>
          </p:txBody>
        </p:sp>
        <p:sp>
          <p:nvSpPr>
            <p:cNvPr id="43433" name="Freeform 425"/>
            <p:cNvSpPr>
              <a:spLocks/>
            </p:cNvSpPr>
            <p:nvPr/>
          </p:nvSpPr>
          <p:spPr bwMode="auto">
            <a:xfrm>
              <a:off x="2590" y="2054"/>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sp>
          <p:nvSpPr>
            <p:cNvPr id="43434" name="Freeform 426"/>
            <p:cNvSpPr>
              <a:spLocks/>
            </p:cNvSpPr>
            <p:nvPr/>
          </p:nvSpPr>
          <p:spPr bwMode="auto">
            <a:xfrm>
              <a:off x="2590" y="2065"/>
              <a:ext cx="6" cy="6"/>
            </a:xfrm>
            <a:custGeom>
              <a:avLst/>
              <a:gdLst/>
              <a:ahLst/>
              <a:cxnLst>
                <a:cxn ang="0">
                  <a:pos x="12" y="6"/>
                </a:cxn>
                <a:cxn ang="0">
                  <a:pos x="12" y="4"/>
                </a:cxn>
                <a:cxn ang="0">
                  <a:pos x="12" y="2"/>
                </a:cxn>
                <a:cxn ang="0">
                  <a:pos x="10" y="0"/>
                </a:cxn>
                <a:cxn ang="0">
                  <a:pos x="8" y="0"/>
                </a:cxn>
                <a:cxn ang="0">
                  <a:pos x="6" y="0"/>
                </a:cxn>
                <a:cxn ang="0">
                  <a:pos x="4" y="0"/>
                </a:cxn>
                <a:cxn ang="0">
                  <a:pos x="2" y="2"/>
                </a:cxn>
                <a:cxn ang="0">
                  <a:pos x="0" y="4"/>
                </a:cxn>
                <a:cxn ang="0">
                  <a:pos x="0" y="6"/>
                </a:cxn>
                <a:cxn ang="0">
                  <a:pos x="0" y="6"/>
                </a:cxn>
                <a:cxn ang="0">
                  <a:pos x="2" y="8"/>
                </a:cxn>
                <a:cxn ang="0">
                  <a:pos x="4" y="10"/>
                </a:cxn>
                <a:cxn ang="0">
                  <a:pos x="6" y="12"/>
                </a:cxn>
                <a:cxn ang="0">
                  <a:pos x="6" y="12"/>
                </a:cxn>
                <a:cxn ang="0">
                  <a:pos x="8" y="10"/>
                </a:cxn>
                <a:cxn ang="0">
                  <a:pos x="10" y="8"/>
                </a:cxn>
                <a:cxn ang="0">
                  <a:pos x="12" y="8"/>
                </a:cxn>
                <a:cxn ang="0">
                  <a:pos x="12" y="6"/>
                </a:cxn>
              </a:cxnLst>
              <a:rect l="0" t="0" r="r" b="b"/>
              <a:pathLst>
                <a:path w="12" h="12">
                  <a:moveTo>
                    <a:pt x="12" y="6"/>
                  </a:moveTo>
                  <a:lnTo>
                    <a:pt x="12" y="4"/>
                  </a:lnTo>
                  <a:lnTo>
                    <a:pt x="12" y="2"/>
                  </a:lnTo>
                  <a:lnTo>
                    <a:pt x="10" y="0"/>
                  </a:lnTo>
                  <a:lnTo>
                    <a:pt x="8" y="0"/>
                  </a:lnTo>
                  <a:lnTo>
                    <a:pt x="6" y="0"/>
                  </a:lnTo>
                  <a:lnTo>
                    <a:pt x="4" y="0"/>
                  </a:lnTo>
                  <a:lnTo>
                    <a:pt x="2" y="2"/>
                  </a:lnTo>
                  <a:lnTo>
                    <a:pt x="0" y="4"/>
                  </a:lnTo>
                  <a:lnTo>
                    <a:pt x="0" y="6"/>
                  </a:lnTo>
                  <a:lnTo>
                    <a:pt x="0" y="6"/>
                  </a:lnTo>
                  <a:lnTo>
                    <a:pt x="2" y="8"/>
                  </a:lnTo>
                  <a:lnTo>
                    <a:pt x="4" y="10"/>
                  </a:lnTo>
                  <a:lnTo>
                    <a:pt x="6" y="12"/>
                  </a:lnTo>
                  <a:lnTo>
                    <a:pt x="6" y="12"/>
                  </a:lnTo>
                  <a:lnTo>
                    <a:pt x="8" y="10"/>
                  </a:lnTo>
                  <a:lnTo>
                    <a:pt x="10" y="8"/>
                  </a:lnTo>
                  <a:lnTo>
                    <a:pt x="12" y="8"/>
                  </a:lnTo>
                  <a:lnTo>
                    <a:pt x="12" y="6"/>
                  </a:lnTo>
                  <a:close/>
                </a:path>
              </a:pathLst>
            </a:custGeom>
            <a:solidFill>
              <a:srgbClr val="000000"/>
            </a:solidFill>
            <a:ln w="9525">
              <a:noFill/>
              <a:round/>
              <a:headEnd/>
              <a:tailEnd/>
            </a:ln>
          </p:spPr>
          <p:txBody>
            <a:bodyPr/>
            <a:lstStyle/>
            <a:p>
              <a:endParaRPr lang="en-US"/>
            </a:p>
          </p:txBody>
        </p:sp>
      </p:grpSp>
      <p:sp>
        <p:nvSpPr>
          <p:cNvPr id="43436" name="Line 428"/>
          <p:cNvSpPr>
            <a:spLocks noChangeShapeType="1"/>
          </p:cNvSpPr>
          <p:nvPr/>
        </p:nvSpPr>
        <p:spPr bwMode="auto">
          <a:xfrm>
            <a:off x="3138488" y="5443538"/>
            <a:ext cx="442912" cy="1587"/>
          </a:xfrm>
          <a:prstGeom prst="line">
            <a:avLst/>
          </a:prstGeom>
          <a:noFill/>
          <a:ln w="9525">
            <a:solidFill>
              <a:srgbClr val="000000"/>
            </a:solidFill>
            <a:round/>
            <a:headEnd/>
            <a:tailEnd/>
          </a:ln>
        </p:spPr>
        <p:txBody>
          <a:bodyPr/>
          <a:lstStyle/>
          <a:p>
            <a:endParaRPr lang="en-US"/>
          </a:p>
        </p:txBody>
      </p:sp>
      <p:sp>
        <p:nvSpPr>
          <p:cNvPr id="43437" name="Line 429"/>
          <p:cNvSpPr>
            <a:spLocks noChangeShapeType="1"/>
          </p:cNvSpPr>
          <p:nvPr/>
        </p:nvSpPr>
        <p:spPr bwMode="auto">
          <a:xfrm>
            <a:off x="3138488" y="4872038"/>
            <a:ext cx="442912" cy="1587"/>
          </a:xfrm>
          <a:prstGeom prst="line">
            <a:avLst/>
          </a:prstGeom>
          <a:noFill/>
          <a:ln w="9525">
            <a:solidFill>
              <a:srgbClr val="000000"/>
            </a:solidFill>
            <a:round/>
            <a:headEnd/>
            <a:tailEnd/>
          </a:ln>
        </p:spPr>
        <p:txBody>
          <a:bodyPr/>
          <a:lstStyle/>
          <a:p>
            <a:endParaRPr lang="en-US"/>
          </a:p>
        </p:txBody>
      </p:sp>
      <p:sp>
        <p:nvSpPr>
          <p:cNvPr id="43438" name="Line 430"/>
          <p:cNvSpPr>
            <a:spLocks noChangeShapeType="1"/>
          </p:cNvSpPr>
          <p:nvPr/>
        </p:nvSpPr>
        <p:spPr bwMode="auto">
          <a:xfrm>
            <a:off x="3138488" y="4313238"/>
            <a:ext cx="431800" cy="1587"/>
          </a:xfrm>
          <a:prstGeom prst="line">
            <a:avLst/>
          </a:prstGeom>
          <a:noFill/>
          <a:ln w="9525">
            <a:solidFill>
              <a:srgbClr val="000000"/>
            </a:solidFill>
            <a:round/>
            <a:headEnd/>
            <a:tailEnd/>
          </a:ln>
        </p:spPr>
        <p:txBody>
          <a:bodyPr/>
          <a:lstStyle/>
          <a:p>
            <a:endParaRPr lang="en-US"/>
          </a:p>
        </p:txBody>
      </p:sp>
      <p:sp>
        <p:nvSpPr>
          <p:cNvPr id="43439" name="Line 431"/>
          <p:cNvSpPr>
            <a:spLocks noChangeShapeType="1"/>
          </p:cNvSpPr>
          <p:nvPr/>
        </p:nvSpPr>
        <p:spPr bwMode="auto">
          <a:xfrm>
            <a:off x="3138488" y="3754438"/>
            <a:ext cx="454025" cy="1587"/>
          </a:xfrm>
          <a:prstGeom prst="line">
            <a:avLst/>
          </a:prstGeom>
          <a:noFill/>
          <a:ln w="9525">
            <a:solidFill>
              <a:srgbClr val="000000"/>
            </a:solidFill>
            <a:round/>
            <a:headEnd/>
            <a:tailEnd/>
          </a:ln>
        </p:spPr>
        <p:txBody>
          <a:bodyPr/>
          <a:lstStyle/>
          <a:p>
            <a:endParaRPr lang="en-US"/>
          </a:p>
        </p:txBody>
      </p:sp>
      <p:sp>
        <p:nvSpPr>
          <p:cNvPr id="43440" name="Line 432"/>
          <p:cNvSpPr>
            <a:spLocks noChangeShapeType="1"/>
          </p:cNvSpPr>
          <p:nvPr/>
        </p:nvSpPr>
        <p:spPr bwMode="auto">
          <a:xfrm flipH="1">
            <a:off x="7826375" y="3786188"/>
            <a:ext cx="147638" cy="1587"/>
          </a:xfrm>
          <a:prstGeom prst="line">
            <a:avLst/>
          </a:prstGeom>
          <a:noFill/>
          <a:ln w="9525">
            <a:solidFill>
              <a:srgbClr val="000000"/>
            </a:solidFill>
            <a:round/>
            <a:headEnd/>
            <a:tailEnd/>
          </a:ln>
        </p:spPr>
        <p:txBody>
          <a:bodyPr/>
          <a:lstStyle/>
          <a:p>
            <a:endParaRPr lang="en-US"/>
          </a:p>
        </p:txBody>
      </p:sp>
      <p:sp>
        <p:nvSpPr>
          <p:cNvPr id="43441" name="Rectangle 433"/>
          <p:cNvSpPr>
            <a:spLocks noChangeArrowheads="1"/>
          </p:cNvSpPr>
          <p:nvPr/>
        </p:nvSpPr>
        <p:spPr bwMode="auto">
          <a:xfrm>
            <a:off x="7900988" y="5830888"/>
            <a:ext cx="733425" cy="479425"/>
          </a:xfrm>
          <a:prstGeom prst="rect">
            <a:avLst/>
          </a:prstGeom>
          <a:noFill/>
          <a:ln w="9525">
            <a:noFill/>
            <a:miter lim="800000"/>
            <a:headEnd/>
            <a:tailEnd/>
          </a:ln>
        </p:spPr>
        <p:txBody>
          <a:bodyPr/>
          <a:lstStyle/>
          <a:p>
            <a:endParaRPr lang="en-US"/>
          </a:p>
        </p:txBody>
      </p:sp>
      <p:sp>
        <p:nvSpPr>
          <p:cNvPr id="43442" name="Rectangle 434"/>
          <p:cNvSpPr>
            <a:spLocks noChangeArrowheads="1"/>
          </p:cNvSpPr>
          <p:nvPr/>
        </p:nvSpPr>
        <p:spPr bwMode="auto">
          <a:xfrm>
            <a:off x="8099425" y="5883275"/>
            <a:ext cx="346075"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CPU</a:t>
            </a:r>
            <a:endParaRPr lang="en-GB"/>
          </a:p>
        </p:txBody>
      </p:sp>
      <p:sp>
        <p:nvSpPr>
          <p:cNvPr id="43443" name="Rectangle 435"/>
          <p:cNvSpPr>
            <a:spLocks noChangeArrowheads="1"/>
          </p:cNvSpPr>
          <p:nvPr/>
        </p:nvSpPr>
        <p:spPr bwMode="auto">
          <a:xfrm>
            <a:off x="8005763" y="6081713"/>
            <a:ext cx="542925" cy="212725"/>
          </a:xfrm>
          <a:prstGeom prst="rect">
            <a:avLst/>
          </a:prstGeom>
          <a:noFill/>
          <a:ln w="9525">
            <a:noFill/>
            <a:miter lim="800000"/>
            <a:headEnd/>
            <a:tailEnd/>
          </a:ln>
        </p:spPr>
        <p:txBody>
          <a:bodyPr wrap="none" lIns="0" tIns="0" rIns="0" bIns="0">
            <a:spAutoFit/>
          </a:bodyPr>
          <a:lstStyle/>
          <a:p>
            <a:r>
              <a:rPr lang="en-GB" sz="1400" u="sng">
                <a:solidFill>
                  <a:srgbClr val="000000"/>
                </a:solidFill>
              </a:rPr>
              <a:t>Control</a:t>
            </a:r>
            <a:endParaRPr lang="en-GB"/>
          </a:p>
        </p:txBody>
      </p:sp>
      <p:sp>
        <p:nvSpPr>
          <p:cNvPr id="43444" name="Rectangle 436"/>
          <p:cNvSpPr>
            <a:spLocks noChangeArrowheads="1"/>
          </p:cNvSpPr>
          <p:nvPr/>
        </p:nvSpPr>
        <p:spPr bwMode="auto">
          <a:xfrm>
            <a:off x="4241800" y="6099175"/>
            <a:ext cx="3659188" cy="26988"/>
          </a:xfrm>
          <a:prstGeom prst="rect">
            <a:avLst/>
          </a:prstGeom>
          <a:solidFill>
            <a:srgbClr val="000000"/>
          </a:solidFill>
          <a:ln w="9525">
            <a:noFill/>
            <a:miter lim="800000"/>
            <a:headEnd/>
            <a:tailEnd/>
          </a:ln>
        </p:spPr>
        <p:txBody>
          <a:bodyPr/>
          <a:lstStyle/>
          <a:p>
            <a:endParaRPr lang="en-US"/>
          </a:p>
        </p:txBody>
      </p:sp>
      <p:grpSp>
        <p:nvGrpSpPr>
          <p:cNvPr id="12" name="Group 439"/>
          <p:cNvGrpSpPr>
            <a:grpSpLocks/>
          </p:cNvGrpSpPr>
          <p:nvPr/>
        </p:nvGrpSpPr>
        <p:grpSpPr bwMode="auto">
          <a:xfrm>
            <a:off x="4194175" y="5761038"/>
            <a:ext cx="95250" cy="352425"/>
            <a:chOff x="2628" y="2668"/>
            <a:chExt cx="62" cy="237"/>
          </a:xfrm>
        </p:grpSpPr>
        <p:sp>
          <p:nvSpPr>
            <p:cNvPr id="43445" name="Line 437"/>
            <p:cNvSpPr>
              <a:spLocks noChangeShapeType="1"/>
            </p:cNvSpPr>
            <p:nvPr/>
          </p:nvSpPr>
          <p:spPr bwMode="auto">
            <a:xfrm flipV="1">
              <a:off x="2659" y="2727"/>
              <a:ext cx="1" cy="178"/>
            </a:xfrm>
            <a:prstGeom prst="line">
              <a:avLst/>
            </a:prstGeom>
            <a:noFill/>
            <a:ln w="9525">
              <a:solidFill>
                <a:srgbClr val="000000"/>
              </a:solidFill>
              <a:round/>
              <a:headEnd/>
              <a:tailEnd/>
            </a:ln>
          </p:spPr>
          <p:txBody>
            <a:bodyPr/>
            <a:lstStyle/>
            <a:p>
              <a:endParaRPr lang="en-US"/>
            </a:p>
          </p:txBody>
        </p:sp>
        <p:sp>
          <p:nvSpPr>
            <p:cNvPr id="43446" name="Freeform 438"/>
            <p:cNvSpPr>
              <a:spLocks/>
            </p:cNvSpPr>
            <p:nvPr/>
          </p:nvSpPr>
          <p:spPr bwMode="auto">
            <a:xfrm>
              <a:off x="2628" y="2668"/>
              <a:ext cx="62" cy="61"/>
            </a:xfrm>
            <a:custGeom>
              <a:avLst/>
              <a:gdLst/>
              <a:ahLst/>
              <a:cxnLst>
                <a:cxn ang="0">
                  <a:pos x="125" y="123"/>
                </a:cxn>
                <a:cxn ang="0">
                  <a:pos x="61" y="0"/>
                </a:cxn>
                <a:cxn ang="0">
                  <a:pos x="0" y="123"/>
                </a:cxn>
                <a:cxn ang="0">
                  <a:pos x="125" y="123"/>
                </a:cxn>
              </a:cxnLst>
              <a:rect l="0" t="0" r="r" b="b"/>
              <a:pathLst>
                <a:path w="125" h="123">
                  <a:moveTo>
                    <a:pt x="125" y="123"/>
                  </a:moveTo>
                  <a:lnTo>
                    <a:pt x="61" y="0"/>
                  </a:lnTo>
                  <a:lnTo>
                    <a:pt x="0" y="123"/>
                  </a:lnTo>
                  <a:lnTo>
                    <a:pt x="125" y="123"/>
                  </a:lnTo>
                  <a:close/>
                </a:path>
              </a:pathLst>
            </a:custGeom>
            <a:solidFill>
              <a:srgbClr val="000000"/>
            </a:solidFill>
            <a:ln w="9525">
              <a:noFill/>
              <a:round/>
              <a:headEnd/>
              <a:tailEnd/>
            </a:ln>
          </p:spPr>
          <p:txBody>
            <a:bodyPr/>
            <a:lstStyle/>
            <a:p>
              <a:endParaRPr lang="en-US"/>
            </a:p>
          </p:txBody>
        </p:sp>
      </p:grpSp>
      <p:grpSp>
        <p:nvGrpSpPr>
          <p:cNvPr id="13" name="Group 442"/>
          <p:cNvGrpSpPr>
            <a:grpSpLocks/>
          </p:cNvGrpSpPr>
          <p:nvPr/>
        </p:nvGrpSpPr>
        <p:grpSpPr bwMode="auto">
          <a:xfrm>
            <a:off x="5657850" y="4913313"/>
            <a:ext cx="95250" cy="1200150"/>
            <a:chOff x="3577" y="2099"/>
            <a:chExt cx="62" cy="806"/>
          </a:xfrm>
        </p:grpSpPr>
        <p:sp>
          <p:nvSpPr>
            <p:cNvPr id="43448" name="Line 440"/>
            <p:cNvSpPr>
              <a:spLocks noChangeShapeType="1"/>
            </p:cNvSpPr>
            <p:nvPr/>
          </p:nvSpPr>
          <p:spPr bwMode="auto">
            <a:xfrm flipV="1">
              <a:off x="3607" y="2158"/>
              <a:ext cx="1" cy="747"/>
            </a:xfrm>
            <a:prstGeom prst="line">
              <a:avLst/>
            </a:prstGeom>
            <a:noFill/>
            <a:ln w="9525">
              <a:solidFill>
                <a:srgbClr val="000000"/>
              </a:solidFill>
              <a:round/>
              <a:headEnd/>
              <a:tailEnd/>
            </a:ln>
          </p:spPr>
          <p:txBody>
            <a:bodyPr/>
            <a:lstStyle/>
            <a:p>
              <a:endParaRPr lang="en-US"/>
            </a:p>
          </p:txBody>
        </p:sp>
        <p:sp>
          <p:nvSpPr>
            <p:cNvPr id="43449" name="Freeform 441"/>
            <p:cNvSpPr>
              <a:spLocks/>
            </p:cNvSpPr>
            <p:nvPr/>
          </p:nvSpPr>
          <p:spPr bwMode="auto">
            <a:xfrm>
              <a:off x="3577" y="2099"/>
              <a:ext cx="62" cy="61"/>
            </a:xfrm>
            <a:custGeom>
              <a:avLst/>
              <a:gdLst/>
              <a:ahLst/>
              <a:cxnLst>
                <a:cxn ang="0">
                  <a:pos x="124" y="122"/>
                </a:cxn>
                <a:cxn ang="0">
                  <a:pos x="61" y="0"/>
                </a:cxn>
                <a:cxn ang="0">
                  <a:pos x="0" y="122"/>
                </a:cxn>
                <a:cxn ang="0">
                  <a:pos x="124" y="122"/>
                </a:cxn>
              </a:cxnLst>
              <a:rect l="0" t="0" r="r" b="b"/>
              <a:pathLst>
                <a:path w="124" h="122">
                  <a:moveTo>
                    <a:pt x="124" y="122"/>
                  </a:moveTo>
                  <a:lnTo>
                    <a:pt x="61" y="0"/>
                  </a:lnTo>
                  <a:lnTo>
                    <a:pt x="0" y="122"/>
                  </a:lnTo>
                  <a:lnTo>
                    <a:pt x="124" y="122"/>
                  </a:lnTo>
                  <a:close/>
                </a:path>
              </a:pathLst>
            </a:custGeom>
            <a:solidFill>
              <a:srgbClr val="000000"/>
            </a:solidFill>
            <a:ln w="9525">
              <a:noFill/>
              <a:round/>
              <a:headEnd/>
              <a:tailEnd/>
            </a:ln>
          </p:spPr>
          <p:txBody>
            <a:bodyPr/>
            <a:lstStyle/>
            <a:p>
              <a:endParaRPr lang="en-US"/>
            </a:p>
          </p:txBody>
        </p:sp>
      </p:grpSp>
      <p:sp>
        <p:nvSpPr>
          <p:cNvPr id="43451" name="Rectangle 443"/>
          <p:cNvSpPr>
            <a:spLocks noChangeArrowheads="1"/>
          </p:cNvSpPr>
          <p:nvPr/>
        </p:nvSpPr>
        <p:spPr bwMode="auto">
          <a:xfrm>
            <a:off x="5703888" y="4913313"/>
            <a:ext cx="620712" cy="257175"/>
          </a:xfrm>
          <a:prstGeom prst="rect">
            <a:avLst/>
          </a:prstGeom>
          <a:noFill/>
          <a:ln w="9525">
            <a:noFill/>
            <a:miter lim="800000"/>
            <a:headEnd/>
            <a:tailEnd/>
          </a:ln>
        </p:spPr>
        <p:txBody>
          <a:bodyPr/>
          <a:lstStyle/>
          <a:p>
            <a:endParaRPr lang="en-US"/>
          </a:p>
        </p:txBody>
      </p:sp>
      <p:sp>
        <p:nvSpPr>
          <p:cNvPr id="43452" name="Rectangle 444"/>
          <p:cNvSpPr>
            <a:spLocks noChangeArrowheads="1"/>
          </p:cNvSpPr>
          <p:nvPr/>
        </p:nvSpPr>
        <p:spPr bwMode="auto">
          <a:xfrm>
            <a:off x="5794375" y="4964113"/>
            <a:ext cx="458788" cy="182562"/>
          </a:xfrm>
          <a:prstGeom prst="rect">
            <a:avLst/>
          </a:prstGeom>
          <a:noFill/>
          <a:ln w="9525">
            <a:noFill/>
            <a:miter lim="800000"/>
            <a:headEnd/>
            <a:tailEnd/>
          </a:ln>
        </p:spPr>
        <p:txBody>
          <a:bodyPr wrap="none" lIns="0" tIns="0" rIns="0" bIns="0">
            <a:spAutoFit/>
          </a:bodyPr>
          <a:lstStyle/>
          <a:p>
            <a:r>
              <a:rPr lang="en-GB" sz="1200">
                <a:solidFill>
                  <a:srgbClr val="000000"/>
                </a:solidFill>
              </a:rPr>
              <a:t>Sample</a:t>
            </a:r>
            <a:endParaRPr lang="en-GB"/>
          </a:p>
        </p:txBody>
      </p:sp>
      <p:sp>
        <p:nvSpPr>
          <p:cNvPr id="43453" name="Rectangle 445"/>
          <p:cNvSpPr>
            <a:spLocks noChangeArrowheads="1"/>
          </p:cNvSpPr>
          <p:nvPr/>
        </p:nvSpPr>
        <p:spPr bwMode="auto">
          <a:xfrm>
            <a:off x="4225925" y="5792788"/>
            <a:ext cx="884238" cy="255587"/>
          </a:xfrm>
          <a:prstGeom prst="rect">
            <a:avLst/>
          </a:prstGeom>
          <a:noFill/>
          <a:ln w="9525">
            <a:noFill/>
            <a:miter lim="800000"/>
            <a:headEnd/>
            <a:tailEnd/>
          </a:ln>
        </p:spPr>
        <p:txBody>
          <a:bodyPr/>
          <a:lstStyle/>
          <a:p>
            <a:endParaRPr lang="en-US"/>
          </a:p>
        </p:txBody>
      </p:sp>
      <p:sp>
        <p:nvSpPr>
          <p:cNvPr id="43454" name="Rectangle 446"/>
          <p:cNvSpPr>
            <a:spLocks noChangeArrowheads="1"/>
          </p:cNvSpPr>
          <p:nvPr/>
        </p:nvSpPr>
        <p:spPr bwMode="auto">
          <a:xfrm>
            <a:off x="4314825" y="5845175"/>
            <a:ext cx="735013" cy="182563"/>
          </a:xfrm>
          <a:prstGeom prst="rect">
            <a:avLst/>
          </a:prstGeom>
          <a:noFill/>
          <a:ln w="9525">
            <a:noFill/>
            <a:miter lim="800000"/>
            <a:headEnd/>
            <a:tailEnd/>
          </a:ln>
        </p:spPr>
        <p:txBody>
          <a:bodyPr wrap="none" lIns="0" tIns="0" rIns="0" bIns="0">
            <a:spAutoFit/>
          </a:bodyPr>
          <a:lstStyle/>
          <a:p>
            <a:r>
              <a:rPr lang="en-GB" sz="1200">
                <a:solidFill>
                  <a:srgbClr val="000000"/>
                </a:solidFill>
              </a:rPr>
              <a:t>Input Select</a:t>
            </a:r>
            <a:endParaRPr lang="en-GB"/>
          </a:p>
        </p:txBody>
      </p:sp>
      <p:sp>
        <p:nvSpPr>
          <p:cNvPr id="43455" name="Rectangle 447"/>
          <p:cNvSpPr>
            <a:spLocks noChangeArrowheads="1"/>
          </p:cNvSpPr>
          <p:nvPr/>
        </p:nvSpPr>
        <p:spPr bwMode="auto">
          <a:xfrm>
            <a:off x="5721350" y="5689600"/>
            <a:ext cx="854075" cy="425450"/>
          </a:xfrm>
          <a:prstGeom prst="rect">
            <a:avLst/>
          </a:prstGeom>
          <a:noFill/>
          <a:ln w="9525">
            <a:noFill/>
            <a:miter lim="800000"/>
            <a:headEnd/>
            <a:tailEnd/>
          </a:ln>
        </p:spPr>
        <p:txBody>
          <a:bodyPr/>
          <a:lstStyle/>
          <a:p>
            <a:endParaRPr lang="en-US"/>
          </a:p>
        </p:txBody>
      </p:sp>
      <p:sp>
        <p:nvSpPr>
          <p:cNvPr id="43456" name="Rectangle 448"/>
          <p:cNvSpPr>
            <a:spLocks noChangeArrowheads="1"/>
          </p:cNvSpPr>
          <p:nvPr/>
        </p:nvSpPr>
        <p:spPr bwMode="auto">
          <a:xfrm>
            <a:off x="6208713" y="5740400"/>
            <a:ext cx="288925" cy="182563"/>
          </a:xfrm>
          <a:prstGeom prst="rect">
            <a:avLst/>
          </a:prstGeom>
          <a:noFill/>
          <a:ln w="9525">
            <a:noFill/>
            <a:miter lim="800000"/>
            <a:headEnd/>
            <a:tailEnd/>
          </a:ln>
        </p:spPr>
        <p:txBody>
          <a:bodyPr wrap="none" lIns="0" tIns="0" rIns="0" bIns="0">
            <a:spAutoFit/>
          </a:bodyPr>
          <a:lstStyle/>
          <a:p>
            <a:r>
              <a:rPr lang="en-GB" sz="1200">
                <a:solidFill>
                  <a:srgbClr val="000000"/>
                </a:solidFill>
              </a:rPr>
              <a:t>Start</a:t>
            </a:r>
            <a:endParaRPr lang="en-GB"/>
          </a:p>
        </p:txBody>
      </p:sp>
      <p:sp>
        <p:nvSpPr>
          <p:cNvPr id="43457" name="Rectangle 449"/>
          <p:cNvSpPr>
            <a:spLocks noChangeArrowheads="1"/>
          </p:cNvSpPr>
          <p:nvPr/>
        </p:nvSpPr>
        <p:spPr bwMode="auto">
          <a:xfrm>
            <a:off x="5810250" y="5908675"/>
            <a:ext cx="703263" cy="182563"/>
          </a:xfrm>
          <a:prstGeom prst="rect">
            <a:avLst/>
          </a:prstGeom>
          <a:noFill/>
          <a:ln w="9525">
            <a:noFill/>
            <a:miter lim="800000"/>
            <a:headEnd/>
            <a:tailEnd/>
          </a:ln>
        </p:spPr>
        <p:txBody>
          <a:bodyPr wrap="none" lIns="0" tIns="0" rIns="0" bIns="0">
            <a:spAutoFit/>
          </a:bodyPr>
          <a:lstStyle/>
          <a:p>
            <a:r>
              <a:rPr lang="en-GB" sz="1200">
                <a:solidFill>
                  <a:srgbClr val="000000"/>
                </a:solidFill>
              </a:rPr>
              <a:t>Conversion</a:t>
            </a:r>
            <a:endParaRPr lang="en-GB"/>
          </a:p>
        </p:txBody>
      </p:sp>
      <p:sp>
        <p:nvSpPr>
          <p:cNvPr id="43458" name="Rectangle 450"/>
          <p:cNvSpPr>
            <a:spLocks noChangeArrowheads="1"/>
          </p:cNvSpPr>
          <p:nvPr/>
        </p:nvSpPr>
        <p:spPr bwMode="auto">
          <a:xfrm>
            <a:off x="7169150" y="5689600"/>
            <a:ext cx="585788" cy="425450"/>
          </a:xfrm>
          <a:prstGeom prst="rect">
            <a:avLst/>
          </a:prstGeom>
          <a:noFill/>
          <a:ln w="9525">
            <a:noFill/>
            <a:miter lim="800000"/>
            <a:headEnd/>
            <a:tailEnd/>
          </a:ln>
        </p:spPr>
        <p:txBody>
          <a:bodyPr/>
          <a:lstStyle/>
          <a:p>
            <a:endParaRPr lang="en-US"/>
          </a:p>
        </p:txBody>
      </p:sp>
      <p:sp>
        <p:nvSpPr>
          <p:cNvPr id="43459" name="Rectangle 451"/>
          <p:cNvSpPr>
            <a:spLocks noChangeArrowheads="1"/>
          </p:cNvSpPr>
          <p:nvPr/>
        </p:nvSpPr>
        <p:spPr bwMode="auto">
          <a:xfrm>
            <a:off x="7258050" y="5740400"/>
            <a:ext cx="423863" cy="182563"/>
          </a:xfrm>
          <a:prstGeom prst="rect">
            <a:avLst/>
          </a:prstGeom>
          <a:noFill/>
          <a:ln w="9525">
            <a:noFill/>
            <a:miter lim="800000"/>
            <a:headEnd/>
            <a:tailEnd/>
          </a:ln>
        </p:spPr>
        <p:txBody>
          <a:bodyPr wrap="none" lIns="0" tIns="0" rIns="0" bIns="0">
            <a:spAutoFit/>
          </a:bodyPr>
          <a:lstStyle/>
          <a:p>
            <a:r>
              <a:rPr lang="en-GB" sz="1200">
                <a:solidFill>
                  <a:srgbClr val="000000"/>
                </a:solidFill>
              </a:rPr>
              <a:t>Output</a:t>
            </a:r>
            <a:endParaRPr lang="en-GB"/>
          </a:p>
        </p:txBody>
      </p:sp>
      <p:sp>
        <p:nvSpPr>
          <p:cNvPr id="43460" name="Rectangle 452"/>
          <p:cNvSpPr>
            <a:spLocks noChangeArrowheads="1"/>
          </p:cNvSpPr>
          <p:nvPr/>
        </p:nvSpPr>
        <p:spPr bwMode="auto">
          <a:xfrm>
            <a:off x="7258050" y="5908675"/>
            <a:ext cx="390525" cy="182563"/>
          </a:xfrm>
          <a:prstGeom prst="rect">
            <a:avLst/>
          </a:prstGeom>
          <a:noFill/>
          <a:ln w="9525">
            <a:noFill/>
            <a:miter lim="800000"/>
            <a:headEnd/>
            <a:tailEnd/>
          </a:ln>
        </p:spPr>
        <p:txBody>
          <a:bodyPr wrap="none" lIns="0" tIns="0" rIns="0" bIns="0">
            <a:spAutoFit/>
          </a:bodyPr>
          <a:lstStyle/>
          <a:p>
            <a:r>
              <a:rPr lang="en-GB" sz="1200">
                <a:solidFill>
                  <a:srgbClr val="000000"/>
                </a:solidFill>
              </a:rPr>
              <a:t>Result</a:t>
            </a:r>
            <a:endParaRPr lang="en-GB"/>
          </a:p>
        </p:txBody>
      </p:sp>
      <p:sp>
        <p:nvSpPr>
          <p:cNvPr id="43461" name="Rectangle 453"/>
          <p:cNvSpPr>
            <a:spLocks noChangeArrowheads="1"/>
          </p:cNvSpPr>
          <p:nvPr/>
        </p:nvSpPr>
        <p:spPr bwMode="auto">
          <a:xfrm>
            <a:off x="6583363" y="6113463"/>
            <a:ext cx="854075" cy="423862"/>
          </a:xfrm>
          <a:prstGeom prst="rect">
            <a:avLst/>
          </a:prstGeom>
          <a:noFill/>
          <a:ln w="9525">
            <a:noFill/>
            <a:miter lim="800000"/>
            <a:headEnd/>
            <a:tailEnd/>
          </a:ln>
        </p:spPr>
        <p:txBody>
          <a:bodyPr/>
          <a:lstStyle/>
          <a:p>
            <a:endParaRPr lang="en-US"/>
          </a:p>
        </p:txBody>
      </p:sp>
      <p:sp>
        <p:nvSpPr>
          <p:cNvPr id="43462" name="Rectangle 454"/>
          <p:cNvSpPr>
            <a:spLocks noChangeArrowheads="1"/>
          </p:cNvSpPr>
          <p:nvPr/>
        </p:nvSpPr>
        <p:spPr bwMode="auto">
          <a:xfrm>
            <a:off x="6672263" y="6164263"/>
            <a:ext cx="703262" cy="182562"/>
          </a:xfrm>
          <a:prstGeom prst="rect">
            <a:avLst/>
          </a:prstGeom>
          <a:noFill/>
          <a:ln w="9525">
            <a:noFill/>
            <a:miter lim="800000"/>
            <a:headEnd/>
            <a:tailEnd/>
          </a:ln>
        </p:spPr>
        <p:txBody>
          <a:bodyPr wrap="none" lIns="0" tIns="0" rIns="0" bIns="0">
            <a:spAutoFit/>
          </a:bodyPr>
          <a:lstStyle/>
          <a:p>
            <a:r>
              <a:rPr lang="en-GB" sz="1200">
                <a:solidFill>
                  <a:srgbClr val="000000"/>
                </a:solidFill>
              </a:rPr>
              <a:t>Conversion</a:t>
            </a:r>
            <a:endParaRPr lang="en-GB"/>
          </a:p>
        </p:txBody>
      </p:sp>
      <p:sp>
        <p:nvSpPr>
          <p:cNvPr id="43463" name="Rectangle 455"/>
          <p:cNvSpPr>
            <a:spLocks noChangeArrowheads="1"/>
          </p:cNvSpPr>
          <p:nvPr/>
        </p:nvSpPr>
        <p:spPr bwMode="auto">
          <a:xfrm>
            <a:off x="6724650" y="6332538"/>
            <a:ext cx="595313" cy="182562"/>
          </a:xfrm>
          <a:prstGeom prst="rect">
            <a:avLst/>
          </a:prstGeom>
          <a:noFill/>
          <a:ln w="9525">
            <a:noFill/>
            <a:miter lim="800000"/>
            <a:headEnd/>
            <a:tailEnd/>
          </a:ln>
        </p:spPr>
        <p:txBody>
          <a:bodyPr wrap="none" lIns="0" tIns="0" rIns="0" bIns="0">
            <a:spAutoFit/>
          </a:bodyPr>
          <a:lstStyle/>
          <a:p>
            <a:r>
              <a:rPr lang="en-GB" sz="1200">
                <a:solidFill>
                  <a:srgbClr val="000000"/>
                </a:solidFill>
              </a:rPr>
              <a:t>Complete</a:t>
            </a:r>
            <a:endParaRPr lang="en-GB"/>
          </a:p>
        </p:txBody>
      </p:sp>
      <p:grpSp>
        <p:nvGrpSpPr>
          <p:cNvPr id="14" name="Group 458"/>
          <p:cNvGrpSpPr>
            <a:grpSpLocks/>
          </p:cNvGrpSpPr>
          <p:nvPr/>
        </p:nvGrpSpPr>
        <p:grpSpPr bwMode="auto">
          <a:xfrm>
            <a:off x="6535738" y="5761038"/>
            <a:ext cx="95250" cy="352425"/>
            <a:chOff x="4146" y="2668"/>
            <a:chExt cx="62" cy="237"/>
          </a:xfrm>
        </p:grpSpPr>
        <p:sp>
          <p:nvSpPr>
            <p:cNvPr id="43464" name="Line 456"/>
            <p:cNvSpPr>
              <a:spLocks noChangeShapeType="1"/>
            </p:cNvSpPr>
            <p:nvPr/>
          </p:nvSpPr>
          <p:spPr bwMode="auto">
            <a:xfrm flipV="1">
              <a:off x="4177" y="2727"/>
              <a:ext cx="1" cy="178"/>
            </a:xfrm>
            <a:prstGeom prst="line">
              <a:avLst/>
            </a:prstGeom>
            <a:noFill/>
            <a:ln w="9525">
              <a:solidFill>
                <a:srgbClr val="000000"/>
              </a:solidFill>
              <a:round/>
              <a:headEnd/>
              <a:tailEnd/>
            </a:ln>
          </p:spPr>
          <p:txBody>
            <a:bodyPr/>
            <a:lstStyle/>
            <a:p>
              <a:endParaRPr lang="en-US"/>
            </a:p>
          </p:txBody>
        </p:sp>
        <p:sp>
          <p:nvSpPr>
            <p:cNvPr id="43465" name="Freeform 457"/>
            <p:cNvSpPr>
              <a:spLocks/>
            </p:cNvSpPr>
            <p:nvPr/>
          </p:nvSpPr>
          <p:spPr bwMode="auto">
            <a:xfrm>
              <a:off x="4146" y="2668"/>
              <a:ext cx="62" cy="61"/>
            </a:xfrm>
            <a:custGeom>
              <a:avLst/>
              <a:gdLst/>
              <a:ahLst/>
              <a:cxnLst>
                <a:cxn ang="0">
                  <a:pos x="125" y="123"/>
                </a:cxn>
                <a:cxn ang="0">
                  <a:pos x="62" y="0"/>
                </a:cxn>
                <a:cxn ang="0">
                  <a:pos x="0" y="123"/>
                </a:cxn>
                <a:cxn ang="0">
                  <a:pos x="125" y="123"/>
                </a:cxn>
              </a:cxnLst>
              <a:rect l="0" t="0" r="r" b="b"/>
              <a:pathLst>
                <a:path w="125" h="123">
                  <a:moveTo>
                    <a:pt x="125" y="123"/>
                  </a:moveTo>
                  <a:lnTo>
                    <a:pt x="62" y="0"/>
                  </a:lnTo>
                  <a:lnTo>
                    <a:pt x="0" y="123"/>
                  </a:lnTo>
                  <a:lnTo>
                    <a:pt x="125" y="123"/>
                  </a:lnTo>
                  <a:close/>
                </a:path>
              </a:pathLst>
            </a:custGeom>
            <a:solidFill>
              <a:srgbClr val="000000"/>
            </a:solidFill>
            <a:ln w="9525">
              <a:noFill/>
              <a:round/>
              <a:headEnd/>
              <a:tailEnd/>
            </a:ln>
          </p:spPr>
          <p:txBody>
            <a:bodyPr/>
            <a:lstStyle/>
            <a:p>
              <a:endParaRPr lang="en-US"/>
            </a:p>
          </p:txBody>
        </p:sp>
      </p:grpSp>
      <p:grpSp>
        <p:nvGrpSpPr>
          <p:cNvPr id="15" name="Group 461"/>
          <p:cNvGrpSpPr>
            <a:grpSpLocks/>
          </p:cNvGrpSpPr>
          <p:nvPr/>
        </p:nvGrpSpPr>
        <p:grpSpPr bwMode="auto">
          <a:xfrm>
            <a:off x="6973888" y="5761038"/>
            <a:ext cx="95250" cy="352425"/>
            <a:chOff x="4430" y="2668"/>
            <a:chExt cx="62" cy="237"/>
          </a:xfrm>
        </p:grpSpPr>
        <p:sp>
          <p:nvSpPr>
            <p:cNvPr id="43467" name="Line 459"/>
            <p:cNvSpPr>
              <a:spLocks noChangeShapeType="1"/>
            </p:cNvSpPr>
            <p:nvPr/>
          </p:nvSpPr>
          <p:spPr bwMode="auto">
            <a:xfrm>
              <a:off x="4461" y="2668"/>
              <a:ext cx="1" cy="177"/>
            </a:xfrm>
            <a:prstGeom prst="line">
              <a:avLst/>
            </a:prstGeom>
            <a:noFill/>
            <a:ln w="9525">
              <a:solidFill>
                <a:srgbClr val="000000"/>
              </a:solidFill>
              <a:round/>
              <a:headEnd/>
              <a:tailEnd/>
            </a:ln>
          </p:spPr>
          <p:txBody>
            <a:bodyPr/>
            <a:lstStyle/>
            <a:p>
              <a:endParaRPr lang="en-US"/>
            </a:p>
          </p:txBody>
        </p:sp>
        <p:sp>
          <p:nvSpPr>
            <p:cNvPr id="43468" name="Freeform 460"/>
            <p:cNvSpPr>
              <a:spLocks/>
            </p:cNvSpPr>
            <p:nvPr/>
          </p:nvSpPr>
          <p:spPr bwMode="auto">
            <a:xfrm>
              <a:off x="4430" y="2843"/>
              <a:ext cx="62" cy="62"/>
            </a:xfrm>
            <a:custGeom>
              <a:avLst/>
              <a:gdLst/>
              <a:ahLst/>
              <a:cxnLst>
                <a:cxn ang="0">
                  <a:pos x="0" y="0"/>
                </a:cxn>
                <a:cxn ang="0">
                  <a:pos x="63" y="122"/>
                </a:cxn>
                <a:cxn ang="0">
                  <a:pos x="124" y="0"/>
                </a:cxn>
                <a:cxn ang="0">
                  <a:pos x="0" y="0"/>
                </a:cxn>
              </a:cxnLst>
              <a:rect l="0" t="0" r="r" b="b"/>
              <a:pathLst>
                <a:path w="124" h="122">
                  <a:moveTo>
                    <a:pt x="0" y="0"/>
                  </a:moveTo>
                  <a:lnTo>
                    <a:pt x="63" y="122"/>
                  </a:lnTo>
                  <a:lnTo>
                    <a:pt x="124" y="0"/>
                  </a:lnTo>
                  <a:lnTo>
                    <a:pt x="0" y="0"/>
                  </a:lnTo>
                  <a:close/>
                </a:path>
              </a:pathLst>
            </a:custGeom>
            <a:solidFill>
              <a:srgbClr val="000000"/>
            </a:solidFill>
            <a:ln w="9525">
              <a:noFill/>
              <a:round/>
              <a:headEnd/>
              <a:tailEnd/>
            </a:ln>
          </p:spPr>
          <p:txBody>
            <a:bodyPr/>
            <a:lstStyle/>
            <a:p>
              <a:endParaRPr lang="en-US"/>
            </a:p>
          </p:txBody>
        </p:sp>
      </p:grpSp>
      <p:grpSp>
        <p:nvGrpSpPr>
          <p:cNvPr id="16" name="Group 464"/>
          <p:cNvGrpSpPr>
            <a:grpSpLocks/>
          </p:cNvGrpSpPr>
          <p:nvPr/>
        </p:nvGrpSpPr>
        <p:grpSpPr bwMode="auto">
          <a:xfrm>
            <a:off x="7707313" y="5761038"/>
            <a:ext cx="95250" cy="352425"/>
            <a:chOff x="4905" y="2668"/>
            <a:chExt cx="62" cy="237"/>
          </a:xfrm>
        </p:grpSpPr>
        <p:sp>
          <p:nvSpPr>
            <p:cNvPr id="43470" name="Line 462"/>
            <p:cNvSpPr>
              <a:spLocks noChangeShapeType="1"/>
            </p:cNvSpPr>
            <p:nvPr/>
          </p:nvSpPr>
          <p:spPr bwMode="auto">
            <a:xfrm flipV="1">
              <a:off x="4936" y="2727"/>
              <a:ext cx="1" cy="178"/>
            </a:xfrm>
            <a:prstGeom prst="line">
              <a:avLst/>
            </a:prstGeom>
            <a:noFill/>
            <a:ln w="9525">
              <a:solidFill>
                <a:srgbClr val="000000"/>
              </a:solidFill>
              <a:round/>
              <a:headEnd/>
              <a:tailEnd/>
            </a:ln>
          </p:spPr>
          <p:txBody>
            <a:bodyPr/>
            <a:lstStyle/>
            <a:p>
              <a:endParaRPr lang="en-US"/>
            </a:p>
          </p:txBody>
        </p:sp>
        <p:sp>
          <p:nvSpPr>
            <p:cNvPr id="43471" name="Freeform 463"/>
            <p:cNvSpPr>
              <a:spLocks/>
            </p:cNvSpPr>
            <p:nvPr/>
          </p:nvSpPr>
          <p:spPr bwMode="auto">
            <a:xfrm>
              <a:off x="4905" y="2668"/>
              <a:ext cx="62" cy="61"/>
            </a:xfrm>
            <a:custGeom>
              <a:avLst/>
              <a:gdLst/>
              <a:ahLst/>
              <a:cxnLst>
                <a:cxn ang="0">
                  <a:pos x="125" y="123"/>
                </a:cxn>
                <a:cxn ang="0">
                  <a:pos x="62" y="0"/>
                </a:cxn>
                <a:cxn ang="0">
                  <a:pos x="0" y="123"/>
                </a:cxn>
                <a:cxn ang="0">
                  <a:pos x="125" y="123"/>
                </a:cxn>
              </a:cxnLst>
              <a:rect l="0" t="0" r="r" b="b"/>
              <a:pathLst>
                <a:path w="125" h="123">
                  <a:moveTo>
                    <a:pt x="125" y="123"/>
                  </a:moveTo>
                  <a:lnTo>
                    <a:pt x="62" y="0"/>
                  </a:lnTo>
                  <a:lnTo>
                    <a:pt x="0" y="123"/>
                  </a:lnTo>
                  <a:lnTo>
                    <a:pt x="125" y="123"/>
                  </a:lnTo>
                  <a:close/>
                </a:path>
              </a:pathLst>
            </a:custGeom>
            <a:solidFill>
              <a:srgbClr val="000000"/>
            </a:solidFill>
            <a:ln w="9525">
              <a:noFill/>
              <a:round/>
              <a:headEnd/>
              <a:tailEnd/>
            </a:ln>
          </p:spPr>
          <p:txBody>
            <a:bodyPr/>
            <a:lstStyle/>
            <a:p>
              <a:endParaRPr lang="en-US"/>
            </a:p>
          </p:txBody>
        </p:sp>
      </p:grpSp>
      <p:sp>
        <p:nvSpPr>
          <p:cNvPr id="43474" name="Text Box 466"/>
          <p:cNvSpPr txBox="1">
            <a:spLocks noChangeArrowheads="1"/>
          </p:cNvSpPr>
          <p:nvPr/>
        </p:nvSpPr>
        <p:spPr bwMode="auto">
          <a:xfrm>
            <a:off x="179388" y="692150"/>
            <a:ext cx="8569325" cy="1568450"/>
          </a:xfrm>
          <a:prstGeom prst="rect">
            <a:avLst/>
          </a:prstGeom>
          <a:solidFill>
            <a:srgbClr val="FFFF99"/>
          </a:solidFill>
          <a:ln w="9525">
            <a:solidFill>
              <a:srgbClr val="FF5050"/>
            </a:solidFill>
            <a:miter lim="800000"/>
            <a:headEnd/>
            <a:tailEnd/>
          </a:ln>
          <a:effectLst/>
        </p:spPr>
        <p:txBody>
          <a:bodyPr>
            <a:spAutoFit/>
          </a:bodyPr>
          <a:lstStyle/>
          <a:p>
            <a:r>
              <a:rPr lang="en-US" sz="1600"/>
              <a:t>When converting an analog signal to digital form, it is usually not enough just to find a suitable ADC (Analog to Digital Converter). Usually, more than one input is required and the signal needs processing before it can be converted. In most cases, therefore, it is necessary to build up a complete </a:t>
            </a:r>
            <a:r>
              <a:rPr lang="en-US" sz="1600" i="1"/>
              <a:t>data acquisition system</a:t>
            </a:r>
            <a:r>
              <a:rPr lang="en-US" sz="1600"/>
              <a:t>. The elements of such a system are shown below. This shows, in block diagram form, a system with multiple inputs, amplification, filtering, source selection, sample and hold, and finally the ADC itself. The different elements are outlined in the sections which follow.</a:t>
            </a:r>
          </a:p>
        </p:txBody>
      </p:sp>
    </p:spTree>
    <p:extLst>
      <p:ext uri="{BB962C8B-B14F-4D97-AF65-F5344CB8AC3E}">
        <p14:creationId xmlns:p14="http://schemas.microsoft.com/office/powerpoint/2010/main" val="3854467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4" name="Rectangle 1032"/>
          <p:cNvSpPr>
            <a:spLocks noChangeArrowheads="1"/>
          </p:cNvSpPr>
          <p:nvPr>
            <p:custDataLst>
              <p:tags r:id="rId2"/>
            </p:custDataLst>
          </p:nvPr>
        </p:nvSpPr>
        <p:spPr bwMode="auto">
          <a:xfrm>
            <a:off x="0" y="27003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55303" name="Object 1031"/>
          <p:cNvGraphicFramePr>
            <a:graphicFrameLocks noChangeAspect="1"/>
          </p:cNvGraphicFramePr>
          <p:nvPr>
            <p:custDataLst>
              <p:tags r:id="rId3"/>
            </p:custDataLst>
          </p:nvPr>
        </p:nvGraphicFramePr>
        <p:xfrm>
          <a:off x="468313" y="1916113"/>
          <a:ext cx="4700587" cy="1604962"/>
        </p:xfrm>
        <a:graphic>
          <a:graphicData uri="http://schemas.openxmlformats.org/presentationml/2006/ole">
            <mc:AlternateContent xmlns:mc="http://schemas.openxmlformats.org/markup-compatibility/2006">
              <mc:Choice xmlns:v="urn:schemas-microsoft-com:vml" Requires="v">
                <p:oleObj spid="_x0000_s1058" r:id="rId15" imgW="5818320" imgH="1976400" progId="">
                  <p:embed/>
                </p:oleObj>
              </mc:Choice>
              <mc:Fallback>
                <p:oleObj r:id="rId15" imgW="5818320" imgH="197640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8313" y="1916113"/>
                        <a:ext cx="4700587" cy="160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5" name="Rectangle 1033"/>
          <p:cNvSpPr>
            <a:spLocks noChangeArrowheads="1"/>
          </p:cNvSpPr>
          <p:nvPr>
            <p:custDataLst>
              <p:tags r:id="rId4"/>
            </p:custDataLst>
          </p:nvPr>
        </p:nvSpPr>
        <p:spPr bwMode="auto">
          <a:xfrm>
            <a:off x="179388" y="260350"/>
            <a:ext cx="1871662" cy="730250"/>
          </a:xfrm>
          <a:prstGeom prst="rect">
            <a:avLst/>
          </a:prstGeom>
          <a:noFill/>
          <a:ln w="28575">
            <a:solidFill>
              <a:srgbClr val="FF5050"/>
            </a:solidFill>
            <a:miter lim="800000"/>
            <a:headEnd/>
            <a:tailEnd/>
          </a:ln>
          <a:effectLst/>
        </p:spPr>
        <p:txBody>
          <a:bodyPr anchor="ctr">
            <a:spAutoFit/>
          </a:bodyPr>
          <a:lstStyle/>
          <a:p>
            <a:pPr algn="ctr"/>
            <a:r>
              <a:rPr lang="en-US" sz="2000"/>
              <a:t>The Sample and Hold Circuit </a:t>
            </a:r>
          </a:p>
        </p:txBody>
      </p:sp>
      <p:sp>
        <p:nvSpPr>
          <p:cNvPr id="55306" name="Text Box 1034"/>
          <p:cNvSpPr txBox="1">
            <a:spLocks noChangeArrowheads="1"/>
          </p:cNvSpPr>
          <p:nvPr>
            <p:custDataLst>
              <p:tags r:id="rId5"/>
            </p:custDataLst>
          </p:nvPr>
        </p:nvSpPr>
        <p:spPr bwMode="auto">
          <a:xfrm>
            <a:off x="303213" y="857250"/>
            <a:ext cx="184150" cy="457200"/>
          </a:xfrm>
          <a:prstGeom prst="rect">
            <a:avLst/>
          </a:prstGeom>
          <a:noFill/>
          <a:ln w="9525">
            <a:noFill/>
            <a:miter lim="800000"/>
            <a:headEnd/>
            <a:tailEnd/>
          </a:ln>
          <a:effectLst/>
        </p:spPr>
        <p:txBody>
          <a:bodyPr wrap="none">
            <a:spAutoFit/>
          </a:bodyPr>
          <a:lstStyle/>
          <a:p>
            <a:endParaRPr lang="en-US"/>
          </a:p>
        </p:txBody>
      </p:sp>
      <p:sp>
        <p:nvSpPr>
          <p:cNvPr id="55307" name="Text Box 1035"/>
          <p:cNvSpPr txBox="1">
            <a:spLocks noChangeArrowheads="1"/>
          </p:cNvSpPr>
          <p:nvPr>
            <p:custDataLst>
              <p:tags r:id="rId6"/>
            </p:custDataLst>
          </p:nvPr>
        </p:nvSpPr>
        <p:spPr bwMode="auto">
          <a:xfrm>
            <a:off x="2268538" y="260350"/>
            <a:ext cx="6264275" cy="1568450"/>
          </a:xfrm>
          <a:prstGeom prst="rect">
            <a:avLst/>
          </a:prstGeom>
          <a:solidFill>
            <a:srgbClr val="FFFF99"/>
          </a:solidFill>
          <a:ln w="9525">
            <a:solidFill>
              <a:srgbClr val="FF5050"/>
            </a:solidFill>
            <a:miter lim="800000"/>
            <a:headEnd/>
            <a:tailEnd/>
          </a:ln>
          <a:effectLst/>
        </p:spPr>
        <p:txBody>
          <a:bodyPr>
            <a:spAutoFit/>
          </a:bodyPr>
          <a:lstStyle/>
          <a:p>
            <a:r>
              <a:rPr lang="en-GB" sz="1600"/>
              <a:t>Because most ADCs work better converting a stationary voltage, a Sample and Hold circuit is commonly used. In this type of circuit a capacitor is charged from a source which inevitably has some resistance. Further resistance comes from internal resistance of the solid-state switch used in the S&amp;H, and/or in the multiplexer. Therefore the capacitor takes finite time to charge, with a charging characteristic as shown.</a:t>
            </a:r>
            <a:endParaRPr lang="en-US" sz="1600"/>
          </a:p>
        </p:txBody>
      </p:sp>
      <p:sp>
        <p:nvSpPr>
          <p:cNvPr id="55309" name="Rectangle 1037"/>
          <p:cNvSpPr>
            <a:spLocks noChangeArrowheads="1"/>
          </p:cNvSpPr>
          <p:nvPr>
            <p:custDataLst>
              <p:tags r:id="rId7"/>
            </p:custDataLst>
          </p:nvPr>
        </p:nvSpPr>
        <p:spPr bwMode="auto">
          <a:xfrm>
            <a:off x="0" y="21288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55308" name="Object 1036"/>
          <p:cNvGraphicFramePr>
            <a:graphicFrameLocks noChangeAspect="1"/>
          </p:cNvGraphicFramePr>
          <p:nvPr>
            <p:custDataLst>
              <p:tags r:id="rId8"/>
            </p:custDataLst>
          </p:nvPr>
        </p:nvGraphicFramePr>
        <p:xfrm>
          <a:off x="4284663" y="3573463"/>
          <a:ext cx="3995737" cy="2647950"/>
        </p:xfrm>
        <a:graphic>
          <a:graphicData uri="http://schemas.openxmlformats.org/presentationml/2006/ole">
            <mc:AlternateContent xmlns:mc="http://schemas.openxmlformats.org/markup-compatibility/2006">
              <mc:Choice xmlns:v="urn:schemas-microsoft-com:vml" Requires="v">
                <p:oleObj spid="_x0000_s1059" r:id="rId17" imgW="5192640" imgH="3448080" progId="">
                  <p:embed/>
                </p:oleObj>
              </mc:Choice>
              <mc:Fallback>
                <p:oleObj r:id="rId17" imgW="5192640" imgH="344808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4663" y="3573463"/>
                        <a:ext cx="3995737" cy="264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10" name="Rectangle 1038"/>
          <p:cNvSpPr>
            <a:spLocks noChangeArrowheads="1"/>
          </p:cNvSpPr>
          <p:nvPr>
            <p:custDataLst>
              <p:tags r:id="rId9"/>
            </p:custDataLst>
          </p:nvPr>
        </p:nvSpPr>
        <p:spPr bwMode="auto">
          <a:xfrm>
            <a:off x="457200" y="3200400"/>
            <a:ext cx="2016125" cy="527050"/>
          </a:xfrm>
          <a:prstGeom prst="rect">
            <a:avLst/>
          </a:prstGeom>
          <a:noFill/>
          <a:ln w="9525">
            <a:solidFill>
              <a:schemeClr val="accent2"/>
            </a:solidFill>
            <a:miter lim="800000"/>
            <a:headEnd/>
            <a:tailEnd/>
          </a:ln>
          <a:effectLst/>
        </p:spPr>
        <p:txBody>
          <a:bodyPr anchor="ctr">
            <a:spAutoFit/>
          </a:bodyPr>
          <a:lstStyle/>
          <a:p>
            <a:pPr algn="ctr"/>
            <a:r>
              <a:rPr lang="en-US" sz="1400"/>
              <a:t>A Simple Form of Sample and Hold Circuit </a:t>
            </a:r>
          </a:p>
        </p:txBody>
      </p:sp>
      <p:sp>
        <p:nvSpPr>
          <p:cNvPr id="55311" name="Text Box 1039"/>
          <p:cNvSpPr txBox="1">
            <a:spLocks noChangeArrowheads="1"/>
          </p:cNvSpPr>
          <p:nvPr>
            <p:custDataLst>
              <p:tags r:id="rId10"/>
            </p:custDataLst>
          </p:nvPr>
        </p:nvSpPr>
        <p:spPr bwMode="auto">
          <a:xfrm>
            <a:off x="5651500" y="6165850"/>
            <a:ext cx="2087563" cy="527050"/>
          </a:xfrm>
          <a:prstGeom prst="rect">
            <a:avLst/>
          </a:prstGeom>
          <a:noFill/>
          <a:ln w="9525">
            <a:solidFill>
              <a:schemeClr val="accent2"/>
            </a:solidFill>
            <a:miter lim="800000"/>
            <a:headEnd/>
            <a:tailEnd/>
          </a:ln>
          <a:effectLst/>
        </p:spPr>
        <p:txBody>
          <a:bodyPr>
            <a:spAutoFit/>
          </a:bodyPr>
          <a:lstStyle/>
          <a:p>
            <a:pPr algn="ctr"/>
            <a:r>
              <a:rPr lang="en-GB" sz="1400"/>
              <a:t>Charging Characteristic of Sample &amp; Hold</a:t>
            </a:r>
            <a:endParaRPr lang="en-US" sz="1400"/>
          </a:p>
        </p:txBody>
      </p:sp>
      <p:graphicFrame>
        <p:nvGraphicFramePr>
          <p:cNvPr id="11" name="Object 10"/>
          <p:cNvGraphicFramePr>
            <a:graphicFrameLocks noChangeAspect="1"/>
          </p:cNvGraphicFramePr>
          <p:nvPr>
            <p:custDataLst>
              <p:tags r:id="rId11"/>
            </p:custDataLst>
          </p:nvPr>
        </p:nvGraphicFramePr>
        <p:xfrm>
          <a:off x="228600" y="3733800"/>
          <a:ext cx="2254250" cy="2957513"/>
        </p:xfrm>
        <a:graphic>
          <a:graphicData uri="http://schemas.openxmlformats.org/presentationml/2006/ole">
            <mc:AlternateContent xmlns:mc="http://schemas.openxmlformats.org/markup-compatibility/2006">
              <mc:Choice xmlns:v="urn:schemas-microsoft-com:vml" Requires="v">
                <p:oleObj spid="_x0000_s1060" name="Equation" r:id="rId19" imgW="1143000" imgH="1498320" progId="Equation.3">
                  <p:embed/>
                </p:oleObj>
              </mc:Choice>
              <mc:Fallback>
                <p:oleObj name="Equation" r:id="rId19" imgW="1143000" imgH="149832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8600" y="3733800"/>
                        <a:ext cx="2254250" cy="295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5"/>
          <p:cNvGraphicFramePr>
            <a:graphicFrameLocks noChangeAspect="1"/>
          </p:cNvGraphicFramePr>
          <p:nvPr>
            <p:custDataLst>
              <p:tags r:id="rId12"/>
            </p:custDataLst>
          </p:nvPr>
        </p:nvGraphicFramePr>
        <p:xfrm>
          <a:off x="5297488" y="1906588"/>
          <a:ext cx="3808412" cy="2130425"/>
        </p:xfrm>
        <a:graphic>
          <a:graphicData uri="http://schemas.openxmlformats.org/presentationml/2006/ole">
            <mc:AlternateContent xmlns:mc="http://schemas.openxmlformats.org/markup-compatibility/2006">
              <mc:Choice xmlns:v="urn:schemas-microsoft-com:vml" Requires="v">
                <p:oleObj spid="_x0000_s1061" name="Equation" r:id="rId21" imgW="1930320" imgH="1079280" progId="Equation.3">
                  <p:embed/>
                </p:oleObj>
              </mc:Choice>
              <mc:Fallback>
                <p:oleObj name="Equation" r:id="rId21" imgW="1930320" imgH="10792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97488" y="1906588"/>
                        <a:ext cx="3808412" cy="213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84219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Successive Approximation A/D</a:t>
            </a:r>
            <a:endParaRPr lang="en-US" dirty="0"/>
          </a:p>
        </p:txBody>
      </p:sp>
      <p:pic>
        <p:nvPicPr>
          <p:cNvPr id="103426" name="Picture 2" descr="http://www.phy.pmf.unizg.hr/~nnovosel/etuf/materijali/Successive-approximation%20AD%20converter.gif"/>
          <p:cNvPicPr>
            <a:picLocks noChangeAspect="1" noChangeArrowheads="1"/>
          </p:cNvPicPr>
          <p:nvPr/>
        </p:nvPicPr>
        <p:blipFill>
          <a:blip r:embed="rId3" cstate="print"/>
          <a:srcRect l="13592" r="14467" b="13766"/>
          <a:stretch>
            <a:fillRect/>
          </a:stretch>
        </p:blipFill>
        <p:spPr bwMode="auto">
          <a:xfrm>
            <a:off x="609600" y="838200"/>
            <a:ext cx="6172200" cy="5530932"/>
          </a:xfrm>
          <a:prstGeom prst="rect">
            <a:avLst/>
          </a:prstGeom>
          <a:noFill/>
        </p:spPr>
      </p:pic>
    </p:spTree>
    <p:extLst>
      <p:ext uri="{BB962C8B-B14F-4D97-AF65-F5344CB8AC3E}">
        <p14:creationId xmlns:p14="http://schemas.microsoft.com/office/powerpoint/2010/main" val="182293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2 Tuesday 4/</a:t>
            </a:r>
            <a:endParaRPr lang="en-US" dirty="0"/>
          </a:p>
        </p:txBody>
      </p:sp>
      <p:sp>
        <p:nvSpPr>
          <p:cNvPr id="3" name="Content Placeholder 2"/>
          <p:cNvSpPr>
            <a:spLocks noGrp="1"/>
          </p:cNvSpPr>
          <p:nvPr>
            <p:ph idx="1"/>
          </p:nvPr>
        </p:nvSpPr>
        <p:spPr/>
        <p:txBody>
          <a:bodyPr/>
          <a:lstStyle/>
          <a:p>
            <a:r>
              <a:rPr lang="en-US" dirty="0" smtClean="0"/>
              <a:t>Test is open book open note.  (Remember you will not have the internet)</a:t>
            </a:r>
          </a:p>
          <a:p>
            <a:r>
              <a:rPr lang="en-US" dirty="0" smtClean="0"/>
              <a:t>Format – T/F, explain, </a:t>
            </a:r>
            <a:r>
              <a:rPr lang="en-US" dirty="0"/>
              <a:t>s</a:t>
            </a:r>
            <a:r>
              <a:rPr lang="en-US" dirty="0" smtClean="0"/>
              <a:t>olve problem read code, write code.</a:t>
            </a:r>
          </a:p>
          <a:p>
            <a:r>
              <a:rPr lang="en-US" dirty="0" smtClean="0"/>
              <a:t>Lectures – 12 through 24.</a:t>
            </a:r>
          </a:p>
          <a:p>
            <a:r>
              <a:rPr lang="en-US" dirty="0" smtClean="0"/>
              <a:t>Concepts learned in lab are fair game. </a:t>
            </a:r>
          </a:p>
          <a:p>
            <a:r>
              <a:rPr lang="en-US" dirty="0" smtClean="0"/>
              <a:t>Homework 4-5</a:t>
            </a:r>
            <a:endParaRPr lang="en-US" dirty="0"/>
          </a:p>
        </p:txBody>
      </p:sp>
    </p:spTree>
    <p:extLst>
      <p:ext uri="{BB962C8B-B14F-4D97-AF65-F5344CB8AC3E}">
        <p14:creationId xmlns:p14="http://schemas.microsoft.com/office/powerpoint/2010/main" val="209000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Text Box 5"/>
          <p:cNvSpPr txBox="1">
            <a:spLocks noChangeArrowheads="1"/>
          </p:cNvSpPr>
          <p:nvPr/>
        </p:nvSpPr>
        <p:spPr bwMode="auto">
          <a:xfrm>
            <a:off x="179388" y="765175"/>
            <a:ext cx="8640762" cy="1446213"/>
          </a:xfrm>
          <a:prstGeom prst="rect">
            <a:avLst/>
          </a:prstGeom>
          <a:solidFill>
            <a:srgbClr val="FFFF99"/>
          </a:solidFill>
          <a:ln w="9525">
            <a:solidFill>
              <a:srgbClr val="FF5050"/>
            </a:solidFill>
            <a:miter lim="800000"/>
            <a:headEnd/>
            <a:tailEnd/>
          </a:ln>
          <a:effectLst/>
        </p:spPr>
        <p:txBody>
          <a:bodyPr>
            <a:spAutoFit/>
          </a:bodyPr>
          <a:lstStyle/>
          <a:p>
            <a:r>
              <a:rPr lang="en-US" sz="1600"/>
              <a:t>The ADC accepts an input voltage that is infinitely variable, and converts this to one of a fixed number of output values. An example ADC conversion characteristic is shown, where the input voltage is represented on the horizontal axis, and digital output on the vertical. </a:t>
            </a:r>
          </a:p>
          <a:p>
            <a:endParaRPr lang="en-US" sz="800"/>
          </a:p>
          <a:p>
            <a:r>
              <a:rPr lang="en-US" sz="1600"/>
              <a:t>For an </a:t>
            </a:r>
            <a:r>
              <a:rPr lang="en-US" sz="1600" i="1"/>
              <a:t>n</a:t>
            </a:r>
            <a:r>
              <a:rPr lang="en-US" sz="1600"/>
              <a:t>-bit ADC, the maximum output value will be (2</a:t>
            </a:r>
            <a:r>
              <a:rPr lang="en-US" sz="1600" i="1" baseline="30000"/>
              <a:t>n</a:t>
            </a:r>
            <a:r>
              <a:rPr lang="en-US" sz="1600"/>
              <a:t> – 1). For example, for an 8-bit ADC, the maximum value will be (2</a:t>
            </a:r>
            <a:r>
              <a:rPr lang="en-US" sz="1600" baseline="30000"/>
              <a:t>8</a:t>
            </a:r>
            <a:r>
              <a:rPr lang="en-US" sz="1600"/>
              <a:t> – 1), or (256 – 1), i.e. 255 decimal or 11111111 binary.</a:t>
            </a:r>
          </a:p>
        </p:txBody>
      </p:sp>
      <p:sp>
        <p:nvSpPr>
          <p:cNvPr id="72710" name="Text Box 6"/>
          <p:cNvSpPr txBox="1">
            <a:spLocks noChangeArrowheads="1"/>
          </p:cNvSpPr>
          <p:nvPr/>
        </p:nvSpPr>
        <p:spPr bwMode="auto">
          <a:xfrm>
            <a:off x="179388" y="115888"/>
            <a:ext cx="4392612" cy="425450"/>
          </a:xfrm>
          <a:prstGeom prst="rect">
            <a:avLst/>
          </a:prstGeom>
          <a:noFill/>
          <a:ln w="28575">
            <a:solidFill>
              <a:srgbClr val="FF5050"/>
            </a:solidFill>
            <a:miter lim="800000"/>
            <a:headEnd/>
            <a:tailEnd/>
          </a:ln>
          <a:effectLst/>
        </p:spPr>
        <p:txBody>
          <a:bodyPr>
            <a:spAutoFit/>
          </a:bodyPr>
          <a:lstStyle/>
          <a:p>
            <a:pPr algn="ctr"/>
            <a:r>
              <a:rPr lang="en-GB" sz="2000"/>
              <a:t>The Analog to Digital Converter (ADC)</a:t>
            </a:r>
            <a:endParaRPr lang="en-GB" b="1" u="sng"/>
          </a:p>
        </p:txBody>
      </p:sp>
      <p:sp>
        <p:nvSpPr>
          <p:cNvPr id="72711" name="AutoShape 7"/>
          <p:cNvSpPr>
            <a:spLocks noChangeAspect="1" noChangeArrowheads="1" noTextEdit="1"/>
          </p:cNvSpPr>
          <p:nvPr/>
        </p:nvSpPr>
        <p:spPr bwMode="auto">
          <a:xfrm>
            <a:off x="228600" y="2590800"/>
            <a:ext cx="4616450" cy="3879850"/>
          </a:xfrm>
          <a:prstGeom prst="rect">
            <a:avLst/>
          </a:prstGeom>
          <a:noFill/>
          <a:ln w="9525">
            <a:noFill/>
            <a:miter lim="800000"/>
            <a:headEnd/>
            <a:tailEnd/>
          </a:ln>
        </p:spPr>
        <p:txBody>
          <a:bodyPr/>
          <a:lstStyle/>
          <a:p>
            <a:endParaRPr lang="en-US"/>
          </a:p>
        </p:txBody>
      </p:sp>
      <p:grpSp>
        <p:nvGrpSpPr>
          <p:cNvPr id="2" name="Group 55"/>
          <p:cNvGrpSpPr>
            <a:grpSpLocks/>
          </p:cNvGrpSpPr>
          <p:nvPr/>
        </p:nvGrpSpPr>
        <p:grpSpPr bwMode="auto">
          <a:xfrm>
            <a:off x="231775" y="2590800"/>
            <a:ext cx="4422775" cy="3267075"/>
            <a:chOff x="1340" y="1616"/>
            <a:chExt cx="2786" cy="2058"/>
          </a:xfrm>
        </p:grpSpPr>
        <p:sp>
          <p:nvSpPr>
            <p:cNvPr id="72713" name="Line 9"/>
            <p:cNvSpPr>
              <a:spLocks noChangeShapeType="1"/>
            </p:cNvSpPr>
            <p:nvPr/>
          </p:nvSpPr>
          <p:spPr bwMode="auto">
            <a:xfrm>
              <a:off x="1751" y="1762"/>
              <a:ext cx="1" cy="1644"/>
            </a:xfrm>
            <a:prstGeom prst="line">
              <a:avLst/>
            </a:prstGeom>
            <a:noFill/>
            <a:ln w="14288">
              <a:solidFill>
                <a:srgbClr val="000000"/>
              </a:solidFill>
              <a:round/>
              <a:headEnd/>
              <a:tailEnd/>
            </a:ln>
          </p:spPr>
          <p:txBody>
            <a:bodyPr/>
            <a:lstStyle/>
            <a:p>
              <a:endParaRPr lang="en-US"/>
            </a:p>
          </p:txBody>
        </p:sp>
        <p:sp>
          <p:nvSpPr>
            <p:cNvPr id="72714" name="Line 10"/>
            <p:cNvSpPr>
              <a:spLocks noChangeShapeType="1"/>
            </p:cNvSpPr>
            <p:nvPr/>
          </p:nvSpPr>
          <p:spPr bwMode="auto">
            <a:xfrm>
              <a:off x="1751" y="3406"/>
              <a:ext cx="2210" cy="1"/>
            </a:xfrm>
            <a:prstGeom prst="line">
              <a:avLst/>
            </a:prstGeom>
            <a:noFill/>
            <a:ln w="14288">
              <a:solidFill>
                <a:srgbClr val="000000"/>
              </a:solidFill>
              <a:round/>
              <a:headEnd/>
              <a:tailEnd/>
            </a:ln>
          </p:spPr>
          <p:txBody>
            <a:bodyPr/>
            <a:lstStyle/>
            <a:p>
              <a:endParaRPr lang="en-US"/>
            </a:p>
          </p:txBody>
        </p:sp>
        <p:sp>
          <p:nvSpPr>
            <p:cNvPr id="72715" name="Line 11"/>
            <p:cNvSpPr>
              <a:spLocks noChangeShapeType="1"/>
            </p:cNvSpPr>
            <p:nvPr/>
          </p:nvSpPr>
          <p:spPr bwMode="auto">
            <a:xfrm flipV="1">
              <a:off x="1854" y="3200"/>
              <a:ext cx="1" cy="206"/>
            </a:xfrm>
            <a:prstGeom prst="line">
              <a:avLst/>
            </a:prstGeom>
            <a:noFill/>
            <a:ln w="14288">
              <a:solidFill>
                <a:srgbClr val="000000"/>
              </a:solidFill>
              <a:round/>
              <a:headEnd/>
              <a:tailEnd/>
            </a:ln>
          </p:spPr>
          <p:txBody>
            <a:bodyPr/>
            <a:lstStyle/>
            <a:p>
              <a:endParaRPr lang="en-US"/>
            </a:p>
          </p:txBody>
        </p:sp>
        <p:sp>
          <p:nvSpPr>
            <p:cNvPr id="72716" name="Line 12"/>
            <p:cNvSpPr>
              <a:spLocks noChangeShapeType="1"/>
            </p:cNvSpPr>
            <p:nvPr/>
          </p:nvSpPr>
          <p:spPr bwMode="auto">
            <a:xfrm>
              <a:off x="1854" y="3200"/>
              <a:ext cx="206" cy="1"/>
            </a:xfrm>
            <a:prstGeom prst="line">
              <a:avLst/>
            </a:prstGeom>
            <a:noFill/>
            <a:ln w="14288">
              <a:solidFill>
                <a:srgbClr val="000000"/>
              </a:solidFill>
              <a:round/>
              <a:headEnd/>
              <a:tailEnd/>
            </a:ln>
          </p:spPr>
          <p:txBody>
            <a:bodyPr/>
            <a:lstStyle/>
            <a:p>
              <a:endParaRPr lang="en-US"/>
            </a:p>
          </p:txBody>
        </p:sp>
        <p:sp>
          <p:nvSpPr>
            <p:cNvPr id="72717" name="Line 13"/>
            <p:cNvSpPr>
              <a:spLocks noChangeShapeType="1"/>
            </p:cNvSpPr>
            <p:nvPr/>
          </p:nvSpPr>
          <p:spPr bwMode="auto">
            <a:xfrm flipV="1">
              <a:off x="2060" y="2995"/>
              <a:ext cx="1" cy="205"/>
            </a:xfrm>
            <a:prstGeom prst="line">
              <a:avLst/>
            </a:prstGeom>
            <a:noFill/>
            <a:ln w="14288">
              <a:solidFill>
                <a:srgbClr val="000000"/>
              </a:solidFill>
              <a:round/>
              <a:headEnd/>
              <a:tailEnd/>
            </a:ln>
          </p:spPr>
          <p:txBody>
            <a:bodyPr/>
            <a:lstStyle/>
            <a:p>
              <a:endParaRPr lang="en-US"/>
            </a:p>
          </p:txBody>
        </p:sp>
        <p:sp>
          <p:nvSpPr>
            <p:cNvPr id="72718" name="Line 14"/>
            <p:cNvSpPr>
              <a:spLocks noChangeShapeType="1"/>
            </p:cNvSpPr>
            <p:nvPr/>
          </p:nvSpPr>
          <p:spPr bwMode="auto">
            <a:xfrm>
              <a:off x="2060" y="2995"/>
              <a:ext cx="205" cy="1"/>
            </a:xfrm>
            <a:prstGeom prst="line">
              <a:avLst/>
            </a:prstGeom>
            <a:noFill/>
            <a:ln w="14288">
              <a:solidFill>
                <a:srgbClr val="000000"/>
              </a:solidFill>
              <a:round/>
              <a:headEnd/>
              <a:tailEnd/>
            </a:ln>
          </p:spPr>
          <p:txBody>
            <a:bodyPr/>
            <a:lstStyle/>
            <a:p>
              <a:endParaRPr lang="en-US"/>
            </a:p>
          </p:txBody>
        </p:sp>
        <p:sp>
          <p:nvSpPr>
            <p:cNvPr id="72719" name="Line 15"/>
            <p:cNvSpPr>
              <a:spLocks noChangeShapeType="1"/>
            </p:cNvSpPr>
            <p:nvPr/>
          </p:nvSpPr>
          <p:spPr bwMode="auto">
            <a:xfrm flipV="1">
              <a:off x="2265" y="2789"/>
              <a:ext cx="1" cy="206"/>
            </a:xfrm>
            <a:prstGeom prst="line">
              <a:avLst/>
            </a:prstGeom>
            <a:noFill/>
            <a:ln w="14288">
              <a:solidFill>
                <a:srgbClr val="000000"/>
              </a:solidFill>
              <a:round/>
              <a:headEnd/>
              <a:tailEnd/>
            </a:ln>
          </p:spPr>
          <p:txBody>
            <a:bodyPr/>
            <a:lstStyle/>
            <a:p>
              <a:endParaRPr lang="en-US"/>
            </a:p>
          </p:txBody>
        </p:sp>
        <p:sp>
          <p:nvSpPr>
            <p:cNvPr id="72720" name="Line 16"/>
            <p:cNvSpPr>
              <a:spLocks noChangeShapeType="1"/>
            </p:cNvSpPr>
            <p:nvPr/>
          </p:nvSpPr>
          <p:spPr bwMode="auto">
            <a:xfrm>
              <a:off x="2265" y="2789"/>
              <a:ext cx="206" cy="1"/>
            </a:xfrm>
            <a:prstGeom prst="line">
              <a:avLst/>
            </a:prstGeom>
            <a:noFill/>
            <a:ln w="14288">
              <a:solidFill>
                <a:srgbClr val="000000"/>
              </a:solidFill>
              <a:round/>
              <a:headEnd/>
              <a:tailEnd/>
            </a:ln>
          </p:spPr>
          <p:txBody>
            <a:bodyPr/>
            <a:lstStyle/>
            <a:p>
              <a:endParaRPr lang="en-US"/>
            </a:p>
          </p:txBody>
        </p:sp>
        <p:sp>
          <p:nvSpPr>
            <p:cNvPr id="72721" name="Line 17"/>
            <p:cNvSpPr>
              <a:spLocks noChangeShapeType="1"/>
            </p:cNvSpPr>
            <p:nvPr/>
          </p:nvSpPr>
          <p:spPr bwMode="auto">
            <a:xfrm flipV="1">
              <a:off x="2471" y="2584"/>
              <a:ext cx="1" cy="205"/>
            </a:xfrm>
            <a:prstGeom prst="line">
              <a:avLst/>
            </a:prstGeom>
            <a:noFill/>
            <a:ln w="14288">
              <a:solidFill>
                <a:srgbClr val="000000"/>
              </a:solidFill>
              <a:round/>
              <a:headEnd/>
              <a:tailEnd/>
            </a:ln>
          </p:spPr>
          <p:txBody>
            <a:bodyPr/>
            <a:lstStyle/>
            <a:p>
              <a:endParaRPr lang="en-US"/>
            </a:p>
          </p:txBody>
        </p:sp>
        <p:sp>
          <p:nvSpPr>
            <p:cNvPr id="72722" name="Line 18"/>
            <p:cNvSpPr>
              <a:spLocks noChangeShapeType="1"/>
            </p:cNvSpPr>
            <p:nvPr/>
          </p:nvSpPr>
          <p:spPr bwMode="auto">
            <a:xfrm>
              <a:off x="2471" y="2584"/>
              <a:ext cx="205" cy="1"/>
            </a:xfrm>
            <a:prstGeom prst="line">
              <a:avLst/>
            </a:prstGeom>
            <a:noFill/>
            <a:ln w="14288">
              <a:solidFill>
                <a:srgbClr val="000000"/>
              </a:solidFill>
              <a:round/>
              <a:headEnd/>
              <a:tailEnd/>
            </a:ln>
          </p:spPr>
          <p:txBody>
            <a:bodyPr/>
            <a:lstStyle/>
            <a:p>
              <a:endParaRPr lang="en-US"/>
            </a:p>
          </p:txBody>
        </p:sp>
        <p:sp>
          <p:nvSpPr>
            <p:cNvPr id="72723" name="Line 19"/>
            <p:cNvSpPr>
              <a:spLocks noChangeShapeType="1"/>
            </p:cNvSpPr>
            <p:nvPr/>
          </p:nvSpPr>
          <p:spPr bwMode="auto">
            <a:xfrm flipH="1">
              <a:off x="2882" y="2173"/>
              <a:ext cx="51" cy="1"/>
            </a:xfrm>
            <a:prstGeom prst="line">
              <a:avLst/>
            </a:prstGeom>
            <a:noFill/>
            <a:ln w="14288">
              <a:solidFill>
                <a:srgbClr val="000000"/>
              </a:solidFill>
              <a:round/>
              <a:headEnd/>
              <a:tailEnd/>
            </a:ln>
          </p:spPr>
          <p:txBody>
            <a:bodyPr/>
            <a:lstStyle/>
            <a:p>
              <a:endParaRPr lang="en-US"/>
            </a:p>
          </p:txBody>
        </p:sp>
        <p:sp>
          <p:nvSpPr>
            <p:cNvPr id="72724" name="Line 20"/>
            <p:cNvSpPr>
              <a:spLocks noChangeShapeType="1"/>
            </p:cNvSpPr>
            <p:nvPr/>
          </p:nvSpPr>
          <p:spPr bwMode="auto">
            <a:xfrm>
              <a:off x="2933" y="2173"/>
              <a:ext cx="155" cy="1"/>
            </a:xfrm>
            <a:prstGeom prst="line">
              <a:avLst/>
            </a:prstGeom>
            <a:noFill/>
            <a:ln w="14288">
              <a:solidFill>
                <a:srgbClr val="000000"/>
              </a:solidFill>
              <a:round/>
              <a:headEnd/>
              <a:tailEnd/>
            </a:ln>
          </p:spPr>
          <p:txBody>
            <a:bodyPr/>
            <a:lstStyle/>
            <a:p>
              <a:endParaRPr lang="en-US"/>
            </a:p>
          </p:txBody>
        </p:sp>
        <p:sp>
          <p:nvSpPr>
            <p:cNvPr id="72725" name="Line 21"/>
            <p:cNvSpPr>
              <a:spLocks noChangeShapeType="1"/>
            </p:cNvSpPr>
            <p:nvPr/>
          </p:nvSpPr>
          <p:spPr bwMode="auto">
            <a:xfrm flipV="1">
              <a:off x="3088" y="1967"/>
              <a:ext cx="1" cy="206"/>
            </a:xfrm>
            <a:prstGeom prst="line">
              <a:avLst/>
            </a:prstGeom>
            <a:noFill/>
            <a:ln w="14288">
              <a:solidFill>
                <a:srgbClr val="000000"/>
              </a:solidFill>
              <a:round/>
              <a:headEnd/>
              <a:tailEnd/>
            </a:ln>
          </p:spPr>
          <p:txBody>
            <a:bodyPr/>
            <a:lstStyle/>
            <a:p>
              <a:endParaRPr lang="en-US"/>
            </a:p>
          </p:txBody>
        </p:sp>
        <p:sp>
          <p:nvSpPr>
            <p:cNvPr id="72726" name="Line 22"/>
            <p:cNvSpPr>
              <a:spLocks noChangeShapeType="1"/>
            </p:cNvSpPr>
            <p:nvPr/>
          </p:nvSpPr>
          <p:spPr bwMode="auto">
            <a:xfrm>
              <a:off x="3088" y="1967"/>
              <a:ext cx="205" cy="1"/>
            </a:xfrm>
            <a:prstGeom prst="line">
              <a:avLst/>
            </a:prstGeom>
            <a:noFill/>
            <a:ln w="14288">
              <a:solidFill>
                <a:srgbClr val="000000"/>
              </a:solidFill>
              <a:round/>
              <a:headEnd/>
              <a:tailEnd/>
            </a:ln>
          </p:spPr>
          <p:txBody>
            <a:bodyPr/>
            <a:lstStyle/>
            <a:p>
              <a:endParaRPr lang="en-US"/>
            </a:p>
          </p:txBody>
        </p:sp>
        <p:sp>
          <p:nvSpPr>
            <p:cNvPr id="72727" name="Line 23"/>
            <p:cNvSpPr>
              <a:spLocks noChangeShapeType="1"/>
            </p:cNvSpPr>
            <p:nvPr/>
          </p:nvSpPr>
          <p:spPr bwMode="auto">
            <a:xfrm>
              <a:off x="3293" y="1967"/>
              <a:ext cx="360" cy="1"/>
            </a:xfrm>
            <a:prstGeom prst="line">
              <a:avLst/>
            </a:prstGeom>
            <a:noFill/>
            <a:ln w="14288">
              <a:solidFill>
                <a:srgbClr val="000000"/>
              </a:solidFill>
              <a:round/>
              <a:headEnd/>
              <a:tailEnd/>
            </a:ln>
          </p:spPr>
          <p:txBody>
            <a:bodyPr/>
            <a:lstStyle/>
            <a:p>
              <a:endParaRPr lang="en-US"/>
            </a:p>
          </p:txBody>
        </p:sp>
        <p:sp>
          <p:nvSpPr>
            <p:cNvPr id="72728" name="Line 24"/>
            <p:cNvSpPr>
              <a:spLocks noChangeShapeType="1"/>
            </p:cNvSpPr>
            <p:nvPr/>
          </p:nvSpPr>
          <p:spPr bwMode="auto">
            <a:xfrm flipH="1">
              <a:off x="1700" y="3200"/>
              <a:ext cx="51" cy="1"/>
            </a:xfrm>
            <a:prstGeom prst="line">
              <a:avLst/>
            </a:prstGeom>
            <a:noFill/>
            <a:ln w="14288">
              <a:solidFill>
                <a:srgbClr val="000000"/>
              </a:solidFill>
              <a:round/>
              <a:headEnd/>
              <a:tailEnd/>
            </a:ln>
          </p:spPr>
          <p:txBody>
            <a:bodyPr/>
            <a:lstStyle/>
            <a:p>
              <a:endParaRPr lang="en-US"/>
            </a:p>
          </p:txBody>
        </p:sp>
        <p:sp>
          <p:nvSpPr>
            <p:cNvPr id="72729" name="Line 25"/>
            <p:cNvSpPr>
              <a:spLocks noChangeShapeType="1"/>
            </p:cNvSpPr>
            <p:nvPr/>
          </p:nvSpPr>
          <p:spPr bwMode="auto">
            <a:xfrm flipH="1">
              <a:off x="1700" y="2995"/>
              <a:ext cx="51" cy="1"/>
            </a:xfrm>
            <a:prstGeom prst="line">
              <a:avLst/>
            </a:prstGeom>
            <a:noFill/>
            <a:ln w="14288">
              <a:solidFill>
                <a:srgbClr val="000000"/>
              </a:solidFill>
              <a:round/>
              <a:headEnd/>
              <a:tailEnd/>
            </a:ln>
          </p:spPr>
          <p:txBody>
            <a:bodyPr/>
            <a:lstStyle/>
            <a:p>
              <a:endParaRPr lang="en-US"/>
            </a:p>
          </p:txBody>
        </p:sp>
        <p:sp>
          <p:nvSpPr>
            <p:cNvPr id="72730" name="Line 26"/>
            <p:cNvSpPr>
              <a:spLocks noChangeShapeType="1"/>
            </p:cNvSpPr>
            <p:nvPr/>
          </p:nvSpPr>
          <p:spPr bwMode="auto">
            <a:xfrm flipH="1">
              <a:off x="1700" y="2789"/>
              <a:ext cx="51" cy="1"/>
            </a:xfrm>
            <a:prstGeom prst="line">
              <a:avLst/>
            </a:prstGeom>
            <a:noFill/>
            <a:ln w="14288">
              <a:solidFill>
                <a:srgbClr val="000000"/>
              </a:solidFill>
              <a:round/>
              <a:headEnd/>
              <a:tailEnd/>
            </a:ln>
          </p:spPr>
          <p:txBody>
            <a:bodyPr/>
            <a:lstStyle/>
            <a:p>
              <a:endParaRPr lang="en-US"/>
            </a:p>
          </p:txBody>
        </p:sp>
        <p:sp>
          <p:nvSpPr>
            <p:cNvPr id="72731" name="Line 27"/>
            <p:cNvSpPr>
              <a:spLocks noChangeShapeType="1"/>
            </p:cNvSpPr>
            <p:nvPr/>
          </p:nvSpPr>
          <p:spPr bwMode="auto">
            <a:xfrm flipH="1">
              <a:off x="1700" y="2584"/>
              <a:ext cx="51" cy="1"/>
            </a:xfrm>
            <a:prstGeom prst="line">
              <a:avLst/>
            </a:prstGeom>
            <a:noFill/>
            <a:ln w="14288">
              <a:solidFill>
                <a:srgbClr val="000000"/>
              </a:solidFill>
              <a:round/>
              <a:headEnd/>
              <a:tailEnd/>
            </a:ln>
          </p:spPr>
          <p:txBody>
            <a:bodyPr/>
            <a:lstStyle/>
            <a:p>
              <a:endParaRPr lang="en-US"/>
            </a:p>
          </p:txBody>
        </p:sp>
        <p:sp>
          <p:nvSpPr>
            <p:cNvPr id="72732" name="Line 28"/>
            <p:cNvSpPr>
              <a:spLocks noChangeShapeType="1"/>
            </p:cNvSpPr>
            <p:nvPr/>
          </p:nvSpPr>
          <p:spPr bwMode="auto">
            <a:xfrm flipH="1">
              <a:off x="1700" y="1967"/>
              <a:ext cx="51" cy="1"/>
            </a:xfrm>
            <a:prstGeom prst="line">
              <a:avLst/>
            </a:prstGeom>
            <a:noFill/>
            <a:ln w="14288">
              <a:solidFill>
                <a:srgbClr val="000000"/>
              </a:solidFill>
              <a:round/>
              <a:headEnd/>
              <a:tailEnd/>
            </a:ln>
          </p:spPr>
          <p:txBody>
            <a:bodyPr/>
            <a:lstStyle/>
            <a:p>
              <a:endParaRPr lang="en-US"/>
            </a:p>
          </p:txBody>
        </p:sp>
        <p:sp>
          <p:nvSpPr>
            <p:cNvPr id="72733" name="Line 29"/>
            <p:cNvSpPr>
              <a:spLocks noChangeShapeType="1"/>
            </p:cNvSpPr>
            <p:nvPr/>
          </p:nvSpPr>
          <p:spPr bwMode="auto">
            <a:xfrm>
              <a:off x="1957" y="3406"/>
              <a:ext cx="1" cy="51"/>
            </a:xfrm>
            <a:prstGeom prst="line">
              <a:avLst/>
            </a:prstGeom>
            <a:noFill/>
            <a:ln w="14288">
              <a:solidFill>
                <a:srgbClr val="000000"/>
              </a:solidFill>
              <a:round/>
              <a:headEnd/>
              <a:tailEnd/>
            </a:ln>
          </p:spPr>
          <p:txBody>
            <a:bodyPr/>
            <a:lstStyle/>
            <a:p>
              <a:endParaRPr lang="en-US"/>
            </a:p>
          </p:txBody>
        </p:sp>
        <p:sp>
          <p:nvSpPr>
            <p:cNvPr id="72734" name="Line 30"/>
            <p:cNvSpPr>
              <a:spLocks noChangeShapeType="1"/>
            </p:cNvSpPr>
            <p:nvPr/>
          </p:nvSpPr>
          <p:spPr bwMode="auto">
            <a:xfrm>
              <a:off x="2163" y="3406"/>
              <a:ext cx="1" cy="51"/>
            </a:xfrm>
            <a:prstGeom prst="line">
              <a:avLst/>
            </a:prstGeom>
            <a:noFill/>
            <a:ln w="14288">
              <a:solidFill>
                <a:srgbClr val="000000"/>
              </a:solidFill>
              <a:round/>
              <a:headEnd/>
              <a:tailEnd/>
            </a:ln>
          </p:spPr>
          <p:txBody>
            <a:bodyPr/>
            <a:lstStyle/>
            <a:p>
              <a:endParaRPr lang="en-US"/>
            </a:p>
          </p:txBody>
        </p:sp>
        <p:sp>
          <p:nvSpPr>
            <p:cNvPr id="72735" name="Line 31"/>
            <p:cNvSpPr>
              <a:spLocks noChangeShapeType="1"/>
            </p:cNvSpPr>
            <p:nvPr/>
          </p:nvSpPr>
          <p:spPr bwMode="auto">
            <a:xfrm>
              <a:off x="2368" y="3406"/>
              <a:ext cx="1" cy="51"/>
            </a:xfrm>
            <a:prstGeom prst="line">
              <a:avLst/>
            </a:prstGeom>
            <a:noFill/>
            <a:ln w="14288">
              <a:solidFill>
                <a:srgbClr val="000000"/>
              </a:solidFill>
              <a:round/>
              <a:headEnd/>
              <a:tailEnd/>
            </a:ln>
          </p:spPr>
          <p:txBody>
            <a:bodyPr/>
            <a:lstStyle/>
            <a:p>
              <a:endParaRPr lang="en-US"/>
            </a:p>
          </p:txBody>
        </p:sp>
        <p:sp>
          <p:nvSpPr>
            <p:cNvPr id="72736" name="Line 32"/>
            <p:cNvSpPr>
              <a:spLocks noChangeShapeType="1"/>
            </p:cNvSpPr>
            <p:nvPr/>
          </p:nvSpPr>
          <p:spPr bwMode="auto">
            <a:xfrm>
              <a:off x="2574" y="3406"/>
              <a:ext cx="1" cy="51"/>
            </a:xfrm>
            <a:prstGeom prst="line">
              <a:avLst/>
            </a:prstGeom>
            <a:noFill/>
            <a:ln w="14288">
              <a:solidFill>
                <a:srgbClr val="000000"/>
              </a:solidFill>
              <a:round/>
              <a:headEnd/>
              <a:tailEnd/>
            </a:ln>
          </p:spPr>
          <p:txBody>
            <a:bodyPr/>
            <a:lstStyle/>
            <a:p>
              <a:endParaRPr lang="en-US"/>
            </a:p>
          </p:txBody>
        </p:sp>
        <p:sp>
          <p:nvSpPr>
            <p:cNvPr id="72737" name="Line 33"/>
            <p:cNvSpPr>
              <a:spLocks noChangeShapeType="1"/>
            </p:cNvSpPr>
            <p:nvPr/>
          </p:nvSpPr>
          <p:spPr bwMode="auto">
            <a:xfrm>
              <a:off x="3190" y="3406"/>
              <a:ext cx="1" cy="51"/>
            </a:xfrm>
            <a:prstGeom prst="line">
              <a:avLst/>
            </a:prstGeom>
            <a:noFill/>
            <a:ln w="14288">
              <a:solidFill>
                <a:srgbClr val="000000"/>
              </a:solidFill>
              <a:round/>
              <a:headEnd/>
              <a:tailEnd/>
            </a:ln>
          </p:spPr>
          <p:txBody>
            <a:bodyPr/>
            <a:lstStyle/>
            <a:p>
              <a:endParaRPr lang="en-US"/>
            </a:p>
          </p:txBody>
        </p:sp>
        <p:sp>
          <p:nvSpPr>
            <p:cNvPr id="72738" name="Line 34"/>
            <p:cNvSpPr>
              <a:spLocks noChangeShapeType="1"/>
            </p:cNvSpPr>
            <p:nvPr/>
          </p:nvSpPr>
          <p:spPr bwMode="auto">
            <a:xfrm>
              <a:off x="3396" y="1916"/>
              <a:ext cx="1" cy="1541"/>
            </a:xfrm>
            <a:prstGeom prst="line">
              <a:avLst/>
            </a:prstGeom>
            <a:noFill/>
            <a:ln w="0">
              <a:solidFill>
                <a:srgbClr val="000000"/>
              </a:solidFill>
              <a:prstDash val="sysDash"/>
              <a:round/>
              <a:headEnd/>
              <a:tailEnd/>
            </a:ln>
          </p:spPr>
          <p:txBody>
            <a:bodyPr/>
            <a:lstStyle/>
            <a:p>
              <a:endParaRPr lang="en-US"/>
            </a:p>
          </p:txBody>
        </p:sp>
        <p:sp>
          <p:nvSpPr>
            <p:cNvPr id="72739" name="Rectangle 35"/>
            <p:cNvSpPr>
              <a:spLocks noChangeArrowheads="1"/>
            </p:cNvSpPr>
            <p:nvPr/>
          </p:nvSpPr>
          <p:spPr bwMode="auto">
            <a:xfrm>
              <a:off x="1443" y="3176"/>
              <a:ext cx="198" cy="106"/>
            </a:xfrm>
            <a:prstGeom prst="rect">
              <a:avLst/>
            </a:prstGeom>
            <a:noFill/>
            <a:ln w="9525">
              <a:noFill/>
              <a:miter lim="800000"/>
              <a:headEnd/>
              <a:tailEnd/>
            </a:ln>
          </p:spPr>
          <p:txBody>
            <a:bodyPr wrap="none" lIns="0" tIns="0" rIns="0" bIns="0">
              <a:spAutoFit/>
            </a:bodyPr>
            <a:lstStyle/>
            <a:p>
              <a:r>
                <a:rPr lang="en-US" sz="1100">
                  <a:solidFill>
                    <a:srgbClr val="000000"/>
                  </a:solidFill>
                </a:rPr>
                <a:t>...001</a:t>
              </a:r>
              <a:endParaRPr lang="en-US"/>
            </a:p>
          </p:txBody>
        </p:sp>
        <p:sp>
          <p:nvSpPr>
            <p:cNvPr id="72740" name="Rectangle 36"/>
            <p:cNvSpPr>
              <a:spLocks noChangeArrowheads="1"/>
            </p:cNvSpPr>
            <p:nvPr/>
          </p:nvSpPr>
          <p:spPr bwMode="auto">
            <a:xfrm>
              <a:off x="1494" y="2970"/>
              <a:ext cx="132" cy="106"/>
            </a:xfrm>
            <a:prstGeom prst="rect">
              <a:avLst/>
            </a:prstGeom>
            <a:noFill/>
            <a:ln w="9525">
              <a:noFill/>
              <a:miter lim="800000"/>
              <a:headEnd/>
              <a:tailEnd/>
            </a:ln>
          </p:spPr>
          <p:txBody>
            <a:bodyPr wrap="none" lIns="0" tIns="0" rIns="0" bIns="0">
              <a:spAutoFit/>
            </a:bodyPr>
            <a:lstStyle/>
            <a:p>
              <a:r>
                <a:rPr lang="en-US" sz="1100">
                  <a:solidFill>
                    <a:srgbClr val="000000"/>
                  </a:solidFill>
                </a:rPr>
                <a:t>010</a:t>
              </a:r>
              <a:endParaRPr lang="en-US"/>
            </a:p>
          </p:txBody>
        </p:sp>
        <p:sp>
          <p:nvSpPr>
            <p:cNvPr id="72741" name="Rectangle 37"/>
            <p:cNvSpPr>
              <a:spLocks noChangeArrowheads="1"/>
            </p:cNvSpPr>
            <p:nvPr/>
          </p:nvSpPr>
          <p:spPr bwMode="auto">
            <a:xfrm>
              <a:off x="1494" y="2765"/>
              <a:ext cx="132" cy="106"/>
            </a:xfrm>
            <a:prstGeom prst="rect">
              <a:avLst/>
            </a:prstGeom>
            <a:noFill/>
            <a:ln w="9525">
              <a:noFill/>
              <a:miter lim="800000"/>
              <a:headEnd/>
              <a:tailEnd/>
            </a:ln>
          </p:spPr>
          <p:txBody>
            <a:bodyPr wrap="none" lIns="0" tIns="0" rIns="0" bIns="0">
              <a:spAutoFit/>
            </a:bodyPr>
            <a:lstStyle/>
            <a:p>
              <a:r>
                <a:rPr lang="en-US" sz="1100">
                  <a:solidFill>
                    <a:srgbClr val="000000"/>
                  </a:solidFill>
                </a:rPr>
                <a:t>011</a:t>
              </a:r>
              <a:endParaRPr lang="en-US"/>
            </a:p>
          </p:txBody>
        </p:sp>
        <p:sp>
          <p:nvSpPr>
            <p:cNvPr id="72742" name="Rectangle 38"/>
            <p:cNvSpPr>
              <a:spLocks noChangeArrowheads="1"/>
            </p:cNvSpPr>
            <p:nvPr/>
          </p:nvSpPr>
          <p:spPr bwMode="auto">
            <a:xfrm>
              <a:off x="1494" y="2559"/>
              <a:ext cx="132" cy="106"/>
            </a:xfrm>
            <a:prstGeom prst="rect">
              <a:avLst/>
            </a:prstGeom>
            <a:noFill/>
            <a:ln w="9525">
              <a:noFill/>
              <a:miter lim="800000"/>
              <a:headEnd/>
              <a:tailEnd/>
            </a:ln>
          </p:spPr>
          <p:txBody>
            <a:bodyPr wrap="none" lIns="0" tIns="0" rIns="0" bIns="0">
              <a:spAutoFit/>
            </a:bodyPr>
            <a:lstStyle/>
            <a:p>
              <a:r>
                <a:rPr lang="en-US" sz="1100">
                  <a:solidFill>
                    <a:srgbClr val="000000"/>
                  </a:solidFill>
                </a:rPr>
                <a:t>100</a:t>
              </a:r>
              <a:endParaRPr lang="en-US"/>
            </a:p>
          </p:txBody>
        </p:sp>
        <p:sp>
          <p:nvSpPr>
            <p:cNvPr id="72743" name="Rectangle 39"/>
            <p:cNvSpPr>
              <a:spLocks noChangeArrowheads="1"/>
            </p:cNvSpPr>
            <p:nvPr/>
          </p:nvSpPr>
          <p:spPr bwMode="auto">
            <a:xfrm>
              <a:off x="3348" y="3468"/>
              <a:ext cx="64" cy="125"/>
            </a:xfrm>
            <a:prstGeom prst="rect">
              <a:avLst/>
            </a:prstGeom>
            <a:noFill/>
            <a:ln w="9525">
              <a:noFill/>
              <a:miter lim="800000"/>
              <a:headEnd/>
              <a:tailEnd/>
            </a:ln>
          </p:spPr>
          <p:txBody>
            <a:bodyPr wrap="none" lIns="0" tIns="0" rIns="0" bIns="0">
              <a:spAutoFit/>
            </a:bodyPr>
            <a:lstStyle/>
            <a:p>
              <a:r>
                <a:rPr lang="en-US" sz="1300" i="1">
                  <a:solidFill>
                    <a:srgbClr val="000000"/>
                  </a:solidFill>
                </a:rPr>
                <a:t>V</a:t>
              </a:r>
              <a:endParaRPr lang="en-US"/>
            </a:p>
          </p:txBody>
        </p:sp>
        <p:sp>
          <p:nvSpPr>
            <p:cNvPr id="72744" name="Rectangle 40"/>
            <p:cNvSpPr>
              <a:spLocks noChangeArrowheads="1"/>
            </p:cNvSpPr>
            <p:nvPr/>
          </p:nvSpPr>
          <p:spPr bwMode="auto">
            <a:xfrm>
              <a:off x="3396" y="3519"/>
              <a:ext cx="173" cy="125"/>
            </a:xfrm>
            <a:prstGeom prst="rect">
              <a:avLst/>
            </a:prstGeom>
            <a:noFill/>
            <a:ln w="9525">
              <a:noFill/>
              <a:miter lim="800000"/>
              <a:headEnd/>
              <a:tailEnd/>
            </a:ln>
          </p:spPr>
          <p:txBody>
            <a:bodyPr wrap="none" lIns="0" tIns="0" rIns="0" bIns="0">
              <a:spAutoFit/>
            </a:bodyPr>
            <a:lstStyle/>
            <a:p>
              <a:r>
                <a:rPr lang="en-US" sz="1300" i="1">
                  <a:solidFill>
                    <a:srgbClr val="000000"/>
                  </a:solidFill>
                </a:rPr>
                <a:t>max</a:t>
              </a:r>
              <a:endParaRPr lang="en-US"/>
            </a:p>
          </p:txBody>
        </p:sp>
        <p:sp>
          <p:nvSpPr>
            <p:cNvPr id="72745" name="Rectangle 41"/>
            <p:cNvSpPr>
              <a:spLocks noChangeArrowheads="1"/>
            </p:cNvSpPr>
            <p:nvPr/>
          </p:nvSpPr>
          <p:spPr bwMode="auto">
            <a:xfrm>
              <a:off x="1340" y="1616"/>
              <a:ext cx="301" cy="125"/>
            </a:xfrm>
            <a:prstGeom prst="rect">
              <a:avLst/>
            </a:prstGeom>
            <a:noFill/>
            <a:ln w="9525">
              <a:noFill/>
              <a:miter lim="800000"/>
              <a:headEnd/>
              <a:tailEnd/>
            </a:ln>
          </p:spPr>
          <p:txBody>
            <a:bodyPr wrap="none" lIns="0" tIns="0" rIns="0" bIns="0">
              <a:spAutoFit/>
            </a:bodyPr>
            <a:lstStyle/>
            <a:p>
              <a:r>
                <a:rPr lang="en-US" sz="1300" b="1">
                  <a:solidFill>
                    <a:srgbClr val="000000"/>
                  </a:solidFill>
                </a:rPr>
                <a:t>Digital</a:t>
              </a:r>
              <a:endParaRPr lang="en-US"/>
            </a:p>
          </p:txBody>
        </p:sp>
        <p:sp>
          <p:nvSpPr>
            <p:cNvPr id="72746" name="Rectangle 42"/>
            <p:cNvSpPr>
              <a:spLocks noChangeArrowheads="1"/>
            </p:cNvSpPr>
            <p:nvPr/>
          </p:nvSpPr>
          <p:spPr bwMode="auto">
            <a:xfrm>
              <a:off x="1340" y="1719"/>
              <a:ext cx="325" cy="125"/>
            </a:xfrm>
            <a:prstGeom prst="rect">
              <a:avLst/>
            </a:prstGeom>
            <a:noFill/>
            <a:ln w="9525">
              <a:noFill/>
              <a:miter lim="800000"/>
              <a:headEnd/>
              <a:tailEnd/>
            </a:ln>
          </p:spPr>
          <p:txBody>
            <a:bodyPr wrap="none" lIns="0" tIns="0" rIns="0" bIns="0">
              <a:spAutoFit/>
            </a:bodyPr>
            <a:lstStyle/>
            <a:p>
              <a:r>
                <a:rPr lang="en-US" sz="1300" b="1">
                  <a:solidFill>
                    <a:srgbClr val="000000"/>
                  </a:solidFill>
                </a:rPr>
                <a:t>Output</a:t>
              </a:r>
              <a:endParaRPr lang="en-US"/>
            </a:p>
          </p:txBody>
        </p:sp>
        <p:sp>
          <p:nvSpPr>
            <p:cNvPr id="72747" name="Rectangle 43"/>
            <p:cNvSpPr>
              <a:spLocks noChangeArrowheads="1"/>
            </p:cNvSpPr>
            <p:nvPr/>
          </p:nvSpPr>
          <p:spPr bwMode="auto">
            <a:xfrm>
              <a:off x="3704" y="3415"/>
              <a:ext cx="422" cy="125"/>
            </a:xfrm>
            <a:prstGeom prst="rect">
              <a:avLst/>
            </a:prstGeom>
            <a:noFill/>
            <a:ln w="9525">
              <a:noFill/>
              <a:miter lim="800000"/>
              <a:headEnd/>
              <a:tailEnd/>
            </a:ln>
          </p:spPr>
          <p:txBody>
            <a:bodyPr wrap="none" lIns="0" tIns="0" rIns="0" bIns="0">
              <a:spAutoFit/>
            </a:bodyPr>
            <a:lstStyle/>
            <a:p>
              <a:r>
                <a:rPr lang="en-US" sz="1300" b="1">
                  <a:solidFill>
                    <a:srgbClr val="000000"/>
                  </a:solidFill>
                </a:rPr>
                <a:t>Analogue</a:t>
              </a:r>
              <a:endParaRPr lang="en-US"/>
            </a:p>
          </p:txBody>
        </p:sp>
        <p:sp>
          <p:nvSpPr>
            <p:cNvPr id="72748" name="Rectangle 44"/>
            <p:cNvSpPr>
              <a:spLocks noChangeArrowheads="1"/>
            </p:cNvSpPr>
            <p:nvPr/>
          </p:nvSpPr>
          <p:spPr bwMode="auto">
            <a:xfrm>
              <a:off x="3704" y="3549"/>
              <a:ext cx="249" cy="125"/>
            </a:xfrm>
            <a:prstGeom prst="rect">
              <a:avLst/>
            </a:prstGeom>
            <a:noFill/>
            <a:ln w="9525">
              <a:noFill/>
              <a:miter lim="800000"/>
              <a:headEnd/>
              <a:tailEnd/>
            </a:ln>
          </p:spPr>
          <p:txBody>
            <a:bodyPr wrap="none" lIns="0" tIns="0" rIns="0" bIns="0">
              <a:spAutoFit/>
            </a:bodyPr>
            <a:lstStyle/>
            <a:p>
              <a:r>
                <a:rPr lang="en-US" sz="1300" b="1">
                  <a:solidFill>
                    <a:srgbClr val="000000"/>
                  </a:solidFill>
                </a:rPr>
                <a:t>Input</a:t>
              </a:r>
              <a:endParaRPr lang="en-US"/>
            </a:p>
          </p:txBody>
        </p:sp>
        <p:sp>
          <p:nvSpPr>
            <p:cNvPr id="72749" name="Line 45"/>
            <p:cNvSpPr>
              <a:spLocks noChangeShapeType="1"/>
            </p:cNvSpPr>
            <p:nvPr/>
          </p:nvSpPr>
          <p:spPr bwMode="auto">
            <a:xfrm flipH="1">
              <a:off x="1700" y="3406"/>
              <a:ext cx="51" cy="1"/>
            </a:xfrm>
            <a:prstGeom prst="line">
              <a:avLst/>
            </a:prstGeom>
            <a:noFill/>
            <a:ln w="0">
              <a:solidFill>
                <a:srgbClr val="000000"/>
              </a:solidFill>
              <a:prstDash val="sysDash"/>
              <a:round/>
              <a:headEnd/>
              <a:tailEnd/>
            </a:ln>
          </p:spPr>
          <p:txBody>
            <a:bodyPr/>
            <a:lstStyle/>
            <a:p>
              <a:endParaRPr lang="en-US"/>
            </a:p>
          </p:txBody>
        </p:sp>
        <p:sp>
          <p:nvSpPr>
            <p:cNvPr id="72750" name="Line 46"/>
            <p:cNvSpPr>
              <a:spLocks noChangeShapeType="1"/>
            </p:cNvSpPr>
            <p:nvPr/>
          </p:nvSpPr>
          <p:spPr bwMode="auto">
            <a:xfrm>
              <a:off x="1751" y="3406"/>
              <a:ext cx="1" cy="51"/>
            </a:xfrm>
            <a:prstGeom prst="line">
              <a:avLst/>
            </a:prstGeom>
            <a:noFill/>
            <a:ln w="0">
              <a:solidFill>
                <a:srgbClr val="000000"/>
              </a:solidFill>
              <a:prstDash val="sysDash"/>
              <a:round/>
              <a:headEnd/>
              <a:tailEnd/>
            </a:ln>
          </p:spPr>
          <p:txBody>
            <a:bodyPr/>
            <a:lstStyle/>
            <a:p>
              <a:endParaRPr lang="en-US"/>
            </a:p>
          </p:txBody>
        </p:sp>
        <p:sp>
          <p:nvSpPr>
            <p:cNvPr id="72751" name="Line 47"/>
            <p:cNvSpPr>
              <a:spLocks noChangeShapeType="1"/>
            </p:cNvSpPr>
            <p:nvPr/>
          </p:nvSpPr>
          <p:spPr bwMode="auto">
            <a:xfrm flipV="1">
              <a:off x="1751" y="1864"/>
              <a:ext cx="1542" cy="1542"/>
            </a:xfrm>
            <a:prstGeom prst="line">
              <a:avLst/>
            </a:prstGeom>
            <a:noFill/>
            <a:ln w="0">
              <a:solidFill>
                <a:srgbClr val="000000"/>
              </a:solidFill>
              <a:prstDash val="sysDot"/>
              <a:round/>
              <a:headEnd/>
              <a:tailEnd/>
            </a:ln>
          </p:spPr>
          <p:txBody>
            <a:bodyPr/>
            <a:lstStyle/>
            <a:p>
              <a:endParaRPr lang="en-US"/>
            </a:p>
          </p:txBody>
        </p:sp>
        <p:sp>
          <p:nvSpPr>
            <p:cNvPr id="72752" name="Rectangle 48"/>
            <p:cNvSpPr>
              <a:spLocks noChangeArrowheads="1"/>
            </p:cNvSpPr>
            <p:nvPr/>
          </p:nvSpPr>
          <p:spPr bwMode="auto">
            <a:xfrm>
              <a:off x="1751" y="3484"/>
              <a:ext cx="44" cy="106"/>
            </a:xfrm>
            <a:prstGeom prst="rect">
              <a:avLst/>
            </a:prstGeom>
            <a:noFill/>
            <a:ln w="9525">
              <a:noFill/>
              <a:miter lim="800000"/>
              <a:headEnd/>
              <a:tailEnd/>
            </a:ln>
          </p:spPr>
          <p:txBody>
            <a:bodyPr wrap="none" lIns="0" tIns="0" rIns="0" bIns="0">
              <a:spAutoFit/>
            </a:bodyPr>
            <a:lstStyle/>
            <a:p>
              <a:r>
                <a:rPr lang="en-US" sz="1100">
                  <a:solidFill>
                    <a:srgbClr val="000000"/>
                  </a:solidFill>
                </a:rPr>
                <a:t>0</a:t>
              </a:r>
              <a:endParaRPr lang="en-US"/>
            </a:p>
          </p:txBody>
        </p:sp>
        <p:sp>
          <p:nvSpPr>
            <p:cNvPr id="72753" name="Rectangle 49"/>
            <p:cNvSpPr>
              <a:spLocks noChangeArrowheads="1"/>
            </p:cNvSpPr>
            <p:nvPr/>
          </p:nvSpPr>
          <p:spPr bwMode="auto">
            <a:xfrm>
              <a:off x="1392" y="1907"/>
              <a:ext cx="287" cy="125"/>
            </a:xfrm>
            <a:prstGeom prst="rect">
              <a:avLst/>
            </a:prstGeom>
            <a:noFill/>
            <a:ln w="9525">
              <a:noFill/>
              <a:miter lim="800000"/>
              <a:headEnd/>
              <a:tailEnd/>
            </a:ln>
          </p:spPr>
          <p:txBody>
            <a:bodyPr wrap="none" lIns="0" tIns="0" rIns="0" bIns="0">
              <a:spAutoFit/>
            </a:bodyPr>
            <a:lstStyle/>
            <a:p>
              <a:r>
                <a:rPr lang="en-US" sz="1300">
                  <a:solidFill>
                    <a:srgbClr val="000000"/>
                  </a:solidFill>
                </a:rPr>
                <a:t>(2  - 1)</a:t>
              </a:r>
              <a:endParaRPr lang="en-US"/>
            </a:p>
          </p:txBody>
        </p:sp>
        <p:sp>
          <p:nvSpPr>
            <p:cNvPr id="72754" name="Rectangle 50"/>
            <p:cNvSpPr>
              <a:spLocks noChangeArrowheads="1"/>
            </p:cNvSpPr>
            <p:nvPr/>
          </p:nvSpPr>
          <p:spPr bwMode="auto">
            <a:xfrm>
              <a:off x="1494" y="1872"/>
              <a:ext cx="44" cy="106"/>
            </a:xfrm>
            <a:prstGeom prst="rect">
              <a:avLst/>
            </a:prstGeom>
            <a:noFill/>
            <a:ln w="9525">
              <a:noFill/>
              <a:miter lim="800000"/>
              <a:headEnd/>
              <a:tailEnd/>
            </a:ln>
          </p:spPr>
          <p:txBody>
            <a:bodyPr wrap="none" lIns="0" tIns="0" rIns="0" bIns="0">
              <a:spAutoFit/>
            </a:bodyPr>
            <a:lstStyle/>
            <a:p>
              <a:r>
                <a:rPr lang="en-US" sz="1100">
                  <a:solidFill>
                    <a:srgbClr val="000000"/>
                  </a:solidFill>
                </a:rPr>
                <a:t>n</a:t>
              </a:r>
              <a:endParaRPr lang="en-US"/>
            </a:p>
          </p:txBody>
        </p:sp>
        <p:sp>
          <p:nvSpPr>
            <p:cNvPr id="72755" name="Line 51"/>
            <p:cNvSpPr>
              <a:spLocks noChangeShapeType="1"/>
            </p:cNvSpPr>
            <p:nvPr/>
          </p:nvSpPr>
          <p:spPr bwMode="auto">
            <a:xfrm flipH="1">
              <a:off x="1700" y="2173"/>
              <a:ext cx="51" cy="1"/>
            </a:xfrm>
            <a:prstGeom prst="line">
              <a:avLst/>
            </a:prstGeom>
            <a:noFill/>
            <a:ln w="14288">
              <a:solidFill>
                <a:srgbClr val="000000"/>
              </a:solidFill>
              <a:round/>
              <a:headEnd/>
              <a:tailEnd/>
            </a:ln>
          </p:spPr>
          <p:txBody>
            <a:bodyPr/>
            <a:lstStyle/>
            <a:p>
              <a:endParaRPr lang="en-US"/>
            </a:p>
          </p:txBody>
        </p:sp>
        <p:sp>
          <p:nvSpPr>
            <p:cNvPr id="72756" name="Rectangle 52"/>
            <p:cNvSpPr>
              <a:spLocks noChangeArrowheads="1"/>
            </p:cNvSpPr>
            <p:nvPr/>
          </p:nvSpPr>
          <p:spPr bwMode="auto">
            <a:xfrm>
              <a:off x="1392" y="2113"/>
              <a:ext cx="287" cy="125"/>
            </a:xfrm>
            <a:prstGeom prst="rect">
              <a:avLst/>
            </a:prstGeom>
            <a:noFill/>
            <a:ln w="9525">
              <a:noFill/>
              <a:miter lim="800000"/>
              <a:headEnd/>
              <a:tailEnd/>
            </a:ln>
          </p:spPr>
          <p:txBody>
            <a:bodyPr wrap="none" lIns="0" tIns="0" rIns="0" bIns="0">
              <a:spAutoFit/>
            </a:bodyPr>
            <a:lstStyle/>
            <a:p>
              <a:r>
                <a:rPr lang="en-US" sz="1300">
                  <a:solidFill>
                    <a:srgbClr val="000000"/>
                  </a:solidFill>
                </a:rPr>
                <a:t>(2  - 2)</a:t>
              </a:r>
              <a:endParaRPr lang="en-US"/>
            </a:p>
          </p:txBody>
        </p:sp>
        <p:sp>
          <p:nvSpPr>
            <p:cNvPr id="72757" name="Rectangle 53"/>
            <p:cNvSpPr>
              <a:spLocks noChangeArrowheads="1"/>
            </p:cNvSpPr>
            <p:nvPr/>
          </p:nvSpPr>
          <p:spPr bwMode="auto">
            <a:xfrm>
              <a:off x="1494" y="2077"/>
              <a:ext cx="44" cy="106"/>
            </a:xfrm>
            <a:prstGeom prst="rect">
              <a:avLst/>
            </a:prstGeom>
            <a:noFill/>
            <a:ln w="9525">
              <a:noFill/>
              <a:miter lim="800000"/>
              <a:headEnd/>
              <a:tailEnd/>
            </a:ln>
          </p:spPr>
          <p:txBody>
            <a:bodyPr wrap="none" lIns="0" tIns="0" rIns="0" bIns="0">
              <a:spAutoFit/>
            </a:bodyPr>
            <a:lstStyle/>
            <a:p>
              <a:r>
                <a:rPr lang="en-US" sz="1100">
                  <a:solidFill>
                    <a:srgbClr val="000000"/>
                  </a:solidFill>
                </a:rPr>
                <a:t>n</a:t>
              </a:r>
              <a:endParaRPr lang="en-US"/>
            </a:p>
          </p:txBody>
        </p:sp>
        <p:sp>
          <p:nvSpPr>
            <p:cNvPr id="72758" name="Rectangle 54"/>
            <p:cNvSpPr>
              <a:spLocks noChangeArrowheads="1"/>
            </p:cNvSpPr>
            <p:nvPr/>
          </p:nvSpPr>
          <p:spPr bwMode="auto">
            <a:xfrm>
              <a:off x="1597" y="3365"/>
              <a:ext cx="52" cy="125"/>
            </a:xfrm>
            <a:prstGeom prst="rect">
              <a:avLst/>
            </a:prstGeom>
            <a:noFill/>
            <a:ln w="9525">
              <a:noFill/>
              <a:miter lim="800000"/>
              <a:headEnd/>
              <a:tailEnd/>
            </a:ln>
          </p:spPr>
          <p:txBody>
            <a:bodyPr wrap="none" lIns="0" tIns="0" rIns="0" bIns="0">
              <a:spAutoFit/>
            </a:bodyPr>
            <a:lstStyle/>
            <a:p>
              <a:r>
                <a:rPr lang="en-US" sz="1300">
                  <a:solidFill>
                    <a:srgbClr val="000000"/>
                  </a:solidFill>
                </a:rPr>
                <a:t>0</a:t>
              </a:r>
              <a:endParaRPr lang="en-US"/>
            </a:p>
          </p:txBody>
        </p:sp>
      </p:grpSp>
      <p:sp>
        <p:nvSpPr>
          <p:cNvPr id="72760" name="Freeform 56"/>
          <p:cNvSpPr>
            <a:spLocks/>
          </p:cNvSpPr>
          <p:nvPr/>
        </p:nvSpPr>
        <p:spPr bwMode="auto">
          <a:xfrm>
            <a:off x="933450" y="5878513"/>
            <a:ext cx="2535238" cy="204787"/>
          </a:xfrm>
          <a:custGeom>
            <a:avLst/>
            <a:gdLst/>
            <a:ahLst/>
            <a:cxnLst>
              <a:cxn ang="0">
                <a:pos x="0" y="0"/>
              </a:cxn>
              <a:cxn ang="0">
                <a:pos x="2" y="27"/>
              </a:cxn>
              <a:cxn ang="0">
                <a:pos x="8" y="50"/>
              </a:cxn>
              <a:cxn ang="0">
                <a:pos x="17" y="72"/>
              </a:cxn>
              <a:cxn ang="0">
                <a:pos x="27" y="92"/>
              </a:cxn>
              <a:cxn ang="0">
                <a:pos x="42" y="108"/>
              </a:cxn>
              <a:cxn ang="0">
                <a:pos x="56" y="119"/>
              </a:cxn>
              <a:cxn ang="0">
                <a:pos x="74" y="128"/>
              </a:cxn>
              <a:cxn ang="0">
                <a:pos x="92" y="129"/>
              </a:cxn>
              <a:cxn ang="0">
                <a:pos x="1556" y="129"/>
              </a:cxn>
              <a:cxn ang="0">
                <a:pos x="1574" y="131"/>
              </a:cxn>
              <a:cxn ang="0">
                <a:pos x="1592" y="140"/>
              </a:cxn>
              <a:cxn ang="0">
                <a:pos x="1606" y="151"/>
              </a:cxn>
              <a:cxn ang="0">
                <a:pos x="1621" y="167"/>
              </a:cxn>
              <a:cxn ang="0">
                <a:pos x="1632" y="187"/>
              </a:cxn>
              <a:cxn ang="0">
                <a:pos x="1641" y="208"/>
              </a:cxn>
              <a:cxn ang="0">
                <a:pos x="1646" y="232"/>
              </a:cxn>
              <a:cxn ang="0">
                <a:pos x="1648" y="259"/>
              </a:cxn>
              <a:cxn ang="0">
                <a:pos x="1650" y="232"/>
              </a:cxn>
              <a:cxn ang="0">
                <a:pos x="1655" y="208"/>
              </a:cxn>
              <a:cxn ang="0">
                <a:pos x="1664" y="187"/>
              </a:cxn>
              <a:cxn ang="0">
                <a:pos x="1675" y="167"/>
              </a:cxn>
              <a:cxn ang="0">
                <a:pos x="1689" y="151"/>
              </a:cxn>
              <a:cxn ang="0">
                <a:pos x="1703" y="140"/>
              </a:cxn>
              <a:cxn ang="0">
                <a:pos x="1721" y="131"/>
              </a:cxn>
              <a:cxn ang="0">
                <a:pos x="1739" y="129"/>
              </a:cxn>
              <a:cxn ang="0">
                <a:pos x="3103" y="129"/>
              </a:cxn>
              <a:cxn ang="0">
                <a:pos x="3121" y="128"/>
              </a:cxn>
              <a:cxn ang="0">
                <a:pos x="3139" y="119"/>
              </a:cxn>
              <a:cxn ang="0">
                <a:pos x="3153" y="108"/>
              </a:cxn>
              <a:cxn ang="0">
                <a:pos x="3167" y="92"/>
              </a:cxn>
              <a:cxn ang="0">
                <a:pos x="3178" y="72"/>
              </a:cxn>
              <a:cxn ang="0">
                <a:pos x="3187" y="50"/>
              </a:cxn>
              <a:cxn ang="0">
                <a:pos x="3193" y="27"/>
              </a:cxn>
              <a:cxn ang="0">
                <a:pos x="3194" y="0"/>
              </a:cxn>
            </a:cxnLst>
            <a:rect l="0" t="0" r="r" b="b"/>
            <a:pathLst>
              <a:path w="3194" h="259">
                <a:moveTo>
                  <a:pt x="0" y="0"/>
                </a:moveTo>
                <a:lnTo>
                  <a:pt x="2" y="27"/>
                </a:lnTo>
                <a:lnTo>
                  <a:pt x="8" y="50"/>
                </a:lnTo>
                <a:lnTo>
                  <a:pt x="17" y="72"/>
                </a:lnTo>
                <a:lnTo>
                  <a:pt x="27" y="92"/>
                </a:lnTo>
                <a:lnTo>
                  <a:pt x="42" y="108"/>
                </a:lnTo>
                <a:lnTo>
                  <a:pt x="56" y="119"/>
                </a:lnTo>
                <a:lnTo>
                  <a:pt x="74" y="128"/>
                </a:lnTo>
                <a:lnTo>
                  <a:pt x="92" y="129"/>
                </a:lnTo>
                <a:lnTo>
                  <a:pt x="1556" y="129"/>
                </a:lnTo>
                <a:lnTo>
                  <a:pt x="1574" y="131"/>
                </a:lnTo>
                <a:lnTo>
                  <a:pt x="1592" y="140"/>
                </a:lnTo>
                <a:lnTo>
                  <a:pt x="1606" y="151"/>
                </a:lnTo>
                <a:lnTo>
                  <a:pt x="1621" y="167"/>
                </a:lnTo>
                <a:lnTo>
                  <a:pt x="1632" y="187"/>
                </a:lnTo>
                <a:lnTo>
                  <a:pt x="1641" y="208"/>
                </a:lnTo>
                <a:lnTo>
                  <a:pt x="1646" y="232"/>
                </a:lnTo>
                <a:lnTo>
                  <a:pt x="1648" y="259"/>
                </a:lnTo>
                <a:lnTo>
                  <a:pt x="1650" y="232"/>
                </a:lnTo>
                <a:lnTo>
                  <a:pt x="1655" y="208"/>
                </a:lnTo>
                <a:lnTo>
                  <a:pt x="1664" y="187"/>
                </a:lnTo>
                <a:lnTo>
                  <a:pt x="1675" y="167"/>
                </a:lnTo>
                <a:lnTo>
                  <a:pt x="1689" y="151"/>
                </a:lnTo>
                <a:lnTo>
                  <a:pt x="1703" y="140"/>
                </a:lnTo>
                <a:lnTo>
                  <a:pt x="1721" y="131"/>
                </a:lnTo>
                <a:lnTo>
                  <a:pt x="1739" y="129"/>
                </a:lnTo>
                <a:lnTo>
                  <a:pt x="3103" y="129"/>
                </a:lnTo>
                <a:lnTo>
                  <a:pt x="3121" y="128"/>
                </a:lnTo>
                <a:lnTo>
                  <a:pt x="3139" y="119"/>
                </a:lnTo>
                <a:lnTo>
                  <a:pt x="3153" y="108"/>
                </a:lnTo>
                <a:lnTo>
                  <a:pt x="3167" y="92"/>
                </a:lnTo>
                <a:lnTo>
                  <a:pt x="3178" y="72"/>
                </a:lnTo>
                <a:lnTo>
                  <a:pt x="3187" y="50"/>
                </a:lnTo>
                <a:lnTo>
                  <a:pt x="3193" y="27"/>
                </a:lnTo>
                <a:lnTo>
                  <a:pt x="3194" y="0"/>
                </a:lnTo>
              </a:path>
            </a:pathLst>
          </a:custGeom>
          <a:noFill/>
          <a:ln w="19050" cmpd="sng">
            <a:solidFill>
              <a:srgbClr val="FF5050"/>
            </a:solidFill>
            <a:prstDash val="solid"/>
            <a:round/>
            <a:headEnd/>
            <a:tailEnd/>
          </a:ln>
        </p:spPr>
        <p:txBody>
          <a:bodyPr/>
          <a:lstStyle/>
          <a:p>
            <a:endParaRPr lang="en-US"/>
          </a:p>
        </p:txBody>
      </p:sp>
      <p:sp>
        <p:nvSpPr>
          <p:cNvPr id="72761" name="Rectangle 57"/>
          <p:cNvSpPr>
            <a:spLocks noChangeArrowheads="1"/>
          </p:cNvSpPr>
          <p:nvPr/>
        </p:nvSpPr>
        <p:spPr bwMode="auto">
          <a:xfrm>
            <a:off x="1690688" y="6156325"/>
            <a:ext cx="1068387" cy="304800"/>
          </a:xfrm>
          <a:prstGeom prst="rect">
            <a:avLst/>
          </a:prstGeom>
          <a:solidFill>
            <a:srgbClr val="FFCC00"/>
          </a:solidFill>
          <a:ln w="7938">
            <a:solidFill>
              <a:srgbClr val="FF5050"/>
            </a:solidFill>
            <a:miter lim="800000"/>
            <a:headEnd/>
            <a:tailEnd/>
          </a:ln>
        </p:spPr>
        <p:txBody>
          <a:bodyPr/>
          <a:lstStyle/>
          <a:p>
            <a:endParaRPr lang="en-US"/>
          </a:p>
        </p:txBody>
      </p:sp>
      <p:sp>
        <p:nvSpPr>
          <p:cNvPr id="72762" name="Rectangle 58"/>
          <p:cNvSpPr>
            <a:spLocks noChangeArrowheads="1"/>
          </p:cNvSpPr>
          <p:nvPr/>
        </p:nvSpPr>
        <p:spPr bwMode="auto">
          <a:xfrm>
            <a:off x="1774825" y="6213475"/>
            <a:ext cx="874713" cy="212725"/>
          </a:xfrm>
          <a:prstGeom prst="rect">
            <a:avLst/>
          </a:prstGeom>
          <a:noFill/>
          <a:ln w="9525">
            <a:noFill/>
            <a:miter lim="800000"/>
            <a:headEnd/>
            <a:tailEnd/>
          </a:ln>
        </p:spPr>
        <p:txBody>
          <a:bodyPr wrap="none" lIns="0" tIns="0" rIns="0" bIns="0">
            <a:spAutoFit/>
          </a:bodyPr>
          <a:lstStyle/>
          <a:p>
            <a:r>
              <a:rPr lang="en-US" sz="1400">
                <a:solidFill>
                  <a:srgbClr val="000000"/>
                </a:solidFill>
              </a:rPr>
              <a:t>Input Range</a:t>
            </a:r>
            <a:endParaRPr lang="en-US"/>
          </a:p>
        </p:txBody>
      </p:sp>
      <p:sp>
        <p:nvSpPr>
          <p:cNvPr id="55" name="TextBox 54"/>
          <p:cNvSpPr txBox="1"/>
          <p:nvPr/>
        </p:nvSpPr>
        <p:spPr>
          <a:xfrm>
            <a:off x="4114800" y="2438400"/>
            <a:ext cx="4876800" cy="2062103"/>
          </a:xfrm>
          <a:prstGeom prst="rect">
            <a:avLst/>
          </a:prstGeom>
          <a:noFill/>
        </p:spPr>
        <p:txBody>
          <a:bodyPr wrap="square" rtlCol="0">
            <a:spAutoFit/>
          </a:bodyPr>
          <a:lstStyle/>
          <a:p>
            <a:pPr>
              <a:buFont typeface="Arial" pitchFamily="34" charset="0"/>
              <a:buChar char="•"/>
            </a:pPr>
            <a:r>
              <a:rPr lang="en-US" sz="3200" dirty="0" smtClean="0"/>
              <a:t>Min 0 V = Code 0</a:t>
            </a:r>
          </a:p>
          <a:p>
            <a:pPr>
              <a:buFont typeface="Arial" pitchFamily="34" charset="0"/>
              <a:buChar char="•"/>
            </a:pPr>
            <a:r>
              <a:rPr lang="en-US" sz="3200" dirty="0" smtClean="0"/>
              <a:t>Max </a:t>
            </a:r>
            <a:r>
              <a:rPr lang="en-US" sz="3200" dirty="0" err="1" smtClean="0"/>
              <a:t>V</a:t>
            </a:r>
            <a:r>
              <a:rPr lang="en-US" sz="3200" baseline="-25000" dirty="0" err="1" smtClean="0"/>
              <a:t>max</a:t>
            </a:r>
            <a:r>
              <a:rPr lang="en-US" sz="3200" dirty="0" smtClean="0"/>
              <a:t> = Code 2</a:t>
            </a:r>
            <a:r>
              <a:rPr lang="en-US" sz="3200" baseline="30000" dirty="0" smtClean="0"/>
              <a:t>n</a:t>
            </a:r>
            <a:r>
              <a:rPr lang="en-US" sz="3200" dirty="0" smtClean="0"/>
              <a:t> – 1</a:t>
            </a:r>
          </a:p>
          <a:p>
            <a:pPr>
              <a:buFont typeface="Arial" pitchFamily="34" charset="0"/>
              <a:buChar char="•"/>
            </a:pPr>
            <a:r>
              <a:rPr lang="en-US" sz="3200" dirty="0" smtClean="0"/>
              <a:t>Resolution = </a:t>
            </a:r>
            <a:r>
              <a:rPr lang="en-US" sz="3200" dirty="0" err="1" smtClean="0"/>
              <a:t>V</a:t>
            </a:r>
            <a:r>
              <a:rPr lang="en-US" sz="3200" baseline="-25000" dirty="0" err="1" smtClean="0"/>
              <a:t>max</a:t>
            </a:r>
            <a:r>
              <a:rPr lang="en-US" sz="3200" dirty="0" smtClean="0"/>
              <a:t> /(2</a:t>
            </a:r>
            <a:r>
              <a:rPr lang="en-US" sz="3200" baseline="30000" dirty="0" smtClean="0"/>
              <a:t>n</a:t>
            </a:r>
            <a:r>
              <a:rPr lang="en-US" sz="3200" dirty="0" smtClean="0"/>
              <a:t> – 1)</a:t>
            </a:r>
          </a:p>
          <a:p>
            <a:pPr>
              <a:buFont typeface="Arial" pitchFamily="34" charset="0"/>
              <a:buChar char="•"/>
            </a:pPr>
            <a:r>
              <a:rPr lang="en-US" sz="3200" dirty="0" smtClean="0"/>
              <a:t>Code = D = e/</a:t>
            </a:r>
            <a:r>
              <a:rPr lang="en-US" sz="3200" dirty="0" err="1" smtClean="0"/>
              <a:t>V</a:t>
            </a:r>
            <a:r>
              <a:rPr lang="en-US" sz="3200" baseline="-25000" dirty="0" err="1" smtClean="0"/>
              <a:t>max</a:t>
            </a:r>
            <a:r>
              <a:rPr lang="en-US" sz="3200" dirty="0" smtClean="0"/>
              <a:t> (2</a:t>
            </a:r>
            <a:r>
              <a:rPr lang="en-US" sz="3200" baseline="30000" dirty="0" smtClean="0"/>
              <a:t>n</a:t>
            </a:r>
            <a:r>
              <a:rPr lang="en-US" sz="3200" dirty="0" smtClean="0"/>
              <a:t> – 1)</a:t>
            </a:r>
            <a:endParaRPr lang="en-US" sz="3200" dirty="0"/>
          </a:p>
        </p:txBody>
      </p:sp>
    </p:spTree>
    <p:extLst>
      <p:ext uri="{BB962C8B-B14F-4D97-AF65-F5344CB8AC3E}">
        <p14:creationId xmlns:p14="http://schemas.microsoft.com/office/powerpoint/2010/main" val="1978768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672"/>
            <a:ext cx="8229600" cy="1143000"/>
          </a:xfrm>
        </p:spPr>
        <p:txBody>
          <a:bodyPr/>
          <a:lstStyle/>
          <a:p>
            <a:r>
              <a:rPr lang="en-US" dirty="0" smtClean="0"/>
              <a:t>Location of ADC</a:t>
            </a:r>
            <a:endParaRPr lang="en-US" dirty="0"/>
          </a:p>
        </p:txBody>
      </p:sp>
      <p:sp>
        <p:nvSpPr>
          <p:cNvPr id="3" name="Content Placeholder 2"/>
          <p:cNvSpPr>
            <a:spLocks noGrp="1"/>
          </p:cNvSpPr>
          <p:nvPr>
            <p:ph idx="1"/>
          </p:nvPr>
        </p:nvSpPr>
        <p:spPr>
          <a:xfrm>
            <a:off x="457200" y="1295400"/>
            <a:ext cx="8229600" cy="5181600"/>
          </a:xfrm>
        </p:spPr>
        <p:txBody>
          <a:bodyPr>
            <a:normAutofit/>
          </a:bodyPr>
          <a:lstStyle/>
          <a:p>
            <a:r>
              <a:rPr lang="en-US" dirty="0" smtClean="0"/>
              <a:t>Two choices:</a:t>
            </a:r>
          </a:p>
          <a:p>
            <a:pPr lvl="1"/>
            <a:r>
              <a:rPr lang="en-US" dirty="0" smtClean="0"/>
              <a:t>Integrated in the microcontroller</a:t>
            </a:r>
          </a:p>
          <a:p>
            <a:pPr lvl="1"/>
            <a:r>
              <a:rPr lang="en-US" dirty="0" smtClean="0"/>
              <a:t>Separate with some type of interface to the processor</a:t>
            </a:r>
          </a:p>
          <a:p>
            <a:r>
              <a:rPr lang="en-US" dirty="0" smtClean="0"/>
              <a:t>A microcontroller is an electrical noisy place.</a:t>
            </a:r>
          </a:p>
          <a:p>
            <a:pPr lvl="1"/>
            <a:r>
              <a:rPr lang="en-US" dirty="0" smtClean="0"/>
              <a:t>Remember many (10s of thousands) transistors change on every clock edge </a:t>
            </a:r>
          </a:p>
          <a:p>
            <a:pPr lvl="1"/>
            <a:r>
              <a:rPr lang="en-US" dirty="0" smtClean="0"/>
              <a:t>Hard to get better than 10 bit performance</a:t>
            </a:r>
          </a:p>
          <a:p>
            <a:r>
              <a:rPr lang="en-US" dirty="0" smtClean="0"/>
              <a:t>I separate ADC can be isolated on the PCB to be in a quiet  zone.</a:t>
            </a:r>
            <a:endParaRPr lang="en-US" dirty="0"/>
          </a:p>
        </p:txBody>
      </p:sp>
    </p:spTree>
    <p:extLst>
      <p:ext uri="{BB962C8B-B14F-4D97-AF65-F5344CB8AC3E}">
        <p14:creationId xmlns:p14="http://schemas.microsoft.com/office/powerpoint/2010/main" val="4198000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5"/>
          <p:cNvSpPr>
            <a:spLocks noChangeArrowheads="1"/>
          </p:cNvSpPr>
          <p:nvPr>
            <p:custDataLst>
              <p:tags r:id="rId1"/>
            </p:custDataLst>
          </p:nvPr>
        </p:nvSpPr>
        <p:spPr bwMode="auto">
          <a:xfrm>
            <a:off x="179388" y="188913"/>
            <a:ext cx="5927725" cy="425450"/>
          </a:xfrm>
          <a:prstGeom prst="rect">
            <a:avLst/>
          </a:prstGeom>
          <a:noFill/>
          <a:ln w="28575">
            <a:solidFill>
              <a:srgbClr val="FF5050"/>
            </a:solidFill>
            <a:miter lim="800000"/>
            <a:headEnd/>
            <a:tailEnd/>
          </a:ln>
          <a:effectLst/>
        </p:spPr>
        <p:txBody>
          <a:bodyPr wrap="none" anchor="ctr">
            <a:spAutoFit/>
          </a:bodyPr>
          <a:lstStyle/>
          <a:p>
            <a:r>
              <a:rPr lang="en-US" sz="2000"/>
              <a:t>Typical Timing Requirement of one A to D Conversion </a:t>
            </a:r>
          </a:p>
        </p:txBody>
      </p:sp>
      <p:grpSp>
        <p:nvGrpSpPr>
          <p:cNvPr id="2" name="Group 68"/>
          <p:cNvGrpSpPr>
            <a:grpSpLocks/>
          </p:cNvGrpSpPr>
          <p:nvPr>
            <p:custDataLst>
              <p:tags r:id="rId2"/>
            </p:custDataLst>
          </p:nvPr>
        </p:nvGrpSpPr>
        <p:grpSpPr bwMode="auto">
          <a:xfrm>
            <a:off x="2282825" y="1062038"/>
            <a:ext cx="4192588" cy="4953000"/>
            <a:chOff x="1438" y="669"/>
            <a:chExt cx="2641" cy="3120"/>
          </a:xfrm>
        </p:grpSpPr>
        <p:sp>
          <p:nvSpPr>
            <p:cNvPr id="71688" name="Rectangle 8"/>
            <p:cNvSpPr>
              <a:spLocks noChangeArrowheads="1"/>
            </p:cNvSpPr>
            <p:nvPr/>
          </p:nvSpPr>
          <p:spPr bwMode="auto">
            <a:xfrm>
              <a:off x="1660" y="669"/>
              <a:ext cx="1415" cy="188"/>
            </a:xfrm>
            <a:prstGeom prst="rect">
              <a:avLst/>
            </a:prstGeom>
            <a:noFill/>
            <a:ln w="14288">
              <a:solidFill>
                <a:srgbClr val="000000"/>
              </a:solidFill>
              <a:miter lim="800000"/>
              <a:headEnd/>
              <a:tailEnd/>
            </a:ln>
          </p:spPr>
          <p:txBody>
            <a:bodyPr/>
            <a:lstStyle/>
            <a:p>
              <a:endParaRPr lang="en-US"/>
            </a:p>
          </p:txBody>
        </p:sp>
        <p:sp>
          <p:nvSpPr>
            <p:cNvPr id="71689" name="Rectangle 9"/>
            <p:cNvSpPr>
              <a:spLocks noChangeArrowheads="1"/>
            </p:cNvSpPr>
            <p:nvPr/>
          </p:nvSpPr>
          <p:spPr bwMode="auto">
            <a:xfrm>
              <a:off x="1778" y="703"/>
              <a:ext cx="1183" cy="134"/>
            </a:xfrm>
            <a:prstGeom prst="rect">
              <a:avLst/>
            </a:prstGeom>
            <a:noFill/>
            <a:ln w="9525">
              <a:noFill/>
              <a:miter lim="800000"/>
              <a:headEnd/>
              <a:tailEnd/>
            </a:ln>
          </p:spPr>
          <p:txBody>
            <a:bodyPr wrap="none" lIns="0" tIns="0" rIns="0" bIns="0">
              <a:spAutoFit/>
            </a:bodyPr>
            <a:lstStyle/>
            <a:p>
              <a:r>
                <a:rPr lang="en-US" sz="1400">
                  <a:solidFill>
                    <a:srgbClr val="000000"/>
                  </a:solidFill>
                </a:rPr>
                <a:t>Configure &amp; enable  ADC</a:t>
              </a:r>
              <a:endParaRPr lang="en-US"/>
            </a:p>
          </p:txBody>
        </p:sp>
        <p:sp>
          <p:nvSpPr>
            <p:cNvPr id="71690" name="Rectangle 10"/>
            <p:cNvSpPr>
              <a:spLocks noChangeArrowheads="1"/>
            </p:cNvSpPr>
            <p:nvPr/>
          </p:nvSpPr>
          <p:spPr bwMode="auto">
            <a:xfrm>
              <a:off x="1772" y="1116"/>
              <a:ext cx="1191" cy="188"/>
            </a:xfrm>
            <a:prstGeom prst="rect">
              <a:avLst/>
            </a:prstGeom>
            <a:noFill/>
            <a:ln w="14288">
              <a:solidFill>
                <a:srgbClr val="000000"/>
              </a:solidFill>
              <a:miter lim="800000"/>
              <a:headEnd/>
              <a:tailEnd/>
            </a:ln>
          </p:spPr>
          <p:txBody>
            <a:bodyPr/>
            <a:lstStyle/>
            <a:p>
              <a:endParaRPr lang="en-US"/>
            </a:p>
          </p:txBody>
        </p:sp>
        <p:sp>
          <p:nvSpPr>
            <p:cNvPr id="71691" name="Rectangle 11"/>
            <p:cNvSpPr>
              <a:spLocks noChangeArrowheads="1"/>
            </p:cNvSpPr>
            <p:nvPr/>
          </p:nvSpPr>
          <p:spPr bwMode="auto">
            <a:xfrm>
              <a:off x="1824" y="1150"/>
              <a:ext cx="302" cy="134"/>
            </a:xfrm>
            <a:prstGeom prst="rect">
              <a:avLst/>
            </a:prstGeom>
            <a:noFill/>
            <a:ln w="9525">
              <a:noFill/>
              <a:miter lim="800000"/>
              <a:headEnd/>
              <a:tailEnd/>
            </a:ln>
          </p:spPr>
          <p:txBody>
            <a:bodyPr wrap="none" lIns="0" tIns="0" rIns="0" bIns="0">
              <a:spAutoFit/>
            </a:bodyPr>
            <a:lstStyle/>
            <a:p>
              <a:r>
                <a:rPr lang="en-US" sz="1400">
                  <a:solidFill>
                    <a:srgbClr val="000000"/>
                  </a:solidFill>
                </a:rPr>
                <a:t>Select </a:t>
              </a:r>
              <a:endParaRPr lang="en-US"/>
            </a:p>
          </p:txBody>
        </p:sp>
        <p:sp>
          <p:nvSpPr>
            <p:cNvPr id="71692" name="Rectangle 12"/>
            <p:cNvSpPr>
              <a:spLocks noChangeArrowheads="1"/>
            </p:cNvSpPr>
            <p:nvPr/>
          </p:nvSpPr>
          <p:spPr bwMode="auto">
            <a:xfrm>
              <a:off x="2125" y="1150"/>
              <a:ext cx="529" cy="134"/>
            </a:xfrm>
            <a:prstGeom prst="rect">
              <a:avLst/>
            </a:prstGeom>
            <a:noFill/>
            <a:ln w="9525">
              <a:noFill/>
              <a:miter lim="800000"/>
              <a:headEnd/>
              <a:tailEnd/>
            </a:ln>
          </p:spPr>
          <p:txBody>
            <a:bodyPr wrap="none" lIns="0" tIns="0" rIns="0" bIns="0">
              <a:spAutoFit/>
            </a:bodyPr>
            <a:lstStyle/>
            <a:p>
              <a:r>
                <a:rPr lang="en-US" sz="1400">
                  <a:solidFill>
                    <a:srgbClr val="000000"/>
                  </a:solidFill>
                </a:rPr>
                <a:t>Multiplexer</a:t>
              </a:r>
              <a:endParaRPr lang="en-US"/>
            </a:p>
          </p:txBody>
        </p:sp>
        <p:sp>
          <p:nvSpPr>
            <p:cNvPr id="71693" name="Rectangle 13"/>
            <p:cNvSpPr>
              <a:spLocks noChangeArrowheads="1"/>
            </p:cNvSpPr>
            <p:nvPr/>
          </p:nvSpPr>
          <p:spPr bwMode="auto">
            <a:xfrm>
              <a:off x="2652" y="1150"/>
              <a:ext cx="258" cy="134"/>
            </a:xfrm>
            <a:prstGeom prst="rect">
              <a:avLst/>
            </a:prstGeom>
            <a:noFill/>
            <a:ln w="9525">
              <a:noFill/>
              <a:miter lim="800000"/>
              <a:headEnd/>
              <a:tailEnd/>
            </a:ln>
          </p:spPr>
          <p:txBody>
            <a:bodyPr wrap="none" lIns="0" tIns="0" rIns="0" bIns="0">
              <a:spAutoFit/>
            </a:bodyPr>
            <a:lstStyle/>
            <a:p>
              <a:r>
                <a:rPr lang="en-US" sz="1400">
                  <a:solidFill>
                    <a:srgbClr val="000000"/>
                  </a:solidFill>
                </a:rPr>
                <a:t> input</a:t>
              </a:r>
              <a:endParaRPr lang="en-US"/>
            </a:p>
          </p:txBody>
        </p:sp>
        <p:sp>
          <p:nvSpPr>
            <p:cNvPr id="71694" name="Rectangle 14"/>
            <p:cNvSpPr>
              <a:spLocks noChangeArrowheads="1"/>
            </p:cNvSpPr>
            <p:nvPr/>
          </p:nvSpPr>
          <p:spPr bwMode="auto">
            <a:xfrm>
              <a:off x="1660" y="1857"/>
              <a:ext cx="1415" cy="188"/>
            </a:xfrm>
            <a:prstGeom prst="rect">
              <a:avLst/>
            </a:prstGeom>
            <a:noFill/>
            <a:ln w="14288">
              <a:solidFill>
                <a:srgbClr val="000000"/>
              </a:solidFill>
              <a:miter lim="800000"/>
              <a:headEnd/>
              <a:tailEnd/>
            </a:ln>
          </p:spPr>
          <p:txBody>
            <a:bodyPr/>
            <a:lstStyle/>
            <a:p>
              <a:endParaRPr lang="en-US"/>
            </a:p>
          </p:txBody>
        </p:sp>
        <p:sp>
          <p:nvSpPr>
            <p:cNvPr id="71695" name="Rectangle 15"/>
            <p:cNvSpPr>
              <a:spLocks noChangeArrowheads="1"/>
            </p:cNvSpPr>
            <p:nvPr/>
          </p:nvSpPr>
          <p:spPr bwMode="auto">
            <a:xfrm>
              <a:off x="1748" y="1891"/>
              <a:ext cx="1242" cy="134"/>
            </a:xfrm>
            <a:prstGeom prst="rect">
              <a:avLst/>
            </a:prstGeom>
            <a:noFill/>
            <a:ln w="9525">
              <a:noFill/>
              <a:miter lim="800000"/>
              <a:headEnd/>
              <a:tailEnd/>
            </a:ln>
          </p:spPr>
          <p:txBody>
            <a:bodyPr wrap="none" lIns="0" tIns="0" rIns="0" bIns="0">
              <a:spAutoFit/>
            </a:bodyPr>
            <a:lstStyle/>
            <a:p>
              <a:r>
                <a:rPr lang="en-US" sz="1400">
                  <a:solidFill>
                    <a:srgbClr val="000000"/>
                  </a:solidFill>
                </a:rPr>
                <a:t>Delay for signal acquisition</a:t>
              </a:r>
              <a:endParaRPr lang="en-US"/>
            </a:p>
          </p:txBody>
        </p:sp>
        <p:sp>
          <p:nvSpPr>
            <p:cNvPr id="71696" name="Rectangle 16"/>
            <p:cNvSpPr>
              <a:spLocks noChangeArrowheads="1"/>
            </p:cNvSpPr>
            <p:nvPr/>
          </p:nvSpPr>
          <p:spPr bwMode="auto">
            <a:xfrm>
              <a:off x="1809" y="2597"/>
              <a:ext cx="1117" cy="188"/>
            </a:xfrm>
            <a:prstGeom prst="rect">
              <a:avLst/>
            </a:prstGeom>
            <a:noFill/>
            <a:ln w="14288">
              <a:solidFill>
                <a:srgbClr val="000000"/>
              </a:solidFill>
              <a:miter lim="800000"/>
              <a:headEnd/>
              <a:tailEnd/>
            </a:ln>
          </p:spPr>
          <p:txBody>
            <a:bodyPr/>
            <a:lstStyle/>
            <a:p>
              <a:endParaRPr lang="en-US"/>
            </a:p>
          </p:txBody>
        </p:sp>
        <p:sp>
          <p:nvSpPr>
            <p:cNvPr id="71697" name="Rectangle 17"/>
            <p:cNvSpPr>
              <a:spLocks noChangeArrowheads="1"/>
            </p:cNvSpPr>
            <p:nvPr/>
          </p:nvSpPr>
          <p:spPr bwMode="auto">
            <a:xfrm>
              <a:off x="1990" y="2631"/>
              <a:ext cx="756" cy="134"/>
            </a:xfrm>
            <a:prstGeom prst="rect">
              <a:avLst/>
            </a:prstGeom>
            <a:noFill/>
            <a:ln w="9525">
              <a:noFill/>
              <a:miter lim="800000"/>
              <a:headEnd/>
              <a:tailEnd/>
            </a:ln>
          </p:spPr>
          <p:txBody>
            <a:bodyPr wrap="none" lIns="0" tIns="0" rIns="0" bIns="0">
              <a:spAutoFit/>
            </a:bodyPr>
            <a:lstStyle/>
            <a:p>
              <a:r>
                <a:rPr lang="en-US" sz="1400">
                  <a:solidFill>
                    <a:srgbClr val="000000"/>
                  </a:solidFill>
                </a:rPr>
                <a:t>Start Conversion</a:t>
              </a:r>
              <a:endParaRPr lang="en-US"/>
            </a:p>
          </p:txBody>
        </p:sp>
        <p:sp>
          <p:nvSpPr>
            <p:cNvPr id="71698" name="Rectangle 18"/>
            <p:cNvSpPr>
              <a:spLocks noChangeArrowheads="1"/>
            </p:cNvSpPr>
            <p:nvPr/>
          </p:nvSpPr>
          <p:spPr bwMode="auto">
            <a:xfrm>
              <a:off x="1809" y="2956"/>
              <a:ext cx="1117" cy="322"/>
            </a:xfrm>
            <a:prstGeom prst="rect">
              <a:avLst/>
            </a:prstGeom>
            <a:noFill/>
            <a:ln w="14288">
              <a:solidFill>
                <a:srgbClr val="000000"/>
              </a:solidFill>
              <a:miter lim="800000"/>
              <a:headEnd/>
              <a:tailEnd/>
            </a:ln>
          </p:spPr>
          <p:txBody>
            <a:bodyPr/>
            <a:lstStyle/>
            <a:p>
              <a:endParaRPr lang="en-US"/>
            </a:p>
          </p:txBody>
        </p:sp>
        <p:sp>
          <p:nvSpPr>
            <p:cNvPr id="71699" name="Rectangle 19"/>
            <p:cNvSpPr>
              <a:spLocks noChangeArrowheads="1"/>
            </p:cNvSpPr>
            <p:nvPr/>
          </p:nvSpPr>
          <p:spPr bwMode="auto">
            <a:xfrm>
              <a:off x="1896" y="2990"/>
              <a:ext cx="946" cy="134"/>
            </a:xfrm>
            <a:prstGeom prst="rect">
              <a:avLst/>
            </a:prstGeom>
            <a:noFill/>
            <a:ln w="9525">
              <a:noFill/>
              <a:miter lim="800000"/>
              <a:headEnd/>
              <a:tailEnd/>
            </a:ln>
          </p:spPr>
          <p:txBody>
            <a:bodyPr wrap="none" lIns="0" tIns="0" rIns="0" bIns="0">
              <a:spAutoFit/>
            </a:bodyPr>
            <a:lstStyle/>
            <a:p>
              <a:r>
                <a:rPr lang="en-US" sz="1400">
                  <a:solidFill>
                    <a:srgbClr val="000000"/>
                  </a:solidFill>
                </a:rPr>
                <a:t>Delay for conversion</a:t>
              </a:r>
              <a:endParaRPr lang="en-US"/>
            </a:p>
          </p:txBody>
        </p:sp>
        <p:sp>
          <p:nvSpPr>
            <p:cNvPr id="71700" name="Rectangle 20"/>
            <p:cNvSpPr>
              <a:spLocks noChangeArrowheads="1"/>
            </p:cNvSpPr>
            <p:nvPr/>
          </p:nvSpPr>
          <p:spPr bwMode="auto">
            <a:xfrm>
              <a:off x="2105" y="3124"/>
              <a:ext cx="526" cy="134"/>
            </a:xfrm>
            <a:prstGeom prst="rect">
              <a:avLst/>
            </a:prstGeom>
            <a:noFill/>
            <a:ln w="9525">
              <a:noFill/>
              <a:miter lim="800000"/>
              <a:headEnd/>
              <a:tailEnd/>
            </a:ln>
          </p:spPr>
          <p:txBody>
            <a:bodyPr wrap="none" lIns="0" tIns="0" rIns="0" bIns="0">
              <a:spAutoFit/>
            </a:bodyPr>
            <a:lstStyle/>
            <a:p>
              <a:r>
                <a:rPr lang="en-US" sz="1400">
                  <a:solidFill>
                    <a:srgbClr val="000000"/>
                  </a:solidFill>
                </a:rPr>
                <a:t>to complete</a:t>
              </a:r>
              <a:endParaRPr lang="en-US"/>
            </a:p>
          </p:txBody>
        </p:sp>
        <p:sp>
          <p:nvSpPr>
            <p:cNvPr id="71701" name="Rectangle 21"/>
            <p:cNvSpPr>
              <a:spLocks noChangeArrowheads="1"/>
            </p:cNvSpPr>
            <p:nvPr/>
          </p:nvSpPr>
          <p:spPr bwMode="auto">
            <a:xfrm>
              <a:off x="2032" y="3449"/>
              <a:ext cx="568" cy="188"/>
            </a:xfrm>
            <a:prstGeom prst="rect">
              <a:avLst/>
            </a:prstGeom>
            <a:noFill/>
            <a:ln w="14288">
              <a:solidFill>
                <a:srgbClr val="000000"/>
              </a:solidFill>
              <a:miter lim="800000"/>
              <a:headEnd/>
              <a:tailEnd/>
            </a:ln>
          </p:spPr>
          <p:txBody>
            <a:bodyPr/>
            <a:lstStyle/>
            <a:p>
              <a:endParaRPr lang="en-US"/>
            </a:p>
          </p:txBody>
        </p:sp>
        <p:sp>
          <p:nvSpPr>
            <p:cNvPr id="71702" name="Rectangle 22"/>
            <p:cNvSpPr>
              <a:spLocks noChangeArrowheads="1"/>
            </p:cNvSpPr>
            <p:nvPr/>
          </p:nvSpPr>
          <p:spPr bwMode="auto">
            <a:xfrm>
              <a:off x="2082" y="3483"/>
              <a:ext cx="471" cy="134"/>
            </a:xfrm>
            <a:prstGeom prst="rect">
              <a:avLst/>
            </a:prstGeom>
            <a:noFill/>
            <a:ln w="9525">
              <a:noFill/>
              <a:miter lim="800000"/>
              <a:headEnd/>
              <a:tailEnd/>
            </a:ln>
          </p:spPr>
          <p:txBody>
            <a:bodyPr wrap="none" lIns="0" tIns="0" rIns="0" bIns="0">
              <a:spAutoFit/>
            </a:bodyPr>
            <a:lstStyle/>
            <a:p>
              <a:r>
                <a:rPr lang="en-US" sz="1400">
                  <a:solidFill>
                    <a:srgbClr val="000000"/>
                  </a:solidFill>
                </a:rPr>
                <a:t>Read Data</a:t>
              </a:r>
              <a:endParaRPr lang="en-US"/>
            </a:p>
          </p:txBody>
        </p:sp>
        <p:grpSp>
          <p:nvGrpSpPr>
            <p:cNvPr id="3" name="Group 25"/>
            <p:cNvGrpSpPr>
              <a:grpSpLocks/>
            </p:cNvGrpSpPr>
            <p:nvPr/>
          </p:nvGrpSpPr>
          <p:grpSpPr bwMode="auto">
            <a:xfrm>
              <a:off x="2330" y="894"/>
              <a:ext cx="73" cy="222"/>
              <a:chOff x="2330" y="894"/>
              <a:chExt cx="73" cy="222"/>
            </a:xfrm>
          </p:grpSpPr>
          <p:sp>
            <p:nvSpPr>
              <p:cNvPr id="71703" name="Rectangle 23"/>
              <p:cNvSpPr>
                <a:spLocks noChangeArrowheads="1"/>
              </p:cNvSpPr>
              <p:nvPr/>
            </p:nvSpPr>
            <p:spPr bwMode="auto">
              <a:xfrm>
                <a:off x="2360" y="894"/>
                <a:ext cx="14" cy="152"/>
              </a:xfrm>
              <a:prstGeom prst="rect">
                <a:avLst/>
              </a:prstGeom>
              <a:solidFill>
                <a:srgbClr val="FF5050"/>
              </a:solidFill>
              <a:ln w="9525">
                <a:solidFill>
                  <a:srgbClr val="FF5050"/>
                </a:solidFill>
                <a:miter lim="800000"/>
                <a:headEnd/>
                <a:tailEnd/>
              </a:ln>
            </p:spPr>
            <p:txBody>
              <a:bodyPr/>
              <a:lstStyle/>
              <a:p>
                <a:endParaRPr lang="en-US"/>
              </a:p>
            </p:txBody>
          </p:sp>
          <p:sp>
            <p:nvSpPr>
              <p:cNvPr id="71704" name="Freeform 24"/>
              <p:cNvSpPr>
                <a:spLocks/>
              </p:cNvSpPr>
              <p:nvPr/>
            </p:nvSpPr>
            <p:spPr bwMode="auto">
              <a:xfrm>
                <a:off x="2330" y="1045"/>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grpSp>
          <p:nvGrpSpPr>
            <p:cNvPr id="4" name="Group 28"/>
            <p:cNvGrpSpPr>
              <a:grpSpLocks/>
            </p:cNvGrpSpPr>
            <p:nvPr/>
          </p:nvGrpSpPr>
          <p:grpSpPr bwMode="auto">
            <a:xfrm>
              <a:off x="2330" y="1338"/>
              <a:ext cx="73" cy="111"/>
              <a:chOff x="2330" y="1338"/>
              <a:chExt cx="73" cy="111"/>
            </a:xfrm>
          </p:grpSpPr>
          <p:sp>
            <p:nvSpPr>
              <p:cNvPr id="71706" name="Rectangle 26"/>
              <p:cNvSpPr>
                <a:spLocks noChangeArrowheads="1"/>
              </p:cNvSpPr>
              <p:nvPr/>
            </p:nvSpPr>
            <p:spPr bwMode="auto">
              <a:xfrm>
                <a:off x="2360" y="1338"/>
                <a:ext cx="14" cy="42"/>
              </a:xfrm>
              <a:prstGeom prst="rect">
                <a:avLst/>
              </a:prstGeom>
              <a:solidFill>
                <a:srgbClr val="FF5050"/>
              </a:solidFill>
              <a:ln w="9525">
                <a:solidFill>
                  <a:srgbClr val="FF5050"/>
                </a:solidFill>
                <a:miter lim="800000"/>
                <a:headEnd/>
                <a:tailEnd/>
              </a:ln>
            </p:spPr>
            <p:txBody>
              <a:bodyPr/>
              <a:lstStyle/>
              <a:p>
                <a:endParaRPr lang="en-US"/>
              </a:p>
            </p:txBody>
          </p:sp>
          <p:sp>
            <p:nvSpPr>
              <p:cNvPr id="71707" name="Freeform 27"/>
              <p:cNvSpPr>
                <a:spLocks/>
              </p:cNvSpPr>
              <p:nvPr/>
            </p:nvSpPr>
            <p:spPr bwMode="auto">
              <a:xfrm>
                <a:off x="2330" y="1378"/>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grpSp>
          <p:nvGrpSpPr>
            <p:cNvPr id="5" name="Group 31"/>
            <p:cNvGrpSpPr>
              <a:grpSpLocks/>
            </p:cNvGrpSpPr>
            <p:nvPr/>
          </p:nvGrpSpPr>
          <p:grpSpPr bwMode="auto">
            <a:xfrm>
              <a:off x="2330" y="2079"/>
              <a:ext cx="73" cy="111"/>
              <a:chOff x="2330" y="2079"/>
              <a:chExt cx="73" cy="111"/>
            </a:xfrm>
          </p:grpSpPr>
          <p:sp>
            <p:nvSpPr>
              <p:cNvPr id="71709" name="Rectangle 29"/>
              <p:cNvSpPr>
                <a:spLocks noChangeArrowheads="1"/>
              </p:cNvSpPr>
              <p:nvPr/>
            </p:nvSpPr>
            <p:spPr bwMode="auto">
              <a:xfrm>
                <a:off x="2360" y="2079"/>
                <a:ext cx="14" cy="41"/>
              </a:xfrm>
              <a:prstGeom prst="rect">
                <a:avLst/>
              </a:prstGeom>
              <a:solidFill>
                <a:srgbClr val="FF5050"/>
              </a:solidFill>
              <a:ln w="9525">
                <a:solidFill>
                  <a:srgbClr val="FF5050"/>
                </a:solidFill>
                <a:miter lim="800000"/>
                <a:headEnd/>
                <a:tailEnd/>
              </a:ln>
            </p:spPr>
            <p:txBody>
              <a:bodyPr/>
              <a:lstStyle/>
              <a:p>
                <a:endParaRPr lang="en-US"/>
              </a:p>
            </p:txBody>
          </p:sp>
          <p:sp>
            <p:nvSpPr>
              <p:cNvPr id="71710" name="Freeform 30"/>
              <p:cNvSpPr>
                <a:spLocks/>
              </p:cNvSpPr>
              <p:nvPr/>
            </p:nvSpPr>
            <p:spPr bwMode="auto">
              <a:xfrm>
                <a:off x="2330" y="2119"/>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grpSp>
          <p:nvGrpSpPr>
            <p:cNvPr id="6" name="Group 34"/>
            <p:cNvGrpSpPr>
              <a:grpSpLocks/>
            </p:cNvGrpSpPr>
            <p:nvPr/>
          </p:nvGrpSpPr>
          <p:grpSpPr bwMode="auto">
            <a:xfrm>
              <a:off x="2330" y="2819"/>
              <a:ext cx="73" cy="111"/>
              <a:chOff x="2330" y="2819"/>
              <a:chExt cx="73" cy="111"/>
            </a:xfrm>
          </p:grpSpPr>
          <p:sp>
            <p:nvSpPr>
              <p:cNvPr id="71712" name="Rectangle 32"/>
              <p:cNvSpPr>
                <a:spLocks noChangeArrowheads="1"/>
              </p:cNvSpPr>
              <p:nvPr/>
            </p:nvSpPr>
            <p:spPr bwMode="auto">
              <a:xfrm>
                <a:off x="2360" y="2819"/>
                <a:ext cx="14" cy="42"/>
              </a:xfrm>
              <a:prstGeom prst="rect">
                <a:avLst/>
              </a:prstGeom>
              <a:solidFill>
                <a:srgbClr val="FF5050"/>
              </a:solidFill>
              <a:ln w="9525">
                <a:solidFill>
                  <a:srgbClr val="FF5050"/>
                </a:solidFill>
                <a:miter lim="800000"/>
                <a:headEnd/>
                <a:tailEnd/>
              </a:ln>
            </p:spPr>
            <p:txBody>
              <a:bodyPr/>
              <a:lstStyle/>
              <a:p>
                <a:endParaRPr lang="en-US"/>
              </a:p>
            </p:txBody>
          </p:sp>
          <p:sp>
            <p:nvSpPr>
              <p:cNvPr id="71713" name="Freeform 33"/>
              <p:cNvSpPr>
                <a:spLocks/>
              </p:cNvSpPr>
              <p:nvPr/>
            </p:nvSpPr>
            <p:spPr bwMode="auto">
              <a:xfrm>
                <a:off x="2330" y="2859"/>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grpSp>
          <p:nvGrpSpPr>
            <p:cNvPr id="7" name="Group 37"/>
            <p:cNvGrpSpPr>
              <a:grpSpLocks/>
            </p:cNvGrpSpPr>
            <p:nvPr/>
          </p:nvGrpSpPr>
          <p:grpSpPr bwMode="auto">
            <a:xfrm>
              <a:off x="2330" y="3289"/>
              <a:ext cx="73" cy="111"/>
              <a:chOff x="2330" y="3289"/>
              <a:chExt cx="73" cy="111"/>
            </a:xfrm>
          </p:grpSpPr>
          <p:sp>
            <p:nvSpPr>
              <p:cNvPr id="71715" name="Rectangle 35"/>
              <p:cNvSpPr>
                <a:spLocks noChangeArrowheads="1"/>
              </p:cNvSpPr>
              <p:nvPr/>
            </p:nvSpPr>
            <p:spPr bwMode="auto">
              <a:xfrm>
                <a:off x="2360" y="3289"/>
                <a:ext cx="14" cy="42"/>
              </a:xfrm>
              <a:prstGeom prst="rect">
                <a:avLst/>
              </a:prstGeom>
              <a:solidFill>
                <a:srgbClr val="FF5050"/>
              </a:solidFill>
              <a:ln w="9525">
                <a:solidFill>
                  <a:srgbClr val="FF5050"/>
                </a:solidFill>
                <a:miter lim="800000"/>
                <a:headEnd/>
                <a:tailEnd/>
              </a:ln>
            </p:spPr>
            <p:txBody>
              <a:bodyPr/>
              <a:lstStyle/>
              <a:p>
                <a:endParaRPr lang="en-US"/>
              </a:p>
            </p:txBody>
          </p:sp>
          <p:sp>
            <p:nvSpPr>
              <p:cNvPr id="71716" name="Freeform 36"/>
              <p:cNvSpPr>
                <a:spLocks/>
              </p:cNvSpPr>
              <p:nvPr/>
            </p:nvSpPr>
            <p:spPr bwMode="auto">
              <a:xfrm>
                <a:off x="2330" y="3329"/>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sp>
          <p:nvSpPr>
            <p:cNvPr id="71718" name="Freeform 38"/>
            <p:cNvSpPr>
              <a:spLocks/>
            </p:cNvSpPr>
            <p:nvPr/>
          </p:nvSpPr>
          <p:spPr bwMode="auto">
            <a:xfrm>
              <a:off x="1467" y="2228"/>
              <a:ext cx="868" cy="1561"/>
            </a:xfrm>
            <a:custGeom>
              <a:avLst/>
              <a:gdLst/>
              <a:ahLst/>
              <a:cxnLst>
                <a:cxn ang="0">
                  <a:pos x="1685" y="2853"/>
                </a:cxn>
                <a:cxn ang="0">
                  <a:pos x="1594" y="2941"/>
                </a:cxn>
                <a:cxn ang="0">
                  <a:pos x="1543" y="3000"/>
                </a:cxn>
                <a:cxn ang="0">
                  <a:pos x="1474" y="3026"/>
                </a:cxn>
                <a:cxn ang="0">
                  <a:pos x="1378" y="3069"/>
                </a:cxn>
                <a:cxn ang="0">
                  <a:pos x="1319" y="3100"/>
                </a:cxn>
                <a:cxn ang="0">
                  <a:pos x="1254" y="3094"/>
                </a:cxn>
                <a:cxn ang="0">
                  <a:pos x="1160" y="3091"/>
                </a:cxn>
                <a:cxn ang="0">
                  <a:pos x="1135" y="3088"/>
                </a:cxn>
                <a:cxn ang="0">
                  <a:pos x="1043" y="3062"/>
                </a:cxn>
                <a:cxn ang="0">
                  <a:pos x="955" y="3018"/>
                </a:cxn>
                <a:cxn ang="0">
                  <a:pos x="930" y="3003"/>
                </a:cxn>
                <a:cxn ang="0">
                  <a:pos x="845" y="2940"/>
                </a:cxn>
                <a:cxn ang="0">
                  <a:pos x="761" y="2859"/>
                </a:cxn>
                <a:cxn ang="0">
                  <a:pos x="682" y="2767"/>
                </a:cxn>
                <a:cxn ang="0">
                  <a:pos x="595" y="2668"/>
                </a:cxn>
                <a:cxn ang="0">
                  <a:pos x="513" y="2498"/>
                </a:cxn>
                <a:cxn ang="0">
                  <a:pos x="381" y="2211"/>
                </a:cxn>
                <a:cxn ang="0">
                  <a:pos x="267" y="1880"/>
                </a:cxn>
                <a:cxn ang="0">
                  <a:pos x="174" y="1509"/>
                </a:cxn>
                <a:cxn ang="0">
                  <a:pos x="147" y="1383"/>
                </a:cxn>
                <a:cxn ang="0">
                  <a:pos x="82" y="968"/>
                </a:cxn>
                <a:cxn ang="0">
                  <a:pos x="42" y="526"/>
                </a:cxn>
                <a:cxn ang="0">
                  <a:pos x="28" y="62"/>
                </a:cxn>
                <a:cxn ang="0">
                  <a:pos x="0" y="0"/>
                </a:cxn>
                <a:cxn ang="0">
                  <a:pos x="2" y="219"/>
                </a:cxn>
                <a:cxn ang="0">
                  <a:pos x="25" y="676"/>
                </a:cxn>
                <a:cxn ang="0">
                  <a:pos x="73" y="1110"/>
                </a:cxn>
                <a:cxn ang="0">
                  <a:pos x="119" y="1389"/>
                </a:cxn>
                <a:cxn ang="0">
                  <a:pos x="208" y="1772"/>
                </a:cxn>
                <a:cxn ang="0">
                  <a:pos x="315" y="2117"/>
                </a:cxn>
                <a:cxn ang="0">
                  <a:pos x="440" y="2420"/>
                </a:cxn>
                <a:cxn ang="0">
                  <a:pos x="583" y="2674"/>
                </a:cxn>
                <a:cxn ang="0">
                  <a:pos x="662" y="2787"/>
                </a:cxn>
                <a:cxn ang="0">
                  <a:pos x="741" y="2879"/>
                </a:cxn>
                <a:cxn ang="0">
                  <a:pos x="825" y="2960"/>
                </a:cxn>
                <a:cxn ang="0">
                  <a:pos x="910" y="3023"/>
                </a:cxn>
                <a:cxn ang="0">
                  <a:pos x="974" y="3060"/>
                </a:cxn>
                <a:cxn ang="0">
                  <a:pos x="1062" y="3099"/>
                </a:cxn>
                <a:cxn ang="0">
                  <a:pos x="1129" y="3114"/>
                </a:cxn>
                <a:cxn ang="0">
                  <a:pos x="1222" y="3123"/>
                </a:cxn>
                <a:cxn ang="0">
                  <a:pos x="1319" y="3114"/>
                </a:cxn>
                <a:cxn ang="0">
                  <a:pos x="1389" y="3096"/>
                </a:cxn>
                <a:cxn ang="0">
                  <a:pos x="1485" y="3052"/>
                </a:cxn>
                <a:cxn ang="0">
                  <a:pos x="1552" y="3009"/>
                </a:cxn>
                <a:cxn ang="0">
                  <a:pos x="1645" y="2933"/>
                </a:cxn>
                <a:cxn ang="0">
                  <a:pos x="1736" y="2839"/>
                </a:cxn>
              </a:cxnLst>
              <a:rect l="0" t="0" r="r" b="b"/>
              <a:pathLst>
                <a:path w="1736" h="3123">
                  <a:moveTo>
                    <a:pt x="1736" y="2839"/>
                  </a:moveTo>
                  <a:lnTo>
                    <a:pt x="1716" y="2821"/>
                  </a:lnTo>
                  <a:lnTo>
                    <a:pt x="1685" y="2853"/>
                  </a:lnTo>
                  <a:lnTo>
                    <a:pt x="1656" y="2884"/>
                  </a:lnTo>
                  <a:lnTo>
                    <a:pt x="1625" y="2913"/>
                  </a:lnTo>
                  <a:lnTo>
                    <a:pt x="1594" y="2941"/>
                  </a:lnTo>
                  <a:lnTo>
                    <a:pt x="1564" y="2966"/>
                  </a:lnTo>
                  <a:lnTo>
                    <a:pt x="1532" y="2989"/>
                  </a:lnTo>
                  <a:lnTo>
                    <a:pt x="1543" y="3000"/>
                  </a:lnTo>
                  <a:lnTo>
                    <a:pt x="1536" y="2986"/>
                  </a:lnTo>
                  <a:lnTo>
                    <a:pt x="1505" y="3008"/>
                  </a:lnTo>
                  <a:lnTo>
                    <a:pt x="1474" y="3026"/>
                  </a:lnTo>
                  <a:lnTo>
                    <a:pt x="1442" y="3042"/>
                  </a:lnTo>
                  <a:lnTo>
                    <a:pt x="1411" y="3057"/>
                  </a:lnTo>
                  <a:lnTo>
                    <a:pt x="1378" y="3069"/>
                  </a:lnTo>
                  <a:lnTo>
                    <a:pt x="1346" y="3079"/>
                  </a:lnTo>
                  <a:lnTo>
                    <a:pt x="1313" y="3086"/>
                  </a:lnTo>
                  <a:lnTo>
                    <a:pt x="1319" y="3100"/>
                  </a:lnTo>
                  <a:lnTo>
                    <a:pt x="1319" y="3086"/>
                  </a:lnTo>
                  <a:lnTo>
                    <a:pt x="1287" y="3091"/>
                  </a:lnTo>
                  <a:lnTo>
                    <a:pt x="1254" y="3094"/>
                  </a:lnTo>
                  <a:lnTo>
                    <a:pt x="1222" y="3096"/>
                  </a:lnTo>
                  <a:lnTo>
                    <a:pt x="1191" y="3094"/>
                  </a:lnTo>
                  <a:lnTo>
                    <a:pt x="1160" y="3091"/>
                  </a:lnTo>
                  <a:lnTo>
                    <a:pt x="1129" y="3086"/>
                  </a:lnTo>
                  <a:lnTo>
                    <a:pt x="1129" y="3100"/>
                  </a:lnTo>
                  <a:lnTo>
                    <a:pt x="1135" y="3088"/>
                  </a:lnTo>
                  <a:lnTo>
                    <a:pt x="1104" y="3080"/>
                  </a:lnTo>
                  <a:lnTo>
                    <a:pt x="1073" y="3072"/>
                  </a:lnTo>
                  <a:lnTo>
                    <a:pt x="1043" y="3062"/>
                  </a:lnTo>
                  <a:lnTo>
                    <a:pt x="1014" y="3049"/>
                  </a:lnTo>
                  <a:lnTo>
                    <a:pt x="984" y="3034"/>
                  </a:lnTo>
                  <a:lnTo>
                    <a:pt x="955" y="3018"/>
                  </a:lnTo>
                  <a:lnTo>
                    <a:pt x="925" y="3000"/>
                  </a:lnTo>
                  <a:lnTo>
                    <a:pt x="919" y="3014"/>
                  </a:lnTo>
                  <a:lnTo>
                    <a:pt x="930" y="3003"/>
                  </a:lnTo>
                  <a:lnTo>
                    <a:pt x="901" y="2984"/>
                  </a:lnTo>
                  <a:lnTo>
                    <a:pt x="873" y="2963"/>
                  </a:lnTo>
                  <a:lnTo>
                    <a:pt x="845" y="2940"/>
                  </a:lnTo>
                  <a:lnTo>
                    <a:pt x="817" y="2915"/>
                  </a:lnTo>
                  <a:lnTo>
                    <a:pt x="789" y="2889"/>
                  </a:lnTo>
                  <a:lnTo>
                    <a:pt x="761" y="2859"/>
                  </a:lnTo>
                  <a:lnTo>
                    <a:pt x="735" y="2830"/>
                  </a:lnTo>
                  <a:lnTo>
                    <a:pt x="708" y="2799"/>
                  </a:lnTo>
                  <a:lnTo>
                    <a:pt x="682" y="2767"/>
                  </a:lnTo>
                  <a:lnTo>
                    <a:pt x="656" y="2731"/>
                  </a:lnTo>
                  <a:lnTo>
                    <a:pt x="606" y="2659"/>
                  </a:lnTo>
                  <a:lnTo>
                    <a:pt x="595" y="2668"/>
                  </a:lnTo>
                  <a:lnTo>
                    <a:pt x="609" y="2663"/>
                  </a:lnTo>
                  <a:lnTo>
                    <a:pt x="560" y="2583"/>
                  </a:lnTo>
                  <a:lnTo>
                    <a:pt x="513" y="2498"/>
                  </a:lnTo>
                  <a:lnTo>
                    <a:pt x="467" y="2409"/>
                  </a:lnTo>
                  <a:lnTo>
                    <a:pt x="423" y="2313"/>
                  </a:lnTo>
                  <a:lnTo>
                    <a:pt x="381" y="2211"/>
                  </a:lnTo>
                  <a:lnTo>
                    <a:pt x="341" y="2106"/>
                  </a:lnTo>
                  <a:lnTo>
                    <a:pt x="302" y="1995"/>
                  </a:lnTo>
                  <a:lnTo>
                    <a:pt x="267" y="1880"/>
                  </a:lnTo>
                  <a:lnTo>
                    <a:pt x="234" y="1761"/>
                  </a:lnTo>
                  <a:lnTo>
                    <a:pt x="202" y="1637"/>
                  </a:lnTo>
                  <a:lnTo>
                    <a:pt x="174" y="1509"/>
                  </a:lnTo>
                  <a:lnTo>
                    <a:pt x="146" y="1378"/>
                  </a:lnTo>
                  <a:lnTo>
                    <a:pt x="133" y="1383"/>
                  </a:lnTo>
                  <a:lnTo>
                    <a:pt x="147" y="1383"/>
                  </a:lnTo>
                  <a:lnTo>
                    <a:pt x="122" y="1249"/>
                  </a:lnTo>
                  <a:lnTo>
                    <a:pt x="101" y="1110"/>
                  </a:lnTo>
                  <a:lnTo>
                    <a:pt x="82" y="968"/>
                  </a:lnTo>
                  <a:lnTo>
                    <a:pt x="67" y="824"/>
                  </a:lnTo>
                  <a:lnTo>
                    <a:pt x="53" y="676"/>
                  </a:lnTo>
                  <a:lnTo>
                    <a:pt x="42" y="526"/>
                  </a:lnTo>
                  <a:lnTo>
                    <a:pt x="34" y="374"/>
                  </a:lnTo>
                  <a:lnTo>
                    <a:pt x="29" y="219"/>
                  </a:lnTo>
                  <a:lnTo>
                    <a:pt x="28" y="62"/>
                  </a:lnTo>
                  <a:lnTo>
                    <a:pt x="28" y="31"/>
                  </a:lnTo>
                  <a:lnTo>
                    <a:pt x="28" y="0"/>
                  </a:lnTo>
                  <a:lnTo>
                    <a:pt x="0" y="0"/>
                  </a:lnTo>
                  <a:lnTo>
                    <a:pt x="0" y="31"/>
                  </a:lnTo>
                  <a:lnTo>
                    <a:pt x="0" y="62"/>
                  </a:lnTo>
                  <a:lnTo>
                    <a:pt x="2" y="219"/>
                  </a:lnTo>
                  <a:lnTo>
                    <a:pt x="6" y="374"/>
                  </a:lnTo>
                  <a:lnTo>
                    <a:pt x="14" y="526"/>
                  </a:lnTo>
                  <a:lnTo>
                    <a:pt x="25" y="676"/>
                  </a:lnTo>
                  <a:lnTo>
                    <a:pt x="39" y="824"/>
                  </a:lnTo>
                  <a:lnTo>
                    <a:pt x="54" y="968"/>
                  </a:lnTo>
                  <a:lnTo>
                    <a:pt x="73" y="1110"/>
                  </a:lnTo>
                  <a:lnTo>
                    <a:pt x="95" y="1249"/>
                  </a:lnTo>
                  <a:lnTo>
                    <a:pt x="119" y="1383"/>
                  </a:lnTo>
                  <a:lnTo>
                    <a:pt x="119" y="1389"/>
                  </a:lnTo>
                  <a:lnTo>
                    <a:pt x="147" y="1520"/>
                  </a:lnTo>
                  <a:lnTo>
                    <a:pt x="175" y="1648"/>
                  </a:lnTo>
                  <a:lnTo>
                    <a:pt x="208" y="1772"/>
                  </a:lnTo>
                  <a:lnTo>
                    <a:pt x="240" y="1890"/>
                  </a:lnTo>
                  <a:lnTo>
                    <a:pt x="276" y="2006"/>
                  </a:lnTo>
                  <a:lnTo>
                    <a:pt x="315" y="2117"/>
                  </a:lnTo>
                  <a:lnTo>
                    <a:pt x="355" y="2222"/>
                  </a:lnTo>
                  <a:lnTo>
                    <a:pt x="397" y="2324"/>
                  </a:lnTo>
                  <a:lnTo>
                    <a:pt x="440" y="2420"/>
                  </a:lnTo>
                  <a:lnTo>
                    <a:pt x="487" y="2509"/>
                  </a:lnTo>
                  <a:lnTo>
                    <a:pt x="533" y="2594"/>
                  </a:lnTo>
                  <a:lnTo>
                    <a:pt x="583" y="2674"/>
                  </a:lnTo>
                  <a:lnTo>
                    <a:pt x="586" y="2679"/>
                  </a:lnTo>
                  <a:lnTo>
                    <a:pt x="636" y="2751"/>
                  </a:lnTo>
                  <a:lnTo>
                    <a:pt x="662" y="2787"/>
                  </a:lnTo>
                  <a:lnTo>
                    <a:pt x="688" y="2819"/>
                  </a:lnTo>
                  <a:lnTo>
                    <a:pt x="715" y="2850"/>
                  </a:lnTo>
                  <a:lnTo>
                    <a:pt x="741" y="2879"/>
                  </a:lnTo>
                  <a:lnTo>
                    <a:pt x="769" y="2909"/>
                  </a:lnTo>
                  <a:lnTo>
                    <a:pt x="797" y="2935"/>
                  </a:lnTo>
                  <a:lnTo>
                    <a:pt x="825" y="2960"/>
                  </a:lnTo>
                  <a:lnTo>
                    <a:pt x="853" y="2983"/>
                  </a:lnTo>
                  <a:lnTo>
                    <a:pt x="881" y="3004"/>
                  </a:lnTo>
                  <a:lnTo>
                    <a:pt x="910" y="3023"/>
                  </a:lnTo>
                  <a:lnTo>
                    <a:pt x="915" y="3026"/>
                  </a:lnTo>
                  <a:lnTo>
                    <a:pt x="944" y="3045"/>
                  </a:lnTo>
                  <a:lnTo>
                    <a:pt x="974" y="3060"/>
                  </a:lnTo>
                  <a:lnTo>
                    <a:pt x="1003" y="3075"/>
                  </a:lnTo>
                  <a:lnTo>
                    <a:pt x="1032" y="3088"/>
                  </a:lnTo>
                  <a:lnTo>
                    <a:pt x="1062" y="3099"/>
                  </a:lnTo>
                  <a:lnTo>
                    <a:pt x="1093" y="3106"/>
                  </a:lnTo>
                  <a:lnTo>
                    <a:pt x="1124" y="3114"/>
                  </a:lnTo>
                  <a:lnTo>
                    <a:pt x="1129" y="3114"/>
                  </a:lnTo>
                  <a:lnTo>
                    <a:pt x="1160" y="3119"/>
                  </a:lnTo>
                  <a:lnTo>
                    <a:pt x="1191" y="3122"/>
                  </a:lnTo>
                  <a:lnTo>
                    <a:pt x="1222" y="3123"/>
                  </a:lnTo>
                  <a:lnTo>
                    <a:pt x="1254" y="3122"/>
                  </a:lnTo>
                  <a:lnTo>
                    <a:pt x="1287" y="3119"/>
                  </a:lnTo>
                  <a:lnTo>
                    <a:pt x="1319" y="3114"/>
                  </a:lnTo>
                  <a:lnTo>
                    <a:pt x="1324" y="3112"/>
                  </a:lnTo>
                  <a:lnTo>
                    <a:pt x="1356" y="3105"/>
                  </a:lnTo>
                  <a:lnTo>
                    <a:pt x="1389" y="3096"/>
                  </a:lnTo>
                  <a:lnTo>
                    <a:pt x="1422" y="3083"/>
                  </a:lnTo>
                  <a:lnTo>
                    <a:pt x="1453" y="3068"/>
                  </a:lnTo>
                  <a:lnTo>
                    <a:pt x="1485" y="3052"/>
                  </a:lnTo>
                  <a:lnTo>
                    <a:pt x="1516" y="3034"/>
                  </a:lnTo>
                  <a:lnTo>
                    <a:pt x="1547" y="3012"/>
                  </a:lnTo>
                  <a:lnTo>
                    <a:pt x="1552" y="3009"/>
                  </a:lnTo>
                  <a:lnTo>
                    <a:pt x="1584" y="2986"/>
                  </a:lnTo>
                  <a:lnTo>
                    <a:pt x="1614" y="2961"/>
                  </a:lnTo>
                  <a:lnTo>
                    <a:pt x="1645" y="2933"/>
                  </a:lnTo>
                  <a:lnTo>
                    <a:pt x="1676" y="2904"/>
                  </a:lnTo>
                  <a:lnTo>
                    <a:pt x="1705" y="2873"/>
                  </a:lnTo>
                  <a:lnTo>
                    <a:pt x="1736" y="2839"/>
                  </a:lnTo>
                  <a:close/>
                </a:path>
              </a:pathLst>
            </a:custGeom>
            <a:solidFill>
              <a:srgbClr val="FF5050"/>
            </a:solidFill>
            <a:ln w="9525">
              <a:solidFill>
                <a:srgbClr val="FF5050"/>
              </a:solidFill>
              <a:round/>
              <a:headEnd/>
              <a:tailEnd/>
            </a:ln>
          </p:spPr>
          <p:txBody>
            <a:bodyPr/>
            <a:lstStyle/>
            <a:p>
              <a:endParaRPr lang="en-US"/>
            </a:p>
          </p:txBody>
        </p:sp>
        <p:sp>
          <p:nvSpPr>
            <p:cNvPr id="71719" name="Freeform 39"/>
            <p:cNvSpPr>
              <a:spLocks/>
            </p:cNvSpPr>
            <p:nvPr/>
          </p:nvSpPr>
          <p:spPr bwMode="auto">
            <a:xfrm>
              <a:off x="1467" y="887"/>
              <a:ext cx="905" cy="1303"/>
            </a:xfrm>
            <a:custGeom>
              <a:avLst/>
              <a:gdLst/>
              <a:ahLst/>
              <a:cxnLst>
                <a:cxn ang="0">
                  <a:pos x="1811" y="266"/>
                </a:cxn>
                <a:cxn ang="0">
                  <a:pos x="1746" y="204"/>
                </a:cxn>
                <a:cxn ang="0">
                  <a:pos x="1679" y="152"/>
                </a:cxn>
                <a:cxn ang="0">
                  <a:pos x="1642" y="125"/>
                </a:cxn>
                <a:cxn ang="0">
                  <a:pos x="1574" y="85"/>
                </a:cxn>
                <a:cxn ang="0">
                  <a:pos x="1505" y="51"/>
                </a:cxn>
                <a:cxn ang="0">
                  <a:pos x="1436" y="27"/>
                </a:cxn>
                <a:cxn ang="0">
                  <a:pos x="1364" y="11"/>
                </a:cxn>
                <a:cxn ang="0">
                  <a:pos x="1324" y="5"/>
                </a:cxn>
                <a:cxn ang="0">
                  <a:pos x="1253" y="0"/>
                </a:cxn>
                <a:cxn ang="0">
                  <a:pos x="1189" y="4"/>
                </a:cxn>
                <a:cxn ang="0">
                  <a:pos x="1125" y="14"/>
                </a:cxn>
                <a:cxn ang="0">
                  <a:pos x="1090" y="22"/>
                </a:cxn>
                <a:cxn ang="0">
                  <a:pos x="1028" y="41"/>
                </a:cxn>
                <a:cxn ang="0">
                  <a:pos x="938" y="81"/>
                </a:cxn>
                <a:cxn ang="0">
                  <a:pos x="874" y="119"/>
                </a:cxn>
                <a:cxn ang="0">
                  <a:pos x="761" y="204"/>
                </a:cxn>
                <a:cxn ang="0">
                  <a:pos x="653" y="311"/>
                </a:cxn>
                <a:cxn ang="0">
                  <a:pos x="550" y="439"/>
                </a:cxn>
                <a:cxn ang="0">
                  <a:pos x="499" y="514"/>
                </a:cxn>
                <a:cxn ang="0">
                  <a:pos x="406" y="669"/>
                </a:cxn>
                <a:cxn ang="0">
                  <a:pos x="322" y="841"/>
                </a:cxn>
                <a:cxn ang="0">
                  <a:pos x="246" y="1030"/>
                </a:cxn>
                <a:cxn ang="0">
                  <a:pos x="180" y="1232"/>
                </a:cxn>
                <a:cxn ang="0">
                  <a:pos x="122" y="1448"/>
                </a:cxn>
                <a:cxn ang="0">
                  <a:pos x="98" y="1567"/>
                </a:cxn>
                <a:cxn ang="0">
                  <a:pos x="56" y="1800"/>
                </a:cxn>
                <a:cxn ang="0">
                  <a:pos x="25" y="2043"/>
                </a:cxn>
                <a:cxn ang="0">
                  <a:pos x="6" y="2296"/>
                </a:cxn>
                <a:cxn ang="0">
                  <a:pos x="0" y="2556"/>
                </a:cxn>
                <a:cxn ang="0">
                  <a:pos x="28" y="2607"/>
                </a:cxn>
                <a:cxn ang="0">
                  <a:pos x="29" y="2425"/>
                </a:cxn>
                <a:cxn ang="0">
                  <a:pos x="42" y="2168"/>
                </a:cxn>
                <a:cxn ang="0">
                  <a:pos x="67" y="1920"/>
                </a:cxn>
                <a:cxn ang="0">
                  <a:pos x="104" y="1682"/>
                </a:cxn>
                <a:cxn ang="0">
                  <a:pos x="112" y="1567"/>
                </a:cxn>
                <a:cxn ang="0">
                  <a:pos x="149" y="1459"/>
                </a:cxn>
                <a:cxn ang="0">
                  <a:pos x="206" y="1243"/>
                </a:cxn>
                <a:cxn ang="0">
                  <a:pos x="273" y="1040"/>
                </a:cxn>
                <a:cxn ang="0">
                  <a:pos x="349" y="852"/>
                </a:cxn>
                <a:cxn ang="0">
                  <a:pos x="432" y="679"/>
                </a:cxn>
                <a:cxn ang="0">
                  <a:pos x="526" y="525"/>
                </a:cxn>
                <a:cxn ang="0">
                  <a:pos x="522" y="530"/>
                </a:cxn>
                <a:cxn ang="0">
                  <a:pos x="620" y="392"/>
                </a:cxn>
                <a:cxn ang="0">
                  <a:pos x="726" y="275"/>
                </a:cxn>
                <a:cxn ang="0">
                  <a:pos x="837" y="178"/>
                </a:cxn>
                <a:cxn ang="0">
                  <a:pos x="885" y="129"/>
                </a:cxn>
                <a:cxn ang="0">
                  <a:pos x="949" y="107"/>
                </a:cxn>
                <a:cxn ang="0">
                  <a:pos x="1039" y="67"/>
                </a:cxn>
                <a:cxn ang="0">
                  <a:pos x="1101" y="48"/>
                </a:cxn>
                <a:cxn ang="0">
                  <a:pos x="1125" y="28"/>
                </a:cxn>
                <a:cxn ang="0">
                  <a:pos x="1158" y="36"/>
                </a:cxn>
                <a:cxn ang="0">
                  <a:pos x="1220" y="30"/>
                </a:cxn>
                <a:cxn ang="0">
                  <a:pos x="1288" y="30"/>
                </a:cxn>
                <a:cxn ang="0">
                  <a:pos x="1360" y="38"/>
                </a:cxn>
                <a:cxn ang="0">
                  <a:pos x="1353" y="38"/>
                </a:cxn>
                <a:cxn ang="0">
                  <a:pos x="1425" y="53"/>
                </a:cxn>
                <a:cxn ang="0">
                  <a:pos x="1494" y="78"/>
                </a:cxn>
                <a:cxn ang="0">
                  <a:pos x="1563" y="112"/>
                </a:cxn>
                <a:cxn ang="0">
                  <a:pos x="1631" y="152"/>
                </a:cxn>
                <a:cxn ang="0">
                  <a:pos x="1626" y="149"/>
                </a:cxn>
                <a:cxn ang="0">
                  <a:pos x="1693" y="198"/>
                </a:cxn>
                <a:cxn ang="0">
                  <a:pos x="1758" y="254"/>
                </a:cxn>
              </a:cxnLst>
              <a:rect l="0" t="0" r="r" b="b"/>
              <a:pathLst>
                <a:path w="1811" h="2607">
                  <a:moveTo>
                    <a:pt x="1791" y="286"/>
                  </a:moveTo>
                  <a:lnTo>
                    <a:pt x="1811" y="266"/>
                  </a:lnTo>
                  <a:lnTo>
                    <a:pt x="1778" y="233"/>
                  </a:lnTo>
                  <a:lnTo>
                    <a:pt x="1746" y="204"/>
                  </a:lnTo>
                  <a:lnTo>
                    <a:pt x="1713" y="178"/>
                  </a:lnTo>
                  <a:lnTo>
                    <a:pt x="1679" y="152"/>
                  </a:lnTo>
                  <a:lnTo>
                    <a:pt x="1646" y="129"/>
                  </a:lnTo>
                  <a:lnTo>
                    <a:pt x="1642" y="125"/>
                  </a:lnTo>
                  <a:lnTo>
                    <a:pt x="1608" y="104"/>
                  </a:lnTo>
                  <a:lnTo>
                    <a:pt x="1574" y="85"/>
                  </a:lnTo>
                  <a:lnTo>
                    <a:pt x="1539" y="67"/>
                  </a:lnTo>
                  <a:lnTo>
                    <a:pt x="1505" y="51"/>
                  </a:lnTo>
                  <a:lnTo>
                    <a:pt x="1470" y="39"/>
                  </a:lnTo>
                  <a:lnTo>
                    <a:pt x="1436" y="27"/>
                  </a:lnTo>
                  <a:lnTo>
                    <a:pt x="1400" y="17"/>
                  </a:lnTo>
                  <a:lnTo>
                    <a:pt x="1364" y="11"/>
                  </a:lnTo>
                  <a:lnTo>
                    <a:pt x="1360" y="10"/>
                  </a:lnTo>
                  <a:lnTo>
                    <a:pt x="1324" y="5"/>
                  </a:lnTo>
                  <a:lnTo>
                    <a:pt x="1288" y="2"/>
                  </a:lnTo>
                  <a:lnTo>
                    <a:pt x="1253" y="0"/>
                  </a:lnTo>
                  <a:lnTo>
                    <a:pt x="1220" y="2"/>
                  </a:lnTo>
                  <a:lnTo>
                    <a:pt x="1189" y="4"/>
                  </a:lnTo>
                  <a:lnTo>
                    <a:pt x="1158" y="8"/>
                  </a:lnTo>
                  <a:lnTo>
                    <a:pt x="1125" y="14"/>
                  </a:lnTo>
                  <a:lnTo>
                    <a:pt x="1121" y="14"/>
                  </a:lnTo>
                  <a:lnTo>
                    <a:pt x="1090" y="22"/>
                  </a:lnTo>
                  <a:lnTo>
                    <a:pt x="1059" y="30"/>
                  </a:lnTo>
                  <a:lnTo>
                    <a:pt x="1028" y="41"/>
                  </a:lnTo>
                  <a:lnTo>
                    <a:pt x="998" y="53"/>
                  </a:lnTo>
                  <a:lnTo>
                    <a:pt x="938" y="81"/>
                  </a:lnTo>
                  <a:lnTo>
                    <a:pt x="879" y="116"/>
                  </a:lnTo>
                  <a:lnTo>
                    <a:pt x="874" y="119"/>
                  </a:lnTo>
                  <a:lnTo>
                    <a:pt x="817" y="158"/>
                  </a:lnTo>
                  <a:lnTo>
                    <a:pt x="761" y="204"/>
                  </a:lnTo>
                  <a:lnTo>
                    <a:pt x="705" y="255"/>
                  </a:lnTo>
                  <a:lnTo>
                    <a:pt x="653" y="311"/>
                  </a:lnTo>
                  <a:lnTo>
                    <a:pt x="600" y="372"/>
                  </a:lnTo>
                  <a:lnTo>
                    <a:pt x="550" y="439"/>
                  </a:lnTo>
                  <a:lnTo>
                    <a:pt x="502" y="510"/>
                  </a:lnTo>
                  <a:lnTo>
                    <a:pt x="499" y="514"/>
                  </a:lnTo>
                  <a:lnTo>
                    <a:pt x="451" y="590"/>
                  </a:lnTo>
                  <a:lnTo>
                    <a:pt x="406" y="669"/>
                  </a:lnTo>
                  <a:lnTo>
                    <a:pt x="364" y="753"/>
                  </a:lnTo>
                  <a:lnTo>
                    <a:pt x="322" y="841"/>
                  </a:lnTo>
                  <a:lnTo>
                    <a:pt x="284" y="934"/>
                  </a:lnTo>
                  <a:lnTo>
                    <a:pt x="246" y="1030"/>
                  </a:lnTo>
                  <a:lnTo>
                    <a:pt x="212" y="1130"/>
                  </a:lnTo>
                  <a:lnTo>
                    <a:pt x="180" y="1232"/>
                  </a:lnTo>
                  <a:lnTo>
                    <a:pt x="150" y="1338"/>
                  </a:lnTo>
                  <a:lnTo>
                    <a:pt x="122" y="1448"/>
                  </a:lnTo>
                  <a:lnTo>
                    <a:pt x="98" y="1560"/>
                  </a:lnTo>
                  <a:lnTo>
                    <a:pt x="98" y="1567"/>
                  </a:lnTo>
                  <a:lnTo>
                    <a:pt x="76" y="1682"/>
                  </a:lnTo>
                  <a:lnTo>
                    <a:pt x="56" y="1800"/>
                  </a:lnTo>
                  <a:lnTo>
                    <a:pt x="39" y="1920"/>
                  </a:lnTo>
                  <a:lnTo>
                    <a:pt x="25" y="2043"/>
                  </a:lnTo>
                  <a:lnTo>
                    <a:pt x="14" y="2168"/>
                  </a:lnTo>
                  <a:lnTo>
                    <a:pt x="6" y="2296"/>
                  </a:lnTo>
                  <a:lnTo>
                    <a:pt x="2" y="2425"/>
                  </a:lnTo>
                  <a:lnTo>
                    <a:pt x="0" y="2556"/>
                  </a:lnTo>
                  <a:lnTo>
                    <a:pt x="0" y="2607"/>
                  </a:lnTo>
                  <a:lnTo>
                    <a:pt x="28" y="2607"/>
                  </a:lnTo>
                  <a:lnTo>
                    <a:pt x="28" y="2556"/>
                  </a:lnTo>
                  <a:lnTo>
                    <a:pt x="29" y="2425"/>
                  </a:lnTo>
                  <a:lnTo>
                    <a:pt x="34" y="2296"/>
                  </a:lnTo>
                  <a:lnTo>
                    <a:pt x="42" y="2168"/>
                  </a:lnTo>
                  <a:lnTo>
                    <a:pt x="53" y="2043"/>
                  </a:lnTo>
                  <a:lnTo>
                    <a:pt x="67" y="1920"/>
                  </a:lnTo>
                  <a:lnTo>
                    <a:pt x="84" y="1800"/>
                  </a:lnTo>
                  <a:lnTo>
                    <a:pt x="104" y="1682"/>
                  </a:lnTo>
                  <a:lnTo>
                    <a:pt x="126" y="1567"/>
                  </a:lnTo>
                  <a:lnTo>
                    <a:pt x="112" y="1567"/>
                  </a:lnTo>
                  <a:lnTo>
                    <a:pt x="124" y="1571"/>
                  </a:lnTo>
                  <a:lnTo>
                    <a:pt x="149" y="1459"/>
                  </a:lnTo>
                  <a:lnTo>
                    <a:pt x="177" y="1349"/>
                  </a:lnTo>
                  <a:lnTo>
                    <a:pt x="206" y="1243"/>
                  </a:lnTo>
                  <a:lnTo>
                    <a:pt x="239" y="1141"/>
                  </a:lnTo>
                  <a:lnTo>
                    <a:pt x="273" y="1040"/>
                  </a:lnTo>
                  <a:lnTo>
                    <a:pt x="310" y="945"/>
                  </a:lnTo>
                  <a:lnTo>
                    <a:pt x="349" y="852"/>
                  </a:lnTo>
                  <a:lnTo>
                    <a:pt x="391" y="764"/>
                  </a:lnTo>
                  <a:lnTo>
                    <a:pt x="432" y="679"/>
                  </a:lnTo>
                  <a:lnTo>
                    <a:pt x="477" y="601"/>
                  </a:lnTo>
                  <a:lnTo>
                    <a:pt x="526" y="525"/>
                  </a:lnTo>
                  <a:lnTo>
                    <a:pt x="512" y="519"/>
                  </a:lnTo>
                  <a:lnTo>
                    <a:pt x="522" y="530"/>
                  </a:lnTo>
                  <a:lnTo>
                    <a:pt x="570" y="459"/>
                  </a:lnTo>
                  <a:lnTo>
                    <a:pt x="620" y="392"/>
                  </a:lnTo>
                  <a:lnTo>
                    <a:pt x="673" y="331"/>
                  </a:lnTo>
                  <a:lnTo>
                    <a:pt x="726" y="275"/>
                  </a:lnTo>
                  <a:lnTo>
                    <a:pt x="781" y="224"/>
                  </a:lnTo>
                  <a:lnTo>
                    <a:pt x="837" y="178"/>
                  </a:lnTo>
                  <a:lnTo>
                    <a:pt x="894" y="139"/>
                  </a:lnTo>
                  <a:lnTo>
                    <a:pt x="885" y="129"/>
                  </a:lnTo>
                  <a:lnTo>
                    <a:pt x="890" y="142"/>
                  </a:lnTo>
                  <a:lnTo>
                    <a:pt x="949" y="107"/>
                  </a:lnTo>
                  <a:lnTo>
                    <a:pt x="1009" y="79"/>
                  </a:lnTo>
                  <a:lnTo>
                    <a:pt x="1039" y="67"/>
                  </a:lnTo>
                  <a:lnTo>
                    <a:pt x="1070" y="56"/>
                  </a:lnTo>
                  <a:lnTo>
                    <a:pt x="1101" y="48"/>
                  </a:lnTo>
                  <a:lnTo>
                    <a:pt x="1132" y="41"/>
                  </a:lnTo>
                  <a:lnTo>
                    <a:pt x="1125" y="28"/>
                  </a:lnTo>
                  <a:lnTo>
                    <a:pt x="1125" y="42"/>
                  </a:lnTo>
                  <a:lnTo>
                    <a:pt x="1158" y="36"/>
                  </a:lnTo>
                  <a:lnTo>
                    <a:pt x="1189" y="31"/>
                  </a:lnTo>
                  <a:lnTo>
                    <a:pt x="1220" y="30"/>
                  </a:lnTo>
                  <a:lnTo>
                    <a:pt x="1253" y="28"/>
                  </a:lnTo>
                  <a:lnTo>
                    <a:pt x="1288" y="30"/>
                  </a:lnTo>
                  <a:lnTo>
                    <a:pt x="1324" y="33"/>
                  </a:lnTo>
                  <a:lnTo>
                    <a:pt x="1360" y="38"/>
                  </a:lnTo>
                  <a:lnTo>
                    <a:pt x="1360" y="24"/>
                  </a:lnTo>
                  <a:lnTo>
                    <a:pt x="1353" y="38"/>
                  </a:lnTo>
                  <a:lnTo>
                    <a:pt x="1389" y="44"/>
                  </a:lnTo>
                  <a:lnTo>
                    <a:pt x="1425" y="53"/>
                  </a:lnTo>
                  <a:lnTo>
                    <a:pt x="1459" y="65"/>
                  </a:lnTo>
                  <a:lnTo>
                    <a:pt x="1494" y="78"/>
                  </a:lnTo>
                  <a:lnTo>
                    <a:pt x="1529" y="93"/>
                  </a:lnTo>
                  <a:lnTo>
                    <a:pt x="1563" y="112"/>
                  </a:lnTo>
                  <a:lnTo>
                    <a:pt x="1597" y="130"/>
                  </a:lnTo>
                  <a:lnTo>
                    <a:pt x="1631" y="152"/>
                  </a:lnTo>
                  <a:lnTo>
                    <a:pt x="1636" y="139"/>
                  </a:lnTo>
                  <a:lnTo>
                    <a:pt x="1626" y="149"/>
                  </a:lnTo>
                  <a:lnTo>
                    <a:pt x="1659" y="172"/>
                  </a:lnTo>
                  <a:lnTo>
                    <a:pt x="1693" y="198"/>
                  </a:lnTo>
                  <a:lnTo>
                    <a:pt x="1725" y="224"/>
                  </a:lnTo>
                  <a:lnTo>
                    <a:pt x="1758" y="254"/>
                  </a:lnTo>
                  <a:lnTo>
                    <a:pt x="1791" y="286"/>
                  </a:lnTo>
                  <a:close/>
                </a:path>
              </a:pathLst>
            </a:custGeom>
            <a:solidFill>
              <a:srgbClr val="FF5050"/>
            </a:solidFill>
            <a:ln w="9525">
              <a:solidFill>
                <a:srgbClr val="FF5050"/>
              </a:solidFill>
              <a:round/>
              <a:headEnd/>
              <a:tailEnd/>
            </a:ln>
          </p:spPr>
          <p:txBody>
            <a:bodyPr/>
            <a:lstStyle/>
            <a:p>
              <a:endParaRPr lang="en-US"/>
            </a:p>
          </p:txBody>
        </p:sp>
        <p:grpSp>
          <p:nvGrpSpPr>
            <p:cNvPr id="8" name="Group 42"/>
            <p:cNvGrpSpPr>
              <a:grpSpLocks/>
            </p:cNvGrpSpPr>
            <p:nvPr/>
          </p:nvGrpSpPr>
          <p:grpSpPr bwMode="auto">
            <a:xfrm>
              <a:off x="1438" y="2116"/>
              <a:ext cx="72" cy="222"/>
              <a:chOff x="1438" y="2116"/>
              <a:chExt cx="72" cy="222"/>
            </a:xfrm>
          </p:grpSpPr>
          <p:sp>
            <p:nvSpPr>
              <p:cNvPr id="71720" name="Rectangle 40"/>
              <p:cNvSpPr>
                <a:spLocks noChangeArrowheads="1"/>
              </p:cNvSpPr>
              <p:nvPr/>
            </p:nvSpPr>
            <p:spPr bwMode="auto">
              <a:xfrm>
                <a:off x="1467" y="2185"/>
                <a:ext cx="14" cy="153"/>
              </a:xfrm>
              <a:prstGeom prst="rect">
                <a:avLst/>
              </a:prstGeom>
              <a:solidFill>
                <a:srgbClr val="FF5050"/>
              </a:solidFill>
              <a:ln w="19050">
                <a:solidFill>
                  <a:srgbClr val="FF5050"/>
                </a:solidFill>
                <a:miter lim="800000"/>
                <a:headEnd/>
                <a:tailEnd/>
              </a:ln>
            </p:spPr>
            <p:txBody>
              <a:bodyPr/>
              <a:lstStyle/>
              <a:p>
                <a:endParaRPr lang="en-US"/>
              </a:p>
            </p:txBody>
          </p:sp>
          <p:sp>
            <p:nvSpPr>
              <p:cNvPr id="71721" name="Freeform 41"/>
              <p:cNvSpPr>
                <a:spLocks/>
              </p:cNvSpPr>
              <p:nvPr/>
            </p:nvSpPr>
            <p:spPr bwMode="auto">
              <a:xfrm>
                <a:off x="1438" y="2116"/>
                <a:ext cx="72" cy="71"/>
              </a:xfrm>
              <a:custGeom>
                <a:avLst/>
                <a:gdLst/>
                <a:ahLst/>
                <a:cxnLst>
                  <a:cxn ang="0">
                    <a:pos x="144" y="142"/>
                  </a:cxn>
                  <a:cxn ang="0">
                    <a:pos x="71" y="0"/>
                  </a:cxn>
                  <a:cxn ang="0">
                    <a:pos x="0" y="142"/>
                  </a:cxn>
                  <a:cxn ang="0">
                    <a:pos x="144" y="142"/>
                  </a:cxn>
                </a:cxnLst>
                <a:rect l="0" t="0" r="r" b="b"/>
                <a:pathLst>
                  <a:path w="144" h="142">
                    <a:moveTo>
                      <a:pt x="144" y="142"/>
                    </a:moveTo>
                    <a:lnTo>
                      <a:pt x="71" y="0"/>
                    </a:lnTo>
                    <a:lnTo>
                      <a:pt x="0" y="142"/>
                    </a:lnTo>
                    <a:lnTo>
                      <a:pt x="144" y="142"/>
                    </a:lnTo>
                    <a:close/>
                  </a:path>
                </a:pathLst>
              </a:custGeom>
              <a:solidFill>
                <a:srgbClr val="FF5050"/>
              </a:solidFill>
              <a:ln w="19050" cmpd="sng">
                <a:solidFill>
                  <a:srgbClr val="FF5050"/>
                </a:solidFill>
                <a:round/>
                <a:headEnd/>
                <a:tailEnd/>
              </a:ln>
            </p:spPr>
            <p:txBody>
              <a:bodyPr/>
              <a:lstStyle/>
              <a:p>
                <a:endParaRPr lang="en-US"/>
              </a:p>
            </p:txBody>
          </p:sp>
        </p:grpSp>
        <p:sp>
          <p:nvSpPr>
            <p:cNvPr id="71723" name="Rectangle 43"/>
            <p:cNvSpPr>
              <a:spLocks noChangeArrowheads="1"/>
            </p:cNvSpPr>
            <p:nvPr/>
          </p:nvSpPr>
          <p:spPr bwMode="auto">
            <a:xfrm>
              <a:off x="2360" y="3289"/>
              <a:ext cx="14" cy="148"/>
            </a:xfrm>
            <a:prstGeom prst="rect">
              <a:avLst/>
            </a:prstGeom>
            <a:solidFill>
              <a:srgbClr val="FF5050"/>
            </a:solidFill>
            <a:ln w="9525">
              <a:solidFill>
                <a:srgbClr val="FF5050"/>
              </a:solidFill>
              <a:miter lim="800000"/>
              <a:headEnd/>
              <a:tailEnd/>
            </a:ln>
          </p:spPr>
          <p:txBody>
            <a:bodyPr/>
            <a:lstStyle/>
            <a:p>
              <a:endParaRPr lang="en-US"/>
            </a:p>
          </p:txBody>
        </p:sp>
        <p:sp>
          <p:nvSpPr>
            <p:cNvPr id="71724" name="Rectangle 44"/>
            <p:cNvSpPr>
              <a:spLocks noChangeArrowheads="1"/>
            </p:cNvSpPr>
            <p:nvPr/>
          </p:nvSpPr>
          <p:spPr bwMode="auto">
            <a:xfrm>
              <a:off x="2360" y="2782"/>
              <a:ext cx="14" cy="185"/>
            </a:xfrm>
            <a:prstGeom prst="rect">
              <a:avLst/>
            </a:prstGeom>
            <a:solidFill>
              <a:srgbClr val="FF5050"/>
            </a:solidFill>
            <a:ln w="9525">
              <a:solidFill>
                <a:srgbClr val="FF5050"/>
              </a:solidFill>
              <a:miter lim="800000"/>
              <a:headEnd/>
              <a:tailEnd/>
            </a:ln>
          </p:spPr>
          <p:txBody>
            <a:bodyPr/>
            <a:lstStyle/>
            <a:p>
              <a:endParaRPr lang="en-US"/>
            </a:p>
          </p:txBody>
        </p:sp>
        <p:sp>
          <p:nvSpPr>
            <p:cNvPr id="71725" name="Rectangle 45"/>
            <p:cNvSpPr>
              <a:spLocks noChangeArrowheads="1"/>
            </p:cNvSpPr>
            <p:nvPr/>
          </p:nvSpPr>
          <p:spPr bwMode="auto">
            <a:xfrm>
              <a:off x="2360" y="2042"/>
              <a:ext cx="14" cy="185"/>
            </a:xfrm>
            <a:prstGeom prst="rect">
              <a:avLst/>
            </a:prstGeom>
            <a:solidFill>
              <a:srgbClr val="FF5050"/>
            </a:solidFill>
            <a:ln w="9525">
              <a:solidFill>
                <a:srgbClr val="FF5050"/>
              </a:solidFill>
              <a:miter lim="800000"/>
              <a:headEnd/>
              <a:tailEnd/>
            </a:ln>
          </p:spPr>
          <p:txBody>
            <a:bodyPr/>
            <a:lstStyle/>
            <a:p>
              <a:endParaRPr lang="en-US"/>
            </a:p>
          </p:txBody>
        </p:sp>
        <p:sp>
          <p:nvSpPr>
            <p:cNvPr id="71726" name="Rectangle 46"/>
            <p:cNvSpPr>
              <a:spLocks noChangeArrowheads="1"/>
            </p:cNvSpPr>
            <p:nvPr/>
          </p:nvSpPr>
          <p:spPr bwMode="auto">
            <a:xfrm>
              <a:off x="2360" y="1301"/>
              <a:ext cx="14" cy="185"/>
            </a:xfrm>
            <a:prstGeom prst="rect">
              <a:avLst/>
            </a:prstGeom>
            <a:solidFill>
              <a:srgbClr val="FF5050"/>
            </a:solidFill>
            <a:ln w="9525">
              <a:solidFill>
                <a:srgbClr val="FF5050"/>
              </a:solidFill>
              <a:miter lim="800000"/>
              <a:headEnd/>
              <a:tailEnd/>
            </a:ln>
          </p:spPr>
          <p:txBody>
            <a:bodyPr/>
            <a:lstStyle/>
            <a:p>
              <a:endParaRPr lang="en-US"/>
            </a:p>
          </p:txBody>
        </p:sp>
        <p:sp>
          <p:nvSpPr>
            <p:cNvPr id="71727" name="Rectangle 47"/>
            <p:cNvSpPr>
              <a:spLocks noChangeArrowheads="1"/>
            </p:cNvSpPr>
            <p:nvPr/>
          </p:nvSpPr>
          <p:spPr bwMode="auto">
            <a:xfrm>
              <a:off x="2360" y="820"/>
              <a:ext cx="14" cy="259"/>
            </a:xfrm>
            <a:prstGeom prst="rect">
              <a:avLst/>
            </a:prstGeom>
            <a:solidFill>
              <a:srgbClr val="FF5050"/>
            </a:solidFill>
            <a:ln w="9525">
              <a:solidFill>
                <a:srgbClr val="FF5050"/>
              </a:solidFill>
              <a:miter lim="800000"/>
              <a:headEnd/>
              <a:tailEnd/>
            </a:ln>
          </p:spPr>
          <p:txBody>
            <a:bodyPr/>
            <a:lstStyle/>
            <a:p>
              <a:endParaRPr lang="en-US"/>
            </a:p>
          </p:txBody>
        </p:sp>
        <p:sp>
          <p:nvSpPr>
            <p:cNvPr id="71728" name="Rectangle 48"/>
            <p:cNvSpPr>
              <a:spLocks noChangeArrowheads="1"/>
            </p:cNvSpPr>
            <p:nvPr/>
          </p:nvSpPr>
          <p:spPr bwMode="auto">
            <a:xfrm>
              <a:off x="1660" y="1486"/>
              <a:ext cx="1415" cy="188"/>
            </a:xfrm>
            <a:prstGeom prst="rect">
              <a:avLst/>
            </a:prstGeom>
            <a:noFill/>
            <a:ln w="14288">
              <a:solidFill>
                <a:srgbClr val="000000"/>
              </a:solidFill>
              <a:miter lim="800000"/>
              <a:headEnd/>
              <a:tailEnd/>
            </a:ln>
          </p:spPr>
          <p:txBody>
            <a:bodyPr/>
            <a:lstStyle/>
            <a:p>
              <a:endParaRPr lang="en-US"/>
            </a:p>
          </p:txBody>
        </p:sp>
        <p:sp>
          <p:nvSpPr>
            <p:cNvPr id="71729" name="Rectangle 49"/>
            <p:cNvSpPr>
              <a:spLocks noChangeArrowheads="1"/>
            </p:cNvSpPr>
            <p:nvPr/>
          </p:nvSpPr>
          <p:spPr bwMode="auto">
            <a:xfrm>
              <a:off x="1848" y="1520"/>
              <a:ext cx="1042" cy="134"/>
            </a:xfrm>
            <a:prstGeom prst="rect">
              <a:avLst/>
            </a:prstGeom>
            <a:noFill/>
            <a:ln w="9525">
              <a:noFill/>
              <a:miter lim="800000"/>
              <a:headEnd/>
              <a:tailEnd/>
            </a:ln>
          </p:spPr>
          <p:txBody>
            <a:bodyPr wrap="none" lIns="0" tIns="0" rIns="0" bIns="0">
              <a:spAutoFit/>
            </a:bodyPr>
            <a:lstStyle/>
            <a:p>
              <a:r>
                <a:rPr lang="en-US" sz="1400">
                  <a:solidFill>
                    <a:srgbClr val="000000"/>
                  </a:solidFill>
                </a:rPr>
                <a:t>“Sample” Input  Signal</a:t>
              </a:r>
              <a:endParaRPr lang="en-US"/>
            </a:p>
          </p:txBody>
        </p:sp>
        <p:grpSp>
          <p:nvGrpSpPr>
            <p:cNvPr id="9" name="Group 52"/>
            <p:cNvGrpSpPr>
              <a:grpSpLocks/>
            </p:cNvGrpSpPr>
            <p:nvPr/>
          </p:nvGrpSpPr>
          <p:grpSpPr bwMode="auto">
            <a:xfrm>
              <a:off x="2330" y="1708"/>
              <a:ext cx="73" cy="111"/>
              <a:chOff x="2330" y="1708"/>
              <a:chExt cx="73" cy="111"/>
            </a:xfrm>
          </p:grpSpPr>
          <p:sp>
            <p:nvSpPr>
              <p:cNvPr id="71730" name="Rectangle 50"/>
              <p:cNvSpPr>
                <a:spLocks noChangeArrowheads="1"/>
              </p:cNvSpPr>
              <p:nvPr/>
            </p:nvSpPr>
            <p:spPr bwMode="auto">
              <a:xfrm>
                <a:off x="2360" y="1708"/>
                <a:ext cx="14" cy="42"/>
              </a:xfrm>
              <a:prstGeom prst="rect">
                <a:avLst/>
              </a:prstGeom>
              <a:solidFill>
                <a:srgbClr val="FF5050"/>
              </a:solidFill>
              <a:ln w="9525">
                <a:solidFill>
                  <a:srgbClr val="FF5050"/>
                </a:solidFill>
                <a:miter lim="800000"/>
                <a:headEnd/>
                <a:tailEnd/>
              </a:ln>
            </p:spPr>
            <p:txBody>
              <a:bodyPr/>
              <a:lstStyle/>
              <a:p>
                <a:endParaRPr lang="en-US"/>
              </a:p>
            </p:txBody>
          </p:sp>
          <p:sp>
            <p:nvSpPr>
              <p:cNvPr id="71731" name="Freeform 51"/>
              <p:cNvSpPr>
                <a:spLocks/>
              </p:cNvSpPr>
              <p:nvPr/>
            </p:nvSpPr>
            <p:spPr bwMode="auto">
              <a:xfrm>
                <a:off x="2330" y="1749"/>
                <a:ext cx="73" cy="70"/>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sp>
          <p:nvSpPr>
            <p:cNvPr id="71733" name="Rectangle 53"/>
            <p:cNvSpPr>
              <a:spLocks noChangeArrowheads="1"/>
            </p:cNvSpPr>
            <p:nvPr/>
          </p:nvSpPr>
          <p:spPr bwMode="auto">
            <a:xfrm>
              <a:off x="2360" y="1671"/>
              <a:ext cx="14" cy="186"/>
            </a:xfrm>
            <a:prstGeom prst="rect">
              <a:avLst/>
            </a:prstGeom>
            <a:solidFill>
              <a:srgbClr val="FF5050"/>
            </a:solidFill>
            <a:ln w="9525">
              <a:solidFill>
                <a:srgbClr val="FF5050"/>
              </a:solidFill>
              <a:miter lim="800000"/>
              <a:headEnd/>
              <a:tailEnd/>
            </a:ln>
          </p:spPr>
          <p:txBody>
            <a:bodyPr/>
            <a:lstStyle/>
            <a:p>
              <a:endParaRPr lang="en-US"/>
            </a:p>
          </p:txBody>
        </p:sp>
        <p:sp>
          <p:nvSpPr>
            <p:cNvPr id="71734" name="Rectangle 54"/>
            <p:cNvSpPr>
              <a:spLocks noChangeArrowheads="1"/>
            </p:cNvSpPr>
            <p:nvPr/>
          </p:nvSpPr>
          <p:spPr bwMode="auto">
            <a:xfrm>
              <a:off x="1809" y="2227"/>
              <a:ext cx="1117" cy="188"/>
            </a:xfrm>
            <a:prstGeom prst="rect">
              <a:avLst/>
            </a:prstGeom>
            <a:noFill/>
            <a:ln w="14288">
              <a:solidFill>
                <a:srgbClr val="000000"/>
              </a:solidFill>
              <a:miter lim="800000"/>
              <a:headEnd/>
              <a:tailEnd/>
            </a:ln>
          </p:spPr>
          <p:txBody>
            <a:bodyPr/>
            <a:lstStyle/>
            <a:p>
              <a:endParaRPr lang="en-US"/>
            </a:p>
          </p:txBody>
        </p:sp>
        <p:sp>
          <p:nvSpPr>
            <p:cNvPr id="71735" name="Rectangle 55"/>
            <p:cNvSpPr>
              <a:spLocks noChangeArrowheads="1"/>
            </p:cNvSpPr>
            <p:nvPr/>
          </p:nvSpPr>
          <p:spPr bwMode="auto">
            <a:xfrm>
              <a:off x="1903" y="2261"/>
              <a:ext cx="930" cy="134"/>
            </a:xfrm>
            <a:prstGeom prst="rect">
              <a:avLst/>
            </a:prstGeom>
            <a:noFill/>
            <a:ln w="9525">
              <a:noFill/>
              <a:miter lim="800000"/>
              <a:headEnd/>
              <a:tailEnd/>
            </a:ln>
          </p:spPr>
          <p:txBody>
            <a:bodyPr wrap="none" lIns="0" tIns="0" rIns="0" bIns="0">
              <a:spAutoFit/>
            </a:bodyPr>
            <a:lstStyle/>
            <a:p>
              <a:r>
                <a:rPr lang="en-US" sz="1400">
                  <a:solidFill>
                    <a:srgbClr val="000000"/>
                  </a:solidFill>
                </a:rPr>
                <a:t>“Hold” Input  Signal</a:t>
              </a:r>
              <a:endParaRPr lang="en-US"/>
            </a:p>
          </p:txBody>
        </p:sp>
        <p:grpSp>
          <p:nvGrpSpPr>
            <p:cNvPr id="10" name="Group 58"/>
            <p:cNvGrpSpPr>
              <a:grpSpLocks/>
            </p:cNvGrpSpPr>
            <p:nvPr/>
          </p:nvGrpSpPr>
          <p:grpSpPr bwMode="auto">
            <a:xfrm>
              <a:off x="2330" y="2449"/>
              <a:ext cx="73" cy="111"/>
              <a:chOff x="2330" y="2449"/>
              <a:chExt cx="73" cy="111"/>
            </a:xfrm>
          </p:grpSpPr>
          <p:sp>
            <p:nvSpPr>
              <p:cNvPr id="71736" name="Rectangle 56"/>
              <p:cNvSpPr>
                <a:spLocks noChangeArrowheads="1"/>
              </p:cNvSpPr>
              <p:nvPr/>
            </p:nvSpPr>
            <p:spPr bwMode="auto">
              <a:xfrm>
                <a:off x="2360" y="2449"/>
                <a:ext cx="14" cy="42"/>
              </a:xfrm>
              <a:prstGeom prst="rect">
                <a:avLst/>
              </a:prstGeom>
              <a:solidFill>
                <a:srgbClr val="FF5050"/>
              </a:solidFill>
              <a:ln w="9525">
                <a:solidFill>
                  <a:srgbClr val="FF5050"/>
                </a:solidFill>
                <a:miter lim="800000"/>
                <a:headEnd/>
                <a:tailEnd/>
              </a:ln>
            </p:spPr>
            <p:txBody>
              <a:bodyPr/>
              <a:lstStyle/>
              <a:p>
                <a:endParaRPr lang="en-US"/>
              </a:p>
            </p:txBody>
          </p:sp>
          <p:sp>
            <p:nvSpPr>
              <p:cNvPr id="71737" name="Freeform 57"/>
              <p:cNvSpPr>
                <a:spLocks/>
              </p:cNvSpPr>
              <p:nvPr/>
            </p:nvSpPr>
            <p:spPr bwMode="auto">
              <a:xfrm>
                <a:off x="2330" y="2489"/>
                <a:ext cx="73" cy="71"/>
              </a:xfrm>
              <a:custGeom>
                <a:avLst/>
                <a:gdLst/>
                <a:ahLst/>
                <a:cxnLst>
                  <a:cxn ang="0">
                    <a:pos x="0" y="0"/>
                  </a:cxn>
                  <a:cxn ang="0">
                    <a:pos x="73" y="142"/>
                  </a:cxn>
                  <a:cxn ang="0">
                    <a:pos x="144" y="0"/>
                  </a:cxn>
                  <a:cxn ang="0">
                    <a:pos x="0" y="0"/>
                  </a:cxn>
                </a:cxnLst>
                <a:rect l="0" t="0" r="r" b="b"/>
                <a:pathLst>
                  <a:path w="144" h="142">
                    <a:moveTo>
                      <a:pt x="0" y="0"/>
                    </a:moveTo>
                    <a:lnTo>
                      <a:pt x="73" y="142"/>
                    </a:lnTo>
                    <a:lnTo>
                      <a:pt x="144" y="0"/>
                    </a:lnTo>
                    <a:lnTo>
                      <a:pt x="0" y="0"/>
                    </a:lnTo>
                    <a:close/>
                  </a:path>
                </a:pathLst>
              </a:custGeom>
              <a:solidFill>
                <a:srgbClr val="FF5050"/>
              </a:solidFill>
              <a:ln w="9525">
                <a:solidFill>
                  <a:srgbClr val="FF5050"/>
                </a:solidFill>
                <a:round/>
                <a:headEnd/>
                <a:tailEnd/>
              </a:ln>
            </p:spPr>
            <p:txBody>
              <a:bodyPr/>
              <a:lstStyle/>
              <a:p>
                <a:endParaRPr lang="en-US"/>
              </a:p>
            </p:txBody>
          </p:sp>
        </p:grpSp>
        <p:sp>
          <p:nvSpPr>
            <p:cNvPr id="71739" name="Rectangle 59"/>
            <p:cNvSpPr>
              <a:spLocks noChangeArrowheads="1"/>
            </p:cNvSpPr>
            <p:nvPr/>
          </p:nvSpPr>
          <p:spPr bwMode="auto">
            <a:xfrm>
              <a:off x="2360" y="2412"/>
              <a:ext cx="14" cy="185"/>
            </a:xfrm>
            <a:prstGeom prst="rect">
              <a:avLst/>
            </a:prstGeom>
            <a:solidFill>
              <a:srgbClr val="FF5050"/>
            </a:solidFill>
            <a:ln w="9525">
              <a:solidFill>
                <a:srgbClr val="FF5050"/>
              </a:solidFill>
              <a:miter lim="800000"/>
              <a:headEnd/>
              <a:tailEnd/>
            </a:ln>
          </p:spPr>
          <p:txBody>
            <a:bodyPr/>
            <a:lstStyle/>
            <a:p>
              <a:endParaRPr lang="en-US"/>
            </a:p>
          </p:txBody>
        </p:sp>
        <p:sp>
          <p:nvSpPr>
            <p:cNvPr id="71741" name="Rectangle 61"/>
            <p:cNvSpPr>
              <a:spLocks noChangeArrowheads="1"/>
            </p:cNvSpPr>
            <p:nvPr/>
          </p:nvSpPr>
          <p:spPr bwMode="auto">
            <a:xfrm>
              <a:off x="3185" y="1190"/>
              <a:ext cx="894" cy="402"/>
            </a:xfrm>
            <a:prstGeom prst="rect">
              <a:avLst/>
            </a:prstGeom>
            <a:noFill/>
            <a:ln w="9525">
              <a:noFill/>
              <a:miter lim="800000"/>
              <a:headEnd/>
              <a:tailEnd/>
            </a:ln>
          </p:spPr>
          <p:txBody>
            <a:bodyPr/>
            <a:lstStyle/>
            <a:p>
              <a:endParaRPr lang="en-US"/>
            </a:p>
          </p:txBody>
        </p:sp>
        <p:sp>
          <p:nvSpPr>
            <p:cNvPr id="71742" name="Rectangle 62"/>
            <p:cNvSpPr>
              <a:spLocks noChangeArrowheads="1"/>
            </p:cNvSpPr>
            <p:nvPr/>
          </p:nvSpPr>
          <p:spPr bwMode="auto">
            <a:xfrm>
              <a:off x="3230" y="1220"/>
              <a:ext cx="754" cy="115"/>
            </a:xfrm>
            <a:prstGeom prst="rect">
              <a:avLst/>
            </a:prstGeom>
            <a:noFill/>
            <a:ln w="9525">
              <a:noFill/>
              <a:miter lim="800000"/>
              <a:headEnd/>
              <a:tailEnd/>
            </a:ln>
          </p:spPr>
          <p:txBody>
            <a:bodyPr wrap="none" lIns="0" tIns="0" rIns="0" bIns="0">
              <a:spAutoFit/>
            </a:bodyPr>
            <a:lstStyle/>
            <a:p>
              <a:r>
                <a:rPr lang="en-US" sz="1200">
                  <a:solidFill>
                    <a:srgbClr val="000000"/>
                  </a:solidFill>
                </a:rPr>
                <a:t>These stages merge</a:t>
              </a:r>
              <a:endParaRPr lang="en-US"/>
            </a:p>
          </p:txBody>
        </p:sp>
        <p:sp>
          <p:nvSpPr>
            <p:cNvPr id="71743" name="Rectangle 63"/>
            <p:cNvSpPr>
              <a:spLocks noChangeArrowheads="1"/>
            </p:cNvSpPr>
            <p:nvPr/>
          </p:nvSpPr>
          <p:spPr bwMode="auto">
            <a:xfrm>
              <a:off x="3230" y="1339"/>
              <a:ext cx="83" cy="115"/>
            </a:xfrm>
            <a:prstGeom prst="rect">
              <a:avLst/>
            </a:prstGeom>
            <a:noFill/>
            <a:ln w="9525">
              <a:noFill/>
              <a:miter lim="800000"/>
              <a:headEnd/>
              <a:tailEnd/>
            </a:ln>
          </p:spPr>
          <p:txBody>
            <a:bodyPr wrap="none" lIns="0" tIns="0" rIns="0" bIns="0">
              <a:spAutoFit/>
            </a:bodyPr>
            <a:lstStyle/>
            <a:p>
              <a:r>
                <a:rPr lang="en-US" sz="1200">
                  <a:solidFill>
                    <a:srgbClr val="000000"/>
                  </a:solidFill>
                </a:rPr>
                <a:t>if </a:t>
              </a:r>
              <a:endParaRPr lang="en-US"/>
            </a:p>
          </p:txBody>
        </p:sp>
        <p:sp>
          <p:nvSpPr>
            <p:cNvPr id="71744" name="Rectangle 64"/>
            <p:cNvSpPr>
              <a:spLocks noChangeArrowheads="1"/>
            </p:cNvSpPr>
            <p:nvPr/>
          </p:nvSpPr>
          <p:spPr bwMode="auto">
            <a:xfrm>
              <a:off x="3316" y="1339"/>
              <a:ext cx="469" cy="115"/>
            </a:xfrm>
            <a:prstGeom prst="rect">
              <a:avLst/>
            </a:prstGeom>
            <a:noFill/>
            <a:ln w="9525">
              <a:noFill/>
              <a:miter lim="800000"/>
              <a:headEnd/>
              <a:tailEnd/>
            </a:ln>
          </p:spPr>
          <p:txBody>
            <a:bodyPr wrap="none" lIns="0" tIns="0" rIns="0" bIns="0">
              <a:spAutoFit/>
            </a:bodyPr>
            <a:lstStyle/>
            <a:p>
              <a:r>
                <a:rPr lang="en-US" sz="1200">
                  <a:solidFill>
                    <a:srgbClr val="000000"/>
                  </a:solidFill>
                </a:rPr>
                <a:t>multiplexer </a:t>
              </a:r>
              <a:endParaRPr lang="en-US"/>
            </a:p>
          </p:txBody>
        </p:sp>
        <p:sp>
          <p:nvSpPr>
            <p:cNvPr id="71745" name="Rectangle 65"/>
            <p:cNvSpPr>
              <a:spLocks noChangeArrowheads="1"/>
            </p:cNvSpPr>
            <p:nvPr/>
          </p:nvSpPr>
          <p:spPr bwMode="auto">
            <a:xfrm>
              <a:off x="3801" y="1339"/>
              <a:ext cx="224" cy="115"/>
            </a:xfrm>
            <a:prstGeom prst="rect">
              <a:avLst/>
            </a:prstGeom>
            <a:noFill/>
            <a:ln w="9525">
              <a:noFill/>
              <a:miter lim="800000"/>
              <a:headEnd/>
              <a:tailEnd/>
            </a:ln>
          </p:spPr>
          <p:txBody>
            <a:bodyPr wrap="none" lIns="0" tIns="0" rIns="0" bIns="0">
              <a:spAutoFit/>
            </a:bodyPr>
            <a:lstStyle/>
            <a:p>
              <a:r>
                <a:rPr lang="en-US" sz="1200">
                  <a:solidFill>
                    <a:srgbClr val="000000"/>
                  </a:solidFill>
                </a:rPr>
                <a:t>forms</a:t>
              </a:r>
              <a:endParaRPr lang="en-US"/>
            </a:p>
          </p:txBody>
        </p:sp>
        <p:sp>
          <p:nvSpPr>
            <p:cNvPr id="71746" name="Rectangle 66"/>
            <p:cNvSpPr>
              <a:spLocks noChangeArrowheads="1"/>
            </p:cNvSpPr>
            <p:nvPr/>
          </p:nvSpPr>
          <p:spPr bwMode="auto">
            <a:xfrm>
              <a:off x="3230" y="1458"/>
              <a:ext cx="499" cy="115"/>
            </a:xfrm>
            <a:prstGeom prst="rect">
              <a:avLst/>
            </a:prstGeom>
            <a:noFill/>
            <a:ln w="9525">
              <a:noFill/>
              <a:miter lim="800000"/>
              <a:headEnd/>
              <a:tailEnd/>
            </a:ln>
          </p:spPr>
          <p:txBody>
            <a:bodyPr wrap="none" lIns="0" tIns="0" rIns="0" bIns="0">
              <a:spAutoFit/>
            </a:bodyPr>
            <a:lstStyle/>
            <a:p>
              <a:r>
                <a:rPr lang="en-US" sz="1200">
                  <a:solidFill>
                    <a:srgbClr val="000000"/>
                  </a:solidFill>
                </a:rPr>
                <a:t>part of  S&amp;H</a:t>
              </a:r>
              <a:endParaRPr lang="en-US"/>
            </a:p>
          </p:txBody>
        </p:sp>
        <p:sp>
          <p:nvSpPr>
            <p:cNvPr id="71747" name="AutoShape 67"/>
            <p:cNvSpPr>
              <a:spLocks/>
            </p:cNvSpPr>
            <p:nvPr/>
          </p:nvSpPr>
          <p:spPr bwMode="auto">
            <a:xfrm>
              <a:off x="3107" y="1071"/>
              <a:ext cx="45" cy="635"/>
            </a:xfrm>
            <a:prstGeom prst="rightBrace">
              <a:avLst>
                <a:gd name="adj1" fmla="val 117593"/>
                <a:gd name="adj2" fmla="val 50000"/>
              </a:avLst>
            </a:prstGeom>
            <a:noFill/>
            <a:ln w="28575">
              <a:solidFill>
                <a:srgbClr val="FF5050"/>
              </a:solidFill>
              <a:round/>
              <a:headEnd/>
              <a:tailEnd/>
            </a:ln>
            <a:effectLst/>
          </p:spPr>
          <p:txBody>
            <a:bodyPr wrap="none" anchor="ctr"/>
            <a:lstStyle/>
            <a:p>
              <a:endParaRPr lang="en-US"/>
            </a:p>
          </p:txBody>
        </p:sp>
      </p:grpSp>
    </p:spTree>
    <p:extLst>
      <p:ext uri="{BB962C8B-B14F-4D97-AF65-F5344CB8AC3E}">
        <p14:creationId xmlns:p14="http://schemas.microsoft.com/office/powerpoint/2010/main" val="156955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1143000"/>
          </a:xfrm>
        </p:spPr>
        <p:txBody>
          <a:bodyPr/>
          <a:lstStyle/>
          <a:p>
            <a:r>
              <a:rPr lang="en-US" dirty="0" smtClean="0"/>
              <a:t>Sampling Mode</a:t>
            </a:r>
            <a:endParaRPr lang="en-US" dirty="0"/>
          </a:p>
        </p:txBody>
      </p:sp>
      <p:sp>
        <p:nvSpPr>
          <p:cNvPr id="3" name="Content Placeholder 2"/>
          <p:cNvSpPr>
            <a:spLocks noGrp="1"/>
          </p:cNvSpPr>
          <p:nvPr>
            <p:ph idx="1"/>
            <p:custDataLst>
              <p:tags r:id="rId2"/>
            </p:custDataLst>
          </p:nvPr>
        </p:nvSpPr>
        <p:spPr>
          <a:xfrm>
            <a:off x="457200" y="4724400"/>
            <a:ext cx="8229600" cy="1401763"/>
          </a:xfrm>
        </p:spPr>
        <p:txBody>
          <a:bodyPr>
            <a:normAutofit fontScale="92500" lnSpcReduction="20000"/>
          </a:bodyPr>
          <a:lstStyle/>
          <a:p>
            <a:r>
              <a:rPr lang="en-US" dirty="0" smtClean="0"/>
              <a:t>Up to 4 channels can be sampled simultaneously</a:t>
            </a:r>
          </a:p>
          <a:p>
            <a:r>
              <a:rPr lang="en-US" dirty="0" smtClean="0"/>
              <a:t>Simultaneous sampling can be important in control and power calculations.</a:t>
            </a:r>
            <a:endParaRPr lang="en-US" dirty="0"/>
          </a:p>
        </p:txBody>
      </p:sp>
      <p:pic>
        <p:nvPicPr>
          <p:cNvPr id="1026" name="Picture 2"/>
          <p:cNvPicPr>
            <a:picLocks noChangeAspect="1" noChangeArrowheads="1"/>
          </p:cNvPicPr>
          <p:nvPr>
            <p:custDataLst>
              <p:tags r:id="rId3"/>
            </p:custDataLst>
          </p:nvPr>
        </p:nvPicPr>
        <p:blipFill>
          <a:blip r:embed="rId6" cstate="print"/>
          <a:srcRect/>
          <a:stretch>
            <a:fillRect/>
          </a:stretch>
        </p:blipFill>
        <p:spPr bwMode="auto">
          <a:xfrm>
            <a:off x="533399" y="1066800"/>
            <a:ext cx="7103507" cy="3657600"/>
          </a:xfrm>
          <a:prstGeom prst="rect">
            <a:avLst/>
          </a:prstGeom>
          <a:noFill/>
          <a:ln w="9525">
            <a:noFill/>
            <a:miter lim="800000"/>
            <a:headEnd/>
            <a:tailEnd/>
          </a:ln>
        </p:spPr>
      </p:pic>
    </p:spTree>
    <p:extLst>
      <p:ext uri="{BB962C8B-B14F-4D97-AF65-F5344CB8AC3E}">
        <p14:creationId xmlns:p14="http://schemas.microsoft.com/office/powerpoint/2010/main" val="42298474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Vs Single Ended </a:t>
            </a:r>
            <a:endParaRPr lang="en-US" dirty="0"/>
          </a:p>
        </p:txBody>
      </p:sp>
      <p:sp>
        <p:nvSpPr>
          <p:cNvPr id="3" name="Content Placeholder 2"/>
          <p:cNvSpPr>
            <a:spLocks noGrp="1"/>
          </p:cNvSpPr>
          <p:nvPr>
            <p:ph idx="1"/>
          </p:nvPr>
        </p:nvSpPr>
        <p:spPr>
          <a:xfrm>
            <a:off x="457200" y="4800600"/>
            <a:ext cx="8229600" cy="1325563"/>
          </a:xfrm>
        </p:spPr>
        <p:txBody>
          <a:bodyPr>
            <a:normAutofit fontScale="92500"/>
          </a:bodyPr>
          <a:lstStyle/>
          <a:p>
            <a:r>
              <a:rPr lang="en-US" dirty="0" smtClean="0"/>
              <a:t>If the signal you want to read is referenced to a common ground then single ended is possible</a:t>
            </a:r>
            <a:endParaRPr lang="en-US" dirty="0"/>
          </a:p>
        </p:txBody>
      </p:sp>
      <p:pic>
        <p:nvPicPr>
          <p:cNvPr id="152578" name="Picture 2" descr="http://www.mitt-eget.com/saab/images/se_vs_balanced.jpg"/>
          <p:cNvPicPr>
            <a:picLocks noChangeAspect="1" noChangeArrowheads="1"/>
          </p:cNvPicPr>
          <p:nvPr/>
        </p:nvPicPr>
        <p:blipFill>
          <a:blip r:embed="rId3" cstate="print"/>
          <a:srcRect/>
          <a:stretch>
            <a:fillRect/>
          </a:stretch>
        </p:blipFill>
        <p:spPr bwMode="auto">
          <a:xfrm>
            <a:off x="914400" y="1295400"/>
            <a:ext cx="6671889" cy="3048000"/>
          </a:xfrm>
          <a:prstGeom prst="rect">
            <a:avLst/>
          </a:prstGeom>
          <a:noFill/>
        </p:spPr>
      </p:pic>
    </p:spTree>
    <p:extLst>
      <p:ext uri="{BB962C8B-B14F-4D97-AF65-F5344CB8AC3E}">
        <p14:creationId xmlns:p14="http://schemas.microsoft.com/office/powerpoint/2010/main" val="86991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dsPIC33 DMA Structure</a:t>
            </a:r>
            <a:endParaRPr lang="en-US" dirty="0"/>
          </a:p>
        </p:txBody>
      </p:sp>
      <p:sp>
        <p:nvSpPr>
          <p:cNvPr id="3" name="Content Placeholder 2"/>
          <p:cNvSpPr>
            <a:spLocks noGrp="1"/>
          </p:cNvSpPr>
          <p:nvPr>
            <p:ph idx="1"/>
          </p:nvPr>
        </p:nvSpPr>
        <p:spPr>
          <a:xfrm>
            <a:off x="457200" y="5334000"/>
            <a:ext cx="8229600" cy="1325563"/>
          </a:xfrm>
        </p:spPr>
        <p:txBody>
          <a:bodyPr>
            <a:normAutofit fontScale="92500" lnSpcReduction="20000"/>
          </a:bodyPr>
          <a:lstStyle/>
          <a:p>
            <a:r>
              <a:rPr lang="en-US" dirty="0" smtClean="0"/>
              <a:t>Dual Port Static Random Access Memory – prevents bus contention between CPU and DMA peripheral.  No cycle stealing needed. </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914400" y="1219200"/>
            <a:ext cx="7736378" cy="3976643"/>
          </a:xfrm>
          <a:prstGeom prst="rect">
            <a:avLst/>
          </a:prstGeom>
          <a:noFill/>
          <a:ln w="9525">
            <a:noFill/>
            <a:miter lim="800000"/>
            <a:headEnd/>
            <a:tailEnd/>
          </a:ln>
        </p:spPr>
      </p:pic>
    </p:spTree>
    <p:extLst>
      <p:ext uri="{BB962C8B-B14F-4D97-AF65-F5344CB8AC3E}">
        <p14:creationId xmlns:p14="http://schemas.microsoft.com/office/powerpoint/2010/main" val="558889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dsPIC33 DMA Block Diagram</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838200" y="1143000"/>
            <a:ext cx="7543800" cy="5276850"/>
          </a:xfrm>
          <a:prstGeom prst="rect">
            <a:avLst/>
          </a:prstGeom>
          <a:noFill/>
          <a:ln w="9525">
            <a:noFill/>
            <a:miter lim="800000"/>
            <a:headEnd/>
            <a:tailEnd/>
          </a:ln>
        </p:spPr>
      </p:pic>
      <p:cxnSp>
        <p:nvCxnSpPr>
          <p:cNvPr id="6" name="Straight Arrow Connector 5"/>
          <p:cNvCxnSpPr/>
          <p:nvPr/>
        </p:nvCxnSpPr>
        <p:spPr>
          <a:xfrm>
            <a:off x="1219200" y="3810000"/>
            <a:ext cx="6096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219200" y="4038600"/>
            <a:ext cx="9144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3505200"/>
            <a:ext cx="1219200" cy="830997"/>
          </a:xfrm>
          <a:prstGeom prst="rect">
            <a:avLst/>
          </a:prstGeom>
          <a:solidFill>
            <a:schemeClr val="bg1"/>
          </a:solidFill>
        </p:spPr>
        <p:txBody>
          <a:bodyPr wrap="square" rtlCol="0">
            <a:spAutoFit/>
          </a:bodyPr>
          <a:lstStyle/>
          <a:p>
            <a:r>
              <a:rPr lang="en-US" sz="2400" dirty="0" smtClean="0"/>
              <a:t>Normal Address</a:t>
            </a:r>
            <a:endParaRPr lang="en-US" sz="2400" dirty="0"/>
          </a:p>
        </p:txBody>
      </p:sp>
      <p:cxnSp>
        <p:nvCxnSpPr>
          <p:cNvPr id="10" name="Straight Arrow Connector 9"/>
          <p:cNvCxnSpPr/>
          <p:nvPr/>
        </p:nvCxnSpPr>
        <p:spPr>
          <a:xfrm>
            <a:off x="3581400" y="1676400"/>
            <a:ext cx="0" cy="1600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76400" y="1219200"/>
            <a:ext cx="1905000" cy="830997"/>
          </a:xfrm>
          <a:prstGeom prst="rect">
            <a:avLst/>
          </a:prstGeom>
          <a:noFill/>
        </p:spPr>
        <p:txBody>
          <a:bodyPr wrap="square" rtlCol="0">
            <a:spAutoFit/>
          </a:bodyPr>
          <a:lstStyle/>
          <a:p>
            <a:r>
              <a:rPr lang="en-US" sz="2400" dirty="0" smtClean="0"/>
              <a:t>One transfer per inst. cycle</a:t>
            </a:r>
            <a:endParaRPr lang="en-US" sz="2400" dirty="0"/>
          </a:p>
        </p:txBody>
      </p:sp>
      <p:cxnSp>
        <p:nvCxnSpPr>
          <p:cNvPr id="16" name="Straight Arrow Connector 15"/>
          <p:cNvCxnSpPr/>
          <p:nvPr/>
        </p:nvCxnSpPr>
        <p:spPr>
          <a:xfrm flipH="1">
            <a:off x="6629400" y="914400"/>
            <a:ext cx="13716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239000" y="152400"/>
            <a:ext cx="1905000" cy="830997"/>
          </a:xfrm>
          <a:prstGeom prst="rect">
            <a:avLst/>
          </a:prstGeom>
          <a:solidFill>
            <a:schemeClr val="bg1"/>
          </a:solidFill>
        </p:spPr>
        <p:txBody>
          <a:bodyPr wrap="square" rtlCol="0">
            <a:spAutoFit/>
          </a:bodyPr>
          <a:lstStyle/>
          <a:p>
            <a:r>
              <a:rPr lang="en-US" sz="2400" dirty="0" smtClean="0"/>
              <a:t>Interrupt is DMA Request</a:t>
            </a:r>
            <a:endParaRPr lang="en-US" sz="2400" dirty="0"/>
          </a:p>
        </p:txBody>
      </p:sp>
    </p:spTree>
    <p:extLst>
      <p:ext uri="{BB962C8B-B14F-4D97-AF65-F5344CB8AC3E}">
        <p14:creationId xmlns:p14="http://schemas.microsoft.com/office/powerpoint/2010/main" val="106481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par>
                                <p:cTn id="11" presetID="4" presetClass="entr" presetSubtype="16"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amond(in)">
                                      <p:cBhvr>
                                        <p:cTn id="28" dur="2000"/>
                                        <p:tgtEl>
                                          <p:spTgt spid="16"/>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amond(in)">
                                      <p:cBhvr>
                                        <p:cTn id="31"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Connectivity and Networks</a:t>
            </a:r>
            <a:endParaRPr lang="en-US" dirty="0"/>
          </a:p>
        </p:txBody>
      </p:sp>
      <p:sp>
        <p:nvSpPr>
          <p:cNvPr id="3" name="Content Placeholder 2"/>
          <p:cNvSpPr>
            <a:spLocks noGrp="1"/>
          </p:cNvSpPr>
          <p:nvPr>
            <p:ph idx="1"/>
          </p:nvPr>
        </p:nvSpPr>
        <p:spPr/>
        <p:txBody>
          <a:bodyPr/>
          <a:lstStyle/>
          <a:p>
            <a:r>
              <a:rPr lang="en-US" dirty="0" smtClean="0"/>
              <a:t>Chapter 20 of text</a:t>
            </a:r>
          </a:p>
          <a:p>
            <a:r>
              <a:rPr lang="en-US" dirty="0" smtClean="0"/>
              <a:t>We have used communications to establish small primitive networks</a:t>
            </a:r>
          </a:p>
          <a:p>
            <a:r>
              <a:rPr lang="en-US" dirty="0" smtClean="0"/>
              <a:t>LCD controller and PIC</a:t>
            </a:r>
          </a:p>
          <a:p>
            <a:r>
              <a:rPr lang="en-US" dirty="0" smtClean="0"/>
              <a:t>Simple serial interfaces  in  CPE303</a:t>
            </a:r>
          </a:p>
          <a:p>
            <a:r>
              <a:rPr lang="en-US" dirty="0" smtClean="0"/>
              <a:t>But .. It seems everything is networked these days.  Lets discuss this in broad terms.</a:t>
            </a:r>
            <a:endParaRPr lang="en-US" dirty="0"/>
          </a:p>
        </p:txBody>
      </p:sp>
    </p:spTree>
    <p:extLst>
      <p:ext uri="{BB962C8B-B14F-4D97-AF65-F5344CB8AC3E}">
        <p14:creationId xmlns:p14="http://schemas.microsoft.com/office/powerpoint/2010/main" val="2204194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The Internet of Things </a:t>
            </a:r>
            <a:r>
              <a:rPr lang="en-US" dirty="0" err="1" smtClean="0"/>
              <a:t>IoT</a:t>
            </a:r>
            <a:endParaRPr lang="en-US" dirty="0"/>
          </a:p>
        </p:txBody>
      </p:sp>
      <p:sp>
        <p:nvSpPr>
          <p:cNvPr id="3" name="Content Placeholder 2"/>
          <p:cNvSpPr>
            <a:spLocks noGrp="1"/>
          </p:cNvSpPr>
          <p:nvPr>
            <p:ph idx="1"/>
          </p:nvPr>
        </p:nvSpPr>
        <p:spPr>
          <a:xfrm>
            <a:off x="533400" y="1371600"/>
            <a:ext cx="8229600" cy="5059363"/>
          </a:xfrm>
        </p:spPr>
        <p:txBody>
          <a:bodyPr>
            <a:normAutofit fontScale="92500"/>
          </a:bodyPr>
          <a:lstStyle/>
          <a:p>
            <a:r>
              <a:rPr lang="en-US" dirty="0" smtClean="0"/>
              <a:t>What if all devices in your home, in your vehicles, in factories etc. were all connected to the internet?</a:t>
            </a:r>
          </a:p>
          <a:p>
            <a:r>
              <a:rPr lang="en-US" dirty="0" smtClean="0"/>
              <a:t>Started with Radio Frequency Identification Devices (RFID) that were embedded in materials and goods. </a:t>
            </a:r>
          </a:p>
          <a:p>
            <a:pPr lvl="1"/>
            <a:r>
              <a:rPr lang="en-US" dirty="0" smtClean="0"/>
              <a:t>Inventory is computer monitored and up to date in real time. </a:t>
            </a:r>
          </a:p>
          <a:p>
            <a:r>
              <a:rPr lang="en-US" dirty="0" smtClean="0"/>
              <a:t>With smart phones many devices are able to give information and control to anyone in its area.</a:t>
            </a:r>
            <a:endParaRPr lang="en-US" dirty="0"/>
          </a:p>
        </p:txBody>
      </p:sp>
    </p:spTree>
    <p:extLst>
      <p:ext uri="{BB962C8B-B14F-4D97-AF65-F5344CB8AC3E}">
        <p14:creationId xmlns:p14="http://schemas.microsoft.com/office/powerpoint/2010/main" val="2874624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Networks are more than Connectivity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a network to exist, all nodes must connect to other nodes.</a:t>
            </a:r>
          </a:p>
          <a:p>
            <a:pPr lvl="1"/>
            <a:r>
              <a:rPr lang="en-US" dirty="0" smtClean="0"/>
              <a:t>This can be wires, Radio Transmission, or optical signals </a:t>
            </a:r>
          </a:p>
          <a:p>
            <a:r>
              <a:rPr lang="en-US" dirty="0" smtClean="0"/>
              <a:t>Once connected there are still many other things to agree upon</a:t>
            </a:r>
          </a:p>
          <a:p>
            <a:pPr lvl="1"/>
            <a:r>
              <a:rPr lang="en-US" dirty="0" smtClean="0"/>
              <a:t>Format if information</a:t>
            </a:r>
          </a:p>
          <a:p>
            <a:pPr lvl="1"/>
            <a:r>
              <a:rPr lang="en-US" dirty="0" smtClean="0"/>
              <a:t>How to address one another</a:t>
            </a:r>
          </a:p>
          <a:p>
            <a:pPr lvl="1"/>
            <a:r>
              <a:rPr lang="en-US" dirty="0" smtClean="0"/>
              <a:t>How to handle errors </a:t>
            </a:r>
          </a:p>
          <a:p>
            <a:r>
              <a:rPr lang="en-US" dirty="0" smtClean="0"/>
              <a:t>The rules of communication are called Protocols</a:t>
            </a:r>
            <a:endParaRPr lang="en-US" dirty="0"/>
          </a:p>
        </p:txBody>
      </p:sp>
    </p:spTree>
    <p:extLst>
      <p:ext uri="{BB962C8B-B14F-4D97-AF65-F5344CB8AC3E}">
        <p14:creationId xmlns:p14="http://schemas.microsoft.com/office/powerpoint/2010/main" val="107070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and Queues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RTOS</a:t>
            </a:r>
            <a:r>
              <a:rPr lang="en-US" dirty="0" smtClean="0"/>
              <a:t> will provide queues for message passing between tasks. </a:t>
            </a:r>
          </a:p>
          <a:p>
            <a:r>
              <a:rPr lang="en-US" dirty="0" smtClean="0"/>
              <a:t>Semaphores are signals that state if something is a ‘go’ or not.</a:t>
            </a:r>
          </a:p>
          <a:p>
            <a:pPr lvl="1"/>
            <a:r>
              <a:rPr lang="en-US" dirty="0" smtClean="0"/>
              <a:t>Can be used to lock out peripherals for use by a task</a:t>
            </a:r>
          </a:p>
          <a:p>
            <a:pPr lvl="1"/>
            <a:r>
              <a:rPr lang="en-US" dirty="0" smtClean="0"/>
              <a:t>Can be set by interrupts in order to drive event driven tasks. </a:t>
            </a:r>
          </a:p>
        </p:txBody>
      </p:sp>
    </p:spTree>
    <p:extLst>
      <p:ext uri="{BB962C8B-B14F-4D97-AF65-F5344CB8AC3E}">
        <p14:creationId xmlns:p14="http://schemas.microsoft.com/office/powerpoint/2010/main" val="3956146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System Interconnect Model</a:t>
            </a:r>
            <a:endParaRPr lang="en-US" dirty="0"/>
          </a:p>
        </p:txBody>
      </p:sp>
      <p:sp>
        <p:nvSpPr>
          <p:cNvPr id="3" name="Content Placeholder 2"/>
          <p:cNvSpPr>
            <a:spLocks noGrp="1"/>
          </p:cNvSpPr>
          <p:nvPr>
            <p:ph idx="1"/>
          </p:nvPr>
        </p:nvSpPr>
        <p:spPr>
          <a:xfrm>
            <a:off x="6096000" y="2667001"/>
            <a:ext cx="2590800" cy="2286000"/>
          </a:xfrm>
        </p:spPr>
        <p:txBody>
          <a:bodyPr/>
          <a:lstStyle/>
          <a:p>
            <a:pPr marL="0" indent="0">
              <a:buNone/>
            </a:pPr>
            <a:r>
              <a:rPr lang="en-US" altLang="zh-CN" dirty="0">
                <a:ea typeface="宋体" charset="-122"/>
              </a:rPr>
              <a:t>The ISO Open Systems Interconnect model </a:t>
            </a:r>
          </a:p>
          <a:p>
            <a:pPr marL="0" indent="0">
              <a:buNone/>
            </a:pPr>
            <a:endParaRPr lang="en-US" dirty="0"/>
          </a:p>
        </p:txBody>
      </p:sp>
      <p:pic>
        <p:nvPicPr>
          <p:cNvPr id="4" name="Picture 111"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209800"/>
            <a:ext cx="4572000" cy="4080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7693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Infrared Connectivity</a:t>
            </a:r>
            <a:endParaRPr lang="en-US" dirty="0"/>
          </a:p>
        </p:txBody>
      </p:sp>
      <p:sp>
        <p:nvSpPr>
          <p:cNvPr id="3" name="Content Placeholder 2"/>
          <p:cNvSpPr>
            <a:spLocks noGrp="1"/>
          </p:cNvSpPr>
          <p:nvPr>
            <p:ph idx="1"/>
          </p:nvPr>
        </p:nvSpPr>
        <p:spPr>
          <a:xfrm>
            <a:off x="4648200" y="1524000"/>
            <a:ext cx="4038600" cy="4602163"/>
          </a:xfrm>
        </p:spPr>
        <p:txBody>
          <a:bodyPr/>
          <a:lstStyle/>
          <a:p>
            <a:r>
              <a:rPr lang="en-US" dirty="0" smtClean="0"/>
              <a:t>Pro: Low cost, Simple, Secure, not regulated by the FCC</a:t>
            </a:r>
          </a:p>
          <a:p>
            <a:endParaRPr lang="en-US" dirty="0"/>
          </a:p>
          <a:p>
            <a:r>
              <a:rPr lang="en-US" dirty="0" smtClean="0"/>
              <a:t>Con: Line of sight.</a:t>
            </a:r>
            <a:endParaRPr lang="en-US" dirty="0"/>
          </a:p>
        </p:txBody>
      </p:sp>
      <p:pic>
        <p:nvPicPr>
          <p:cNvPr id="3074" name="Picture 2" descr="http://www.hobbyprojects.com/projects/chris/images/wireles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13" y="1371600"/>
            <a:ext cx="42767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562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0" y="1881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787" name="Text Box 3"/>
          <p:cNvSpPr txBox="1">
            <a:spLocks noChangeArrowheads="1"/>
          </p:cNvSpPr>
          <p:nvPr/>
        </p:nvSpPr>
        <p:spPr bwMode="auto">
          <a:xfrm>
            <a:off x="179388" y="188913"/>
            <a:ext cx="2447925" cy="425450"/>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ea typeface="宋体" charset="-122"/>
              </a:rPr>
              <a:t>Infrared Connectivity </a:t>
            </a:r>
            <a:endParaRPr lang="en-US" altLang="en-US" sz="2000"/>
          </a:p>
        </p:txBody>
      </p:sp>
      <p:sp>
        <p:nvSpPr>
          <p:cNvPr id="118788" name="Text Box 4"/>
          <p:cNvSpPr txBox="1">
            <a:spLocks noChangeArrowheads="1"/>
          </p:cNvSpPr>
          <p:nvPr/>
        </p:nvSpPr>
        <p:spPr bwMode="auto">
          <a:xfrm>
            <a:off x="201121" y="836613"/>
            <a:ext cx="8640762" cy="1569660"/>
          </a:xfrm>
          <a:prstGeom prst="rect">
            <a:avLst/>
          </a:prstGeom>
          <a:solidFill>
            <a:srgbClr val="FFFF99"/>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smtClean="0">
                <a:ea typeface="宋体" charset="-122"/>
              </a:rPr>
              <a:t>Infrared </a:t>
            </a:r>
            <a:r>
              <a:rPr lang="en-US" altLang="zh-CN" sz="2400" dirty="0">
                <a:ea typeface="宋体" charset="-122"/>
              </a:rPr>
              <a:t>communication is a natural area of activity for the small embedded system. Microchip offers several IR encoder/decoder ICs. The MCP2122, as shown, interfaces between a microcontroller on one side, and infrared source and receiver on the other.  </a:t>
            </a:r>
            <a:endParaRPr lang="en-US" altLang="en-US" sz="2400" dirty="0"/>
          </a:p>
        </p:txBody>
      </p:sp>
      <p:pic>
        <p:nvPicPr>
          <p:cNvPr id="118789" name="Picture 5"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4127500"/>
            <a:ext cx="7127875"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0" name="Rectangle 6"/>
          <p:cNvSpPr>
            <a:spLocks noChangeArrowheads="1"/>
          </p:cNvSpPr>
          <p:nvPr/>
        </p:nvSpPr>
        <p:spPr bwMode="auto">
          <a:xfrm>
            <a:off x="2700338" y="5734050"/>
            <a:ext cx="4440237" cy="34607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600">
                <a:ea typeface="宋体" charset="-122"/>
              </a:rPr>
              <a:t>The Microchip MCP2122 infrared encoder/decoder </a:t>
            </a:r>
          </a:p>
        </p:txBody>
      </p:sp>
    </p:spTree>
    <p:extLst>
      <p:ext uri="{BB962C8B-B14F-4D97-AF65-F5344CB8AC3E}">
        <p14:creationId xmlns:p14="http://schemas.microsoft.com/office/powerpoint/2010/main" val="22864150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Radio Connectivity</a:t>
            </a:r>
            <a:endParaRPr lang="en-US" dirty="0"/>
          </a:p>
        </p:txBody>
      </p:sp>
      <p:sp>
        <p:nvSpPr>
          <p:cNvPr id="3" name="Content Placeholder 2"/>
          <p:cNvSpPr>
            <a:spLocks noGrp="1"/>
          </p:cNvSpPr>
          <p:nvPr>
            <p:ph idx="1"/>
          </p:nvPr>
        </p:nvSpPr>
        <p:spPr/>
        <p:txBody>
          <a:bodyPr/>
          <a:lstStyle/>
          <a:p>
            <a:r>
              <a:rPr lang="en-US" dirty="0" smtClean="0"/>
              <a:t>No longer line of sight.</a:t>
            </a:r>
          </a:p>
          <a:p>
            <a:r>
              <a:rPr lang="en-US" dirty="0" smtClean="0"/>
              <a:t>How do you handle variable numbers of talkers and receivers in the same area?</a:t>
            </a:r>
          </a:p>
          <a:p>
            <a:pPr lvl="1"/>
            <a:r>
              <a:rPr lang="en-US" dirty="0" smtClean="0"/>
              <a:t>How do you know who you are talking to</a:t>
            </a:r>
          </a:p>
          <a:p>
            <a:pPr lvl="1"/>
            <a:r>
              <a:rPr lang="en-US" dirty="0" smtClean="0"/>
              <a:t>How do you not transmit over each other. </a:t>
            </a:r>
            <a:endParaRPr lang="en-US" dirty="0"/>
          </a:p>
        </p:txBody>
      </p:sp>
    </p:spTree>
    <p:extLst>
      <p:ext uri="{BB962C8B-B14F-4D97-AF65-F5344CB8AC3E}">
        <p14:creationId xmlns:p14="http://schemas.microsoft.com/office/powerpoint/2010/main" val="1860316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305800" cy="4953000"/>
          </a:xfrm>
        </p:spPr>
        <p:txBody>
          <a:bodyPr>
            <a:normAutofit fontScale="92500" lnSpcReduction="10000"/>
          </a:bodyPr>
          <a:lstStyle/>
          <a:p>
            <a:r>
              <a:rPr lang="en-US" dirty="0" smtClean="0"/>
              <a:t>Low power 1 </a:t>
            </a:r>
            <a:r>
              <a:rPr lang="en-US" dirty="0" err="1" smtClean="0"/>
              <a:t>mW</a:t>
            </a:r>
            <a:r>
              <a:rPr lang="en-US" dirty="0" smtClean="0"/>
              <a:t>, </a:t>
            </a:r>
          </a:p>
          <a:p>
            <a:r>
              <a:rPr lang="en-US" dirty="0" smtClean="0"/>
              <a:t>Transmits 2.402-2.48 GHz (ISM)</a:t>
            </a:r>
          </a:p>
          <a:p>
            <a:r>
              <a:rPr lang="en-US" dirty="0" smtClean="0"/>
              <a:t>Typical Range 10 m</a:t>
            </a:r>
          </a:p>
          <a:p>
            <a:r>
              <a:rPr lang="en-US" dirty="0" smtClean="0"/>
              <a:t>Original data rate 1 Mbps (up to 24 Mbps now)</a:t>
            </a:r>
          </a:p>
          <a:p>
            <a:r>
              <a:rPr lang="en-US" dirty="0" smtClean="0"/>
              <a:t>Autonomously configures network (</a:t>
            </a:r>
            <a:r>
              <a:rPr lang="en-US" dirty="0" err="1" smtClean="0"/>
              <a:t>piconet</a:t>
            </a:r>
            <a:r>
              <a:rPr lang="en-US" dirty="0" smtClean="0"/>
              <a:t>)</a:t>
            </a:r>
          </a:p>
          <a:p>
            <a:r>
              <a:rPr lang="en-US" dirty="0" smtClean="0"/>
              <a:t>Up to 8 devices in a </a:t>
            </a:r>
            <a:r>
              <a:rPr lang="en-US" dirty="0" err="1" smtClean="0"/>
              <a:t>piconet</a:t>
            </a:r>
            <a:r>
              <a:rPr lang="en-US" dirty="0" smtClean="0"/>
              <a:t> </a:t>
            </a:r>
          </a:p>
          <a:p>
            <a:r>
              <a:rPr lang="en-US" dirty="0" smtClean="0"/>
              <a:t>Multiple </a:t>
            </a:r>
            <a:r>
              <a:rPr lang="en-US" dirty="0" err="1" smtClean="0"/>
              <a:t>piconets</a:t>
            </a:r>
            <a:r>
              <a:rPr lang="en-US" dirty="0" smtClean="0"/>
              <a:t> can exists in the same area</a:t>
            </a:r>
          </a:p>
          <a:p>
            <a:r>
              <a:rPr lang="en-US" dirty="0" smtClean="0"/>
              <a:t>Spread-Spectrum frequency hopping at random, 1600 timer per second</a:t>
            </a:r>
          </a:p>
          <a:p>
            <a:r>
              <a:rPr lang="en-US" dirty="0" smtClean="0"/>
              <a:t>Collision detection </a:t>
            </a:r>
          </a:p>
          <a:p>
            <a:endParaRPr lang="en-US" dirty="0" smtClean="0"/>
          </a:p>
        </p:txBody>
      </p:sp>
      <p:pic>
        <p:nvPicPr>
          <p:cNvPr id="4098" name="Picture 2" descr="http://www.soundandalarm.com/images/bluetooth.jpg"/>
          <p:cNvPicPr>
            <a:picLocks noChangeAspect="1" noChangeArrowheads="1"/>
          </p:cNvPicPr>
          <p:nvPr/>
        </p:nvPicPr>
        <p:blipFill rotWithShape="1">
          <a:blip r:embed="rId3">
            <a:extLst>
              <a:ext uri="{28A0092B-C50C-407E-A947-70E740481C1C}">
                <a14:useLocalDpi xmlns:a14="http://schemas.microsoft.com/office/drawing/2010/main" val="0"/>
              </a:ext>
            </a:extLst>
          </a:blip>
          <a:srcRect l="5206" t="31316" r="4969" b="34342"/>
          <a:stretch/>
        </p:blipFill>
        <p:spPr bwMode="auto">
          <a:xfrm>
            <a:off x="2438400" y="228600"/>
            <a:ext cx="3849415" cy="1019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020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3992563"/>
          </a:xfrm>
        </p:spPr>
        <p:txBody>
          <a:bodyPr>
            <a:normAutofit lnSpcReduction="10000"/>
          </a:bodyPr>
          <a:lstStyle/>
          <a:p>
            <a:r>
              <a:rPr lang="en-US" dirty="0" smtClean="0"/>
              <a:t>Lower cost and simpler than Bluetooth. </a:t>
            </a:r>
          </a:p>
          <a:p>
            <a:r>
              <a:rPr lang="en-US" dirty="0" smtClean="0"/>
              <a:t>Less software to implement</a:t>
            </a:r>
          </a:p>
          <a:p>
            <a:r>
              <a:rPr lang="en-US" dirty="0" smtClean="0"/>
              <a:t>Two types of nodes</a:t>
            </a:r>
          </a:p>
          <a:p>
            <a:pPr lvl="1"/>
            <a:r>
              <a:rPr lang="en-US" dirty="0" smtClean="0"/>
              <a:t>Full Function Device (FFD): Can route data, Can be a coordinator</a:t>
            </a:r>
          </a:p>
          <a:p>
            <a:pPr lvl="1"/>
            <a:r>
              <a:rPr lang="en-US" dirty="0" smtClean="0"/>
              <a:t>Reduced Function Device (RFD): Can only talk to FFD. Minimal memory and functionality.  Low power due to sleep mode. </a:t>
            </a:r>
          </a:p>
        </p:txBody>
      </p:sp>
      <p:pic>
        <p:nvPicPr>
          <p:cNvPr id="7170" name="Picture 2" descr="http://www.bluelineinnovations.com/sites/default/files/logos/Zigbe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0"/>
            <a:ext cx="382905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996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Architecture </a:t>
            </a:r>
            <a:endParaRPr lang="en-US" dirty="0"/>
          </a:p>
        </p:txBody>
      </p:sp>
      <p:sp>
        <p:nvSpPr>
          <p:cNvPr id="3" name="Content Placeholder 2"/>
          <p:cNvSpPr>
            <a:spLocks noGrp="1"/>
          </p:cNvSpPr>
          <p:nvPr>
            <p:ph idx="1"/>
          </p:nvPr>
        </p:nvSpPr>
        <p:spPr/>
        <p:txBody>
          <a:bodyPr/>
          <a:lstStyle/>
          <a:p>
            <a:r>
              <a:rPr lang="en-US" dirty="0" smtClean="0"/>
              <a:t>It should be a goal to keep the number of tasks to a minimum</a:t>
            </a:r>
          </a:p>
          <a:p>
            <a:r>
              <a:rPr lang="en-US" dirty="0" smtClean="0"/>
              <a:t>One task per deadline </a:t>
            </a:r>
          </a:p>
          <a:p>
            <a:r>
              <a:rPr lang="en-US" dirty="0" smtClean="0"/>
              <a:t>Tasks that are closely related in function and interchange a large amount of data should be made into one task. </a:t>
            </a:r>
            <a:endParaRPr lang="en-US" dirty="0"/>
          </a:p>
        </p:txBody>
      </p:sp>
    </p:spTree>
    <p:extLst>
      <p:ext uri="{BB962C8B-B14F-4D97-AF65-F5344CB8AC3E}">
        <p14:creationId xmlns:p14="http://schemas.microsoft.com/office/powerpoint/2010/main" val="2465986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How the </a:t>
            </a:r>
            <a:r>
              <a:rPr lang="en-US" dirty="0" err="1" smtClean="0"/>
              <a:t>FreeRTOS</a:t>
            </a:r>
            <a:r>
              <a:rPr lang="en-US" dirty="0" smtClean="0"/>
              <a:t> Scheduler Works</a:t>
            </a:r>
            <a:endParaRPr lang="en-US" dirty="0"/>
          </a:p>
        </p:txBody>
      </p:sp>
      <p:sp>
        <p:nvSpPr>
          <p:cNvPr id="3" name="Content Placeholder 2"/>
          <p:cNvSpPr>
            <a:spLocks noGrp="1"/>
          </p:cNvSpPr>
          <p:nvPr>
            <p:ph idx="1"/>
            <p:custDataLst>
              <p:tags r:id="rId2"/>
            </p:custDataLst>
          </p:nvPr>
        </p:nvSpPr>
        <p:spPr/>
        <p:txBody>
          <a:bodyPr/>
          <a:lstStyle/>
          <a:p>
            <a:r>
              <a:rPr lang="en-US" dirty="0" smtClean="0"/>
              <a:t>Each task is assigned a priority when it is created.  Other tasks can change the priority of any other task but the kernel can not.</a:t>
            </a:r>
          </a:p>
          <a:p>
            <a:r>
              <a:rPr lang="en-US" dirty="0" smtClean="0"/>
              <a:t>Each task can exist in one of several states.  More on this later but the state can be combined into ready to run or not.</a:t>
            </a:r>
          </a:p>
          <a:p>
            <a:r>
              <a:rPr lang="en-US" dirty="0" smtClean="0"/>
              <a:t>Only one task can exist in the running state at one time.</a:t>
            </a:r>
          </a:p>
          <a:p>
            <a:endParaRPr lang="en-US" dirty="0" smtClean="0"/>
          </a:p>
        </p:txBody>
      </p:sp>
    </p:spTree>
    <p:extLst>
      <p:ext uri="{BB962C8B-B14F-4D97-AF65-F5344CB8AC3E}">
        <p14:creationId xmlns:p14="http://schemas.microsoft.com/office/powerpoint/2010/main" val="316697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a:xfrm>
            <a:off x="457200" y="304800"/>
            <a:ext cx="8229600" cy="6248400"/>
          </a:xfrm>
        </p:spPr>
        <p:txBody>
          <a:bodyPr>
            <a:normAutofit lnSpcReduction="10000"/>
          </a:bodyPr>
          <a:lstStyle/>
          <a:p>
            <a:r>
              <a:rPr lang="en-US" dirty="0" smtClean="0"/>
              <a:t>The kernel or schedule works out of a periodic timer ISR called the tick interrupt.  </a:t>
            </a:r>
          </a:p>
          <a:p>
            <a:r>
              <a:rPr lang="en-US" dirty="0" smtClean="0"/>
              <a:t>Every interrupt is a time tick that is counted. The highest priority task that is ready is then run until the task blocks itself or the tick interrupt occurs again.</a:t>
            </a:r>
          </a:p>
          <a:p>
            <a:r>
              <a:rPr lang="en-US" dirty="0" smtClean="0"/>
              <a:t>If the task (Task A) that was running before the tick interrupt is not the task (Task B) that runs after the interrupt then Task B pre-empts Task A</a:t>
            </a:r>
          </a:p>
          <a:p>
            <a:r>
              <a:rPr lang="en-US" dirty="0" smtClean="0"/>
              <a:t>If two or more tasks have the same priority and are ready they will be executed in a round robin fashion</a:t>
            </a:r>
            <a:endParaRPr lang="en-US" dirty="0"/>
          </a:p>
        </p:txBody>
      </p:sp>
    </p:spTree>
    <p:extLst>
      <p:ext uri="{BB962C8B-B14F-4D97-AF65-F5344CB8AC3E}">
        <p14:creationId xmlns:p14="http://schemas.microsoft.com/office/powerpoint/2010/main" val="2976361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Classification of </a:t>
            </a:r>
            <a:r>
              <a:rPr lang="en-US" dirty="0" err="1" smtClean="0"/>
              <a:t>FreeRTOS</a:t>
            </a:r>
            <a:r>
              <a:rPr lang="en-US" dirty="0" smtClean="0"/>
              <a:t> Scheduler</a:t>
            </a:r>
            <a:endParaRPr lang="en-US" dirty="0"/>
          </a:p>
        </p:txBody>
      </p:sp>
      <p:sp>
        <p:nvSpPr>
          <p:cNvPr id="3" name="Content Placeholder 2"/>
          <p:cNvSpPr>
            <a:spLocks noGrp="1"/>
          </p:cNvSpPr>
          <p:nvPr>
            <p:ph idx="1"/>
            <p:custDataLst>
              <p:tags r:id="rId2"/>
            </p:custDataLst>
          </p:nvPr>
        </p:nvSpPr>
        <p:spPr/>
        <p:txBody>
          <a:bodyPr/>
          <a:lstStyle/>
          <a:p>
            <a:r>
              <a:rPr lang="en-US" dirty="0" smtClean="0"/>
              <a:t>Fixed Priority Pre-emptive  Scheduling</a:t>
            </a:r>
          </a:p>
          <a:p>
            <a:pPr lvl="1"/>
            <a:r>
              <a:rPr lang="en-US" dirty="0" smtClean="0"/>
              <a:t>Fixed Priority: each task is assigned a priority at creation, or it can be changed in a task but it is never changed in the kernel. </a:t>
            </a:r>
          </a:p>
          <a:p>
            <a:pPr lvl="1"/>
            <a:r>
              <a:rPr lang="en-US" dirty="0" smtClean="0"/>
              <a:t>Pre-emptive:  a task entering the ready state will always pre-empt a running task of a lower priority. </a:t>
            </a:r>
            <a:endParaRPr lang="en-US" dirty="0"/>
          </a:p>
        </p:txBody>
      </p:sp>
    </p:spTree>
    <p:extLst>
      <p:ext uri="{BB962C8B-B14F-4D97-AF65-F5344CB8AC3E}">
        <p14:creationId xmlns:p14="http://schemas.microsoft.com/office/powerpoint/2010/main" val="4022624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Starving a Task</a:t>
            </a:r>
            <a:endParaRPr lang="en-US" dirty="0"/>
          </a:p>
        </p:txBody>
      </p:sp>
      <p:sp>
        <p:nvSpPr>
          <p:cNvPr id="3" name="Content Placeholder 2"/>
          <p:cNvSpPr>
            <a:spLocks noGrp="1"/>
          </p:cNvSpPr>
          <p:nvPr>
            <p:ph idx="1"/>
            <p:custDataLst>
              <p:tags r:id="rId2"/>
            </p:custDataLst>
          </p:nvPr>
        </p:nvSpPr>
        <p:spPr/>
        <p:txBody>
          <a:bodyPr/>
          <a:lstStyle/>
          <a:p>
            <a:r>
              <a:rPr lang="en-US" dirty="0" smtClean="0"/>
              <a:t>If task 2 has a higher priority then task 1 and task 2 is continuous task it will never relinquish control to task 1.</a:t>
            </a:r>
          </a:p>
          <a:p>
            <a:r>
              <a:rPr lang="en-US" dirty="0" smtClean="0"/>
              <a:t>In this case task 2 starves task 1.  We can see that it would be good if task 2 could go to sleep or be blocked for a period of time or until an event occurs. </a:t>
            </a:r>
            <a:endParaRPr lang="en-US" dirty="0"/>
          </a:p>
        </p:txBody>
      </p:sp>
    </p:spTree>
    <p:extLst>
      <p:ext uri="{BB962C8B-B14F-4D97-AF65-F5344CB8AC3E}">
        <p14:creationId xmlns:p14="http://schemas.microsoft.com/office/powerpoint/2010/main" val="59439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 Queue</a:t>
            </a:r>
            <a:endParaRPr lang="en-US" dirty="0"/>
          </a:p>
        </p:txBody>
      </p:sp>
      <p:sp>
        <p:nvSpPr>
          <p:cNvPr id="3" name="Content Placeholder 2"/>
          <p:cNvSpPr>
            <a:spLocks noGrp="1"/>
          </p:cNvSpPr>
          <p:nvPr>
            <p:ph idx="1"/>
          </p:nvPr>
        </p:nvSpPr>
        <p:spPr>
          <a:xfrm>
            <a:off x="457200" y="1371600"/>
            <a:ext cx="8229600" cy="2209799"/>
          </a:xfrm>
        </p:spPr>
        <p:txBody>
          <a:bodyPr>
            <a:normAutofit fontScale="92500" lnSpcReduction="20000"/>
          </a:bodyPr>
          <a:lstStyle/>
          <a:p>
            <a:r>
              <a:rPr lang="en-US" dirty="0" smtClean="0"/>
              <a:t>A holds a finite number of fixed sized data items</a:t>
            </a:r>
          </a:p>
          <a:p>
            <a:r>
              <a:rPr lang="en-US" dirty="0" smtClean="0"/>
              <a:t>The </a:t>
            </a:r>
            <a:r>
              <a:rPr lang="en-US" b="1" dirty="0" smtClean="0"/>
              <a:t>Length</a:t>
            </a:r>
            <a:r>
              <a:rPr lang="en-US" dirty="0" smtClean="0"/>
              <a:t> of a queue is the max number of items it can hold </a:t>
            </a:r>
          </a:p>
          <a:p>
            <a:r>
              <a:rPr lang="en-US" dirty="0" smtClean="0"/>
              <a:t>Normally queues are First in First Out (FIFO) buffers</a:t>
            </a:r>
            <a:endParaRPr lang="en-US" dirty="0"/>
          </a:p>
        </p:txBody>
      </p:sp>
      <p:pic>
        <p:nvPicPr>
          <p:cNvPr id="1026" name="Picture 2"/>
          <p:cNvPicPr>
            <a:picLocks noChangeAspect="1" noChangeArrowheads="1"/>
          </p:cNvPicPr>
          <p:nvPr/>
        </p:nvPicPr>
        <p:blipFill>
          <a:blip r:embed="rId3" cstate="print"/>
          <a:srcRect l="11250" t="28125" r="11875" b="55469"/>
          <a:stretch>
            <a:fillRect/>
          </a:stretch>
        </p:blipFill>
        <p:spPr bwMode="auto">
          <a:xfrm>
            <a:off x="1752600" y="4267200"/>
            <a:ext cx="5791200" cy="1561171"/>
          </a:xfrm>
          <a:prstGeom prst="rect">
            <a:avLst/>
          </a:prstGeom>
          <a:noFill/>
          <a:ln w="9525">
            <a:noFill/>
            <a:miter lim="800000"/>
            <a:headEnd/>
            <a:tailEnd/>
          </a:ln>
        </p:spPr>
      </p:pic>
      <p:sp>
        <p:nvSpPr>
          <p:cNvPr id="5" name="Right Arrow 4"/>
          <p:cNvSpPr/>
          <p:nvPr/>
        </p:nvSpPr>
        <p:spPr>
          <a:xfrm>
            <a:off x="685800" y="51816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7543800" y="51054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200" y="4572000"/>
            <a:ext cx="1295400" cy="584775"/>
          </a:xfrm>
          <a:prstGeom prst="rect">
            <a:avLst/>
          </a:prstGeom>
          <a:noFill/>
        </p:spPr>
        <p:txBody>
          <a:bodyPr wrap="square" rtlCol="0">
            <a:spAutoFit/>
          </a:bodyPr>
          <a:lstStyle/>
          <a:p>
            <a:r>
              <a:rPr lang="en-US" sz="3200" dirty="0" smtClean="0"/>
              <a:t>In</a:t>
            </a:r>
            <a:endParaRPr lang="en-US" sz="3200" dirty="0"/>
          </a:p>
        </p:txBody>
      </p:sp>
      <p:sp>
        <p:nvSpPr>
          <p:cNvPr id="8" name="TextBox 7"/>
          <p:cNvSpPr txBox="1"/>
          <p:nvPr/>
        </p:nvSpPr>
        <p:spPr>
          <a:xfrm>
            <a:off x="7696200" y="4343400"/>
            <a:ext cx="1295400" cy="584775"/>
          </a:xfrm>
          <a:prstGeom prst="rect">
            <a:avLst/>
          </a:prstGeom>
          <a:noFill/>
        </p:spPr>
        <p:txBody>
          <a:bodyPr wrap="square" rtlCol="0">
            <a:spAutoFit/>
          </a:bodyPr>
          <a:lstStyle/>
          <a:p>
            <a:r>
              <a:rPr lang="en-US" sz="3200" dirty="0" smtClean="0"/>
              <a:t>Out</a:t>
            </a:r>
            <a:endParaRPr lang="en-US" sz="3200" dirty="0"/>
          </a:p>
        </p:txBody>
      </p:sp>
    </p:spTree>
    <p:extLst>
      <p:ext uri="{BB962C8B-B14F-4D97-AF65-F5344CB8AC3E}">
        <p14:creationId xmlns:p14="http://schemas.microsoft.com/office/powerpoint/2010/main" val="31161599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3785</TotalTime>
  <Words>2332</Words>
  <Application>Microsoft Office PowerPoint</Application>
  <PresentationFormat>On-screen Show (4:3)</PresentationFormat>
  <Paragraphs>295</Paragraphs>
  <Slides>35</Slides>
  <Notes>35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0" baseType="lpstr">
      <vt:lpstr>宋体</vt:lpstr>
      <vt:lpstr>Arial</vt:lpstr>
      <vt:lpstr>Calibri</vt:lpstr>
      <vt:lpstr>Office Theme</vt:lpstr>
      <vt:lpstr>Equation</vt:lpstr>
      <vt:lpstr>CPE 490 Embedded Systems  Lecture 25</vt:lpstr>
      <vt:lpstr>Exam 2 Tuesday 4/</vt:lpstr>
      <vt:lpstr>Semaphore and Queues</vt:lpstr>
      <vt:lpstr>Task Architecture </vt:lpstr>
      <vt:lpstr>How the FreeRTOS Scheduler Works</vt:lpstr>
      <vt:lpstr>PowerPoint Presentation</vt:lpstr>
      <vt:lpstr>Classification of FreeRTOS Scheduler</vt:lpstr>
      <vt:lpstr>Starving a Task</vt:lpstr>
      <vt:lpstr>Characteristics of a Queue</vt:lpstr>
      <vt:lpstr>Queues as Objects</vt:lpstr>
      <vt:lpstr>Blocking on Queue Reads and Writes</vt:lpstr>
      <vt:lpstr>Binary Semaphore</vt:lpstr>
      <vt:lpstr>Using Interrupt to Preemptively Change Tasks</vt:lpstr>
      <vt:lpstr>Example of a Semaphore</vt:lpstr>
      <vt:lpstr>Counting Semaphores</vt:lpstr>
      <vt:lpstr>Problems in Data Acquisition</vt:lpstr>
      <vt:lpstr>PowerPoint Presentation</vt:lpstr>
      <vt:lpstr>PowerPoint Presentation</vt:lpstr>
      <vt:lpstr>Successive Approximation A/D</vt:lpstr>
      <vt:lpstr>PowerPoint Presentation</vt:lpstr>
      <vt:lpstr>Location of ADC</vt:lpstr>
      <vt:lpstr>PowerPoint Presentation</vt:lpstr>
      <vt:lpstr>Sampling Mode</vt:lpstr>
      <vt:lpstr>Differential Vs Single Ended </vt:lpstr>
      <vt:lpstr>dsPIC33 DMA Structure</vt:lpstr>
      <vt:lpstr>dsPIC33 DMA Block Diagram</vt:lpstr>
      <vt:lpstr>Connectivity and Networks</vt:lpstr>
      <vt:lpstr>The Internet of Things IoT</vt:lpstr>
      <vt:lpstr>Networks are more than Connectivity</vt:lpstr>
      <vt:lpstr>Open System Interconnect Model</vt:lpstr>
      <vt:lpstr>Infrared Connectivity</vt:lpstr>
      <vt:lpstr>PowerPoint Presentation</vt:lpstr>
      <vt:lpstr>Radio Connectivity</vt:lpstr>
      <vt:lpstr>PowerPoint Presentation</vt:lpstr>
      <vt:lpstr>PowerPoint Presentation</vt:lpstr>
    </vt:vector>
  </TitlesOfParts>
  <Company>Geneva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wdbarlow</dc:creator>
  <cp:lastModifiedBy>Microsoft account</cp:lastModifiedBy>
  <cp:revision>261</cp:revision>
  <cp:lastPrinted>2014-04-24T14:25:10Z</cp:lastPrinted>
  <dcterms:created xsi:type="dcterms:W3CDTF">2010-08-12T20:36:28Z</dcterms:created>
  <dcterms:modified xsi:type="dcterms:W3CDTF">2014-04-26T19:50:36Z</dcterms:modified>
</cp:coreProperties>
</file>