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4" r:id="rId2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01F3"/>
    <a:srgbClr val="009900"/>
    <a:srgbClr val="00A091"/>
    <a:srgbClr val="51DC00"/>
    <a:srgbClr val="5A11FD"/>
    <a:srgbClr val="000000"/>
    <a:srgbClr val="CC3399"/>
    <a:srgbClr val="00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83488" autoAdjust="0"/>
  </p:normalViewPr>
  <p:slideViewPr>
    <p:cSldViewPr>
      <p:cViewPr varScale="1">
        <p:scale>
          <a:sx n="51" d="100"/>
          <a:sy n="51" d="100"/>
        </p:scale>
        <p:origin x="-834" y="-84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8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7938" y="619125"/>
            <a:ext cx="4778375" cy="3584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335" y="4558905"/>
            <a:ext cx="6304279" cy="43205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7235" tIns="47764" rIns="97235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3635309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9525" y="619125"/>
            <a:ext cx="4778375" cy="3584575"/>
          </a:xfrm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335" y="4557237"/>
            <a:ext cx="6304279" cy="4322207"/>
          </a:xfrm>
          <a:ln/>
        </p:spPr>
        <p:txBody>
          <a:bodyPr lIns="96648" tIns="48324" rIns="96648" bIns="48324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Char char="-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1066800"/>
            <a:ext cx="381000" cy="990600"/>
            <a:chOff x="1392" y="2880"/>
            <a:chExt cx="288" cy="480"/>
          </a:xfrm>
        </p:grpSpPr>
        <p:sp>
          <p:nvSpPr>
            <p:cNvPr id="1013764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765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766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767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768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769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770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3771" name="Rectangle 11"/>
          <p:cNvSpPr>
            <a:spLocks noChangeArrowheads="1"/>
          </p:cNvSpPr>
          <p:nvPr/>
        </p:nvSpPr>
        <p:spPr bwMode="auto">
          <a:xfrm>
            <a:off x="1052513" y="37338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772" name="Rectangle 12"/>
          <p:cNvSpPr>
            <a:spLocks noChangeArrowheads="1"/>
          </p:cNvSpPr>
          <p:nvPr/>
        </p:nvSpPr>
        <p:spPr bwMode="auto">
          <a:xfrm>
            <a:off x="519113" y="4114800"/>
            <a:ext cx="228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773" name="Line 13"/>
          <p:cNvSpPr>
            <a:spLocks noChangeShapeType="1"/>
          </p:cNvSpPr>
          <p:nvPr/>
        </p:nvSpPr>
        <p:spPr bwMode="auto">
          <a:xfrm>
            <a:off x="747713" y="4495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74" name="Line 14"/>
          <p:cNvSpPr>
            <a:spLocks noChangeShapeType="1"/>
          </p:cNvSpPr>
          <p:nvPr/>
        </p:nvSpPr>
        <p:spPr bwMode="auto">
          <a:xfrm>
            <a:off x="838200" y="1219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75" name="Line 15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76" name="Text Box 16"/>
          <p:cNvSpPr txBox="1">
            <a:spLocks noChangeArrowheads="1"/>
          </p:cNvSpPr>
          <p:nvPr/>
        </p:nvSpPr>
        <p:spPr bwMode="auto">
          <a:xfrm>
            <a:off x="976313" y="4267200"/>
            <a:ext cx="741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Read</a:t>
            </a:r>
          </a:p>
          <a:p>
            <a:r>
              <a:rPr lang="en-US" sz="120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013777" name="Text Box 17"/>
          <p:cNvSpPr txBox="1">
            <a:spLocks noChangeArrowheads="1"/>
          </p:cNvSpPr>
          <p:nvPr/>
        </p:nvSpPr>
        <p:spPr bwMode="auto">
          <a:xfrm>
            <a:off x="1738313" y="43434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Instr[31-0]</a:t>
            </a:r>
          </a:p>
        </p:txBody>
      </p:sp>
      <p:sp>
        <p:nvSpPr>
          <p:cNvPr id="1013778" name="Text Box 18"/>
          <p:cNvSpPr txBox="1">
            <a:spLocks noChangeArrowheads="1"/>
          </p:cNvSpPr>
          <p:nvPr/>
        </p:nvSpPr>
        <p:spPr bwMode="auto">
          <a:xfrm>
            <a:off x="1281113" y="3810000"/>
            <a:ext cx="973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Instruction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013779" name="Text Box 19"/>
          <p:cNvSpPr txBox="1">
            <a:spLocks noChangeArrowheads="1"/>
          </p:cNvSpPr>
          <p:nvPr/>
        </p:nvSpPr>
        <p:spPr bwMode="auto">
          <a:xfrm>
            <a:off x="1752600" y="14478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013780" name="Text Box 20"/>
          <p:cNvSpPr txBox="1">
            <a:spLocks noChangeArrowheads="1"/>
          </p:cNvSpPr>
          <p:nvPr/>
        </p:nvSpPr>
        <p:spPr bwMode="auto">
          <a:xfrm>
            <a:off x="442913" y="4343400"/>
            <a:ext cx="395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13781" name="Line 21"/>
          <p:cNvSpPr>
            <a:spLocks noChangeShapeType="1"/>
          </p:cNvSpPr>
          <p:nvPr/>
        </p:nvSpPr>
        <p:spPr bwMode="auto">
          <a:xfrm>
            <a:off x="228600" y="762000"/>
            <a:ext cx="762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82" name="Line 22"/>
          <p:cNvSpPr>
            <a:spLocks noChangeShapeType="1"/>
          </p:cNvSpPr>
          <p:nvPr/>
        </p:nvSpPr>
        <p:spPr bwMode="auto">
          <a:xfrm>
            <a:off x="214313" y="4495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83" name="Text Box 23"/>
          <p:cNvSpPr txBox="1">
            <a:spLocks noChangeArrowheads="1"/>
          </p:cNvSpPr>
          <p:nvPr/>
        </p:nvSpPr>
        <p:spPr bwMode="auto">
          <a:xfrm>
            <a:off x="1143000" y="1752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3784" name="Rectangle 24"/>
          <p:cNvSpPr>
            <a:spLocks noChangeArrowheads="1"/>
          </p:cNvSpPr>
          <p:nvPr/>
        </p:nvSpPr>
        <p:spPr bwMode="auto">
          <a:xfrm>
            <a:off x="3505200" y="37338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785" name="Line 25"/>
          <p:cNvSpPr>
            <a:spLocks noChangeShapeType="1"/>
          </p:cNvSpPr>
          <p:nvPr/>
        </p:nvSpPr>
        <p:spPr bwMode="auto">
          <a:xfrm>
            <a:off x="2500313" y="4495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86" name="Line 26"/>
          <p:cNvSpPr>
            <a:spLocks noChangeShapeType="1"/>
          </p:cNvSpPr>
          <p:nvPr/>
        </p:nvSpPr>
        <p:spPr bwMode="auto">
          <a:xfrm>
            <a:off x="2652713" y="4267200"/>
            <a:ext cx="852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87" name="Line 27"/>
          <p:cNvSpPr>
            <a:spLocks noChangeShapeType="1"/>
          </p:cNvSpPr>
          <p:nvPr/>
        </p:nvSpPr>
        <p:spPr bwMode="auto">
          <a:xfrm>
            <a:off x="2652713" y="4800600"/>
            <a:ext cx="471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88" name="Line 28"/>
          <p:cNvSpPr>
            <a:spLocks noChangeShapeType="1"/>
          </p:cNvSpPr>
          <p:nvPr/>
        </p:nvSpPr>
        <p:spPr bwMode="auto">
          <a:xfrm>
            <a:off x="8382000" y="4876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89" name="Line 29"/>
          <p:cNvSpPr>
            <a:spLocks noChangeShapeType="1"/>
          </p:cNvSpPr>
          <p:nvPr/>
        </p:nvSpPr>
        <p:spPr bwMode="auto">
          <a:xfrm>
            <a:off x="2652713" y="3886200"/>
            <a:ext cx="852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90" name="Line 30"/>
          <p:cNvSpPr>
            <a:spLocks noChangeShapeType="1"/>
          </p:cNvSpPr>
          <p:nvPr/>
        </p:nvSpPr>
        <p:spPr bwMode="auto">
          <a:xfrm>
            <a:off x="4953000" y="41148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91" name="Line 31"/>
          <p:cNvSpPr>
            <a:spLocks noChangeShapeType="1"/>
          </p:cNvSpPr>
          <p:nvPr/>
        </p:nvSpPr>
        <p:spPr bwMode="auto">
          <a:xfrm>
            <a:off x="5105400" y="47244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92" name="Line 32"/>
          <p:cNvSpPr>
            <a:spLocks noChangeShapeType="1"/>
          </p:cNvSpPr>
          <p:nvPr/>
        </p:nvSpPr>
        <p:spPr bwMode="auto">
          <a:xfrm>
            <a:off x="6477000" y="5867400"/>
            <a:ext cx="193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93" name="Line 33"/>
          <p:cNvSpPr>
            <a:spLocks noChangeShapeType="1"/>
          </p:cNvSpPr>
          <p:nvPr/>
        </p:nvSpPr>
        <p:spPr bwMode="auto">
          <a:xfrm>
            <a:off x="6324600" y="44958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794" name="Text Box 34"/>
          <p:cNvSpPr txBox="1">
            <a:spLocks noChangeArrowheads="1"/>
          </p:cNvSpPr>
          <p:nvPr/>
        </p:nvSpPr>
        <p:spPr bwMode="auto">
          <a:xfrm>
            <a:off x="3429000" y="48768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Write Data</a:t>
            </a:r>
          </a:p>
        </p:txBody>
      </p:sp>
      <p:sp>
        <p:nvSpPr>
          <p:cNvPr id="1013795" name="Text Box 35"/>
          <p:cNvSpPr txBox="1">
            <a:spLocks noChangeArrowheads="1"/>
          </p:cNvSpPr>
          <p:nvPr/>
        </p:nvSpPr>
        <p:spPr bwMode="auto">
          <a:xfrm>
            <a:off x="3429000" y="37338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Read Addr 1</a:t>
            </a:r>
          </a:p>
        </p:txBody>
      </p:sp>
      <p:sp>
        <p:nvSpPr>
          <p:cNvPr id="1013796" name="Text Box 36"/>
          <p:cNvSpPr txBox="1">
            <a:spLocks noChangeArrowheads="1"/>
          </p:cNvSpPr>
          <p:nvPr/>
        </p:nvSpPr>
        <p:spPr bwMode="auto">
          <a:xfrm>
            <a:off x="3429000" y="4114800"/>
            <a:ext cx="1036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Read Addr 2</a:t>
            </a:r>
          </a:p>
        </p:txBody>
      </p:sp>
      <p:sp>
        <p:nvSpPr>
          <p:cNvPr id="1013797" name="Text Box 37"/>
          <p:cNvSpPr txBox="1">
            <a:spLocks noChangeArrowheads="1"/>
          </p:cNvSpPr>
          <p:nvPr/>
        </p:nvSpPr>
        <p:spPr bwMode="auto">
          <a:xfrm>
            <a:off x="3429000" y="44958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Write Addr</a:t>
            </a:r>
          </a:p>
        </p:txBody>
      </p:sp>
      <p:sp>
        <p:nvSpPr>
          <p:cNvPr id="1013798" name="Text Box 38"/>
          <p:cNvSpPr txBox="1">
            <a:spLocks noChangeArrowheads="1"/>
          </p:cNvSpPr>
          <p:nvPr/>
        </p:nvSpPr>
        <p:spPr bwMode="auto">
          <a:xfrm>
            <a:off x="3752850" y="39624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Register</a:t>
            </a:r>
          </a:p>
          <a:p>
            <a:pPr algn="ctr"/>
            <a:endParaRPr lang="en-US" sz="1200" b="1">
              <a:solidFill>
                <a:schemeClr val="tx1"/>
              </a:solidFill>
            </a:endParaRP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013799" name="Text Box 39"/>
          <p:cNvSpPr txBox="1">
            <a:spLocks noChangeArrowheads="1"/>
          </p:cNvSpPr>
          <p:nvPr/>
        </p:nvSpPr>
        <p:spPr bwMode="auto">
          <a:xfrm>
            <a:off x="4343400" y="38862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>
                <a:solidFill>
                  <a:schemeClr val="tx1"/>
                </a:solidFill>
              </a:rPr>
              <a:t>Read</a:t>
            </a:r>
          </a:p>
          <a:p>
            <a:pPr algn="r"/>
            <a:r>
              <a:rPr lang="en-US" sz="1200">
                <a:solidFill>
                  <a:schemeClr val="tx1"/>
                </a:solidFill>
              </a:rPr>
              <a:t> Data 1</a:t>
            </a:r>
          </a:p>
        </p:txBody>
      </p:sp>
      <p:sp>
        <p:nvSpPr>
          <p:cNvPr id="1013800" name="Text Box 40"/>
          <p:cNvSpPr txBox="1">
            <a:spLocks noChangeArrowheads="1"/>
          </p:cNvSpPr>
          <p:nvPr/>
        </p:nvSpPr>
        <p:spPr bwMode="auto">
          <a:xfrm>
            <a:off x="4368800" y="45720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>
                <a:solidFill>
                  <a:schemeClr val="tx1"/>
                </a:solidFill>
              </a:rPr>
              <a:t>Read</a:t>
            </a:r>
          </a:p>
          <a:p>
            <a:pPr algn="r"/>
            <a:r>
              <a:rPr lang="en-US" sz="1200">
                <a:solidFill>
                  <a:schemeClr val="tx1"/>
                </a:solidFill>
              </a:rPr>
              <a:t> Data 2</a:t>
            </a:r>
          </a:p>
        </p:txBody>
      </p:sp>
      <p:sp>
        <p:nvSpPr>
          <p:cNvPr id="1013801" name="Freeform 41"/>
          <p:cNvSpPr>
            <a:spLocks/>
          </p:cNvSpPr>
          <p:nvPr/>
        </p:nvSpPr>
        <p:spPr bwMode="auto">
          <a:xfrm>
            <a:off x="5791200" y="3810000"/>
            <a:ext cx="533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02" name="Rectangle 42"/>
          <p:cNvSpPr>
            <a:spLocks noChangeArrowheads="1"/>
          </p:cNvSpPr>
          <p:nvPr/>
        </p:nvSpPr>
        <p:spPr bwMode="auto">
          <a:xfrm>
            <a:off x="5892800" y="44196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1013803" name="Rectangle 43"/>
          <p:cNvSpPr>
            <a:spLocks noChangeArrowheads="1"/>
          </p:cNvSpPr>
          <p:nvPr/>
        </p:nvSpPr>
        <p:spPr bwMode="auto">
          <a:xfrm>
            <a:off x="5791200" y="34290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ovf</a:t>
            </a:r>
          </a:p>
        </p:txBody>
      </p:sp>
      <p:sp>
        <p:nvSpPr>
          <p:cNvPr id="1013804" name="Rectangle 44"/>
          <p:cNvSpPr>
            <a:spLocks noChangeArrowheads="1"/>
          </p:cNvSpPr>
          <p:nvPr/>
        </p:nvSpPr>
        <p:spPr bwMode="auto">
          <a:xfrm>
            <a:off x="5943600" y="4038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1013805" name="Line 45"/>
          <p:cNvSpPr>
            <a:spLocks noChangeShapeType="1"/>
          </p:cNvSpPr>
          <p:nvPr/>
        </p:nvSpPr>
        <p:spPr bwMode="auto">
          <a:xfrm>
            <a:off x="6096000" y="4876800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06" name="Line 46"/>
          <p:cNvSpPr>
            <a:spLocks noChangeShapeType="1"/>
          </p:cNvSpPr>
          <p:nvPr/>
        </p:nvSpPr>
        <p:spPr bwMode="auto">
          <a:xfrm>
            <a:off x="4191000" y="3124200"/>
            <a:ext cx="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07" name="Rectangle 47"/>
          <p:cNvSpPr>
            <a:spLocks noChangeArrowheads="1"/>
          </p:cNvSpPr>
          <p:nvPr/>
        </p:nvSpPr>
        <p:spPr bwMode="auto">
          <a:xfrm>
            <a:off x="4191000" y="31242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RegWrite</a:t>
            </a:r>
          </a:p>
        </p:txBody>
      </p:sp>
      <p:sp>
        <p:nvSpPr>
          <p:cNvPr id="1013808" name="Line 48"/>
          <p:cNvSpPr>
            <a:spLocks noChangeShapeType="1"/>
          </p:cNvSpPr>
          <p:nvPr/>
        </p:nvSpPr>
        <p:spPr bwMode="auto">
          <a:xfrm flipV="1">
            <a:off x="5943600" y="3657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09" name="Line 49"/>
          <p:cNvSpPr>
            <a:spLocks noChangeShapeType="1"/>
          </p:cNvSpPr>
          <p:nvPr/>
        </p:nvSpPr>
        <p:spPr bwMode="auto">
          <a:xfrm flipV="1">
            <a:off x="6248400" y="23622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10" name="Line 50"/>
          <p:cNvSpPr>
            <a:spLocks noChangeShapeType="1"/>
          </p:cNvSpPr>
          <p:nvPr/>
        </p:nvSpPr>
        <p:spPr bwMode="auto">
          <a:xfrm>
            <a:off x="8991600" y="46482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11" name="Rectangle 51"/>
          <p:cNvSpPr>
            <a:spLocks noChangeArrowheads="1"/>
          </p:cNvSpPr>
          <p:nvPr/>
        </p:nvSpPr>
        <p:spPr bwMode="auto">
          <a:xfrm>
            <a:off x="6858000" y="37338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12" name="Line 52"/>
          <p:cNvSpPr>
            <a:spLocks noChangeShapeType="1"/>
          </p:cNvSpPr>
          <p:nvPr/>
        </p:nvSpPr>
        <p:spPr bwMode="auto">
          <a:xfrm>
            <a:off x="8305800" y="4495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13" name="Line 53"/>
          <p:cNvSpPr>
            <a:spLocks noChangeShapeType="1"/>
          </p:cNvSpPr>
          <p:nvPr/>
        </p:nvSpPr>
        <p:spPr bwMode="auto">
          <a:xfrm>
            <a:off x="6477000" y="403860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14" name="Line 54"/>
          <p:cNvSpPr>
            <a:spLocks noChangeShapeType="1"/>
          </p:cNvSpPr>
          <p:nvPr/>
        </p:nvSpPr>
        <p:spPr bwMode="auto">
          <a:xfrm>
            <a:off x="6629400" y="4876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15" name="Text Box 55"/>
          <p:cNvSpPr txBox="1">
            <a:spLocks noChangeArrowheads="1"/>
          </p:cNvSpPr>
          <p:nvPr/>
        </p:nvSpPr>
        <p:spPr bwMode="auto">
          <a:xfrm>
            <a:off x="6781800" y="4191000"/>
            <a:ext cx="766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013816" name="Text Box 56"/>
          <p:cNvSpPr txBox="1">
            <a:spLocks noChangeArrowheads="1"/>
          </p:cNvSpPr>
          <p:nvPr/>
        </p:nvSpPr>
        <p:spPr bwMode="auto">
          <a:xfrm>
            <a:off x="6781800" y="3886200"/>
            <a:ext cx="741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013817" name="Text Box 57"/>
          <p:cNvSpPr txBox="1">
            <a:spLocks noChangeArrowheads="1"/>
          </p:cNvSpPr>
          <p:nvPr/>
        </p:nvSpPr>
        <p:spPr bwMode="auto">
          <a:xfrm>
            <a:off x="6781800" y="4724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Write Data</a:t>
            </a:r>
          </a:p>
        </p:txBody>
      </p:sp>
      <p:sp>
        <p:nvSpPr>
          <p:cNvPr id="1013818" name="Text Box 58"/>
          <p:cNvSpPr txBox="1">
            <a:spLocks noChangeArrowheads="1"/>
          </p:cNvSpPr>
          <p:nvPr/>
        </p:nvSpPr>
        <p:spPr bwMode="auto">
          <a:xfrm>
            <a:off x="7467600" y="4343400"/>
            <a:ext cx="9096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Read Data</a:t>
            </a:r>
          </a:p>
        </p:txBody>
      </p:sp>
      <p:sp>
        <p:nvSpPr>
          <p:cNvPr id="1013819" name="Line 59"/>
          <p:cNvSpPr>
            <a:spLocks noChangeShapeType="1"/>
          </p:cNvSpPr>
          <p:nvPr/>
        </p:nvSpPr>
        <p:spPr bwMode="auto">
          <a:xfrm>
            <a:off x="7543800" y="2819400"/>
            <a:ext cx="0" cy="914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20" name="Rectangle 60"/>
          <p:cNvSpPr>
            <a:spLocks noChangeArrowheads="1"/>
          </p:cNvSpPr>
          <p:nvPr/>
        </p:nvSpPr>
        <p:spPr bwMode="auto">
          <a:xfrm>
            <a:off x="6553200" y="25908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MemWrite</a:t>
            </a:r>
          </a:p>
        </p:txBody>
      </p:sp>
      <p:sp>
        <p:nvSpPr>
          <p:cNvPr id="1013821" name="Rectangle 61"/>
          <p:cNvSpPr>
            <a:spLocks noChangeArrowheads="1"/>
          </p:cNvSpPr>
          <p:nvPr/>
        </p:nvSpPr>
        <p:spPr bwMode="auto">
          <a:xfrm>
            <a:off x="7848600" y="22860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MemRead</a:t>
            </a:r>
          </a:p>
        </p:txBody>
      </p:sp>
      <p:sp>
        <p:nvSpPr>
          <p:cNvPr id="1013822" name="Line 62"/>
          <p:cNvSpPr>
            <a:spLocks noChangeShapeType="1"/>
          </p:cNvSpPr>
          <p:nvPr/>
        </p:nvSpPr>
        <p:spPr bwMode="auto">
          <a:xfrm>
            <a:off x="7543800" y="5181600"/>
            <a:ext cx="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23" name="Line 63"/>
          <p:cNvSpPr>
            <a:spLocks noChangeShapeType="1"/>
          </p:cNvSpPr>
          <p:nvPr/>
        </p:nvSpPr>
        <p:spPr bwMode="auto">
          <a:xfrm>
            <a:off x="3276600" y="6629400"/>
            <a:ext cx="571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24" name="Line 64"/>
          <p:cNvSpPr>
            <a:spLocks noChangeShapeType="1"/>
          </p:cNvSpPr>
          <p:nvPr/>
        </p:nvSpPr>
        <p:spPr bwMode="auto">
          <a:xfrm>
            <a:off x="5054600" y="53340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25" name="Line 65"/>
          <p:cNvSpPr>
            <a:spLocks noChangeShapeType="1"/>
          </p:cNvSpPr>
          <p:nvPr/>
        </p:nvSpPr>
        <p:spPr bwMode="auto">
          <a:xfrm>
            <a:off x="4811713" y="5715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26" name="Oval 66"/>
          <p:cNvSpPr>
            <a:spLocks noChangeArrowheads="1"/>
          </p:cNvSpPr>
          <p:nvPr/>
        </p:nvSpPr>
        <p:spPr bwMode="auto">
          <a:xfrm>
            <a:off x="4202113" y="5334000"/>
            <a:ext cx="609600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27" name="Rectangle 67"/>
          <p:cNvSpPr>
            <a:spLocks noChangeArrowheads="1"/>
          </p:cNvSpPr>
          <p:nvPr/>
        </p:nvSpPr>
        <p:spPr bwMode="auto">
          <a:xfrm>
            <a:off x="4252913" y="5486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Sign</a:t>
            </a:r>
          </a:p>
          <a:p>
            <a:pPr algn="ctr"/>
            <a:r>
              <a:rPr 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1013828" name="Line 68"/>
          <p:cNvSpPr>
            <a:spLocks noChangeShapeType="1"/>
          </p:cNvSpPr>
          <p:nvPr/>
        </p:nvSpPr>
        <p:spPr bwMode="auto">
          <a:xfrm>
            <a:off x="2638425" y="5715000"/>
            <a:ext cx="1563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29" name="Line 69"/>
          <p:cNvSpPr>
            <a:spLocks noChangeShapeType="1"/>
          </p:cNvSpPr>
          <p:nvPr/>
        </p:nvSpPr>
        <p:spPr bwMode="auto">
          <a:xfrm>
            <a:off x="3871913" y="56388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30" name="Line 70"/>
          <p:cNvSpPr>
            <a:spLocks noChangeShapeType="1"/>
          </p:cNvSpPr>
          <p:nvPr/>
        </p:nvSpPr>
        <p:spPr bwMode="auto">
          <a:xfrm>
            <a:off x="4887913" y="56388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31" name="Text Box 71"/>
          <p:cNvSpPr txBox="1">
            <a:spLocks noChangeArrowheads="1"/>
          </p:cNvSpPr>
          <p:nvPr/>
        </p:nvSpPr>
        <p:spPr bwMode="auto">
          <a:xfrm>
            <a:off x="3871913" y="57150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13832" name="Text Box 72"/>
          <p:cNvSpPr txBox="1">
            <a:spLocks noChangeArrowheads="1"/>
          </p:cNvSpPr>
          <p:nvPr/>
        </p:nvSpPr>
        <p:spPr bwMode="auto">
          <a:xfrm>
            <a:off x="4876800" y="57150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013833" name="Line 73"/>
          <p:cNvSpPr>
            <a:spLocks noChangeShapeType="1"/>
          </p:cNvSpPr>
          <p:nvPr/>
        </p:nvSpPr>
        <p:spPr bwMode="auto">
          <a:xfrm>
            <a:off x="5054600" y="4724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34" name="Line 74"/>
          <p:cNvSpPr>
            <a:spLocks noChangeShapeType="1"/>
          </p:cNvSpPr>
          <p:nvPr/>
        </p:nvSpPr>
        <p:spPr bwMode="auto">
          <a:xfrm>
            <a:off x="8382000" y="48768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35" name="Line 75"/>
          <p:cNvSpPr>
            <a:spLocks noChangeShapeType="1"/>
          </p:cNvSpPr>
          <p:nvPr/>
        </p:nvSpPr>
        <p:spPr bwMode="auto">
          <a:xfrm>
            <a:off x="5181600" y="51054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36" name="Line 76"/>
          <p:cNvSpPr>
            <a:spLocks noChangeShapeType="1"/>
          </p:cNvSpPr>
          <p:nvPr/>
        </p:nvSpPr>
        <p:spPr bwMode="auto">
          <a:xfrm>
            <a:off x="3276600" y="502920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37" name="AutoShape 77"/>
          <p:cNvSpPr>
            <a:spLocks noChangeArrowheads="1"/>
          </p:cNvSpPr>
          <p:nvPr/>
        </p:nvSpPr>
        <p:spPr bwMode="auto">
          <a:xfrm rot="-5400000">
            <a:off x="8382000" y="4572000"/>
            <a:ext cx="6858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38" name="Line 78"/>
          <p:cNvSpPr>
            <a:spLocks noChangeShapeType="1"/>
          </p:cNvSpPr>
          <p:nvPr/>
        </p:nvSpPr>
        <p:spPr bwMode="auto">
          <a:xfrm>
            <a:off x="8839200" y="4648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39" name="AutoShape 79"/>
          <p:cNvSpPr>
            <a:spLocks noChangeArrowheads="1"/>
          </p:cNvSpPr>
          <p:nvPr/>
        </p:nvSpPr>
        <p:spPr bwMode="auto">
          <a:xfrm rot="-5400000">
            <a:off x="5092700" y="4762500"/>
            <a:ext cx="7620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40" name="Line 80"/>
          <p:cNvSpPr>
            <a:spLocks noChangeShapeType="1"/>
          </p:cNvSpPr>
          <p:nvPr/>
        </p:nvSpPr>
        <p:spPr bwMode="auto">
          <a:xfrm>
            <a:off x="5588000" y="4876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41" name="Line 81"/>
          <p:cNvSpPr>
            <a:spLocks noChangeShapeType="1"/>
          </p:cNvSpPr>
          <p:nvPr/>
        </p:nvSpPr>
        <p:spPr bwMode="auto">
          <a:xfrm>
            <a:off x="3276600" y="5029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42" name="Line 82"/>
          <p:cNvSpPr>
            <a:spLocks noChangeShapeType="1"/>
          </p:cNvSpPr>
          <p:nvPr/>
        </p:nvSpPr>
        <p:spPr bwMode="auto">
          <a:xfrm>
            <a:off x="8686800" y="2667000"/>
            <a:ext cx="0" cy="1752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43" name="Rectangle 83"/>
          <p:cNvSpPr>
            <a:spLocks noChangeArrowheads="1"/>
          </p:cNvSpPr>
          <p:nvPr/>
        </p:nvSpPr>
        <p:spPr bwMode="auto">
          <a:xfrm>
            <a:off x="7162800" y="24384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/>
              <a:t>MemtoReg</a:t>
            </a:r>
          </a:p>
        </p:txBody>
      </p:sp>
      <p:sp>
        <p:nvSpPr>
          <p:cNvPr id="1013844" name="Rectangle 84"/>
          <p:cNvSpPr>
            <a:spLocks noChangeArrowheads="1"/>
          </p:cNvSpPr>
          <p:nvPr/>
        </p:nvSpPr>
        <p:spPr bwMode="auto">
          <a:xfrm>
            <a:off x="4343400" y="2743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ALUSrc</a:t>
            </a:r>
          </a:p>
        </p:txBody>
      </p:sp>
      <p:sp>
        <p:nvSpPr>
          <p:cNvPr id="1013845" name="Oval 85"/>
          <p:cNvSpPr>
            <a:spLocks noChangeArrowheads="1"/>
          </p:cNvSpPr>
          <p:nvPr/>
        </p:nvSpPr>
        <p:spPr bwMode="auto">
          <a:xfrm>
            <a:off x="5410200" y="17526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46" name="Rectangle 86"/>
          <p:cNvSpPr>
            <a:spLocks noChangeArrowheads="1"/>
          </p:cNvSpPr>
          <p:nvPr/>
        </p:nvSpPr>
        <p:spPr bwMode="auto">
          <a:xfrm>
            <a:off x="5410200" y="1752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1013847" name="Line 87"/>
          <p:cNvSpPr>
            <a:spLocks noChangeShapeType="1"/>
          </p:cNvSpPr>
          <p:nvPr/>
        </p:nvSpPr>
        <p:spPr bwMode="auto">
          <a:xfrm>
            <a:off x="5181600" y="2057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48" name="Line 88"/>
          <p:cNvSpPr>
            <a:spLocks noChangeShapeType="1"/>
          </p:cNvSpPr>
          <p:nvPr/>
        </p:nvSpPr>
        <p:spPr bwMode="auto">
          <a:xfrm>
            <a:off x="4419600" y="1600200"/>
            <a:ext cx="1690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6096000" y="1295400"/>
            <a:ext cx="381000" cy="914400"/>
            <a:chOff x="1392" y="2880"/>
            <a:chExt cx="288" cy="480"/>
          </a:xfrm>
        </p:grpSpPr>
        <p:sp>
          <p:nvSpPr>
            <p:cNvPr id="1013850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51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52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53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54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55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56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3857" name="Text Box 97"/>
          <p:cNvSpPr txBox="1">
            <a:spLocks noChangeArrowheads="1"/>
          </p:cNvSpPr>
          <p:nvPr/>
        </p:nvSpPr>
        <p:spPr bwMode="auto">
          <a:xfrm>
            <a:off x="6096000" y="16002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013858" name="Line 98"/>
          <p:cNvSpPr>
            <a:spLocks noChangeShapeType="1"/>
          </p:cNvSpPr>
          <p:nvPr/>
        </p:nvSpPr>
        <p:spPr bwMode="auto">
          <a:xfrm>
            <a:off x="5853113" y="2057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59" name="Line 99"/>
          <p:cNvSpPr>
            <a:spLocks noChangeShapeType="1"/>
          </p:cNvSpPr>
          <p:nvPr/>
        </p:nvSpPr>
        <p:spPr bwMode="auto">
          <a:xfrm>
            <a:off x="6477000" y="1752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60" name="Line 100"/>
          <p:cNvSpPr>
            <a:spLocks noChangeShapeType="1"/>
          </p:cNvSpPr>
          <p:nvPr/>
        </p:nvSpPr>
        <p:spPr bwMode="auto">
          <a:xfrm>
            <a:off x="838200" y="1219200"/>
            <a:ext cx="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61" name="AutoShape 101"/>
          <p:cNvSpPr>
            <a:spLocks noChangeArrowheads="1"/>
          </p:cNvSpPr>
          <p:nvPr/>
        </p:nvSpPr>
        <p:spPr bwMode="auto">
          <a:xfrm rot="-5400000">
            <a:off x="6400800" y="1371600"/>
            <a:ext cx="8382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62" name="Line 102"/>
          <p:cNvSpPr>
            <a:spLocks noChangeShapeType="1"/>
          </p:cNvSpPr>
          <p:nvPr/>
        </p:nvSpPr>
        <p:spPr bwMode="auto">
          <a:xfrm>
            <a:off x="5181600" y="12192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63" name="Line 103"/>
          <p:cNvSpPr>
            <a:spLocks noChangeShapeType="1"/>
          </p:cNvSpPr>
          <p:nvPr/>
        </p:nvSpPr>
        <p:spPr bwMode="auto">
          <a:xfrm>
            <a:off x="5181600" y="1219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64" name="Line 104"/>
          <p:cNvSpPr>
            <a:spLocks noChangeShapeType="1"/>
          </p:cNvSpPr>
          <p:nvPr/>
        </p:nvSpPr>
        <p:spPr bwMode="auto">
          <a:xfrm>
            <a:off x="6934200" y="1524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65" name="Line 105"/>
          <p:cNvSpPr>
            <a:spLocks noChangeShapeType="1"/>
          </p:cNvSpPr>
          <p:nvPr/>
        </p:nvSpPr>
        <p:spPr bwMode="auto">
          <a:xfrm>
            <a:off x="6858000" y="1752600"/>
            <a:ext cx="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66" name="Rectangle 106"/>
          <p:cNvSpPr>
            <a:spLocks noChangeArrowheads="1"/>
          </p:cNvSpPr>
          <p:nvPr/>
        </p:nvSpPr>
        <p:spPr bwMode="auto">
          <a:xfrm>
            <a:off x="6858000" y="19050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PCSrc</a:t>
            </a:r>
          </a:p>
        </p:txBody>
      </p:sp>
      <p:sp>
        <p:nvSpPr>
          <p:cNvPr id="1013867" name="Line 107"/>
          <p:cNvSpPr>
            <a:spLocks noChangeShapeType="1"/>
          </p:cNvSpPr>
          <p:nvPr/>
        </p:nvSpPr>
        <p:spPr bwMode="auto">
          <a:xfrm>
            <a:off x="6629400" y="4876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68" name="AutoShape 108"/>
          <p:cNvSpPr>
            <a:spLocks noChangeArrowheads="1"/>
          </p:cNvSpPr>
          <p:nvPr/>
        </p:nvSpPr>
        <p:spPr bwMode="auto">
          <a:xfrm rot="-5400000">
            <a:off x="2933700" y="4533900"/>
            <a:ext cx="6096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69" name="Line 109"/>
          <p:cNvSpPr>
            <a:spLocks noChangeShapeType="1"/>
          </p:cNvSpPr>
          <p:nvPr/>
        </p:nvSpPr>
        <p:spPr bwMode="auto">
          <a:xfrm>
            <a:off x="3352800" y="4648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70" name="Line 110"/>
          <p:cNvSpPr>
            <a:spLocks noChangeShapeType="1"/>
          </p:cNvSpPr>
          <p:nvPr/>
        </p:nvSpPr>
        <p:spPr bwMode="auto">
          <a:xfrm>
            <a:off x="2957513" y="4267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71" name="Line 111"/>
          <p:cNvSpPr>
            <a:spLocks noChangeShapeType="1"/>
          </p:cNvSpPr>
          <p:nvPr/>
        </p:nvSpPr>
        <p:spPr bwMode="auto">
          <a:xfrm>
            <a:off x="2957513" y="4495800"/>
            <a:ext cx="166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72" name="Line 112"/>
          <p:cNvSpPr>
            <a:spLocks noChangeShapeType="1"/>
          </p:cNvSpPr>
          <p:nvPr/>
        </p:nvSpPr>
        <p:spPr bwMode="auto">
          <a:xfrm>
            <a:off x="3200400" y="3124200"/>
            <a:ext cx="0" cy="1295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73" name="Rectangle 113"/>
          <p:cNvSpPr>
            <a:spLocks noChangeArrowheads="1"/>
          </p:cNvSpPr>
          <p:nvPr/>
        </p:nvSpPr>
        <p:spPr bwMode="auto">
          <a:xfrm>
            <a:off x="2667000" y="3276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RegDst</a:t>
            </a:r>
          </a:p>
        </p:txBody>
      </p:sp>
      <p:sp>
        <p:nvSpPr>
          <p:cNvPr id="1013874" name="Oval 114"/>
          <p:cNvSpPr>
            <a:spLocks noChangeArrowheads="1"/>
          </p:cNvSpPr>
          <p:nvPr/>
        </p:nvSpPr>
        <p:spPr bwMode="auto">
          <a:xfrm>
            <a:off x="5791200" y="5410200"/>
            <a:ext cx="609600" cy="762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75" name="Rectangle 115"/>
          <p:cNvSpPr>
            <a:spLocks noChangeArrowheads="1"/>
          </p:cNvSpPr>
          <p:nvPr/>
        </p:nvSpPr>
        <p:spPr bwMode="auto">
          <a:xfrm>
            <a:off x="5867400" y="55626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/>
            <a:r>
              <a:rPr lang="en-US" sz="1200" b="1"/>
              <a:t>ALU</a:t>
            </a:r>
          </a:p>
          <a:p>
            <a:pPr algn="ctr"/>
            <a:r>
              <a:rPr lang="en-US" sz="1200" b="1"/>
              <a:t>control</a:t>
            </a:r>
          </a:p>
        </p:txBody>
      </p:sp>
      <p:sp>
        <p:nvSpPr>
          <p:cNvPr id="1013876" name="Line 116"/>
          <p:cNvSpPr>
            <a:spLocks noChangeShapeType="1"/>
          </p:cNvSpPr>
          <p:nvPr/>
        </p:nvSpPr>
        <p:spPr bwMode="auto">
          <a:xfrm>
            <a:off x="3657600" y="63246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77" name="Line 117"/>
          <p:cNvSpPr>
            <a:spLocks noChangeShapeType="1"/>
          </p:cNvSpPr>
          <p:nvPr/>
        </p:nvSpPr>
        <p:spPr bwMode="auto">
          <a:xfrm>
            <a:off x="5548313" y="5638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78" name="Rectangle 118"/>
          <p:cNvSpPr>
            <a:spLocks noChangeArrowheads="1"/>
          </p:cNvSpPr>
          <p:nvPr/>
        </p:nvSpPr>
        <p:spPr bwMode="auto">
          <a:xfrm>
            <a:off x="8610600" y="4343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1</a:t>
            </a:r>
          </a:p>
        </p:txBody>
      </p:sp>
      <p:sp>
        <p:nvSpPr>
          <p:cNvPr id="1013879" name="Rectangle 119"/>
          <p:cNvSpPr>
            <a:spLocks noChangeArrowheads="1"/>
          </p:cNvSpPr>
          <p:nvPr/>
        </p:nvSpPr>
        <p:spPr bwMode="auto">
          <a:xfrm>
            <a:off x="5410200" y="4953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1</a:t>
            </a:r>
          </a:p>
        </p:txBody>
      </p:sp>
      <p:sp>
        <p:nvSpPr>
          <p:cNvPr id="1013880" name="Rectangle 120"/>
          <p:cNvSpPr>
            <a:spLocks noChangeArrowheads="1"/>
          </p:cNvSpPr>
          <p:nvPr/>
        </p:nvSpPr>
        <p:spPr bwMode="auto">
          <a:xfrm>
            <a:off x="3124200" y="46482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1</a:t>
            </a:r>
          </a:p>
        </p:txBody>
      </p:sp>
      <p:sp>
        <p:nvSpPr>
          <p:cNvPr id="1013881" name="Rectangle 121"/>
          <p:cNvSpPr>
            <a:spLocks noChangeArrowheads="1"/>
          </p:cNvSpPr>
          <p:nvPr/>
        </p:nvSpPr>
        <p:spPr bwMode="auto">
          <a:xfrm>
            <a:off x="3124200" y="4343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0</a:t>
            </a:r>
          </a:p>
        </p:txBody>
      </p:sp>
      <p:sp>
        <p:nvSpPr>
          <p:cNvPr id="1013882" name="Rectangle 122"/>
          <p:cNvSpPr>
            <a:spLocks noChangeArrowheads="1"/>
          </p:cNvSpPr>
          <p:nvPr/>
        </p:nvSpPr>
        <p:spPr bwMode="auto">
          <a:xfrm>
            <a:off x="5410200" y="4572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0</a:t>
            </a:r>
          </a:p>
        </p:txBody>
      </p:sp>
      <p:sp>
        <p:nvSpPr>
          <p:cNvPr id="1013883" name="Rectangle 123"/>
          <p:cNvSpPr>
            <a:spLocks noChangeArrowheads="1"/>
          </p:cNvSpPr>
          <p:nvPr/>
        </p:nvSpPr>
        <p:spPr bwMode="auto">
          <a:xfrm>
            <a:off x="8610600" y="47244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0</a:t>
            </a:r>
          </a:p>
        </p:txBody>
      </p:sp>
      <p:sp>
        <p:nvSpPr>
          <p:cNvPr id="1013884" name="Rectangle 124"/>
          <p:cNvSpPr>
            <a:spLocks noChangeArrowheads="1"/>
          </p:cNvSpPr>
          <p:nvPr/>
        </p:nvSpPr>
        <p:spPr bwMode="auto">
          <a:xfrm>
            <a:off x="6705600" y="11430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0</a:t>
            </a:r>
          </a:p>
        </p:txBody>
      </p:sp>
      <p:sp>
        <p:nvSpPr>
          <p:cNvPr id="1013885" name="Rectangle 125"/>
          <p:cNvSpPr>
            <a:spLocks noChangeArrowheads="1"/>
          </p:cNvSpPr>
          <p:nvPr/>
        </p:nvSpPr>
        <p:spPr bwMode="auto">
          <a:xfrm>
            <a:off x="6705600" y="16002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1</a:t>
            </a:r>
          </a:p>
        </p:txBody>
      </p:sp>
      <p:sp>
        <p:nvSpPr>
          <p:cNvPr id="1013886" name="Rectangle 126"/>
          <p:cNvSpPr>
            <a:spLocks noChangeArrowheads="1"/>
          </p:cNvSpPr>
          <p:nvPr/>
        </p:nvSpPr>
        <p:spPr bwMode="auto">
          <a:xfrm>
            <a:off x="2514600" y="20574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ALUOp</a:t>
            </a:r>
          </a:p>
        </p:txBody>
      </p:sp>
      <p:sp>
        <p:nvSpPr>
          <p:cNvPr id="1013887" name="Line 127"/>
          <p:cNvSpPr>
            <a:spLocks noChangeShapeType="1"/>
          </p:cNvSpPr>
          <p:nvPr/>
        </p:nvSpPr>
        <p:spPr bwMode="auto">
          <a:xfrm>
            <a:off x="6096000" y="6172200"/>
            <a:ext cx="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88" name="Rectangle 128"/>
          <p:cNvSpPr>
            <a:spLocks noChangeArrowheads="1"/>
          </p:cNvSpPr>
          <p:nvPr/>
        </p:nvSpPr>
        <p:spPr bwMode="auto">
          <a:xfrm>
            <a:off x="4724400" y="6019800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chemeClr val="tx1"/>
                </a:solidFill>
              </a:rPr>
              <a:t>Instr[5-0]</a:t>
            </a:r>
          </a:p>
        </p:txBody>
      </p:sp>
      <p:sp>
        <p:nvSpPr>
          <p:cNvPr id="1013889" name="Rectangle 129"/>
          <p:cNvSpPr>
            <a:spLocks noChangeArrowheads="1"/>
          </p:cNvSpPr>
          <p:nvPr/>
        </p:nvSpPr>
        <p:spPr bwMode="auto">
          <a:xfrm>
            <a:off x="2667000" y="54864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chemeClr val="tx1"/>
                </a:solidFill>
              </a:rPr>
              <a:t>Instr[15-0]</a:t>
            </a:r>
          </a:p>
        </p:txBody>
      </p:sp>
      <p:sp>
        <p:nvSpPr>
          <p:cNvPr id="1013890" name="Rectangle 130"/>
          <p:cNvSpPr>
            <a:spLocks noChangeArrowheads="1"/>
          </p:cNvSpPr>
          <p:nvPr/>
        </p:nvSpPr>
        <p:spPr bwMode="auto">
          <a:xfrm>
            <a:off x="2652713" y="36576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chemeClr val="tx1"/>
                </a:solidFill>
              </a:rPr>
              <a:t>Instr[25-21]</a:t>
            </a:r>
          </a:p>
        </p:txBody>
      </p:sp>
      <p:sp>
        <p:nvSpPr>
          <p:cNvPr id="1013891" name="Rectangle 131"/>
          <p:cNvSpPr>
            <a:spLocks noChangeArrowheads="1"/>
          </p:cNvSpPr>
          <p:nvPr/>
        </p:nvSpPr>
        <p:spPr bwMode="auto">
          <a:xfrm>
            <a:off x="2652713" y="40386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chemeClr val="tx1"/>
                </a:solidFill>
              </a:rPr>
              <a:t>Instr[20-16]</a:t>
            </a:r>
          </a:p>
        </p:txBody>
      </p:sp>
      <p:sp>
        <p:nvSpPr>
          <p:cNvPr id="1013892" name="Text Box 132"/>
          <p:cNvSpPr txBox="1">
            <a:spLocks noChangeArrowheads="1"/>
          </p:cNvSpPr>
          <p:nvPr/>
        </p:nvSpPr>
        <p:spPr bwMode="auto">
          <a:xfrm>
            <a:off x="2576513" y="48006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>
                <a:solidFill>
                  <a:schemeClr val="tx1"/>
                </a:solidFill>
              </a:rPr>
              <a:t>Instr[15  -11]</a:t>
            </a:r>
          </a:p>
        </p:txBody>
      </p:sp>
      <p:sp>
        <p:nvSpPr>
          <p:cNvPr id="1013893" name="Line 133"/>
          <p:cNvSpPr>
            <a:spLocks noChangeShapeType="1"/>
          </p:cNvSpPr>
          <p:nvPr/>
        </p:nvSpPr>
        <p:spPr bwMode="auto">
          <a:xfrm>
            <a:off x="228600" y="7620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94" name="Line 134"/>
          <p:cNvSpPr>
            <a:spLocks noChangeShapeType="1"/>
          </p:cNvSpPr>
          <p:nvPr/>
        </p:nvSpPr>
        <p:spPr bwMode="auto">
          <a:xfrm>
            <a:off x="7848600" y="762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95" name="Line 135"/>
          <p:cNvSpPr>
            <a:spLocks noChangeShapeType="1"/>
          </p:cNvSpPr>
          <p:nvPr/>
        </p:nvSpPr>
        <p:spPr bwMode="auto">
          <a:xfrm>
            <a:off x="5181600" y="5105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96" name="Oval 136"/>
          <p:cNvSpPr>
            <a:spLocks noChangeArrowheads="1"/>
          </p:cNvSpPr>
          <p:nvPr/>
        </p:nvSpPr>
        <p:spPr bwMode="auto">
          <a:xfrm>
            <a:off x="2971800" y="1981200"/>
            <a:ext cx="762000" cy="12192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97" name="Rectangle 137"/>
          <p:cNvSpPr>
            <a:spLocks noChangeArrowheads="1"/>
          </p:cNvSpPr>
          <p:nvPr/>
        </p:nvSpPr>
        <p:spPr bwMode="auto">
          <a:xfrm>
            <a:off x="3124200" y="2438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/>
            <a:r>
              <a:rPr lang="en-US" sz="1200" b="1"/>
              <a:t>Control</a:t>
            </a:r>
          </a:p>
          <a:p>
            <a:pPr algn="ctr"/>
            <a:r>
              <a:rPr lang="en-US" sz="1200" b="1"/>
              <a:t>Unit</a:t>
            </a:r>
          </a:p>
        </p:txBody>
      </p:sp>
      <p:sp>
        <p:nvSpPr>
          <p:cNvPr id="1013898" name="Line 138"/>
          <p:cNvSpPr>
            <a:spLocks noChangeShapeType="1"/>
          </p:cNvSpPr>
          <p:nvPr/>
        </p:nvSpPr>
        <p:spPr bwMode="auto">
          <a:xfrm>
            <a:off x="2667000" y="1066800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99" name="Line 139"/>
          <p:cNvSpPr>
            <a:spLocks noChangeShapeType="1"/>
          </p:cNvSpPr>
          <p:nvPr/>
        </p:nvSpPr>
        <p:spPr bwMode="auto">
          <a:xfrm>
            <a:off x="2667000" y="2667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00" name="Rectangle 140"/>
          <p:cNvSpPr>
            <a:spLocks noChangeArrowheads="1"/>
          </p:cNvSpPr>
          <p:nvPr/>
        </p:nvSpPr>
        <p:spPr bwMode="auto">
          <a:xfrm>
            <a:off x="2209800" y="24384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chemeClr val="tx1"/>
                </a:solidFill>
              </a:rPr>
              <a:t>Instr[31-26]</a:t>
            </a:r>
          </a:p>
        </p:txBody>
      </p:sp>
      <p:sp>
        <p:nvSpPr>
          <p:cNvPr id="1013901" name="AutoShape 141"/>
          <p:cNvSpPr>
            <a:spLocks noChangeArrowheads="1"/>
          </p:cNvSpPr>
          <p:nvPr/>
        </p:nvSpPr>
        <p:spPr bwMode="auto">
          <a:xfrm>
            <a:off x="6400800" y="2133600"/>
            <a:ext cx="304800" cy="304800"/>
          </a:xfrm>
          <a:prstGeom prst="flowChartDelay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02" name="Line 142"/>
          <p:cNvSpPr>
            <a:spLocks noChangeShapeType="1"/>
          </p:cNvSpPr>
          <p:nvPr/>
        </p:nvSpPr>
        <p:spPr bwMode="auto">
          <a:xfrm>
            <a:off x="6705600" y="22860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03" name="Line 143"/>
          <p:cNvSpPr>
            <a:spLocks noChangeShapeType="1"/>
          </p:cNvSpPr>
          <p:nvPr/>
        </p:nvSpPr>
        <p:spPr bwMode="auto">
          <a:xfrm>
            <a:off x="6248400" y="2362200"/>
            <a:ext cx="152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04" name="Line 144"/>
          <p:cNvSpPr>
            <a:spLocks noChangeShapeType="1"/>
          </p:cNvSpPr>
          <p:nvPr/>
        </p:nvSpPr>
        <p:spPr bwMode="auto">
          <a:xfrm>
            <a:off x="3733800" y="2362200"/>
            <a:ext cx="2438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05" name="Rectangle 145"/>
          <p:cNvSpPr>
            <a:spLocks noChangeArrowheads="1"/>
          </p:cNvSpPr>
          <p:nvPr/>
        </p:nvSpPr>
        <p:spPr bwMode="auto">
          <a:xfrm>
            <a:off x="3810000" y="21336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Branch</a:t>
            </a:r>
          </a:p>
        </p:txBody>
      </p:sp>
      <p:sp>
        <p:nvSpPr>
          <p:cNvPr id="1013906" name="Line 146"/>
          <p:cNvSpPr>
            <a:spLocks noChangeShapeType="1"/>
          </p:cNvSpPr>
          <p:nvPr/>
        </p:nvSpPr>
        <p:spPr bwMode="auto">
          <a:xfrm>
            <a:off x="3733800" y="2514600"/>
            <a:ext cx="518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07" name="Line 147"/>
          <p:cNvSpPr>
            <a:spLocks noChangeShapeType="1"/>
          </p:cNvSpPr>
          <p:nvPr/>
        </p:nvSpPr>
        <p:spPr bwMode="auto">
          <a:xfrm>
            <a:off x="7543800" y="5486400"/>
            <a:ext cx="1371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08" name="Line 148"/>
          <p:cNvSpPr>
            <a:spLocks noChangeShapeType="1"/>
          </p:cNvSpPr>
          <p:nvPr/>
        </p:nvSpPr>
        <p:spPr bwMode="auto">
          <a:xfrm>
            <a:off x="8915400" y="2514600"/>
            <a:ext cx="0" cy="2971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09" name="Line 149"/>
          <p:cNvSpPr>
            <a:spLocks noChangeShapeType="1"/>
          </p:cNvSpPr>
          <p:nvPr/>
        </p:nvSpPr>
        <p:spPr bwMode="auto">
          <a:xfrm>
            <a:off x="3733800" y="2667000"/>
            <a:ext cx="495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0" name="Line 150"/>
          <p:cNvSpPr>
            <a:spLocks noChangeShapeType="1"/>
          </p:cNvSpPr>
          <p:nvPr/>
        </p:nvSpPr>
        <p:spPr bwMode="auto">
          <a:xfrm>
            <a:off x="3733800" y="2819400"/>
            <a:ext cx="3810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1" name="Line 151"/>
          <p:cNvSpPr>
            <a:spLocks noChangeShapeType="1"/>
          </p:cNvSpPr>
          <p:nvPr/>
        </p:nvSpPr>
        <p:spPr bwMode="auto">
          <a:xfrm>
            <a:off x="3581400" y="3124200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2" name="Line 152"/>
          <p:cNvSpPr>
            <a:spLocks noChangeShapeType="1"/>
          </p:cNvSpPr>
          <p:nvPr/>
        </p:nvSpPr>
        <p:spPr bwMode="auto">
          <a:xfrm>
            <a:off x="3657600" y="2971800"/>
            <a:ext cx="1828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3" name="Line 153"/>
          <p:cNvSpPr>
            <a:spLocks noChangeShapeType="1"/>
          </p:cNvSpPr>
          <p:nvPr/>
        </p:nvSpPr>
        <p:spPr bwMode="auto">
          <a:xfrm>
            <a:off x="5486400" y="2971800"/>
            <a:ext cx="0" cy="1676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4" name="Line 154"/>
          <p:cNvSpPr>
            <a:spLocks noChangeShapeType="1"/>
          </p:cNvSpPr>
          <p:nvPr/>
        </p:nvSpPr>
        <p:spPr bwMode="auto">
          <a:xfrm>
            <a:off x="2590800" y="6477000"/>
            <a:ext cx="3505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5" name="Line 155"/>
          <p:cNvSpPr>
            <a:spLocks noChangeShapeType="1"/>
          </p:cNvSpPr>
          <p:nvPr/>
        </p:nvSpPr>
        <p:spPr bwMode="auto">
          <a:xfrm>
            <a:off x="2590800" y="2286000"/>
            <a:ext cx="0" cy="419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6" name="Line 156"/>
          <p:cNvSpPr>
            <a:spLocks noChangeShapeType="1"/>
          </p:cNvSpPr>
          <p:nvPr/>
        </p:nvSpPr>
        <p:spPr bwMode="auto">
          <a:xfrm>
            <a:off x="2590800" y="2286000"/>
            <a:ext cx="45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7" name="Line 157"/>
          <p:cNvSpPr>
            <a:spLocks noChangeShapeType="1"/>
          </p:cNvSpPr>
          <p:nvPr/>
        </p:nvSpPr>
        <p:spPr bwMode="auto">
          <a:xfrm>
            <a:off x="3657600" y="5715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8" name="Line 158"/>
          <p:cNvSpPr>
            <a:spLocks noChangeShapeType="1"/>
          </p:cNvSpPr>
          <p:nvPr/>
        </p:nvSpPr>
        <p:spPr bwMode="auto">
          <a:xfrm>
            <a:off x="5562600" y="5638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9" name="Line 159"/>
          <p:cNvSpPr>
            <a:spLocks noChangeShapeType="1"/>
          </p:cNvSpPr>
          <p:nvPr/>
        </p:nvSpPr>
        <p:spPr bwMode="auto">
          <a:xfrm>
            <a:off x="6172200" y="2209800"/>
            <a:ext cx="22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20" name="Line 160"/>
          <p:cNvSpPr>
            <a:spLocks noChangeShapeType="1"/>
          </p:cNvSpPr>
          <p:nvPr/>
        </p:nvSpPr>
        <p:spPr bwMode="auto">
          <a:xfrm flipV="1">
            <a:off x="6172200" y="2209800"/>
            <a:ext cx="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21" name="Line 161"/>
          <p:cNvSpPr>
            <a:spLocks noChangeShapeType="1"/>
          </p:cNvSpPr>
          <p:nvPr/>
        </p:nvSpPr>
        <p:spPr bwMode="auto">
          <a:xfrm>
            <a:off x="2133600" y="1600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22" name="Line 162"/>
          <p:cNvSpPr>
            <a:spLocks noChangeShapeType="1"/>
          </p:cNvSpPr>
          <p:nvPr/>
        </p:nvSpPr>
        <p:spPr bwMode="auto">
          <a:xfrm>
            <a:off x="4953000" y="4724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23" name="Line 163"/>
          <p:cNvSpPr>
            <a:spLocks noChangeShapeType="1"/>
          </p:cNvSpPr>
          <p:nvPr/>
        </p:nvSpPr>
        <p:spPr bwMode="auto">
          <a:xfrm>
            <a:off x="6477000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24" name="Line 164"/>
          <p:cNvSpPr>
            <a:spLocks noChangeShapeType="1"/>
          </p:cNvSpPr>
          <p:nvPr/>
        </p:nvSpPr>
        <p:spPr bwMode="auto">
          <a:xfrm>
            <a:off x="6477000" y="44958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25" name="Line 165"/>
          <p:cNvSpPr>
            <a:spLocks noChangeShapeType="1"/>
          </p:cNvSpPr>
          <p:nvPr/>
        </p:nvSpPr>
        <p:spPr bwMode="auto">
          <a:xfrm>
            <a:off x="5181600" y="20574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26" name="Line 166"/>
          <p:cNvSpPr>
            <a:spLocks noChangeShapeType="1"/>
          </p:cNvSpPr>
          <p:nvPr/>
        </p:nvSpPr>
        <p:spPr bwMode="auto">
          <a:xfrm>
            <a:off x="2667000" y="4495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27" name="AutoShape 167"/>
          <p:cNvSpPr>
            <a:spLocks noChangeArrowheads="1"/>
          </p:cNvSpPr>
          <p:nvPr/>
        </p:nvSpPr>
        <p:spPr bwMode="auto">
          <a:xfrm rot="-5400000">
            <a:off x="7010400" y="1143000"/>
            <a:ext cx="8382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28" name="Line 168"/>
          <p:cNvSpPr>
            <a:spLocks noChangeShapeType="1"/>
          </p:cNvSpPr>
          <p:nvPr/>
        </p:nvSpPr>
        <p:spPr bwMode="auto">
          <a:xfrm>
            <a:off x="7543800" y="1295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30" name="Rectangle 170"/>
          <p:cNvSpPr>
            <a:spLocks noChangeArrowheads="1"/>
          </p:cNvSpPr>
          <p:nvPr/>
        </p:nvSpPr>
        <p:spPr bwMode="auto">
          <a:xfrm>
            <a:off x="3200400" y="914400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1013931" name="Line 171"/>
          <p:cNvSpPr>
            <a:spLocks noChangeShapeType="1"/>
          </p:cNvSpPr>
          <p:nvPr/>
        </p:nvSpPr>
        <p:spPr bwMode="auto">
          <a:xfrm>
            <a:off x="3581400" y="9906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32" name="Rectangle 172"/>
          <p:cNvSpPr>
            <a:spLocks noChangeArrowheads="1"/>
          </p:cNvSpPr>
          <p:nvPr/>
        </p:nvSpPr>
        <p:spPr bwMode="auto">
          <a:xfrm>
            <a:off x="7315200" y="13716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0</a:t>
            </a:r>
          </a:p>
        </p:txBody>
      </p:sp>
      <p:sp>
        <p:nvSpPr>
          <p:cNvPr id="1013933" name="Rectangle 173"/>
          <p:cNvSpPr>
            <a:spLocks noChangeArrowheads="1"/>
          </p:cNvSpPr>
          <p:nvPr/>
        </p:nvSpPr>
        <p:spPr bwMode="auto">
          <a:xfrm>
            <a:off x="7315200" y="838200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1</a:t>
            </a:r>
          </a:p>
        </p:txBody>
      </p:sp>
      <p:sp>
        <p:nvSpPr>
          <p:cNvPr id="1013934" name="Line 174"/>
          <p:cNvSpPr>
            <a:spLocks noChangeShapeType="1"/>
          </p:cNvSpPr>
          <p:nvPr/>
        </p:nvSpPr>
        <p:spPr bwMode="auto">
          <a:xfrm>
            <a:off x="4953000" y="381000"/>
            <a:ext cx="2438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35" name="Line 175"/>
          <p:cNvSpPr>
            <a:spLocks noChangeShapeType="1"/>
          </p:cNvSpPr>
          <p:nvPr/>
        </p:nvSpPr>
        <p:spPr bwMode="auto">
          <a:xfrm>
            <a:off x="7391400" y="381000"/>
            <a:ext cx="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36" name="Line 176"/>
          <p:cNvSpPr>
            <a:spLocks noChangeShapeType="1"/>
          </p:cNvSpPr>
          <p:nvPr/>
        </p:nvSpPr>
        <p:spPr bwMode="auto">
          <a:xfrm>
            <a:off x="3657600" y="2209800"/>
            <a:ext cx="1295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37" name="Line 177"/>
          <p:cNvSpPr>
            <a:spLocks noChangeShapeType="1"/>
          </p:cNvSpPr>
          <p:nvPr/>
        </p:nvSpPr>
        <p:spPr bwMode="auto">
          <a:xfrm>
            <a:off x="4953000" y="381000"/>
            <a:ext cx="0" cy="1828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38" name="Rectangle 178"/>
          <p:cNvSpPr>
            <a:spLocks noChangeArrowheads="1"/>
          </p:cNvSpPr>
          <p:nvPr/>
        </p:nvSpPr>
        <p:spPr bwMode="auto">
          <a:xfrm>
            <a:off x="4419600" y="198120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/>
              <a:t>Jump</a:t>
            </a:r>
          </a:p>
        </p:txBody>
      </p:sp>
      <p:sp>
        <p:nvSpPr>
          <p:cNvPr id="1013939" name="Line 179"/>
          <p:cNvSpPr>
            <a:spLocks noChangeShapeType="1"/>
          </p:cNvSpPr>
          <p:nvPr/>
        </p:nvSpPr>
        <p:spPr bwMode="auto">
          <a:xfrm flipV="1">
            <a:off x="4419600" y="990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40" name="Line 180"/>
          <p:cNvSpPr>
            <a:spLocks noChangeShapeType="1"/>
          </p:cNvSpPr>
          <p:nvPr/>
        </p:nvSpPr>
        <p:spPr bwMode="auto">
          <a:xfrm>
            <a:off x="2667000" y="1066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41" name="Text Box 181"/>
          <p:cNvSpPr txBox="1">
            <a:spLocks noChangeArrowheads="1"/>
          </p:cNvSpPr>
          <p:nvPr/>
        </p:nvSpPr>
        <p:spPr bwMode="auto">
          <a:xfrm>
            <a:off x="4648200" y="990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013942" name="Line 182"/>
          <p:cNvSpPr>
            <a:spLocks noChangeShapeType="1"/>
          </p:cNvSpPr>
          <p:nvPr/>
        </p:nvSpPr>
        <p:spPr bwMode="auto">
          <a:xfrm>
            <a:off x="2895600" y="9906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43" name="Line 183"/>
          <p:cNvSpPr>
            <a:spLocks noChangeShapeType="1"/>
          </p:cNvSpPr>
          <p:nvPr/>
        </p:nvSpPr>
        <p:spPr bwMode="auto">
          <a:xfrm>
            <a:off x="4648200" y="914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44" name="Rectangle 184"/>
          <p:cNvSpPr>
            <a:spLocks noChangeArrowheads="1"/>
          </p:cNvSpPr>
          <p:nvPr/>
        </p:nvSpPr>
        <p:spPr bwMode="auto">
          <a:xfrm>
            <a:off x="2362200" y="7620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chemeClr val="tx1"/>
                </a:solidFill>
              </a:rPr>
              <a:t>Instr[25-0]</a:t>
            </a:r>
          </a:p>
        </p:txBody>
      </p:sp>
      <p:sp>
        <p:nvSpPr>
          <p:cNvPr id="1013945" name="Text Box 185"/>
          <p:cNvSpPr txBox="1">
            <a:spLocks noChangeArrowheads="1"/>
          </p:cNvSpPr>
          <p:nvPr/>
        </p:nvSpPr>
        <p:spPr bwMode="auto">
          <a:xfrm>
            <a:off x="2819400" y="10668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013946" name="Rectangle 186"/>
          <p:cNvSpPr>
            <a:spLocks noChangeArrowheads="1"/>
          </p:cNvSpPr>
          <p:nvPr/>
        </p:nvSpPr>
        <p:spPr bwMode="auto">
          <a:xfrm>
            <a:off x="4038600" y="1219200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chemeClr val="tx1"/>
                </a:solidFill>
              </a:rPr>
              <a:t>PC+4[31-28]</a:t>
            </a:r>
          </a:p>
        </p:txBody>
      </p:sp>
      <p:sp>
        <p:nvSpPr>
          <p:cNvPr id="1013948" name="Line 188"/>
          <p:cNvSpPr>
            <a:spLocks noChangeShapeType="1"/>
          </p:cNvSpPr>
          <p:nvPr/>
        </p:nvSpPr>
        <p:spPr bwMode="auto">
          <a:xfrm>
            <a:off x="3810000" y="914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49" name="Text Box 189"/>
          <p:cNvSpPr txBox="1">
            <a:spLocks noChangeArrowheads="1"/>
          </p:cNvSpPr>
          <p:nvPr/>
        </p:nvSpPr>
        <p:spPr bwMode="auto">
          <a:xfrm>
            <a:off x="3733800" y="9906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6538</TotalTime>
  <Pages>47</Pages>
  <Words>95</Words>
  <Application>Microsoft Office PowerPoint</Application>
  <PresentationFormat>Letter Paper (8.5x11 in)</PresentationFormat>
  <Paragraphs>71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mjicse431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subject>Lecture 01</dc:subject>
  <dc:creator>Janie Irwin</dc:creator>
  <cp:lastModifiedBy>Janie</cp:lastModifiedBy>
  <cp:revision>397</cp:revision>
  <cp:lastPrinted>1997-08-27T08:28:34Z</cp:lastPrinted>
  <dcterms:created xsi:type="dcterms:W3CDTF">1997-08-19T16:58:46Z</dcterms:created>
  <dcterms:modified xsi:type="dcterms:W3CDTF">2015-09-15T03:24:00Z</dcterms:modified>
</cp:coreProperties>
</file>