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65" r:id="rId18"/>
    <p:sldId id="273" r:id="rId19"/>
  </p:sldIdLst>
  <p:sldSz cx="9144000" cy="6858000" type="letter"/>
  <p:notesSz cx="6985000" cy="9271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9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11FD"/>
    <a:srgbClr val="51DC00"/>
    <a:srgbClr val="8901F3"/>
    <a:srgbClr val="009900"/>
    <a:srgbClr val="00A091"/>
    <a:srgbClr val="000000"/>
    <a:srgbClr val="CC3399"/>
    <a:srgbClr val="00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4" autoAdjust="0"/>
    <p:restoredTop sz="91506" autoAdjust="0"/>
  </p:normalViewPr>
  <p:slideViewPr>
    <p:cSldViewPr>
      <p:cViewPr>
        <p:scale>
          <a:sx n="100" d="100"/>
          <a:sy n="100" d="100"/>
        </p:scale>
        <p:origin x="912" y="104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19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3350D-32A2-D44D-B02D-3832D5F5C060}" type="doc">
      <dgm:prSet loTypeId="urn:microsoft.com/office/officeart/2005/8/layout/process2" loCatId="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B866EAD-0B15-4A40-8E93-4BFF097410EC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PREVIOUS: Synthesis</a:t>
          </a:r>
          <a:endParaRPr lang="en-US" dirty="0">
            <a:solidFill>
              <a:schemeClr val="bg1"/>
            </a:solidFill>
          </a:endParaRPr>
        </a:p>
      </dgm:t>
    </dgm:pt>
    <dgm:pt modelId="{DE16F37F-6620-8748-8199-EFB412979C61}" type="parTrans" cxnId="{0F528AB4-D65D-634C-B8BE-D433241CC811}">
      <dgm:prSet/>
      <dgm:spPr/>
      <dgm:t>
        <a:bodyPr/>
        <a:lstStyle/>
        <a:p>
          <a:endParaRPr lang="en-US"/>
        </a:p>
      </dgm:t>
    </dgm:pt>
    <dgm:pt modelId="{BF1509A5-AAE1-0946-980B-7E7D56461060}" type="sibTrans" cxnId="{0F528AB4-D65D-634C-B8BE-D433241CC811}">
      <dgm:prSet/>
      <dgm:spPr/>
      <dgm:t>
        <a:bodyPr/>
        <a:lstStyle/>
        <a:p>
          <a:endParaRPr lang="en-US"/>
        </a:p>
      </dgm:t>
    </dgm:pt>
    <dgm:pt modelId="{4047027B-101E-0845-83B6-5DD28558A566}">
      <dgm:prSet phldrT="[Text]"/>
      <dgm:spPr/>
      <dgm:t>
        <a:bodyPr/>
        <a:lstStyle/>
        <a:p>
          <a:r>
            <a:rPr lang="en-US" dirty="0" smtClean="0"/>
            <a:t>Design Setup</a:t>
          </a:r>
          <a:endParaRPr lang="en-US" dirty="0"/>
        </a:p>
      </dgm:t>
    </dgm:pt>
    <dgm:pt modelId="{58572D1B-0770-6F4E-BEF5-18A264886B7E}" type="parTrans" cxnId="{EFFED90E-D774-054C-81FF-B8402ED2591E}">
      <dgm:prSet/>
      <dgm:spPr/>
      <dgm:t>
        <a:bodyPr/>
        <a:lstStyle/>
        <a:p>
          <a:endParaRPr lang="en-US"/>
        </a:p>
      </dgm:t>
    </dgm:pt>
    <dgm:pt modelId="{04658E6D-7AE4-8542-BDFF-043D6E215C72}" type="sibTrans" cxnId="{EFFED90E-D774-054C-81FF-B8402ED2591E}">
      <dgm:prSet/>
      <dgm:spPr/>
      <dgm:t>
        <a:bodyPr/>
        <a:lstStyle/>
        <a:p>
          <a:endParaRPr lang="en-US"/>
        </a:p>
      </dgm:t>
    </dgm:pt>
    <dgm:pt modelId="{E86ED364-FFC7-014B-8498-CFF561EEDD12}">
      <dgm:prSet phldrT="[Text]"/>
      <dgm:spPr/>
      <dgm:t>
        <a:bodyPr/>
        <a:lstStyle/>
        <a:p>
          <a:r>
            <a:rPr lang="en-US" dirty="0" err="1" smtClean="0"/>
            <a:t>Floorplanning</a:t>
          </a:r>
          <a:endParaRPr lang="en-US" dirty="0"/>
        </a:p>
      </dgm:t>
    </dgm:pt>
    <dgm:pt modelId="{0707119B-AE7A-1E4D-899C-C1CEB8A182D5}" type="parTrans" cxnId="{71FCE122-3215-034B-A1A8-11F9633F695C}">
      <dgm:prSet/>
      <dgm:spPr/>
      <dgm:t>
        <a:bodyPr/>
        <a:lstStyle/>
        <a:p>
          <a:endParaRPr lang="en-US"/>
        </a:p>
      </dgm:t>
    </dgm:pt>
    <dgm:pt modelId="{13BD8072-7FD5-A34C-AB04-705F2DDA8EE2}" type="sibTrans" cxnId="{71FCE122-3215-034B-A1A8-11F9633F695C}">
      <dgm:prSet/>
      <dgm:spPr/>
      <dgm:t>
        <a:bodyPr/>
        <a:lstStyle/>
        <a:p>
          <a:endParaRPr lang="en-US"/>
        </a:p>
      </dgm:t>
    </dgm:pt>
    <dgm:pt modelId="{F26FF608-3134-9844-ADA5-BAE2CE87C364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Place options</a:t>
          </a:r>
          <a:endParaRPr lang="en-US" dirty="0"/>
        </a:p>
      </dgm:t>
    </dgm:pt>
    <dgm:pt modelId="{3E9FEE4A-44A8-1F4F-834C-DACAA96937A0}" type="parTrans" cxnId="{9078E592-3217-7241-9F22-6C684453ACEA}">
      <dgm:prSet/>
      <dgm:spPr/>
      <dgm:t>
        <a:bodyPr/>
        <a:lstStyle/>
        <a:p>
          <a:endParaRPr lang="en-US"/>
        </a:p>
      </dgm:t>
    </dgm:pt>
    <dgm:pt modelId="{E1ECB5C1-B6E9-2944-98D9-EED77CA769AC}" type="sibTrans" cxnId="{9078E592-3217-7241-9F22-6C684453ACEA}">
      <dgm:prSet/>
      <dgm:spPr/>
      <dgm:t>
        <a:bodyPr/>
        <a:lstStyle/>
        <a:p>
          <a:endParaRPr lang="en-US"/>
        </a:p>
      </dgm:t>
    </dgm:pt>
    <dgm:pt modelId="{4E1F2730-5E95-984E-A355-8637EDD59F97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Clock</a:t>
          </a:r>
          <a:r>
            <a:rPr lang="en-US" baseline="0" dirty="0" smtClean="0"/>
            <a:t> options</a:t>
          </a:r>
        </a:p>
      </dgm:t>
    </dgm:pt>
    <dgm:pt modelId="{A98450F4-CD00-0049-94F8-3CAEF745AA3B}" type="parTrans" cxnId="{C03A3075-8B97-EB4C-88FC-E953E55ECF8B}">
      <dgm:prSet/>
      <dgm:spPr/>
      <dgm:t>
        <a:bodyPr/>
        <a:lstStyle/>
        <a:p>
          <a:endParaRPr lang="en-US"/>
        </a:p>
      </dgm:t>
    </dgm:pt>
    <dgm:pt modelId="{C537F591-E457-7142-B8A8-76C1D6EDADD8}" type="sibTrans" cxnId="{C03A3075-8B97-EB4C-88FC-E953E55ECF8B}">
      <dgm:prSet/>
      <dgm:spPr/>
      <dgm:t>
        <a:bodyPr/>
        <a:lstStyle/>
        <a:p>
          <a:endParaRPr lang="en-US"/>
        </a:p>
      </dgm:t>
    </dgm:pt>
    <dgm:pt modelId="{4A8B7BDF-BB1E-1A46-BB26-1C6C3C2C6C75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Route options</a:t>
          </a:r>
          <a:endParaRPr lang="en-US" dirty="0"/>
        </a:p>
      </dgm:t>
    </dgm:pt>
    <dgm:pt modelId="{A57BE7B7-9B56-1C4E-BD81-4D30CE16F984}" type="parTrans" cxnId="{9324B25B-D210-684A-B7BE-A1A75C7A68F1}">
      <dgm:prSet/>
      <dgm:spPr/>
      <dgm:t>
        <a:bodyPr/>
        <a:lstStyle/>
        <a:p>
          <a:endParaRPr lang="en-US"/>
        </a:p>
      </dgm:t>
    </dgm:pt>
    <dgm:pt modelId="{3788946C-19BE-3F4D-9F38-F9BA8B189443}" type="sibTrans" cxnId="{9324B25B-D210-684A-B7BE-A1A75C7A68F1}">
      <dgm:prSet/>
      <dgm:spPr/>
      <dgm:t>
        <a:bodyPr/>
        <a:lstStyle/>
        <a:p>
          <a:endParaRPr lang="en-US"/>
        </a:p>
      </dgm:t>
    </dgm:pt>
    <dgm:pt modelId="{B7E63230-D49B-DA4E-BDC3-36C30A81C36D}">
      <dgm:prSet/>
      <dgm:spPr/>
      <dgm:t>
        <a:bodyPr/>
        <a:lstStyle/>
        <a:p>
          <a:r>
            <a:rPr lang="en-US" dirty="0" smtClean="0"/>
            <a:t>Finishing</a:t>
          </a:r>
          <a:endParaRPr lang="en-US" dirty="0"/>
        </a:p>
      </dgm:t>
    </dgm:pt>
    <dgm:pt modelId="{DB802D2B-654E-3445-AC56-25DFCC8C1742}" type="parTrans" cxnId="{B834B631-68C0-8A4B-A0DD-C2900D3853CF}">
      <dgm:prSet/>
      <dgm:spPr/>
      <dgm:t>
        <a:bodyPr/>
        <a:lstStyle/>
        <a:p>
          <a:endParaRPr lang="en-US"/>
        </a:p>
      </dgm:t>
    </dgm:pt>
    <dgm:pt modelId="{40BF519E-D90A-B24D-BD25-C2921C4DC0E2}" type="sibTrans" cxnId="{B834B631-68C0-8A4B-A0DD-C2900D3853CF}">
      <dgm:prSet/>
      <dgm:spPr/>
      <dgm:t>
        <a:bodyPr/>
        <a:lstStyle/>
        <a:p>
          <a:endParaRPr lang="en-US"/>
        </a:p>
      </dgm:t>
    </dgm:pt>
    <dgm:pt modelId="{B5327DC2-FB80-D04B-8452-C6FB02E41940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NEXT: DRC/LVS</a:t>
          </a:r>
          <a:endParaRPr lang="en-US" dirty="0">
            <a:solidFill>
              <a:schemeClr val="bg1"/>
            </a:solidFill>
          </a:endParaRPr>
        </a:p>
      </dgm:t>
    </dgm:pt>
    <dgm:pt modelId="{F9D8E858-F455-694A-A1AB-F6D1A42B741B}" type="parTrans" cxnId="{E1406E29-850E-BE4D-83E4-FBB7A64980FD}">
      <dgm:prSet/>
      <dgm:spPr/>
      <dgm:t>
        <a:bodyPr/>
        <a:lstStyle/>
        <a:p>
          <a:endParaRPr lang="en-US"/>
        </a:p>
      </dgm:t>
    </dgm:pt>
    <dgm:pt modelId="{9EAFF3B3-678A-B74A-B9DD-EC27197537FC}" type="sibTrans" cxnId="{E1406E29-850E-BE4D-83E4-FBB7A64980FD}">
      <dgm:prSet/>
      <dgm:spPr/>
      <dgm:t>
        <a:bodyPr/>
        <a:lstStyle/>
        <a:p>
          <a:endParaRPr lang="en-US"/>
        </a:p>
      </dgm:t>
    </dgm:pt>
    <dgm:pt modelId="{0477E01C-D937-5E45-B824-F8BF39B89E9D}" type="pres">
      <dgm:prSet presAssocID="{1723350D-32A2-D44D-B02D-3832D5F5C060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8939EB-001E-B248-BE7A-D22DFD92D5B1}" type="pres">
      <dgm:prSet presAssocID="{7B866EAD-0B15-4A40-8E93-4BFF097410EC}" presName="node" presStyleLbl="node1" presStyleIdx="0" presStyleCnt="8" custScaleX="157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1736A-4CFD-654D-9E98-2ADD2915E43E}" type="pres">
      <dgm:prSet presAssocID="{BF1509A5-AAE1-0946-980B-7E7D56461060}" presName="sibTrans" presStyleLbl="sibTrans2D1" presStyleIdx="0" presStyleCnt="7"/>
      <dgm:spPr/>
      <dgm:t>
        <a:bodyPr/>
        <a:lstStyle/>
        <a:p>
          <a:endParaRPr lang="en-US"/>
        </a:p>
      </dgm:t>
    </dgm:pt>
    <dgm:pt modelId="{7A4FD3AE-A553-A84C-A5F1-207C33859F15}" type="pres">
      <dgm:prSet presAssocID="{BF1509A5-AAE1-0946-980B-7E7D56461060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F648F6C-780D-1F43-96DF-CA444B94B4FF}" type="pres">
      <dgm:prSet presAssocID="{4047027B-101E-0845-83B6-5DD28558A566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96112-6E89-9049-86B6-24487AB10154}" type="pres">
      <dgm:prSet presAssocID="{04658E6D-7AE4-8542-BDFF-043D6E215C72}" presName="sibTrans" presStyleLbl="sibTrans2D1" presStyleIdx="1" presStyleCnt="7"/>
      <dgm:spPr/>
      <dgm:t>
        <a:bodyPr/>
        <a:lstStyle/>
        <a:p>
          <a:endParaRPr lang="en-US"/>
        </a:p>
      </dgm:t>
    </dgm:pt>
    <dgm:pt modelId="{E738C1F0-1E45-2244-B44F-609B76DC51E5}" type="pres">
      <dgm:prSet presAssocID="{04658E6D-7AE4-8542-BDFF-043D6E215C7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1187F02-499A-A349-950B-55A0905BBEBB}" type="pres">
      <dgm:prSet presAssocID="{E86ED364-FFC7-014B-8498-CFF561EEDD1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C0F6A-446B-8840-B99D-D65D171A344C}" type="pres">
      <dgm:prSet presAssocID="{13BD8072-7FD5-A34C-AB04-705F2DDA8EE2}" presName="sibTrans" presStyleLbl="sibTrans2D1" presStyleIdx="2" presStyleCnt="7"/>
      <dgm:spPr/>
      <dgm:t>
        <a:bodyPr/>
        <a:lstStyle/>
        <a:p>
          <a:endParaRPr lang="en-US"/>
        </a:p>
      </dgm:t>
    </dgm:pt>
    <dgm:pt modelId="{626A54A4-1ABE-874F-9464-A2C3DF7CE062}" type="pres">
      <dgm:prSet presAssocID="{13BD8072-7FD5-A34C-AB04-705F2DDA8EE2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58B390F3-801C-144E-8E5F-269EB639282C}" type="pres">
      <dgm:prSet presAssocID="{F26FF608-3134-9844-ADA5-BAE2CE87C364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607EA-6FCF-CD4E-B9BE-061023C692EE}" type="pres">
      <dgm:prSet presAssocID="{E1ECB5C1-B6E9-2944-98D9-EED77CA769AC}" presName="sibTrans" presStyleLbl="sibTrans2D1" presStyleIdx="3" presStyleCnt="7"/>
      <dgm:spPr/>
      <dgm:t>
        <a:bodyPr/>
        <a:lstStyle/>
        <a:p>
          <a:endParaRPr lang="en-US"/>
        </a:p>
      </dgm:t>
    </dgm:pt>
    <dgm:pt modelId="{509396B1-B90E-6642-A99B-3A010706ECEE}" type="pres">
      <dgm:prSet presAssocID="{E1ECB5C1-B6E9-2944-98D9-EED77CA769AC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C0C1208F-2A5A-C840-B3F4-A889FD241A79}" type="pres">
      <dgm:prSet presAssocID="{4E1F2730-5E95-984E-A355-8637EDD59F97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F81BE-6623-914A-82F9-15FE58C1D628}" type="pres">
      <dgm:prSet presAssocID="{C537F591-E457-7142-B8A8-76C1D6EDADD8}" presName="sibTrans" presStyleLbl="sibTrans2D1" presStyleIdx="4" presStyleCnt="7"/>
      <dgm:spPr/>
      <dgm:t>
        <a:bodyPr/>
        <a:lstStyle/>
        <a:p>
          <a:endParaRPr lang="en-US"/>
        </a:p>
      </dgm:t>
    </dgm:pt>
    <dgm:pt modelId="{E41D4532-F9BE-5D49-A819-8D494BEA88BD}" type="pres">
      <dgm:prSet presAssocID="{C537F591-E457-7142-B8A8-76C1D6EDADD8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674741DC-270A-2240-B3C4-4CAA6D9A079B}" type="pres">
      <dgm:prSet presAssocID="{4A8B7BDF-BB1E-1A46-BB26-1C6C3C2C6C7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81CDD-9A72-774F-A700-F348261D74BE}" type="pres">
      <dgm:prSet presAssocID="{3788946C-19BE-3F4D-9F38-F9BA8B18944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7DA72F74-0DBF-E442-88B8-13BE58C2B542}" type="pres">
      <dgm:prSet presAssocID="{3788946C-19BE-3F4D-9F38-F9BA8B18944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9EB88A1-EE5A-3F4E-B84E-7941700CE814}" type="pres">
      <dgm:prSet presAssocID="{B7E63230-D49B-DA4E-BDC3-36C30A81C36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02BD2-213F-414D-B247-5EE4CDD6BE64}" type="pres">
      <dgm:prSet presAssocID="{40BF519E-D90A-B24D-BD25-C2921C4DC0E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F48F0A4C-1975-7240-8B54-A62DF38C5F05}" type="pres">
      <dgm:prSet presAssocID="{40BF519E-D90A-B24D-BD25-C2921C4DC0E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D548165C-1A57-A245-B8BA-2257F3AEDAF0}" type="pres">
      <dgm:prSet presAssocID="{B5327DC2-FB80-D04B-8452-C6FB02E4194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D5CE28-0C9B-0645-B711-D01812BE009C}" type="presOf" srcId="{3788946C-19BE-3F4D-9F38-F9BA8B189443}" destId="{7DA72F74-0DBF-E442-88B8-13BE58C2B542}" srcOrd="1" destOrd="0" presId="urn:microsoft.com/office/officeart/2005/8/layout/process2"/>
    <dgm:cxn modelId="{C03A3075-8B97-EB4C-88FC-E953E55ECF8B}" srcId="{1723350D-32A2-D44D-B02D-3832D5F5C060}" destId="{4E1F2730-5E95-984E-A355-8637EDD59F97}" srcOrd="4" destOrd="0" parTransId="{A98450F4-CD00-0049-94F8-3CAEF745AA3B}" sibTransId="{C537F591-E457-7142-B8A8-76C1D6EDADD8}"/>
    <dgm:cxn modelId="{7E6A4A10-DC87-B942-9949-BC476418B1E8}" type="presOf" srcId="{13BD8072-7FD5-A34C-AB04-705F2DDA8EE2}" destId="{17EC0F6A-446B-8840-B99D-D65D171A344C}" srcOrd="0" destOrd="0" presId="urn:microsoft.com/office/officeart/2005/8/layout/process2"/>
    <dgm:cxn modelId="{A414AE95-1CF0-5942-8B50-5A0D1EEF872E}" type="presOf" srcId="{BF1509A5-AAE1-0946-980B-7E7D56461060}" destId="{7A4FD3AE-A553-A84C-A5F1-207C33859F15}" srcOrd="1" destOrd="0" presId="urn:microsoft.com/office/officeart/2005/8/layout/process2"/>
    <dgm:cxn modelId="{71FCE122-3215-034B-A1A8-11F9633F695C}" srcId="{1723350D-32A2-D44D-B02D-3832D5F5C060}" destId="{E86ED364-FFC7-014B-8498-CFF561EEDD12}" srcOrd="2" destOrd="0" parTransId="{0707119B-AE7A-1E4D-899C-C1CEB8A182D5}" sibTransId="{13BD8072-7FD5-A34C-AB04-705F2DDA8EE2}"/>
    <dgm:cxn modelId="{458E27A7-01DD-0648-87A0-6FA3B9105694}" type="presOf" srcId="{3788946C-19BE-3F4D-9F38-F9BA8B189443}" destId="{0C981CDD-9A72-774F-A700-F348261D74BE}" srcOrd="0" destOrd="0" presId="urn:microsoft.com/office/officeart/2005/8/layout/process2"/>
    <dgm:cxn modelId="{31365183-B0DF-2F4B-A55A-B3FC519B7EB7}" type="presOf" srcId="{4047027B-101E-0845-83B6-5DD28558A566}" destId="{2F648F6C-780D-1F43-96DF-CA444B94B4FF}" srcOrd="0" destOrd="0" presId="urn:microsoft.com/office/officeart/2005/8/layout/process2"/>
    <dgm:cxn modelId="{BD7BA373-F289-F244-ACA5-EBF0CDC74909}" type="presOf" srcId="{04658E6D-7AE4-8542-BDFF-043D6E215C72}" destId="{E738C1F0-1E45-2244-B44F-609B76DC51E5}" srcOrd="1" destOrd="0" presId="urn:microsoft.com/office/officeart/2005/8/layout/process2"/>
    <dgm:cxn modelId="{E1153123-DB3C-204C-99DF-6103888E26E2}" type="presOf" srcId="{4A8B7BDF-BB1E-1A46-BB26-1C6C3C2C6C75}" destId="{674741DC-270A-2240-B3C4-4CAA6D9A079B}" srcOrd="0" destOrd="0" presId="urn:microsoft.com/office/officeart/2005/8/layout/process2"/>
    <dgm:cxn modelId="{14191D86-CDE9-AB46-9C1F-69EC182671B9}" type="presOf" srcId="{40BF519E-D90A-B24D-BD25-C2921C4DC0E2}" destId="{BC102BD2-213F-414D-B247-5EE4CDD6BE64}" srcOrd="0" destOrd="0" presId="urn:microsoft.com/office/officeart/2005/8/layout/process2"/>
    <dgm:cxn modelId="{B834B631-68C0-8A4B-A0DD-C2900D3853CF}" srcId="{1723350D-32A2-D44D-B02D-3832D5F5C060}" destId="{B7E63230-D49B-DA4E-BDC3-36C30A81C36D}" srcOrd="6" destOrd="0" parTransId="{DB802D2B-654E-3445-AC56-25DFCC8C1742}" sibTransId="{40BF519E-D90A-B24D-BD25-C2921C4DC0E2}"/>
    <dgm:cxn modelId="{9324B25B-D210-684A-B7BE-A1A75C7A68F1}" srcId="{1723350D-32A2-D44D-B02D-3832D5F5C060}" destId="{4A8B7BDF-BB1E-1A46-BB26-1C6C3C2C6C75}" srcOrd="5" destOrd="0" parTransId="{A57BE7B7-9B56-1C4E-BD81-4D30CE16F984}" sibTransId="{3788946C-19BE-3F4D-9F38-F9BA8B189443}"/>
    <dgm:cxn modelId="{C5B326B0-893B-5E44-870E-B54B76AF2BA7}" type="presOf" srcId="{BF1509A5-AAE1-0946-980B-7E7D56461060}" destId="{6841736A-4CFD-654D-9E98-2ADD2915E43E}" srcOrd="0" destOrd="0" presId="urn:microsoft.com/office/officeart/2005/8/layout/process2"/>
    <dgm:cxn modelId="{033B729C-6669-414E-8383-F80919F23D42}" type="presOf" srcId="{40BF519E-D90A-B24D-BD25-C2921C4DC0E2}" destId="{F48F0A4C-1975-7240-8B54-A62DF38C5F05}" srcOrd="1" destOrd="0" presId="urn:microsoft.com/office/officeart/2005/8/layout/process2"/>
    <dgm:cxn modelId="{5BA355B9-3BE1-CE46-BD42-042384AB6863}" type="presOf" srcId="{04658E6D-7AE4-8542-BDFF-043D6E215C72}" destId="{F6696112-6E89-9049-86B6-24487AB10154}" srcOrd="0" destOrd="0" presId="urn:microsoft.com/office/officeart/2005/8/layout/process2"/>
    <dgm:cxn modelId="{5AE3B12E-1BAE-6344-9640-E320FE3B2CE2}" type="presOf" srcId="{E86ED364-FFC7-014B-8498-CFF561EEDD12}" destId="{91187F02-499A-A349-950B-55A0905BBEBB}" srcOrd="0" destOrd="0" presId="urn:microsoft.com/office/officeart/2005/8/layout/process2"/>
    <dgm:cxn modelId="{52BEC5C0-0D2D-F74B-A260-16101921A232}" type="presOf" srcId="{1723350D-32A2-D44D-B02D-3832D5F5C060}" destId="{0477E01C-D937-5E45-B824-F8BF39B89E9D}" srcOrd="0" destOrd="0" presId="urn:microsoft.com/office/officeart/2005/8/layout/process2"/>
    <dgm:cxn modelId="{62C1894F-69AC-6B43-8A55-DFC113DB2266}" type="presOf" srcId="{4E1F2730-5E95-984E-A355-8637EDD59F97}" destId="{C0C1208F-2A5A-C840-B3F4-A889FD241A79}" srcOrd="0" destOrd="0" presId="urn:microsoft.com/office/officeart/2005/8/layout/process2"/>
    <dgm:cxn modelId="{0F528AB4-D65D-634C-B8BE-D433241CC811}" srcId="{1723350D-32A2-D44D-B02D-3832D5F5C060}" destId="{7B866EAD-0B15-4A40-8E93-4BFF097410EC}" srcOrd="0" destOrd="0" parTransId="{DE16F37F-6620-8748-8199-EFB412979C61}" sibTransId="{BF1509A5-AAE1-0946-980B-7E7D56461060}"/>
    <dgm:cxn modelId="{E1406E29-850E-BE4D-83E4-FBB7A64980FD}" srcId="{1723350D-32A2-D44D-B02D-3832D5F5C060}" destId="{B5327DC2-FB80-D04B-8452-C6FB02E41940}" srcOrd="7" destOrd="0" parTransId="{F9D8E858-F455-694A-A1AB-F6D1A42B741B}" sibTransId="{9EAFF3B3-678A-B74A-B9DD-EC27197537FC}"/>
    <dgm:cxn modelId="{232D74B0-9C6E-924A-AB79-BCDE73A97136}" type="presOf" srcId="{7B866EAD-0B15-4A40-8E93-4BFF097410EC}" destId="{088939EB-001E-B248-BE7A-D22DFD92D5B1}" srcOrd="0" destOrd="0" presId="urn:microsoft.com/office/officeart/2005/8/layout/process2"/>
    <dgm:cxn modelId="{EE69CE6D-FB0D-D94E-A0CD-A3CE3778D746}" type="presOf" srcId="{F26FF608-3134-9844-ADA5-BAE2CE87C364}" destId="{58B390F3-801C-144E-8E5F-269EB639282C}" srcOrd="0" destOrd="0" presId="urn:microsoft.com/office/officeart/2005/8/layout/process2"/>
    <dgm:cxn modelId="{CA1F2454-EDAA-834F-818A-8BE7472ADBF6}" type="presOf" srcId="{B7E63230-D49B-DA4E-BDC3-36C30A81C36D}" destId="{89EB88A1-EE5A-3F4E-B84E-7941700CE814}" srcOrd="0" destOrd="0" presId="urn:microsoft.com/office/officeart/2005/8/layout/process2"/>
    <dgm:cxn modelId="{4A31E850-BDD0-5E48-9B55-91D936147317}" type="presOf" srcId="{C537F591-E457-7142-B8A8-76C1D6EDADD8}" destId="{E41D4532-F9BE-5D49-A819-8D494BEA88BD}" srcOrd="1" destOrd="0" presId="urn:microsoft.com/office/officeart/2005/8/layout/process2"/>
    <dgm:cxn modelId="{066623AB-5F7D-1F4F-B6B4-751C1E6BF3DC}" type="presOf" srcId="{E1ECB5C1-B6E9-2944-98D9-EED77CA769AC}" destId="{8A4607EA-6FCF-CD4E-B9BE-061023C692EE}" srcOrd="0" destOrd="0" presId="urn:microsoft.com/office/officeart/2005/8/layout/process2"/>
    <dgm:cxn modelId="{9F519E3A-DD25-5645-812A-98D51B45C98C}" type="presOf" srcId="{C537F591-E457-7142-B8A8-76C1D6EDADD8}" destId="{EBDF81BE-6623-914A-82F9-15FE58C1D628}" srcOrd="0" destOrd="0" presId="urn:microsoft.com/office/officeart/2005/8/layout/process2"/>
    <dgm:cxn modelId="{EFFED90E-D774-054C-81FF-B8402ED2591E}" srcId="{1723350D-32A2-D44D-B02D-3832D5F5C060}" destId="{4047027B-101E-0845-83B6-5DD28558A566}" srcOrd="1" destOrd="0" parTransId="{58572D1B-0770-6F4E-BEF5-18A264886B7E}" sibTransId="{04658E6D-7AE4-8542-BDFF-043D6E215C72}"/>
    <dgm:cxn modelId="{F90F7EEE-F810-EB46-B7CB-8BE30F68563E}" type="presOf" srcId="{13BD8072-7FD5-A34C-AB04-705F2DDA8EE2}" destId="{626A54A4-1ABE-874F-9464-A2C3DF7CE062}" srcOrd="1" destOrd="0" presId="urn:microsoft.com/office/officeart/2005/8/layout/process2"/>
    <dgm:cxn modelId="{00B9AE79-02F4-4E4D-8852-DB8D79D47C48}" type="presOf" srcId="{B5327DC2-FB80-D04B-8452-C6FB02E41940}" destId="{D548165C-1A57-A245-B8BA-2257F3AEDAF0}" srcOrd="0" destOrd="0" presId="urn:microsoft.com/office/officeart/2005/8/layout/process2"/>
    <dgm:cxn modelId="{9078E592-3217-7241-9F22-6C684453ACEA}" srcId="{1723350D-32A2-D44D-B02D-3832D5F5C060}" destId="{F26FF608-3134-9844-ADA5-BAE2CE87C364}" srcOrd="3" destOrd="0" parTransId="{3E9FEE4A-44A8-1F4F-834C-DACAA96937A0}" sibTransId="{E1ECB5C1-B6E9-2944-98D9-EED77CA769AC}"/>
    <dgm:cxn modelId="{3CA0FB48-D613-5F49-A8AE-DF017FEF22E9}" type="presOf" srcId="{E1ECB5C1-B6E9-2944-98D9-EED77CA769AC}" destId="{509396B1-B90E-6642-A99B-3A010706ECEE}" srcOrd="1" destOrd="0" presId="urn:microsoft.com/office/officeart/2005/8/layout/process2"/>
    <dgm:cxn modelId="{15B24643-D3FC-784A-95B4-19154CE1E118}" type="presParOf" srcId="{0477E01C-D937-5E45-B824-F8BF39B89E9D}" destId="{088939EB-001E-B248-BE7A-D22DFD92D5B1}" srcOrd="0" destOrd="0" presId="urn:microsoft.com/office/officeart/2005/8/layout/process2"/>
    <dgm:cxn modelId="{1DDE28EA-406F-B340-8D64-9C2AEB2AE0F3}" type="presParOf" srcId="{0477E01C-D937-5E45-B824-F8BF39B89E9D}" destId="{6841736A-4CFD-654D-9E98-2ADD2915E43E}" srcOrd="1" destOrd="0" presId="urn:microsoft.com/office/officeart/2005/8/layout/process2"/>
    <dgm:cxn modelId="{31655390-4514-0749-B505-4B338F3465E4}" type="presParOf" srcId="{6841736A-4CFD-654D-9E98-2ADD2915E43E}" destId="{7A4FD3AE-A553-A84C-A5F1-207C33859F15}" srcOrd="0" destOrd="0" presId="urn:microsoft.com/office/officeart/2005/8/layout/process2"/>
    <dgm:cxn modelId="{08440D8B-4D1E-7F47-B45A-0ECC77F6E2DE}" type="presParOf" srcId="{0477E01C-D937-5E45-B824-F8BF39B89E9D}" destId="{2F648F6C-780D-1F43-96DF-CA444B94B4FF}" srcOrd="2" destOrd="0" presId="urn:microsoft.com/office/officeart/2005/8/layout/process2"/>
    <dgm:cxn modelId="{F2B5197E-6770-984A-B52D-0D2E29BD096A}" type="presParOf" srcId="{0477E01C-D937-5E45-B824-F8BF39B89E9D}" destId="{F6696112-6E89-9049-86B6-24487AB10154}" srcOrd="3" destOrd="0" presId="urn:microsoft.com/office/officeart/2005/8/layout/process2"/>
    <dgm:cxn modelId="{0522AB9C-59EB-894B-96FB-01B114B2EDD0}" type="presParOf" srcId="{F6696112-6E89-9049-86B6-24487AB10154}" destId="{E738C1F0-1E45-2244-B44F-609B76DC51E5}" srcOrd="0" destOrd="0" presId="urn:microsoft.com/office/officeart/2005/8/layout/process2"/>
    <dgm:cxn modelId="{0FCB9C2C-9961-9841-A97A-2616D4405EE9}" type="presParOf" srcId="{0477E01C-D937-5E45-B824-F8BF39B89E9D}" destId="{91187F02-499A-A349-950B-55A0905BBEBB}" srcOrd="4" destOrd="0" presId="urn:microsoft.com/office/officeart/2005/8/layout/process2"/>
    <dgm:cxn modelId="{B72A39BC-00FC-2841-A8C2-C42C88447CC7}" type="presParOf" srcId="{0477E01C-D937-5E45-B824-F8BF39B89E9D}" destId="{17EC0F6A-446B-8840-B99D-D65D171A344C}" srcOrd="5" destOrd="0" presId="urn:microsoft.com/office/officeart/2005/8/layout/process2"/>
    <dgm:cxn modelId="{13A8CA2B-F3DA-8040-A00F-ABD9A547B2CD}" type="presParOf" srcId="{17EC0F6A-446B-8840-B99D-D65D171A344C}" destId="{626A54A4-1ABE-874F-9464-A2C3DF7CE062}" srcOrd="0" destOrd="0" presId="urn:microsoft.com/office/officeart/2005/8/layout/process2"/>
    <dgm:cxn modelId="{58B3C547-FFFE-434C-B945-897707B7F538}" type="presParOf" srcId="{0477E01C-D937-5E45-B824-F8BF39B89E9D}" destId="{58B390F3-801C-144E-8E5F-269EB639282C}" srcOrd="6" destOrd="0" presId="urn:microsoft.com/office/officeart/2005/8/layout/process2"/>
    <dgm:cxn modelId="{7001AAF5-48CE-7547-906A-D2CD06A0CF81}" type="presParOf" srcId="{0477E01C-D937-5E45-B824-F8BF39B89E9D}" destId="{8A4607EA-6FCF-CD4E-B9BE-061023C692EE}" srcOrd="7" destOrd="0" presId="urn:microsoft.com/office/officeart/2005/8/layout/process2"/>
    <dgm:cxn modelId="{693C0AFB-2C1E-5F47-AB00-70A023773FAF}" type="presParOf" srcId="{8A4607EA-6FCF-CD4E-B9BE-061023C692EE}" destId="{509396B1-B90E-6642-A99B-3A010706ECEE}" srcOrd="0" destOrd="0" presId="urn:microsoft.com/office/officeart/2005/8/layout/process2"/>
    <dgm:cxn modelId="{503D6313-6F96-7545-947C-67826D4EBB21}" type="presParOf" srcId="{0477E01C-D937-5E45-B824-F8BF39B89E9D}" destId="{C0C1208F-2A5A-C840-B3F4-A889FD241A79}" srcOrd="8" destOrd="0" presId="urn:microsoft.com/office/officeart/2005/8/layout/process2"/>
    <dgm:cxn modelId="{2BE781BC-04B1-2A47-85C4-925C60E061FB}" type="presParOf" srcId="{0477E01C-D937-5E45-B824-F8BF39B89E9D}" destId="{EBDF81BE-6623-914A-82F9-15FE58C1D628}" srcOrd="9" destOrd="0" presId="urn:microsoft.com/office/officeart/2005/8/layout/process2"/>
    <dgm:cxn modelId="{0C19FF54-E86E-E440-8FE6-D926D96E7DE1}" type="presParOf" srcId="{EBDF81BE-6623-914A-82F9-15FE58C1D628}" destId="{E41D4532-F9BE-5D49-A819-8D494BEA88BD}" srcOrd="0" destOrd="0" presId="urn:microsoft.com/office/officeart/2005/8/layout/process2"/>
    <dgm:cxn modelId="{B0E69822-BC3F-6D46-8ADE-CCFB32F813C8}" type="presParOf" srcId="{0477E01C-D937-5E45-B824-F8BF39B89E9D}" destId="{674741DC-270A-2240-B3C4-4CAA6D9A079B}" srcOrd="10" destOrd="0" presId="urn:microsoft.com/office/officeart/2005/8/layout/process2"/>
    <dgm:cxn modelId="{E8BF56E5-196E-8B45-B988-A8D5949C4D12}" type="presParOf" srcId="{0477E01C-D937-5E45-B824-F8BF39B89E9D}" destId="{0C981CDD-9A72-774F-A700-F348261D74BE}" srcOrd="11" destOrd="0" presId="urn:microsoft.com/office/officeart/2005/8/layout/process2"/>
    <dgm:cxn modelId="{1AAE20B1-4AC4-DA45-93E0-49E42A940162}" type="presParOf" srcId="{0C981CDD-9A72-774F-A700-F348261D74BE}" destId="{7DA72F74-0DBF-E442-88B8-13BE58C2B542}" srcOrd="0" destOrd="0" presId="urn:microsoft.com/office/officeart/2005/8/layout/process2"/>
    <dgm:cxn modelId="{7122C883-2260-9C4F-8F50-69CAF65C943C}" type="presParOf" srcId="{0477E01C-D937-5E45-B824-F8BF39B89E9D}" destId="{89EB88A1-EE5A-3F4E-B84E-7941700CE814}" srcOrd="12" destOrd="0" presId="urn:microsoft.com/office/officeart/2005/8/layout/process2"/>
    <dgm:cxn modelId="{0C945183-4956-AB44-98FC-51C0119E6E42}" type="presParOf" srcId="{0477E01C-D937-5E45-B824-F8BF39B89E9D}" destId="{BC102BD2-213F-414D-B247-5EE4CDD6BE64}" srcOrd="13" destOrd="0" presId="urn:microsoft.com/office/officeart/2005/8/layout/process2"/>
    <dgm:cxn modelId="{F44063AF-1F9B-5142-B1D8-3A5D3E9A9061}" type="presParOf" srcId="{BC102BD2-213F-414D-B247-5EE4CDD6BE64}" destId="{F48F0A4C-1975-7240-8B54-A62DF38C5F05}" srcOrd="0" destOrd="0" presId="urn:microsoft.com/office/officeart/2005/8/layout/process2"/>
    <dgm:cxn modelId="{C585D501-6791-8742-A07F-5DE527A30138}" type="presParOf" srcId="{0477E01C-D937-5E45-B824-F8BF39B89E9D}" destId="{D548165C-1A57-A245-B8BA-2257F3AEDAF0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939EB-001E-B248-BE7A-D22DFD92D5B1}">
      <dsp:nvSpPr>
        <dsp:cNvPr id="0" name=""/>
        <dsp:cNvSpPr/>
      </dsp:nvSpPr>
      <dsp:spPr>
        <a:xfrm>
          <a:off x="604807" y="1227"/>
          <a:ext cx="2752785" cy="437108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PREVIOUS: Synthesis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17609" y="14029"/>
        <a:ext cx="2727181" cy="411504"/>
      </dsp:txXfrm>
    </dsp:sp>
    <dsp:sp modelId="{6841736A-4CFD-654D-9E98-2ADD2915E43E}">
      <dsp:nvSpPr>
        <dsp:cNvPr id="0" name=""/>
        <dsp:cNvSpPr/>
      </dsp:nvSpPr>
      <dsp:spPr>
        <a:xfrm rot="5400000">
          <a:off x="1899242" y="449263"/>
          <a:ext cx="163915" cy="196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22191" y="465654"/>
        <a:ext cx="118018" cy="114741"/>
      </dsp:txXfrm>
    </dsp:sp>
    <dsp:sp modelId="{2F648F6C-780D-1F43-96DF-CA444B94B4FF}">
      <dsp:nvSpPr>
        <dsp:cNvPr id="0" name=""/>
        <dsp:cNvSpPr/>
      </dsp:nvSpPr>
      <dsp:spPr>
        <a:xfrm>
          <a:off x="1106983" y="656890"/>
          <a:ext cx="1748432" cy="437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Setup</a:t>
          </a:r>
          <a:endParaRPr lang="en-US" sz="1600" kern="1200" dirty="0"/>
        </a:p>
      </dsp:txBody>
      <dsp:txXfrm>
        <a:off x="1119785" y="669692"/>
        <a:ext cx="1722828" cy="411504"/>
      </dsp:txXfrm>
    </dsp:sp>
    <dsp:sp modelId="{F6696112-6E89-9049-86B6-24487AB10154}">
      <dsp:nvSpPr>
        <dsp:cNvPr id="0" name=""/>
        <dsp:cNvSpPr/>
      </dsp:nvSpPr>
      <dsp:spPr>
        <a:xfrm rot="5400000">
          <a:off x="1899242" y="1104926"/>
          <a:ext cx="163915" cy="196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22191" y="1121317"/>
        <a:ext cx="118018" cy="114741"/>
      </dsp:txXfrm>
    </dsp:sp>
    <dsp:sp modelId="{91187F02-499A-A349-950B-55A0905BBEBB}">
      <dsp:nvSpPr>
        <dsp:cNvPr id="0" name=""/>
        <dsp:cNvSpPr/>
      </dsp:nvSpPr>
      <dsp:spPr>
        <a:xfrm>
          <a:off x="1106983" y="1312552"/>
          <a:ext cx="1748432" cy="437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Floorplanning</a:t>
          </a:r>
          <a:endParaRPr lang="en-US" sz="1600" kern="1200" dirty="0"/>
        </a:p>
      </dsp:txBody>
      <dsp:txXfrm>
        <a:off x="1119785" y="1325354"/>
        <a:ext cx="1722828" cy="411504"/>
      </dsp:txXfrm>
    </dsp:sp>
    <dsp:sp modelId="{17EC0F6A-446B-8840-B99D-D65D171A344C}">
      <dsp:nvSpPr>
        <dsp:cNvPr id="0" name=""/>
        <dsp:cNvSpPr/>
      </dsp:nvSpPr>
      <dsp:spPr>
        <a:xfrm rot="5400000">
          <a:off x="1899242" y="1760588"/>
          <a:ext cx="163915" cy="196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22191" y="1776979"/>
        <a:ext cx="118018" cy="114741"/>
      </dsp:txXfrm>
    </dsp:sp>
    <dsp:sp modelId="{58B390F3-801C-144E-8E5F-269EB639282C}">
      <dsp:nvSpPr>
        <dsp:cNvPr id="0" name=""/>
        <dsp:cNvSpPr/>
      </dsp:nvSpPr>
      <dsp:spPr>
        <a:xfrm>
          <a:off x="1106983" y="1968214"/>
          <a:ext cx="1748432" cy="43710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Place options</a:t>
          </a:r>
          <a:endParaRPr lang="en-US" sz="1600" kern="1200" dirty="0"/>
        </a:p>
      </dsp:txBody>
      <dsp:txXfrm>
        <a:off x="1119785" y="1981016"/>
        <a:ext cx="1722828" cy="411504"/>
      </dsp:txXfrm>
    </dsp:sp>
    <dsp:sp modelId="{8A4607EA-6FCF-CD4E-B9BE-061023C692EE}">
      <dsp:nvSpPr>
        <dsp:cNvPr id="0" name=""/>
        <dsp:cNvSpPr/>
      </dsp:nvSpPr>
      <dsp:spPr>
        <a:xfrm rot="5400000">
          <a:off x="1899242" y="2416250"/>
          <a:ext cx="163915" cy="196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22191" y="2432641"/>
        <a:ext cx="118018" cy="114741"/>
      </dsp:txXfrm>
    </dsp:sp>
    <dsp:sp modelId="{C0C1208F-2A5A-C840-B3F4-A889FD241A79}">
      <dsp:nvSpPr>
        <dsp:cNvPr id="0" name=""/>
        <dsp:cNvSpPr/>
      </dsp:nvSpPr>
      <dsp:spPr>
        <a:xfrm>
          <a:off x="1106983" y="2623877"/>
          <a:ext cx="1748432" cy="43710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Clock</a:t>
          </a:r>
          <a:r>
            <a:rPr lang="en-US" sz="1600" kern="1200" baseline="0" dirty="0" smtClean="0"/>
            <a:t> options</a:t>
          </a:r>
        </a:p>
      </dsp:txBody>
      <dsp:txXfrm>
        <a:off x="1119785" y="2636679"/>
        <a:ext cx="1722828" cy="411504"/>
      </dsp:txXfrm>
    </dsp:sp>
    <dsp:sp modelId="{EBDF81BE-6623-914A-82F9-15FE58C1D628}">
      <dsp:nvSpPr>
        <dsp:cNvPr id="0" name=""/>
        <dsp:cNvSpPr/>
      </dsp:nvSpPr>
      <dsp:spPr>
        <a:xfrm rot="5400000">
          <a:off x="1899242" y="3071912"/>
          <a:ext cx="163915" cy="196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22191" y="3088303"/>
        <a:ext cx="118018" cy="114741"/>
      </dsp:txXfrm>
    </dsp:sp>
    <dsp:sp modelId="{674741DC-270A-2240-B3C4-4CAA6D9A079B}">
      <dsp:nvSpPr>
        <dsp:cNvPr id="0" name=""/>
        <dsp:cNvSpPr/>
      </dsp:nvSpPr>
      <dsp:spPr>
        <a:xfrm>
          <a:off x="1106983" y="3279539"/>
          <a:ext cx="1748432" cy="43710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Route options</a:t>
          </a:r>
          <a:endParaRPr lang="en-US" sz="1600" kern="1200" dirty="0"/>
        </a:p>
      </dsp:txBody>
      <dsp:txXfrm>
        <a:off x="1119785" y="3292341"/>
        <a:ext cx="1722828" cy="411504"/>
      </dsp:txXfrm>
    </dsp:sp>
    <dsp:sp modelId="{0C981CDD-9A72-774F-A700-F348261D74BE}">
      <dsp:nvSpPr>
        <dsp:cNvPr id="0" name=""/>
        <dsp:cNvSpPr/>
      </dsp:nvSpPr>
      <dsp:spPr>
        <a:xfrm rot="5400000">
          <a:off x="1899242" y="3727575"/>
          <a:ext cx="163915" cy="196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22191" y="3743966"/>
        <a:ext cx="118018" cy="114741"/>
      </dsp:txXfrm>
    </dsp:sp>
    <dsp:sp modelId="{89EB88A1-EE5A-3F4E-B84E-7941700CE814}">
      <dsp:nvSpPr>
        <dsp:cNvPr id="0" name=""/>
        <dsp:cNvSpPr/>
      </dsp:nvSpPr>
      <dsp:spPr>
        <a:xfrm>
          <a:off x="1106983" y="3935201"/>
          <a:ext cx="1748432" cy="437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Finishing</a:t>
          </a:r>
          <a:endParaRPr lang="en-US" sz="1600" kern="1200" dirty="0"/>
        </a:p>
      </dsp:txBody>
      <dsp:txXfrm>
        <a:off x="1119785" y="3948003"/>
        <a:ext cx="1722828" cy="411504"/>
      </dsp:txXfrm>
    </dsp:sp>
    <dsp:sp modelId="{BC102BD2-213F-414D-B247-5EE4CDD6BE64}">
      <dsp:nvSpPr>
        <dsp:cNvPr id="0" name=""/>
        <dsp:cNvSpPr/>
      </dsp:nvSpPr>
      <dsp:spPr>
        <a:xfrm rot="5400000">
          <a:off x="1899242" y="4383237"/>
          <a:ext cx="163915" cy="196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22191" y="4399628"/>
        <a:ext cx="118018" cy="114741"/>
      </dsp:txXfrm>
    </dsp:sp>
    <dsp:sp modelId="{D548165C-1A57-A245-B8BA-2257F3AEDAF0}">
      <dsp:nvSpPr>
        <dsp:cNvPr id="0" name=""/>
        <dsp:cNvSpPr/>
      </dsp:nvSpPr>
      <dsp:spPr>
        <a:xfrm>
          <a:off x="1106983" y="4590863"/>
          <a:ext cx="1748432" cy="437108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NEXT: DRC/LVS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119785" y="4603665"/>
        <a:ext cx="1722828" cy="411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3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596900"/>
            <a:ext cx="4616450" cy="3462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63" y="4402138"/>
            <a:ext cx="6019800" cy="4171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2001" tIns="45193" rIns="92001" bIns="451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800477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1686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6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1000" y="6553200"/>
            <a:ext cx="1341714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CSE</a:t>
            </a:r>
            <a:r>
              <a:rPr lang="en-US" sz="1000" b="1" baseline="0" dirty="0" smtClean="0">
                <a:solidFill>
                  <a:schemeClr val="tx1"/>
                </a:solidFill>
              </a:rPr>
              <a:t> 577 </a:t>
            </a:r>
            <a:r>
              <a:rPr lang="en-US" sz="1000" b="1" dirty="0" smtClean="0">
                <a:solidFill>
                  <a:schemeClr val="tx1"/>
                </a:solidFill>
              </a:rPr>
              <a:t> L03 DC.</a:t>
            </a:r>
            <a:fld id="{9D3BBA31-0361-4C95-A11E-1FDAB368DFB7}" type="slidenum">
              <a:rPr lang="en-US" sz="1000" b="1" smtClean="0">
                <a:solidFill>
                  <a:schemeClr val="tx1"/>
                </a:solidFill>
              </a:rPr>
              <a:pPr/>
              <a:t>‹#›</a:t>
            </a:fld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134100" y="6502400"/>
            <a:ext cx="1551707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Vijay, </a:t>
            </a:r>
            <a:r>
              <a:rPr lang="en-US" sz="1000" b="1" dirty="0">
                <a:solidFill>
                  <a:schemeClr val="tx1"/>
                </a:solidFill>
              </a:rPr>
              <a:t>PSU, </a:t>
            </a:r>
            <a:r>
              <a:rPr lang="en-US" sz="1000" b="1" dirty="0" smtClean="0">
                <a:solidFill>
                  <a:schemeClr val="tx1"/>
                </a:solidFill>
              </a:rPr>
              <a:t>Spring</a:t>
            </a:r>
            <a:r>
              <a:rPr lang="en-US" sz="1000" b="1" baseline="0" dirty="0" smtClean="0">
                <a:solidFill>
                  <a:schemeClr val="tx1"/>
                </a:solidFill>
              </a:rPr>
              <a:t> 2016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Char char="-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7546" y="1283682"/>
            <a:ext cx="5613717" cy="2193549"/>
          </a:xfrm>
          <a:noFill/>
          <a:ln/>
        </p:spPr>
        <p:txBody>
          <a:bodyPr wrap="none" anchor="ctr"/>
          <a:lstStyle/>
          <a:p>
            <a:pPr algn="ctr"/>
            <a:r>
              <a:rPr lang="en-US" sz="3200" dirty="0" smtClean="0"/>
              <a:t>CSE 577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VLSI System Design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Spring 2016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Lecture </a:t>
            </a:r>
            <a:r>
              <a:rPr lang="en-US" sz="3200" dirty="0" smtClean="0"/>
              <a:t>3: Design Synthesis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664045"/>
          </a:xfrm>
          <a:noFill/>
          <a:ln/>
        </p:spPr>
        <p:txBody>
          <a:bodyPr/>
          <a:lstStyle/>
          <a:p>
            <a:pPr marL="203200" indent="-203200"/>
            <a:r>
              <a:rPr lang="en-US" sz="2000" dirty="0"/>
              <a:t>Vijay </a:t>
            </a:r>
            <a:r>
              <a:rPr lang="en-US" sz="2000" dirty="0" smtClean="0"/>
              <a:t>Narayanan</a:t>
            </a:r>
          </a:p>
          <a:p>
            <a:pPr marL="203200" indent="-203200"/>
            <a:r>
              <a:rPr lang="en-US" sz="2000" dirty="0" err="1" smtClean="0"/>
              <a:t>Xueqing</a:t>
            </a:r>
            <a:r>
              <a:rPr lang="en-US" sz="2000" dirty="0" smtClean="0"/>
              <a:t> Li</a:t>
            </a:r>
          </a:p>
          <a:p>
            <a:pPr marL="203200" indent="-203200"/>
            <a:r>
              <a:rPr lang="en-US" sz="2000" dirty="0" smtClean="0"/>
              <a:t>Kevin </a:t>
            </a:r>
            <a:r>
              <a:rPr lang="en-US" sz="2000" dirty="0" err="1" smtClean="0"/>
              <a:t>Irick</a:t>
            </a:r>
            <a:endParaRPr lang="en-US" sz="2000" dirty="0" smtClean="0"/>
          </a:p>
          <a:p>
            <a:pPr marL="203200" indent="-203200"/>
            <a:r>
              <a:rPr lang="en-US" sz="1600" b="1" dirty="0" smtClean="0"/>
              <a:t>Many Thanks to </a:t>
            </a:r>
            <a:r>
              <a:rPr lang="en-US" sz="1600" b="1" dirty="0" err="1" smtClean="0"/>
              <a:t>Zhibo</a:t>
            </a:r>
            <a:r>
              <a:rPr lang="en-US" sz="1600" b="1" dirty="0" smtClean="0"/>
              <a:t> Wang and </a:t>
            </a:r>
            <a:r>
              <a:rPr lang="en-US" sz="1600" b="1" dirty="0" err="1" smtClean="0"/>
              <a:t>Srivatsa</a:t>
            </a:r>
            <a:r>
              <a:rPr lang="en-US" sz="1600" b="1" dirty="0"/>
              <a:t> </a:t>
            </a:r>
            <a:r>
              <a:rPr lang="en-US" sz="1600" b="1" dirty="0" err="1" smtClean="0"/>
              <a:t>Rangachar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Design Flow</a:t>
            </a:r>
            <a:endParaRPr lang="en-US" dirty="0"/>
          </a:p>
        </p:txBody>
      </p:sp>
      <p:cxnSp>
        <p:nvCxnSpPr>
          <p:cNvPr id="4" name="直接箭头连接符 39"/>
          <p:cNvCxnSpPr/>
          <p:nvPr/>
        </p:nvCxnSpPr>
        <p:spPr>
          <a:xfrm>
            <a:off x="4644008" y="3099383"/>
            <a:ext cx="1872208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6"/>
          <p:cNvSpPr/>
          <p:nvPr/>
        </p:nvSpPr>
        <p:spPr>
          <a:xfrm>
            <a:off x="3257600" y="1052736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Verilog/VHDL Design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7"/>
          <p:cNvSpPr/>
          <p:nvPr/>
        </p:nvSpPr>
        <p:spPr>
          <a:xfrm>
            <a:off x="6516216" y="1556792"/>
            <a:ext cx="1872208" cy="648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Modelsim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Simulation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8"/>
          <p:cNvSpPr/>
          <p:nvPr/>
        </p:nvSpPr>
        <p:spPr>
          <a:xfrm>
            <a:off x="3257600" y="2344072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DC Synthesis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矩形 9"/>
          <p:cNvSpPr/>
          <p:nvPr/>
        </p:nvSpPr>
        <p:spPr>
          <a:xfrm>
            <a:off x="3257600" y="3635408"/>
            <a:ext cx="253853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5A11FD"/>
                </a:solidFill>
              </a:rPr>
              <a:t>ICC </a:t>
            </a:r>
            <a:r>
              <a:rPr lang="en-US" altLang="zh-CN" b="1" dirty="0" smtClean="0">
                <a:solidFill>
                  <a:srgbClr val="5A11FD"/>
                </a:solidFill>
              </a:rPr>
              <a:t>Physical Design</a:t>
            </a:r>
            <a:endParaRPr lang="zh-CN" altLang="en-US" b="1" dirty="0">
              <a:solidFill>
                <a:srgbClr val="5A11FD"/>
              </a:solidFill>
            </a:endParaRPr>
          </a:p>
        </p:txBody>
      </p:sp>
      <p:sp>
        <p:nvSpPr>
          <p:cNvPr id="9" name="矩形 10"/>
          <p:cNvSpPr/>
          <p:nvPr/>
        </p:nvSpPr>
        <p:spPr>
          <a:xfrm>
            <a:off x="3257600" y="4926744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DRC/LVS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下箭头 12"/>
          <p:cNvSpPr/>
          <p:nvPr/>
        </p:nvSpPr>
        <p:spPr>
          <a:xfrm>
            <a:off x="4283968" y="1622807"/>
            <a:ext cx="485800" cy="6552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下箭头 13"/>
          <p:cNvSpPr/>
          <p:nvPr/>
        </p:nvSpPr>
        <p:spPr>
          <a:xfrm>
            <a:off x="4310844" y="2920003"/>
            <a:ext cx="485800" cy="6552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下箭头 14"/>
          <p:cNvSpPr/>
          <p:nvPr/>
        </p:nvSpPr>
        <p:spPr>
          <a:xfrm>
            <a:off x="4283968" y="4205479"/>
            <a:ext cx="485800" cy="6552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下箭头 15"/>
          <p:cNvSpPr/>
          <p:nvPr/>
        </p:nvSpPr>
        <p:spPr>
          <a:xfrm>
            <a:off x="4283968" y="5496817"/>
            <a:ext cx="485800" cy="3637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21"/>
          <p:cNvCxnSpPr/>
          <p:nvPr/>
        </p:nvCxnSpPr>
        <p:spPr>
          <a:xfrm>
            <a:off x="4644008" y="1847061"/>
            <a:ext cx="1872208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24"/>
          <p:cNvCxnSpPr/>
          <p:nvPr/>
        </p:nvCxnSpPr>
        <p:spPr>
          <a:xfrm flipH="1">
            <a:off x="5796136" y="1292723"/>
            <a:ext cx="1656184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28"/>
          <p:cNvCxnSpPr/>
          <p:nvPr/>
        </p:nvCxnSpPr>
        <p:spPr>
          <a:xfrm flipV="1">
            <a:off x="7451327" y="1281858"/>
            <a:ext cx="993" cy="28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38"/>
          <p:cNvSpPr/>
          <p:nvPr/>
        </p:nvSpPr>
        <p:spPr>
          <a:xfrm>
            <a:off x="6516216" y="2809114"/>
            <a:ext cx="1872208" cy="648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Modelsim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Simulation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40"/>
          <p:cNvCxnSpPr/>
          <p:nvPr/>
        </p:nvCxnSpPr>
        <p:spPr>
          <a:xfrm flipH="1">
            <a:off x="5796136" y="2545045"/>
            <a:ext cx="1656184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41"/>
          <p:cNvCxnSpPr/>
          <p:nvPr/>
        </p:nvCxnSpPr>
        <p:spPr>
          <a:xfrm flipV="1">
            <a:off x="7451327" y="2534180"/>
            <a:ext cx="993" cy="28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42"/>
          <p:cNvSpPr/>
          <p:nvPr/>
        </p:nvSpPr>
        <p:spPr>
          <a:xfrm>
            <a:off x="6515223" y="4193776"/>
            <a:ext cx="1872208" cy="648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Modelsim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Simulation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43"/>
          <p:cNvCxnSpPr/>
          <p:nvPr/>
        </p:nvCxnSpPr>
        <p:spPr>
          <a:xfrm>
            <a:off x="4643015" y="4484045"/>
            <a:ext cx="1872208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4"/>
          <p:cNvCxnSpPr/>
          <p:nvPr/>
        </p:nvCxnSpPr>
        <p:spPr>
          <a:xfrm flipH="1">
            <a:off x="5795143" y="3929707"/>
            <a:ext cx="1656184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45"/>
          <p:cNvCxnSpPr/>
          <p:nvPr/>
        </p:nvCxnSpPr>
        <p:spPr>
          <a:xfrm flipV="1">
            <a:off x="7450334" y="3918842"/>
            <a:ext cx="993" cy="28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5"/>
          <p:cNvSpPr txBox="1"/>
          <p:nvPr/>
        </p:nvSpPr>
        <p:spPr>
          <a:xfrm>
            <a:off x="4153634" y="593651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Finish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24384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</a:rPr>
              <a:t>Previous lecture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7" idx="1"/>
          </p:cNvCxnSpPr>
          <p:nvPr/>
        </p:nvCxnSpPr>
        <p:spPr bwMode="auto">
          <a:xfrm flipV="1">
            <a:off x="2057400" y="2596100"/>
            <a:ext cx="1200200" cy="709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57200" y="38100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This lecture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2057400" y="3886200"/>
            <a:ext cx="1200200" cy="709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04800" y="11430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</a:rPr>
              <a:t>Previous lectures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5" idx="1"/>
          </p:cNvCxnSpPr>
          <p:nvPr/>
        </p:nvCxnSpPr>
        <p:spPr bwMode="auto">
          <a:xfrm>
            <a:off x="2362200" y="1290100"/>
            <a:ext cx="895400" cy="1466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316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ICC Layout Design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48334"/>
              </p:ext>
            </p:extLst>
          </p:nvPr>
        </p:nvGraphicFramePr>
        <p:xfrm>
          <a:off x="2362200" y="914400"/>
          <a:ext cx="3962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2895600" y="1752600"/>
            <a:ext cx="381000" cy="34290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3276600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</a:rPr>
              <a:t>IC Complier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6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ICC Layout Design Step 1: </a:t>
            </a:r>
            <a:r>
              <a:rPr lang="en-US" dirty="0"/>
              <a:t>Building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5068054"/>
          </a:xfrm>
        </p:spPr>
        <p:txBody>
          <a:bodyPr/>
          <a:lstStyle/>
          <a:p>
            <a:pPr lvl="1"/>
            <a:r>
              <a:rPr lang="en-US" dirty="0"/>
              <a:t>set </a:t>
            </a:r>
            <a:r>
              <a:rPr lang="en-US" dirty="0" err="1"/>
              <a:t>source_file</a:t>
            </a:r>
            <a:r>
              <a:rPr lang="en-US" dirty="0"/>
              <a:t> ./</a:t>
            </a:r>
            <a:r>
              <a:rPr lang="en-US" dirty="0" smtClean="0"/>
              <a:t>sources/</a:t>
            </a:r>
            <a:r>
              <a:rPr lang="en-US" dirty="0" err="1" smtClean="0"/>
              <a:t>code_gate.ddc</a:t>
            </a:r>
            <a:endParaRPr lang="en-US" dirty="0" smtClean="0"/>
          </a:p>
          <a:p>
            <a:pPr lvl="1"/>
            <a:r>
              <a:rPr lang="en-US" dirty="0"/>
              <a:t>set </a:t>
            </a:r>
            <a:r>
              <a:rPr lang="en-US" dirty="0" err="1"/>
              <a:t>link_library</a:t>
            </a:r>
            <a:r>
              <a:rPr lang="en-US" dirty="0"/>
              <a:t>   "* $</a:t>
            </a:r>
            <a:r>
              <a:rPr lang="en-US" dirty="0" err="1"/>
              <a:t>my_lib_path</a:t>
            </a:r>
            <a:r>
              <a:rPr lang="en-US" dirty="0"/>
              <a:t>/smic013_dc/tt_0v5.db $</a:t>
            </a:r>
            <a:r>
              <a:rPr lang="en-US" dirty="0" err="1"/>
              <a:t>my_lib_path</a:t>
            </a:r>
            <a:r>
              <a:rPr lang="en-US" dirty="0"/>
              <a:t>/smic013_pad/SP013D3W_V1p1_typ.db"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target_library</a:t>
            </a:r>
            <a:r>
              <a:rPr lang="en-US" dirty="0"/>
              <a:t> "$</a:t>
            </a:r>
            <a:r>
              <a:rPr lang="en-US" dirty="0" err="1"/>
              <a:t>my_lib_path</a:t>
            </a:r>
            <a:r>
              <a:rPr lang="en-US" dirty="0"/>
              <a:t>/smic013_dc/tt_0v5.db $</a:t>
            </a:r>
            <a:r>
              <a:rPr lang="en-US" dirty="0" err="1"/>
              <a:t>my_lib_path</a:t>
            </a:r>
            <a:r>
              <a:rPr lang="en-US" dirty="0"/>
              <a:t>/smic013_pad/SP013D3W_V1p1_typ.db"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symbol_library</a:t>
            </a:r>
            <a:r>
              <a:rPr lang="en-US" dirty="0"/>
              <a:t> "$</a:t>
            </a:r>
            <a:r>
              <a:rPr lang="en-US" dirty="0" err="1" smtClean="0"/>
              <a:t>my_lib_path</a:t>
            </a:r>
            <a:r>
              <a:rPr lang="en-US" dirty="0" smtClean="0"/>
              <a:t>/lib/smic013_dc/smic13g.sdb”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set </a:t>
            </a:r>
            <a:r>
              <a:rPr lang="en-US" dirty="0" err="1"/>
              <a:t>timing_enable_multiple_clocks_per_reg</a:t>
            </a:r>
            <a:r>
              <a:rPr lang="en-US" dirty="0"/>
              <a:t> true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case_anslysis_with_logic_constants</a:t>
            </a:r>
            <a:r>
              <a:rPr lang="en-US" dirty="0"/>
              <a:t> true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physopt_delete_unloaded_cells</a:t>
            </a:r>
            <a:r>
              <a:rPr lang="en-US" dirty="0"/>
              <a:t> false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enable_recovery_removal_arcs</a:t>
            </a:r>
            <a:r>
              <a:rPr lang="en-US" dirty="0"/>
              <a:t> true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set mw_logic0_net "VSS"</a:t>
            </a:r>
          </a:p>
          <a:p>
            <a:pPr lvl="1"/>
            <a:r>
              <a:rPr lang="en-US" dirty="0"/>
              <a:t>set mw_logic1_net "VDD"</a:t>
            </a:r>
          </a:p>
        </p:txBody>
      </p:sp>
    </p:spTree>
    <p:extLst>
      <p:ext uri="{BB962C8B-B14F-4D97-AF65-F5344CB8AC3E}">
        <p14:creationId xmlns:p14="http://schemas.microsoft.com/office/powerpoint/2010/main" val="181502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ICC Layout Design Step 1: Building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5189113"/>
          </a:xfrm>
        </p:spPr>
        <p:txBody>
          <a:bodyPr/>
          <a:lstStyle/>
          <a:p>
            <a:pPr lvl="1">
              <a:lnSpc>
                <a:spcPts val="1600"/>
              </a:lnSpc>
            </a:pPr>
            <a:r>
              <a:rPr lang="en-US" sz="1600" dirty="0" err="1"/>
              <a:t>create_mw_lib</a:t>
            </a:r>
            <a:r>
              <a:rPr lang="en-US" sz="1600" dirty="0"/>
              <a:t> $</a:t>
            </a:r>
            <a:r>
              <a:rPr lang="en-US" sz="1600" dirty="0" err="1"/>
              <a:t>my_mw_lib</a:t>
            </a:r>
            <a:r>
              <a:rPr lang="en-US" sz="1600" dirty="0"/>
              <a:t> -open -technology $</a:t>
            </a:r>
            <a:r>
              <a:rPr lang="en-US" sz="1600" dirty="0" err="1"/>
              <a:t>my_lib_path</a:t>
            </a:r>
            <a:r>
              <a:rPr lang="en-US" sz="1600" dirty="0"/>
              <a:t>/</a:t>
            </a:r>
            <a:r>
              <a:rPr lang="en-US" sz="1600" dirty="0" err="1"/>
              <a:t>tf</a:t>
            </a:r>
            <a:r>
              <a:rPr lang="en-US" sz="1600" dirty="0"/>
              <a:t>/smic13g_8lm.tf -</a:t>
            </a:r>
            <a:r>
              <a:rPr lang="en-US" sz="1600" dirty="0" err="1"/>
              <a:t>mw_reference_library</a:t>
            </a:r>
            <a:r>
              <a:rPr lang="en-US" sz="1600" dirty="0"/>
              <a:t> "$</a:t>
            </a:r>
            <a:r>
              <a:rPr lang="en-US" sz="1600" dirty="0" err="1"/>
              <a:t>my_lib_path</a:t>
            </a:r>
            <a:r>
              <a:rPr lang="en-US" sz="1600" dirty="0"/>
              <a:t>/smic13g $</a:t>
            </a:r>
            <a:r>
              <a:rPr lang="en-US" sz="1600" dirty="0" err="1"/>
              <a:t>my_lib_path</a:t>
            </a:r>
            <a:r>
              <a:rPr lang="en-US" sz="1600" dirty="0"/>
              <a:t>/smic013padw $</a:t>
            </a:r>
            <a:r>
              <a:rPr lang="en-US" sz="1600" dirty="0" err="1"/>
              <a:t>my_lib_path</a:t>
            </a:r>
            <a:r>
              <a:rPr lang="en-US" sz="1600" dirty="0"/>
              <a:t>/LVSHIFTER </a:t>
            </a:r>
            <a:r>
              <a:rPr lang="en-US" sz="1600" dirty="0" smtClean="0"/>
              <a:t>”</a:t>
            </a:r>
          </a:p>
          <a:p>
            <a:pPr lvl="1">
              <a:lnSpc>
                <a:spcPts val="1600"/>
              </a:lnSpc>
            </a:pPr>
            <a:r>
              <a:rPr lang="en-US" sz="1600" dirty="0" err="1"/>
              <a:t>set_tlu_plus_files</a:t>
            </a:r>
            <a:r>
              <a:rPr lang="en-US" sz="1600" dirty="0"/>
              <a:t> </a:t>
            </a:r>
            <a:r>
              <a:rPr lang="en-US" sz="1600" dirty="0" smtClean="0"/>
              <a:t>-</a:t>
            </a:r>
            <a:r>
              <a:rPr lang="en-US" sz="1600" dirty="0" err="1" smtClean="0"/>
              <a:t>max_tluplus</a:t>
            </a:r>
            <a:r>
              <a:rPr lang="en-US" sz="1600" dirty="0" smtClean="0"/>
              <a:t> $</a:t>
            </a:r>
            <a:r>
              <a:rPr lang="en-US" sz="1600" dirty="0" err="1" smtClean="0"/>
              <a:t>my_lib_path</a:t>
            </a:r>
            <a:r>
              <a:rPr lang="en-US" sz="1600" dirty="0" smtClean="0"/>
              <a:t>/</a:t>
            </a:r>
            <a:r>
              <a:rPr lang="en-US" sz="1600" dirty="0" err="1" smtClean="0"/>
              <a:t>tlup</a:t>
            </a:r>
            <a:r>
              <a:rPr lang="en-US" sz="1600" dirty="0" smtClean="0"/>
              <a:t>/smic013_8lm_cell_max.tlup </a:t>
            </a:r>
            <a:r>
              <a:rPr lang="en-US" dirty="0"/>
              <a:t>\</a:t>
            </a:r>
          </a:p>
          <a:p>
            <a:pPr marL="495300" lvl="1" indent="0">
              <a:lnSpc>
                <a:spcPts val="1600"/>
              </a:lnSpc>
              <a:buNone/>
            </a:pPr>
            <a:r>
              <a:rPr lang="en-US" sz="1600" dirty="0" smtClean="0"/>
              <a:t>	-</a:t>
            </a:r>
            <a:r>
              <a:rPr lang="en-US" sz="1600" dirty="0" err="1"/>
              <a:t>min_tluplus</a:t>
            </a:r>
            <a:r>
              <a:rPr lang="en-US" sz="1600" dirty="0"/>
              <a:t>  $</a:t>
            </a:r>
            <a:r>
              <a:rPr lang="en-US" sz="1600" dirty="0" err="1"/>
              <a:t>my_lib_path</a:t>
            </a:r>
            <a:r>
              <a:rPr lang="en-US" sz="1600" dirty="0"/>
              <a:t>/</a:t>
            </a:r>
            <a:r>
              <a:rPr lang="en-US" sz="1600" dirty="0" err="1"/>
              <a:t>tlup</a:t>
            </a:r>
            <a:r>
              <a:rPr lang="en-US" sz="1600" dirty="0"/>
              <a:t>/smic013_8lm_cell_min.tlup \</a:t>
            </a:r>
          </a:p>
          <a:p>
            <a:pPr marL="495300" lvl="1" indent="0">
              <a:lnSpc>
                <a:spcPts val="1600"/>
              </a:lnSpc>
              <a:buNone/>
            </a:pPr>
            <a:r>
              <a:rPr lang="en-US" sz="1600" dirty="0" smtClean="0"/>
              <a:t>	-</a:t>
            </a:r>
            <a:r>
              <a:rPr lang="en-US" sz="1600" dirty="0"/>
              <a:t>tech2itf_map $</a:t>
            </a:r>
            <a:r>
              <a:rPr lang="en-US" sz="1600" dirty="0" err="1" smtClean="0"/>
              <a:t>my_lib_path</a:t>
            </a:r>
            <a:r>
              <a:rPr lang="en-US" sz="1600" dirty="0" smtClean="0"/>
              <a:t>/</a:t>
            </a:r>
            <a:r>
              <a:rPr lang="en-US" sz="1600" dirty="0" err="1" smtClean="0"/>
              <a:t>tlup</a:t>
            </a:r>
            <a:r>
              <a:rPr lang="en-US" sz="1600" dirty="0" smtClean="0"/>
              <a:t>/smiclogic013_rcxt_tran.map</a:t>
            </a:r>
          </a:p>
          <a:p>
            <a:pPr lvl="1">
              <a:lnSpc>
                <a:spcPts val="1600"/>
              </a:lnSpc>
            </a:pPr>
            <a:r>
              <a:rPr lang="en-US" dirty="0" err="1" smtClean="0"/>
              <a:t>check_tlu_plus_files</a:t>
            </a:r>
            <a:endParaRPr lang="en-US" dirty="0" smtClean="0"/>
          </a:p>
          <a:p>
            <a:pPr lvl="1">
              <a:lnSpc>
                <a:spcPts val="1600"/>
              </a:lnSpc>
            </a:pPr>
            <a:r>
              <a:rPr lang="en-US" sz="1600" dirty="0" err="1"/>
              <a:t>import_designs</a:t>
            </a:r>
            <a:r>
              <a:rPr lang="en-US" sz="1600" dirty="0"/>
              <a:t> ./sources/</a:t>
            </a:r>
            <a:r>
              <a:rPr lang="en-US" sz="1600" dirty="0" err="1"/>
              <a:t>code_gate_pad.v</a:t>
            </a:r>
            <a:r>
              <a:rPr lang="en-US" sz="1600" dirty="0"/>
              <a:t> -format </a:t>
            </a:r>
            <a:r>
              <a:rPr lang="en-US" sz="1600" dirty="0" err="1"/>
              <a:t>verilog</a:t>
            </a:r>
            <a:r>
              <a:rPr lang="en-US" sz="1600" dirty="0"/>
              <a:t> -top </a:t>
            </a:r>
            <a:r>
              <a:rPr lang="en-US" sz="1600" dirty="0" err="1" smtClean="0"/>
              <a:t>ntcchip_top</a:t>
            </a:r>
            <a:endParaRPr lang="en-US" sz="1600" dirty="0" smtClean="0"/>
          </a:p>
          <a:p>
            <a:pPr lvl="1">
              <a:lnSpc>
                <a:spcPts val="1600"/>
              </a:lnSpc>
            </a:pPr>
            <a:r>
              <a:rPr lang="en-US" dirty="0" err="1"/>
              <a:t>read_sdc</a:t>
            </a:r>
            <a:r>
              <a:rPr lang="en-US" dirty="0"/>
              <a:t> ./</a:t>
            </a:r>
            <a:r>
              <a:rPr lang="en-US" dirty="0" smtClean="0"/>
              <a:t>sources/</a:t>
            </a:r>
            <a:r>
              <a:rPr lang="en-US" dirty="0" err="1" smtClean="0"/>
              <a:t>code_gate_pad.sdc</a:t>
            </a:r>
            <a:endParaRPr lang="en-US" dirty="0" smtClean="0"/>
          </a:p>
          <a:p>
            <a:pPr lvl="1">
              <a:lnSpc>
                <a:spcPts val="1600"/>
              </a:lnSpc>
            </a:pPr>
            <a:endParaRPr lang="en-US" dirty="0" smtClean="0"/>
          </a:p>
          <a:p>
            <a:pPr lvl="1">
              <a:lnSpc>
                <a:spcPts val="1600"/>
              </a:lnSpc>
            </a:pPr>
            <a:r>
              <a:rPr lang="en-US" dirty="0" err="1" smtClean="0"/>
              <a:t>set_auto_disable_drc_nets</a:t>
            </a:r>
            <a:r>
              <a:rPr lang="en-US" dirty="0" smtClean="0"/>
              <a:t> </a:t>
            </a:r>
            <a:r>
              <a:rPr lang="en-US" dirty="0"/>
              <a:t>-constant false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remove_attribute</a:t>
            </a:r>
            <a:r>
              <a:rPr lang="en-US" dirty="0"/>
              <a:t> [</a:t>
            </a:r>
            <a:r>
              <a:rPr lang="en-US" dirty="0" err="1"/>
              <a:t>all_clocks</a:t>
            </a:r>
            <a:r>
              <a:rPr lang="en-US" dirty="0"/>
              <a:t>] </a:t>
            </a:r>
            <a:r>
              <a:rPr lang="en-US" dirty="0" err="1"/>
              <a:t>fix_hold</a:t>
            </a:r>
            <a:endParaRPr lang="en-US" dirty="0"/>
          </a:p>
          <a:p>
            <a:pPr lvl="1">
              <a:lnSpc>
                <a:spcPts val="1600"/>
              </a:lnSpc>
            </a:pPr>
            <a:r>
              <a:rPr lang="en-US" dirty="0" err="1"/>
              <a:t>check_timing</a:t>
            </a:r>
            <a:endParaRPr lang="en-US" dirty="0"/>
          </a:p>
          <a:p>
            <a:pPr lvl="1">
              <a:lnSpc>
                <a:spcPts val="1600"/>
              </a:lnSpc>
            </a:pPr>
            <a:r>
              <a:rPr lang="en-US" dirty="0" err="1"/>
              <a:t>set_zero_interconnect_delay_mode</a:t>
            </a:r>
            <a:r>
              <a:rPr lang="en-US" dirty="0"/>
              <a:t> true </a:t>
            </a:r>
          </a:p>
          <a:p>
            <a:pPr lvl="1">
              <a:lnSpc>
                <a:spcPts val="1600"/>
              </a:lnSpc>
            </a:pPr>
            <a:r>
              <a:rPr lang="en-US" dirty="0"/>
              <a:t>redirect -tee </a:t>
            </a:r>
            <a:r>
              <a:rPr lang="en-US" dirty="0" err="1"/>
              <a:t>zic.timing</a:t>
            </a:r>
            <a:r>
              <a:rPr lang="en-US" dirty="0"/>
              <a:t> {</a:t>
            </a:r>
            <a:r>
              <a:rPr lang="en-US" dirty="0" err="1"/>
              <a:t>report_timing</a:t>
            </a:r>
            <a:r>
              <a:rPr lang="en-US" dirty="0"/>
              <a:t>} 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set_zero_interconnect_delay_mode</a:t>
            </a:r>
            <a:r>
              <a:rPr lang="en-US" dirty="0"/>
              <a:t> </a:t>
            </a:r>
            <a:r>
              <a:rPr lang="en-US" dirty="0" smtClean="0"/>
              <a:t>false</a:t>
            </a:r>
            <a:endParaRPr lang="en-US" dirty="0"/>
          </a:p>
          <a:p>
            <a:pPr lvl="1">
              <a:lnSpc>
                <a:spcPts val="1600"/>
              </a:lnSpc>
            </a:pPr>
            <a:r>
              <a:rPr lang="en-US" dirty="0" err="1"/>
              <a:t>save_mw_cel</a:t>
            </a:r>
            <a:r>
              <a:rPr lang="en-US" dirty="0"/>
              <a:t> -as </a:t>
            </a:r>
            <a:r>
              <a:rPr lang="en-US" dirty="0" err="1"/>
              <a:t>orca_data_setup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1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ICC Layout Design Step 2: Floor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3818481"/>
          </a:xfrm>
        </p:spPr>
        <p:txBody>
          <a:bodyPr/>
          <a:lstStyle/>
          <a:p>
            <a:r>
              <a:rPr lang="en-US" dirty="0"/>
              <a:t>Add physical only cells (CORNER</a:t>
            </a:r>
            <a:r>
              <a:rPr lang="en-US" dirty="0" smtClean="0"/>
              <a:t>), set pad locations</a:t>
            </a:r>
          </a:p>
          <a:p>
            <a:r>
              <a:rPr lang="en-US" dirty="0" smtClean="0"/>
              <a:t>Pre-place </a:t>
            </a:r>
            <a:r>
              <a:rPr lang="en-US" dirty="0"/>
              <a:t>macro cells and standard cells</a:t>
            </a:r>
          </a:p>
          <a:p>
            <a:r>
              <a:rPr lang="en-US" dirty="0"/>
              <a:t>Create pad rings</a:t>
            </a:r>
          </a:p>
          <a:p>
            <a:r>
              <a:rPr lang="en-US" dirty="0"/>
              <a:t>Connect power nets (done in many steps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Pre-route </a:t>
            </a:r>
            <a:r>
              <a:rPr lang="en-US" dirty="0"/>
              <a:t>power nets</a:t>
            </a:r>
          </a:p>
          <a:p>
            <a:r>
              <a:rPr lang="en-US" dirty="0" smtClean="0"/>
              <a:t>Place </a:t>
            </a:r>
            <a:r>
              <a:rPr lang="en-US" dirty="0"/>
              <a:t>standard cells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8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dirty="0" smtClean="0"/>
              <a:t>ICC Layout Design Step 3: Clock and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5687711"/>
          </a:xfrm>
        </p:spPr>
        <p:txBody>
          <a:bodyPr/>
          <a:lstStyle/>
          <a:p>
            <a:pPr>
              <a:lnSpc>
                <a:spcPts val="1600"/>
              </a:lnSpc>
            </a:pPr>
            <a:r>
              <a:rPr lang="en-US" dirty="0"/>
              <a:t>Set constraints (re-set</a:t>
            </a:r>
            <a:r>
              <a:rPr lang="en-US" dirty="0" smtClean="0"/>
              <a:t>)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set_route_mode_options</a:t>
            </a:r>
            <a:r>
              <a:rPr lang="en-US" dirty="0"/>
              <a:t> -</a:t>
            </a:r>
            <a:r>
              <a:rPr lang="en-US" dirty="0" err="1"/>
              <a:t>zroute</a:t>
            </a:r>
            <a:r>
              <a:rPr lang="en-US" dirty="0"/>
              <a:t> false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remove_ideal_net</a:t>
            </a:r>
            <a:r>
              <a:rPr lang="en-US" dirty="0"/>
              <a:t> [</a:t>
            </a:r>
            <a:r>
              <a:rPr lang="en-US" dirty="0" err="1"/>
              <a:t>get_ports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 smtClean="0"/>
              <a:t>]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read_sdc</a:t>
            </a:r>
            <a:r>
              <a:rPr lang="en-US" dirty="0"/>
              <a:t> ./sources/</a:t>
            </a:r>
            <a:r>
              <a:rPr lang="en-US" dirty="0" err="1"/>
              <a:t>code_gate_pad.sdc</a:t>
            </a:r>
            <a:endParaRPr lang="en-US" dirty="0"/>
          </a:p>
          <a:p>
            <a:pPr>
              <a:lnSpc>
                <a:spcPts val="1600"/>
              </a:lnSpc>
            </a:pPr>
            <a:r>
              <a:rPr lang="en-US" dirty="0"/>
              <a:t>Set clock routing rules and cells used in the clock </a:t>
            </a:r>
            <a:r>
              <a:rPr lang="en-US" dirty="0" smtClean="0"/>
              <a:t>tree</a:t>
            </a:r>
          </a:p>
          <a:p>
            <a:pPr lvl="1">
              <a:lnSpc>
                <a:spcPts val="1600"/>
              </a:lnSpc>
            </a:pPr>
            <a:r>
              <a:rPr lang="en-US" sz="1800" dirty="0" err="1"/>
              <a:t>define_routing_rule</a:t>
            </a:r>
            <a:r>
              <a:rPr lang="en-US" sz="1800" dirty="0"/>
              <a:t> </a:t>
            </a:r>
            <a:r>
              <a:rPr lang="en-US" sz="1800" dirty="0" err="1"/>
              <a:t>clock_rule</a:t>
            </a:r>
            <a:r>
              <a:rPr lang="en-US" sz="1800" dirty="0"/>
              <a:t> </a:t>
            </a:r>
            <a:r>
              <a:rPr lang="en-US" sz="1800" dirty="0" smtClean="0"/>
              <a:t>-</a:t>
            </a:r>
            <a:r>
              <a:rPr lang="en-US" sz="1800" dirty="0" err="1"/>
              <a:t>spacings</a:t>
            </a:r>
            <a:r>
              <a:rPr lang="en-US" sz="1800" dirty="0"/>
              <a:t> {METAL2 0.56 METAL3 0.56 METAL4 0.56 METAL5 0.56 METAL6 0.56 METAL7 0.56}</a:t>
            </a:r>
          </a:p>
          <a:p>
            <a:pPr lvl="1">
              <a:lnSpc>
                <a:spcPts val="1600"/>
              </a:lnSpc>
            </a:pPr>
            <a:r>
              <a:rPr lang="en-US" sz="1800" dirty="0" err="1"/>
              <a:t>set_clock_tree_options</a:t>
            </a:r>
            <a:r>
              <a:rPr lang="en-US" sz="1800" dirty="0"/>
              <a:t> -</a:t>
            </a:r>
            <a:r>
              <a:rPr lang="en-US" sz="1800" dirty="0" err="1"/>
              <a:t>target_skew</a:t>
            </a:r>
            <a:r>
              <a:rPr lang="en-US" sz="1800" dirty="0"/>
              <a:t> 0.1 -</a:t>
            </a:r>
            <a:r>
              <a:rPr lang="en-US" sz="1800" dirty="0" err="1"/>
              <a:t>max_transition</a:t>
            </a:r>
            <a:r>
              <a:rPr lang="en-US" sz="1800" dirty="0"/>
              <a:t> 0.5 -</a:t>
            </a:r>
            <a:r>
              <a:rPr lang="en-US" sz="1800" dirty="0" err="1"/>
              <a:t>max_fanout</a:t>
            </a:r>
            <a:r>
              <a:rPr lang="en-US" sz="1800" dirty="0"/>
              <a:t> 15 </a:t>
            </a:r>
            <a:r>
              <a:rPr lang="en-US" sz="1800" dirty="0" smtClean="0"/>
              <a:t>-</a:t>
            </a:r>
            <a:r>
              <a:rPr lang="en-US" sz="1800" dirty="0" err="1"/>
              <a:t>routing_rule</a:t>
            </a:r>
            <a:r>
              <a:rPr lang="en-US" sz="1800" dirty="0"/>
              <a:t> </a:t>
            </a:r>
            <a:r>
              <a:rPr lang="en-US" sz="1800" dirty="0" err="1"/>
              <a:t>clock_rule</a:t>
            </a:r>
            <a:r>
              <a:rPr lang="en-US" sz="1800" dirty="0"/>
              <a:t> -</a:t>
            </a:r>
            <a:r>
              <a:rPr lang="en-US" sz="1800" dirty="0" err="1"/>
              <a:t>layer_list</a:t>
            </a:r>
            <a:r>
              <a:rPr lang="en-US" sz="1800" dirty="0"/>
              <a:t> {METAL3 METAL4 METAL5}</a:t>
            </a:r>
          </a:p>
          <a:p>
            <a:pPr>
              <a:lnSpc>
                <a:spcPts val="1600"/>
              </a:lnSpc>
            </a:pPr>
            <a:r>
              <a:rPr lang="en-US" dirty="0"/>
              <a:t>Build clock tree and route clock </a:t>
            </a:r>
            <a:r>
              <a:rPr lang="en-US" dirty="0" smtClean="0"/>
              <a:t>nets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reset_clock_tree_references</a:t>
            </a:r>
            <a:endParaRPr lang="en-US" dirty="0"/>
          </a:p>
          <a:p>
            <a:pPr lvl="1">
              <a:lnSpc>
                <a:spcPts val="1600"/>
              </a:lnSpc>
            </a:pPr>
            <a:r>
              <a:rPr lang="en-US" sz="1800" dirty="0" err="1"/>
              <a:t>set_clock_tree_references</a:t>
            </a:r>
            <a:r>
              <a:rPr lang="en-US" sz="1800" dirty="0"/>
              <a:t> -references {CLKBUFX2 </a:t>
            </a:r>
            <a:r>
              <a:rPr lang="is-IS" sz="1800" dirty="0" smtClean="0"/>
              <a:t>…</a:t>
            </a:r>
            <a:r>
              <a:rPr lang="en-US" sz="1800" dirty="0" smtClean="0"/>
              <a:t> </a:t>
            </a:r>
            <a:r>
              <a:rPr lang="en-US" sz="1800" dirty="0"/>
              <a:t>CLKINVX20</a:t>
            </a:r>
            <a:r>
              <a:rPr lang="en-US" sz="1800" dirty="0" smtClean="0"/>
              <a:t>}</a:t>
            </a:r>
            <a:endParaRPr lang="en-US" sz="1800" dirty="0"/>
          </a:p>
          <a:p>
            <a:pPr lvl="1">
              <a:lnSpc>
                <a:spcPts val="1600"/>
              </a:lnSpc>
            </a:pPr>
            <a:r>
              <a:rPr lang="en-US" dirty="0" err="1"/>
              <a:t>clock_opt</a:t>
            </a:r>
            <a:endParaRPr lang="en-US" dirty="0"/>
          </a:p>
          <a:p>
            <a:pPr>
              <a:lnSpc>
                <a:spcPts val="1600"/>
              </a:lnSpc>
            </a:pPr>
            <a:r>
              <a:rPr lang="en-US" dirty="0"/>
              <a:t>Route all </a:t>
            </a:r>
            <a:r>
              <a:rPr lang="en-US" dirty="0" smtClean="0"/>
              <a:t>nets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route_opt</a:t>
            </a:r>
            <a:endParaRPr lang="en-US" dirty="0"/>
          </a:p>
          <a:p>
            <a:pPr>
              <a:lnSpc>
                <a:spcPts val="16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5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ICC Layout Design Step </a:t>
            </a:r>
            <a:r>
              <a:rPr lang="en-US" dirty="0" smtClean="0"/>
              <a:t>4: Finishing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5385064"/>
          </a:xfrm>
        </p:spPr>
        <p:txBody>
          <a:bodyPr/>
          <a:lstStyle/>
          <a:p>
            <a:r>
              <a:rPr lang="en-US" dirty="0"/>
              <a:t>Finishing (07)</a:t>
            </a:r>
          </a:p>
          <a:p>
            <a:pPr lvl="1"/>
            <a:r>
              <a:rPr lang="en-US" dirty="0" smtClean="0"/>
              <a:t>Check antenna </a:t>
            </a:r>
            <a:r>
              <a:rPr lang="en-US" dirty="0"/>
              <a:t>errors</a:t>
            </a:r>
          </a:p>
          <a:p>
            <a:pPr lvl="1"/>
            <a:r>
              <a:rPr lang="en-US" dirty="0"/>
              <a:t>Insert standard cell fillers</a:t>
            </a:r>
          </a:p>
          <a:p>
            <a:pPr lvl="1"/>
            <a:r>
              <a:rPr lang="en-US" dirty="0"/>
              <a:t>Insert metal and poly </a:t>
            </a:r>
            <a:r>
              <a:rPr lang="en-US" dirty="0" smtClean="0"/>
              <a:t>fillers</a:t>
            </a:r>
            <a:endParaRPr lang="en-US" dirty="0"/>
          </a:p>
          <a:p>
            <a:pPr lvl="1"/>
            <a:r>
              <a:rPr lang="en-US" dirty="0" smtClean="0"/>
              <a:t>Check DRC </a:t>
            </a:r>
            <a:r>
              <a:rPr lang="en-US" dirty="0"/>
              <a:t>errors</a:t>
            </a:r>
          </a:p>
          <a:p>
            <a:r>
              <a:rPr lang="en-US" dirty="0"/>
              <a:t>Report Output (08)</a:t>
            </a:r>
          </a:p>
          <a:p>
            <a:pPr lvl="1"/>
            <a:r>
              <a:rPr lang="en-US" sz="1800" dirty="0" err="1"/>
              <a:t>set_write_stream_options</a:t>
            </a:r>
            <a:r>
              <a:rPr lang="en-US" sz="1800" dirty="0"/>
              <a:t> -</a:t>
            </a:r>
            <a:r>
              <a:rPr lang="en-US" sz="1800" dirty="0" err="1"/>
              <a:t>map_layer</a:t>
            </a:r>
            <a:r>
              <a:rPr lang="en-US" sz="1800" dirty="0"/>
              <a:t> $</a:t>
            </a:r>
            <a:r>
              <a:rPr lang="en-US" sz="1800" dirty="0" err="1"/>
              <a:t>my_lib_path</a:t>
            </a:r>
            <a:r>
              <a:rPr lang="en-US" sz="1800" dirty="0"/>
              <a:t>/gds2OutLayer.map -</a:t>
            </a:r>
            <a:r>
              <a:rPr lang="en-US" sz="1800" dirty="0" err="1"/>
              <a:t>child_depth</a:t>
            </a:r>
            <a:r>
              <a:rPr lang="en-US" sz="1800" dirty="0"/>
              <a:t> 20 -</a:t>
            </a:r>
            <a:r>
              <a:rPr lang="en-US" sz="1800" dirty="0" err="1"/>
              <a:t>output_filling</a:t>
            </a:r>
            <a:r>
              <a:rPr lang="en-US" sz="1800" dirty="0"/>
              <a:t> {fill} -</a:t>
            </a:r>
            <a:r>
              <a:rPr lang="en-US" sz="1800" dirty="0" err="1"/>
              <a:t>output_pin</a:t>
            </a:r>
            <a:r>
              <a:rPr lang="en-US" sz="1800" dirty="0"/>
              <a:t> {text geometry</a:t>
            </a:r>
            <a:r>
              <a:rPr lang="en-US" sz="1800" dirty="0" smtClean="0"/>
              <a:t>}</a:t>
            </a:r>
            <a:endParaRPr lang="en-US" sz="1800" dirty="0"/>
          </a:p>
          <a:p>
            <a:pPr lvl="1"/>
            <a:r>
              <a:rPr lang="en-US" dirty="0" err="1"/>
              <a:t>write_stream</a:t>
            </a:r>
            <a:r>
              <a:rPr lang="en-US" dirty="0"/>
              <a:t> -cells {</a:t>
            </a:r>
            <a:r>
              <a:rPr lang="en-US" dirty="0" err="1"/>
              <a:t>ntcchip_top</a:t>
            </a:r>
            <a:r>
              <a:rPr lang="en-US" dirty="0"/>
              <a:t>} ./result/</a:t>
            </a:r>
            <a:r>
              <a:rPr lang="en-US" dirty="0" err="1"/>
              <a:t>ntcchip_phy.gds</a:t>
            </a:r>
            <a:endParaRPr lang="en-US" dirty="0"/>
          </a:p>
          <a:p>
            <a:pPr lvl="1"/>
            <a:r>
              <a:rPr lang="en-US" dirty="0" err="1"/>
              <a:t>define_name_rules</a:t>
            </a:r>
            <a:r>
              <a:rPr lang="en-US" dirty="0"/>
              <a:t> </a:t>
            </a:r>
            <a:r>
              <a:rPr lang="en-US" dirty="0" err="1"/>
              <a:t>verilog</a:t>
            </a:r>
            <a:r>
              <a:rPr lang="en-US" dirty="0"/>
              <a:t> -</a:t>
            </a:r>
            <a:r>
              <a:rPr lang="en-US" dirty="0" err="1"/>
              <a:t>case_insensitive</a:t>
            </a:r>
            <a:endParaRPr lang="en-US" dirty="0"/>
          </a:p>
          <a:p>
            <a:pPr lvl="1"/>
            <a:r>
              <a:rPr lang="en-US" dirty="0" err="1"/>
              <a:t>change_names</a:t>
            </a:r>
            <a:r>
              <a:rPr lang="en-US" dirty="0"/>
              <a:t> -rules </a:t>
            </a:r>
            <a:r>
              <a:rPr lang="en-US" dirty="0" err="1"/>
              <a:t>verilog</a:t>
            </a:r>
            <a:r>
              <a:rPr lang="en-US" dirty="0"/>
              <a:t> -hierarchy</a:t>
            </a:r>
          </a:p>
          <a:p>
            <a:pPr lvl="1"/>
            <a:r>
              <a:rPr lang="en-US" dirty="0" err="1"/>
              <a:t>remove_unconnected_ports</a:t>
            </a:r>
            <a:r>
              <a:rPr lang="en-US" dirty="0"/>
              <a:t> [</a:t>
            </a:r>
            <a:r>
              <a:rPr lang="en-US" dirty="0" err="1"/>
              <a:t>get_cells</a:t>
            </a:r>
            <a:r>
              <a:rPr lang="en-US" dirty="0"/>
              <a:t> -</a:t>
            </a:r>
            <a:r>
              <a:rPr lang="en-US" dirty="0" err="1"/>
              <a:t>hier</a:t>
            </a:r>
            <a:r>
              <a:rPr lang="en-US" dirty="0"/>
              <a:t> {*}]</a:t>
            </a:r>
          </a:p>
          <a:p>
            <a:pPr lvl="1"/>
            <a:r>
              <a:rPr lang="en-US" dirty="0" err="1"/>
              <a:t>write_verilog</a:t>
            </a:r>
            <a:r>
              <a:rPr lang="en-US" dirty="0"/>
              <a:t> -o ./result/</a:t>
            </a:r>
            <a:r>
              <a:rPr lang="en-US" dirty="0" err="1"/>
              <a:t>ntcchip_phy.v</a:t>
            </a:r>
            <a:endParaRPr lang="en-US" dirty="0"/>
          </a:p>
          <a:p>
            <a:pPr lvl="1"/>
            <a:r>
              <a:rPr lang="en-US" dirty="0" err="1"/>
              <a:t>write_sdf</a:t>
            </a:r>
            <a:r>
              <a:rPr lang="en-US" dirty="0"/>
              <a:t> ./result/</a:t>
            </a:r>
            <a:r>
              <a:rPr lang="en-US" dirty="0" err="1"/>
              <a:t>ntcchip_phy.sdf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8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1528624"/>
          </a:xfrm>
        </p:spPr>
        <p:txBody>
          <a:bodyPr/>
          <a:lstStyle/>
          <a:p>
            <a:r>
              <a:rPr lang="en-US" dirty="0" smtClean="0"/>
              <a:t>Synopsys/Cadence user manual</a:t>
            </a:r>
          </a:p>
          <a:p>
            <a:r>
              <a:rPr lang="en-US" dirty="0" smtClean="0"/>
              <a:t>Standard cell library data book</a:t>
            </a:r>
          </a:p>
          <a:p>
            <a:r>
              <a:rPr lang="en-US" dirty="0" smtClean="0"/>
              <a:t>I/O library 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3886200"/>
            <a:ext cx="282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tx1"/>
                </a:solidFill>
              </a:rPr>
              <a:t>LAB IST218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8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- .</a:t>
            </a:r>
            <a:r>
              <a:rPr lang="en-US" dirty="0" err="1" smtClean="0"/>
              <a:t>cshrc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75208"/>
            <a:ext cx="8153400" cy="5777992"/>
          </a:xfrm>
        </p:spPr>
        <p:txBody>
          <a:bodyPr/>
          <a:lstStyle/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#</a:t>
            </a:r>
            <a:r>
              <a:rPr lang="en-US" sz="1050" dirty="0" err="1"/>
              <a:t>synopsys</a:t>
            </a:r>
            <a:r>
              <a:rPr lang="en-US" sz="1050" dirty="0"/>
              <a:t> tools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 /home/software/synopsys-2013/syn_vG-G-2012.06-SP5-2/bin:${PATH}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 /home/software/synopsys-2013/pts-H-2012.12-SP3-1-x86/bin:${PATH}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 /home/software/synopsys-2013/vcs-mx-vH2013.06/bin:${PATH}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VCS_HOME /home/software/synopsys-2013/vcs-mx-vH2013.06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/home/software/synopsys-2013/customdesigner-H-2013.03-SP2-1/bin:${PATH}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/home/software/synopsys-2013/icvalidator-I-2013.12-SP2-HF1/bin:${PATH}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 /home/software/synopsys-2013/syn_vH-2013.03-SP5-2/bin:${PATH}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 /home/software/synopsys-2013/starrc-H-2013.06-SP2-1/bin:${PATH}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/home/software/synopsys-2013/hercules-vB-2008.09-SP5-1/bin/</a:t>
            </a:r>
            <a:r>
              <a:rPr lang="en-US" sz="1050" dirty="0" err="1"/>
              <a:t>linux</a:t>
            </a:r>
            <a:r>
              <a:rPr lang="en-US" sz="1050" dirty="0"/>
              <a:t>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 /home/software/synopsys-2013/icc-H-2013.03-SP2/bin:${PATH}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#</a:t>
            </a:r>
            <a:r>
              <a:rPr lang="en-US" sz="1050" dirty="0" err="1"/>
              <a:t>synopsys</a:t>
            </a:r>
            <a:r>
              <a:rPr lang="en-US" sz="1050" dirty="0"/>
              <a:t> memory compiler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MC_HOME /home/software/synopsys-2013/</a:t>
            </a:r>
            <a:r>
              <a:rPr lang="en-US" sz="1050" dirty="0" err="1"/>
              <a:t>saed_mc</a:t>
            </a:r>
            <a:endParaRPr lang="en-US" sz="1050" dirty="0"/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SAED_MC_32_28_PDK $MC_HOME/</a:t>
            </a:r>
            <a:r>
              <a:rPr lang="en-US" sz="1050" dirty="0" err="1"/>
              <a:t>etc</a:t>
            </a:r>
            <a:r>
              <a:rPr lang="en-US" sz="1050" dirty="0"/>
              <a:t>/techs/SAED_PDK_32/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PERL5LIB $MC_HOME/lib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set path= ($path $MC_HOME/bin </a:t>
            </a:r>
            <a:r>
              <a:rPr lang="en-US" sz="1050" dirty="0" smtClean="0"/>
              <a:t>)</a:t>
            </a:r>
            <a:endParaRPr lang="en-US" sz="1050" dirty="0"/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alias </a:t>
            </a:r>
            <a:r>
              <a:rPr lang="en-US" sz="1050" dirty="0" err="1"/>
              <a:t>ise</a:t>
            </a:r>
            <a:r>
              <a:rPr lang="en-US" sz="1050" dirty="0"/>
              <a:t> '/home/software/xilinx-13.2/ISE_DS/ISE/bin/lin64/</a:t>
            </a:r>
            <a:r>
              <a:rPr lang="en-US" sz="1050" dirty="0" err="1"/>
              <a:t>ise</a:t>
            </a:r>
            <a:r>
              <a:rPr lang="en-US" sz="1050" dirty="0"/>
              <a:t>'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alias </a:t>
            </a:r>
            <a:r>
              <a:rPr lang="en-US" sz="1050" dirty="0" err="1"/>
              <a:t>matlab</a:t>
            </a:r>
            <a:r>
              <a:rPr lang="en-US" sz="1050" dirty="0"/>
              <a:t> '/</a:t>
            </a:r>
            <a:r>
              <a:rPr lang="en-US" sz="1050" dirty="0" smtClean="0"/>
              <a:t>home/software/matlab_R2012b/bin/</a:t>
            </a:r>
            <a:r>
              <a:rPr lang="en-US" sz="1050" dirty="0" err="1" smtClean="0"/>
              <a:t>matlab</a:t>
            </a:r>
            <a:r>
              <a:rPr lang="en-US" sz="1050" dirty="0" smtClean="0"/>
              <a:t>’</a:t>
            </a:r>
            <a:endParaRPr lang="en-US" sz="1050" dirty="0"/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 smtClean="0"/>
              <a:t>setenv</a:t>
            </a:r>
            <a:r>
              <a:rPr lang="en-US" sz="1050" dirty="0" smtClean="0"/>
              <a:t> </a:t>
            </a:r>
            <a:r>
              <a:rPr lang="en-US" sz="1050" dirty="0"/>
              <a:t>LM_LICENSE_FILE 1700@telperion.cse.psu.edu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LM_LICENSE_FILE 1711@lm2.rcc.psu.edu:${LM_LICENSE_FILE}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 smtClean="0"/>
              <a:t>setenv</a:t>
            </a:r>
            <a:r>
              <a:rPr lang="en-US" sz="1050" dirty="0" smtClean="0"/>
              <a:t> </a:t>
            </a:r>
            <a:r>
              <a:rPr lang="en-US" sz="1050" dirty="0"/>
              <a:t>PATH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/home/software/</a:t>
            </a:r>
            <a:r>
              <a:rPr lang="en-US" sz="1050" dirty="0" err="1"/>
              <a:t>mentorgraphics</a:t>
            </a:r>
            <a:r>
              <a:rPr lang="en-US" sz="1050" dirty="0"/>
              <a:t>/modeltech-10.0c/</a:t>
            </a:r>
            <a:r>
              <a:rPr lang="en-US" sz="1050" dirty="0" err="1"/>
              <a:t>modeltech</a:t>
            </a:r>
            <a:r>
              <a:rPr lang="en-US" sz="1050" dirty="0"/>
              <a:t>/linux_x86_64:${PATH</a:t>
            </a:r>
            <a:r>
              <a:rPr lang="en-US" sz="1050" dirty="0" smtClean="0"/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2513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360168"/>
          </a:xfrm>
        </p:spPr>
        <p:txBody>
          <a:bodyPr/>
          <a:lstStyle/>
          <a:p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Understanding the ASIC design flow using STD cells and Synopsys/Cadence tools</a:t>
            </a:r>
          </a:p>
          <a:p>
            <a:pPr lvl="1"/>
            <a:r>
              <a:rPr lang="en-US" dirty="0" smtClean="0"/>
              <a:t>Understanding design optimization trade-offs in the design synthesis</a:t>
            </a:r>
          </a:p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Design flow overview</a:t>
            </a:r>
          </a:p>
          <a:p>
            <a:pPr lvl="1"/>
            <a:r>
              <a:rPr lang="en-US" dirty="0" smtClean="0"/>
              <a:t>DC synthesis</a:t>
            </a:r>
          </a:p>
          <a:p>
            <a:pPr lvl="1"/>
            <a:r>
              <a:rPr lang="en-US" dirty="0" smtClean="0"/>
              <a:t>ICC layout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49530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Lecture on Tuesday, Feb 2</a:t>
            </a:r>
            <a:r>
              <a:rPr lang="en-US" b="1" baseline="30000" dirty="0" smtClean="0">
                <a:solidFill>
                  <a:schemeClr val="tx1"/>
                </a:solidFill>
              </a:rPr>
              <a:t>nd</a:t>
            </a:r>
            <a:r>
              <a:rPr lang="en-US" b="1" dirty="0" smtClean="0">
                <a:solidFill>
                  <a:schemeClr val="tx1"/>
                </a:solidFill>
              </a:rPr>
              <a:t> is cancelled due to ISSCC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Design Flow</a:t>
            </a:r>
            <a:endParaRPr lang="en-US" dirty="0"/>
          </a:p>
        </p:txBody>
      </p:sp>
      <p:cxnSp>
        <p:nvCxnSpPr>
          <p:cNvPr id="4" name="直接箭头连接符 39"/>
          <p:cNvCxnSpPr/>
          <p:nvPr/>
        </p:nvCxnSpPr>
        <p:spPr>
          <a:xfrm>
            <a:off x="4644008" y="3099383"/>
            <a:ext cx="1872208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6"/>
          <p:cNvSpPr/>
          <p:nvPr/>
        </p:nvSpPr>
        <p:spPr>
          <a:xfrm>
            <a:off x="3257600" y="1052736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Verilog/VHDL Design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7"/>
          <p:cNvSpPr/>
          <p:nvPr/>
        </p:nvSpPr>
        <p:spPr>
          <a:xfrm>
            <a:off x="6516216" y="1556792"/>
            <a:ext cx="1872208" cy="648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Modelsim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Simulation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8"/>
          <p:cNvSpPr/>
          <p:nvPr/>
        </p:nvSpPr>
        <p:spPr>
          <a:xfrm>
            <a:off x="3257600" y="2344072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DC Synthesis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矩形 9"/>
          <p:cNvSpPr/>
          <p:nvPr/>
        </p:nvSpPr>
        <p:spPr>
          <a:xfrm>
            <a:off x="3257600" y="3635408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ICC </a:t>
            </a:r>
            <a:r>
              <a:rPr lang="en-US" altLang="zh-CN" b="1" dirty="0" smtClean="0">
                <a:solidFill>
                  <a:schemeClr val="accent2"/>
                </a:solidFill>
              </a:rPr>
              <a:t>Physical Design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矩形 10"/>
          <p:cNvSpPr/>
          <p:nvPr/>
        </p:nvSpPr>
        <p:spPr>
          <a:xfrm>
            <a:off x="3257600" y="4926744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DRC/LVS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下箭头 12"/>
          <p:cNvSpPr/>
          <p:nvPr/>
        </p:nvSpPr>
        <p:spPr>
          <a:xfrm>
            <a:off x="4283968" y="1622807"/>
            <a:ext cx="485800" cy="6552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下箭头 13"/>
          <p:cNvSpPr/>
          <p:nvPr/>
        </p:nvSpPr>
        <p:spPr>
          <a:xfrm>
            <a:off x="4310844" y="2920003"/>
            <a:ext cx="485800" cy="6552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下箭头 14"/>
          <p:cNvSpPr/>
          <p:nvPr/>
        </p:nvSpPr>
        <p:spPr>
          <a:xfrm>
            <a:off x="4283968" y="4205479"/>
            <a:ext cx="485800" cy="6552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下箭头 15"/>
          <p:cNvSpPr/>
          <p:nvPr/>
        </p:nvSpPr>
        <p:spPr>
          <a:xfrm>
            <a:off x="4283968" y="5496817"/>
            <a:ext cx="485800" cy="3637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21"/>
          <p:cNvCxnSpPr/>
          <p:nvPr/>
        </p:nvCxnSpPr>
        <p:spPr>
          <a:xfrm>
            <a:off x="4644008" y="1847061"/>
            <a:ext cx="1872208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24"/>
          <p:cNvCxnSpPr/>
          <p:nvPr/>
        </p:nvCxnSpPr>
        <p:spPr>
          <a:xfrm flipH="1">
            <a:off x="5796136" y="1292723"/>
            <a:ext cx="1656184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28"/>
          <p:cNvCxnSpPr/>
          <p:nvPr/>
        </p:nvCxnSpPr>
        <p:spPr>
          <a:xfrm flipV="1">
            <a:off x="7451327" y="1281858"/>
            <a:ext cx="993" cy="28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38"/>
          <p:cNvSpPr/>
          <p:nvPr/>
        </p:nvSpPr>
        <p:spPr>
          <a:xfrm>
            <a:off x="6516216" y="2809114"/>
            <a:ext cx="1872208" cy="648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Modelsim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Simulation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40"/>
          <p:cNvCxnSpPr/>
          <p:nvPr/>
        </p:nvCxnSpPr>
        <p:spPr>
          <a:xfrm flipH="1">
            <a:off x="5796136" y="2545045"/>
            <a:ext cx="1656184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41"/>
          <p:cNvCxnSpPr/>
          <p:nvPr/>
        </p:nvCxnSpPr>
        <p:spPr>
          <a:xfrm flipV="1">
            <a:off x="7451327" y="2534180"/>
            <a:ext cx="993" cy="28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42"/>
          <p:cNvSpPr/>
          <p:nvPr/>
        </p:nvSpPr>
        <p:spPr>
          <a:xfrm>
            <a:off x="6515223" y="4193776"/>
            <a:ext cx="1872208" cy="648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Modelsim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Simulation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43"/>
          <p:cNvCxnSpPr/>
          <p:nvPr/>
        </p:nvCxnSpPr>
        <p:spPr>
          <a:xfrm>
            <a:off x="4643015" y="4484045"/>
            <a:ext cx="1872208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4"/>
          <p:cNvCxnSpPr/>
          <p:nvPr/>
        </p:nvCxnSpPr>
        <p:spPr>
          <a:xfrm flipH="1">
            <a:off x="5795143" y="3929707"/>
            <a:ext cx="1656184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45"/>
          <p:cNvCxnSpPr/>
          <p:nvPr/>
        </p:nvCxnSpPr>
        <p:spPr>
          <a:xfrm flipV="1">
            <a:off x="7450334" y="3918842"/>
            <a:ext cx="993" cy="28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5"/>
          <p:cNvSpPr txBox="1"/>
          <p:nvPr/>
        </p:nvSpPr>
        <p:spPr>
          <a:xfrm>
            <a:off x="4153634" y="593651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Finish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" y="24384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This lecture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7" idx="1"/>
          </p:cNvCxnSpPr>
          <p:nvPr/>
        </p:nvCxnSpPr>
        <p:spPr bwMode="auto">
          <a:xfrm flipV="1">
            <a:off x="2057400" y="2596100"/>
            <a:ext cx="1200200" cy="709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28600" y="3821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</a:rPr>
              <a:t>Future lectures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2057400" y="3886200"/>
            <a:ext cx="1200200" cy="709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04800" y="11430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</a:rPr>
              <a:t>Previous lectures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5" idx="1"/>
          </p:cNvCxnSpPr>
          <p:nvPr/>
        </p:nvCxnSpPr>
        <p:spPr bwMode="auto">
          <a:xfrm>
            <a:off x="2362200" y="1290100"/>
            <a:ext cx="895400" cy="1466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4061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Synthesis</a:t>
            </a:r>
            <a:endParaRPr lang="en-US" dirty="0"/>
          </a:p>
        </p:txBody>
      </p:sp>
      <p:sp>
        <p:nvSpPr>
          <p:cNvPr id="4" name="矩形 8"/>
          <p:cNvSpPr/>
          <p:nvPr/>
        </p:nvSpPr>
        <p:spPr>
          <a:xfrm>
            <a:off x="3946848" y="2937545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DC Synthesis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下箭头 12"/>
          <p:cNvSpPr/>
          <p:nvPr/>
        </p:nvSpPr>
        <p:spPr>
          <a:xfrm rot="18453959">
            <a:off x="3713153" y="1746916"/>
            <a:ext cx="226025" cy="124261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13"/>
          <p:cNvSpPr/>
          <p:nvPr/>
        </p:nvSpPr>
        <p:spPr>
          <a:xfrm>
            <a:off x="5000092" y="3513476"/>
            <a:ext cx="485800" cy="6552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5"/>
          <p:cNvSpPr/>
          <p:nvPr/>
        </p:nvSpPr>
        <p:spPr>
          <a:xfrm>
            <a:off x="1642592" y="1297750"/>
            <a:ext cx="1656184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HDL design files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26"/>
          <p:cNvSpPr/>
          <p:nvPr/>
        </p:nvSpPr>
        <p:spPr>
          <a:xfrm>
            <a:off x="4514261" y="1297750"/>
            <a:ext cx="1656184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Technology library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27"/>
          <p:cNvSpPr/>
          <p:nvPr/>
        </p:nvSpPr>
        <p:spPr>
          <a:xfrm>
            <a:off x="7259216" y="1296329"/>
            <a:ext cx="1656184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Design constraints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下箭头 29"/>
          <p:cNvSpPr/>
          <p:nvPr/>
        </p:nvSpPr>
        <p:spPr>
          <a:xfrm rot="3102466">
            <a:off x="6588533" y="1741585"/>
            <a:ext cx="226025" cy="124261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30"/>
          <p:cNvSpPr/>
          <p:nvPr/>
        </p:nvSpPr>
        <p:spPr>
          <a:xfrm>
            <a:off x="5216055" y="1972814"/>
            <a:ext cx="226025" cy="82332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33"/>
          <p:cNvSpPr/>
          <p:nvPr/>
        </p:nvSpPr>
        <p:spPr>
          <a:xfrm>
            <a:off x="5747048" y="4369958"/>
            <a:ext cx="1728192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.</a:t>
            </a:r>
            <a:r>
              <a:rPr lang="en-US" altLang="zh-CN" b="1" dirty="0" err="1" smtClean="0">
                <a:solidFill>
                  <a:schemeClr val="tx1"/>
                </a:solidFill>
              </a:rPr>
              <a:t>sdc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constraints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34"/>
          <p:cNvSpPr/>
          <p:nvPr/>
        </p:nvSpPr>
        <p:spPr>
          <a:xfrm>
            <a:off x="3118756" y="4369958"/>
            <a:ext cx="1656184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Verilog</a:t>
            </a:r>
          </a:p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Netlist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5064356" y="4388455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+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36"/>
          <p:cNvSpPr/>
          <p:nvPr/>
        </p:nvSpPr>
        <p:spPr>
          <a:xfrm>
            <a:off x="2945803" y="4204406"/>
            <a:ext cx="5131397" cy="15105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zh-CN" b="1" dirty="0">
                <a:solidFill>
                  <a:schemeClr val="tx1"/>
                </a:solidFill>
              </a:rPr>
              <a:t>o</a:t>
            </a:r>
            <a:r>
              <a:rPr lang="en-US" altLang="zh-CN" b="1" dirty="0" smtClean="0">
                <a:solidFill>
                  <a:schemeClr val="tx1"/>
                </a:solidFill>
              </a:rPr>
              <a:t>r .</a:t>
            </a:r>
            <a:r>
              <a:rPr lang="en-US" altLang="zh-CN" b="1" dirty="0" err="1" smtClean="0">
                <a:solidFill>
                  <a:schemeClr val="tx1"/>
                </a:solidFill>
              </a:rPr>
              <a:t>ddc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file (</a:t>
            </a:r>
            <a:r>
              <a:rPr lang="en-US" altLang="zh-CN" b="1" dirty="0" err="1" smtClean="0">
                <a:solidFill>
                  <a:schemeClr val="tx1"/>
                </a:solidFill>
              </a:rPr>
              <a:t>verilog</a:t>
            </a:r>
            <a:r>
              <a:rPr lang="en-US" altLang="zh-CN" b="1" dirty="0" smtClean="0">
                <a:solidFill>
                  <a:schemeClr val="tx1"/>
                </a:solidFill>
              </a:rPr>
              <a:t> gate level descriptions and design constraints)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1447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Input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4572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Output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2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Synthesis Step 1: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981877"/>
          </a:xfrm>
        </p:spPr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Synopsys DC</a:t>
            </a:r>
          </a:p>
          <a:p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Standard cell library</a:t>
            </a:r>
          </a:p>
          <a:p>
            <a:pPr lvl="1"/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SRAM</a:t>
            </a:r>
          </a:p>
          <a:p>
            <a:r>
              <a:rPr lang="en-US" dirty="0" smtClean="0"/>
              <a:t>Design files</a:t>
            </a:r>
          </a:p>
          <a:p>
            <a:pPr lvl="1"/>
            <a:r>
              <a:rPr lang="en-US" dirty="0" smtClean="0"/>
              <a:t>Verilog/VHDL files (must be synthesizable)</a:t>
            </a:r>
          </a:p>
          <a:p>
            <a:r>
              <a:rPr lang="en-US" dirty="0" smtClean="0"/>
              <a:t>Design specifications</a:t>
            </a:r>
          </a:p>
          <a:p>
            <a:pPr lvl="1"/>
            <a:r>
              <a:rPr lang="en-US" dirty="0" smtClean="0"/>
              <a:t>Area, power, speed, etc.</a:t>
            </a:r>
          </a:p>
        </p:txBody>
      </p:sp>
    </p:spTree>
    <p:extLst>
      <p:ext uri="{BB962C8B-B14F-4D97-AF65-F5344CB8AC3E}">
        <p14:creationId xmlns:p14="http://schemas.microsoft.com/office/powerpoint/2010/main" val="97568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Synthesis Step 1: </a:t>
            </a:r>
            <a:r>
              <a:rPr lang="en-US" dirty="0" smtClean="0"/>
              <a:t>Preparation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086521"/>
          </a:xfrm>
        </p:spPr>
        <p:txBody>
          <a:bodyPr/>
          <a:lstStyle/>
          <a:p>
            <a:pPr>
              <a:lnSpc>
                <a:spcPts val="1600"/>
              </a:lnSpc>
            </a:pPr>
            <a:r>
              <a:rPr lang="en-US" dirty="0" smtClean="0"/>
              <a:t>Synopsys environment setup: </a:t>
            </a:r>
            <a:r>
              <a:rPr lang="en-US" dirty="0" smtClean="0"/>
              <a:t>source .</a:t>
            </a:r>
            <a:r>
              <a:rPr lang="en-US" dirty="0" err="1" smtClean="0"/>
              <a:t>cshrc</a:t>
            </a:r>
            <a:endParaRPr lang="en-US" dirty="0" smtClean="0"/>
          </a:p>
          <a:p>
            <a:pPr>
              <a:lnSpc>
                <a:spcPts val="1600"/>
              </a:lnSpc>
            </a:pPr>
            <a:r>
              <a:rPr lang="en-US" dirty="0" smtClean="0"/>
              <a:t>Set </a:t>
            </a:r>
            <a:r>
              <a:rPr lang="en-US" dirty="0" smtClean="0"/>
              <a:t>path for design and libraries</a:t>
            </a:r>
          </a:p>
          <a:p>
            <a:pPr lvl="1">
              <a:lnSpc>
                <a:spcPts val="1600"/>
              </a:lnSpc>
            </a:pPr>
            <a:r>
              <a:rPr lang="en-US" dirty="0" smtClean="0"/>
              <a:t>set </a:t>
            </a:r>
            <a:r>
              <a:rPr lang="en-US" dirty="0" err="1"/>
              <a:t>project_path</a:t>
            </a:r>
            <a:r>
              <a:rPr lang="en-US" dirty="0"/>
              <a:t> "/</a:t>
            </a:r>
            <a:r>
              <a:rPr lang="en-US" dirty="0" smtClean="0"/>
              <a:t>home/</a:t>
            </a:r>
            <a:r>
              <a:rPr lang="en-US" dirty="0" err="1" smtClean="0"/>
              <a:t>YourName</a:t>
            </a:r>
            <a:r>
              <a:rPr lang="en-US" dirty="0" smtClean="0"/>
              <a:t>/project/CSE577"</a:t>
            </a:r>
            <a:endParaRPr lang="en-US" dirty="0"/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output_dir</a:t>
            </a:r>
            <a:r>
              <a:rPr lang="en-US" dirty="0"/>
              <a:t> "./</a:t>
            </a:r>
            <a:r>
              <a:rPr lang="en-US" dirty="0" smtClean="0"/>
              <a:t>result”</a:t>
            </a:r>
          </a:p>
          <a:p>
            <a:pPr lvl="1">
              <a:lnSpc>
                <a:spcPts val="1600"/>
              </a:lnSpc>
            </a:pPr>
            <a:r>
              <a:rPr lang="en-US" dirty="0"/>
              <a:t>if {![file exists result]} { file </a:t>
            </a:r>
            <a:r>
              <a:rPr lang="en-US" dirty="0" err="1"/>
              <a:t>mkdir</a:t>
            </a:r>
            <a:r>
              <a:rPr lang="en-US" dirty="0"/>
              <a:t> result}</a:t>
            </a:r>
          </a:p>
          <a:p>
            <a:pPr lvl="1">
              <a:lnSpc>
                <a:spcPts val="1600"/>
              </a:lnSpc>
            </a:pPr>
            <a:r>
              <a:rPr lang="en-US" dirty="0"/>
              <a:t>if {![file exists "$</a:t>
            </a:r>
            <a:r>
              <a:rPr lang="en-US" dirty="0" err="1"/>
              <a:t>output_dir</a:t>
            </a:r>
            <a:r>
              <a:rPr lang="en-US" dirty="0"/>
              <a:t>"]} { file </a:t>
            </a:r>
            <a:r>
              <a:rPr lang="en-US" dirty="0" err="1"/>
              <a:t>mkdir</a:t>
            </a:r>
            <a:r>
              <a:rPr lang="en-US" dirty="0"/>
              <a:t> "$</a:t>
            </a:r>
            <a:r>
              <a:rPr lang="en-US" dirty="0" err="1"/>
              <a:t>output_dir</a:t>
            </a:r>
            <a:r>
              <a:rPr lang="en-US" dirty="0" smtClean="0"/>
              <a:t>"}</a:t>
            </a:r>
          </a:p>
          <a:p>
            <a:pPr lvl="1">
              <a:lnSpc>
                <a:spcPts val="1600"/>
              </a:lnSpc>
            </a:pPr>
            <a:r>
              <a:rPr lang="en-US" dirty="0"/>
              <a:t>set path "$</a:t>
            </a:r>
            <a:r>
              <a:rPr lang="en-US" dirty="0" err="1"/>
              <a:t>project_path</a:t>
            </a:r>
            <a:r>
              <a:rPr lang="en-US" dirty="0"/>
              <a:t>/DC"</a:t>
            </a:r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search_path</a:t>
            </a:r>
            <a:r>
              <a:rPr lang="en-US" dirty="0"/>
              <a:t> "$path $</a:t>
            </a:r>
            <a:r>
              <a:rPr lang="en-US" dirty="0" err="1" smtClean="0"/>
              <a:t>project_path</a:t>
            </a:r>
            <a:r>
              <a:rPr lang="en-US" dirty="0" smtClean="0"/>
              <a:t>/</a:t>
            </a:r>
            <a:r>
              <a:rPr lang="en-US" dirty="0" err="1" smtClean="0"/>
              <a:t>HDLCode</a:t>
            </a:r>
            <a:r>
              <a:rPr lang="en-US" dirty="0" smtClean="0"/>
              <a:t>" </a:t>
            </a:r>
            <a:endParaRPr lang="en-US" dirty="0"/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lib_path</a:t>
            </a:r>
            <a:r>
              <a:rPr lang="en-US" dirty="0"/>
              <a:t> "/home/</a:t>
            </a:r>
            <a:r>
              <a:rPr lang="en-US" dirty="0" err="1"/>
              <a:t>synopsys</a:t>
            </a:r>
            <a:r>
              <a:rPr lang="en-US" dirty="0"/>
              <a:t>/lib"</a:t>
            </a:r>
          </a:p>
          <a:p>
            <a:pPr lvl="1">
              <a:lnSpc>
                <a:spcPts val="1600"/>
              </a:lnSpc>
            </a:pPr>
            <a:r>
              <a:rPr lang="en-US" dirty="0" smtClean="0"/>
              <a:t>set </a:t>
            </a:r>
            <a:r>
              <a:rPr lang="en-US" dirty="0" err="1"/>
              <a:t>stdlib_path</a:t>
            </a:r>
            <a:r>
              <a:rPr lang="en-US" dirty="0"/>
              <a:t> "$</a:t>
            </a:r>
            <a:r>
              <a:rPr lang="en-US" dirty="0" err="1" smtClean="0"/>
              <a:t>lib_path</a:t>
            </a:r>
            <a:r>
              <a:rPr lang="en-US" dirty="0" smtClean="0"/>
              <a:t>/</a:t>
            </a:r>
            <a:r>
              <a:rPr lang="en-US" dirty="0" err="1" smtClean="0"/>
              <a:t>synopsys_dc</a:t>
            </a:r>
            <a:r>
              <a:rPr lang="en-US" dirty="0" smtClean="0"/>
              <a:t>”</a:t>
            </a:r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target_library</a:t>
            </a:r>
            <a:r>
              <a:rPr lang="en-US" dirty="0"/>
              <a:t> "$</a:t>
            </a:r>
            <a:r>
              <a:rPr lang="en-US" dirty="0" err="1"/>
              <a:t>stdlib_path</a:t>
            </a:r>
            <a:r>
              <a:rPr lang="en-US" dirty="0"/>
              <a:t>/tt_0v5.db"</a:t>
            </a:r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link_library</a:t>
            </a:r>
            <a:r>
              <a:rPr lang="en-US" dirty="0"/>
              <a:t>   " *  $</a:t>
            </a:r>
            <a:r>
              <a:rPr lang="en-US" dirty="0" err="1"/>
              <a:t>stdlib_path</a:t>
            </a:r>
            <a:r>
              <a:rPr lang="en-US" dirty="0"/>
              <a:t>/tt_0v5.db"</a:t>
            </a:r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symbol_library</a:t>
            </a:r>
            <a:r>
              <a:rPr lang="en-US" dirty="0"/>
              <a:t> "$</a:t>
            </a:r>
            <a:r>
              <a:rPr lang="en-US" dirty="0" err="1" smtClean="0"/>
              <a:t>stdlib_path</a:t>
            </a:r>
            <a:r>
              <a:rPr lang="en-US" dirty="0" smtClean="0"/>
              <a:t>/</a:t>
            </a:r>
            <a:r>
              <a:rPr lang="en-US" dirty="0" err="1" smtClean="0"/>
              <a:t>synopsys.sdb</a:t>
            </a:r>
            <a:r>
              <a:rPr lang="en-US" dirty="0" smtClean="0"/>
              <a:t>”</a:t>
            </a:r>
          </a:p>
          <a:p>
            <a:pPr>
              <a:lnSpc>
                <a:spcPts val="1600"/>
              </a:lnSpc>
            </a:pPr>
            <a:r>
              <a:rPr lang="en-US" dirty="0" smtClean="0"/>
              <a:t>Set other options</a:t>
            </a:r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verilogout_no_tri</a:t>
            </a:r>
            <a:r>
              <a:rPr lang="en-US" dirty="0"/>
              <a:t> </a:t>
            </a:r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105400" y="5562600"/>
            <a:ext cx="31242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</a:rPr>
              <a:t>Tool command language for configurations (.</a:t>
            </a:r>
            <a:r>
              <a:rPr lang="en-US" dirty="0" err="1">
                <a:solidFill>
                  <a:schemeClr val="tx1"/>
                </a:solidFill>
              </a:rPr>
              <a:t>tcl</a:t>
            </a:r>
            <a:r>
              <a:rPr lang="en-US" dirty="0" smtClean="0">
                <a:solidFill>
                  <a:schemeClr val="tx1"/>
                </a:solidFill>
              </a:rPr>
              <a:t>).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0" y="914400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accent2"/>
                </a:solidFill>
              </a:rPr>
              <a:t>}</a:t>
            </a:r>
            <a:endParaRPr lang="en-US" sz="166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00" y="22588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Projects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2971800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accent2"/>
                </a:solidFill>
              </a:rPr>
              <a:t>}</a:t>
            </a:r>
            <a:endParaRPr lang="en-US" sz="166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0" y="431628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Libraries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0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Synthesis Step 2: Read/Analyze 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3836948"/>
          </a:xfrm>
        </p:spPr>
        <p:txBody>
          <a:bodyPr/>
          <a:lstStyle/>
          <a:p>
            <a:r>
              <a:rPr lang="en-US" dirty="0" err="1" smtClean="0"/>
              <a:t>Read_file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err="1" smtClean="0"/>
              <a:t>read_file</a:t>
            </a:r>
            <a:r>
              <a:rPr lang="en-US" dirty="0" smtClean="0"/>
              <a:t> </a:t>
            </a:r>
            <a:r>
              <a:rPr lang="en-US" dirty="0"/>
              <a:t>-format </a:t>
            </a:r>
            <a:r>
              <a:rPr lang="en-US" dirty="0" err="1"/>
              <a:t>vhdl</a:t>
            </a:r>
            <a:r>
              <a:rPr lang="en-US" dirty="0"/>
              <a:t> {mc8051_p.vhd</a:t>
            </a:r>
            <a:r>
              <a:rPr lang="en-US" dirty="0" smtClean="0"/>
              <a:t>}</a:t>
            </a:r>
            <a:endParaRPr lang="en-US" dirty="0"/>
          </a:p>
          <a:p>
            <a:pPr lvl="1"/>
            <a:r>
              <a:rPr lang="en-US" dirty="0" err="1"/>
              <a:t>read_file</a:t>
            </a:r>
            <a:r>
              <a:rPr lang="en-US" dirty="0"/>
              <a:t> -format </a:t>
            </a:r>
            <a:r>
              <a:rPr lang="en-US" dirty="0" err="1"/>
              <a:t>vhdl</a:t>
            </a:r>
            <a:r>
              <a:rPr lang="en-US" dirty="0"/>
              <a:t> {addsub_core_.</a:t>
            </a:r>
            <a:r>
              <a:rPr lang="en-US" dirty="0" err="1"/>
              <a:t>vhd</a:t>
            </a:r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read_file</a:t>
            </a:r>
            <a:r>
              <a:rPr lang="en-US" dirty="0" smtClean="0"/>
              <a:t> </a:t>
            </a:r>
            <a:r>
              <a:rPr lang="en-US" dirty="0"/>
              <a:t>-format </a:t>
            </a:r>
            <a:r>
              <a:rPr lang="en-US" dirty="0" err="1"/>
              <a:t>verilog</a:t>
            </a:r>
            <a:r>
              <a:rPr lang="en-US" dirty="0"/>
              <a:t> {</a:t>
            </a:r>
            <a:r>
              <a:rPr lang="en-US" dirty="0" err="1"/>
              <a:t>ntcmcu.v</a:t>
            </a:r>
            <a:r>
              <a:rPr lang="en-US" dirty="0"/>
              <a:t> RAM128B.v RAM1K.v}</a:t>
            </a:r>
          </a:p>
          <a:p>
            <a:pPr lvl="1"/>
            <a:r>
              <a:rPr lang="en-US" dirty="0" err="1"/>
              <a:t>read_file</a:t>
            </a:r>
            <a:r>
              <a:rPr lang="en-US" dirty="0"/>
              <a:t> -format </a:t>
            </a:r>
            <a:r>
              <a:rPr lang="en-US" dirty="0" err="1"/>
              <a:t>verilog</a:t>
            </a:r>
            <a:r>
              <a:rPr lang="en-US" dirty="0"/>
              <a:t> {</a:t>
            </a:r>
            <a:r>
              <a:rPr lang="en-US" dirty="0" err="1"/>
              <a:t>ntcchip.v</a:t>
            </a:r>
            <a:r>
              <a:rPr lang="en-US" dirty="0" smtClean="0"/>
              <a:t>}</a:t>
            </a:r>
          </a:p>
          <a:p>
            <a:r>
              <a:rPr lang="en-US" dirty="0" smtClean="0"/>
              <a:t>Analyze </a:t>
            </a:r>
            <a:r>
              <a:rPr lang="en-US" dirty="0" smtClean="0"/>
              <a:t>command with more check on the syntax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nalyze –work work –format </a:t>
            </a:r>
            <a:r>
              <a:rPr lang="en-US" dirty="0" err="1" smtClean="0"/>
              <a:t>verilog</a:t>
            </a:r>
            <a:r>
              <a:rPr lang="en-US" dirty="0" smtClean="0"/>
              <a:t> </a:t>
            </a:r>
            <a:r>
              <a:rPr lang="en-US" dirty="0" err="1" smtClean="0"/>
              <a:t>ntcchip.v</a:t>
            </a:r>
            <a:endParaRPr lang="en-US" dirty="0" smtClean="0"/>
          </a:p>
          <a:p>
            <a:r>
              <a:rPr lang="en-US" dirty="0" smtClean="0"/>
              <a:t>Link</a:t>
            </a:r>
          </a:p>
          <a:p>
            <a:pPr lvl="1"/>
            <a:r>
              <a:rPr lang="en-US" dirty="0" smtClean="0"/>
              <a:t>Will link the </a:t>
            </a:r>
            <a:r>
              <a:rPr lang="en-US" dirty="0" err="1" smtClean="0"/>
              <a:t>verilog</a:t>
            </a:r>
            <a:r>
              <a:rPr lang="en-US" dirty="0" smtClean="0"/>
              <a:t> files to libraries.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8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Synthesis Step 3: Set 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5496889"/>
          </a:xfrm>
        </p:spPr>
        <p:txBody>
          <a:bodyPr/>
          <a:lstStyle/>
          <a:p>
            <a:pPr>
              <a:lnSpc>
                <a:spcPts val="1600"/>
              </a:lnSpc>
            </a:pPr>
            <a:r>
              <a:rPr lang="en-US" dirty="0" smtClean="0"/>
              <a:t>Driving, clock, delay/load, area, and other options</a:t>
            </a:r>
          </a:p>
          <a:p>
            <a:pPr lvl="1">
              <a:lnSpc>
                <a:spcPts val="1600"/>
              </a:lnSpc>
            </a:pPr>
            <a:r>
              <a:rPr lang="en-US" sz="1600" dirty="0"/>
              <a:t>set </a:t>
            </a:r>
            <a:r>
              <a:rPr lang="en-US" sz="1600" dirty="0" err="1"/>
              <a:t>all_input_but_clock</a:t>
            </a:r>
            <a:r>
              <a:rPr lang="en-US" sz="1600" dirty="0"/>
              <a:t>  [</a:t>
            </a:r>
            <a:r>
              <a:rPr lang="en-US" sz="1600" dirty="0" err="1"/>
              <a:t>remove_from_collection</a:t>
            </a:r>
            <a:r>
              <a:rPr lang="en-US" sz="1600" dirty="0"/>
              <a:t> [</a:t>
            </a:r>
            <a:r>
              <a:rPr lang="en-US" sz="1600" dirty="0" err="1"/>
              <a:t>all_inputs</a:t>
            </a:r>
            <a:r>
              <a:rPr lang="en-US" sz="1600" dirty="0"/>
              <a:t>] {</a:t>
            </a:r>
            <a:r>
              <a:rPr lang="en-US" sz="1600" dirty="0" smtClean="0"/>
              <a:t>clk1 clk2}]</a:t>
            </a:r>
            <a:endParaRPr lang="en-US" sz="1600" dirty="0"/>
          </a:p>
          <a:p>
            <a:pPr lvl="1">
              <a:lnSpc>
                <a:spcPts val="1600"/>
              </a:lnSpc>
            </a:pPr>
            <a:r>
              <a:rPr lang="en-US" dirty="0" err="1"/>
              <a:t>set_driving_cell</a:t>
            </a:r>
            <a:r>
              <a:rPr lang="en-US" dirty="0"/>
              <a:t> -</a:t>
            </a:r>
            <a:r>
              <a:rPr lang="en-US" dirty="0" err="1"/>
              <a:t>lib_cell</a:t>
            </a:r>
            <a:r>
              <a:rPr lang="en-US" dirty="0"/>
              <a:t> BUFX16 -pin Y $</a:t>
            </a:r>
            <a:r>
              <a:rPr lang="en-US" dirty="0" err="1" smtClean="0"/>
              <a:t>all_input_but_clock</a:t>
            </a:r>
            <a:endParaRPr lang="en-US" dirty="0" smtClean="0"/>
          </a:p>
          <a:p>
            <a:pPr lvl="1">
              <a:lnSpc>
                <a:spcPts val="1600"/>
              </a:lnSpc>
            </a:pPr>
            <a:r>
              <a:rPr lang="en-US" dirty="0" err="1"/>
              <a:t>create_clock</a:t>
            </a:r>
            <a:r>
              <a:rPr lang="en-US" dirty="0"/>
              <a:t> -period  200  [</a:t>
            </a:r>
            <a:r>
              <a:rPr lang="en-US" dirty="0" err="1"/>
              <a:t>get_ports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]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set_clock_uncertainty</a:t>
            </a:r>
            <a:r>
              <a:rPr lang="en-US" dirty="0"/>
              <a:t> -setup 0.4 [</a:t>
            </a:r>
            <a:r>
              <a:rPr lang="en-US" dirty="0" err="1"/>
              <a:t>get_ports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]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set_clock_uncertainty</a:t>
            </a:r>
            <a:r>
              <a:rPr lang="en-US" dirty="0"/>
              <a:t> -hold  3 [</a:t>
            </a:r>
            <a:r>
              <a:rPr lang="en-US" dirty="0" err="1"/>
              <a:t>get_ports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]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set_clock_transition</a:t>
            </a:r>
            <a:r>
              <a:rPr lang="en-US" dirty="0"/>
              <a:t> 0.2 [</a:t>
            </a:r>
            <a:r>
              <a:rPr lang="en-US" dirty="0" err="1"/>
              <a:t>get_clocks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 smtClean="0"/>
              <a:t>]</a:t>
            </a:r>
          </a:p>
          <a:p>
            <a:pPr lvl="1">
              <a:lnSpc>
                <a:spcPts val="1600"/>
              </a:lnSpc>
            </a:pPr>
            <a:r>
              <a:rPr lang="en-US" dirty="0" err="1" smtClean="0">
                <a:solidFill>
                  <a:schemeClr val="accent2"/>
                </a:solidFill>
              </a:rPr>
              <a:t>set_input_delay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-max 2 -clock 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  $</a:t>
            </a:r>
            <a:r>
              <a:rPr lang="en-US" dirty="0" err="1">
                <a:solidFill>
                  <a:schemeClr val="accent2"/>
                </a:solidFill>
              </a:rPr>
              <a:t>all_input_but_clock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ts val="1600"/>
              </a:lnSpc>
            </a:pPr>
            <a:r>
              <a:rPr lang="en-US" dirty="0" err="1">
                <a:solidFill>
                  <a:schemeClr val="accent2"/>
                </a:solidFill>
              </a:rPr>
              <a:t>set_input_delay</a:t>
            </a:r>
            <a:r>
              <a:rPr lang="en-US" dirty="0">
                <a:solidFill>
                  <a:schemeClr val="accent2"/>
                </a:solidFill>
              </a:rPr>
              <a:t> -min 0 -clock 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  $</a:t>
            </a:r>
            <a:r>
              <a:rPr lang="en-US" dirty="0" err="1" smtClean="0">
                <a:solidFill>
                  <a:schemeClr val="accent2"/>
                </a:solidFill>
              </a:rPr>
              <a:t>all_input_but_clock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lnSpc>
                <a:spcPts val="1600"/>
              </a:lnSpc>
            </a:pPr>
            <a:r>
              <a:rPr lang="en-US" dirty="0" err="1" smtClean="0">
                <a:solidFill>
                  <a:schemeClr val="accent2"/>
                </a:solidFill>
              </a:rPr>
              <a:t>set_wire_load_model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-name  </a:t>
            </a:r>
            <a:r>
              <a:rPr lang="en-US" i="1" dirty="0">
                <a:solidFill>
                  <a:schemeClr val="accent2"/>
                </a:solidFill>
              </a:rPr>
              <a:t>smic13_wl20</a:t>
            </a:r>
          </a:p>
          <a:p>
            <a:pPr lvl="1">
              <a:lnSpc>
                <a:spcPts val="1600"/>
              </a:lnSpc>
            </a:pPr>
            <a:r>
              <a:rPr lang="en-US" dirty="0" err="1" smtClean="0">
                <a:solidFill>
                  <a:schemeClr val="accent2"/>
                </a:solidFill>
              </a:rPr>
              <a:t>set_wire_load_mode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top</a:t>
            </a:r>
          </a:p>
          <a:p>
            <a:pPr lvl="1">
              <a:lnSpc>
                <a:spcPts val="1600"/>
              </a:lnSpc>
            </a:pPr>
            <a:r>
              <a:rPr lang="en-US" dirty="0" err="1">
                <a:solidFill>
                  <a:schemeClr val="accent2"/>
                </a:solidFill>
              </a:rPr>
              <a:t>set_load</a:t>
            </a:r>
            <a:r>
              <a:rPr lang="en-US" dirty="0">
                <a:solidFill>
                  <a:schemeClr val="accent2"/>
                </a:solidFill>
              </a:rPr>
              <a:t>  0.1  [</a:t>
            </a:r>
            <a:r>
              <a:rPr lang="en-US" dirty="0" err="1">
                <a:solidFill>
                  <a:schemeClr val="accent2"/>
                </a:solidFill>
              </a:rPr>
              <a:t>all_outputs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set_max_area</a:t>
            </a:r>
            <a:r>
              <a:rPr lang="en-US" dirty="0"/>
              <a:t> </a:t>
            </a:r>
            <a:r>
              <a:rPr lang="en-US" dirty="0" smtClean="0"/>
              <a:t>0</a:t>
            </a:r>
          </a:p>
          <a:p>
            <a:pPr lvl="1">
              <a:lnSpc>
                <a:spcPts val="1600"/>
              </a:lnSpc>
            </a:pPr>
            <a:r>
              <a:rPr lang="en-US" dirty="0" smtClean="0"/>
              <a:t>set </a:t>
            </a:r>
            <a:r>
              <a:rPr lang="en-US" dirty="0" err="1"/>
              <a:t>verilogout_show_unconnected_pins</a:t>
            </a:r>
            <a:r>
              <a:rPr lang="en-US" dirty="0"/>
              <a:t> </a:t>
            </a:r>
            <a:r>
              <a:rPr lang="en-US" dirty="0" smtClean="0"/>
              <a:t>true</a:t>
            </a:r>
            <a:endParaRPr lang="en-US" dirty="0"/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verilogout_no_tri</a:t>
            </a:r>
            <a:r>
              <a:rPr lang="en-US" dirty="0"/>
              <a:t> true 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set_fix_multiple_port_nets</a:t>
            </a:r>
            <a:r>
              <a:rPr lang="en-US" dirty="0"/>
              <a:t> -all -</a:t>
            </a:r>
            <a:r>
              <a:rPr lang="en-US" dirty="0" err="1" smtClean="0"/>
              <a:t>buffer_constants</a:t>
            </a:r>
            <a:endParaRPr lang="en-US" dirty="0" smtClean="0"/>
          </a:p>
          <a:p>
            <a:pPr lvl="1">
              <a:lnSpc>
                <a:spcPts val="1600"/>
              </a:lnSpc>
            </a:pPr>
            <a:r>
              <a:rPr lang="en-US" b="1" dirty="0" err="1" smtClean="0">
                <a:solidFill>
                  <a:schemeClr val="accent1"/>
                </a:solidFill>
              </a:rPr>
              <a:t>set_svf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myfile.svf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24800" y="3688298"/>
            <a:ext cx="13716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tx1"/>
                </a:solidFill>
              </a:rPr>
              <a:t>Delay and load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4800" y="83200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</a:rPr>
              <a:t>}</a:t>
            </a:r>
            <a:endParaRPr lang="en-US" sz="138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4462552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accent2"/>
                </a:solidFill>
              </a:rPr>
              <a:t>}</a:t>
            </a:r>
            <a:endParaRPr lang="en-US" sz="115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819400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accent2"/>
                </a:solidFill>
              </a:rPr>
              <a:t>}</a:t>
            </a:r>
            <a:endParaRPr lang="en-US" sz="115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05800" y="2000765"/>
            <a:ext cx="838200" cy="405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mtClean="0">
                <a:solidFill>
                  <a:schemeClr val="tx1"/>
                </a:solidFill>
              </a:rPr>
              <a:t>CLK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5200" y="5334000"/>
            <a:ext cx="137160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dirty="0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7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" y="3220522"/>
            <a:ext cx="6096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00" smtClean="0">
                <a:solidFill>
                  <a:schemeClr val="accent2"/>
                </a:solidFill>
              </a:rPr>
              <a:t>{</a:t>
            </a:r>
            <a:endParaRPr lang="en-US" sz="16600" dirty="0">
              <a:solidFill>
                <a:schemeClr val="accent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372603"/>
          </a:xfrm>
        </p:spPr>
        <p:txBody>
          <a:bodyPr/>
          <a:lstStyle/>
          <a:p>
            <a:r>
              <a:rPr lang="en-US" sz="2400" dirty="0" smtClean="0"/>
              <a:t>DC Synthesis Step 4: Compile and Generate Outputs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918269"/>
          </a:xfrm>
        </p:spPr>
        <p:txBody>
          <a:bodyPr/>
          <a:lstStyle/>
          <a:p>
            <a:pPr lvl="1">
              <a:lnSpc>
                <a:spcPts val="1600"/>
              </a:lnSpc>
            </a:pPr>
            <a:r>
              <a:rPr lang="en-US" b="1" dirty="0" smtClean="0"/>
              <a:t>Compile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define_name_rules</a:t>
            </a:r>
            <a:r>
              <a:rPr lang="en-US" dirty="0"/>
              <a:t> </a:t>
            </a:r>
            <a:r>
              <a:rPr lang="en-US" dirty="0" err="1"/>
              <a:t>verilog</a:t>
            </a:r>
            <a:r>
              <a:rPr lang="en-US" dirty="0"/>
              <a:t> -</a:t>
            </a:r>
            <a:r>
              <a:rPr lang="en-US" dirty="0" err="1"/>
              <a:t>case_insensitive</a:t>
            </a:r>
            <a:endParaRPr lang="en-US" dirty="0"/>
          </a:p>
          <a:p>
            <a:pPr lvl="1">
              <a:lnSpc>
                <a:spcPts val="1600"/>
              </a:lnSpc>
            </a:pPr>
            <a:r>
              <a:rPr lang="en-US" dirty="0" err="1"/>
              <a:t>change_names</a:t>
            </a:r>
            <a:r>
              <a:rPr lang="en-US" dirty="0"/>
              <a:t> -hierarchy -rules </a:t>
            </a:r>
            <a:r>
              <a:rPr lang="en-US" dirty="0" err="1" smtClean="0"/>
              <a:t>verilog</a:t>
            </a:r>
            <a:endParaRPr lang="en-US" dirty="0" smtClean="0"/>
          </a:p>
          <a:p>
            <a:pPr lvl="1">
              <a:lnSpc>
                <a:spcPts val="1600"/>
              </a:lnSpc>
            </a:pPr>
            <a:endParaRPr lang="en-US" dirty="0" smtClean="0">
              <a:solidFill>
                <a:schemeClr val="accent2"/>
              </a:solidFill>
            </a:endParaRPr>
          </a:p>
          <a:p>
            <a:pPr lvl="1">
              <a:lnSpc>
                <a:spcPts val="1600"/>
              </a:lnSpc>
            </a:pPr>
            <a:r>
              <a:rPr lang="en-US" dirty="0" smtClean="0">
                <a:solidFill>
                  <a:schemeClr val="accent2"/>
                </a:solidFill>
              </a:rPr>
              <a:t>write  </a:t>
            </a:r>
            <a:r>
              <a:rPr lang="en-US" dirty="0">
                <a:solidFill>
                  <a:schemeClr val="accent2"/>
                </a:solidFill>
              </a:rPr>
              <a:t>-h -format </a:t>
            </a:r>
            <a:r>
              <a:rPr lang="en-US" dirty="0" err="1">
                <a:solidFill>
                  <a:schemeClr val="accent2"/>
                </a:solidFill>
              </a:rPr>
              <a:t>verilog</a:t>
            </a:r>
            <a:r>
              <a:rPr lang="en-US" dirty="0">
                <a:solidFill>
                  <a:schemeClr val="accent2"/>
                </a:solidFill>
              </a:rPr>
              <a:t> -output "$</a:t>
            </a:r>
            <a:r>
              <a:rPr lang="en-US" dirty="0" err="1" smtClean="0">
                <a:solidFill>
                  <a:schemeClr val="accent2"/>
                </a:solidFill>
              </a:rPr>
              <a:t>output_dir</a:t>
            </a:r>
            <a:r>
              <a:rPr lang="en-US" dirty="0" smtClean="0">
                <a:solidFill>
                  <a:schemeClr val="accent2"/>
                </a:solidFill>
              </a:rPr>
              <a:t>/</a:t>
            </a:r>
            <a:r>
              <a:rPr lang="en-US" dirty="0" err="1" smtClean="0">
                <a:solidFill>
                  <a:schemeClr val="accent2"/>
                </a:solidFill>
              </a:rPr>
              <a:t>code_gate.v</a:t>
            </a:r>
            <a:r>
              <a:rPr lang="en-US" dirty="0" smtClean="0">
                <a:solidFill>
                  <a:schemeClr val="accent2"/>
                </a:solidFill>
              </a:rPr>
              <a:t>” </a:t>
            </a:r>
            <a:endParaRPr lang="en-US" dirty="0" smtClean="0">
              <a:solidFill>
                <a:srgbClr val="7030A0"/>
              </a:solidFill>
            </a:endParaRPr>
          </a:p>
          <a:p>
            <a:pPr lvl="1">
              <a:lnSpc>
                <a:spcPts val="1600"/>
              </a:lnSpc>
            </a:pPr>
            <a:r>
              <a:rPr lang="en-US" dirty="0" smtClean="0">
                <a:solidFill>
                  <a:srgbClr val="7030A0"/>
                </a:solidFill>
              </a:rPr>
              <a:t>write </a:t>
            </a:r>
            <a:r>
              <a:rPr lang="en-US" dirty="0">
                <a:solidFill>
                  <a:srgbClr val="7030A0"/>
                </a:solidFill>
              </a:rPr>
              <a:t>-format </a:t>
            </a:r>
            <a:r>
              <a:rPr lang="en-US" dirty="0" err="1">
                <a:solidFill>
                  <a:srgbClr val="7030A0"/>
                </a:solidFill>
              </a:rPr>
              <a:t>ddc</a:t>
            </a:r>
            <a:r>
              <a:rPr lang="en-US" dirty="0">
                <a:solidFill>
                  <a:srgbClr val="7030A0"/>
                </a:solidFill>
              </a:rPr>
              <a:t> -hierarchy -output "$</a:t>
            </a:r>
            <a:r>
              <a:rPr lang="en-US" dirty="0" err="1" smtClean="0">
                <a:solidFill>
                  <a:srgbClr val="7030A0"/>
                </a:solidFill>
              </a:rPr>
              <a:t>output_dir</a:t>
            </a:r>
            <a:r>
              <a:rPr lang="en-US" dirty="0" smtClean="0">
                <a:solidFill>
                  <a:srgbClr val="7030A0"/>
                </a:solidFill>
              </a:rPr>
              <a:t>/</a:t>
            </a:r>
            <a:r>
              <a:rPr lang="en-US" dirty="0" err="1" smtClean="0">
                <a:solidFill>
                  <a:srgbClr val="7030A0"/>
                </a:solidFill>
              </a:rPr>
              <a:t>code_gate.ddc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  <a:endParaRPr lang="en-US" dirty="0" smtClean="0">
              <a:solidFill>
                <a:srgbClr val="009900"/>
              </a:solidFill>
            </a:endParaRPr>
          </a:p>
          <a:p>
            <a:pPr lvl="1">
              <a:lnSpc>
                <a:spcPts val="1600"/>
              </a:lnSpc>
            </a:pPr>
            <a:r>
              <a:rPr lang="en-US" dirty="0" err="1" smtClean="0">
                <a:solidFill>
                  <a:srgbClr val="009900"/>
                </a:solidFill>
              </a:rPr>
              <a:t>write_sdc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"$</a:t>
            </a:r>
            <a:r>
              <a:rPr lang="en-US" dirty="0" err="1">
                <a:solidFill>
                  <a:srgbClr val="009900"/>
                </a:solidFill>
              </a:rPr>
              <a:t>output_dir</a:t>
            </a:r>
            <a:r>
              <a:rPr lang="en-US" dirty="0">
                <a:solidFill>
                  <a:srgbClr val="009900"/>
                </a:solidFill>
              </a:rPr>
              <a:t>/</a:t>
            </a:r>
            <a:r>
              <a:rPr lang="en-US" dirty="0" err="1">
                <a:solidFill>
                  <a:srgbClr val="009900"/>
                </a:solidFill>
              </a:rPr>
              <a:t>code_gate.sdc</a:t>
            </a:r>
            <a:r>
              <a:rPr lang="en-US" dirty="0">
                <a:solidFill>
                  <a:srgbClr val="009900"/>
                </a:solidFill>
              </a:rPr>
              <a:t>" </a:t>
            </a:r>
          </a:p>
          <a:p>
            <a:pPr lvl="1">
              <a:lnSpc>
                <a:spcPts val="1600"/>
              </a:lnSpc>
            </a:pPr>
            <a:endParaRPr lang="en-US" dirty="0" smtClean="0"/>
          </a:p>
          <a:p>
            <a:pPr lvl="1">
              <a:lnSpc>
                <a:spcPts val="1600"/>
              </a:lnSpc>
            </a:pPr>
            <a:endParaRPr lang="en-US" sz="1400" dirty="0" smtClean="0"/>
          </a:p>
          <a:p>
            <a:pPr lvl="1">
              <a:lnSpc>
                <a:spcPts val="1600"/>
              </a:lnSpc>
            </a:pPr>
            <a:r>
              <a:rPr lang="en-US" sz="1400" dirty="0" smtClean="0"/>
              <a:t>redirect </a:t>
            </a:r>
            <a:r>
              <a:rPr lang="en-US" sz="1400" dirty="0"/>
              <a:t>-append -tee "$</a:t>
            </a:r>
            <a:r>
              <a:rPr lang="en-US" sz="1400" dirty="0" err="1"/>
              <a:t>output_dir</a:t>
            </a:r>
            <a:r>
              <a:rPr lang="en-US" sz="1400" dirty="0"/>
              <a:t>/01_Report_area.txt" {</a:t>
            </a:r>
            <a:r>
              <a:rPr lang="en-US" sz="1400" dirty="0" err="1"/>
              <a:t>report_area</a:t>
            </a:r>
            <a:r>
              <a:rPr lang="en-US" sz="1400" dirty="0"/>
              <a:t> -</a:t>
            </a:r>
            <a:r>
              <a:rPr lang="en-US" sz="1400" dirty="0" err="1"/>
              <a:t>nosplit</a:t>
            </a:r>
            <a:r>
              <a:rPr lang="en-US" sz="1400" dirty="0"/>
              <a:t> -hierarchy}</a:t>
            </a:r>
          </a:p>
          <a:p>
            <a:pPr lvl="1">
              <a:lnSpc>
                <a:spcPts val="1600"/>
              </a:lnSpc>
            </a:pPr>
            <a:r>
              <a:rPr lang="en-US" sz="1400" dirty="0"/>
              <a:t>redirect -append -tee "$</a:t>
            </a:r>
            <a:r>
              <a:rPr lang="en-US" sz="1400" dirty="0" err="1"/>
              <a:t>output_dir</a:t>
            </a:r>
            <a:r>
              <a:rPr lang="en-US" sz="1400" dirty="0"/>
              <a:t>/01_Report_power.txt" {</a:t>
            </a:r>
            <a:r>
              <a:rPr lang="en-US" sz="1400" dirty="0" err="1"/>
              <a:t>report_power</a:t>
            </a:r>
            <a:r>
              <a:rPr lang="en-US" sz="1400" dirty="0"/>
              <a:t> -</a:t>
            </a:r>
            <a:r>
              <a:rPr lang="en-US" sz="1400" dirty="0" err="1"/>
              <a:t>hier</a:t>
            </a:r>
            <a:r>
              <a:rPr lang="en-US" sz="1400" dirty="0"/>
              <a:t> -</a:t>
            </a:r>
            <a:r>
              <a:rPr lang="en-US" sz="1400" dirty="0" err="1"/>
              <a:t>hier_level</a:t>
            </a:r>
            <a:r>
              <a:rPr lang="en-US" sz="1400" dirty="0"/>
              <a:t> 100 -</a:t>
            </a:r>
            <a:r>
              <a:rPr lang="en-US" sz="1400" dirty="0" err="1"/>
              <a:t>analysis_effort</a:t>
            </a:r>
            <a:r>
              <a:rPr lang="en-US" sz="1400" dirty="0"/>
              <a:t> high}</a:t>
            </a:r>
          </a:p>
          <a:p>
            <a:pPr lvl="1">
              <a:lnSpc>
                <a:spcPts val="1600"/>
              </a:lnSpc>
            </a:pPr>
            <a:r>
              <a:rPr lang="en-US" sz="1400" dirty="0"/>
              <a:t>redirect -append -tee "$</a:t>
            </a:r>
            <a:r>
              <a:rPr lang="en-US" sz="1400" dirty="0" err="1"/>
              <a:t>output_dir</a:t>
            </a:r>
            <a:r>
              <a:rPr lang="en-US" sz="1400" dirty="0"/>
              <a:t>/01_Report_power_netcell.txt" {</a:t>
            </a:r>
            <a:r>
              <a:rPr lang="en-US" sz="1400" dirty="0" err="1"/>
              <a:t>report_power</a:t>
            </a:r>
            <a:r>
              <a:rPr lang="en-US" sz="1400" dirty="0"/>
              <a:t> -net -cell -</a:t>
            </a:r>
            <a:r>
              <a:rPr lang="en-US" sz="1400" dirty="0" err="1"/>
              <a:t>analysis_effort</a:t>
            </a:r>
            <a:r>
              <a:rPr lang="en-US" sz="1400" dirty="0"/>
              <a:t> high -</a:t>
            </a:r>
            <a:r>
              <a:rPr lang="en-US" sz="1400" dirty="0" err="1"/>
              <a:t>sort_mode</a:t>
            </a:r>
            <a:r>
              <a:rPr lang="en-US" sz="1400" dirty="0"/>
              <a:t> </a:t>
            </a:r>
            <a:r>
              <a:rPr lang="en-US" sz="1400" dirty="0" err="1"/>
              <a:t>dynamic_power</a:t>
            </a:r>
            <a:r>
              <a:rPr lang="en-US" sz="1400" dirty="0" smtClean="0"/>
              <a:t>}</a:t>
            </a:r>
            <a:endParaRPr lang="en-US" sz="1400" dirty="0"/>
          </a:p>
          <a:p>
            <a:pPr lvl="1">
              <a:lnSpc>
                <a:spcPts val="1600"/>
              </a:lnSpc>
            </a:pPr>
            <a:r>
              <a:rPr lang="en-US" sz="1400" dirty="0"/>
              <a:t>redirect -append -tee "$</a:t>
            </a:r>
            <a:r>
              <a:rPr lang="en-US" sz="1400" dirty="0" err="1"/>
              <a:t>output_dir</a:t>
            </a:r>
            <a:r>
              <a:rPr lang="en-US" sz="1400" dirty="0"/>
              <a:t>/01_Report_clock.txt" {</a:t>
            </a:r>
            <a:r>
              <a:rPr lang="en-US" sz="1400" dirty="0" err="1"/>
              <a:t>report_clock</a:t>
            </a:r>
            <a:r>
              <a:rPr lang="en-US" sz="1400" dirty="0"/>
              <a:t> -</a:t>
            </a:r>
            <a:r>
              <a:rPr lang="en-US" sz="1400" dirty="0" err="1"/>
              <a:t>nosplit</a:t>
            </a:r>
            <a:r>
              <a:rPr lang="en-US" sz="1400" dirty="0"/>
              <a:t>}</a:t>
            </a:r>
          </a:p>
          <a:p>
            <a:pPr lvl="1">
              <a:lnSpc>
                <a:spcPts val="1600"/>
              </a:lnSpc>
            </a:pPr>
            <a:r>
              <a:rPr lang="en-US" sz="1400" dirty="0"/>
              <a:t>redirect -append -tee "$</a:t>
            </a:r>
            <a:r>
              <a:rPr lang="en-US" sz="1400" dirty="0" err="1"/>
              <a:t>output_dir</a:t>
            </a:r>
            <a:r>
              <a:rPr lang="en-US" sz="1400" dirty="0"/>
              <a:t>/01_Report_timing.txt" {</a:t>
            </a:r>
            <a:r>
              <a:rPr lang="en-US" sz="1400" dirty="0" err="1"/>
              <a:t>report_timing</a:t>
            </a:r>
            <a:r>
              <a:rPr lang="en-US" sz="1400" dirty="0"/>
              <a:t> -path full -delay max -</a:t>
            </a:r>
            <a:r>
              <a:rPr lang="en-US" sz="1400" dirty="0" err="1"/>
              <a:t>nworst</a:t>
            </a:r>
            <a:r>
              <a:rPr lang="en-US" sz="1400" dirty="0"/>
              <a:t> 1 -</a:t>
            </a:r>
            <a:r>
              <a:rPr lang="en-US" sz="1400" dirty="0" err="1"/>
              <a:t>max_paths</a:t>
            </a:r>
            <a:r>
              <a:rPr lang="en-US" sz="1400" dirty="0"/>
              <a:t> 3 -</a:t>
            </a:r>
            <a:r>
              <a:rPr lang="en-US" sz="1400" dirty="0" err="1"/>
              <a:t>significant_digits</a:t>
            </a:r>
            <a:r>
              <a:rPr lang="en-US" sz="1400" dirty="0"/>
              <a:t> 3 -</a:t>
            </a:r>
            <a:r>
              <a:rPr lang="en-US" sz="1400" dirty="0" err="1"/>
              <a:t>sort_by</a:t>
            </a:r>
            <a:r>
              <a:rPr lang="en-US" sz="1400" dirty="0"/>
              <a:t> group}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2800" y="1764268"/>
            <a:ext cx="20569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chemeClr val="accent2"/>
                </a:solidFill>
              </a:rPr>
              <a:t>Gate </a:t>
            </a:r>
            <a:r>
              <a:rPr lang="en-US" altLang="zh-CN" b="1" dirty="0">
                <a:solidFill>
                  <a:schemeClr val="accent2"/>
                </a:solidFill>
              </a:rPr>
              <a:t>level output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2819400"/>
            <a:ext cx="152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9900"/>
                </a:solidFill>
              </a:rPr>
              <a:t>Clock &amp; IO </a:t>
            </a:r>
            <a:r>
              <a:rPr lang="en-US" altLang="zh-CN" b="1" dirty="0">
                <a:solidFill>
                  <a:srgbClr val="009900"/>
                </a:solidFill>
              </a:rPr>
              <a:t>constraints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1900" y="2819400"/>
            <a:ext cx="152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binary project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6200" y="4876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Reports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3518"/>
      </p:ext>
    </p:extLst>
  </p:cSld>
  <p:clrMapOvr>
    <a:masterClrMapping/>
  </p:clrMapOvr>
</p:sld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Pages>47</Pages>
  <Words>1096</Words>
  <Application>Microsoft Macintosh PowerPoint</Application>
  <PresentationFormat>Letter Paper (8.5x11 in)</PresentationFormat>
  <Paragraphs>249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Monotype Sorts</vt:lpstr>
      <vt:lpstr>Times New Roman</vt:lpstr>
      <vt:lpstr>Wingdings</vt:lpstr>
      <vt:lpstr>Arial</vt:lpstr>
      <vt:lpstr>mjicse431</vt:lpstr>
      <vt:lpstr>CSE 577 VLSI System Design Spring 2016  Lecture 3: Design Synthesis</vt:lpstr>
      <vt:lpstr>Lecture Overview</vt:lpstr>
      <vt:lpstr>Digital Design Flow</vt:lpstr>
      <vt:lpstr>DC Synthesis</vt:lpstr>
      <vt:lpstr>DC Synthesis Step 1: Preparation</vt:lpstr>
      <vt:lpstr>DC Synthesis Step 1: Preparation (cont.)</vt:lpstr>
      <vt:lpstr>DC Synthesis Step 2: Read/Analyze the Design</vt:lpstr>
      <vt:lpstr>DC Synthesis Step 3: Set Design Constraints</vt:lpstr>
      <vt:lpstr>DC Synthesis Step 4: Compile and Generate Outputs</vt:lpstr>
      <vt:lpstr>Digital Design Flow</vt:lpstr>
      <vt:lpstr>ICC Layout Design Overview</vt:lpstr>
      <vt:lpstr>ICC Layout Design Step 1: Building Projects</vt:lpstr>
      <vt:lpstr>ICC Layout Design Step 1: Building Projects</vt:lpstr>
      <vt:lpstr>ICC Layout Design Step 2: Floor planning</vt:lpstr>
      <vt:lpstr>ICC Layout Design Step 3: Clock and Routing</vt:lpstr>
      <vt:lpstr>ICC Layout Design Step 4: Finishing</vt:lpstr>
      <vt:lpstr>References</vt:lpstr>
      <vt:lpstr>Appendix - .cshrc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477. VLSI Systems Design</dc:title>
  <dc:subject>Lecture 01</dc:subject>
  <dc:creator>Janie Irwin</dc:creator>
  <cp:lastModifiedBy>Xueqing Li</cp:lastModifiedBy>
  <cp:revision>508</cp:revision>
  <cp:lastPrinted>2004-01-13T17:00:11Z</cp:lastPrinted>
  <dcterms:created xsi:type="dcterms:W3CDTF">1997-08-19T16:58:46Z</dcterms:created>
  <dcterms:modified xsi:type="dcterms:W3CDTF">2016-01-27T22:00:26Z</dcterms:modified>
</cp:coreProperties>
</file>