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80" r:id="rId14"/>
    <p:sldId id="282" r:id="rId15"/>
    <p:sldId id="281" r:id="rId16"/>
    <p:sldId id="267" r:id="rId17"/>
    <p:sldId id="266" r:id="rId18"/>
    <p:sldId id="298" r:id="rId19"/>
    <p:sldId id="268" r:id="rId20"/>
    <p:sldId id="270" r:id="rId21"/>
    <p:sldId id="293" r:id="rId22"/>
    <p:sldId id="294" r:id="rId23"/>
    <p:sldId id="292" r:id="rId24"/>
    <p:sldId id="296" r:id="rId25"/>
    <p:sldId id="271" r:id="rId26"/>
    <p:sldId id="295" r:id="rId27"/>
    <p:sldId id="301" r:id="rId28"/>
    <p:sldId id="272" r:id="rId29"/>
    <p:sldId id="265" r:id="rId30"/>
    <p:sldId id="303" r:id="rId31"/>
    <p:sldId id="302" r:id="rId32"/>
    <p:sldId id="299" r:id="rId33"/>
    <p:sldId id="273" r:id="rId34"/>
  </p:sldIdLst>
  <p:sldSz cx="9144000" cy="6858000" type="letter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  <a:srgbClr val="00FA00"/>
    <a:srgbClr val="51DC00"/>
    <a:srgbClr val="8901F3"/>
    <a:srgbClr val="009900"/>
    <a:srgbClr val="008F00"/>
    <a:srgbClr val="008276"/>
    <a:srgbClr val="92D050"/>
    <a:srgbClr val="5A11FD"/>
    <a:srgbClr val="00A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5317" autoAdjust="0"/>
  </p:normalViewPr>
  <p:slideViewPr>
    <p:cSldViewPr>
      <p:cViewPr varScale="1">
        <p:scale>
          <a:sx n="94" d="100"/>
          <a:sy n="94" d="100"/>
        </p:scale>
        <p:origin x="232" y="200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19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C74AE-C379-A44F-8632-C69F153521F3}" type="doc">
      <dgm:prSet loTypeId="urn:microsoft.com/office/officeart/2005/8/layout/cycle7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8FFD7EE-5DCC-3D49-AE19-9DF79A3F825B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69347D34-918B-584B-BD57-955E399791E8}" type="parTrans" cxnId="{E22397C9-2F25-DB47-9806-37A7ACD3F80B}">
      <dgm:prSet/>
      <dgm:spPr/>
      <dgm:t>
        <a:bodyPr/>
        <a:lstStyle/>
        <a:p>
          <a:endParaRPr lang="en-US"/>
        </a:p>
      </dgm:t>
    </dgm:pt>
    <dgm:pt modelId="{A6505FAC-B9E1-CB4B-9AA1-D83BB91140BF}" type="sibTrans" cxnId="{E22397C9-2F25-DB47-9806-37A7ACD3F80B}">
      <dgm:prSet/>
      <dgm:spPr/>
      <dgm:t>
        <a:bodyPr/>
        <a:lstStyle/>
        <a:p>
          <a:endParaRPr lang="en-US"/>
        </a:p>
      </dgm:t>
    </dgm:pt>
    <dgm:pt modelId="{597D014F-AB2A-D44F-8AC1-A6B26224A219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A4874E0A-56F9-B14E-B3A7-01D568FA63E8}" type="parTrans" cxnId="{A62FD400-6ABA-094B-97D9-7B054F2DB1C7}">
      <dgm:prSet/>
      <dgm:spPr/>
      <dgm:t>
        <a:bodyPr/>
        <a:lstStyle/>
        <a:p>
          <a:endParaRPr lang="en-US"/>
        </a:p>
      </dgm:t>
    </dgm:pt>
    <dgm:pt modelId="{272D863D-D566-994C-9FB2-14E061B5B0C0}" type="sibTrans" cxnId="{A62FD400-6ABA-094B-97D9-7B054F2DB1C7}">
      <dgm:prSet/>
      <dgm:spPr/>
      <dgm:t>
        <a:bodyPr/>
        <a:lstStyle/>
        <a:p>
          <a:endParaRPr lang="en-US"/>
        </a:p>
      </dgm:t>
    </dgm:pt>
    <dgm:pt modelId="{015DAC9B-030B-3745-9BDC-BA6B7E56ACF2}">
      <dgm:prSet phldrT="[Text]"/>
      <dgm:spPr/>
      <dgm:t>
        <a:bodyPr/>
        <a:lstStyle/>
        <a:p>
          <a:r>
            <a:rPr lang="en-US" dirty="0" smtClean="0"/>
            <a:t>Area</a:t>
          </a:r>
          <a:endParaRPr lang="en-US" dirty="0"/>
        </a:p>
      </dgm:t>
    </dgm:pt>
    <dgm:pt modelId="{39136BC7-832C-A042-BE0A-0A4E6CE7423D}" type="parTrans" cxnId="{C64FD770-D5FC-4F42-A495-2D1EF79C8D35}">
      <dgm:prSet/>
      <dgm:spPr/>
      <dgm:t>
        <a:bodyPr/>
        <a:lstStyle/>
        <a:p>
          <a:endParaRPr lang="en-US"/>
        </a:p>
      </dgm:t>
    </dgm:pt>
    <dgm:pt modelId="{CBB9636D-98FF-374C-ACBA-8515797B299B}" type="sibTrans" cxnId="{C64FD770-D5FC-4F42-A495-2D1EF79C8D35}">
      <dgm:prSet/>
      <dgm:spPr/>
      <dgm:t>
        <a:bodyPr/>
        <a:lstStyle/>
        <a:p>
          <a:endParaRPr lang="en-US"/>
        </a:p>
      </dgm:t>
    </dgm:pt>
    <dgm:pt modelId="{53D44D0B-8DCB-034A-8D59-BEC23358EB8B}" type="pres">
      <dgm:prSet presAssocID="{7CDC74AE-C379-A44F-8632-C69F153521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A6B90-C512-5F40-9D2F-7CA9E641DDB0}" type="pres">
      <dgm:prSet presAssocID="{F8FFD7EE-5DCC-3D49-AE19-9DF79A3F82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08479-6F81-1C46-BF9C-F9E20FE6D8C2}" type="pres">
      <dgm:prSet presAssocID="{A6505FAC-B9E1-CB4B-9AA1-D83BB91140B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92EEF54-A599-594E-8E27-FE78A3DD24B0}" type="pres">
      <dgm:prSet presAssocID="{A6505FAC-B9E1-CB4B-9AA1-D83BB91140B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9EDAC49-4331-F143-B9F4-9D7F32C8FBBE}" type="pres">
      <dgm:prSet presAssocID="{597D014F-AB2A-D44F-8AC1-A6B26224A21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ED717-07AB-CC4B-B537-28518BE75FA0}" type="pres">
      <dgm:prSet presAssocID="{272D863D-D566-994C-9FB2-14E061B5B0C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D4569E8-05A2-584C-822D-0231B8A62290}" type="pres">
      <dgm:prSet presAssocID="{272D863D-D566-994C-9FB2-14E061B5B0C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7D9357-B1CE-A048-9D05-83737902EF5D}" type="pres">
      <dgm:prSet presAssocID="{015DAC9B-030B-3745-9BDC-BA6B7E56AC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20A71-C1C4-F64D-8787-197C667EB4DA}" type="pres">
      <dgm:prSet presAssocID="{CBB9636D-98FF-374C-ACBA-8515797B299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6A4CBA9-AEF7-6948-B75B-8B7D2B7FFFCF}" type="pres">
      <dgm:prSet presAssocID="{CBB9636D-98FF-374C-ACBA-8515797B299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938F31A-FBA2-5340-A426-2BF2B29F381E}" type="presOf" srcId="{CBB9636D-98FF-374C-ACBA-8515797B299B}" destId="{84F20A71-C1C4-F64D-8787-197C667EB4DA}" srcOrd="0" destOrd="0" presId="urn:microsoft.com/office/officeart/2005/8/layout/cycle7"/>
    <dgm:cxn modelId="{5764AF30-5B0B-4942-BD05-CD7EC82D6760}" type="presOf" srcId="{F8FFD7EE-5DCC-3D49-AE19-9DF79A3F825B}" destId="{B83A6B90-C512-5F40-9D2F-7CA9E641DDB0}" srcOrd="0" destOrd="0" presId="urn:microsoft.com/office/officeart/2005/8/layout/cycle7"/>
    <dgm:cxn modelId="{C64FD770-D5FC-4F42-A495-2D1EF79C8D35}" srcId="{7CDC74AE-C379-A44F-8632-C69F153521F3}" destId="{015DAC9B-030B-3745-9BDC-BA6B7E56ACF2}" srcOrd="2" destOrd="0" parTransId="{39136BC7-832C-A042-BE0A-0A4E6CE7423D}" sibTransId="{CBB9636D-98FF-374C-ACBA-8515797B299B}"/>
    <dgm:cxn modelId="{6C07029D-16D1-D54E-BEF3-9D5DE395E5EB}" type="presOf" srcId="{272D863D-D566-994C-9FB2-14E061B5B0C0}" destId="{A59ED717-07AB-CC4B-B537-28518BE75FA0}" srcOrd="0" destOrd="0" presId="urn:microsoft.com/office/officeart/2005/8/layout/cycle7"/>
    <dgm:cxn modelId="{D256AE0F-D58A-E542-A62E-4044C553E38F}" type="presOf" srcId="{597D014F-AB2A-D44F-8AC1-A6B26224A219}" destId="{89EDAC49-4331-F143-B9F4-9D7F32C8FBBE}" srcOrd="0" destOrd="0" presId="urn:microsoft.com/office/officeart/2005/8/layout/cycle7"/>
    <dgm:cxn modelId="{D4C9A884-C882-B24F-8044-15DC4BBDA96B}" type="presOf" srcId="{272D863D-D566-994C-9FB2-14E061B5B0C0}" destId="{4D4569E8-05A2-584C-822D-0231B8A62290}" srcOrd="1" destOrd="0" presId="urn:microsoft.com/office/officeart/2005/8/layout/cycle7"/>
    <dgm:cxn modelId="{0305BAE2-D651-3445-A3B9-CEB8FECBB872}" type="presOf" srcId="{015DAC9B-030B-3745-9BDC-BA6B7E56ACF2}" destId="{727D9357-B1CE-A048-9D05-83737902EF5D}" srcOrd="0" destOrd="0" presId="urn:microsoft.com/office/officeart/2005/8/layout/cycle7"/>
    <dgm:cxn modelId="{A62FD400-6ABA-094B-97D9-7B054F2DB1C7}" srcId="{7CDC74AE-C379-A44F-8632-C69F153521F3}" destId="{597D014F-AB2A-D44F-8AC1-A6B26224A219}" srcOrd="1" destOrd="0" parTransId="{A4874E0A-56F9-B14E-B3A7-01D568FA63E8}" sibTransId="{272D863D-D566-994C-9FB2-14E061B5B0C0}"/>
    <dgm:cxn modelId="{CA06C625-311F-5747-B89C-FCED8826E794}" type="presOf" srcId="{A6505FAC-B9E1-CB4B-9AA1-D83BB91140BF}" destId="{F6708479-6F81-1C46-BF9C-F9E20FE6D8C2}" srcOrd="0" destOrd="0" presId="urn:microsoft.com/office/officeart/2005/8/layout/cycle7"/>
    <dgm:cxn modelId="{57D2849A-CFDD-5642-A930-C45E4E387331}" type="presOf" srcId="{A6505FAC-B9E1-CB4B-9AA1-D83BB91140BF}" destId="{092EEF54-A599-594E-8E27-FE78A3DD24B0}" srcOrd="1" destOrd="0" presId="urn:microsoft.com/office/officeart/2005/8/layout/cycle7"/>
    <dgm:cxn modelId="{E22397C9-2F25-DB47-9806-37A7ACD3F80B}" srcId="{7CDC74AE-C379-A44F-8632-C69F153521F3}" destId="{F8FFD7EE-5DCC-3D49-AE19-9DF79A3F825B}" srcOrd="0" destOrd="0" parTransId="{69347D34-918B-584B-BD57-955E399791E8}" sibTransId="{A6505FAC-B9E1-CB4B-9AA1-D83BB91140BF}"/>
    <dgm:cxn modelId="{A1DB09FC-36A8-9143-8FAD-04F6707C36BC}" type="presOf" srcId="{7CDC74AE-C379-A44F-8632-C69F153521F3}" destId="{53D44D0B-8DCB-034A-8D59-BEC23358EB8B}" srcOrd="0" destOrd="0" presId="urn:microsoft.com/office/officeart/2005/8/layout/cycle7"/>
    <dgm:cxn modelId="{4FDC3545-C85F-2F45-B178-81727DD8DB16}" type="presOf" srcId="{CBB9636D-98FF-374C-ACBA-8515797B299B}" destId="{96A4CBA9-AEF7-6948-B75B-8B7D2B7FFFCF}" srcOrd="1" destOrd="0" presId="urn:microsoft.com/office/officeart/2005/8/layout/cycle7"/>
    <dgm:cxn modelId="{8498F34F-D9D3-5641-BD59-7C1744BBA9F0}" type="presParOf" srcId="{53D44D0B-8DCB-034A-8D59-BEC23358EB8B}" destId="{B83A6B90-C512-5F40-9D2F-7CA9E641DDB0}" srcOrd="0" destOrd="0" presId="urn:microsoft.com/office/officeart/2005/8/layout/cycle7"/>
    <dgm:cxn modelId="{62E46624-500D-EE43-9C95-9D3CDFEAEE09}" type="presParOf" srcId="{53D44D0B-8DCB-034A-8D59-BEC23358EB8B}" destId="{F6708479-6F81-1C46-BF9C-F9E20FE6D8C2}" srcOrd="1" destOrd="0" presId="urn:microsoft.com/office/officeart/2005/8/layout/cycle7"/>
    <dgm:cxn modelId="{9788D2C4-FFB5-AD47-965F-7DC5D8142884}" type="presParOf" srcId="{F6708479-6F81-1C46-BF9C-F9E20FE6D8C2}" destId="{092EEF54-A599-594E-8E27-FE78A3DD24B0}" srcOrd="0" destOrd="0" presId="urn:microsoft.com/office/officeart/2005/8/layout/cycle7"/>
    <dgm:cxn modelId="{4108AD02-E473-0B4E-BE5F-A9D1E92C97E0}" type="presParOf" srcId="{53D44D0B-8DCB-034A-8D59-BEC23358EB8B}" destId="{89EDAC49-4331-F143-B9F4-9D7F32C8FBBE}" srcOrd="2" destOrd="0" presId="urn:microsoft.com/office/officeart/2005/8/layout/cycle7"/>
    <dgm:cxn modelId="{42166890-F331-2245-A9F1-C2E941FDB4EA}" type="presParOf" srcId="{53D44D0B-8DCB-034A-8D59-BEC23358EB8B}" destId="{A59ED717-07AB-CC4B-B537-28518BE75FA0}" srcOrd="3" destOrd="0" presId="urn:microsoft.com/office/officeart/2005/8/layout/cycle7"/>
    <dgm:cxn modelId="{981B2507-55FA-2543-8183-778C9FD727ED}" type="presParOf" srcId="{A59ED717-07AB-CC4B-B537-28518BE75FA0}" destId="{4D4569E8-05A2-584C-822D-0231B8A62290}" srcOrd="0" destOrd="0" presId="urn:microsoft.com/office/officeart/2005/8/layout/cycle7"/>
    <dgm:cxn modelId="{009FD36A-15C2-9E4D-ADCC-9B8BFEF4C781}" type="presParOf" srcId="{53D44D0B-8DCB-034A-8D59-BEC23358EB8B}" destId="{727D9357-B1CE-A048-9D05-83737902EF5D}" srcOrd="4" destOrd="0" presId="urn:microsoft.com/office/officeart/2005/8/layout/cycle7"/>
    <dgm:cxn modelId="{C7078F79-985C-6D40-A3F9-791FEC1F09F7}" type="presParOf" srcId="{53D44D0B-8DCB-034A-8D59-BEC23358EB8B}" destId="{84F20A71-C1C4-F64D-8787-197C667EB4DA}" srcOrd="5" destOrd="0" presId="urn:microsoft.com/office/officeart/2005/8/layout/cycle7"/>
    <dgm:cxn modelId="{6CB68124-3453-E947-A568-459F8E2561D1}" type="presParOf" srcId="{84F20A71-C1C4-F64D-8787-197C667EB4DA}" destId="{96A4CBA9-AEF7-6948-B75B-8B7D2B7FFFC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3350D-32A2-D44D-B02D-3832D5F5C060}" type="doc">
      <dgm:prSet loTypeId="urn:microsoft.com/office/officeart/2005/8/layout/process2" loCatId="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B866EAD-0B15-4A40-8E93-4BFF097410EC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PREVIOUS: Synthesis</a:t>
          </a:r>
          <a:endParaRPr lang="en-US" dirty="0">
            <a:solidFill>
              <a:schemeClr val="bg1"/>
            </a:solidFill>
          </a:endParaRPr>
        </a:p>
      </dgm:t>
    </dgm:pt>
    <dgm:pt modelId="{DE16F37F-6620-8748-8199-EFB412979C61}" type="parTrans" cxnId="{0F528AB4-D65D-634C-B8BE-D433241CC811}">
      <dgm:prSet/>
      <dgm:spPr/>
      <dgm:t>
        <a:bodyPr/>
        <a:lstStyle/>
        <a:p>
          <a:endParaRPr lang="en-US"/>
        </a:p>
      </dgm:t>
    </dgm:pt>
    <dgm:pt modelId="{BF1509A5-AAE1-0946-980B-7E7D56461060}" type="sibTrans" cxnId="{0F528AB4-D65D-634C-B8BE-D433241CC811}">
      <dgm:prSet/>
      <dgm:spPr/>
      <dgm:t>
        <a:bodyPr/>
        <a:lstStyle/>
        <a:p>
          <a:endParaRPr lang="en-US"/>
        </a:p>
      </dgm:t>
    </dgm:pt>
    <dgm:pt modelId="{4047027B-101E-0845-83B6-5DD28558A566}">
      <dgm:prSet phldrT="[Text]"/>
      <dgm:spPr/>
      <dgm:t>
        <a:bodyPr/>
        <a:lstStyle/>
        <a:p>
          <a:r>
            <a:rPr lang="en-US" dirty="0" smtClean="0"/>
            <a:t>Design Setup</a:t>
          </a:r>
          <a:endParaRPr lang="en-US" dirty="0"/>
        </a:p>
      </dgm:t>
    </dgm:pt>
    <dgm:pt modelId="{58572D1B-0770-6F4E-BEF5-18A264886B7E}" type="parTrans" cxnId="{EFFED90E-D774-054C-81FF-B8402ED2591E}">
      <dgm:prSet/>
      <dgm:spPr/>
      <dgm:t>
        <a:bodyPr/>
        <a:lstStyle/>
        <a:p>
          <a:endParaRPr lang="en-US"/>
        </a:p>
      </dgm:t>
    </dgm:pt>
    <dgm:pt modelId="{04658E6D-7AE4-8542-BDFF-043D6E215C72}" type="sibTrans" cxnId="{EFFED90E-D774-054C-81FF-B8402ED2591E}">
      <dgm:prSet/>
      <dgm:spPr/>
      <dgm:t>
        <a:bodyPr/>
        <a:lstStyle/>
        <a:p>
          <a:endParaRPr lang="en-US"/>
        </a:p>
      </dgm:t>
    </dgm:pt>
    <dgm:pt modelId="{E86ED364-FFC7-014B-8498-CFF561EEDD12}">
      <dgm:prSet phldrT="[Text]"/>
      <dgm:spPr/>
      <dgm:t>
        <a:bodyPr/>
        <a:lstStyle/>
        <a:p>
          <a:r>
            <a:rPr lang="en-US" dirty="0" err="1" smtClean="0"/>
            <a:t>Floorplanning</a:t>
          </a:r>
          <a:endParaRPr lang="en-US" dirty="0"/>
        </a:p>
      </dgm:t>
    </dgm:pt>
    <dgm:pt modelId="{0707119B-AE7A-1E4D-899C-C1CEB8A182D5}" type="parTrans" cxnId="{71FCE122-3215-034B-A1A8-11F9633F695C}">
      <dgm:prSet/>
      <dgm:spPr/>
      <dgm:t>
        <a:bodyPr/>
        <a:lstStyle/>
        <a:p>
          <a:endParaRPr lang="en-US"/>
        </a:p>
      </dgm:t>
    </dgm:pt>
    <dgm:pt modelId="{13BD8072-7FD5-A34C-AB04-705F2DDA8EE2}" type="sibTrans" cxnId="{71FCE122-3215-034B-A1A8-11F9633F695C}">
      <dgm:prSet/>
      <dgm:spPr/>
      <dgm:t>
        <a:bodyPr/>
        <a:lstStyle/>
        <a:p>
          <a:endParaRPr lang="en-US"/>
        </a:p>
      </dgm:t>
    </dgm:pt>
    <dgm:pt modelId="{F26FF608-3134-9844-ADA5-BAE2CE87C36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Place options</a:t>
          </a:r>
          <a:endParaRPr lang="en-US" dirty="0"/>
        </a:p>
      </dgm:t>
    </dgm:pt>
    <dgm:pt modelId="{3E9FEE4A-44A8-1F4F-834C-DACAA96937A0}" type="parTrans" cxnId="{9078E592-3217-7241-9F22-6C684453ACEA}">
      <dgm:prSet/>
      <dgm:spPr/>
      <dgm:t>
        <a:bodyPr/>
        <a:lstStyle/>
        <a:p>
          <a:endParaRPr lang="en-US"/>
        </a:p>
      </dgm:t>
    </dgm:pt>
    <dgm:pt modelId="{E1ECB5C1-B6E9-2944-98D9-EED77CA769AC}" type="sibTrans" cxnId="{9078E592-3217-7241-9F22-6C684453ACEA}">
      <dgm:prSet/>
      <dgm:spPr/>
      <dgm:t>
        <a:bodyPr/>
        <a:lstStyle/>
        <a:p>
          <a:endParaRPr lang="en-US"/>
        </a:p>
      </dgm:t>
    </dgm:pt>
    <dgm:pt modelId="{4E1F2730-5E95-984E-A355-8637EDD59F97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Clock</a:t>
          </a:r>
          <a:r>
            <a:rPr lang="en-US" baseline="0" dirty="0" smtClean="0"/>
            <a:t> options</a:t>
          </a:r>
        </a:p>
      </dgm:t>
    </dgm:pt>
    <dgm:pt modelId="{A98450F4-CD00-0049-94F8-3CAEF745AA3B}" type="parTrans" cxnId="{C03A3075-8B97-EB4C-88FC-E953E55ECF8B}">
      <dgm:prSet/>
      <dgm:spPr/>
      <dgm:t>
        <a:bodyPr/>
        <a:lstStyle/>
        <a:p>
          <a:endParaRPr lang="en-US"/>
        </a:p>
      </dgm:t>
    </dgm:pt>
    <dgm:pt modelId="{C537F591-E457-7142-B8A8-76C1D6EDADD8}" type="sibTrans" cxnId="{C03A3075-8B97-EB4C-88FC-E953E55ECF8B}">
      <dgm:prSet/>
      <dgm:spPr/>
      <dgm:t>
        <a:bodyPr/>
        <a:lstStyle/>
        <a:p>
          <a:endParaRPr lang="en-US"/>
        </a:p>
      </dgm:t>
    </dgm:pt>
    <dgm:pt modelId="{4A8B7BDF-BB1E-1A46-BB26-1C6C3C2C6C7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Route options</a:t>
          </a:r>
          <a:endParaRPr lang="en-US" dirty="0"/>
        </a:p>
      </dgm:t>
    </dgm:pt>
    <dgm:pt modelId="{A57BE7B7-9B56-1C4E-BD81-4D30CE16F984}" type="parTrans" cxnId="{9324B25B-D210-684A-B7BE-A1A75C7A68F1}">
      <dgm:prSet/>
      <dgm:spPr/>
      <dgm:t>
        <a:bodyPr/>
        <a:lstStyle/>
        <a:p>
          <a:endParaRPr lang="en-US"/>
        </a:p>
      </dgm:t>
    </dgm:pt>
    <dgm:pt modelId="{3788946C-19BE-3F4D-9F38-F9BA8B189443}" type="sibTrans" cxnId="{9324B25B-D210-684A-B7BE-A1A75C7A68F1}">
      <dgm:prSet/>
      <dgm:spPr/>
      <dgm:t>
        <a:bodyPr/>
        <a:lstStyle/>
        <a:p>
          <a:endParaRPr lang="en-US"/>
        </a:p>
      </dgm:t>
    </dgm:pt>
    <dgm:pt modelId="{B7E63230-D49B-DA4E-BDC3-36C30A81C36D}">
      <dgm:prSet/>
      <dgm:spPr/>
      <dgm:t>
        <a:bodyPr/>
        <a:lstStyle/>
        <a:p>
          <a:r>
            <a:rPr lang="en-US" dirty="0" smtClean="0"/>
            <a:t>Finishing</a:t>
          </a:r>
          <a:endParaRPr lang="en-US" dirty="0"/>
        </a:p>
      </dgm:t>
    </dgm:pt>
    <dgm:pt modelId="{DB802D2B-654E-3445-AC56-25DFCC8C1742}" type="parTrans" cxnId="{B834B631-68C0-8A4B-A0DD-C2900D3853CF}">
      <dgm:prSet/>
      <dgm:spPr/>
      <dgm:t>
        <a:bodyPr/>
        <a:lstStyle/>
        <a:p>
          <a:endParaRPr lang="en-US"/>
        </a:p>
      </dgm:t>
    </dgm:pt>
    <dgm:pt modelId="{40BF519E-D90A-B24D-BD25-C2921C4DC0E2}" type="sibTrans" cxnId="{B834B631-68C0-8A4B-A0DD-C2900D3853CF}">
      <dgm:prSet/>
      <dgm:spPr/>
      <dgm:t>
        <a:bodyPr/>
        <a:lstStyle/>
        <a:p>
          <a:endParaRPr lang="en-US"/>
        </a:p>
      </dgm:t>
    </dgm:pt>
    <dgm:pt modelId="{B5327DC2-FB80-D04B-8452-C6FB02E4194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NEXT: DRC/LVS</a:t>
          </a:r>
          <a:endParaRPr lang="en-US" dirty="0">
            <a:solidFill>
              <a:schemeClr val="bg1"/>
            </a:solidFill>
          </a:endParaRPr>
        </a:p>
      </dgm:t>
    </dgm:pt>
    <dgm:pt modelId="{F9D8E858-F455-694A-A1AB-F6D1A42B741B}" type="parTrans" cxnId="{E1406E29-850E-BE4D-83E4-FBB7A64980FD}">
      <dgm:prSet/>
      <dgm:spPr/>
      <dgm:t>
        <a:bodyPr/>
        <a:lstStyle/>
        <a:p>
          <a:endParaRPr lang="en-US"/>
        </a:p>
      </dgm:t>
    </dgm:pt>
    <dgm:pt modelId="{9EAFF3B3-678A-B74A-B9DD-EC27197537FC}" type="sibTrans" cxnId="{E1406E29-850E-BE4D-83E4-FBB7A64980FD}">
      <dgm:prSet/>
      <dgm:spPr/>
      <dgm:t>
        <a:bodyPr/>
        <a:lstStyle/>
        <a:p>
          <a:endParaRPr lang="en-US"/>
        </a:p>
      </dgm:t>
    </dgm:pt>
    <dgm:pt modelId="{0477E01C-D937-5E45-B824-F8BF39B89E9D}" type="pres">
      <dgm:prSet presAssocID="{1723350D-32A2-D44D-B02D-3832D5F5C06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8939EB-001E-B248-BE7A-D22DFD92D5B1}" type="pres">
      <dgm:prSet presAssocID="{7B866EAD-0B15-4A40-8E93-4BFF097410EC}" presName="node" presStyleLbl="node1" presStyleIdx="0" presStyleCnt="8" custScaleX="157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1736A-4CFD-654D-9E98-2ADD2915E43E}" type="pres">
      <dgm:prSet presAssocID="{BF1509A5-AAE1-0946-980B-7E7D56461060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A4FD3AE-A553-A84C-A5F1-207C33859F15}" type="pres">
      <dgm:prSet presAssocID="{BF1509A5-AAE1-0946-980B-7E7D56461060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F648F6C-780D-1F43-96DF-CA444B94B4FF}" type="pres">
      <dgm:prSet presAssocID="{4047027B-101E-0845-83B6-5DD28558A56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96112-6E89-9049-86B6-24487AB10154}" type="pres">
      <dgm:prSet presAssocID="{04658E6D-7AE4-8542-BDFF-043D6E215C72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738C1F0-1E45-2244-B44F-609B76DC51E5}" type="pres">
      <dgm:prSet presAssocID="{04658E6D-7AE4-8542-BDFF-043D6E215C7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1187F02-499A-A349-950B-55A0905BBEBB}" type="pres">
      <dgm:prSet presAssocID="{E86ED364-FFC7-014B-8498-CFF561EEDD1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C0F6A-446B-8840-B99D-D65D171A344C}" type="pres">
      <dgm:prSet presAssocID="{13BD8072-7FD5-A34C-AB04-705F2DDA8EE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626A54A4-1ABE-874F-9464-A2C3DF7CE062}" type="pres">
      <dgm:prSet presAssocID="{13BD8072-7FD5-A34C-AB04-705F2DDA8EE2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8B390F3-801C-144E-8E5F-269EB639282C}" type="pres">
      <dgm:prSet presAssocID="{F26FF608-3134-9844-ADA5-BAE2CE87C36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607EA-6FCF-CD4E-B9BE-061023C692EE}" type="pres">
      <dgm:prSet presAssocID="{E1ECB5C1-B6E9-2944-98D9-EED77CA769A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09396B1-B90E-6642-A99B-3A010706ECEE}" type="pres">
      <dgm:prSet presAssocID="{E1ECB5C1-B6E9-2944-98D9-EED77CA769AC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C0C1208F-2A5A-C840-B3F4-A889FD241A79}" type="pres">
      <dgm:prSet presAssocID="{4E1F2730-5E95-984E-A355-8637EDD59F9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F81BE-6623-914A-82F9-15FE58C1D628}" type="pres">
      <dgm:prSet presAssocID="{C537F591-E457-7142-B8A8-76C1D6EDADD8}" presName="sibTrans" presStyleLbl="sibTrans2D1" presStyleIdx="4" presStyleCnt="7"/>
      <dgm:spPr/>
      <dgm:t>
        <a:bodyPr/>
        <a:lstStyle/>
        <a:p>
          <a:endParaRPr lang="en-US"/>
        </a:p>
      </dgm:t>
    </dgm:pt>
    <dgm:pt modelId="{E41D4532-F9BE-5D49-A819-8D494BEA88BD}" type="pres">
      <dgm:prSet presAssocID="{C537F591-E457-7142-B8A8-76C1D6EDADD8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74741DC-270A-2240-B3C4-4CAA6D9A079B}" type="pres">
      <dgm:prSet presAssocID="{4A8B7BDF-BB1E-1A46-BB26-1C6C3C2C6C7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81CDD-9A72-774F-A700-F348261D74BE}" type="pres">
      <dgm:prSet presAssocID="{3788946C-19BE-3F4D-9F38-F9BA8B18944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7DA72F74-0DBF-E442-88B8-13BE58C2B542}" type="pres">
      <dgm:prSet presAssocID="{3788946C-19BE-3F4D-9F38-F9BA8B18944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9EB88A1-EE5A-3F4E-B84E-7941700CE814}" type="pres">
      <dgm:prSet presAssocID="{B7E63230-D49B-DA4E-BDC3-36C30A81C36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02BD2-213F-414D-B247-5EE4CDD6BE64}" type="pres">
      <dgm:prSet presAssocID="{40BF519E-D90A-B24D-BD25-C2921C4DC0E2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48F0A4C-1975-7240-8B54-A62DF38C5F05}" type="pres">
      <dgm:prSet presAssocID="{40BF519E-D90A-B24D-BD25-C2921C4DC0E2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548165C-1A57-A245-B8BA-2257F3AEDAF0}" type="pres">
      <dgm:prSet presAssocID="{B5327DC2-FB80-D04B-8452-C6FB02E4194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5CE28-0C9B-0645-B711-D01812BE009C}" type="presOf" srcId="{3788946C-19BE-3F4D-9F38-F9BA8B189443}" destId="{7DA72F74-0DBF-E442-88B8-13BE58C2B542}" srcOrd="1" destOrd="0" presId="urn:microsoft.com/office/officeart/2005/8/layout/process2"/>
    <dgm:cxn modelId="{C03A3075-8B97-EB4C-88FC-E953E55ECF8B}" srcId="{1723350D-32A2-D44D-B02D-3832D5F5C060}" destId="{4E1F2730-5E95-984E-A355-8637EDD59F97}" srcOrd="4" destOrd="0" parTransId="{A98450F4-CD00-0049-94F8-3CAEF745AA3B}" sibTransId="{C537F591-E457-7142-B8A8-76C1D6EDADD8}"/>
    <dgm:cxn modelId="{7E6A4A10-DC87-B942-9949-BC476418B1E8}" type="presOf" srcId="{13BD8072-7FD5-A34C-AB04-705F2DDA8EE2}" destId="{17EC0F6A-446B-8840-B99D-D65D171A344C}" srcOrd="0" destOrd="0" presId="urn:microsoft.com/office/officeart/2005/8/layout/process2"/>
    <dgm:cxn modelId="{A414AE95-1CF0-5942-8B50-5A0D1EEF872E}" type="presOf" srcId="{BF1509A5-AAE1-0946-980B-7E7D56461060}" destId="{7A4FD3AE-A553-A84C-A5F1-207C33859F15}" srcOrd="1" destOrd="0" presId="urn:microsoft.com/office/officeart/2005/8/layout/process2"/>
    <dgm:cxn modelId="{71FCE122-3215-034B-A1A8-11F9633F695C}" srcId="{1723350D-32A2-D44D-B02D-3832D5F5C060}" destId="{E86ED364-FFC7-014B-8498-CFF561EEDD12}" srcOrd="2" destOrd="0" parTransId="{0707119B-AE7A-1E4D-899C-C1CEB8A182D5}" sibTransId="{13BD8072-7FD5-A34C-AB04-705F2DDA8EE2}"/>
    <dgm:cxn modelId="{458E27A7-01DD-0648-87A0-6FA3B9105694}" type="presOf" srcId="{3788946C-19BE-3F4D-9F38-F9BA8B189443}" destId="{0C981CDD-9A72-774F-A700-F348261D74BE}" srcOrd="0" destOrd="0" presId="urn:microsoft.com/office/officeart/2005/8/layout/process2"/>
    <dgm:cxn modelId="{31365183-B0DF-2F4B-A55A-B3FC519B7EB7}" type="presOf" srcId="{4047027B-101E-0845-83B6-5DD28558A566}" destId="{2F648F6C-780D-1F43-96DF-CA444B94B4FF}" srcOrd="0" destOrd="0" presId="urn:microsoft.com/office/officeart/2005/8/layout/process2"/>
    <dgm:cxn modelId="{BD7BA373-F289-F244-ACA5-EBF0CDC74909}" type="presOf" srcId="{04658E6D-7AE4-8542-BDFF-043D6E215C72}" destId="{E738C1F0-1E45-2244-B44F-609B76DC51E5}" srcOrd="1" destOrd="0" presId="urn:microsoft.com/office/officeart/2005/8/layout/process2"/>
    <dgm:cxn modelId="{E1153123-DB3C-204C-99DF-6103888E26E2}" type="presOf" srcId="{4A8B7BDF-BB1E-1A46-BB26-1C6C3C2C6C75}" destId="{674741DC-270A-2240-B3C4-4CAA6D9A079B}" srcOrd="0" destOrd="0" presId="urn:microsoft.com/office/officeart/2005/8/layout/process2"/>
    <dgm:cxn modelId="{14191D86-CDE9-AB46-9C1F-69EC182671B9}" type="presOf" srcId="{40BF519E-D90A-B24D-BD25-C2921C4DC0E2}" destId="{BC102BD2-213F-414D-B247-5EE4CDD6BE64}" srcOrd="0" destOrd="0" presId="urn:microsoft.com/office/officeart/2005/8/layout/process2"/>
    <dgm:cxn modelId="{B834B631-68C0-8A4B-A0DD-C2900D3853CF}" srcId="{1723350D-32A2-D44D-B02D-3832D5F5C060}" destId="{B7E63230-D49B-DA4E-BDC3-36C30A81C36D}" srcOrd="6" destOrd="0" parTransId="{DB802D2B-654E-3445-AC56-25DFCC8C1742}" sibTransId="{40BF519E-D90A-B24D-BD25-C2921C4DC0E2}"/>
    <dgm:cxn modelId="{9324B25B-D210-684A-B7BE-A1A75C7A68F1}" srcId="{1723350D-32A2-D44D-B02D-3832D5F5C060}" destId="{4A8B7BDF-BB1E-1A46-BB26-1C6C3C2C6C75}" srcOrd="5" destOrd="0" parTransId="{A57BE7B7-9B56-1C4E-BD81-4D30CE16F984}" sibTransId="{3788946C-19BE-3F4D-9F38-F9BA8B189443}"/>
    <dgm:cxn modelId="{C5B326B0-893B-5E44-870E-B54B76AF2BA7}" type="presOf" srcId="{BF1509A5-AAE1-0946-980B-7E7D56461060}" destId="{6841736A-4CFD-654D-9E98-2ADD2915E43E}" srcOrd="0" destOrd="0" presId="urn:microsoft.com/office/officeart/2005/8/layout/process2"/>
    <dgm:cxn modelId="{033B729C-6669-414E-8383-F80919F23D42}" type="presOf" srcId="{40BF519E-D90A-B24D-BD25-C2921C4DC0E2}" destId="{F48F0A4C-1975-7240-8B54-A62DF38C5F05}" srcOrd="1" destOrd="0" presId="urn:microsoft.com/office/officeart/2005/8/layout/process2"/>
    <dgm:cxn modelId="{5BA355B9-3BE1-CE46-BD42-042384AB6863}" type="presOf" srcId="{04658E6D-7AE4-8542-BDFF-043D6E215C72}" destId="{F6696112-6E89-9049-86B6-24487AB10154}" srcOrd="0" destOrd="0" presId="urn:microsoft.com/office/officeart/2005/8/layout/process2"/>
    <dgm:cxn modelId="{5AE3B12E-1BAE-6344-9640-E320FE3B2CE2}" type="presOf" srcId="{E86ED364-FFC7-014B-8498-CFF561EEDD12}" destId="{91187F02-499A-A349-950B-55A0905BBEBB}" srcOrd="0" destOrd="0" presId="urn:microsoft.com/office/officeart/2005/8/layout/process2"/>
    <dgm:cxn modelId="{52BEC5C0-0D2D-F74B-A260-16101921A232}" type="presOf" srcId="{1723350D-32A2-D44D-B02D-3832D5F5C060}" destId="{0477E01C-D937-5E45-B824-F8BF39B89E9D}" srcOrd="0" destOrd="0" presId="urn:microsoft.com/office/officeart/2005/8/layout/process2"/>
    <dgm:cxn modelId="{62C1894F-69AC-6B43-8A55-DFC113DB2266}" type="presOf" srcId="{4E1F2730-5E95-984E-A355-8637EDD59F97}" destId="{C0C1208F-2A5A-C840-B3F4-A889FD241A79}" srcOrd="0" destOrd="0" presId="urn:microsoft.com/office/officeart/2005/8/layout/process2"/>
    <dgm:cxn modelId="{0F528AB4-D65D-634C-B8BE-D433241CC811}" srcId="{1723350D-32A2-D44D-B02D-3832D5F5C060}" destId="{7B866EAD-0B15-4A40-8E93-4BFF097410EC}" srcOrd="0" destOrd="0" parTransId="{DE16F37F-6620-8748-8199-EFB412979C61}" sibTransId="{BF1509A5-AAE1-0946-980B-7E7D56461060}"/>
    <dgm:cxn modelId="{E1406E29-850E-BE4D-83E4-FBB7A64980FD}" srcId="{1723350D-32A2-D44D-B02D-3832D5F5C060}" destId="{B5327DC2-FB80-D04B-8452-C6FB02E41940}" srcOrd="7" destOrd="0" parTransId="{F9D8E858-F455-694A-A1AB-F6D1A42B741B}" sibTransId="{9EAFF3B3-678A-B74A-B9DD-EC27197537FC}"/>
    <dgm:cxn modelId="{232D74B0-9C6E-924A-AB79-BCDE73A97136}" type="presOf" srcId="{7B866EAD-0B15-4A40-8E93-4BFF097410EC}" destId="{088939EB-001E-B248-BE7A-D22DFD92D5B1}" srcOrd="0" destOrd="0" presId="urn:microsoft.com/office/officeart/2005/8/layout/process2"/>
    <dgm:cxn modelId="{EE69CE6D-FB0D-D94E-A0CD-A3CE3778D746}" type="presOf" srcId="{F26FF608-3134-9844-ADA5-BAE2CE87C364}" destId="{58B390F3-801C-144E-8E5F-269EB639282C}" srcOrd="0" destOrd="0" presId="urn:microsoft.com/office/officeart/2005/8/layout/process2"/>
    <dgm:cxn modelId="{CA1F2454-EDAA-834F-818A-8BE7472ADBF6}" type="presOf" srcId="{B7E63230-D49B-DA4E-BDC3-36C30A81C36D}" destId="{89EB88A1-EE5A-3F4E-B84E-7941700CE814}" srcOrd="0" destOrd="0" presId="urn:microsoft.com/office/officeart/2005/8/layout/process2"/>
    <dgm:cxn modelId="{4A31E850-BDD0-5E48-9B55-91D936147317}" type="presOf" srcId="{C537F591-E457-7142-B8A8-76C1D6EDADD8}" destId="{E41D4532-F9BE-5D49-A819-8D494BEA88BD}" srcOrd="1" destOrd="0" presId="urn:microsoft.com/office/officeart/2005/8/layout/process2"/>
    <dgm:cxn modelId="{066623AB-5F7D-1F4F-B6B4-751C1E6BF3DC}" type="presOf" srcId="{E1ECB5C1-B6E9-2944-98D9-EED77CA769AC}" destId="{8A4607EA-6FCF-CD4E-B9BE-061023C692EE}" srcOrd="0" destOrd="0" presId="urn:microsoft.com/office/officeart/2005/8/layout/process2"/>
    <dgm:cxn modelId="{9F519E3A-DD25-5645-812A-98D51B45C98C}" type="presOf" srcId="{C537F591-E457-7142-B8A8-76C1D6EDADD8}" destId="{EBDF81BE-6623-914A-82F9-15FE58C1D628}" srcOrd="0" destOrd="0" presId="urn:microsoft.com/office/officeart/2005/8/layout/process2"/>
    <dgm:cxn modelId="{EFFED90E-D774-054C-81FF-B8402ED2591E}" srcId="{1723350D-32A2-D44D-B02D-3832D5F5C060}" destId="{4047027B-101E-0845-83B6-5DD28558A566}" srcOrd="1" destOrd="0" parTransId="{58572D1B-0770-6F4E-BEF5-18A264886B7E}" sibTransId="{04658E6D-7AE4-8542-BDFF-043D6E215C72}"/>
    <dgm:cxn modelId="{F90F7EEE-F810-EB46-B7CB-8BE30F68563E}" type="presOf" srcId="{13BD8072-7FD5-A34C-AB04-705F2DDA8EE2}" destId="{626A54A4-1ABE-874F-9464-A2C3DF7CE062}" srcOrd="1" destOrd="0" presId="urn:microsoft.com/office/officeart/2005/8/layout/process2"/>
    <dgm:cxn modelId="{00B9AE79-02F4-4E4D-8852-DB8D79D47C48}" type="presOf" srcId="{B5327DC2-FB80-D04B-8452-C6FB02E41940}" destId="{D548165C-1A57-A245-B8BA-2257F3AEDAF0}" srcOrd="0" destOrd="0" presId="urn:microsoft.com/office/officeart/2005/8/layout/process2"/>
    <dgm:cxn modelId="{9078E592-3217-7241-9F22-6C684453ACEA}" srcId="{1723350D-32A2-D44D-B02D-3832D5F5C060}" destId="{F26FF608-3134-9844-ADA5-BAE2CE87C364}" srcOrd="3" destOrd="0" parTransId="{3E9FEE4A-44A8-1F4F-834C-DACAA96937A0}" sibTransId="{E1ECB5C1-B6E9-2944-98D9-EED77CA769AC}"/>
    <dgm:cxn modelId="{3CA0FB48-D613-5F49-A8AE-DF017FEF22E9}" type="presOf" srcId="{E1ECB5C1-B6E9-2944-98D9-EED77CA769AC}" destId="{509396B1-B90E-6642-A99B-3A010706ECEE}" srcOrd="1" destOrd="0" presId="urn:microsoft.com/office/officeart/2005/8/layout/process2"/>
    <dgm:cxn modelId="{15B24643-D3FC-784A-95B4-19154CE1E118}" type="presParOf" srcId="{0477E01C-D937-5E45-B824-F8BF39B89E9D}" destId="{088939EB-001E-B248-BE7A-D22DFD92D5B1}" srcOrd="0" destOrd="0" presId="urn:microsoft.com/office/officeart/2005/8/layout/process2"/>
    <dgm:cxn modelId="{1DDE28EA-406F-B340-8D64-9C2AEB2AE0F3}" type="presParOf" srcId="{0477E01C-D937-5E45-B824-F8BF39B89E9D}" destId="{6841736A-4CFD-654D-9E98-2ADD2915E43E}" srcOrd="1" destOrd="0" presId="urn:microsoft.com/office/officeart/2005/8/layout/process2"/>
    <dgm:cxn modelId="{31655390-4514-0749-B505-4B338F3465E4}" type="presParOf" srcId="{6841736A-4CFD-654D-9E98-2ADD2915E43E}" destId="{7A4FD3AE-A553-A84C-A5F1-207C33859F15}" srcOrd="0" destOrd="0" presId="urn:microsoft.com/office/officeart/2005/8/layout/process2"/>
    <dgm:cxn modelId="{08440D8B-4D1E-7F47-B45A-0ECC77F6E2DE}" type="presParOf" srcId="{0477E01C-D937-5E45-B824-F8BF39B89E9D}" destId="{2F648F6C-780D-1F43-96DF-CA444B94B4FF}" srcOrd="2" destOrd="0" presId="urn:microsoft.com/office/officeart/2005/8/layout/process2"/>
    <dgm:cxn modelId="{F2B5197E-6770-984A-B52D-0D2E29BD096A}" type="presParOf" srcId="{0477E01C-D937-5E45-B824-F8BF39B89E9D}" destId="{F6696112-6E89-9049-86B6-24487AB10154}" srcOrd="3" destOrd="0" presId="urn:microsoft.com/office/officeart/2005/8/layout/process2"/>
    <dgm:cxn modelId="{0522AB9C-59EB-894B-96FB-01B114B2EDD0}" type="presParOf" srcId="{F6696112-6E89-9049-86B6-24487AB10154}" destId="{E738C1F0-1E45-2244-B44F-609B76DC51E5}" srcOrd="0" destOrd="0" presId="urn:microsoft.com/office/officeart/2005/8/layout/process2"/>
    <dgm:cxn modelId="{0FCB9C2C-9961-9841-A97A-2616D4405EE9}" type="presParOf" srcId="{0477E01C-D937-5E45-B824-F8BF39B89E9D}" destId="{91187F02-499A-A349-950B-55A0905BBEBB}" srcOrd="4" destOrd="0" presId="urn:microsoft.com/office/officeart/2005/8/layout/process2"/>
    <dgm:cxn modelId="{B72A39BC-00FC-2841-A8C2-C42C88447CC7}" type="presParOf" srcId="{0477E01C-D937-5E45-B824-F8BF39B89E9D}" destId="{17EC0F6A-446B-8840-B99D-D65D171A344C}" srcOrd="5" destOrd="0" presId="urn:microsoft.com/office/officeart/2005/8/layout/process2"/>
    <dgm:cxn modelId="{13A8CA2B-F3DA-8040-A00F-ABD9A547B2CD}" type="presParOf" srcId="{17EC0F6A-446B-8840-B99D-D65D171A344C}" destId="{626A54A4-1ABE-874F-9464-A2C3DF7CE062}" srcOrd="0" destOrd="0" presId="urn:microsoft.com/office/officeart/2005/8/layout/process2"/>
    <dgm:cxn modelId="{58B3C547-FFFE-434C-B945-897707B7F538}" type="presParOf" srcId="{0477E01C-D937-5E45-B824-F8BF39B89E9D}" destId="{58B390F3-801C-144E-8E5F-269EB639282C}" srcOrd="6" destOrd="0" presId="urn:microsoft.com/office/officeart/2005/8/layout/process2"/>
    <dgm:cxn modelId="{7001AAF5-48CE-7547-906A-D2CD06A0CF81}" type="presParOf" srcId="{0477E01C-D937-5E45-B824-F8BF39B89E9D}" destId="{8A4607EA-6FCF-CD4E-B9BE-061023C692EE}" srcOrd="7" destOrd="0" presId="urn:microsoft.com/office/officeart/2005/8/layout/process2"/>
    <dgm:cxn modelId="{693C0AFB-2C1E-5F47-AB00-70A023773FAF}" type="presParOf" srcId="{8A4607EA-6FCF-CD4E-B9BE-061023C692EE}" destId="{509396B1-B90E-6642-A99B-3A010706ECEE}" srcOrd="0" destOrd="0" presId="urn:microsoft.com/office/officeart/2005/8/layout/process2"/>
    <dgm:cxn modelId="{503D6313-6F96-7545-947C-67826D4EBB21}" type="presParOf" srcId="{0477E01C-D937-5E45-B824-F8BF39B89E9D}" destId="{C0C1208F-2A5A-C840-B3F4-A889FD241A79}" srcOrd="8" destOrd="0" presId="urn:microsoft.com/office/officeart/2005/8/layout/process2"/>
    <dgm:cxn modelId="{2BE781BC-04B1-2A47-85C4-925C60E061FB}" type="presParOf" srcId="{0477E01C-D937-5E45-B824-F8BF39B89E9D}" destId="{EBDF81BE-6623-914A-82F9-15FE58C1D628}" srcOrd="9" destOrd="0" presId="urn:microsoft.com/office/officeart/2005/8/layout/process2"/>
    <dgm:cxn modelId="{0C19FF54-E86E-E440-8FE6-D926D96E7DE1}" type="presParOf" srcId="{EBDF81BE-6623-914A-82F9-15FE58C1D628}" destId="{E41D4532-F9BE-5D49-A819-8D494BEA88BD}" srcOrd="0" destOrd="0" presId="urn:microsoft.com/office/officeart/2005/8/layout/process2"/>
    <dgm:cxn modelId="{B0E69822-BC3F-6D46-8ADE-CCFB32F813C8}" type="presParOf" srcId="{0477E01C-D937-5E45-B824-F8BF39B89E9D}" destId="{674741DC-270A-2240-B3C4-4CAA6D9A079B}" srcOrd="10" destOrd="0" presId="urn:microsoft.com/office/officeart/2005/8/layout/process2"/>
    <dgm:cxn modelId="{E8BF56E5-196E-8B45-B988-A8D5949C4D12}" type="presParOf" srcId="{0477E01C-D937-5E45-B824-F8BF39B89E9D}" destId="{0C981CDD-9A72-774F-A700-F348261D74BE}" srcOrd="11" destOrd="0" presId="urn:microsoft.com/office/officeart/2005/8/layout/process2"/>
    <dgm:cxn modelId="{1AAE20B1-4AC4-DA45-93E0-49E42A940162}" type="presParOf" srcId="{0C981CDD-9A72-774F-A700-F348261D74BE}" destId="{7DA72F74-0DBF-E442-88B8-13BE58C2B542}" srcOrd="0" destOrd="0" presId="urn:microsoft.com/office/officeart/2005/8/layout/process2"/>
    <dgm:cxn modelId="{7122C883-2260-9C4F-8F50-69CAF65C943C}" type="presParOf" srcId="{0477E01C-D937-5E45-B824-F8BF39B89E9D}" destId="{89EB88A1-EE5A-3F4E-B84E-7941700CE814}" srcOrd="12" destOrd="0" presId="urn:microsoft.com/office/officeart/2005/8/layout/process2"/>
    <dgm:cxn modelId="{0C945183-4956-AB44-98FC-51C0119E6E42}" type="presParOf" srcId="{0477E01C-D937-5E45-B824-F8BF39B89E9D}" destId="{BC102BD2-213F-414D-B247-5EE4CDD6BE64}" srcOrd="13" destOrd="0" presId="urn:microsoft.com/office/officeart/2005/8/layout/process2"/>
    <dgm:cxn modelId="{F44063AF-1F9B-5142-B1D8-3A5D3E9A9061}" type="presParOf" srcId="{BC102BD2-213F-414D-B247-5EE4CDD6BE64}" destId="{F48F0A4C-1975-7240-8B54-A62DF38C5F05}" srcOrd="0" destOrd="0" presId="urn:microsoft.com/office/officeart/2005/8/layout/process2"/>
    <dgm:cxn modelId="{C585D501-6791-8742-A07F-5DE527A30138}" type="presParOf" srcId="{0477E01C-D937-5E45-B824-F8BF39B89E9D}" destId="{D548165C-1A57-A245-B8BA-2257F3AEDA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A6B90-C512-5F40-9D2F-7CA9E641DDB0}">
      <dsp:nvSpPr>
        <dsp:cNvPr id="0" name=""/>
        <dsp:cNvSpPr/>
      </dsp:nvSpPr>
      <dsp:spPr>
        <a:xfrm>
          <a:off x="1151929" y="10"/>
          <a:ext cx="972740" cy="48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Power</a:t>
          </a:r>
          <a:endParaRPr lang="en-US" sz="2100" kern="1200" dirty="0"/>
        </a:p>
      </dsp:txBody>
      <dsp:txXfrm>
        <a:off x="1166174" y="14255"/>
        <a:ext cx="944250" cy="457880"/>
      </dsp:txXfrm>
    </dsp:sp>
    <dsp:sp modelId="{F6708479-6F81-1C46-BF9C-F9E20FE6D8C2}">
      <dsp:nvSpPr>
        <dsp:cNvPr id="0" name=""/>
        <dsp:cNvSpPr/>
      </dsp:nvSpPr>
      <dsp:spPr>
        <a:xfrm rot="3600000">
          <a:off x="1786085" y="854685"/>
          <a:ext cx="508798" cy="17022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837154" y="888731"/>
        <a:ext cx="406660" cy="102137"/>
      </dsp:txXfrm>
    </dsp:sp>
    <dsp:sp modelId="{89EDAC49-4331-F143-B9F4-9D7F32C8FBBE}">
      <dsp:nvSpPr>
        <dsp:cNvPr id="0" name=""/>
        <dsp:cNvSpPr/>
      </dsp:nvSpPr>
      <dsp:spPr>
        <a:xfrm>
          <a:off x="1956298" y="1393218"/>
          <a:ext cx="972740" cy="48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986842"/>
                <a:satOff val="-30"/>
                <a:lumOff val="-20392"/>
                <a:alphaOff val="0"/>
                <a:shade val="51000"/>
                <a:satMod val="130000"/>
              </a:schemeClr>
            </a:gs>
            <a:gs pos="80000">
              <a:schemeClr val="accent5">
                <a:hueOff val="-3986842"/>
                <a:satOff val="-30"/>
                <a:lumOff val="-20392"/>
                <a:alphaOff val="0"/>
                <a:shade val="93000"/>
                <a:satMod val="130000"/>
              </a:schemeClr>
            </a:gs>
            <a:gs pos="100000">
              <a:schemeClr val="accent5">
                <a:hueOff val="-3986842"/>
                <a:satOff val="-30"/>
                <a:lumOff val="-20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Speed</a:t>
          </a:r>
          <a:endParaRPr lang="en-US" sz="2100" kern="1200" dirty="0"/>
        </a:p>
      </dsp:txBody>
      <dsp:txXfrm>
        <a:off x="1970543" y="1407463"/>
        <a:ext cx="944250" cy="457880"/>
      </dsp:txXfrm>
    </dsp:sp>
    <dsp:sp modelId="{A59ED717-07AB-CC4B-B537-28518BE75FA0}">
      <dsp:nvSpPr>
        <dsp:cNvPr id="0" name=""/>
        <dsp:cNvSpPr/>
      </dsp:nvSpPr>
      <dsp:spPr>
        <a:xfrm rot="10800000">
          <a:off x="1383900" y="1551289"/>
          <a:ext cx="508798" cy="17022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986842"/>
                <a:satOff val="-30"/>
                <a:lumOff val="-20392"/>
                <a:alphaOff val="0"/>
                <a:shade val="51000"/>
                <a:satMod val="130000"/>
              </a:schemeClr>
            </a:gs>
            <a:gs pos="80000">
              <a:schemeClr val="accent5">
                <a:hueOff val="-3986842"/>
                <a:satOff val="-30"/>
                <a:lumOff val="-20392"/>
                <a:alphaOff val="0"/>
                <a:shade val="93000"/>
                <a:satMod val="130000"/>
              </a:schemeClr>
            </a:gs>
            <a:gs pos="100000">
              <a:schemeClr val="accent5">
                <a:hueOff val="-3986842"/>
                <a:satOff val="-30"/>
                <a:lumOff val="-20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34969" y="1585335"/>
        <a:ext cx="406660" cy="102137"/>
      </dsp:txXfrm>
    </dsp:sp>
    <dsp:sp modelId="{727D9357-B1CE-A048-9D05-83737902EF5D}">
      <dsp:nvSpPr>
        <dsp:cNvPr id="0" name=""/>
        <dsp:cNvSpPr/>
      </dsp:nvSpPr>
      <dsp:spPr>
        <a:xfrm>
          <a:off x="347560" y="1393218"/>
          <a:ext cx="972740" cy="48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973685"/>
                <a:satOff val="-60"/>
                <a:lumOff val="-40783"/>
                <a:alphaOff val="0"/>
                <a:shade val="51000"/>
                <a:satMod val="130000"/>
              </a:schemeClr>
            </a:gs>
            <a:gs pos="80000">
              <a:schemeClr val="accent5">
                <a:hueOff val="-7973685"/>
                <a:satOff val="-60"/>
                <a:lumOff val="-40783"/>
                <a:alphaOff val="0"/>
                <a:shade val="93000"/>
                <a:satMod val="130000"/>
              </a:schemeClr>
            </a:gs>
            <a:gs pos="100000">
              <a:schemeClr val="accent5">
                <a:hueOff val="-7973685"/>
                <a:satOff val="-60"/>
                <a:lumOff val="-407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Area</a:t>
          </a:r>
          <a:endParaRPr lang="en-US" sz="2100" kern="1200" dirty="0"/>
        </a:p>
      </dsp:txBody>
      <dsp:txXfrm>
        <a:off x="361805" y="1407463"/>
        <a:ext cx="944250" cy="457880"/>
      </dsp:txXfrm>
    </dsp:sp>
    <dsp:sp modelId="{84F20A71-C1C4-F64D-8787-197C667EB4DA}">
      <dsp:nvSpPr>
        <dsp:cNvPr id="0" name=""/>
        <dsp:cNvSpPr/>
      </dsp:nvSpPr>
      <dsp:spPr>
        <a:xfrm rot="18000000">
          <a:off x="981716" y="854685"/>
          <a:ext cx="508798" cy="17022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973685"/>
                <a:satOff val="-60"/>
                <a:lumOff val="-40783"/>
                <a:alphaOff val="0"/>
                <a:shade val="51000"/>
                <a:satMod val="130000"/>
              </a:schemeClr>
            </a:gs>
            <a:gs pos="80000">
              <a:schemeClr val="accent5">
                <a:hueOff val="-7973685"/>
                <a:satOff val="-60"/>
                <a:lumOff val="-40783"/>
                <a:alphaOff val="0"/>
                <a:shade val="93000"/>
                <a:satMod val="130000"/>
              </a:schemeClr>
            </a:gs>
            <a:gs pos="100000">
              <a:schemeClr val="accent5">
                <a:hueOff val="-7973685"/>
                <a:satOff val="-60"/>
                <a:lumOff val="-407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32785" y="888731"/>
        <a:ext cx="406660" cy="102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939EB-001E-B248-BE7A-D22DFD92D5B1}">
      <dsp:nvSpPr>
        <dsp:cNvPr id="0" name=""/>
        <dsp:cNvSpPr/>
      </dsp:nvSpPr>
      <dsp:spPr>
        <a:xfrm>
          <a:off x="604807" y="1227"/>
          <a:ext cx="2752785" cy="43710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PREVIOUS: Synthesis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17609" y="14029"/>
        <a:ext cx="2727181" cy="411504"/>
      </dsp:txXfrm>
    </dsp:sp>
    <dsp:sp modelId="{6841736A-4CFD-654D-9E98-2ADD2915E43E}">
      <dsp:nvSpPr>
        <dsp:cNvPr id="0" name=""/>
        <dsp:cNvSpPr/>
      </dsp:nvSpPr>
      <dsp:spPr>
        <a:xfrm rot="5400000">
          <a:off x="1899242" y="449263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465654"/>
        <a:ext cx="118018" cy="114741"/>
      </dsp:txXfrm>
    </dsp:sp>
    <dsp:sp modelId="{2F648F6C-780D-1F43-96DF-CA444B94B4FF}">
      <dsp:nvSpPr>
        <dsp:cNvPr id="0" name=""/>
        <dsp:cNvSpPr/>
      </dsp:nvSpPr>
      <dsp:spPr>
        <a:xfrm>
          <a:off x="1106983" y="656890"/>
          <a:ext cx="1748432" cy="437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Setup</a:t>
          </a:r>
          <a:endParaRPr lang="en-US" sz="1600" kern="1200" dirty="0"/>
        </a:p>
      </dsp:txBody>
      <dsp:txXfrm>
        <a:off x="1119785" y="669692"/>
        <a:ext cx="1722828" cy="411504"/>
      </dsp:txXfrm>
    </dsp:sp>
    <dsp:sp modelId="{F6696112-6E89-9049-86B6-24487AB10154}">
      <dsp:nvSpPr>
        <dsp:cNvPr id="0" name=""/>
        <dsp:cNvSpPr/>
      </dsp:nvSpPr>
      <dsp:spPr>
        <a:xfrm rot="5400000">
          <a:off x="1899242" y="1104926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1121317"/>
        <a:ext cx="118018" cy="114741"/>
      </dsp:txXfrm>
    </dsp:sp>
    <dsp:sp modelId="{91187F02-499A-A349-950B-55A0905BBEBB}">
      <dsp:nvSpPr>
        <dsp:cNvPr id="0" name=""/>
        <dsp:cNvSpPr/>
      </dsp:nvSpPr>
      <dsp:spPr>
        <a:xfrm>
          <a:off x="1106983" y="1312552"/>
          <a:ext cx="1748432" cy="437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Floorplanning</a:t>
          </a:r>
          <a:endParaRPr lang="en-US" sz="1600" kern="1200" dirty="0"/>
        </a:p>
      </dsp:txBody>
      <dsp:txXfrm>
        <a:off x="1119785" y="1325354"/>
        <a:ext cx="1722828" cy="411504"/>
      </dsp:txXfrm>
    </dsp:sp>
    <dsp:sp modelId="{17EC0F6A-446B-8840-B99D-D65D171A344C}">
      <dsp:nvSpPr>
        <dsp:cNvPr id="0" name=""/>
        <dsp:cNvSpPr/>
      </dsp:nvSpPr>
      <dsp:spPr>
        <a:xfrm rot="5400000">
          <a:off x="1899242" y="1760588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1776979"/>
        <a:ext cx="118018" cy="114741"/>
      </dsp:txXfrm>
    </dsp:sp>
    <dsp:sp modelId="{58B390F3-801C-144E-8E5F-269EB639282C}">
      <dsp:nvSpPr>
        <dsp:cNvPr id="0" name=""/>
        <dsp:cNvSpPr/>
      </dsp:nvSpPr>
      <dsp:spPr>
        <a:xfrm>
          <a:off x="1106983" y="1968214"/>
          <a:ext cx="1748432" cy="4371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options</a:t>
          </a:r>
          <a:endParaRPr lang="en-US" sz="1600" kern="1200" dirty="0"/>
        </a:p>
      </dsp:txBody>
      <dsp:txXfrm>
        <a:off x="1119785" y="1981016"/>
        <a:ext cx="1722828" cy="411504"/>
      </dsp:txXfrm>
    </dsp:sp>
    <dsp:sp modelId="{8A4607EA-6FCF-CD4E-B9BE-061023C692EE}">
      <dsp:nvSpPr>
        <dsp:cNvPr id="0" name=""/>
        <dsp:cNvSpPr/>
      </dsp:nvSpPr>
      <dsp:spPr>
        <a:xfrm rot="5400000">
          <a:off x="1899242" y="2416250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2432641"/>
        <a:ext cx="118018" cy="114741"/>
      </dsp:txXfrm>
    </dsp:sp>
    <dsp:sp modelId="{C0C1208F-2A5A-C840-B3F4-A889FD241A79}">
      <dsp:nvSpPr>
        <dsp:cNvPr id="0" name=""/>
        <dsp:cNvSpPr/>
      </dsp:nvSpPr>
      <dsp:spPr>
        <a:xfrm>
          <a:off x="1106983" y="2623877"/>
          <a:ext cx="1748432" cy="4371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Clock</a:t>
          </a:r>
          <a:r>
            <a:rPr lang="en-US" sz="1600" kern="1200" baseline="0" dirty="0" smtClean="0"/>
            <a:t> options</a:t>
          </a:r>
        </a:p>
      </dsp:txBody>
      <dsp:txXfrm>
        <a:off x="1119785" y="2636679"/>
        <a:ext cx="1722828" cy="411504"/>
      </dsp:txXfrm>
    </dsp:sp>
    <dsp:sp modelId="{EBDF81BE-6623-914A-82F9-15FE58C1D628}">
      <dsp:nvSpPr>
        <dsp:cNvPr id="0" name=""/>
        <dsp:cNvSpPr/>
      </dsp:nvSpPr>
      <dsp:spPr>
        <a:xfrm rot="5400000">
          <a:off x="1899242" y="3071912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3088303"/>
        <a:ext cx="118018" cy="114741"/>
      </dsp:txXfrm>
    </dsp:sp>
    <dsp:sp modelId="{674741DC-270A-2240-B3C4-4CAA6D9A079B}">
      <dsp:nvSpPr>
        <dsp:cNvPr id="0" name=""/>
        <dsp:cNvSpPr/>
      </dsp:nvSpPr>
      <dsp:spPr>
        <a:xfrm>
          <a:off x="1106983" y="3279539"/>
          <a:ext cx="1748432" cy="4371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Route options</a:t>
          </a:r>
          <a:endParaRPr lang="en-US" sz="1600" kern="1200" dirty="0"/>
        </a:p>
      </dsp:txBody>
      <dsp:txXfrm>
        <a:off x="1119785" y="3292341"/>
        <a:ext cx="1722828" cy="411504"/>
      </dsp:txXfrm>
    </dsp:sp>
    <dsp:sp modelId="{0C981CDD-9A72-774F-A700-F348261D74BE}">
      <dsp:nvSpPr>
        <dsp:cNvPr id="0" name=""/>
        <dsp:cNvSpPr/>
      </dsp:nvSpPr>
      <dsp:spPr>
        <a:xfrm rot="5400000">
          <a:off x="1899242" y="3727575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3743966"/>
        <a:ext cx="118018" cy="114741"/>
      </dsp:txXfrm>
    </dsp:sp>
    <dsp:sp modelId="{89EB88A1-EE5A-3F4E-B84E-7941700CE814}">
      <dsp:nvSpPr>
        <dsp:cNvPr id="0" name=""/>
        <dsp:cNvSpPr/>
      </dsp:nvSpPr>
      <dsp:spPr>
        <a:xfrm>
          <a:off x="1106983" y="3935201"/>
          <a:ext cx="1748432" cy="437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Finishing</a:t>
          </a:r>
          <a:endParaRPr lang="en-US" sz="1600" kern="1200" dirty="0"/>
        </a:p>
      </dsp:txBody>
      <dsp:txXfrm>
        <a:off x="1119785" y="3948003"/>
        <a:ext cx="1722828" cy="411504"/>
      </dsp:txXfrm>
    </dsp:sp>
    <dsp:sp modelId="{BC102BD2-213F-414D-B247-5EE4CDD6BE64}">
      <dsp:nvSpPr>
        <dsp:cNvPr id="0" name=""/>
        <dsp:cNvSpPr/>
      </dsp:nvSpPr>
      <dsp:spPr>
        <a:xfrm rot="5400000">
          <a:off x="1899242" y="4383237"/>
          <a:ext cx="163915" cy="196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922191" y="4399628"/>
        <a:ext cx="118018" cy="114741"/>
      </dsp:txXfrm>
    </dsp:sp>
    <dsp:sp modelId="{D548165C-1A57-A245-B8BA-2257F3AEDAF0}">
      <dsp:nvSpPr>
        <dsp:cNvPr id="0" name=""/>
        <dsp:cNvSpPr/>
      </dsp:nvSpPr>
      <dsp:spPr>
        <a:xfrm>
          <a:off x="1106983" y="4590863"/>
          <a:ext cx="1748432" cy="437108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NEXT: DRC/LVS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119785" y="4603665"/>
        <a:ext cx="1722828" cy="41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3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16450" cy="3462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2138"/>
            <a:ext cx="6019800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001" tIns="45193" rIns="92001" bIns="45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800477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686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timing constraint file for P&amp;R </a:t>
            </a:r>
            <a:endParaRPr lang="en-US" sz="11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*.vg: gate-level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netlist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for Place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&amp; Route</a:t>
            </a:r>
            <a:endParaRPr lang="en-US" dirty="0" smtClean="0"/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sdf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timing file for Verilog simulation </a:t>
            </a:r>
            <a:endParaRPr lang="en-US" dirty="0" smtClean="0"/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ddc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binary file (i.e. all the constraints and synthesis results are recorded) </a:t>
            </a:r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spf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test protocol file for ATPG tools (i.e.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TetraMax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DC: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timing constraint file for P&amp;R </a:t>
            </a:r>
            <a:endParaRPr lang="en-US" sz="1100" kern="1200" dirty="0" smtClean="0">
              <a:solidFill>
                <a:schemeClr val="tx1"/>
              </a:solidFill>
              <a:effectLst/>
              <a:latin typeface="Wingdings" charset="2"/>
              <a:ea typeface="+mn-ea"/>
              <a:cs typeface="+mn-cs"/>
            </a:endParaRP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*.vg: gate-level netlist for Place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&amp; Route</a:t>
            </a:r>
            <a:endParaRPr lang="en-US" dirty="0" smtClean="0"/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sdf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timing file for Verilog simulation </a:t>
            </a:r>
            <a:endParaRPr lang="en-US" dirty="0" smtClean="0"/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ddc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binary file (i.e. all the constraints and synthesis results are recorded) </a:t>
            </a:r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*.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spf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test protocol file for ATPG tools (i.e.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TetraMax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" y="6553200"/>
            <a:ext cx="134171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CSE</a:t>
            </a:r>
            <a:r>
              <a:rPr lang="en-US" sz="1000" b="1" baseline="0" dirty="0" smtClean="0">
                <a:solidFill>
                  <a:schemeClr val="tx1"/>
                </a:solidFill>
              </a:rPr>
              <a:t> 577 </a:t>
            </a:r>
            <a:r>
              <a:rPr lang="en-US" sz="1000" b="1" dirty="0" smtClean="0">
                <a:solidFill>
                  <a:schemeClr val="tx1"/>
                </a:solidFill>
              </a:rPr>
              <a:t> L03 DC.</a:t>
            </a:r>
            <a:fld id="{9D3BBA31-0361-4C95-A11E-1FDAB368DFB7}" type="slidenum">
              <a:rPr lang="en-US" sz="1000" b="1" smtClean="0">
                <a:solidFill>
                  <a:schemeClr val="tx1"/>
                </a:solidFill>
              </a:rPr>
              <a:pPr/>
              <a:t>‹#›</a:t>
            </a:fld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34100" y="6502400"/>
            <a:ext cx="1551707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Vijay, </a:t>
            </a:r>
            <a:r>
              <a:rPr lang="en-US" sz="1000" b="1" dirty="0">
                <a:solidFill>
                  <a:schemeClr val="tx1"/>
                </a:solidFill>
              </a:rPr>
              <a:t>PSU, </a:t>
            </a:r>
            <a:r>
              <a:rPr lang="en-US" sz="1000" b="1" dirty="0" smtClean="0">
                <a:solidFill>
                  <a:schemeClr val="tx1"/>
                </a:solidFill>
              </a:rPr>
              <a:t>Spring</a:t>
            </a:r>
            <a:r>
              <a:rPr lang="en-US" sz="1000" b="1" baseline="0" dirty="0" smtClean="0">
                <a:solidFill>
                  <a:schemeClr val="tx1"/>
                </a:solidFill>
              </a:rPr>
              <a:t> 2016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Char char="-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8833" y="1283682"/>
            <a:ext cx="7231147" cy="2193549"/>
          </a:xfrm>
          <a:noFill/>
          <a:ln/>
        </p:spPr>
        <p:txBody>
          <a:bodyPr wrap="none" anchor="ctr"/>
          <a:lstStyle/>
          <a:p>
            <a:pPr algn="ctr"/>
            <a:r>
              <a:rPr lang="en-US" sz="3200" dirty="0" smtClean="0"/>
              <a:t>CSE 577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VLSI System Design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2016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Lecture </a:t>
            </a:r>
            <a:r>
              <a:rPr lang="en-US" sz="3200" dirty="0" smtClean="0"/>
              <a:t>3: Physical Implementations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711751"/>
          </a:xfrm>
          <a:noFill/>
          <a:ln/>
        </p:spPr>
        <p:txBody>
          <a:bodyPr/>
          <a:lstStyle/>
          <a:p>
            <a:pPr marL="203200" indent="-203200"/>
            <a:r>
              <a:rPr lang="en-US" sz="2000" dirty="0"/>
              <a:t>Vijay </a:t>
            </a:r>
            <a:r>
              <a:rPr lang="en-US" sz="2000" dirty="0" smtClean="0"/>
              <a:t>Narayanan</a:t>
            </a:r>
          </a:p>
          <a:p>
            <a:pPr marL="203200" indent="-203200"/>
            <a:r>
              <a:rPr lang="en-US" sz="2000" dirty="0" err="1" smtClean="0"/>
              <a:t>Xueqing</a:t>
            </a:r>
            <a:r>
              <a:rPr lang="en-US" sz="2000" dirty="0" smtClean="0"/>
              <a:t> Li</a:t>
            </a:r>
          </a:p>
          <a:p>
            <a:pPr marL="203200" indent="-203200"/>
            <a:r>
              <a:rPr lang="en-US" sz="2000" dirty="0" smtClean="0"/>
              <a:t>Kevin </a:t>
            </a:r>
            <a:r>
              <a:rPr lang="en-US" sz="2000" dirty="0" err="1" smtClean="0"/>
              <a:t>Irick</a:t>
            </a:r>
            <a:endParaRPr lang="en-US" sz="2000" dirty="0" smtClean="0"/>
          </a:p>
          <a:p>
            <a:pPr marL="203200" indent="-203200"/>
            <a:r>
              <a:rPr lang="en-US" sz="1600" b="1" dirty="0" smtClean="0"/>
              <a:t>With Thanks to </a:t>
            </a:r>
            <a:r>
              <a:rPr lang="en-US" sz="1600" b="1" dirty="0" err="1" smtClean="0"/>
              <a:t>Srivatsa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Rangachar</a:t>
            </a:r>
            <a:r>
              <a:rPr lang="en-US" sz="1600" b="1" dirty="0"/>
              <a:t>, </a:t>
            </a:r>
            <a:r>
              <a:rPr lang="en-US" sz="1600" b="1" dirty="0" err="1"/>
              <a:t>Zhibo</a:t>
            </a:r>
            <a:r>
              <a:rPr lang="en-US" sz="1600" b="1" dirty="0"/>
              <a:t> </a:t>
            </a:r>
            <a:r>
              <a:rPr lang="en-US" sz="1600" b="1" dirty="0" smtClean="0"/>
              <a:t>Wang, and Moon </a:t>
            </a:r>
            <a:r>
              <a:rPr lang="en-US" sz="1600" b="1" dirty="0" err="1" smtClean="0"/>
              <a:t>Seok</a:t>
            </a:r>
            <a:r>
              <a:rPr lang="en-US" sz="1600" b="1" dirty="0" smtClean="0"/>
              <a:t> Kim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606389"/>
          </a:xfrm>
        </p:spPr>
        <p:txBody>
          <a:bodyPr/>
          <a:lstStyle/>
          <a:p>
            <a:r>
              <a:rPr lang="en-US" dirty="0" smtClean="0"/>
              <a:t>Gate level</a:t>
            </a:r>
          </a:p>
          <a:p>
            <a:pPr lvl="1"/>
            <a:r>
              <a:rPr lang="en-US" dirty="0" smtClean="0"/>
              <a:t>STD cell mapping: delay, area, power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Architecture level</a:t>
            </a:r>
          </a:p>
          <a:p>
            <a:pPr lvl="1"/>
            <a:r>
              <a:rPr lang="en-US" dirty="0" smtClean="0"/>
              <a:t>Pipelining, parallelism, retiming, </a:t>
            </a:r>
          </a:p>
          <a:p>
            <a:pPr lvl="1"/>
            <a:r>
              <a:rPr lang="en-US" dirty="0" smtClean="0"/>
              <a:t>low-activity gray coding</a:t>
            </a:r>
          </a:p>
          <a:p>
            <a:r>
              <a:rPr lang="en-US" dirty="0" smtClean="0"/>
              <a:t>Algorithm level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N^m</a:t>
            </a:r>
            <a:r>
              <a:rPr lang="en-US" dirty="0" smtClean="0"/>
              <a:t>),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762000"/>
            <a:ext cx="2565400" cy="87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91000"/>
            <a:ext cx="1720850" cy="160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057400"/>
            <a:ext cx="2292350" cy="105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828800"/>
            <a:ext cx="3240982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1822669"/>
            <a:ext cx="2895600" cy="206353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315200" y="4114800"/>
            <a:ext cx="1694707" cy="1524000"/>
            <a:chOff x="7315200" y="4114800"/>
            <a:chExt cx="1694707" cy="1524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7600" y="4114800"/>
              <a:ext cx="1542307" cy="1524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7543800" y="4800600"/>
              <a:ext cx="152400" cy="76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7620000" y="4648200"/>
              <a:ext cx="0" cy="8382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91400" y="449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5200" y="50292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41757"/>
              </p:ext>
            </p:extLst>
          </p:nvPr>
        </p:nvGraphicFramePr>
        <p:xfrm>
          <a:off x="3394265" y="5486400"/>
          <a:ext cx="216833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9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2-5x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0.2-2x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064976"/>
          </a:xfrm>
        </p:spPr>
        <p:txBody>
          <a:bodyPr/>
          <a:lstStyle/>
          <a:p>
            <a:r>
              <a:rPr lang="en-US" dirty="0" smtClean="0"/>
              <a:t>Blocking </a:t>
            </a:r>
            <a:r>
              <a:rPr lang="en-US" dirty="0"/>
              <a:t>and non-blocking assignment</a:t>
            </a:r>
          </a:p>
          <a:p>
            <a:r>
              <a:rPr lang="en-US" dirty="0"/>
              <a:t>Complete sensitivity list in sequential </a:t>
            </a:r>
            <a:r>
              <a:rPr lang="en-US" b="1" i="1" u="sng" dirty="0"/>
              <a:t>always</a:t>
            </a:r>
            <a:r>
              <a:rPr lang="en-US" dirty="0"/>
              <a:t> block</a:t>
            </a:r>
          </a:p>
          <a:p>
            <a:r>
              <a:rPr lang="en-US" dirty="0"/>
              <a:t>Mixed clock triggering edges? Gated clock? Synchronous vs nonsynchronous? </a:t>
            </a:r>
            <a:endParaRPr lang="en-US" dirty="0" smtClean="0"/>
          </a:p>
          <a:p>
            <a:r>
              <a:rPr lang="en-US" dirty="0" smtClean="0"/>
              <a:t>Readable</a:t>
            </a:r>
            <a:r>
              <a:rPr lang="en-US" dirty="0"/>
              <a:t>, reusable, </a:t>
            </a:r>
            <a:r>
              <a:rPr lang="en-US" dirty="0" smtClean="0"/>
              <a:t>modifiable, scalable</a:t>
            </a:r>
            <a:endParaRPr lang="en-US" dirty="0"/>
          </a:p>
          <a:p>
            <a:pPr lvl="1"/>
            <a:r>
              <a:rPr lang="en-US" dirty="0" smtClean="0"/>
              <a:t>Naming convention, Version control</a:t>
            </a:r>
          </a:p>
          <a:p>
            <a:r>
              <a:rPr lang="en-US" dirty="0" smtClean="0"/>
              <a:t>System definition, function partition, interface specification</a:t>
            </a:r>
          </a:p>
          <a:p>
            <a:pPr lvl="1"/>
            <a:r>
              <a:rPr lang="en-US" dirty="0" smtClean="0"/>
              <a:t>Top-bottom hierarchy design</a:t>
            </a:r>
          </a:p>
          <a:p>
            <a:pPr lvl="1"/>
            <a:r>
              <a:rPr lang="en-US" dirty="0" smtClean="0"/>
              <a:t>Group working</a:t>
            </a:r>
          </a:p>
          <a:p>
            <a:r>
              <a:rPr lang="en-US" dirty="0"/>
              <a:t>Using </a:t>
            </a:r>
            <a:r>
              <a:rPr lang="en-US" b="1" i="1" dirty="0" smtClean="0"/>
              <a:t>n-Lint</a:t>
            </a:r>
            <a:r>
              <a:rPr lang="en-US" dirty="0" smtClean="0"/>
              <a:t> </a:t>
            </a:r>
            <a:r>
              <a:rPr lang="en-US" dirty="0"/>
              <a:t>for coding style </a:t>
            </a:r>
            <a:r>
              <a:rPr 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HW1/2 -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799"/>
            <a:ext cx="8153400" cy="1725601"/>
          </a:xfrm>
        </p:spPr>
        <p:txBody>
          <a:bodyPr/>
          <a:lstStyle/>
          <a:p>
            <a:r>
              <a:rPr lang="en-US" dirty="0" smtClean="0"/>
              <a:t>How to optimize the trade-offs</a:t>
            </a:r>
          </a:p>
          <a:p>
            <a:r>
              <a:rPr lang="en-US" dirty="0" smtClean="0"/>
              <a:t>FSM minimization &amp; Logic minimization</a:t>
            </a:r>
          </a:p>
          <a:p>
            <a:pPr lvl="1"/>
            <a:r>
              <a:rPr lang="en-US" dirty="0" smtClean="0"/>
              <a:t>States coding: binary, gray, one-hot</a:t>
            </a:r>
          </a:p>
          <a:p>
            <a:pPr lvl="1"/>
            <a:r>
              <a:rPr lang="en-US" dirty="0" smtClean="0"/>
              <a:t>Typical redundancy in HW2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6729392"/>
              </p:ext>
            </p:extLst>
          </p:nvPr>
        </p:nvGraphicFramePr>
        <p:xfrm>
          <a:off x="5791200" y="4140200"/>
          <a:ext cx="32766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49947"/>
              </p:ext>
            </p:extLst>
          </p:nvPr>
        </p:nvGraphicFramePr>
        <p:xfrm>
          <a:off x="1676400" y="914400"/>
          <a:ext cx="6111876" cy="256032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7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52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charset="0"/>
                          <a:ea typeface="Arial" charset="0"/>
                        </a:rPr>
                        <a:t>North – South 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charset="0"/>
                          <a:ea typeface="Arial" charset="0"/>
                        </a:rPr>
                        <a:t>East – West 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2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charset="0"/>
                          <a:ea typeface="Arial" charset="0"/>
                        </a:rPr>
                        <a:t>Duration </a:t>
                      </a:r>
                      <a:r>
                        <a:rPr lang="en-US" sz="2000" b="1" dirty="0" smtClean="0">
                          <a:effectLst/>
                          <a:latin typeface="Arial" charset="0"/>
                          <a:ea typeface="Arial" charset="0"/>
                        </a:rPr>
                        <a:t>cycles</a:t>
                      </a:r>
                      <a:endParaRPr lang="en-US" sz="20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Left-turn &amp; 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5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Green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charset="0"/>
                          <a:ea typeface="Arial" charset="0"/>
                        </a:rPr>
                        <a:t>10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Yellow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3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Left-turn &amp; 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5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Green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10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Red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charset="0"/>
                          <a:ea typeface="Arial" charset="0"/>
                        </a:rPr>
                        <a:t>Yellow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charset="0"/>
                          <a:ea typeface="Arial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 bwMode="auto">
          <a:xfrm>
            <a:off x="1219200" y="4953001"/>
            <a:ext cx="6477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HW1/2 – FSM Minimization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56265"/>
              </p:ext>
            </p:extLst>
          </p:nvPr>
        </p:nvGraphicFramePr>
        <p:xfrm>
          <a:off x="1600200" y="838200"/>
          <a:ext cx="6111876" cy="185928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7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52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North – South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East – West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2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Duration </a:t>
                      </a:r>
                      <a:r>
                        <a:rPr lang="en-US" sz="1600" b="1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cycles</a:t>
                      </a:r>
                      <a:endParaRPr lang="en-US" sz="1600" b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Left-turn &amp;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Yellow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Left-turn &amp;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Yellow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 (Emergency)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8194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Q: How many states are there? Minimum bits to store them?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3276600"/>
            <a:ext cx="22098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Red;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 </a:t>
            </a:r>
            <a:r>
              <a:rPr lang="en-US" dirty="0" smtClean="0">
                <a:solidFill>
                  <a:schemeClr val="accent6"/>
                </a:solidFill>
              </a:rPr>
              <a:t>0-4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81400" y="3276600"/>
            <a:ext cx="20574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Green;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19800" y="3276600"/>
            <a:ext cx="19812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Yellow;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Red; </a:t>
            </a:r>
            <a:r>
              <a:rPr lang="en-US" dirty="0" smtClean="0">
                <a:solidFill>
                  <a:schemeClr val="accent6"/>
                </a:solidFill>
              </a:rPr>
              <a:t>0-2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1200" y="4038601"/>
            <a:ext cx="2286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 </a:t>
            </a:r>
            <a:r>
              <a:rPr lang="en-US" dirty="0"/>
              <a:t>&amp; </a:t>
            </a:r>
            <a:r>
              <a:rPr lang="en-US" dirty="0" smtClean="0"/>
              <a:t>Red</a:t>
            </a:r>
            <a:r>
              <a:rPr lang="en-US" smtClean="0"/>
              <a:t>; </a:t>
            </a:r>
            <a:r>
              <a:rPr lang="en-US" smtClean="0">
                <a:solidFill>
                  <a:schemeClr val="accent6"/>
                </a:solidFill>
              </a:rPr>
              <a:t>0-4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52800" y="4038601"/>
            <a:ext cx="1905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Green;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0-9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838200" y="4038601"/>
            <a:ext cx="1905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;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7" idx="3"/>
            <a:endCxn id="8" idx="1"/>
          </p:cNvCxnSpPr>
          <p:nvPr/>
        </p:nvCxnSpPr>
        <p:spPr bwMode="auto">
          <a:xfrm>
            <a:off x="3048000" y="3505200"/>
            <a:ext cx="5334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urved Connector 19"/>
          <p:cNvCxnSpPr>
            <a:stCxn id="8" idx="3"/>
            <a:endCxn id="9" idx="1"/>
          </p:cNvCxnSpPr>
          <p:nvPr/>
        </p:nvCxnSpPr>
        <p:spPr bwMode="auto">
          <a:xfrm>
            <a:off x="5638800" y="3505200"/>
            <a:ext cx="381000" cy="127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urved Connector 23"/>
          <p:cNvCxnSpPr>
            <a:stCxn id="9" idx="2"/>
            <a:endCxn id="11" idx="0"/>
          </p:cNvCxnSpPr>
          <p:nvPr/>
        </p:nvCxnSpPr>
        <p:spPr bwMode="auto">
          <a:xfrm rot="5400000">
            <a:off x="6819900" y="3848100"/>
            <a:ext cx="304801" cy="762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urved Connector 25"/>
          <p:cNvCxnSpPr>
            <a:stCxn id="11" idx="1"/>
            <a:endCxn id="12" idx="3"/>
          </p:cNvCxnSpPr>
          <p:nvPr/>
        </p:nvCxnSpPr>
        <p:spPr bwMode="auto">
          <a:xfrm rot="10800000">
            <a:off x="5257800" y="4267201"/>
            <a:ext cx="5334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2" idx="1"/>
            <a:endCxn id="13" idx="3"/>
          </p:cNvCxnSpPr>
          <p:nvPr/>
        </p:nvCxnSpPr>
        <p:spPr bwMode="auto">
          <a:xfrm rot="10800000">
            <a:off x="2743200" y="4267201"/>
            <a:ext cx="6096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urved Connector 29"/>
          <p:cNvCxnSpPr>
            <a:stCxn id="13" idx="0"/>
            <a:endCxn id="7" idx="2"/>
          </p:cNvCxnSpPr>
          <p:nvPr/>
        </p:nvCxnSpPr>
        <p:spPr bwMode="auto">
          <a:xfrm rot="5400000" flipH="1" flipV="1">
            <a:off x="1714500" y="3810001"/>
            <a:ext cx="304801" cy="1524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Rounded Rectangle 74"/>
          <p:cNvSpPr/>
          <p:nvPr/>
        </p:nvSpPr>
        <p:spPr bwMode="auto">
          <a:xfrm>
            <a:off x="1524000" y="5105401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;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3581400" y="5105401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638800" y="5105401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cxnSp>
        <p:nvCxnSpPr>
          <p:cNvPr id="79" name="Straight Arrow Connector 78"/>
          <p:cNvCxnSpPr>
            <a:stCxn id="75" idx="3"/>
            <a:endCxn id="76" idx="1"/>
          </p:cNvCxnSpPr>
          <p:nvPr/>
        </p:nvCxnSpPr>
        <p:spPr bwMode="auto">
          <a:xfrm>
            <a:off x="3276600" y="5334001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6" idx="3"/>
            <a:endCxn id="77" idx="1"/>
          </p:cNvCxnSpPr>
          <p:nvPr/>
        </p:nvCxnSpPr>
        <p:spPr bwMode="auto">
          <a:xfrm>
            <a:off x="5334000" y="5334001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>
            <a:stCxn id="77" idx="3"/>
          </p:cNvCxnSpPr>
          <p:nvPr/>
        </p:nvCxnSpPr>
        <p:spPr bwMode="auto">
          <a:xfrm>
            <a:off x="7391400" y="5334001"/>
            <a:ext cx="609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>
            <a:endCxn id="75" idx="1"/>
          </p:cNvCxnSpPr>
          <p:nvPr/>
        </p:nvCxnSpPr>
        <p:spPr bwMode="auto">
          <a:xfrm>
            <a:off x="990600" y="5334001"/>
            <a:ext cx="533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914400" y="4572000"/>
            <a:ext cx="304800" cy="457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2743200" y="4495800"/>
            <a:ext cx="4724400" cy="457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urved Connector 99"/>
          <p:cNvCxnSpPr>
            <a:stCxn id="75" idx="2"/>
          </p:cNvCxnSpPr>
          <p:nvPr/>
        </p:nvCxnSpPr>
        <p:spPr bwMode="auto">
          <a:xfrm rot="16200000" flipH="1">
            <a:off x="2419350" y="5543551"/>
            <a:ext cx="12700" cy="38100"/>
          </a:xfrm>
          <a:prstGeom prst="curvedConnector4">
            <a:avLst>
              <a:gd name="adj1" fmla="val 2699992"/>
              <a:gd name="adj2" fmla="val 3624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Curved Connector 110"/>
          <p:cNvCxnSpPr/>
          <p:nvPr/>
        </p:nvCxnSpPr>
        <p:spPr bwMode="auto">
          <a:xfrm rot="16200000" flipH="1">
            <a:off x="4508500" y="5549901"/>
            <a:ext cx="12700" cy="38100"/>
          </a:xfrm>
          <a:prstGeom prst="curvedConnector4">
            <a:avLst>
              <a:gd name="adj1" fmla="val 2699992"/>
              <a:gd name="adj2" fmla="val 3624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Curved Connector 111"/>
          <p:cNvCxnSpPr/>
          <p:nvPr/>
        </p:nvCxnSpPr>
        <p:spPr bwMode="auto">
          <a:xfrm rot="16200000" flipH="1">
            <a:off x="6565900" y="5549901"/>
            <a:ext cx="12700" cy="38100"/>
          </a:xfrm>
          <a:prstGeom prst="curvedConnector4">
            <a:avLst>
              <a:gd name="adj1" fmla="val 2699992"/>
              <a:gd name="adj2" fmla="val 3624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981200" y="563880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14800" y="563880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2200" y="563880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029201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Previous State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0" y="5181601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Next State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590800" y="609600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Output=(</a:t>
            </a:r>
            <a:r>
              <a:rPr lang="en-US" dirty="0" err="1" smtClean="0"/>
              <a:t>Em</a:t>
            </a:r>
            <a:r>
              <a:rPr lang="en-US" dirty="0" smtClean="0"/>
              <a:t>?)</a:t>
            </a:r>
            <a:r>
              <a:rPr lang="en-US" dirty="0" err="1" smtClean="0"/>
              <a:t>Red:Func</a:t>
            </a:r>
            <a:r>
              <a:rPr lang="en-US" dirty="0" smtClean="0"/>
              <a:t>{States}</a:t>
            </a:r>
            <a:endParaRPr lang="en-US" dirty="0"/>
          </a:p>
        </p:txBody>
      </p:sp>
      <p:sp>
        <p:nvSpPr>
          <p:cNvPr id="48" name="Cloud 47"/>
          <p:cNvSpPr/>
          <p:nvPr/>
        </p:nvSpPr>
        <p:spPr bwMode="auto">
          <a:xfrm>
            <a:off x="7772400" y="1143000"/>
            <a:ext cx="1371600" cy="9144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5+10+3+5+10+3=36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sym typeface="Wingdings"/>
              </a:rPr>
              <a:t>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6b</a:t>
            </a:r>
          </a:p>
        </p:txBody>
      </p:sp>
    </p:spTree>
    <p:extLst>
      <p:ext uri="{BB962C8B-B14F-4D97-AF65-F5344CB8AC3E}">
        <p14:creationId xmlns:p14="http://schemas.microsoft.com/office/powerpoint/2010/main" val="11778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 bwMode="auto">
          <a:xfrm>
            <a:off x="1219200" y="2526269"/>
            <a:ext cx="6477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HW1/2 – FSM Minimization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849868"/>
            <a:ext cx="22098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Red;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 </a:t>
            </a:r>
            <a:r>
              <a:rPr lang="en-US" dirty="0" smtClean="0">
                <a:solidFill>
                  <a:schemeClr val="accent6"/>
                </a:solidFill>
              </a:rPr>
              <a:t>0-4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81400" y="849868"/>
            <a:ext cx="20574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Green;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19800" y="849868"/>
            <a:ext cx="19812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Yellow;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Red; </a:t>
            </a:r>
            <a:r>
              <a:rPr lang="en-US" dirty="0" smtClean="0">
                <a:solidFill>
                  <a:schemeClr val="accent6"/>
                </a:solidFill>
              </a:rPr>
              <a:t>0-2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1200" y="1611869"/>
            <a:ext cx="2286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 </a:t>
            </a:r>
            <a:r>
              <a:rPr lang="en-US" dirty="0"/>
              <a:t>&amp; </a:t>
            </a:r>
            <a:r>
              <a:rPr lang="en-US" dirty="0" smtClean="0"/>
              <a:t>Red</a:t>
            </a:r>
            <a:r>
              <a:rPr lang="en-US" smtClean="0"/>
              <a:t>; </a:t>
            </a:r>
            <a:r>
              <a:rPr lang="en-US" smtClean="0">
                <a:solidFill>
                  <a:schemeClr val="accent6"/>
                </a:solidFill>
              </a:rPr>
              <a:t>0-4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52800" y="1611869"/>
            <a:ext cx="1905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Green;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0-9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838200" y="1611869"/>
            <a:ext cx="1905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;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7" idx="3"/>
            <a:endCxn id="8" idx="1"/>
          </p:cNvCxnSpPr>
          <p:nvPr/>
        </p:nvCxnSpPr>
        <p:spPr bwMode="auto">
          <a:xfrm>
            <a:off x="3048000" y="1078468"/>
            <a:ext cx="5334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urved Connector 19"/>
          <p:cNvCxnSpPr>
            <a:stCxn id="8" idx="3"/>
            <a:endCxn id="9" idx="1"/>
          </p:cNvCxnSpPr>
          <p:nvPr/>
        </p:nvCxnSpPr>
        <p:spPr bwMode="auto">
          <a:xfrm>
            <a:off x="5638800" y="1078468"/>
            <a:ext cx="381000" cy="127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urved Connector 23"/>
          <p:cNvCxnSpPr>
            <a:stCxn id="9" idx="2"/>
            <a:endCxn id="11" idx="0"/>
          </p:cNvCxnSpPr>
          <p:nvPr/>
        </p:nvCxnSpPr>
        <p:spPr bwMode="auto">
          <a:xfrm rot="5400000">
            <a:off x="6819900" y="1421368"/>
            <a:ext cx="304801" cy="762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urved Connector 25"/>
          <p:cNvCxnSpPr>
            <a:stCxn id="11" idx="1"/>
            <a:endCxn id="12" idx="3"/>
          </p:cNvCxnSpPr>
          <p:nvPr/>
        </p:nvCxnSpPr>
        <p:spPr bwMode="auto">
          <a:xfrm rot="10800000">
            <a:off x="5257800" y="1840469"/>
            <a:ext cx="5334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2" idx="1"/>
            <a:endCxn id="13" idx="3"/>
          </p:cNvCxnSpPr>
          <p:nvPr/>
        </p:nvCxnSpPr>
        <p:spPr bwMode="auto">
          <a:xfrm rot="10800000">
            <a:off x="2743200" y="1840469"/>
            <a:ext cx="6096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urved Connector 29"/>
          <p:cNvCxnSpPr>
            <a:stCxn id="13" idx="0"/>
            <a:endCxn id="7" idx="2"/>
          </p:cNvCxnSpPr>
          <p:nvPr/>
        </p:nvCxnSpPr>
        <p:spPr bwMode="auto">
          <a:xfrm rot="5400000" flipH="1" flipV="1">
            <a:off x="1714500" y="1383269"/>
            <a:ext cx="304801" cy="1524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Rounded Rectangle 74"/>
          <p:cNvSpPr/>
          <p:nvPr/>
        </p:nvSpPr>
        <p:spPr bwMode="auto">
          <a:xfrm>
            <a:off x="1524000" y="2678669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;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3581400" y="2678669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638800" y="2678669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cxnSp>
        <p:nvCxnSpPr>
          <p:cNvPr id="79" name="Straight Arrow Connector 78"/>
          <p:cNvCxnSpPr>
            <a:stCxn id="75" idx="3"/>
            <a:endCxn id="76" idx="1"/>
          </p:cNvCxnSpPr>
          <p:nvPr/>
        </p:nvCxnSpPr>
        <p:spPr bwMode="auto">
          <a:xfrm>
            <a:off x="3276600" y="2907269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6" idx="3"/>
            <a:endCxn id="77" idx="1"/>
          </p:cNvCxnSpPr>
          <p:nvPr/>
        </p:nvCxnSpPr>
        <p:spPr bwMode="auto">
          <a:xfrm>
            <a:off x="5334000" y="2907269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>
            <a:stCxn id="77" idx="3"/>
          </p:cNvCxnSpPr>
          <p:nvPr/>
        </p:nvCxnSpPr>
        <p:spPr bwMode="auto">
          <a:xfrm>
            <a:off x="7391400" y="2907269"/>
            <a:ext cx="609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>
            <a:endCxn id="75" idx="1"/>
          </p:cNvCxnSpPr>
          <p:nvPr/>
        </p:nvCxnSpPr>
        <p:spPr bwMode="auto">
          <a:xfrm>
            <a:off x="990600" y="2907269"/>
            <a:ext cx="533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914400" y="2145268"/>
            <a:ext cx="304800" cy="457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2743200" y="2069068"/>
            <a:ext cx="4724400" cy="457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urved Connector 99"/>
          <p:cNvCxnSpPr>
            <a:stCxn id="75" idx="2"/>
          </p:cNvCxnSpPr>
          <p:nvPr/>
        </p:nvCxnSpPr>
        <p:spPr bwMode="auto">
          <a:xfrm rot="16200000" flipH="1">
            <a:off x="2419350" y="3116819"/>
            <a:ext cx="12700" cy="38100"/>
          </a:xfrm>
          <a:prstGeom prst="curvedConnector4">
            <a:avLst>
              <a:gd name="adj1" fmla="val 2699992"/>
              <a:gd name="adj2" fmla="val 3624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Curved Connector 110"/>
          <p:cNvCxnSpPr/>
          <p:nvPr/>
        </p:nvCxnSpPr>
        <p:spPr bwMode="auto">
          <a:xfrm rot="16200000" flipH="1">
            <a:off x="4508500" y="3123169"/>
            <a:ext cx="12700" cy="38100"/>
          </a:xfrm>
          <a:prstGeom prst="curvedConnector4">
            <a:avLst>
              <a:gd name="adj1" fmla="val 2699992"/>
              <a:gd name="adj2" fmla="val 3624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Curved Connector 111"/>
          <p:cNvCxnSpPr/>
          <p:nvPr/>
        </p:nvCxnSpPr>
        <p:spPr bwMode="auto">
          <a:xfrm rot="16200000" flipH="1">
            <a:off x="6565900" y="3123169"/>
            <a:ext cx="12700" cy="38100"/>
          </a:xfrm>
          <a:prstGeom prst="curvedConnector4">
            <a:avLst>
              <a:gd name="adj1" fmla="val 2699992"/>
              <a:gd name="adj2" fmla="val 36249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981200" y="3212069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14800" y="3212069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2200" y="3212069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</a:rPr>
              <a:t>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602469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Previous State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0" y="275486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Next State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667000" y="373380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Output=(</a:t>
            </a:r>
            <a:r>
              <a:rPr lang="en-US" dirty="0" err="1" smtClean="0"/>
              <a:t>Em</a:t>
            </a:r>
            <a:r>
              <a:rPr lang="en-US" dirty="0" smtClean="0"/>
              <a:t>?)</a:t>
            </a:r>
            <a:r>
              <a:rPr lang="en-US" dirty="0" err="1" smtClean="0"/>
              <a:t>Red:Func</a:t>
            </a:r>
            <a:r>
              <a:rPr lang="en-US" dirty="0" smtClean="0"/>
              <a:t>{States}</a:t>
            </a:r>
            <a:endParaRPr lang="en-US" dirty="0"/>
          </a:p>
        </p:txBody>
      </p:sp>
      <p:sp>
        <p:nvSpPr>
          <p:cNvPr id="48" name="Cloud 47"/>
          <p:cNvSpPr/>
          <p:nvPr/>
        </p:nvSpPr>
        <p:spPr bwMode="auto">
          <a:xfrm>
            <a:off x="7543800" y="3581400"/>
            <a:ext cx="1371600" cy="9144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5+10+3+5+10+3=36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sym typeface="Wingdings"/>
              </a:rPr>
              <a:t>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6b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43200" y="4648200"/>
            <a:ext cx="3436992" cy="917377"/>
            <a:chOff x="2667000" y="4572000"/>
            <a:chExt cx="3436992" cy="917377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4343400" y="4572000"/>
              <a:ext cx="838200" cy="45720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DFF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5181600" y="4800600"/>
              <a:ext cx="4572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810000" y="4800600"/>
              <a:ext cx="5334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5638800" y="4648200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Em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67000" y="4648200"/>
              <a:ext cx="122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External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Em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44" idx="2"/>
            </p:cNvCxnSpPr>
            <p:nvPr/>
          </p:nvCxnSpPr>
          <p:spPr bwMode="auto">
            <a:xfrm rot="5400000">
              <a:off x="4095750" y="4743450"/>
              <a:ext cx="381000" cy="952500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124200" y="5181600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Clock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Down Arrow 30"/>
          <p:cNvSpPr/>
          <p:nvPr/>
        </p:nvSpPr>
        <p:spPr bwMode="auto">
          <a:xfrm>
            <a:off x="8077200" y="4572000"/>
            <a:ext cx="228600" cy="38100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7" name="Cloud 56"/>
          <p:cNvSpPr/>
          <p:nvPr/>
        </p:nvSpPr>
        <p:spPr bwMode="auto">
          <a:xfrm>
            <a:off x="7467600" y="5105400"/>
            <a:ext cx="1371600" cy="9144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7b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00400" y="57150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Output=</a:t>
            </a:r>
            <a:r>
              <a:rPr lang="en-US" dirty="0" err="1" smtClean="0">
                <a:solidFill>
                  <a:schemeClr val="accent6"/>
                </a:solidFill>
              </a:rPr>
              <a:t>Func</a:t>
            </a:r>
            <a:r>
              <a:rPr lang="en-US" dirty="0" smtClean="0">
                <a:solidFill>
                  <a:schemeClr val="accent6"/>
                </a:solidFill>
              </a:rPr>
              <a:t>{States}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 bwMode="auto">
          <a:xfrm>
            <a:off x="1143000" y="4495801"/>
            <a:ext cx="6477000" cy="1447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HW1/2 – FSM Minimization – Moore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838200"/>
          <a:ext cx="6111876" cy="185928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7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524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North – South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East – West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29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Duration </a:t>
                      </a:r>
                      <a:r>
                        <a:rPr lang="en-US" sz="1600" b="1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cycles</a:t>
                      </a:r>
                      <a:endParaRPr lang="en-US" sz="1600" b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Left-turn &amp;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Yellow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Left-turn &amp;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Yellow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62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Red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 (Emergency)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762000" y="2819401"/>
            <a:ext cx="22098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Red;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 </a:t>
            </a:r>
            <a:r>
              <a:rPr lang="en-US" dirty="0" smtClean="0">
                <a:solidFill>
                  <a:schemeClr val="accent6"/>
                </a:solidFill>
              </a:rPr>
              <a:t>0-4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05200" y="2819401"/>
            <a:ext cx="20574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Green;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943600" y="2819401"/>
            <a:ext cx="19812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Yellow;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Red; </a:t>
            </a:r>
            <a:r>
              <a:rPr lang="en-US" dirty="0" smtClean="0">
                <a:solidFill>
                  <a:schemeClr val="accent6"/>
                </a:solidFill>
              </a:rPr>
              <a:t>0-2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15000" y="3581402"/>
            <a:ext cx="2286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 </a:t>
            </a:r>
            <a:r>
              <a:rPr lang="en-US" dirty="0"/>
              <a:t>&amp; </a:t>
            </a:r>
            <a:r>
              <a:rPr lang="en-US" dirty="0" smtClean="0"/>
              <a:t>Red</a:t>
            </a:r>
            <a:r>
              <a:rPr lang="en-US" smtClean="0"/>
              <a:t>; </a:t>
            </a:r>
            <a:r>
              <a:rPr lang="en-US" smtClean="0">
                <a:solidFill>
                  <a:schemeClr val="accent6"/>
                </a:solidFill>
              </a:rPr>
              <a:t>0-4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276600" y="3581402"/>
            <a:ext cx="1905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Green;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0-9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62000" y="3581402"/>
            <a:ext cx="19050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;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7" idx="3"/>
            <a:endCxn id="8" idx="1"/>
          </p:cNvCxnSpPr>
          <p:nvPr/>
        </p:nvCxnSpPr>
        <p:spPr bwMode="auto">
          <a:xfrm>
            <a:off x="2971800" y="3048001"/>
            <a:ext cx="5334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urved Connector 19"/>
          <p:cNvCxnSpPr>
            <a:stCxn id="8" idx="3"/>
            <a:endCxn id="9" idx="1"/>
          </p:cNvCxnSpPr>
          <p:nvPr/>
        </p:nvCxnSpPr>
        <p:spPr bwMode="auto">
          <a:xfrm>
            <a:off x="5562600" y="3048001"/>
            <a:ext cx="381000" cy="127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urved Connector 23"/>
          <p:cNvCxnSpPr>
            <a:stCxn id="9" idx="2"/>
            <a:endCxn id="11" idx="0"/>
          </p:cNvCxnSpPr>
          <p:nvPr/>
        </p:nvCxnSpPr>
        <p:spPr bwMode="auto">
          <a:xfrm rot="5400000">
            <a:off x="6743700" y="3390901"/>
            <a:ext cx="304801" cy="762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urved Connector 25"/>
          <p:cNvCxnSpPr>
            <a:stCxn id="11" idx="1"/>
            <a:endCxn id="12" idx="3"/>
          </p:cNvCxnSpPr>
          <p:nvPr/>
        </p:nvCxnSpPr>
        <p:spPr bwMode="auto">
          <a:xfrm rot="10800000">
            <a:off x="5181600" y="3810002"/>
            <a:ext cx="5334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2" idx="1"/>
            <a:endCxn id="13" idx="3"/>
          </p:cNvCxnSpPr>
          <p:nvPr/>
        </p:nvCxnSpPr>
        <p:spPr bwMode="auto">
          <a:xfrm rot="10800000">
            <a:off x="2667000" y="3810002"/>
            <a:ext cx="609600" cy="127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urved Connector 29"/>
          <p:cNvCxnSpPr>
            <a:stCxn id="13" idx="0"/>
            <a:endCxn id="7" idx="2"/>
          </p:cNvCxnSpPr>
          <p:nvPr/>
        </p:nvCxnSpPr>
        <p:spPr bwMode="auto">
          <a:xfrm rot="5400000" flipH="1" flipV="1">
            <a:off x="1638300" y="3352802"/>
            <a:ext cx="304801" cy="1524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Rounded Rectangle 74"/>
          <p:cNvSpPr/>
          <p:nvPr/>
        </p:nvSpPr>
        <p:spPr bwMode="auto">
          <a:xfrm>
            <a:off x="1447800" y="4648202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;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3505200" y="4648202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562600" y="4648202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Yellow;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cxnSp>
        <p:nvCxnSpPr>
          <p:cNvPr id="79" name="Straight Arrow Connector 78"/>
          <p:cNvCxnSpPr>
            <a:stCxn id="75" idx="3"/>
            <a:endCxn id="76" idx="1"/>
          </p:cNvCxnSpPr>
          <p:nvPr/>
        </p:nvCxnSpPr>
        <p:spPr bwMode="auto">
          <a:xfrm>
            <a:off x="3200400" y="4876802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6" idx="3"/>
            <a:endCxn id="77" idx="1"/>
          </p:cNvCxnSpPr>
          <p:nvPr/>
        </p:nvCxnSpPr>
        <p:spPr bwMode="auto">
          <a:xfrm>
            <a:off x="5257800" y="4876802"/>
            <a:ext cx="304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>
            <a:stCxn id="77" idx="3"/>
          </p:cNvCxnSpPr>
          <p:nvPr/>
        </p:nvCxnSpPr>
        <p:spPr bwMode="auto">
          <a:xfrm>
            <a:off x="7315200" y="4876802"/>
            <a:ext cx="609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>
            <a:endCxn id="75" idx="1"/>
          </p:cNvCxnSpPr>
          <p:nvPr/>
        </p:nvCxnSpPr>
        <p:spPr bwMode="auto">
          <a:xfrm>
            <a:off x="914400" y="4876802"/>
            <a:ext cx="533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838200" y="4114801"/>
            <a:ext cx="304800" cy="457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2667000" y="4038601"/>
            <a:ext cx="4724400" cy="4572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524000" y="510540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Em</a:t>
            </a:r>
            <a:r>
              <a:rPr lang="en-US" sz="1400" b="1" dirty="0" smtClean="0">
                <a:solidFill>
                  <a:schemeClr val="tx1"/>
                </a:solidFill>
              </a:rPr>
              <a:t>=1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4572002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Previous State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924800" y="472440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Next State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667000" y="61722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Output=</a:t>
            </a:r>
            <a:r>
              <a:rPr lang="en-US" dirty="0" err="1" smtClean="0">
                <a:solidFill>
                  <a:schemeClr val="accent6"/>
                </a:solidFill>
              </a:rPr>
              <a:t>Func</a:t>
            </a:r>
            <a:r>
              <a:rPr lang="en-US" dirty="0" smtClean="0">
                <a:solidFill>
                  <a:schemeClr val="accent6"/>
                </a:solidFill>
              </a:rPr>
              <a:t>{States}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1447800" y="5410201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505200" y="5410201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5562600" y="5410201"/>
            <a:ext cx="1752600" cy="457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Red;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Red;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195443" y="5114926"/>
            <a:ext cx="128657" cy="314325"/>
          </a:xfrm>
          <a:custGeom>
            <a:avLst/>
            <a:gdLst>
              <a:gd name="connsiteX0" fmla="*/ 114370 w 128657"/>
              <a:gd name="connsiteY0" fmla="*/ 0 h 314325"/>
              <a:gd name="connsiteX1" fmla="*/ 70 w 128657"/>
              <a:gd name="connsiteY1" fmla="*/ 142875 h 314325"/>
              <a:gd name="connsiteX2" fmla="*/ 128657 w 128657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57" h="314325">
                <a:moveTo>
                  <a:pt x="114370" y="0"/>
                </a:moveTo>
                <a:cubicBezTo>
                  <a:pt x="56029" y="45244"/>
                  <a:pt x="-2311" y="90488"/>
                  <a:pt x="70" y="142875"/>
                </a:cubicBezTo>
                <a:cubicBezTo>
                  <a:pt x="2451" y="195262"/>
                  <a:pt x="85794" y="311944"/>
                  <a:pt x="128657" y="3143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 flipH="1" flipV="1">
            <a:off x="2362200" y="5105401"/>
            <a:ext cx="128657" cy="314325"/>
          </a:xfrm>
          <a:custGeom>
            <a:avLst/>
            <a:gdLst>
              <a:gd name="connsiteX0" fmla="*/ 114370 w 128657"/>
              <a:gd name="connsiteY0" fmla="*/ 0 h 314325"/>
              <a:gd name="connsiteX1" fmla="*/ 70 w 128657"/>
              <a:gd name="connsiteY1" fmla="*/ 142875 h 314325"/>
              <a:gd name="connsiteX2" fmla="*/ 128657 w 128657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57" h="314325">
                <a:moveTo>
                  <a:pt x="114370" y="0"/>
                </a:moveTo>
                <a:cubicBezTo>
                  <a:pt x="56029" y="45244"/>
                  <a:pt x="-2311" y="90488"/>
                  <a:pt x="70" y="142875"/>
                </a:cubicBezTo>
                <a:cubicBezTo>
                  <a:pt x="2451" y="195262"/>
                  <a:pt x="85794" y="311944"/>
                  <a:pt x="128657" y="3143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38400" y="510540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Em</a:t>
            </a:r>
            <a:r>
              <a:rPr lang="en-US" sz="1400" b="1" dirty="0" smtClean="0">
                <a:solidFill>
                  <a:schemeClr val="tx1"/>
                </a:solidFill>
              </a:rPr>
              <a:t>=0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1400" y="510540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Em</a:t>
            </a:r>
            <a:r>
              <a:rPr lang="en-US" sz="1400" b="1" dirty="0" smtClean="0">
                <a:solidFill>
                  <a:schemeClr val="tx1"/>
                </a:solidFill>
              </a:rPr>
              <a:t>=1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4252843" y="5114926"/>
            <a:ext cx="128657" cy="314325"/>
          </a:xfrm>
          <a:custGeom>
            <a:avLst/>
            <a:gdLst>
              <a:gd name="connsiteX0" fmla="*/ 114370 w 128657"/>
              <a:gd name="connsiteY0" fmla="*/ 0 h 314325"/>
              <a:gd name="connsiteX1" fmla="*/ 70 w 128657"/>
              <a:gd name="connsiteY1" fmla="*/ 142875 h 314325"/>
              <a:gd name="connsiteX2" fmla="*/ 128657 w 128657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57" h="314325">
                <a:moveTo>
                  <a:pt x="114370" y="0"/>
                </a:moveTo>
                <a:cubicBezTo>
                  <a:pt x="56029" y="45244"/>
                  <a:pt x="-2311" y="90488"/>
                  <a:pt x="70" y="142875"/>
                </a:cubicBezTo>
                <a:cubicBezTo>
                  <a:pt x="2451" y="195262"/>
                  <a:pt x="85794" y="311944"/>
                  <a:pt x="128657" y="3143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 flipH="1" flipV="1">
            <a:off x="4419600" y="5105401"/>
            <a:ext cx="128657" cy="314325"/>
          </a:xfrm>
          <a:custGeom>
            <a:avLst/>
            <a:gdLst>
              <a:gd name="connsiteX0" fmla="*/ 114370 w 128657"/>
              <a:gd name="connsiteY0" fmla="*/ 0 h 314325"/>
              <a:gd name="connsiteX1" fmla="*/ 70 w 128657"/>
              <a:gd name="connsiteY1" fmla="*/ 142875 h 314325"/>
              <a:gd name="connsiteX2" fmla="*/ 128657 w 128657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57" h="314325">
                <a:moveTo>
                  <a:pt x="114370" y="0"/>
                </a:moveTo>
                <a:cubicBezTo>
                  <a:pt x="56029" y="45244"/>
                  <a:pt x="-2311" y="90488"/>
                  <a:pt x="70" y="142875"/>
                </a:cubicBezTo>
                <a:cubicBezTo>
                  <a:pt x="2451" y="195262"/>
                  <a:pt x="85794" y="311944"/>
                  <a:pt x="128657" y="3143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5800" y="510540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Em</a:t>
            </a:r>
            <a:r>
              <a:rPr lang="en-US" sz="1400" b="1" dirty="0" smtClean="0">
                <a:solidFill>
                  <a:schemeClr val="tx1"/>
                </a:solidFill>
              </a:rPr>
              <a:t>=0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8800" y="510540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Em</a:t>
            </a:r>
            <a:r>
              <a:rPr lang="en-US" sz="1400" b="1" dirty="0" smtClean="0">
                <a:solidFill>
                  <a:schemeClr val="tx1"/>
                </a:solidFill>
              </a:rPr>
              <a:t>=1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6310243" y="5114926"/>
            <a:ext cx="128657" cy="314325"/>
          </a:xfrm>
          <a:custGeom>
            <a:avLst/>
            <a:gdLst>
              <a:gd name="connsiteX0" fmla="*/ 114370 w 128657"/>
              <a:gd name="connsiteY0" fmla="*/ 0 h 314325"/>
              <a:gd name="connsiteX1" fmla="*/ 70 w 128657"/>
              <a:gd name="connsiteY1" fmla="*/ 142875 h 314325"/>
              <a:gd name="connsiteX2" fmla="*/ 128657 w 128657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57" h="314325">
                <a:moveTo>
                  <a:pt x="114370" y="0"/>
                </a:moveTo>
                <a:cubicBezTo>
                  <a:pt x="56029" y="45244"/>
                  <a:pt x="-2311" y="90488"/>
                  <a:pt x="70" y="142875"/>
                </a:cubicBezTo>
                <a:cubicBezTo>
                  <a:pt x="2451" y="195262"/>
                  <a:pt x="85794" y="311944"/>
                  <a:pt x="128657" y="3143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6" name="Freeform 55"/>
          <p:cNvSpPr/>
          <p:nvPr/>
        </p:nvSpPr>
        <p:spPr bwMode="auto">
          <a:xfrm flipH="1" flipV="1">
            <a:off x="6477000" y="5105401"/>
            <a:ext cx="128657" cy="314325"/>
          </a:xfrm>
          <a:custGeom>
            <a:avLst/>
            <a:gdLst>
              <a:gd name="connsiteX0" fmla="*/ 114370 w 128657"/>
              <a:gd name="connsiteY0" fmla="*/ 0 h 314325"/>
              <a:gd name="connsiteX1" fmla="*/ 70 w 128657"/>
              <a:gd name="connsiteY1" fmla="*/ 142875 h 314325"/>
              <a:gd name="connsiteX2" fmla="*/ 128657 w 128657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57" h="314325">
                <a:moveTo>
                  <a:pt x="114370" y="0"/>
                </a:moveTo>
                <a:cubicBezTo>
                  <a:pt x="56029" y="45244"/>
                  <a:pt x="-2311" y="90488"/>
                  <a:pt x="70" y="142875"/>
                </a:cubicBezTo>
                <a:cubicBezTo>
                  <a:pt x="2451" y="195262"/>
                  <a:pt x="85794" y="311944"/>
                  <a:pt x="128657" y="3143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53200" y="5105401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Em</a:t>
            </a:r>
            <a:r>
              <a:rPr lang="en-US" sz="1400" b="1" dirty="0" smtClean="0">
                <a:solidFill>
                  <a:schemeClr val="tx1"/>
                </a:solidFill>
              </a:rPr>
              <a:t>=0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Cloud 59"/>
          <p:cNvSpPr/>
          <p:nvPr/>
        </p:nvSpPr>
        <p:spPr bwMode="auto">
          <a:xfrm>
            <a:off x="7696200" y="5486400"/>
            <a:ext cx="1371600" cy="12954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{5+10+3+5+10+3=36}x2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sym typeface="Wingdings"/>
              </a:rPr>
              <a:t></a:t>
            </a:r>
            <a:r>
              <a:rPr lang="en-US" sz="1400" b="1" dirty="0">
                <a:sym typeface="Wingdings"/>
              </a:rPr>
              <a:t>7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b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Design Flow</a:t>
            </a:r>
            <a:endParaRPr lang="en-US" dirty="0"/>
          </a:p>
        </p:txBody>
      </p:sp>
      <p:cxnSp>
        <p:nvCxnSpPr>
          <p:cNvPr id="4" name="直接箭头连接符 39"/>
          <p:cNvCxnSpPr/>
          <p:nvPr/>
        </p:nvCxnSpPr>
        <p:spPr>
          <a:xfrm>
            <a:off x="4644008" y="3099383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3257600" y="1052736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Verilog/VHDL Design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7"/>
          <p:cNvSpPr/>
          <p:nvPr/>
        </p:nvSpPr>
        <p:spPr>
          <a:xfrm>
            <a:off x="6516216" y="1556792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Check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8"/>
          <p:cNvSpPr/>
          <p:nvPr/>
        </p:nvSpPr>
        <p:spPr>
          <a:xfrm>
            <a:off x="3257600" y="2344072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DC Synthesis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3257600" y="3635408"/>
            <a:ext cx="253853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5A11FD"/>
                </a:solidFill>
              </a:rPr>
              <a:t>ICC Physical Design</a:t>
            </a:r>
            <a:endParaRPr lang="zh-CN" altLang="en-US" b="1" dirty="0">
              <a:solidFill>
                <a:srgbClr val="5A11FD"/>
              </a:solidFill>
            </a:endParaRPr>
          </a:p>
        </p:txBody>
      </p:sp>
      <p:sp>
        <p:nvSpPr>
          <p:cNvPr id="9" name="矩形 10"/>
          <p:cNvSpPr/>
          <p:nvPr/>
        </p:nvSpPr>
        <p:spPr>
          <a:xfrm>
            <a:off x="3257600" y="4926744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DRC/LVS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下箭头 12"/>
          <p:cNvSpPr/>
          <p:nvPr/>
        </p:nvSpPr>
        <p:spPr>
          <a:xfrm>
            <a:off x="4283968" y="1622807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下箭头 13"/>
          <p:cNvSpPr/>
          <p:nvPr/>
        </p:nvSpPr>
        <p:spPr>
          <a:xfrm>
            <a:off x="4310844" y="2920003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下箭头 14"/>
          <p:cNvSpPr/>
          <p:nvPr/>
        </p:nvSpPr>
        <p:spPr>
          <a:xfrm>
            <a:off x="4283968" y="4205479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下箭头 15"/>
          <p:cNvSpPr/>
          <p:nvPr/>
        </p:nvSpPr>
        <p:spPr>
          <a:xfrm>
            <a:off x="4283968" y="5496817"/>
            <a:ext cx="485800" cy="3637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21"/>
          <p:cNvCxnSpPr/>
          <p:nvPr/>
        </p:nvCxnSpPr>
        <p:spPr>
          <a:xfrm>
            <a:off x="4644008" y="1847061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4"/>
          <p:cNvCxnSpPr/>
          <p:nvPr/>
        </p:nvCxnSpPr>
        <p:spPr>
          <a:xfrm flipH="1">
            <a:off x="5796136" y="1292723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8"/>
          <p:cNvCxnSpPr/>
          <p:nvPr/>
        </p:nvCxnSpPr>
        <p:spPr>
          <a:xfrm flipV="1">
            <a:off x="7451327" y="1281858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38"/>
          <p:cNvSpPr/>
          <p:nvPr/>
        </p:nvSpPr>
        <p:spPr>
          <a:xfrm>
            <a:off x="6516216" y="2809114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Check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40"/>
          <p:cNvCxnSpPr/>
          <p:nvPr/>
        </p:nvCxnSpPr>
        <p:spPr>
          <a:xfrm flipH="1">
            <a:off x="5796136" y="2545045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1"/>
          <p:cNvCxnSpPr/>
          <p:nvPr/>
        </p:nvCxnSpPr>
        <p:spPr>
          <a:xfrm flipV="1">
            <a:off x="7451327" y="2534180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2"/>
          <p:cNvSpPr/>
          <p:nvPr/>
        </p:nvSpPr>
        <p:spPr>
          <a:xfrm>
            <a:off x="6515223" y="4193776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Check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43"/>
          <p:cNvCxnSpPr/>
          <p:nvPr/>
        </p:nvCxnSpPr>
        <p:spPr>
          <a:xfrm>
            <a:off x="4643015" y="4484045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/>
          <p:nvPr/>
        </p:nvCxnSpPr>
        <p:spPr>
          <a:xfrm flipH="1">
            <a:off x="5795143" y="3929707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5"/>
          <p:cNvCxnSpPr/>
          <p:nvPr/>
        </p:nvCxnSpPr>
        <p:spPr>
          <a:xfrm flipV="1">
            <a:off x="7450334" y="3918842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5"/>
          <p:cNvSpPr txBox="1"/>
          <p:nvPr/>
        </p:nvSpPr>
        <p:spPr>
          <a:xfrm>
            <a:off x="4153634" y="59365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43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Previous lecture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 bwMode="auto">
          <a:xfrm flipV="1">
            <a:off x="2057400" y="25961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57200" y="38100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This lecture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2057400" y="38862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04800" y="1143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Previous lectures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 bwMode="auto">
          <a:xfrm>
            <a:off x="2362200" y="1290100"/>
            <a:ext cx="895400" cy="1466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31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8334"/>
              </p:ext>
            </p:extLst>
          </p:nvPr>
        </p:nvGraphicFramePr>
        <p:xfrm>
          <a:off x="2362200" y="914400"/>
          <a:ext cx="396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2895600" y="1752600"/>
            <a:ext cx="381000" cy="342900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76600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IC Complier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Compiler Process</a:t>
            </a:r>
            <a:endParaRPr lang="en-US" dirty="0"/>
          </a:p>
        </p:txBody>
      </p:sp>
      <p:sp>
        <p:nvSpPr>
          <p:cNvPr id="4" name="矩形 8"/>
          <p:cNvSpPr/>
          <p:nvPr/>
        </p:nvSpPr>
        <p:spPr>
          <a:xfrm>
            <a:off x="3946848" y="2937545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IC Compiler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下箭头 12"/>
          <p:cNvSpPr/>
          <p:nvPr/>
        </p:nvSpPr>
        <p:spPr>
          <a:xfrm rot="18453959">
            <a:off x="3713153" y="1746916"/>
            <a:ext cx="226025" cy="12426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13"/>
          <p:cNvSpPr/>
          <p:nvPr/>
        </p:nvSpPr>
        <p:spPr>
          <a:xfrm>
            <a:off x="5000092" y="3513476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"/>
          <p:cNvSpPr/>
          <p:nvPr/>
        </p:nvSpPr>
        <p:spPr>
          <a:xfrm>
            <a:off x="1642591" y="1297750"/>
            <a:ext cx="1782897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DC Synthesis Output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26"/>
          <p:cNvSpPr/>
          <p:nvPr/>
        </p:nvSpPr>
        <p:spPr>
          <a:xfrm>
            <a:off x="4514261" y="1297750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Technology library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矩形 27"/>
          <p:cNvSpPr/>
          <p:nvPr/>
        </p:nvSpPr>
        <p:spPr>
          <a:xfrm>
            <a:off x="7259216" y="1296329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Design constraints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下箭头 29"/>
          <p:cNvSpPr/>
          <p:nvPr/>
        </p:nvSpPr>
        <p:spPr>
          <a:xfrm rot="3102466">
            <a:off x="6588533" y="1741585"/>
            <a:ext cx="226025" cy="12426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30"/>
          <p:cNvSpPr/>
          <p:nvPr/>
        </p:nvSpPr>
        <p:spPr>
          <a:xfrm>
            <a:off x="5216055" y="1972814"/>
            <a:ext cx="226025" cy="8233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3"/>
          <p:cNvSpPr/>
          <p:nvPr/>
        </p:nvSpPr>
        <p:spPr>
          <a:xfrm>
            <a:off x="6577608" y="4369958"/>
            <a:ext cx="1728192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Output Reports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矩形 34"/>
          <p:cNvSpPr/>
          <p:nvPr/>
        </p:nvSpPr>
        <p:spPr>
          <a:xfrm>
            <a:off x="2362200" y="4369958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Verilog</a:t>
            </a:r>
          </a:p>
          <a:p>
            <a:pPr algn="ctr"/>
            <a:r>
              <a:rPr lang="en-US" altLang="zh-CN" b="1" dirty="0" err="1" smtClean="0">
                <a:solidFill>
                  <a:srgbClr val="00B050"/>
                </a:solidFill>
              </a:rPr>
              <a:t>Netlist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6172200" y="438845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+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2057401" y="4204406"/>
            <a:ext cx="6553200" cy="9771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1447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Input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4572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Output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838200"/>
            <a:ext cx="375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Standard cell library, IP, I/O, 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1981200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Area, </a:t>
            </a:r>
            <a:r>
              <a:rPr lang="en-US" dirty="0" smtClean="0">
                <a:solidFill>
                  <a:schemeClr val="tx1"/>
                </a:solidFill>
              </a:rPr>
              <a:t>shape, clock, </a:t>
            </a:r>
            <a:r>
              <a:rPr lang="en-US" dirty="0" smtClean="0">
                <a:solidFill>
                  <a:schemeClr val="tx1"/>
                </a:solidFill>
              </a:rPr>
              <a:t>I/O, etc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34"/>
          <p:cNvSpPr/>
          <p:nvPr/>
        </p:nvSpPr>
        <p:spPr>
          <a:xfrm>
            <a:off x="4554934" y="4370363"/>
            <a:ext cx="1615511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Layout GDS</a:t>
            </a:r>
          </a:p>
        </p:txBody>
      </p:sp>
      <p:sp>
        <p:nvSpPr>
          <p:cNvPr id="22" name="文本框 35"/>
          <p:cNvSpPr txBox="1"/>
          <p:nvPr/>
        </p:nvSpPr>
        <p:spPr>
          <a:xfrm>
            <a:off x="4089329" y="440695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+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3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/>
      <p:bldP spid="15" grpId="0" animBg="1"/>
      <p:bldP spid="17" grpId="0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Step 1: </a:t>
            </a:r>
            <a:r>
              <a:rPr lang="en-US" dirty="0"/>
              <a:t>Building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2682786"/>
          </a:xfrm>
        </p:spPr>
        <p:txBody>
          <a:bodyPr/>
          <a:lstStyle/>
          <a:p>
            <a:r>
              <a:rPr lang="en-US" dirty="0" smtClean="0"/>
              <a:t>Set up software tools</a:t>
            </a:r>
          </a:p>
          <a:p>
            <a:pPr lvl="1"/>
            <a:r>
              <a:rPr lang="en-US" dirty="0" smtClean="0"/>
              <a:t>Source .</a:t>
            </a:r>
            <a:r>
              <a:rPr lang="en-US" dirty="0" err="1" smtClean="0"/>
              <a:t>cshrc</a:t>
            </a:r>
            <a:endParaRPr lang="en-US" dirty="0"/>
          </a:p>
          <a:p>
            <a:r>
              <a:rPr lang="en-US" dirty="0" smtClean="0"/>
              <a:t>Set up the libraries</a:t>
            </a:r>
            <a:endParaRPr lang="en-US" dirty="0"/>
          </a:p>
          <a:p>
            <a:r>
              <a:rPr lang="en-US" dirty="0" smtClean="0"/>
              <a:t>Create the project</a:t>
            </a:r>
          </a:p>
          <a:p>
            <a:pPr lvl="1"/>
            <a:r>
              <a:rPr lang="en-US" dirty="0" smtClean="0"/>
              <a:t>Read the design</a:t>
            </a:r>
          </a:p>
          <a:p>
            <a:pPr lvl="1"/>
            <a:r>
              <a:rPr lang="en-US" dirty="0" smtClean="0"/>
              <a:t>Link and check correctness</a:t>
            </a:r>
          </a:p>
        </p:txBody>
      </p:sp>
    </p:spTree>
    <p:extLst>
      <p:ext uri="{BB962C8B-B14F-4D97-AF65-F5344CB8AC3E}">
        <p14:creationId xmlns:p14="http://schemas.microsoft.com/office/powerpoint/2010/main" val="18150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44889"/>
          </a:xfrm>
        </p:spPr>
        <p:txBody>
          <a:bodyPr/>
          <a:lstStyle/>
          <a:p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Understanding the ASIC design flow using STD cells and Synopsys/Cadence/Mentor Graphics tools</a:t>
            </a:r>
          </a:p>
          <a:p>
            <a:pPr lvl="1"/>
            <a:r>
              <a:rPr lang="en-US" dirty="0" smtClean="0"/>
              <a:t>Understanding design optimization trade-offs in the design synthesis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Design flow overview</a:t>
            </a:r>
          </a:p>
          <a:p>
            <a:pPr lvl="1"/>
            <a:r>
              <a:rPr lang="en-US" dirty="0" smtClean="0"/>
              <a:t>DC synthesis</a:t>
            </a:r>
          </a:p>
          <a:p>
            <a:pPr lvl="1"/>
            <a:r>
              <a:rPr lang="en-US" dirty="0" smtClean="0"/>
              <a:t>ICC layout</a:t>
            </a:r>
          </a:p>
          <a:p>
            <a:pPr lvl="1"/>
            <a:r>
              <a:rPr lang="en-US" dirty="0" smtClean="0"/>
              <a:t>Standard Cell Libraries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95671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Lecture on Tuesday, Feb 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is cancelled due to ISSCC;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Lecture/Tutorial/Demo uploaded to Angel;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Exercise: synthesize Homework 1 for lowest power/area. Due Feb 4, 2016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 Layout Design Step 2: Floor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3388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</a:pPr>
            <a:r>
              <a:rPr lang="en-US" dirty="0"/>
              <a:t>Add physical only cells (CORNER</a:t>
            </a:r>
            <a:r>
              <a:rPr lang="en-US" dirty="0" smtClean="0"/>
              <a:t>), set pad locations</a:t>
            </a:r>
          </a:p>
          <a:p>
            <a:pPr>
              <a:lnSpc>
                <a:spcPct val="100000"/>
              </a:lnSpc>
              <a:spcBef>
                <a:spcPts val="672"/>
              </a:spcBef>
            </a:pPr>
            <a:r>
              <a:rPr lang="en-US" dirty="0" smtClean="0"/>
              <a:t>Pre-place </a:t>
            </a:r>
            <a:r>
              <a:rPr lang="en-US" dirty="0"/>
              <a:t>macro </a:t>
            </a:r>
            <a:r>
              <a:rPr lang="en-US" dirty="0" smtClean="0"/>
              <a:t>cells</a:t>
            </a:r>
          </a:p>
          <a:p>
            <a:pPr>
              <a:lnSpc>
                <a:spcPct val="100000"/>
              </a:lnSpc>
              <a:spcBef>
                <a:spcPts val="672"/>
              </a:spcBef>
            </a:pPr>
            <a:r>
              <a:rPr lang="en-US" dirty="0" smtClean="0"/>
              <a:t>Preset an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6096000"/>
            <a:ext cx="387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 http://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www.ece.umd.edu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533400" cy="533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400" y="3505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Corner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38400"/>
            <a:ext cx="241300" cy="8001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62800" y="1981200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IO 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2683" y="2362200"/>
            <a:ext cx="129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Bonding/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soldering pad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7391400" y="2546866"/>
            <a:ext cx="304800" cy="4393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315200" y="3505200"/>
            <a:ext cx="153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ESD, Supply,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Driver, 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7315200" y="2971800"/>
            <a:ext cx="381000" cy="6096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81000" y="4495800"/>
            <a:ext cx="838200" cy="114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19200" y="4343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Filler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7000" y="2514600"/>
            <a:ext cx="3768199" cy="3581400"/>
            <a:chOff x="2667000" y="2514600"/>
            <a:chExt cx="3768199" cy="35814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7000" y="2514600"/>
              <a:ext cx="3768199" cy="3581400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pic>
        <p:sp>
          <p:nvSpPr>
            <p:cNvPr id="37" name="Rectangle 36"/>
            <p:cNvSpPr/>
            <p:nvPr/>
          </p:nvSpPr>
          <p:spPr bwMode="auto">
            <a:xfrm>
              <a:off x="3581400" y="3276600"/>
              <a:ext cx="2057400" cy="2057400"/>
            </a:xfrm>
            <a:prstGeom prst="rect">
              <a:avLst/>
            </a:prstGeom>
            <a:solidFill>
              <a:srgbClr val="92D050">
                <a:alpha val="52157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FA00"/>
                  </a:solidFill>
                  <a:effectLst/>
                  <a:latin typeface="Arial" charset="0"/>
                </a:rPr>
                <a:t>Chip Core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724400" y="4648200"/>
              <a:ext cx="9144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Memory </a:t>
              </a:r>
              <a:r>
                <a:rPr kumimoji="0" lang="en-US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Macro/IP</a:t>
              </a:r>
            </a:p>
          </p:txBody>
        </p:sp>
      </p:grpSp>
      <p:sp>
        <p:nvSpPr>
          <p:cNvPr id="339" name="Rectangle 338"/>
          <p:cNvSpPr/>
          <p:nvPr/>
        </p:nvSpPr>
        <p:spPr bwMode="auto">
          <a:xfrm>
            <a:off x="5410200" y="2438400"/>
            <a:ext cx="228600" cy="8382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340" name="Rectangle 339"/>
          <p:cNvSpPr/>
          <p:nvPr/>
        </p:nvSpPr>
        <p:spPr bwMode="auto">
          <a:xfrm>
            <a:off x="2971800" y="2590800"/>
            <a:ext cx="609600" cy="6096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4" name="Straight Arrow Connector 33"/>
          <p:cNvCxnSpPr>
            <a:stCxn id="35" idx="3"/>
          </p:cNvCxnSpPr>
          <p:nvPr/>
        </p:nvCxnSpPr>
        <p:spPr bwMode="auto">
          <a:xfrm flipV="1">
            <a:off x="1904003" y="4267200"/>
            <a:ext cx="1067797" cy="26086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30" idx="3"/>
          </p:cNvCxnSpPr>
          <p:nvPr/>
        </p:nvCxnSpPr>
        <p:spPr bwMode="auto">
          <a:xfrm flipV="1">
            <a:off x="1804387" y="3124200"/>
            <a:ext cx="1548413" cy="56566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38800" y="2590800"/>
            <a:ext cx="1524000" cy="7620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08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1" grpId="0"/>
      <p:bldP spid="35" grpId="0"/>
      <p:bldP spid="339" grpId="0" animBg="1"/>
      <p:bldP spid="3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Pads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2983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What do they do?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What’s inside?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What </a:t>
            </a:r>
            <a:r>
              <a:rPr lang="en-US" dirty="0" smtClean="0"/>
              <a:t>types?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Power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Analog/RF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Digital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Filler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How to </a:t>
            </a:r>
            <a:r>
              <a:rPr lang="en-US" dirty="0" smtClean="0"/>
              <a:t>use?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35" r="10204"/>
          <a:stretch/>
        </p:blipFill>
        <p:spPr>
          <a:xfrm>
            <a:off x="3962400" y="914400"/>
            <a:ext cx="1859902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534" y="2206823"/>
            <a:ext cx="1508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www.armge.com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9800" y="6768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interface to core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781800" y="990600"/>
            <a:ext cx="914400" cy="762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685800" y="4648200"/>
            <a:ext cx="3200400" cy="1600200"/>
            <a:chOff x="685800" y="4648200"/>
            <a:chExt cx="3200400" cy="1600200"/>
          </a:xfrm>
        </p:grpSpPr>
        <p:sp>
          <p:nvSpPr>
            <p:cNvPr id="59" name="Oval 58"/>
            <p:cNvSpPr/>
            <p:nvPr/>
          </p:nvSpPr>
          <p:spPr bwMode="auto">
            <a:xfrm>
              <a:off x="91440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50495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09550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68605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1440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27660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8605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09550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50495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85800" y="5638800"/>
              <a:ext cx="3200400" cy="609600"/>
            </a:xfrm>
            <a:prstGeom prst="rect">
              <a:avLst/>
            </a:prstGeom>
            <a:solidFill>
              <a:srgbClr val="008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0" y="57912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Printed circuit 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907143" y="4648200"/>
              <a:ext cx="2757714" cy="319314"/>
            </a:xfrm>
            <a:custGeom>
              <a:avLst/>
              <a:gdLst>
                <a:gd name="connsiteX0" fmla="*/ 551543 w 2757714"/>
                <a:gd name="connsiteY0" fmla="*/ 0 h 319314"/>
                <a:gd name="connsiteX1" fmla="*/ 0 w 2757714"/>
                <a:gd name="connsiteY1" fmla="*/ 319314 h 319314"/>
                <a:gd name="connsiteX2" fmla="*/ 2757714 w 2757714"/>
                <a:gd name="connsiteY2" fmla="*/ 319314 h 319314"/>
                <a:gd name="connsiteX3" fmla="*/ 2061028 w 2757714"/>
                <a:gd name="connsiteY3" fmla="*/ 14514 h 319314"/>
                <a:gd name="connsiteX4" fmla="*/ 551543 w 2757714"/>
                <a:gd name="connsiteY4" fmla="*/ 0 h 3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714" h="319314">
                  <a:moveTo>
                    <a:pt x="551543" y="0"/>
                  </a:moveTo>
                  <a:lnTo>
                    <a:pt x="0" y="319314"/>
                  </a:lnTo>
                  <a:lnTo>
                    <a:pt x="2757714" y="319314"/>
                  </a:lnTo>
                  <a:lnTo>
                    <a:pt x="2061028" y="14514"/>
                  </a:lnTo>
                  <a:lnTo>
                    <a:pt x="55154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447800" y="4807857"/>
              <a:ext cx="1524000" cy="1524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914400" y="4960257"/>
              <a:ext cx="27432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5400" y="4933145"/>
              <a:ext cx="2069797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Flip-chip substrate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098176" y="4715539"/>
              <a:ext cx="524436" cy="249200"/>
            </a:xfrm>
            <a:custGeom>
              <a:avLst/>
              <a:gdLst>
                <a:gd name="connsiteX0" fmla="*/ 524436 w 524436"/>
                <a:gd name="connsiteY0" fmla="*/ 87836 h 249200"/>
                <a:gd name="connsiteX1" fmla="*/ 430306 w 524436"/>
                <a:gd name="connsiteY1" fmla="*/ 7153 h 249200"/>
                <a:gd name="connsiteX2" fmla="*/ 0 w 524436"/>
                <a:gd name="connsiteY2" fmla="*/ 249200 h 24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6" h="249200">
                  <a:moveTo>
                    <a:pt x="524436" y="87836"/>
                  </a:moveTo>
                  <a:cubicBezTo>
                    <a:pt x="521074" y="34047"/>
                    <a:pt x="517712" y="-19741"/>
                    <a:pt x="430306" y="7153"/>
                  </a:cubicBezTo>
                  <a:cubicBezTo>
                    <a:pt x="342900" y="34047"/>
                    <a:pt x="26894" y="208859"/>
                    <a:pt x="0" y="2492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2846294" y="4735075"/>
              <a:ext cx="349624" cy="216217"/>
            </a:xfrm>
            <a:custGeom>
              <a:avLst/>
              <a:gdLst>
                <a:gd name="connsiteX0" fmla="*/ 0 w 349624"/>
                <a:gd name="connsiteY0" fmla="*/ 68300 h 216217"/>
                <a:gd name="connsiteX1" fmla="*/ 80682 w 349624"/>
                <a:gd name="connsiteY1" fmla="*/ 1064 h 216217"/>
                <a:gd name="connsiteX2" fmla="*/ 188259 w 349624"/>
                <a:gd name="connsiteY2" fmla="*/ 41406 h 216217"/>
                <a:gd name="connsiteX3" fmla="*/ 349624 w 349624"/>
                <a:gd name="connsiteY3" fmla="*/ 216217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216217">
                  <a:moveTo>
                    <a:pt x="0" y="68300"/>
                  </a:moveTo>
                  <a:cubicBezTo>
                    <a:pt x="24653" y="36923"/>
                    <a:pt x="49306" y="5546"/>
                    <a:pt x="80682" y="1064"/>
                  </a:cubicBezTo>
                  <a:cubicBezTo>
                    <a:pt x="112058" y="-3418"/>
                    <a:pt x="143435" y="5547"/>
                    <a:pt x="188259" y="41406"/>
                  </a:cubicBezTo>
                  <a:cubicBezTo>
                    <a:pt x="233083" y="77265"/>
                    <a:pt x="349624" y="216217"/>
                    <a:pt x="349624" y="216217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14800" y="4278868"/>
            <a:ext cx="3200400" cy="1969532"/>
            <a:chOff x="4114800" y="4278868"/>
            <a:chExt cx="3200400" cy="1969532"/>
          </a:xfrm>
        </p:grpSpPr>
        <p:sp>
          <p:nvSpPr>
            <p:cNvPr id="17" name="Oval 16"/>
            <p:cNvSpPr/>
            <p:nvPr/>
          </p:nvSpPr>
          <p:spPr bwMode="auto">
            <a:xfrm>
              <a:off x="434340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70560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93395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52450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115050" y="51816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34340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70560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11505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52450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933950" y="55626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114800" y="5638800"/>
              <a:ext cx="3200400" cy="609600"/>
            </a:xfrm>
            <a:prstGeom prst="rect">
              <a:avLst/>
            </a:prstGeom>
            <a:solidFill>
              <a:srgbClr val="008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42788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4400" y="4849688"/>
              <a:ext cx="2069797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Flip-chip substrate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57912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Printed circuit 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4336143" y="4572000"/>
              <a:ext cx="2757714" cy="395514"/>
            </a:xfrm>
            <a:custGeom>
              <a:avLst/>
              <a:gdLst>
                <a:gd name="connsiteX0" fmla="*/ 551543 w 2757714"/>
                <a:gd name="connsiteY0" fmla="*/ 0 h 319314"/>
                <a:gd name="connsiteX1" fmla="*/ 0 w 2757714"/>
                <a:gd name="connsiteY1" fmla="*/ 319314 h 319314"/>
                <a:gd name="connsiteX2" fmla="*/ 2757714 w 2757714"/>
                <a:gd name="connsiteY2" fmla="*/ 319314 h 319314"/>
                <a:gd name="connsiteX3" fmla="*/ 2061028 w 2757714"/>
                <a:gd name="connsiteY3" fmla="*/ 14514 h 319314"/>
                <a:gd name="connsiteX4" fmla="*/ 551543 w 2757714"/>
                <a:gd name="connsiteY4" fmla="*/ 0 h 3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714" h="319314">
                  <a:moveTo>
                    <a:pt x="551543" y="0"/>
                  </a:moveTo>
                  <a:lnTo>
                    <a:pt x="0" y="319314"/>
                  </a:lnTo>
                  <a:lnTo>
                    <a:pt x="2757714" y="319314"/>
                  </a:lnTo>
                  <a:lnTo>
                    <a:pt x="2061028" y="14514"/>
                  </a:lnTo>
                  <a:lnTo>
                    <a:pt x="55154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76800" y="4655457"/>
              <a:ext cx="1524000" cy="1524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953000" y="4807857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4807857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562600" y="4807857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867400" y="4807857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172200" y="4807857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343400" y="4960257"/>
              <a:ext cx="27432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964543"/>
            <a:ext cx="3429000" cy="1226457"/>
            <a:chOff x="3657600" y="2964543"/>
            <a:chExt cx="3429000" cy="1226457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810000" y="35052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29400" y="3505200"/>
              <a:ext cx="381000" cy="152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657600" y="3581400"/>
              <a:ext cx="3429000" cy="609600"/>
            </a:xfrm>
            <a:prstGeom prst="rect">
              <a:avLst/>
            </a:prstGeom>
            <a:solidFill>
              <a:srgbClr val="008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43400" y="37338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Printed circuit board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4031343" y="2964543"/>
              <a:ext cx="2757714" cy="319314"/>
            </a:xfrm>
            <a:custGeom>
              <a:avLst/>
              <a:gdLst>
                <a:gd name="connsiteX0" fmla="*/ 551543 w 2757714"/>
                <a:gd name="connsiteY0" fmla="*/ 0 h 319314"/>
                <a:gd name="connsiteX1" fmla="*/ 0 w 2757714"/>
                <a:gd name="connsiteY1" fmla="*/ 319314 h 319314"/>
                <a:gd name="connsiteX2" fmla="*/ 2757714 w 2757714"/>
                <a:gd name="connsiteY2" fmla="*/ 319314 h 319314"/>
                <a:gd name="connsiteX3" fmla="*/ 2061028 w 2757714"/>
                <a:gd name="connsiteY3" fmla="*/ 14514 h 319314"/>
                <a:gd name="connsiteX4" fmla="*/ 551543 w 2757714"/>
                <a:gd name="connsiteY4" fmla="*/ 0 h 3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714" h="319314">
                  <a:moveTo>
                    <a:pt x="551543" y="0"/>
                  </a:moveTo>
                  <a:lnTo>
                    <a:pt x="0" y="319314"/>
                  </a:lnTo>
                  <a:lnTo>
                    <a:pt x="2757714" y="319314"/>
                  </a:lnTo>
                  <a:lnTo>
                    <a:pt x="2061028" y="14514"/>
                  </a:lnTo>
                  <a:lnTo>
                    <a:pt x="55154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572000" y="3124200"/>
              <a:ext cx="1524000" cy="1524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038600" y="3276600"/>
              <a:ext cx="27432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5970494" y="3051418"/>
              <a:ext cx="349624" cy="216217"/>
            </a:xfrm>
            <a:custGeom>
              <a:avLst/>
              <a:gdLst>
                <a:gd name="connsiteX0" fmla="*/ 0 w 349624"/>
                <a:gd name="connsiteY0" fmla="*/ 68300 h 216217"/>
                <a:gd name="connsiteX1" fmla="*/ 80682 w 349624"/>
                <a:gd name="connsiteY1" fmla="*/ 1064 h 216217"/>
                <a:gd name="connsiteX2" fmla="*/ 188259 w 349624"/>
                <a:gd name="connsiteY2" fmla="*/ 41406 h 216217"/>
                <a:gd name="connsiteX3" fmla="*/ 349624 w 349624"/>
                <a:gd name="connsiteY3" fmla="*/ 216217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216217">
                  <a:moveTo>
                    <a:pt x="0" y="68300"/>
                  </a:moveTo>
                  <a:cubicBezTo>
                    <a:pt x="24653" y="36923"/>
                    <a:pt x="49306" y="5546"/>
                    <a:pt x="80682" y="1064"/>
                  </a:cubicBezTo>
                  <a:cubicBezTo>
                    <a:pt x="112058" y="-3418"/>
                    <a:pt x="143435" y="5547"/>
                    <a:pt x="188259" y="41406"/>
                  </a:cubicBezTo>
                  <a:cubicBezTo>
                    <a:pt x="233083" y="77265"/>
                    <a:pt x="349624" y="216217"/>
                    <a:pt x="349624" y="216217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6358597" y="3271004"/>
              <a:ext cx="548640" cy="249435"/>
            </a:xfrm>
            <a:custGeom>
              <a:avLst/>
              <a:gdLst>
                <a:gd name="connsiteX0" fmla="*/ 0 w 548640"/>
                <a:gd name="connsiteY0" fmla="*/ 6768 h 249435"/>
                <a:gd name="connsiteX1" fmla="*/ 196948 w 548640"/>
                <a:gd name="connsiteY1" fmla="*/ 6768 h 249435"/>
                <a:gd name="connsiteX2" fmla="*/ 267286 w 548640"/>
                <a:gd name="connsiteY2" fmla="*/ 77107 h 249435"/>
                <a:gd name="connsiteX3" fmla="*/ 337625 w 548640"/>
                <a:gd name="connsiteY3" fmla="*/ 231851 h 249435"/>
                <a:gd name="connsiteX4" fmla="*/ 548640 w 548640"/>
                <a:gd name="connsiteY4" fmla="*/ 245919 h 24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249435">
                  <a:moveTo>
                    <a:pt x="0" y="6768"/>
                  </a:moveTo>
                  <a:cubicBezTo>
                    <a:pt x="76200" y="906"/>
                    <a:pt x="152400" y="-4955"/>
                    <a:pt x="196948" y="6768"/>
                  </a:cubicBezTo>
                  <a:cubicBezTo>
                    <a:pt x="241496" y="18491"/>
                    <a:pt x="243840" y="39593"/>
                    <a:pt x="267286" y="77107"/>
                  </a:cubicBezTo>
                  <a:cubicBezTo>
                    <a:pt x="290732" y="114621"/>
                    <a:pt x="290733" y="203716"/>
                    <a:pt x="337625" y="231851"/>
                  </a:cubicBezTo>
                  <a:cubicBezTo>
                    <a:pt x="384517" y="259986"/>
                    <a:pt x="548640" y="245919"/>
                    <a:pt x="548640" y="245919"/>
                  </a:cubicBezTo>
                </a:path>
              </a:pathLst>
            </a:custGeom>
            <a:noFill/>
            <a:ln w="38100" cap="flat" cmpd="sng" algn="ctr">
              <a:solidFill>
                <a:schemeClr val="accent4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 flipH="1">
              <a:off x="3886200" y="3276600"/>
              <a:ext cx="548640" cy="249435"/>
            </a:xfrm>
            <a:custGeom>
              <a:avLst/>
              <a:gdLst>
                <a:gd name="connsiteX0" fmla="*/ 0 w 548640"/>
                <a:gd name="connsiteY0" fmla="*/ 6768 h 249435"/>
                <a:gd name="connsiteX1" fmla="*/ 196948 w 548640"/>
                <a:gd name="connsiteY1" fmla="*/ 6768 h 249435"/>
                <a:gd name="connsiteX2" fmla="*/ 267286 w 548640"/>
                <a:gd name="connsiteY2" fmla="*/ 77107 h 249435"/>
                <a:gd name="connsiteX3" fmla="*/ 337625 w 548640"/>
                <a:gd name="connsiteY3" fmla="*/ 231851 h 249435"/>
                <a:gd name="connsiteX4" fmla="*/ 548640 w 548640"/>
                <a:gd name="connsiteY4" fmla="*/ 245919 h 24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249435">
                  <a:moveTo>
                    <a:pt x="0" y="6768"/>
                  </a:moveTo>
                  <a:cubicBezTo>
                    <a:pt x="76200" y="906"/>
                    <a:pt x="152400" y="-4955"/>
                    <a:pt x="196948" y="6768"/>
                  </a:cubicBezTo>
                  <a:cubicBezTo>
                    <a:pt x="241496" y="18491"/>
                    <a:pt x="243840" y="39593"/>
                    <a:pt x="267286" y="77107"/>
                  </a:cubicBezTo>
                  <a:cubicBezTo>
                    <a:pt x="290732" y="114621"/>
                    <a:pt x="290733" y="203716"/>
                    <a:pt x="337625" y="231851"/>
                  </a:cubicBezTo>
                  <a:cubicBezTo>
                    <a:pt x="384517" y="259986"/>
                    <a:pt x="548640" y="245919"/>
                    <a:pt x="548640" y="245919"/>
                  </a:cubicBezTo>
                </a:path>
              </a:pathLst>
            </a:custGeom>
            <a:noFill/>
            <a:ln w="38100" cap="flat" cmpd="sng" algn="ctr">
              <a:solidFill>
                <a:schemeClr val="accent4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 flipH="1">
              <a:off x="4343400" y="3060383"/>
              <a:ext cx="349624" cy="216217"/>
            </a:xfrm>
            <a:custGeom>
              <a:avLst/>
              <a:gdLst>
                <a:gd name="connsiteX0" fmla="*/ 0 w 349624"/>
                <a:gd name="connsiteY0" fmla="*/ 68300 h 216217"/>
                <a:gd name="connsiteX1" fmla="*/ 80682 w 349624"/>
                <a:gd name="connsiteY1" fmla="*/ 1064 h 216217"/>
                <a:gd name="connsiteX2" fmla="*/ 188259 w 349624"/>
                <a:gd name="connsiteY2" fmla="*/ 41406 h 216217"/>
                <a:gd name="connsiteX3" fmla="*/ 349624 w 349624"/>
                <a:gd name="connsiteY3" fmla="*/ 216217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216217">
                  <a:moveTo>
                    <a:pt x="0" y="68300"/>
                  </a:moveTo>
                  <a:cubicBezTo>
                    <a:pt x="24653" y="36923"/>
                    <a:pt x="49306" y="5546"/>
                    <a:pt x="80682" y="1064"/>
                  </a:cubicBezTo>
                  <a:cubicBezTo>
                    <a:pt x="112058" y="-3418"/>
                    <a:pt x="143435" y="5547"/>
                    <a:pt x="188259" y="41406"/>
                  </a:cubicBezTo>
                  <a:cubicBezTo>
                    <a:pt x="233083" y="77265"/>
                    <a:pt x="349624" y="216217"/>
                    <a:pt x="349624" y="216217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629400" y="914400"/>
            <a:ext cx="2057400" cy="3657600"/>
            <a:chOff x="6629400" y="914400"/>
            <a:chExt cx="2057400" cy="36576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315200" y="1524000"/>
              <a:ext cx="1371600" cy="1676400"/>
            </a:xfrm>
            <a:prstGeom prst="rect">
              <a:avLst/>
            </a:prstGeom>
            <a:solidFill>
              <a:srgbClr val="00827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Circuitry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Circuitry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391400" y="914400"/>
              <a:ext cx="1219200" cy="152400"/>
            </a:xfrm>
            <a:prstGeom prst="rect">
              <a:avLst/>
            </a:prstGeom>
            <a:solidFill>
              <a:srgbClr val="51DC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315200" y="1066800"/>
              <a:ext cx="1371600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VSS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315200" y="1981200"/>
              <a:ext cx="13716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VDD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7315200" y="3429000"/>
              <a:ext cx="1371600" cy="114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467600" y="3200400"/>
              <a:ext cx="1066800" cy="228600"/>
            </a:xfrm>
            <a:prstGeom prst="rect">
              <a:avLst/>
            </a:prstGeom>
            <a:solidFill>
              <a:srgbClr val="51DC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315200" y="3429000"/>
              <a:ext cx="1371600" cy="1143000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PAD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6629400" y="1676400"/>
              <a:ext cx="241300" cy="80010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 bwMode="auto">
            <a:xfrm>
              <a:off x="6934200" y="1905000"/>
              <a:ext cx="304800" cy="381000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382000" y="1066800"/>
              <a:ext cx="152400" cy="2362200"/>
            </a:xfrm>
            <a:prstGeom prst="rect">
              <a:avLst/>
            </a:prstGeom>
            <a:solidFill>
              <a:srgbClr val="00FA00">
                <a:alpha val="31000"/>
              </a:srgbClr>
            </a:solidFill>
            <a:ln w="28575" cap="flat" cmpd="sng" algn="ctr">
              <a:solidFill>
                <a:srgbClr val="51DC00">
                  <a:alpha val="36000"/>
                </a:srgb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4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Pads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83695"/>
          </a:xfrm>
        </p:spPr>
        <p:txBody>
          <a:bodyPr/>
          <a:lstStyle/>
          <a:p>
            <a:r>
              <a:rPr lang="en-US" dirty="0" smtClean="0"/>
              <a:t>A few examples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533400" y="1447800"/>
            <a:ext cx="3352800" cy="2274332"/>
            <a:chOff x="533400" y="1447800"/>
            <a:chExt cx="3352800" cy="2274332"/>
          </a:xfrm>
        </p:grpSpPr>
        <p:sp>
          <p:nvSpPr>
            <p:cNvPr id="4" name="Rectangle 3"/>
            <p:cNvSpPr/>
            <p:nvPr/>
          </p:nvSpPr>
          <p:spPr bwMode="auto">
            <a:xfrm>
              <a:off x="533400" y="2209800"/>
              <a:ext cx="8382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371600" y="2514600"/>
              <a:ext cx="2514600" cy="76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2459182" y="1981200"/>
              <a:ext cx="41563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667000" y="160020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362200" y="16002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riangle 5"/>
            <p:cNvSpPr/>
            <p:nvPr/>
          </p:nvSpPr>
          <p:spPr bwMode="auto">
            <a:xfrm>
              <a:off x="2459182" y="1981200"/>
              <a:ext cx="415636" cy="304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2459182" y="2971800"/>
              <a:ext cx="41563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667000" y="259080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riangle 29"/>
            <p:cNvSpPr/>
            <p:nvPr/>
          </p:nvSpPr>
          <p:spPr bwMode="auto">
            <a:xfrm>
              <a:off x="2459182" y="2971800"/>
              <a:ext cx="415636" cy="304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2514600" y="3505200"/>
              <a:ext cx="30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83180" y="3581400"/>
              <a:ext cx="1676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971800" y="1447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1800" y="33528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VSS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1447800"/>
            <a:ext cx="4114800" cy="2274332"/>
            <a:chOff x="4343400" y="1447800"/>
            <a:chExt cx="4114800" cy="2274332"/>
          </a:xfrm>
        </p:grpSpPr>
        <p:sp>
          <p:nvSpPr>
            <p:cNvPr id="39" name="Rectangle 38"/>
            <p:cNvSpPr/>
            <p:nvPr/>
          </p:nvSpPr>
          <p:spPr bwMode="auto">
            <a:xfrm>
              <a:off x="4343400" y="2209800"/>
              <a:ext cx="8382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181600" y="2514600"/>
              <a:ext cx="3276600" cy="76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6269182" y="1981200"/>
              <a:ext cx="41563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477000" y="160020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172200" y="16002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riangle 43"/>
            <p:cNvSpPr/>
            <p:nvPr/>
          </p:nvSpPr>
          <p:spPr bwMode="auto">
            <a:xfrm>
              <a:off x="6269182" y="1981200"/>
              <a:ext cx="415636" cy="304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6269182" y="2971800"/>
              <a:ext cx="41563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477000" y="259080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riangle 46"/>
            <p:cNvSpPr/>
            <p:nvPr/>
          </p:nvSpPr>
          <p:spPr bwMode="auto">
            <a:xfrm>
              <a:off x="6269182" y="2971800"/>
              <a:ext cx="415636" cy="304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6324600" y="3505200"/>
              <a:ext cx="30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6393180" y="3581400"/>
              <a:ext cx="1676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6781800" y="1447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VDD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81800" y="33528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VSS</a:t>
              </a:r>
              <a:endParaRPr lang="en-US" dirty="0"/>
            </a:p>
          </p:txBody>
        </p:sp>
        <p:sp>
          <p:nvSpPr>
            <p:cNvPr id="59" name="Triangle 58"/>
            <p:cNvSpPr/>
            <p:nvPr/>
          </p:nvSpPr>
          <p:spPr bwMode="auto">
            <a:xfrm rot="5400000">
              <a:off x="7315200" y="2209800"/>
              <a:ext cx="685800" cy="685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648200" y="3962400"/>
            <a:ext cx="4114800" cy="2274332"/>
            <a:chOff x="533400" y="4114800"/>
            <a:chExt cx="4114800" cy="2274332"/>
          </a:xfrm>
        </p:grpSpPr>
        <p:sp>
          <p:nvSpPr>
            <p:cNvPr id="60" name="Rectangle 59"/>
            <p:cNvSpPr/>
            <p:nvPr/>
          </p:nvSpPr>
          <p:spPr bwMode="auto">
            <a:xfrm>
              <a:off x="533400" y="4876800"/>
              <a:ext cx="8382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371600" y="5181600"/>
              <a:ext cx="3276600" cy="76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2459182" y="4648200"/>
              <a:ext cx="41563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2667000" y="426720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362200" y="42672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riangle 64"/>
            <p:cNvSpPr/>
            <p:nvPr/>
          </p:nvSpPr>
          <p:spPr bwMode="auto">
            <a:xfrm>
              <a:off x="2459182" y="4648200"/>
              <a:ext cx="415636" cy="304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>
              <a:off x="2459182" y="5638800"/>
              <a:ext cx="41563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667000" y="5257800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riangle 67"/>
            <p:cNvSpPr/>
            <p:nvPr/>
          </p:nvSpPr>
          <p:spPr bwMode="auto">
            <a:xfrm>
              <a:off x="2459182" y="5638800"/>
              <a:ext cx="415636" cy="304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2514600" y="6172200"/>
              <a:ext cx="30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583180" y="6248400"/>
              <a:ext cx="1676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971800" y="4114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VDD</a:t>
              </a:r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71800" y="60198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VSS</a:t>
              </a:r>
              <a:endParaRPr lang="en-US" dirty="0"/>
            </a:p>
          </p:txBody>
        </p:sp>
        <p:sp>
          <p:nvSpPr>
            <p:cNvPr id="73" name="Triangle 72"/>
            <p:cNvSpPr/>
            <p:nvPr/>
          </p:nvSpPr>
          <p:spPr bwMode="auto">
            <a:xfrm rot="16200000" flipH="1">
              <a:off x="3505200" y="4876800"/>
              <a:ext cx="685800" cy="685800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7200" y="4419600"/>
            <a:ext cx="3905468" cy="978932"/>
            <a:chOff x="5029200" y="4583668"/>
            <a:chExt cx="3905468" cy="978932"/>
          </a:xfrm>
        </p:grpSpPr>
        <p:sp>
          <p:nvSpPr>
            <p:cNvPr id="74" name="Rectangle 73"/>
            <p:cNvSpPr/>
            <p:nvPr/>
          </p:nvSpPr>
          <p:spPr bwMode="auto">
            <a:xfrm>
              <a:off x="5029200" y="4876800"/>
              <a:ext cx="838200" cy="6858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867400" y="5181600"/>
              <a:ext cx="2133600" cy="76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7162800" y="4724400"/>
              <a:ext cx="0" cy="4572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6858000" y="4736068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7467600" y="4583668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 or VSS</a:t>
              </a:r>
              <a:endParaRPr 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09600" y="3200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Analog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43400" y="3200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Digital Output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7200" y="57912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43400" y="5791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Digital Input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dirty="0" smtClean="0"/>
              <a:t>ICC Step 2: </a:t>
            </a:r>
            <a:r>
              <a:rPr lang="en-US" dirty="0" err="1" smtClean="0"/>
              <a:t>Floorplanning</a:t>
            </a:r>
            <a:r>
              <a:rPr lang="en-US" dirty="0" smtClean="0"/>
              <a:t>/Power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8153400" cy="1650195"/>
          </a:xfrm>
        </p:spPr>
        <p:txBody>
          <a:bodyPr/>
          <a:lstStyle/>
          <a:p>
            <a:pPr>
              <a:spcBef>
                <a:spcPts val="672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physical only cells (CORNER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set pad locations</a:t>
            </a:r>
          </a:p>
          <a:p>
            <a:pPr>
              <a:spcBef>
                <a:spcPts val="672"/>
              </a:spcBef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Pre-place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macro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cells, preset chip outline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72"/>
              </a:spcBef>
            </a:pPr>
            <a:r>
              <a:rPr lang="en-US" dirty="0" smtClean="0"/>
              <a:t>Connect </a:t>
            </a:r>
            <a:r>
              <a:rPr lang="en-US" dirty="0"/>
              <a:t>power </a:t>
            </a:r>
            <a:r>
              <a:rPr lang="en-US" dirty="0" smtClean="0"/>
              <a:t>nets</a:t>
            </a:r>
          </a:p>
          <a:p>
            <a:pPr>
              <a:spcBef>
                <a:spcPts val="672"/>
              </a:spcBef>
            </a:pPr>
            <a:r>
              <a:rPr lang="en-US" dirty="0" err="1" smtClean="0"/>
              <a:t>Floorplanning</a:t>
            </a:r>
            <a:r>
              <a:rPr lang="en-US" dirty="0" smtClean="0"/>
              <a:t> </a:t>
            </a:r>
            <a:r>
              <a:rPr lang="en-US" dirty="0" smtClean="0"/>
              <a:t>&amp; placement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2400" y="3657600"/>
            <a:ext cx="4050427" cy="1664732"/>
            <a:chOff x="4179173" y="1752600"/>
            <a:chExt cx="4050427" cy="1664732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876800" y="1828800"/>
              <a:ext cx="1066800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1828800"/>
              <a:ext cx="762000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705600" y="1828800"/>
              <a:ext cx="762000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67600" y="1828800"/>
              <a:ext cx="762000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flipH="1">
              <a:off x="4876800" y="2667000"/>
              <a:ext cx="3352800" cy="685800"/>
              <a:chOff x="5334000" y="2590800"/>
              <a:chExt cx="3352800" cy="6858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5334000" y="2590800"/>
                <a:ext cx="1066800" cy="685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6400800" y="2590800"/>
                <a:ext cx="762000" cy="685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7162800" y="2590800"/>
                <a:ext cx="762000" cy="685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924800" y="2590800"/>
                <a:ext cx="762000" cy="685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 bwMode="auto">
            <a:xfrm>
              <a:off x="4876800" y="1828800"/>
              <a:ext cx="3352800" cy="1524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876800" y="2667000"/>
              <a:ext cx="3352800" cy="1524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876800" y="2362200"/>
              <a:ext cx="3352800" cy="152400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76800" y="3200400"/>
              <a:ext cx="3352800" cy="152400"/>
            </a:xfrm>
            <a:prstGeom prst="rect">
              <a:avLst/>
            </a:prstGeom>
            <a:solidFill>
              <a:srgbClr val="009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79173" y="17526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9173" y="2590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VDD</a:t>
              </a: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79173" y="2286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F00"/>
                  </a:solidFill>
                </a:rPr>
                <a:t>GND</a:t>
              </a:r>
              <a:endParaRPr lang="en-US" dirty="0">
                <a:solidFill>
                  <a:srgbClr val="008F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79173" y="3048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8F00"/>
                  </a:solidFill>
                </a:rPr>
                <a:t>GND</a:t>
              </a:r>
              <a:endParaRPr lang="en-US" dirty="0">
                <a:solidFill>
                  <a:srgbClr val="008F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15000" y="19812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Standard </a:t>
              </a:r>
              <a:r>
                <a:rPr lang="en-US" smtClean="0">
                  <a:solidFill>
                    <a:schemeClr val="tx1"/>
                  </a:solidFill>
                </a:rPr>
                <a:t>cells array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38800" y="28194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Standard </a:t>
              </a:r>
              <a:r>
                <a:rPr lang="en-US" smtClean="0">
                  <a:solidFill>
                    <a:schemeClr val="tx1"/>
                  </a:solidFill>
                </a:rPr>
                <a:t>cells array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9000" y="2438400"/>
            <a:ext cx="5580958" cy="3495754"/>
            <a:chOff x="3429000" y="2438400"/>
            <a:chExt cx="5580958" cy="349575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438400"/>
              <a:ext cx="4209358" cy="349575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7467600" y="478001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Source: </a:t>
              </a:r>
            </a:p>
            <a:p>
              <a:r>
                <a:rPr lang="en-US" sz="1200" dirty="0" smtClean="0"/>
                <a:t>UMBC CMPE 641 Course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429000" y="3810000"/>
              <a:ext cx="762000" cy="533400"/>
            </a:xfrm>
            <a:prstGeom prst="rect">
              <a:avLst/>
            </a:prstGeom>
            <a:solidFill>
              <a:srgbClr val="063DE8">
                <a:alpha val="47843"/>
              </a:srgb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V="1">
              <a:off x="4191000" y="2438400"/>
              <a:ext cx="609600" cy="137160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42" idx="3"/>
            </p:cNvCxnSpPr>
            <p:nvPr/>
          </p:nvCxnSpPr>
          <p:spPr bwMode="auto">
            <a:xfrm>
              <a:off x="4202827" y="4343400"/>
              <a:ext cx="597773" cy="152400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561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Floorplanning</a:t>
            </a:r>
            <a:r>
              <a:rPr lang="en-US" dirty="0" smtClean="0"/>
              <a:t> and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375831"/>
          </a:xfrm>
        </p:spPr>
        <p:txBody>
          <a:bodyPr/>
          <a:lstStyle/>
          <a:p>
            <a:r>
              <a:rPr lang="en-US" dirty="0" smtClean="0"/>
              <a:t>Shared Targets</a:t>
            </a:r>
          </a:p>
          <a:p>
            <a:pPr lvl="1"/>
            <a:r>
              <a:rPr lang="en-US" dirty="0" smtClean="0"/>
              <a:t>Chip area</a:t>
            </a:r>
          </a:p>
          <a:p>
            <a:pPr lvl="1"/>
            <a:r>
              <a:rPr lang="en-US" dirty="0" smtClean="0"/>
              <a:t>Total wire length</a:t>
            </a:r>
          </a:p>
          <a:p>
            <a:pPr lvl="1"/>
            <a:r>
              <a:rPr lang="en-US" dirty="0" smtClean="0"/>
              <a:t>Critical path delay</a:t>
            </a:r>
          </a:p>
          <a:p>
            <a:pPr lvl="1"/>
            <a:r>
              <a:rPr lang="en-US" dirty="0" err="1" smtClean="0"/>
              <a:t>Routability</a:t>
            </a:r>
            <a:endParaRPr lang="en-US" dirty="0" smtClean="0"/>
          </a:p>
          <a:p>
            <a:pPr lvl="1"/>
            <a:r>
              <a:rPr lang="en-US" dirty="0" smtClean="0"/>
              <a:t>Others, e.g. noise, heat,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Difference </a:t>
            </a:r>
            <a:r>
              <a:rPr lang="en-US" dirty="0" smtClean="0"/>
              <a:t>in block shape constraints, </a:t>
            </a:r>
            <a:r>
              <a:rPr lang="en-US" dirty="0"/>
              <a:t>I/O </a:t>
            </a:r>
            <a:r>
              <a:rPr lang="en-US" dirty="0" smtClean="0"/>
              <a:t>positions</a:t>
            </a:r>
            <a:r>
              <a:rPr lang="en-US" dirty="0"/>
              <a:t>, etc. </a:t>
            </a:r>
            <a:endParaRPr lang="en-US" dirty="0" smtClean="0"/>
          </a:p>
          <a:p>
            <a:pPr lvl="1"/>
            <a:r>
              <a:rPr lang="en-US" dirty="0" err="1" smtClean="0"/>
              <a:t>Floorplanning</a:t>
            </a:r>
            <a:r>
              <a:rPr lang="en-US" dirty="0" smtClean="0"/>
              <a:t>: not yet fixed, soft blocks</a:t>
            </a:r>
          </a:p>
          <a:p>
            <a:pPr lvl="1"/>
            <a:r>
              <a:rPr lang="en-US" dirty="0" smtClean="0"/>
              <a:t>Placement: fixed as hard blocks</a:t>
            </a:r>
          </a:p>
          <a:p>
            <a:r>
              <a:rPr lang="en-US" dirty="0" smtClean="0"/>
              <a:t>Major CAD algorithms</a:t>
            </a:r>
          </a:p>
          <a:p>
            <a:pPr lvl="1"/>
            <a:r>
              <a:rPr lang="en-US" dirty="0" smtClean="0"/>
              <a:t>Simulated Annealing</a:t>
            </a:r>
          </a:p>
          <a:p>
            <a:pPr lvl="1"/>
            <a:r>
              <a:rPr lang="en-US" dirty="0" smtClean="0"/>
              <a:t>Partition-based methods</a:t>
            </a:r>
          </a:p>
          <a:p>
            <a:pPr lvl="1"/>
            <a:r>
              <a:rPr lang="en-US" dirty="0" smtClean="0"/>
              <a:t>Heuristic algorithms, etc.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066800"/>
            <a:ext cx="1879365" cy="1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dirty="0" smtClean="0"/>
              <a:t>ICC Layout Design Step 3: 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812326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/>
              <a:t>Set constraints (re-set</a:t>
            </a:r>
            <a:r>
              <a:rPr lang="en-US" dirty="0" smtClean="0"/>
              <a:t>)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* like in DC synthesis</a:t>
            </a:r>
            <a:endParaRPr lang="en-US" dirty="0"/>
          </a:p>
          <a:p>
            <a:pPr>
              <a:lnSpc>
                <a:spcPts val="1600"/>
              </a:lnSpc>
            </a:pPr>
            <a:r>
              <a:rPr lang="en-US" dirty="0"/>
              <a:t>Set clock routing rules and cells used in the clock </a:t>
            </a:r>
            <a:r>
              <a:rPr lang="en-US" dirty="0" smtClean="0"/>
              <a:t>tree</a:t>
            </a:r>
          </a:p>
          <a:p>
            <a:pPr lvl="1">
              <a:lnSpc>
                <a:spcPts val="1600"/>
              </a:lnSpc>
            </a:pPr>
            <a:r>
              <a:rPr lang="en-US" sz="1800" dirty="0" err="1"/>
              <a:t>define_routing_rule</a:t>
            </a:r>
            <a:r>
              <a:rPr lang="en-US" sz="1800" dirty="0"/>
              <a:t> </a:t>
            </a:r>
            <a:r>
              <a:rPr lang="en-US" sz="1800" dirty="0" err="1"/>
              <a:t>clock_rule</a:t>
            </a:r>
            <a:r>
              <a:rPr lang="en-US" sz="1800" dirty="0"/>
              <a:t> </a:t>
            </a:r>
            <a:r>
              <a:rPr lang="en-US" sz="1800" dirty="0" smtClean="0"/>
              <a:t>-</a:t>
            </a:r>
            <a:r>
              <a:rPr lang="en-US" sz="1800" dirty="0" err="1"/>
              <a:t>spacings</a:t>
            </a:r>
            <a:r>
              <a:rPr lang="en-US" sz="1800" dirty="0"/>
              <a:t> {METAL2 0.56 METAL3 0.56 METAL4 0.56 METAL5 0.56 METAL6 0.56 METAL7 0.56}</a:t>
            </a:r>
          </a:p>
          <a:p>
            <a:pPr lvl="1">
              <a:lnSpc>
                <a:spcPts val="1600"/>
              </a:lnSpc>
            </a:pPr>
            <a:r>
              <a:rPr lang="en-US" sz="1800" dirty="0" err="1"/>
              <a:t>set_clock_tree_options</a:t>
            </a:r>
            <a:r>
              <a:rPr lang="en-US" sz="1800" dirty="0"/>
              <a:t> -</a:t>
            </a:r>
            <a:r>
              <a:rPr lang="en-US" sz="1800" dirty="0" err="1"/>
              <a:t>target_skew</a:t>
            </a:r>
            <a:r>
              <a:rPr lang="en-US" sz="1800" dirty="0"/>
              <a:t> 0.1 -</a:t>
            </a:r>
            <a:r>
              <a:rPr lang="en-US" sz="1800" dirty="0" err="1"/>
              <a:t>max_transition</a:t>
            </a:r>
            <a:r>
              <a:rPr lang="en-US" sz="1800" dirty="0"/>
              <a:t> 0.5 -</a:t>
            </a:r>
            <a:r>
              <a:rPr lang="en-US" sz="1800" dirty="0" err="1"/>
              <a:t>max_fanout</a:t>
            </a:r>
            <a:r>
              <a:rPr lang="en-US" sz="1800" dirty="0"/>
              <a:t> 15 </a:t>
            </a:r>
            <a:r>
              <a:rPr lang="en-US" sz="1800" dirty="0" smtClean="0"/>
              <a:t>-</a:t>
            </a:r>
            <a:r>
              <a:rPr lang="en-US" sz="1800" dirty="0" err="1"/>
              <a:t>routing_rule</a:t>
            </a:r>
            <a:r>
              <a:rPr lang="en-US" sz="1800" dirty="0"/>
              <a:t> </a:t>
            </a:r>
            <a:r>
              <a:rPr lang="en-US" sz="1800" dirty="0" err="1"/>
              <a:t>clock_rule</a:t>
            </a:r>
            <a:r>
              <a:rPr lang="en-US" sz="1800" dirty="0"/>
              <a:t> -</a:t>
            </a:r>
            <a:r>
              <a:rPr lang="en-US" sz="1800" dirty="0" err="1"/>
              <a:t>layer_list</a:t>
            </a:r>
            <a:r>
              <a:rPr lang="en-US" sz="1800" dirty="0"/>
              <a:t> {METAL3 METAL4 METAL5}</a:t>
            </a:r>
          </a:p>
          <a:p>
            <a:pPr>
              <a:lnSpc>
                <a:spcPts val="1600"/>
              </a:lnSpc>
            </a:pPr>
            <a:r>
              <a:rPr lang="en-US" dirty="0"/>
              <a:t>Build clock tree and route clock </a:t>
            </a:r>
            <a:r>
              <a:rPr lang="en-US" dirty="0" smtClean="0"/>
              <a:t>nets</a:t>
            </a:r>
          </a:p>
          <a:p>
            <a:pPr lvl="1">
              <a:lnSpc>
                <a:spcPts val="1600"/>
              </a:lnSpc>
            </a:pPr>
            <a:r>
              <a:rPr lang="en-US" sz="1800" dirty="0" err="1" smtClean="0"/>
              <a:t>set_clock_tree_references</a:t>
            </a:r>
            <a:r>
              <a:rPr lang="en-US" sz="1800" dirty="0" smtClean="0"/>
              <a:t> </a:t>
            </a:r>
            <a:r>
              <a:rPr lang="en-US" sz="1800" dirty="0"/>
              <a:t>-references {CLKBUFX2 </a:t>
            </a:r>
            <a:r>
              <a:rPr lang="is-IS" sz="1800" dirty="0" smtClean="0"/>
              <a:t>…</a:t>
            </a:r>
            <a:r>
              <a:rPr lang="en-US" sz="1800" dirty="0" smtClean="0"/>
              <a:t> </a:t>
            </a:r>
            <a:r>
              <a:rPr lang="en-US" sz="1800" dirty="0"/>
              <a:t>CLKINVX20</a:t>
            </a:r>
            <a:r>
              <a:rPr lang="en-US" sz="1800" dirty="0" smtClean="0"/>
              <a:t>}</a:t>
            </a:r>
            <a:endParaRPr lang="en-US" sz="1800" dirty="0"/>
          </a:p>
          <a:p>
            <a:pPr lvl="1">
              <a:lnSpc>
                <a:spcPts val="1600"/>
              </a:lnSpc>
            </a:pPr>
            <a:r>
              <a:rPr lang="en-US" dirty="0" err="1"/>
              <a:t>clock_opt</a:t>
            </a:r>
            <a:endParaRPr lang="en-US" dirty="0"/>
          </a:p>
          <a:p>
            <a:pPr>
              <a:lnSpc>
                <a:spcPts val="16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6142"/>
          </a:xfrm>
        </p:spPr>
        <p:txBody>
          <a:bodyPr/>
          <a:lstStyle/>
          <a:p>
            <a:r>
              <a:rPr lang="en-US" dirty="0" smtClean="0"/>
              <a:t>Major Clocking Concerns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803366"/>
          </a:xfrm>
        </p:spPr>
        <p:txBody>
          <a:bodyPr/>
          <a:lstStyle/>
          <a:p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Clock skew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Noise/jitter</a:t>
            </a:r>
          </a:p>
          <a:p>
            <a:pPr lvl="1"/>
            <a:r>
              <a:rPr lang="en-US" dirty="0" smtClean="0"/>
              <a:t>Slew rate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Clock distribution tree</a:t>
            </a:r>
          </a:p>
          <a:p>
            <a:pPr lvl="1"/>
            <a:r>
              <a:rPr lang="en-US" dirty="0" smtClean="0"/>
              <a:t>Buffer insertion</a:t>
            </a:r>
          </a:p>
          <a:p>
            <a:pPr lvl="1"/>
            <a:r>
              <a:rPr lang="en-US" dirty="0" smtClean="0"/>
              <a:t>Wire </a:t>
            </a:r>
            <a:r>
              <a:rPr lang="en-US" dirty="0" smtClean="0"/>
              <a:t>sizing</a:t>
            </a:r>
          </a:p>
          <a:p>
            <a:pPr lvl="1"/>
            <a:r>
              <a:rPr lang="en-US" dirty="0" smtClean="0"/>
              <a:t>Shielding</a:t>
            </a:r>
          </a:p>
          <a:p>
            <a:pPr lvl="1"/>
            <a:r>
              <a:rPr lang="en-US" dirty="0" smtClean="0"/>
              <a:t>Distance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127478" y="1192743"/>
            <a:ext cx="1828800" cy="1905000"/>
            <a:chOff x="4127478" y="1192743"/>
            <a:chExt cx="1828800" cy="1905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127478" y="1192743"/>
              <a:ext cx="1828800" cy="1905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356078" y="1421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737078" y="1421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118078" y="1421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499078" y="1421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356078" y="1802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737078" y="1802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5118078" y="1802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499078" y="18023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4356078" y="2259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737078" y="2259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5118078" y="2259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499078" y="2259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4356078" y="2640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737078" y="2640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118078" y="2640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499078" y="2640543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直接连接符 5"/>
            <p:cNvCxnSpPr>
              <a:stCxn id="33" idx="6"/>
              <a:endCxn id="34" idx="2"/>
            </p:cNvCxnSpPr>
            <p:nvPr/>
          </p:nvCxnSpPr>
          <p:spPr bwMode="auto">
            <a:xfrm>
              <a:off x="4584678" y="15356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>
              <a:stCxn id="40" idx="6"/>
              <a:endCxn id="41" idx="2"/>
            </p:cNvCxnSpPr>
            <p:nvPr/>
          </p:nvCxnSpPr>
          <p:spPr bwMode="auto">
            <a:xfrm>
              <a:off x="4584678" y="19166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660878" y="1535643"/>
              <a:ext cx="0" cy="38100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346678" y="15356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346678" y="19166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422878" y="1535643"/>
              <a:ext cx="0" cy="38100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584678" y="23738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584678" y="27548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660878" y="2373843"/>
              <a:ext cx="0" cy="38100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346678" y="23738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5346678" y="2754843"/>
              <a:ext cx="1524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5422878" y="2373843"/>
              <a:ext cx="0" cy="38100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660878" y="1726143"/>
              <a:ext cx="7620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4660878" y="2564343"/>
              <a:ext cx="762000" cy="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041878" y="1726143"/>
              <a:ext cx="0" cy="838200"/>
            </a:xfrm>
            <a:prstGeom prst="lin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4356078" y="2145243"/>
              <a:ext cx="685800" cy="0"/>
            </a:xfrm>
            <a:prstGeom prst="lin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6489678" y="1192743"/>
            <a:ext cx="1828800" cy="1905000"/>
            <a:chOff x="6489678" y="1192743"/>
            <a:chExt cx="1828800" cy="1905000"/>
          </a:xfrm>
        </p:grpSpPr>
        <p:sp>
          <p:nvSpPr>
            <p:cNvPr id="53" name="Rectangle 3"/>
            <p:cNvSpPr/>
            <p:nvPr/>
          </p:nvSpPr>
          <p:spPr bwMode="auto">
            <a:xfrm>
              <a:off x="6489678" y="1192743"/>
              <a:ext cx="1828800" cy="1905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756378" y="1406956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7260875" y="1349806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578490" y="1991660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908778" y="2667000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365978" y="2162267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7785078" y="1406956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7975578" y="2237100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861278" y="2781300"/>
              <a:ext cx="152400" cy="1143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直接连接符 26"/>
            <p:cNvCxnSpPr>
              <a:stCxn id="23" idx="0"/>
              <a:endCxn id="55" idx="2"/>
            </p:cNvCxnSpPr>
            <p:nvPr/>
          </p:nvCxnSpPr>
          <p:spPr bwMode="auto">
            <a:xfrm flipH="1">
              <a:off x="6654690" y="1406956"/>
              <a:ext cx="177888" cy="699004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>
              <a:stCxn id="54" idx="0"/>
              <a:endCxn id="58" idx="3"/>
            </p:cNvCxnSpPr>
            <p:nvPr/>
          </p:nvCxnSpPr>
          <p:spPr bwMode="auto">
            <a:xfrm>
              <a:off x="7337075" y="1349806"/>
              <a:ext cx="600403" cy="114300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59" idx="0"/>
              <a:endCxn id="60" idx="0"/>
            </p:cNvCxnSpPr>
            <p:nvPr/>
          </p:nvCxnSpPr>
          <p:spPr bwMode="auto">
            <a:xfrm flipH="1">
              <a:off x="7937478" y="2237100"/>
              <a:ext cx="114300" cy="544200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57" idx="3"/>
              <a:endCxn id="56" idx="2"/>
            </p:cNvCxnSpPr>
            <p:nvPr/>
          </p:nvCxnSpPr>
          <p:spPr bwMode="auto">
            <a:xfrm flipH="1">
              <a:off x="6984978" y="2219417"/>
              <a:ext cx="533400" cy="56188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6743634" y="1406956"/>
              <a:ext cx="889044" cy="349502"/>
            </a:xfrm>
            <a:prstGeom prst="line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7251678" y="2469001"/>
              <a:ext cx="723900" cy="126747"/>
            </a:xfrm>
            <a:prstGeom prst="line">
              <a:avLst/>
            </a:prstGeom>
            <a:noFill/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88156" y="1584325"/>
              <a:ext cx="444522" cy="90381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7442178" y="1828800"/>
              <a:ext cx="444588" cy="23746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590800" y="3878401"/>
            <a:ext cx="4038600" cy="2217599"/>
            <a:chOff x="2590800" y="3878401"/>
            <a:chExt cx="4038600" cy="2217599"/>
          </a:xfrm>
        </p:grpSpPr>
        <p:sp>
          <p:nvSpPr>
            <p:cNvPr id="75" name="矩形 74"/>
            <p:cNvSpPr/>
            <p:nvPr/>
          </p:nvSpPr>
          <p:spPr bwMode="auto">
            <a:xfrm>
              <a:off x="2590800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2935408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3280016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3624624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3969232" y="5943600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313840" y="5943600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658448" y="5943600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5003055" y="5943600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直接连接符 83"/>
            <p:cNvCxnSpPr>
              <a:stCxn id="75" idx="0"/>
            </p:cNvCxnSpPr>
            <p:nvPr/>
          </p:nvCxnSpPr>
          <p:spPr bwMode="auto">
            <a:xfrm flipV="1">
              <a:off x="2673339" y="5336576"/>
              <a:ext cx="196839" cy="3048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endCxn id="76" idx="0"/>
            </p:cNvCxnSpPr>
            <p:nvPr/>
          </p:nvCxnSpPr>
          <p:spPr bwMode="auto">
            <a:xfrm>
              <a:off x="2870178" y="5336576"/>
              <a:ext cx="147769" cy="3048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>
              <a:stCxn id="77" idx="0"/>
            </p:cNvCxnSpPr>
            <p:nvPr/>
          </p:nvCxnSpPr>
          <p:spPr bwMode="auto">
            <a:xfrm flipV="1">
              <a:off x="3362555" y="5336576"/>
              <a:ext cx="155323" cy="3048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>
              <a:endCxn id="78" idx="0"/>
            </p:cNvCxnSpPr>
            <p:nvPr/>
          </p:nvCxnSpPr>
          <p:spPr bwMode="auto">
            <a:xfrm>
              <a:off x="3498467" y="5328179"/>
              <a:ext cx="208696" cy="3131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2877207" y="4909079"/>
              <a:ext cx="327627" cy="4274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3214786" y="4909079"/>
              <a:ext cx="283681" cy="4274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stCxn id="79" idx="0"/>
            </p:cNvCxnSpPr>
            <p:nvPr/>
          </p:nvCxnSpPr>
          <p:spPr bwMode="auto">
            <a:xfrm flipV="1">
              <a:off x="4051771" y="5715000"/>
              <a:ext cx="139229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80" idx="0"/>
            </p:cNvCxnSpPr>
            <p:nvPr/>
          </p:nvCxnSpPr>
          <p:spPr bwMode="auto">
            <a:xfrm>
              <a:off x="4154460" y="5715000"/>
              <a:ext cx="241919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stCxn id="81" idx="0"/>
            </p:cNvCxnSpPr>
            <p:nvPr/>
          </p:nvCxnSpPr>
          <p:spPr bwMode="auto">
            <a:xfrm flipV="1">
              <a:off x="4740987" y="5630403"/>
              <a:ext cx="148491" cy="3131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>
              <a:endCxn id="82" idx="0"/>
            </p:cNvCxnSpPr>
            <p:nvPr/>
          </p:nvCxnSpPr>
          <p:spPr bwMode="auto">
            <a:xfrm>
              <a:off x="4889478" y="5630403"/>
              <a:ext cx="196116" cy="3131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4167286" y="5211303"/>
              <a:ext cx="285783" cy="5036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453069" y="5211303"/>
              <a:ext cx="436409" cy="4274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矩形 106"/>
            <p:cNvSpPr/>
            <p:nvPr/>
          </p:nvSpPr>
          <p:spPr bwMode="auto">
            <a:xfrm>
              <a:off x="5430499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775107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119715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6464322" y="5641376"/>
              <a:ext cx="165078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111" name="直接连接符 110"/>
            <p:cNvCxnSpPr>
              <a:stCxn id="107" idx="0"/>
            </p:cNvCxnSpPr>
            <p:nvPr/>
          </p:nvCxnSpPr>
          <p:spPr bwMode="auto">
            <a:xfrm flipV="1">
              <a:off x="5513038" y="5412776"/>
              <a:ext cx="139229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>
              <a:endCxn id="108" idx="0"/>
            </p:cNvCxnSpPr>
            <p:nvPr/>
          </p:nvCxnSpPr>
          <p:spPr bwMode="auto">
            <a:xfrm>
              <a:off x="5615727" y="5412776"/>
              <a:ext cx="241919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>
              <a:stCxn id="109" idx="0"/>
            </p:cNvCxnSpPr>
            <p:nvPr/>
          </p:nvCxnSpPr>
          <p:spPr bwMode="auto">
            <a:xfrm flipV="1">
              <a:off x="6202254" y="5328179"/>
              <a:ext cx="148491" cy="3131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10" idx="0"/>
            </p:cNvCxnSpPr>
            <p:nvPr/>
          </p:nvCxnSpPr>
          <p:spPr bwMode="auto">
            <a:xfrm>
              <a:off x="6350745" y="5328179"/>
              <a:ext cx="196116" cy="3131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5628553" y="4909079"/>
              <a:ext cx="285783" cy="5036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5914336" y="4909079"/>
              <a:ext cx="436409" cy="4274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204834" y="3886200"/>
              <a:ext cx="1453614" cy="1022880"/>
            </a:xfrm>
            <a:prstGeom prst="line">
              <a:avLst/>
            </a:prstGeom>
            <a:noFill/>
            <a:ln w="38100" cap="flat" cmpd="sng" algn="ctr">
              <a:solidFill>
                <a:srgbClr val="8901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4478918" y="3878401"/>
              <a:ext cx="179530" cy="1332902"/>
            </a:xfrm>
            <a:prstGeom prst="line">
              <a:avLst/>
            </a:prstGeom>
            <a:noFill/>
            <a:ln w="38100" cap="flat" cmpd="sng" algn="ctr">
              <a:solidFill>
                <a:srgbClr val="8901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4658448" y="3886200"/>
              <a:ext cx="1255888" cy="1022879"/>
            </a:xfrm>
            <a:prstGeom prst="line">
              <a:avLst/>
            </a:prstGeom>
            <a:noFill/>
            <a:ln w="38100" cap="flat" cmpd="sng" algn="ctr">
              <a:solidFill>
                <a:srgbClr val="8901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67361"/>
              </p:ext>
            </p:extLst>
          </p:nvPr>
        </p:nvGraphicFramePr>
        <p:xfrm>
          <a:off x="7001926" y="4343400"/>
          <a:ext cx="134302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6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887626" y="3505200"/>
            <a:ext cx="1570574" cy="838200"/>
            <a:chOff x="6887626" y="3505200"/>
            <a:chExt cx="1570574" cy="838200"/>
          </a:xfrm>
        </p:grpSpPr>
        <p:sp>
          <p:nvSpPr>
            <p:cNvPr id="11" name="Triangle 10"/>
            <p:cNvSpPr/>
            <p:nvPr/>
          </p:nvSpPr>
          <p:spPr bwMode="auto">
            <a:xfrm flipV="1">
              <a:off x="6887626" y="4114800"/>
              <a:ext cx="228600" cy="228600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riangle 10"/>
            <p:cNvSpPr/>
            <p:nvPr/>
          </p:nvSpPr>
          <p:spPr bwMode="auto">
            <a:xfrm flipV="1">
              <a:off x="7334951" y="4113602"/>
              <a:ext cx="228600" cy="228600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Triangle 10"/>
            <p:cNvSpPr/>
            <p:nvPr/>
          </p:nvSpPr>
          <p:spPr bwMode="auto">
            <a:xfrm flipV="1">
              <a:off x="7782275" y="4108198"/>
              <a:ext cx="228600" cy="228600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Triangle 10"/>
            <p:cNvSpPr/>
            <p:nvPr/>
          </p:nvSpPr>
          <p:spPr bwMode="auto">
            <a:xfrm flipV="1">
              <a:off x="8229600" y="4107000"/>
              <a:ext cx="228600" cy="228600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 flipV="1">
              <a:off x="7225588" y="3657600"/>
              <a:ext cx="0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225588" y="3657600"/>
              <a:ext cx="8939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8119504" y="3657600"/>
              <a:ext cx="0" cy="22080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7672546" y="3505200"/>
              <a:ext cx="0" cy="152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01926" y="3886200"/>
              <a:ext cx="13419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7001926" y="3886200"/>
              <a:ext cx="0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7449251" y="3886200"/>
              <a:ext cx="0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>
              <a:off x="7896575" y="3886200"/>
              <a:ext cx="0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8343900" y="3886200"/>
              <a:ext cx="0" cy="2286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51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Power/Ground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956159"/>
          </a:xfrm>
        </p:spPr>
        <p:txBody>
          <a:bodyPr/>
          <a:lstStyle/>
          <a:p>
            <a:r>
              <a:rPr lang="en-US" dirty="0" smtClean="0"/>
              <a:t>Main </a:t>
            </a:r>
            <a:r>
              <a:rPr lang="en-US" dirty="0"/>
              <a:t>concern: current </a:t>
            </a:r>
            <a:r>
              <a:rPr lang="en-US" dirty="0" smtClean="0"/>
              <a:t>density</a:t>
            </a:r>
          </a:p>
          <a:p>
            <a:r>
              <a:rPr lang="en-US" dirty="0" smtClean="0"/>
              <a:t>Example of 2-layer </a:t>
            </a:r>
            <a:r>
              <a:rPr lang="en-US" dirty="0" err="1" smtClean="0"/>
              <a:t>pg</a:t>
            </a:r>
            <a:r>
              <a:rPr lang="en-US" dirty="0" smtClean="0"/>
              <a:t> routing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2600" y="2438400"/>
            <a:ext cx="2895600" cy="3048000"/>
            <a:chOff x="228600" y="3352800"/>
            <a:chExt cx="2895600" cy="3048000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" y="4038600"/>
              <a:ext cx="2895600" cy="2362200"/>
              <a:chOff x="1676400" y="4038600"/>
              <a:chExt cx="2895600" cy="23622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057400" y="4343400"/>
                <a:ext cx="2362200" cy="152400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057400" y="4978400"/>
                <a:ext cx="2362200" cy="152400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057400" y="5613400"/>
                <a:ext cx="2362200" cy="152400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057400" y="6248400"/>
                <a:ext cx="2362200" cy="152400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419600" y="4343400"/>
                <a:ext cx="152400" cy="2057400"/>
              </a:xfrm>
              <a:prstGeom prst="rect">
                <a:avLst/>
              </a:prstGeom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676400" y="4038600"/>
                <a:ext cx="2514600" cy="2057400"/>
                <a:chOff x="2514600" y="3962400"/>
                <a:chExt cx="2514600" cy="2057400"/>
              </a:xfr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2667000" y="3962400"/>
                  <a:ext cx="2362200" cy="1524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2667000" y="4597400"/>
                  <a:ext cx="2362200" cy="1524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2667000" y="5232400"/>
                  <a:ext cx="2362200" cy="1524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2667000" y="5867400"/>
                  <a:ext cx="2362200" cy="1524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2514600" y="3962400"/>
                  <a:ext cx="152400" cy="2057400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914400" y="33528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Bottom level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06800" y="2438400"/>
            <a:ext cx="2362200" cy="3200400"/>
            <a:chOff x="3606800" y="2438400"/>
            <a:chExt cx="2362200" cy="3200400"/>
          </a:xfrm>
        </p:grpSpPr>
        <p:sp>
          <p:nvSpPr>
            <p:cNvPr id="18" name="Rectangle 17"/>
            <p:cNvSpPr/>
            <p:nvPr/>
          </p:nvSpPr>
          <p:spPr bwMode="auto">
            <a:xfrm rot="5400000" flipH="1" flipV="1">
              <a:off x="2806700" y="4114800"/>
              <a:ext cx="2362200" cy="15240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5400000" flipH="1" flipV="1">
              <a:off x="3441700" y="4114800"/>
              <a:ext cx="2362200" cy="15240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5400000" flipH="1" flipV="1">
              <a:off x="4076700" y="4114800"/>
              <a:ext cx="2362200" cy="15240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5400000" flipH="1" flipV="1">
              <a:off x="4711700" y="4114800"/>
              <a:ext cx="2362200" cy="15240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 flipH="1" flipV="1">
              <a:off x="4864100" y="1905000"/>
              <a:ext cx="152400" cy="205740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 flipH="1" flipV="1">
              <a:off x="2501900" y="4229100"/>
              <a:ext cx="2362200" cy="1524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 flipH="1" flipV="1">
              <a:off x="3136900" y="4229100"/>
              <a:ext cx="2362200" cy="1524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 rot="5400000" flipH="1" flipV="1">
              <a:off x="3771900" y="4229100"/>
              <a:ext cx="2362200" cy="1524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5400000" flipH="1" flipV="1">
              <a:off x="4406900" y="4229100"/>
              <a:ext cx="2362200" cy="1524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5400000" flipH="1" flipV="1">
              <a:off x="4559300" y="4533900"/>
              <a:ext cx="152400" cy="20574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4000" y="2438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Top layer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02400" y="2438400"/>
            <a:ext cx="2127585" cy="2895600"/>
            <a:chOff x="6248400" y="3505201"/>
            <a:chExt cx="2127585" cy="28956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324599" y="4608871"/>
              <a:ext cx="2051385" cy="132735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324599" y="5161935"/>
              <a:ext cx="2051385" cy="132735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324599" y="5715000"/>
              <a:ext cx="2051385" cy="132735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248401" y="6248401"/>
              <a:ext cx="2127584" cy="152400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24599" y="4343400"/>
              <a:ext cx="2051385" cy="1791929"/>
              <a:chOff x="2667000" y="3962400"/>
              <a:chExt cx="2362200" cy="2057400"/>
            </a:xfrm>
            <a:pattFill prst="wdUpDiag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42" name="Rectangle 41"/>
              <p:cNvSpPr/>
              <p:nvPr/>
            </p:nvSpPr>
            <p:spPr bwMode="auto">
              <a:xfrm>
                <a:off x="2667000" y="3962400"/>
                <a:ext cx="2362200" cy="152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667000" y="4597400"/>
                <a:ext cx="2362200" cy="152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667000" y="5232400"/>
                <a:ext cx="2362200" cy="152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667000" y="5867400"/>
                <a:ext cx="2362200" cy="152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6248400" y="4343400"/>
              <a:ext cx="152400" cy="1944329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629399" y="4343400"/>
              <a:ext cx="152400" cy="1944329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010399" y="4343400"/>
              <a:ext cx="152400" cy="1944329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391399" y="4343400"/>
              <a:ext cx="152400" cy="1944329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772399" y="4343400"/>
              <a:ext cx="152400" cy="1944329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200" y="3505201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Top 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153399" y="4343400"/>
              <a:ext cx="152400" cy="1944329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9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ICC Layout Design Step </a:t>
            </a:r>
            <a:r>
              <a:rPr lang="en-US" dirty="0" smtClean="0"/>
              <a:t>4: Route and Finishing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6140655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/>
              <a:t>Route all nets</a:t>
            </a:r>
          </a:p>
          <a:p>
            <a:pPr lvl="1">
              <a:lnSpc>
                <a:spcPts val="1600"/>
              </a:lnSpc>
            </a:pPr>
            <a:r>
              <a:rPr lang="en-US" dirty="0" err="1" smtClean="0"/>
              <a:t>route_opt</a:t>
            </a:r>
            <a:endParaRPr lang="en-US" dirty="0" smtClean="0"/>
          </a:p>
          <a:p>
            <a:pPr>
              <a:lnSpc>
                <a:spcPts val="1600"/>
              </a:lnSpc>
            </a:pPr>
            <a:r>
              <a:rPr lang="en-US" dirty="0" smtClean="0"/>
              <a:t>Routing problem is not easy…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Given a network, find the routing tree with the minimum length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NP-complete! Also Not all regions allows routing</a:t>
            </a:r>
          </a:p>
          <a:p>
            <a:r>
              <a:rPr lang="en-US" dirty="0"/>
              <a:t>Finishing 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antenna </a:t>
            </a:r>
            <a:r>
              <a:rPr lang="en-US" dirty="0" smtClean="0"/>
              <a:t>errors, Insert </a:t>
            </a:r>
            <a:r>
              <a:rPr lang="en-US" dirty="0"/>
              <a:t>standard cell </a:t>
            </a:r>
            <a:r>
              <a:rPr lang="en-US" dirty="0" smtClean="0"/>
              <a:t>fillers, Insert </a:t>
            </a:r>
            <a:r>
              <a:rPr lang="en-US" dirty="0"/>
              <a:t>metal and poly </a:t>
            </a:r>
            <a:r>
              <a:rPr lang="en-US" dirty="0" smtClean="0"/>
              <a:t>fillers, Check </a:t>
            </a:r>
            <a:r>
              <a:rPr lang="en-US" dirty="0"/>
              <a:t>DRC </a:t>
            </a:r>
            <a:r>
              <a:rPr lang="en-US" dirty="0" smtClean="0"/>
              <a:t>errors, LVS</a:t>
            </a:r>
            <a:endParaRPr lang="en-US" dirty="0"/>
          </a:p>
          <a:p>
            <a:r>
              <a:rPr lang="en-US" dirty="0"/>
              <a:t>Report Output </a:t>
            </a:r>
            <a:endParaRPr lang="en-US" dirty="0" smtClean="0"/>
          </a:p>
          <a:p>
            <a:pPr lvl="1"/>
            <a:r>
              <a:rPr lang="en-US" sz="1400" dirty="0" err="1" smtClean="0"/>
              <a:t>set_write_stream_options</a:t>
            </a:r>
            <a:r>
              <a:rPr lang="en-US" sz="1400" dirty="0" smtClean="0"/>
              <a:t> </a:t>
            </a:r>
            <a:r>
              <a:rPr lang="en-US" sz="1400" dirty="0"/>
              <a:t>-</a:t>
            </a:r>
            <a:r>
              <a:rPr lang="en-US" sz="1400" dirty="0" err="1"/>
              <a:t>map_layer</a:t>
            </a:r>
            <a:r>
              <a:rPr lang="en-US" sz="1400" dirty="0"/>
              <a:t> $</a:t>
            </a:r>
            <a:r>
              <a:rPr lang="en-US" sz="1400" dirty="0" err="1"/>
              <a:t>my_lib_path</a:t>
            </a:r>
            <a:r>
              <a:rPr lang="en-US" sz="1400" dirty="0"/>
              <a:t>/gds2OutLayer.map -</a:t>
            </a:r>
            <a:r>
              <a:rPr lang="en-US" sz="1400" dirty="0" err="1"/>
              <a:t>child_depth</a:t>
            </a:r>
            <a:r>
              <a:rPr lang="en-US" sz="1400" dirty="0"/>
              <a:t> 20 -</a:t>
            </a:r>
            <a:r>
              <a:rPr lang="en-US" sz="1400" dirty="0" err="1"/>
              <a:t>output_filling</a:t>
            </a:r>
            <a:r>
              <a:rPr lang="en-US" sz="1400" dirty="0"/>
              <a:t> {fill} -</a:t>
            </a:r>
            <a:r>
              <a:rPr lang="en-US" sz="1400" dirty="0" err="1"/>
              <a:t>output_pin</a:t>
            </a:r>
            <a:r>
              <a:rPr lang="en-US" sz="1400" dirty="0"/>
              <a:t> {text geometry}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write_stream</a:t>
            </a:r>
            <a:r>
              <a:rPr lang="en-US" dirty="0"/>
              <a:t> -cells {</a:t>
            </a:r>
            <a:r>
              <a:rPr lang="en-US" dirty="0" err="1"/>
              <a:t>ntcchip_top</a:t>
            </a:r>
            <a:r>
              <a:rPr lang="en-US" dirty="0"/>
              <a:t>} ./result/</a:t>
            </a:r>
            <a:r>
              <a:rPr lang="en-US" dirty="0" err="1"/>
              <a:t>ntcchip_phy.gds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define_name_rules</a:t>
            </a:r>
            <a:r>
              <a:rPr lang="en-US" dirty="0"/>
              <a:t> </a:t>
            </a:r>
            <a:r>
              <a:rPr lang="en-US" dirty="0" err="1"/>
              <a:t>verilog</a:t>
            </a:r>
            <a:r>
              <a:rPr lang="en-US" dirty="0"/>
              <a:t> -</a:t>
            </a:r>
            <a:r>
              <a:rPr lang="en-US" dirty="0" err="1"/>
              <a:t>case_insensitive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remove_unconnected_ports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/>
              <a:t>get_cells</a:t>
            </a:r>
            <a:r>
              <a:rPr lang="en-US" dirty="0"/>
              <a:t> -</a:t>
            </a:r>
            <a:r>
              <a:rPr lang="en-US" dirty="0" err="1"/>
              <a:t>hier</a:t>
            </a:r>
            <a:r>
              <a:rPr lang="en-US" dirty="0"/>
              <a:t> {*}]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write_verilog</a:t>
            </a:r>
            <a:r>
              <a:rPr lang="en-US" dirty="0"/>
              <a:t> -o ./result/</a:t>
            </a:r>
            <a:r>
              <a:rPr lang="en-US" dirty="0" err="1"/>
              <a:t>ntcchip_phy.v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write_sdf</a:t>
            </a:r>
            <a:r>
              <a:rPr lang="en-US" dirty="0"/>
              <a:t> ./</a:t>
            </a:r>
            <a:r>
              <a:rPr lang="en-US" dirty="0" smtClean="0"/>
              <a:t>result/</a:t>
            </a:r>
            <a:r>
              <a:rPr lang="en-US" dirty="0" err="1" smtClean="0"/>
              <a:t>ntcchip_phy.sdf</a:t>
            </a:r>
            <a:r>
              <a:rPr lang="en-US" dirty="0" smtClean="0"/>
              <a:t> </a:t>
            </a:r>
            <a:r>
              <a:rPr lang="en-US" i="1" dirty="0" smtClean="0"/>
              <a:t>(timing file)</a:t>
            </a:r>
            <a:endParaRPr lang="en-US" i="1" dirty="0"/>
          </a:p>
          <a:p>
            <a:pPr>
              <a:lnSpc>
                <a:spcPts val="16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28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922578"/>
          </a:xfrm>
        </p:spPr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Synopsys/Cadence user manual</a:t>
            </a:r>
          </a:p>
          <a:p>
            <a:pPr lvl="1"/>
            <a:r>
              <a:rPr lang="en-US" dirty="0" smtClean="0"/>
              <a:t>Standard cell library data book</a:t>
            </a:r>
          </a:p>
          <a:p>
            <a:pPr lvl="1"/>
            <a:r>
              <a:rPr lang="en-US" dirty="0" smtClean="0"/>
              <a:t>I/O library book</a:t>
            </a:r>
          </a:p>
          <a:p>
            <a:pPr lvl="1"/>
            <a:r>
              <a:rPr lang="en-US" dirty="0" smtClean="0"/>
              <a:t>Lab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6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Design Flow</a:t>
            </a:r>
            <a:endParaRPr lang="en-US" dirty="0"/>
          </a:p>
        </p:txBody>
      </p:sp>
      <p:cxnSp>
        <p:nvCxnSpPr>
          <p:cNvPr id="4" name="直接箭头连接符 39"/>
          <p:cNvCxnSpPr/>
          <p:nvPr/>
        </p:nvCxnSpPr>
        <p:spPr>
          <a:xfrm>
            <a:off x="4644008" y="3099383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3257600" y="1052736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Verilog/VHDL Design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7"/>
          <p:cNvSpPr/>
          <p:nvPr/>
        </p:nvSpPr>
        <p:spPr>
          <a:xfrm>
            <a:off x="6516216" y="1556792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Modelsim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8"/>
          <p:cNvSpPr/>
          <p:nvPr/>
        </p:nvSpPr>
        <p:spPr>
          <a:xfrm>
            <a:off x="3257600" y="2344072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DC Synthesis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3257600" y="3635408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ICC Physical Design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矩形 10"/>
          <p:cNvSpPr/>
          <p:nvPr/>
        </p:nvSpPr>
        <p:spPr>
          <a:xfrm>
            <a:off x="3257600" y="4926744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DRC/LVS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下箭头 12"/>
          <p:cNvSpPr/>
          <p:nvPr/>
        </p:nvSpPr>
        <p:spPr>
          <a:xfrm>
            <a:off x="4283968" y="1622807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下箭头 13"/>
          <p:cNvSpPr/>
          <p:nvPr/>
        </p:nvSpPr>
        <p:spPr>
          <a:xfrm>
            <a:off x="4310844" y="2920003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下箭头 14"/>
          <p:cNvSpPr/>
          <p:nvPr/>
        </p:nvSpPr>
        <p:spPr>
          <a:xfrm>
            <a:off x="4283968" y="4205479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下箭头 15"/>
          <p:cNvSpPr/>
          <p:nvPr/>
        </p:nvSpPr>
        <p:spPr>
          <a:xfrm>
            <a:off x="4283968" y="5496817"/>
            <a:ext cx="485800" cy="3637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21"/>
          <p:cNvCxnSpPr/>
          <p:nvPr/>
        </p:nvCxnSpPr>
        <p:spPr>
          <a:xfrm>
            <a:off x="4644008" y="1847061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4"/>
          <p:cNvCxnSpPr/>
          <p:nvPr/>
        </p:nvCxnSpPr>
        <p:spPr>
          <a:xfrm flipH="1">
            <a:off x="5796136" y="1292723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8"/>
          <p:cNvCxnSpPr/>
          <p:nvPr/>
        </p:nvCxnSpPr>
        <p:spPr>
          <a:xfrm flipV="1">
            <a:off x="7451327" y="1281858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38"/>
          <p:cNvSpPr/>
          <p:nvPr/>
        </p:nvSpPr>
        <p:spPr>
          <a:xfrm>
            <a:off x="6516216" y="2809114"/>
            <a:ext cx="1872208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VCS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40"/>
          <p:cNvCxnSpPr/>
          <p:nvPr/>
        </p:nvCxnSpPr>
        <p:spPr>
          <a:xfrm flipH="1">
            <a:off x="5796136" y="2545045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1"/>
          <p:cNvCxnSpPr/>
          <p:nvPr/>
        </p:nvCxnSpPr>
        <p:spPr>
          <a:xfrm flipV="1">
            <a:off x="7451327" y="2534180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2"/>
          <p:cNvSpPr/>
          <p:nvPr/>
        </p:nvSpPr>
        <p:spPr>
          <a:xfrm>
            <a:off x="6515222" y="4193776"/>
            <a:ext cx="2019177" cy="648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VCS/</a:t>
            </a:r>
            <a:r>
              <a:rPr lang="en-US" altLang="zh-CN" b="1" dirty="0" err="1" smtClean="0">
                <a:solidFill>
                  <a:schemeClr val="tx1"/>
                </a:solidFill>
              </a:rPr>
              <a:t>PrimeTime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43"/>
          <p:cNvCxnSpPr/>
          <p:nvPr/>
        </p:nvCxnSpPr>
        <p:spPr>
          <a:xfrm>
            <a:off x="4643015" y="4484045"/>
            <a:ext cx="1872208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4"/>
          <p:cNvCxnSpPr/>
          <p:nvPr/>
        </p:nvCxnSpPr>
        <p:spPr>
          <a:xfrm flipH="1">
            <a:off x="5795143" y="3929707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5"/>
          <p:cNvCxnSpPr/>
          <p:nvPr/>
        </p:nvCxnSpPr>
        <p:spPr>
          <a:xfrm flipV="1">
            <a:off x="7450334" y="3918842"/>
            <a:ext cx="993" cy="28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5"/>
          <p:cNvSpPr txBox="1"/>
          <p:nvPr/>
        </p:nvSpPr>
        <p:spPr>
          <a:xfrm>
            <a:off x="4153634" y="59365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24384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This lecture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7" idx="1"/>
          </p:cNvCxnSpPr>
          <p:nvPr/>
        </p:nvCxnSpPr>
        <p:spPr bwMode="auto">
          <a:xfrm flipV="1">
            <a:off x="2057400" y="25961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28600" y="38216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Future lectures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2057400" y="3886200"/>
            <a:ext cx="1200200" cy="70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04800" y="1143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Previous lectures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 bwMode="auto">
          <a:xfrm>
            <a:off x="2362200" y="1290100"/>
            <a:ext cx="895400" cy="1466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406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87415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Due </a:t>
            </a:r>
            <a:r>
              <a:rPr lang="en-US" b="1" dirty="0">
                <a:solidFill>
                  <a:srgbClr val="FF0000"/>
                </a:solidFill>
              </a:rPr>
              <a:t>March 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2016</a:t>
            </a:r>
            <a:endParaRPr lang="en-US" dirty="0"/>
          </a:p>
          <a:p>
            <a:r>
              <a:rPr lang="en-US" dirty="0"/>
              <a:t>Target: </a:t>
            </a:r>
            <a:endParaRPr lang="en-US" dirty="0" smtClean="0"/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the </a:t>
            </a:r>
            <a:r>
              <a:rPr lang="en-US" dirty="0" err="1"/>
              <a:t>icc</a:t>
            </a:r>
            <a:r>
              <a:rPr lang="en-US" dirty="0"/>
              <a:t> process, go through IIC process for the traffic light system, get the output reports (timing, area, power, etc</a:t>
            </a:r>
            <a:r>
              <a:rPr lang="en-US" dirty="0" smtClean="0"/>
              <a:t>.) </a:t>
            </a:r>
            <a:r>
              <a:rPr lang="en-US" dirty="0"/>
              <a:t>and physical layout (</a:t>
            </a:r>
            <a:r>
              <a:rPr lang="en-US" dirty="0" err="1"/>
              <a:t>gds</a:t>
            </a:r>
            <a:r>
              <a:rPr lang="en-US" dirty="0"/>
              <a:t>).</a:t>
            </a:r>
          </a:p>
          <a:p>
            <a:r>
              <a:rPr lang="en-US" dirty="0"/>
              <a:t>What to submit: </a:t>
            </a:r>
          </a:p>
          <a:p>
            <a:pPr lvl="1"/>
            <a:r>
              <a:rPr lang="en-US" dirty="0"/>
              <a:t>A report (with snapshots in each ICC step) describing each </a:t>
            </a:r>
            <a:r>
              <a:rPr lang="en-US" dirty="0" err="1"/>
              <a:t>icc</a:t>
            </a:r>
            <a:r>
              <a:rPr lang="en-US" dirty="0"/>
              <a:t> step and the discussions on the </a:t>
            </a:r>
            <a:r>
              <a:rPr lang="en-US" dirty="0" err="1"/>
              <a:t>icc</a:t>
            </a:r>
            <a:r>
              <a:rPr lang="en-US" dirty="0"/>
              <a:t> results;</a:t>
            </a:r>
          </a:p>
          <a:p>
            <a:pPr lvl="1"/>
            <a:r>
              <a:rPr lang="en-US" dirty="0"/>
              <a:t>A zip file containing: </a:t>
            </a:r>
            <a:r>
              <a:rPr lang="en-US" dirty="0" err="1"/>
              <a:t>verilog</a:t>
            </a:r>
            <a:r>
              <a:rPr lang="en-US" dirty="0"/>
              <a:t> design file, synthesized </a:t>
            </a:r>
            <a:r>
              <a:rPr lang="en-US" dirty="0" err="1"/>
              <a:t>netlist</a:t>
            </a:r>
            <a:r>
              <a:rPr lang="en-US" dirty="0"/>
              <a:t>, </a:t>
            </a:r>
            <a:r>
              <a:rPr lang="en-US" dirty="0" err="1"/>
              <a:t>icc</a:t>
            </a:r>
            <a:r>
              <a:rPr lang="en-US" dirty="0"/>
              <a:t> constraints and settings, </a:t>
            </a:r>
            <a:r>
              <a:rPr lang="en-US" dirty="0" err="1"/>
              <a:t>icc</a:t>
            </a:r>
            <a:r>
              <a:rPr lang="en-US" dirty="0"/>
              <a:t> output reports and results.</a:t>
            </a:r>
          </a:p>
          <a:p>
            <a:r>
              <a:rPr lang="en-US" dirty="0"/>
              <a:t>System I/O specifications (see the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 of the homework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257063"/>
          </a:xfrm>
        </p:spPr>
        <p:txBody>
          <a:bodyPr/>
          <a:lstStyle/>
          <a:p>
            <a:r>
              <a:rPr lang="en-US" dirty="0" smtClean="0"/>
              <a:t>Input ports</a:t>
            </a:r>
          </a:p>
          <a:p>
            <a:pPr lvl="1"/>
            <a:r>
              <a:rPr lang="en-US" dirty="0" smtClean="0"/>
              <a:t>clock, reset, emergency; 			//Boolean bit</a:t>
            </a:r>
          </a:p>
          <a:p>
            <a:r>
              <a:rPr lang="en-US" dirty="0" smtClean="0"/>
              <a:t>Output ports: </a:t>
            </a:r>
          </a:p>
          <a:p>
            <a:pPr lvl="1"/>
            <a:r>
              <a:rPr lang="en-US" dirty="0" err="1" smtClean="0"/>
              <a:t>LeftTurn_EW</a:t>
            </a:r>
            <a:r>
              <a:rPr lang="en-US" dirty="0" smtClean="0"/>
              <a:t>, </a:t>
            </a:r>
            <a:r>
              <a:rPr lang="en-US" dirty="0" err="1" smtClean="0"/>
              <a:t>Red_EW</a:t>
            </a:r>
            <a:r>
              <a:rPr lang="en-US" dirty="0" smtClean="0"/>
              <a:t>, </a:t>
            </a:r>
            <a:r>
              <a:rPr lang="en-US" dirty="0" err="1" smtClean="0"/>
              <a:t>Green_EW</a:t>
            </a:r>
            <a:r>
              <a:rPr lang="en-US" dirty="0" smtClean="0"/>
              <a:t>, </a:t>
            </a:r>
            <a:r>
              <a:rPr lang="en-US" dirty="0" err="1" smtClean="0"/>
              <a:t>Yellow_EW</a:t>
            </a:r>
            <a:r>
              <a:rPr lang="en-US" dirty="0" smtClean="0"/>
              <a:t>, </a:t>
            </a:r>
            <a:r>
              <a:rPr lang="en-US" dirty="0" err="1" smtClean="0"/>
              <a:t>LeftTurn_NS</a:t>
            </a:r>
            <a:r>
              <a:rPr lang="en-US" dirty="0" smtClean="0"/>
              <a:t>, </a:t>
            </a:r>
            <a:r>
              <a:rPr lang="en-US" dirty="0" err="1" smtClean="0"/>
              <a:t>Red_NS</a:t>
            </a:r>
            <a:r>
              <a:rPr lang="en-US" dirty="0" smtClean="0"/>
              <a:t>, </a:t>
            </a:r>
            <a:r>
              <a:rPr lang="en-US" dirty="0" err="1" smtClean="0"/>
              <a:t>Green_NS</a:t>
            </a:r>
            <a:r>
              <a:rPr lang="en-US" dirty="0" smtClean="0"/>
              <a:t>, </a:t>
            </a:r>
            <a:r>
              <a:rPr lang="en-US" dirty="0" err="1" smtClean="0"/>
              <a:t>Yellow_NS</a:t>
            </a:r>
            <a:r>
              <a:rPr lang="en-US" dirty="0" smtClean="0"/>
              <a:t>; 		//Boolean bit</a:t>
            </a:r>
          </a:p>
          <a:p>
            <a:pPr lvl="1"/>
            <a:r>
              <a:rPr lang="en-US" dirty="0" smtClean="0"/>
              <a:t>‘0’ for a disabled light; ‘1’ for an enabled light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Synchronized FSM by the rising clock edge</a:t>
            </a:r>
          </a:p>
          <a:p>
            <a:pPr lvl="2"/>
            <a:r>
              <a:rPr lang="en-US" dirty="0" smtClean="0"/>
              <a:t>If emergency is sampled as ‘1’, red lights will be triggered;</a:t>
            </a:r>
          </a:p>
          <a:p>
            <a:pPr lvl="2"/>
            <a:r>
              <a:rPr lang="en-US" dirty="0" smtClean="0"/>
              <a:t>If reset is sampled as ‘1’, the system enters an initial state with the EW red traffic lights and NS green lights on (other lights off).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4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Standard Cell Libraries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4880310"/>
          </a:xfrm>
        </p:spPr>
        <p:txBody>
          <a:bodyPr/>
          <a:lstStyle/>
          <a:p>
            <a:r>
              <a:rPr lang="en-US" dirty="0" smtClean="0"/>
              <a:t>Library Database (</a:t>
            </a:r>
            <a:r>
              <a:rPr lang="en-US" dirty="0" err="1" smtClean="0"/>
              <a:t>db</a:t>
            </a:r>
            <a:r>
              <a:rPr lang="en-US" dirty="0" smtClean="0"/>
              <a:t> file)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Logical View (</a:t>
            </a:r>
            <a:r>
              <a:rPr lang="en-US" dirty="0" err="1"/>
              <a:t>verilog</a:t>
            </a:r>
            <a:r>
              <a:rPr lang="en-US" dirty="0"/>
              <a:t> description or TLF or LIB). Verilog is required for dynamic simulation. Place and route tools usually can use TLF.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Abstract View (Cadence Abstract Generator, LEF). Information about each cell &amp; technology information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Physical Layout (</a:t>
            </a:r>
            <a:r>
              <a:rPr lang="en-US" dirty="0" err="1"/>
              <a:t>gdsII</a:t>
            </a:r>
            <a:r>
              <a:rPr lang="en-US" dirty="0"/>
              <a:t>, Virtuoso Layout Editor) or Synopsys </a:t>
            </a:r>
            <a:r>
              <a:rPr lang="en-US" dirty="0" err="1"/>
              <a:t>Milkyway</a:t>
            </a:r>
            <a:r>
              <a:rPr lang="en-US" dirty="0"/>
              <a:t> format, following specific design standards rules.</a:t>
            </a:r>
          </a:p>
          <a:p>
            <a:r>
              <a:rPr lang="en-US" dirty="0" smtClean="0"/>
              <a:t>Timing</a:t>
            </a:r>
            <a:r>
              <a:rPr lang="en-US" dirty="0"/>
              <a:t>, power and </a:t>
            </a:r>
            <a:r>
              <a:rPr lang="en-US" dirty="0" err="1"/>
              <a:t>parasitics</a:t>
            </a:r>
            <a:r>
              <a:rPr lang="en-US" dirty="0"/>
              <a:t> (TLF or LIB)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Transistor and interconnect </a:t>
            </a:r>
            <a:r>
              <a:rPr lang="en-US" dirty="0" err="1"/>
              <a:t>parasitics</a:t>
            </a:r>
            <a:r>
              <a:rPr lang="en-US" dirty="0"/>
              <a:t> are extracted using Cadence or other </a:t>
            </a:r>
            <a:r>
              <a:rPr lang="en-US" dirty="0" smtClean="0"/>
              <a:t>extraction tools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Spice or </a:t>
            </a:r>
            <a:r>
              <a:rPr lang="en-US" dirty="0" err="1"/>
              <a:t>Spectre</a:t>
            </a:r>
            <a:r>
              <a:rPr lang="en-US" dirty="0"/>
              <a:t> netlist is generated and detailed timing simulations are performed. Power information can also be generated during these simulations.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is formatted into a TLF or LIB file including process, temperature and </a:t>
            </a:r>
            <a:r>
              <a:rPr lang="en-US" dirty="0" smtClean="0"/>
              <a:t>supply voltage </a:t>
            </a:r>
            <a:r>
              <a:rPr lang="en-US" dirty="0"/>
              <a:t>variations.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Logical information for each cell is also contained in this file.</a:t>
            </a:r>
          </a:p>
        </p:txBody>
      </p:sp>
    </p:spTree>
    <p:extLst>
      <p:ext uri="{BB962C8B-B14F-4D97-AF65-F5344CB8AC3E}">
        <p14:creationId xmlns:p14="http://schemas.microsoft.com/office/powerpoint/2010/main" val="9168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- .</a:t>
            </a:r>
            <a:r>
              <a:rPr lang="en-US" dirty="0" err="1" smtClean="0"/>
              <a:t>cshrc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75208"/>
            <a:ext cx="8153400" cy="5777992"/>
          </a:xfrm>
        </p:spPr>
        <p:txBody>
          <a:bodyPr/>
          <a:lstStyle/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#</a:t>
            </a:r>
            <a:r>
              <a:rPr lang="en-US" sz="1050" dirty="0" err="1"/>
              <a:t>synopsys</a:t>
            </a:r>
            <a:r>
              <a:rPr lang="en-US" sz="1050" dirty="0"/>
              <a:t> tools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/home/software/synopsys-2013/syn_vG-G-2012.06-SP5-2/bin:${PATH}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/home/software/synopsys-2013/pts-H-2012.12-SP3-1-x86/bin:${PATH}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/home/software/synopsys-2013/vcs-mx-vH2013.06/bin:${PATH}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VCS_HOME /home/software/synopsys-2013/vcs-mx-vH2013.06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/home/software/synopsys-2013/customdesigner-H-2013.03-SP2-1/bin:${PATH}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/home/software/synopsys-2013/icvalidator-I-2013.12-SP2-HF1/bin:${PATH}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/home/software/synopsys-2013/syn_vH-2013.03-SP5-2/bin:${PATH}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/home/software/synopsys-2013/starrc-H-2013.06-SP2-1/bin:${PATH}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/home/software/synopsys-2013/hercules-vB-2008.09-SP5-1/bin/</a:t>
            </a:r>
            <a:r>
              <a:rPr lang="en-US" sz="1050" dirty="0" err="1"/>
              <a:t>linux</a:t>
            </a:r>
            <a:r>
              <a:rPr lang="en-US" sz="1050" dirty="0"/>
              <a:t>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PATH /home/software/synopsys-2013/icc-H-2013.03-SP2/bin:${PATH}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#</a:t>
            </a:r>
            <a:r>
              <a:rPr lang="en-US" sz="1050" dirty="0" err="1"/>
              <a:t>synopsys</a:t>
            </a:r>
            <a:r>
              <a:rPr lang="en-US" sz="1050" dirty="0"/>
              <a:t> memory compiler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MC_HOME /home/software/synopsys-2013/</a:t>
            </a:r>
            <a:r>
              <a:rPr lang="en-US" sz="1050" dirty="0" err="1"/>
              <a:t>saed_mc</a:t>
            </a:r>
            <a:endParaRPr lang="en-US" sz="1050" dirty="0"/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SAED_MC_32_28_PDK $MC_HOME/</a:t>
            </a:r>
            <a:r>
              <a:rPr lang="en-US" sz="1050" dirty="0" err="1"/>
              <a:t>etc</a:t>
            </a:r>
            <a:r>
              <a:rPr lang="en-US" sz="1050" dirty="0"/>
              <a:t>/techs/SAED_PDK_32/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PERL5LIB $MC_HOME/lib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set path= ($path $MC_HOME/bin </a:t>
            </a:r>
            <a:r>
              <a:rPr lang="en-US" sz="1050" dirty="0" smtClean="0"/>
              <a:t>)</a:t>
            </a:r>
            <a:endParaRPr lang="en-US" sz="1050" dirty="0"/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alias </a:t>
            </a:r>
            <a:r>
              <a:rPr lang="en-US" sz="1050" dirty="0" err="1"/>
              <a:t>ise</a:t>
            </a:r>
            <a:r>
              <a:rPr lang="en-US" sz="1050" dirty="0"/>
              <a:t> '/home/software/xilinx-13.2/ISE_DS/ISE/bin/lin64/</a:t>
            </a:r>
            <a:r>
              <a:rPr lang="en-US" sz="1050" dirty="0" err="1"/>
              <a:t>ise</a:t>
            </a:r>
            <a:r>
              <a:rPr lang="en-US" sz="1050" dirty="0"/>
              <a:t>'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alias </a:t>
            </a:r>
            <a:r>
              <a:rPr lang="en-US" sz="1050" dirty="0" err="1"/>
              <a:t>matlab</a:t>
            </a:r>
            <a:r>
              <a:rPr lang="en-US" sz="1050" dirty="0"/>
              <a:t> '/</a:t>
            </a:r>
            <a:r>
              <a:rPr lang="en-US" sz="1050" dirty="0" smtClean="0"/>
              <a:t>home/software/matlab_R2012b/bin/</a:t>
            </a:r>
            <a:r>
              <a:rPr lang="en-US" sz="1050" dirty="0" err="1" smtClean="0"/>
              <a:t>matlab</a:t>
            </a:r>
            <a:r>
              <a:rPr lang="en-US" sz="1050" dirty="0" smtClean="0"/>
              <a:t>’</a:t>
            </a:r>
            <a:endParaRPr lang="en-US" sz="1050" dirty="0"/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 smtClean="0"/>
              <a:t>setenv</a:t>
            </a:r>
            <a:r>
              <a:rPr lang="en-US" sz="1050" dirty="0" smtClean="0"/>
              <a:t> </a:t>
            </a:r>
            <a:r>
              <a:rPr lang="en-US" sz="1050" dirty="0"/>
              <a:t>LM_LICENSE_FILE 1700@telperion.cse.psu.edu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/>
              <a:t>setenv</a:t>
            </a:r>
            <a:r>
              <a:rPr lang="en-US" sz="1050" dirty="0"/>
              <a:t> LM_LICENSE_FILE 1711@lm2.rcc.psu.edu:${LM_LICENSE_FILE}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 err="1" smtClean="0"/>
              <a:t>setenv</a:t>
            </a:r>
            <a:r>
              <a:rPr lang="en-US" sz="1050" dirty="0" smtClean="0"/>
              <a:t> </a:t>
            </a:r>
            <a:r>
              <a:rPr lang="en-US" sz="1050" dirty="0"/>
              <a:t>PATH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50" dirty="0"/>
              <a:t>/home/software/</a:t>
            </a:r>
            <a:r>
              <a:rPr lang="en-US" sz="1050" dirty="0" err="1"/>
              <a:t>mentorgraphics</a:t>
            </a:r>
            <a:r>
              <a:rPr lang="en-US" sz="1050" dirty="0"/>
              <a:t>/modeltech-10.0c/</a:t>
            </a:r>
            <a:r>
              <a:rPr lang="en-US" sz="1050" dirty="0" err="1"/>
              <a:t>modeltech</a:t>
            </a:r>
            <a:r>
              <a:rPr lang="en-US" sz="1050" dirty="0"/>
              <a:t>/linux_x86_64:${PATH</a:t>
            </a:r>
            <a:r>
              <a:rPr lang="en-US" sz="1050" dirty="0" smtClean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51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</a:t>
            </a:r>
            <a:endParaRPr lang="en-US" dirty="0"/>
          </a:p>
        </p:txBody>
      </p:sp>
      <p:sp>
        <p:nvSpPr>
          <p:cNvPr id="4" name="矩形 8"/>
          <p:cNvSpPr/>
          <p:nvPr/>
        </p:nvSpPr>
        <p:spPr>
          <a:xfrm>
            <a:off x="3946848" y="2937545"/>
            <a:ext cx="253853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DC Synthesis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下箭头 12"/>
          <p:cNvSpPr/>
          <p:nvPr/>
        </p:nvSpPr>
        <p:spPr>
          <a:xfrm rot="18453959">
            <a:off x="3713153" y="1746916"/>
            <a:ext cx="226025" cy="12426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13"/>
          <p:cNvSpPr/>
          <p:nvPr/>
        </p:nvSpPr>
        <p:spPr>
          <a:xfrm>
            <a:off x="5000092" y="3513476"/>
            <a:ext cx="485800" cy="65525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"/>
          <p:cNvSpPr/>
          <p:nvPr/>
        </p:nvSpPr>
        <p:spPr>
          <a:xfrm>
            <a:off x="1642592" y="1297750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HDL design files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26"/>
          <p:cNvSpPr/>
          <p:nvPr/>
        </p:nvSpPr>
        <p:spPr>
          <a:xfrm>
            <a:off x="4514261" y="1297750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Technology library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矩形 27"/>
          <p:cNvSpPr/>
          <p:nvPr/>
        </p:nvSpPr>
        <p:spPr>
          <a:xfrm>
            <a:off x="7259216" y="1296329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</a:rPr>
              <a:t>Design constraints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下箭头 29"/>
          <p:cNvSpPr/>
          <p:nvPr/>
        </p:nvSpPr>
        <p:spPr>
          <a:xfrm rot="3102466">
            <a:off x="6588533" y="1741585"/>
            <a:ext cx="226025" cy="124261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30"/>
          <p:cNvSpPr/>
          <p:nvPr/>
        </p:nvSpPr>
        <p:spPr>
          <a:xfrm>
            <a:off x="5216055" y="1972814"/>
            <a:ext cx="226025" cy="8233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3"/>
          <p:cNvSpPr/>
          <p:nvPr/>
        </p:nvSpPr>
        <p:spPr>
          <a:xfrm>
            <a:off x="5747048" y="4369958"/>
            <a:ext cx="1728192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Output Reports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矩形 34"/>
          <p:cNvSpPr/>
          <p:nvPr/>
        </p:nvSpPr>
        <p:spPr>
          <a:xfrm>
            <a:off x="3118756" y="4369958"/>
            <a:ext cx="1656184" cy="60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Verilog</a:t>
            </a:r>
          </a:p>
          <a:p>
            <a:pPr algn="ctr"/>
            <a:r>
              <a:rPr lang="en-US" altLang="zh-CN" b="1" dirty="0" err="1" smtClean="0">
                <a:solidFill>
                  <a:srgbClr val="00B050"/>
                </a:solidFill>
              </a:rPr>
              <a:t>Netlist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5064356" y="438845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+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2945803" y="4204406"/>
            <a:ext cx="4750397" cy="9771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1447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Input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4572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Output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838200"/>
            <a:ext cx="375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Standard cell library, IP, I/O, 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1981200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Area, power, speed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Synthesis Step 1: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086521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 smtClean="0"/>
              <a:t>Synopsys environment setup: source .</a:t>
            </a:r>
            <a:r>
              <a:rPr lang="en-US" dirty="0" err="1" smtClean="0"/>
              <a:t>cshrc</a:t>
            </a:r>
            <a:endParaRPr lang="en-US" dirty="0" smtClean="0"/>
          </a:p>
          <a:p>
            <a:pPr>
              <a:lnSpc>
                <a:spcPts val="1600"/>
              </a:lnSpc>
            </a:pPr>
            <a:r>
              <a:rPr lang="en-US" dirty="0" smtClean="0"/>
              <a:t>Set path for design and libraries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err="1"/>
              <a:t>project_path</a:t>
            </a:r>
            <a:r>
              <a:rPr lang="en-US" dirty="0"/>
              <a:t> "/</a:t>
            </a:r>
            <a:r>
              <a:rPr lang="en-US" dirty="0" smtClean="0"/>
              <a:t>home/</a:t>
            </a:r>
            <a:r>
              <a:rPr lang="en-US" dirty="0" err="1" smtClean="0"/>
              <a:t>YourName</a:t>
            </a:r>
            <a:r>
              <a:rPr lang="en-US" dirty="0" smtClean="0"/>
              <a:t>/project/CSE577"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output_dir</a:t>
            </a:r>
            <a:r>
              <a:rPr lang="en-US" dirty="0"/>
              <a:t> "./</a:t>
            </a:r>
            <a:r>
              <a:rPr lang="en-US" dirty="0" smtClean="0"/>
              <a:t>result”</a:t>
            </a:r>
          </a:p>
          <a:p>
            <a:pPr lvl="1">
              <a:lnSpc>
                <a:spcPts val="1600"/>
              </a:lnSpc>
            </a:pPr>
            <a:r>
              <a:rPr lang="en-US" dirty="0"/>
              <a:t>if {![file exists result]} { file </a:t>
            </a:r>
            <a:r>
              <a:rPr lang="en-US" dirty="0" err="1"/>
              <a:t>mkdir</a:t>
            </a:r>
            <a:r>
              <a:rPr lang="en-US" dirty="0"/>
              <a:t> result}</a:t>
            </a:r>
          </a:p>
          <a:p>
            <a:pPr lvl="1">
              <a:lnSpc>
                <a:spcPts val="1600"/>
              </a:lnSpc>
            </a:pPr>
            <a:r>
              <a:rPr lang="en-US" dirty="0"/>
              <a:t>if {![file exists "$</a:t>
            </a:r>
            <a:r>
              <a:rPr lang="en-US" dirty="0" err="1"/>
              <a:t>output_dir</a:t>
            </a:r>
            <a:r>
              <a:rPr lang="en-US" dirty="0"/>
              <a:t>"]} { file </a:t>
            </a:r>
            <a:r>
              <a:rPr lang="en-US" dirty="0" err="1"/>
              <a:t>mkdir</a:t>
            </a:r>
            <a:r>
              <a:rPr lang="en-US" dirty="0"/>
              <a:t> "$</a:t>
            </a:r>
            <a:r>
              <a:rPr lang="en-US" dirty="0" err="1"/>
              <a:t>output_dir</a:t>
            </a:r>
            <a:r>
              <a:rPr lang="en-US" dirty="0" smtClean="0"/>
              <a:t>"}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path "$</a:t>
            </a:r>
            <a:r>
              <a:rPr lang="en-US" dirty="0" err="1"/>
              <a:t>project_path</a:t>
            </a:r>
            <a:r>
              <a:rPr lang="en-US" dirty="0"/>
              <a:t>/DC"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search_path</a:t>
            </a:r>
            <a:r>
              <a:rPr lang="en-US" dirty="0"/>
              <a:t> "$path $</a:t>
            </a:r>
            <a:r>
              <a:rPr lang="en-US" dirty="0" err="1" smtClean="0"/>
              <a:t>project_path</a:t>
            </a:r>
            <a:r>
              <a:rPr lang="en-US" dirty="0" smtClean="0"/>
              <a:t>/</a:t>
            </a:r>
            <a:r>
              <a:rPr lang="en-US" dirty="0" err="1" smtClean="0"/>
              <a:t>HDLCode</a:t>
            </a:r>
            <a:r>
              <a:rPr lang="en-US" dirty="0" smtClean="0"/>
              <a:t>" 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lib_path</a:t>
            </a:r>
            <a:r>
              <a:rPr lang="en-US" dirty="0"/>
              <a:t> "/home/</a:t>
            </a:r>
            <a:r>
              <a:rPr lang="en-US" dirty="0" err="1"/>
              <a:t>synopsys</a:t>
            </a:r>
            <a:r>
              <a:rPr lang="en-US" dirty="0"/>
              <a:t>/lib"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err="1"/>
              <a:t>stdlib_path</a:t>
            </a:r>
            <a:r>
              <a:rPr lang="en-US" dirty="0"/>
              <a:t> "$</a:t>
            </a:r>
            <a:r>
              <a:rPr lang="en-US" dirty="0" err="1" smtClean="0"/>
              <a:t>lib_path</a:t>
            </a:r>
            <a:r>
              <a:rPr lang="en-US" dirty="0" smtClean="0"/>
              <a:t>/</a:t>
            </a:r>
            <a:r>
              <a:rPr lang="en-US" dirty="0" err="1" smtClean="0"/>
              <a:t>synopsys_dc</a:t>
            </a:r>
            <a:r>
              <a:rPr lang="en-US" dirty="0" smtClean="0"/>
              <a:t>”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target_library</a:t>
            </a:r>
            <a:r>
              <a:rPr lang="en-US" dirty="0"/>
              <a:t> "$</a:t>
            </a:r>
            <a:r>
              <a:rPr lang="en-US" dirty="0" err="1"/>
              <a:t>stdlib_path</a:t>
            </a:r>
            <a:r>
              <a:rPr lang="en-US" dirty="0"/>
              <a:t>/tt_0v5.db"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link_library</a:t>
            </a:r>
            <a:r>
              <a:rPr lang="en-US" dirty="0"/>
              <a:t>   " *  $</a:t>
            </a:r>
            <a:r>
              <a:rPr lang="en-US" dirty="0" err="1"/>
              <a:t>stdlib_path</a:t>
            </a:r>
            <a:r>
              <a:rPr lang="en-US" dirty="0"/>
              <a:t>/tt_0v5.db"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symbol_library</a:t>
            </a:r>
            <a:r>
              <a:rPr lang="en-US" dirty="0"/>
              <a:t> "$</a:t>
            </a:r>
            <a:r>
              <a:rPr lang="en-US" dirty="0" err="1" smtClean="0"/>
              <a:t>stdlib_path</a:t>
            </a:r>
            <a:r>
              <a:rPr lang="en-US" dirty="0" smtClean="0"/>
              <a:t>/</a:t>
            </a:r>
            <a:r>
              <a:rPr lang="en-US" dirty="0" err="1" smtClean="0"/>
              <a:t>synopsys.sdb</a:t>
            </a:r>
            <a:r>
              <a:rPr lang="en-US" dirty="0" smtClean="0"/>
              <a:t>”</a:t>
            </a:r>
          </a:p>
          <a:p>
            <a:pPr>
              <a:lnSpc>
                <a:spcPts val="1600"/>
              </a:lnSpc>
            </a:pPr>
            <a:r>
              <a:rPr lang="en-US" dirty="0" smtClean="0"/>
              <a:t>Set other options</a:t>
            </a:r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verilogout_no_tri</a:t>
            </a:r>
            <a:r>
              <a:rPr lang="en-US" dirty="0"/>
              <a:t>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105400" y="5562600"/>
            <a:ext cx="31242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Tool command language for configurations (.</a:t>
            </a:r>
            <a:r>
              <a:rPr lang="en-US" dirty="0" err="1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).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914400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accent2"/>
                </a:solidFill>
              </a:rPr>
              <a:t>}</a:t>
            </a:r>
            <a:endParaRPr lang="en-US" sz="16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588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971800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accent2"/>
                </a:solidFill>
              </a:rPr>
              <a:t>}</a:t>
            </a:r>
            <a:endParaRPr lang="en-US" sz="166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431628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Libraries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 Step 2: Read/Analyze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836948"/>
          </a:xfrm>
        </p:spPr>
        <p:txBody>
          <a:bodyPr/>
          <a:lstStyle/>
          <a:p>
            <a:r>
              <a:rPr lang="en-US" dirty="0" err="1" smtClean="0"/>
              <a:t>Read_file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err="1" smtClean="0"/>
              <a:t>read_file</a:t>
            </a:r>
            <a:r>
              <a:rPr lang="en-US" dirty="0" smtClean="0"/>
              <a:t> </a:t>
            </a:r>
            <a:r>
              <a:rPr lang="en-US" dirty="0"/>
              <a:t>-format </a:t>
            </a:r>
            <a:r>
              <a:rPr lang="en-US" dirty="0" err="1"/>
              <a:t>vhdl</a:t>
            </a:r>
            <a:r>
              <a:rPr lang="en-US" dirty="0"/>
              <a:t> {mc8051_p.vhd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dirty="0" err="1"/>
              <a:t>read_file</a:t>
            </a:r>
            <a:r>
              <a:rPr lang="en-US" dirty="0"/>
              <a:t> -format </a:t>
            </a:r>
            <a:r>
              <a:rPr lang="en-US" dirty="0" err="1"/>
              <a:t>vhdl</a:t>
            </a:r>
            <a:r>
              <a:rPr lang="en-US" dirty="0"/>
              <a:t> {addsub_core_.</a:t>
            </a:r>
            <a:r>
              <a:rPr lang="en-US" dirty="0" err="1"/>
              <a:t>vhd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read_file</a:t>
            </a:r>
            <a:r>
              <a:rPr lang="en-US" dirty="0" smtClean="0"/>
              <a:t> </a:t>
            </a:r>
            <a:r>
              <a:rPr lang="en-US" dirty="0"/>
              <a:t>-format </a:t>
            </a:r>
            <a:r>
              <a:rPr lang="en-US" dirty="0" err="1"/>
              <a:t>verilog</a:t>
            </a:r>
            <a:r>
              <a:rPr lang="en-US" dirty="0"/>
              <a:t> {</a:t>
            </a:r>
            <a:r>
              <a:rPr lang="en-US" dirty="0" err="1"/>
              <a:t>ntcmcu.v</a:t>
            </a:r>
            <a:r>
              <a:rPr lang="en-US" dirty="0"/>
              <a:t> RAM128B.v RAM1K.v}</a:t>
            </a:r>
          </a:p>
          <a:p>
            <a:pPr lvl="1"/>
            <a:r>
              <a:rPr lang="en-US" dirty="0" err="1"/>
              <a:t>read_file</a:t>
            </a:r>
            <a:r>
              <a:rPr lang="en-US" dirty="0"/>
              <a:t> -format </a:t>
            </a:r>
            <a:r>
              <a:rPr lang="en-US" dirty="0" err="1"/>
              <a:t>verilog</a:t>
            </a:r>
            <a:r>
              <a:rPr lang="en-US" dirty="0"/>
              <a:t> {</a:t>
            </a:r>
            <a:r>
              <a:rPr lang="en-US" dirty="0" err="1"/>
              <a:t>ntcchip.v</a:t>
            </a:r>
            <a:r>
              <a:rPr lang="en-US" dirty="0" smtClean="0"/>
              <a:t>}</a:t>
            </a:r>
          </a:p>
          <a:p>
            <a:r>
              <a:rPr lang="en-US" dirty="0" smtClean="0"/>
              <a:t>Analyze command with more check on the syntax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nalyze –work work –format </a:t>
            </a:r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err="1" smtClean="0"/>
              <a:t>ntcchip.v</a:t>
            </a:r>
            <a:endParaRPr lang="en-US" dirty="0" smtClean="0"/>
          </a:p>
          <a:p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Will link the </a:t>
            </a:r>
            <a:r>
              <a:rPr lang="en-US" dirty="0" err="1" smtClean="0"/>
              <a:t>verilog</a:t>
            </a:r>
            <a:r>
              <a:rPr lang="en-US" dirty="0" smtClean="0"/>
              <a:t> files to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 Step 3: Set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496889"/>
          </a:xfrm>
        </p:spPr>
        <p:txBody>
          <a:bodyPr/>
          <a:lstStyle/>
          <a:p>
            <a:pPr>
              <a:lnSpc>
                <a:spcPts val="1600"/>
              </a:lnSpc>
            </a:pPr>
            <a:r>
              <a:rPr lang="en-US" dirty="0" smtClean="0"/>
              <a:t>Driving, clock, delay/load, area, and other options</a:t>
            </a:r>
          </a:p>
          <a:p>
            <a:pPr lvl="1">
              <a:lnSpc>
                <a:spcPts val="1600"/>
              </a:lnSpc>
            </a:pPr>
            <a:r>
              <a:rPr lang="en-US" sz="1600" dirty="0"/>
              <a:t>set </a:t>
            </a:r>
            <a:r>
              <a:rPr lang="en-US" sz="1600" dirty="0" err="1"/>
              <a:t>all_input_but_clock</a:t>
            </a:r>
            <a:r>
              <a:rPr lang="en-US" sz="1600" dirty="0"/>
              <a:t>  [</a:t>
            </a:r>
            <a:r>
              <a:rPr lang="en-US" sz="1600" dirty="0" err="1"/>
              <a:t>remove_from_collection</a:t>
            </a:r>
            <a:r>
              <a:rPr lang="en-US" sz="1600" dirty="0"/>
              <a:t> [</a:t>
            </a:r>
            <a:r>
              <a:rPr lang="en-US" sz="1600" dirty="0" err="1"/>
              <a:t>all_inputs</a:t>
            </a:r>
            <a:r>
              <a:rPr lang="en-US" sz="1600" dirty="0"/>
              <a:t>] {</a:t>
            </a:r>
            <a:r>
              <a:rPr lang="en-US" sz="1600" dirty="0" smtClean="0"/>
              <a:t>clk1 clk2}]</a:t>
            </a:r>
            <a:endParaRPr lang="en-US" sz="1600" dirty="0"/>
          </a:p>
          <a:p>
            <a:pPr lvl="1">
              <a:lnSpc>
                <a:spcPts val="1600"/>
              </a:lnSpc>
            </a:pPr>
            <a:r>
              <a:rPr lang="en-US" dirty="0" err="1"/>
              <a:t>set_driving_cell</a:t>
            </a:r>
            <a:r>
              <a:rPr lang="en-US" dirty="0"/>
              <a:t> -</a:t>
            </a:r>
            <a:r>
              <a:rPr lang="en-US" dirty="0" err="1"/>
              <a:t>lib_cell</a:t>
            </a:r>
            <a:r>
              <a:rPr lang="en-US" dirty="0"/>
              <a:t> BUFX16 -pin Y $</a:t>
            </a:r>
            <a:r>
              <a:rPr lang="en-US" dirty="0" err="1" smtClean="0"/>
              <a:t>all_input_but_clock</a:t>
            </a:r>
            <a:endParaRPr lang="en-US" dirty="0" smtClean="0"/>
          </a:p>
          <a:p>
            <a:pPr lvl="1">
              <a:lnSpc>
                <a:spcPts val="1600"/>
              </a:lnSpc>
            </a:pPr>
            <a:r>
              <a:rPr lang="en-US" dirty="0" err="1"/>
              <a:t>create_clock</a:t>
            </a:r>
            <a:r>
              <a:rPr lang="en-US" dirty="0"/>
              <a:t> -period  200 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set_clock_uncertainty</a:t>
            </a:r>
            <a:r>
              <a:rPr lang="en-US" dirty="0"/>
              <a:t> -setup 0.4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set_clock_uncertainty</a:t>
            </a:r>
            <a:r>
              <a:rPr lang="en-US" dirty="0"/>
              <a:t> -hold  3 [</a:t>
            </a:r>
            <a:r>
              <a:rPr lang="en-US" dirty="0" err="1"/>
              <a:t>get_ports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set_clock_transition</a:t>
            </a:r>
            <a:r>
              <a:rPr lang="en-US" dirty="0"/>
              <a:t> 0.2 [</a:t>
            </a:r>
            <a:r>
              <a:rPr lang="en-US" dirty="0" err="1"/>
              <a:t>get_clocks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 smtClean="0"/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set_input_delay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-max 2 -clock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 $</a:t>
            </a:r>
            <a:r>
              <a:rPr lang="en-US" dirty="0" err="1">
                <a:solidFill>
                  <a:schemeClr val="accent2"/>
                </a:solidFill>
              </a:rPr>
              <a:t>all_input_but_clock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err="1">
                <a:solidFill>
                  <a:schemeClr val="accent2"/>
                </a:solidFill>
              </a:rPr>
              <a:t>set_input_delay</a:t>
            </a:r>
            <a:r>
              <a:rPr lang="en-US" dirty="0">
                <a:solidFill>
                  <a:schemeClr val="accent2"/>
                </a:solidFill>
              </a:rPr>
              <a:t> -min 0 -clock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 $</a:t>
            </a:r>
            <a:r>
              <a:rPr lang="en-US" dirty="0" err="1" smtClean="0">
                <a:solidFill>
                  <a:schemeClr val="accent2"/>
                </a:solidFill>
              </a:rPr>
              <a:t>all_input_but_clock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set_wire_load_model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-name  </a:t>
            </a:r>
            <a:r>
              <a:rPr lang="en-US" i="1" dirty="0">
                <a:solidFill>
                  <a:schemeClr val="accent2"/>
                </a:solidFill>
              </a:rPr>
              <a:t>smic13_wl20</a:t>
            </a: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set_wire_load_mode</a:t>
            </a:r>
            <a:r>
              <a:rPr lang="en-US" dirty="0" smtClean="0">
                <a:solidFill>
                  <a:schemeClr val="accent2"/>
                </a:solidFill>
              </a:rPr>
              <a:t> top</a:t>
            </a:r>
          </a:p>
          <a:p>
            <a:pPr lvl="1">
              <a:lnSpc>
                <a:spcPts val="1600"/>
              </a:lnSpc>
            </a:pPr>
            <a:r>
              <a:rPr lang="en-US" dirty="0" err="1">
                <a:solidFill>
                  <a:schemeClr val="accent2"/>
                </a:solidFill>
              </a:rPr>
              <a:t>set_load</a:t>
            </a:r>
            <a:r>
              <a:rPr lang="en-US" dirty="0">
                <a:solidFill>
                  <a:schemeClr val="accent2"/>
                </a:solidFill>
              </a:rPr>
              <a:t>  0.1  [</a:t>
            </a:r>
            <a:r>
              <a:rPr lang="en-US" dirty="0" err="1">
                <a:solidFill>
                  <a:schemeClr val="accent2"/>
                </a:solidFill>
              </a:rPr>
              <a:t>all_outputs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set_max_area</a:t>
            </a:r>
            <a:r>
              <a:rPr lang="en-US" dirty="0"/>
              <a:t> </a:t>
            </a:r>
            <a:r>
              <a:rPr lang="en-US" dirty="0" smtClean="0"/>
              <a:t>0</a:t>
            </a:r>
          </a:p>
          <a:p>
            <a:pPr lvl="1">
              <a:lnSpc>
                <a:spcPts val="1600"/>
              </a:lnSpc>
            </a:pPr>
            <a:r>
              <a:rPr lang="en-US" dirty="0" smtClean="0"/>
              <a:t>set </a:t>
            </a:r>
            <a:r>
              <a:rPr lang="en-US" dirty="0" err="1"/>
              <a:t>verilogout_show_unconnected_pins</a:t>
            </a:r>
            <a:r>
              <a:rPr lang="en-US" dirty="0"/>
              <a:t> </a:t>
            </a:r>
            <a:r>
              <a:rPr lang="en-US" dirty="0" smtClean="0"/>
              <a:t>true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/>
              <a:t>set </a:t>
            </a:r>
            <a:r>
              <a:rPr lang="en-US" dirty="0" err="1"/>
              <a:t>verilogout_no_tri</a:t>
            </a:r>
            <a:r>
              <a:rPr lang="en-US" dirty="0"/>
              <a:t> true 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set_fix_multiple_port_nets</a:t>
            </a:r>
            <a:r>
              <a:rPr lang="en-US" dirty="0"/>
              <a:t> -all -</a:t>
            </a:r>
            <a:r>
              <a:rPr lang="en-US" dirty="0" err="1" smtClean="0"/>
              <a:t>buffer_constants</a:t>
            </a:r>
            <a:endParaRPr lang="en-US" dirty="0" smtClean="0"/>
          </a:p>
          <a:p>
            <a:pPr lvl="1">
              <a:lnSpc>
                <a:spcPts val="16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set_svf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myfile.svf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4800" y="3688298"/>
            <a:ext cx="13716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Delay and load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832009"/>
            <a:ext cx="7761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</a:rPr>
              <a:t>}</a:t>
            </a:r>
            <a:endParaRPr 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462552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}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819400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}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05800" y="2000765"/>
            <a:ext cx="838200" cy="40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mtClean="0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5200" y="5334000"/>
            <a:ext cx="13716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220522"/>
            <a:ext cx="609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smtClean="0">
                <a:solidFill>
                  <a:schemeClr val="accent2"/>
                </a:solidFill>
              </a:rPr>
              <a:t>{</a:t>
            </a:r>
            <a:endParaRPr lang="en-US" sz="16600" dirty="0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372603"/>
          </a:xfrm>
        </p:spPr>
        <p:txBody>
          <a:bodyPr/>
          <a:lstStyle/>
          <a:p>
            <a:r>
              <a:rPr lang="en-US" sz="2400" dirty="0" smtClean="0"/>
              <a:t>DC Synthesis Step 4: Compile and Generate Outputs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918269"/>
          </a:xfrm>
        </p:spPr>
        <p:txBody>
          <a:bodyPr/>
          <a:lstStyle/>
          <a:p>
            <a:pPr lvl="1">
              <a:lnSpc>
                <a:spcPts val="1600"/>
              </a:lnSpc>
            </a:pPr>
            <a:r>
              <a:rPr lang="en-US" b="1" dirty="0" smtClean="0"/>
              <a:t>Compile</a:t>
            </a:r>
          </a:p>
          <a:p>
            <a:pPr lvl="1">
              <a:lnSpc>
                <a:spcPts val="1600"/>
              </a:lnSpc>
            </a:pPr>
            <a:r>
              <a:rPr lang="en-US" dirty="0" err="1"/>
              <a:t>define_name_rules</a:t>
            </a:r>
            <a:r>
              <a:rPr lang="en-US" dirty="0"/>
              <a:t> </a:t>
            </a:r>
            <a:r>
              <a:rPr lang="en-US" dirty="0" err="1"/>
              <a:t>verilog</a:t>
            </a:r>
            <a:r>
              <a:rPr lang="en-US" dirty="0"/>
              <a:t> -</a:t>
            </a:r>
            <a:r>
              <a:rPr lang="en-US" dirty="0" err="1"/>
              <a:t>case_insensitive</a:t>
            </a:r>
            <a:endParaRPr lang="en-US" dirty="0"/>
          </a:p>
          <a:p>
            <a:pPr lvl="1">
              <a:lnSpc>
                <a:spcPts val="1600"/>
              </a:lnSpc>
            </a:pPr>
            <a:r>
              <a:rPr lang="en-US" dirty="0" err="1"/>
              <a:t>change_names</a:t>
            </a:r>
            <a:r>
              <a:rPr lang="en-US" dirty="0"/>
              <a:t> -hierarchy -rules </a:t>
            </a:r>
            <a:r>
              <a:rPr lang="en-US" dirty="0" err="1" smtClean="0"/>
              <a:t>verilog</a:t>
            </a:r>
            <a:endParaRPr lang="en-US" dirty="0" smtClean="0"/>
          </a:p>
          <a:p>
            <a:pPr lvl="1">
              <a:lnSpc>
                <a:spcPts val="1600"/>
              </a:lnSpc>
            </a:pP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smtClean="0">
                <a:solidFill>
                  <a:schemeClr val="accent2"/>
                </a:solidFill>
              </a:rPr>
              <a:t>write  </a:t>
            </a:r>
            <a:r>
              <a:rPr lang="en-US" dirty="0">
                <a:solidFill>
                  <a:schemeClr val="accent2"/>
                </a:solidFill>
              </a:rPr>
              <a:t>-h -format </a:t>
            </a:r>
            <a:r>
              <a:rPr lang="en-US" dirty="0" err="1">
                <a:solidFill>
                  <a:schemeClr val="accent2"/>
                </a:solidFill>
              </a:rPr>
              <a:t>verilog</a:t>
            </a:r>
            <a:r>
              <a:rPr lang="en-US" dirty="0">
                <a:solidFill>
                  <a:schemeClr val="accent2"/>
                </a:solidFill>
              </a:rPr>
              <a:t> -output "$</a:t>
            </a:r>
            <a:r>
              <a:rPr lang="en-US" dirty="0" err="1" smtClean="0">
                <a:solidFill>
                  <a:schemeClr val="accent2"/>
                </a:solidFill>
              </a:rPr>
              <a:t>output_dir</a:t>
            </a:r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code_gate.v</a:t>
            </a:r>
            <a:r>
              <a:rPr lang="en-US" dirty="0" smtClean="0">
                <a:solidFill>
                  <a:schemeClr val="accent2"/>
                </a:solidFill>
              </a:rPr>
              <a:t>” </a:t>
            </a:r>
            <a:endParaRPr lang="en-US" dirty="0" smtClean="0">
              <a:solidFill>
                <a:srgbClr val="7030A0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smtClean="0">
                <a:solidFill>
                  <a:srgbClr val="7030A0"/>
                </a:solidFill>
              </a:rPr>
              <a:t>write </a:t>
            </a:r>
            <a:r>
              <a:rPr lang="en-US" dirty="0">
                <a:solidFill>
                  <a:srgbClr val="7030A0"/>
                </a:solidFill>
              </a:rPr>
              <a:t>-format </a:t>
            </a:r>
            <a:r>
              <a:rPr lang="en-US" dirty="0" err="1">
                <a:solidFill>
                  <a:srgbClr val="7030A0"/>
                </a:solidFill>
              </a:rPr>
              <a:t>ddc</a:t>
            </a:r>
            <a:r>
              <a:rPr lang="en-US" dirty="0">
                <a:solidFill>
                  <a:srgbClr val="7030A0"/>
                </a:solidFill>
              </a:rPr>
              <a:t> -hierarchy -output "$</a:t>
            </a:r>
            <a:r>
              <a:rPr lang="en-US" dirty="0" err="1" smtClean="0">
                <a:solidFill>
                  <a:srgbClr val="7030A0"/>
                </a:solidFill>
              </a:rPr>
              <a:t>output_dir</a:t>
            </a:r>
            <a:r>
              <a:rPr lang="en-US" dirty="0" smtClean="0">
                <a:solidFill>
                  <a:srgbClr val="7030A0"/>
                </a:solidFill>
              </a:rPr>
              <a:t>/</a:t>
            </a:r>
            <a:r>
              <a:rPr lang="en-US" dirty="0" err="1" smtClean="0">
                <a:solidFill>
                  <a:srgbClr val="7030A0"/>
                </a:solidFill>
              </a:rPr>
              <a:t>code_gate.ddc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endParaRPr lang="en-US" dirty="0" smtClean="0">
              <a:solidFill>
                <a:srgbClr val="009900"/>
              </a:solidFill>
            </a:endParaRPr>
          </a:p>
          <a:p>
            <a:pPr lvl="1">
              <a:lnSpc>
                <a:spcPts val="1600"/>
              </a:lnSpc>
            </a:pPr>
            <a:r>
              <a:rPr lang="en-US" dirty="0" err="1" smtClean="0">
                <a:solidFill>
                  <a:srgbClr val="009900"/>
                </a:solidFill>
              </a:rPr>
              <a:t>write_sdc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"$</a:t>
            </a:r>
            <a:r>
              <a:rPr lang="en-US" dirty="0" err="1">
                <a:solidFill>
                  <a:srgbClr val="009900"/>
                </a:solidFill>
              </a:rPr>
              <a:t>output_dir</a:t>
            </a:r>
            <a:r>
              <a:rPr lang="en-US" dirty="0">
                <a:solidFill>
                  <a:srgbClr val="009900"/>
                </a:solidFill>
              </a:rPr>
              <a:t>/</a:t>
            </a:r>
            <a:r>
              <a:rPr lang="en-US" dirty="0" err="1">
                <a:solidFill>
                  <a:srgbClr val="009900"/>
                </a:solidFill>
              </a:rPr>
              <a:t>code_gate.sdc</a:t>
            </a:r>
            <a:r>
              <a:rPr lang="en-US" dirty="0">
                <a:solidFill>
                  <a:srgbClr val="009900"/>
                </a:solidFill>
              </a:rPr>
              <a:t>" </a:t>
            </a:r>
          </a:p>
          <a:p>
            <a:pPr lvl="1">
              <a:lnSpc>
                <a:spcPts val="1600"/>
              </a:lnSpc>
            </a:pPr>
            <a:r>
              <a:rPr lang="en-US" dirty="0" err="1">
                <a:solidFill>
                  <a:schemeClr val="accent1"/>
                </a:solidFill>
              </a:rPr>
              <a:t>write_sdf</a:t>
            </a:r>
            <a:r>
              <a:rPr lang="en-US" dirty="0">
                <a:solidFill>
                  <a:schemeClr val="accent1"/>
                </a:solidFill>
              </a:rPr>
              <a:t> "$</a:t>
            </a:r>
            <a:r>
              <a:rPr lang="en-US" dirty="0" err="1">
                <a:solidFill>
                  <a:schemeClr val="accent1"/>
                </a:solidFill>
              </a:rPr>
              <a:t>output_dir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code_gate.sdf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lvl="1">
              <a:lnSpc>
                <a:spcPts val="1600"/>
              </a:lnSpc>
            </a:pPr>
            <a:endParaRPr lang="en-US" sz="1400" dirty="0" smtClean="0"/>
          </a:p>
          <a:p>
            <a:pPr lvl="1">
              <a:lnSpc>
                <a:spcPts val="1600"/>
              </a:lnSpc>
            </a:pPr>
            <a:r>
              <a:rPr lang="en-US" sz="1400" dirty="0" smtClean="0"/>
              <a:t>redirect </a:t>
            </a:r>
            <a:r>
              <a:rPr lang="en-US" sz="1400" dirty="0"/>
              <a:t>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/01_Report_area.txt" {</a:t>
            </a:r>
            <a:r>
              <a:rPr lang="en-US" sz="1400" dirty="0" err="1"/>
              <a:t>report_area</a:t>
            </a:r>
            <a:r>
              <a:rPr lang="en-US" sz="1400" dirty="0"/>
              <a:t> -</a:t>
            </a:r>
            <a:r>
              <a:rPr lang="en-US" sz="1400" dirty="0" err="1"/>
              <a:t>nosplit</a:t>
            </a:r>
            <a:r>
              <a:rPr lang="en-US" sz="1400" dirty="0"/>
              <a:t> -hierarchy}</a:t>
            </a:r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/01_Report_power.txt" {</a:t>
            </a:r>
            <a:r>
              <a:rPr lang="en-US" sz="1400" dirty="0" err="1"/>
              <a:t>report_power</a:t>
            </a:r>
            <a:r>
              <a:rPr lang="en-US" sz="1400" dirty="0"/>
              <a:t> -</a:t>
            </a:r>
            <a:r>
              <a:rPr lang="en-US" sz="1400" dirty="0" err="1"/>
              <a:t>hier</a:t>
            </a:r>
            <a:r>
              <a:rPr lang="en-US" sz="1400" dirty="0"/>
              <a:t> -</a:t>
            </a:r>
            <a:r>
              <a:rPr lang="en-US" sz="1400" dirty="0" err="1"/>
              <a:t>hier_level</a:t>
            </a:r>
            <a:r>
              <a:rPr lang="en-US" sz="1400" dirty="0"/>
              <a:t> 100 -</a:t>
            </a:r>
            <a:r>
              <a:rPr lang="en-US" sz="1400" dirty="0" err="1"/>
              <a:t>analysis_effort</a:t>
            </a:r>
            <a:r>
              <a:rPr lang="en-US" sz="1400" dirty="0"/>
              <a:t> high}</a:t>
            </a:r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/01_Report_power_netcell.txt" {</a:t>
            </a:r>
            <a:r>
              <a:rPr lang="en-US" sz="1400" dirty="0" err="1"/>
              <a:t>report_power</a:t>
            </a:r>
            <a:r>
              <a:rPr lang="en-US" sz="1400" dirty="0"/>
              <a:t> -net -cell -</a:t>
            </a:r>
            <a:r>
              <a:rPr lang="en-US" sz="1400" dirty="0" err="1"/>
              <a:t>analysis_effort</a:t>
            </a:r>
            <a:r>
              <a:rPr lang="en-US" sz="1400" dirty="0"/>
              <a:t> high -</a:t>
            </a:r>
            <a:r>
              <a:rPr lang="en-US" sz="1400" dirty="0" err="1"/>
              <a:t>sort_mode</a:t>
            </a:r>
            <a:r>
              <a:rPr lang="en-US" sz="1400" dirty="0"/>
              <a:t> </a:t>
            </a:r>
            <a:r>
              <a:rPr lang="en-US" sz="1400" dirty="0" err="1"/>
              <a:t>dynamic_power</a:t>
            </a:r>
            <a:r>
              <a:rPr lang="en-US" sz="1400" dirty="0" smtClean="0"/>
              <a:t>}</a:t>
            </a:r>
            <a:endParaRPr lang="en-US" sz="1400" dirty="0"/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/01_Report_clock.txt" {</a:t>
            </a:r>
            <a:r>
              <a:rPr lang="en-US" sz="1400" dirty="0" err="1"/>
              <a:t>report_clock</a:t>
            </a:r>
            <a:r>
              <a:rPr lang="en-US" sz="1400" dirty="0"/>
              <a:t> -</a:t>
            </a:r>
            <a:r>
              <a:rPr lang="en-US" sz="1400" dirty="0" err="1"/>
              <a:t>nosplit</a:t>
            </a:r>
            <a:r>
              <a:rPr lang="en-US" sz="1400" dirty="0"/>
              <a:t>}</a:t>
            </a:r>
          </a:p>
          <a:p>
            <a:pPr lvl="1">
              <a:lnSpc>
                <a:spcPts val="1600"/>
              </a:lnSpc>
            </a:pPr>
            <a:r>
              <a:rPr lang="en-US" sz="1400" dirty="0"/>
              <a:t>redirect -append -tee "$</a:t>
            </a:r>
            <a:r>
              <a:rPr lang="en-US" sz="1400" dirty="0" err="1"/>
              <a:t>output_dir</a:t>
            </a:r>
            <a:r>
              <a:rPr lang="en-US" sz="1400" dirty="0"/>
              <a:t>/01_Report_timing.txt" {</a:t>
            </a:r>
            <a:r>
              <a:rPr lang="en-US" sz="1400" dirty="0" err="1"/>
              <a:t>report_timing</a:t>
            </a:r>
            <a:r>
              <a:rPr lang="en-US" sz="1400" dirty="0"/>
              <a:t> -path full -delay max -</a:t>
            </a:r>
            <a:r>
              <a:rPr lang="en-US" sz="1400" dirty="0" err="1"/>
              <a:t>nworst</a:t>
            </a:r>
            <a:r>
              <a:rPr lang="en-US" sz="1400" dirty="0"/>
              <a:t> 1 -</a:t>
            </a:r>
            <a:r>
              <a:rPr lang="en-US" sz="1400" dirty="0" err="1"/>
              <a:t>max_paths</a:t>
            </a:r>
            <a:r>
              <a:rPr lang="en-US" sz="1400" dirty="0"/>
              <a:t> 3 -</a:t>
            </a:r>
            <a:r>
              <a:rPr lang="en-US" sz="1400" dirty="0" err="1"/>
              <a:t>significant_digits</a:t>
            </a:r>
            <a:r>
              <a:rPr lang="en-US" sz="1400" dirty="0"/>
              <a:t> 3 -</a:t>
            </a:r>
            <a:r>
              <a:rPr lang="en-US" sz="1400" dirty="0" err="1"/>
              <a:t>sort_by</a:t>
            </a:r>
            <a:r>
              <a:rPr lang="en-US" sz="1400" dirty="0"/>
              <a:t> group}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764268"/>
            <a:ext cx="2018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Gate </a:t>
            </a:r>
            <a:r>
              <a:rPr lang="en-US" altLang="zh-CN" b="1" dirty="0">
                <a:solidFill>
                  <a:schemeClr val="accent2"/>
                </a:solidFill>
              </a:rPr>
              <a:t>level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netlist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819400"/>
            <a:ext cx="152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9900"/>
                </a:solidFill>
              </a:rPr>
              <a:t>Clock &amp; IO </a:t>
            </a:r>
            <a:r>
              <a:rPr lang="en-US" altLang="zh-CN" b="1" dirty="0">
                <a:solidFill>
                  <a:srgbClr val="009900"/>
                </a:solidFill>
              </a:rPr>
              <a:t>constraints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1900" y="2819400"/>
            <a:ext cx="152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binary project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6200" y="4876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Reports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3429000"/>
            <a:ext cx="3886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Timing file for Verilog simulation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Synthesis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596882"/>
          </a:xfrm>
        </p:spPr>
        <p:txBody>
          <a:bodyPr/>
          <a:lstStyle/>
          <a:p>
            <a:r>
              <a:rPr lang="en-US" dirty="0" smtClean="0"/>
              <a:t>Functional verification before synthesis!</a:t>
            </a:r>
          </a:p>
          <a:p>
            <a:r>
              <a:rPr lang="en-US" dirty="0" smtClean="0"/>
              <a:t>General discussions – What determines the power, speed, and area specs of your synthesized ASIC?</a:t>
            </a:r>
          </a:p>
          <a:p>
            <a:pPr lvl="1"/>
            <a:r>
              <a:rPr lang="en-US" dirty="0" smtClean="0"/>
              <a:t>Process characteristics</a:t>
            </a:r>
          </a:p>
          <a:p>
            <a:pPr lvl="1"/>
            <a:r>
              <a:rPr lang="en-US" dirty="0" smtClean="0"/>
              <a:t>Operating voltage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style and EDA </a:t>
            </a:r>
            <a:r>
              <a:rPr lang="en-US" dirty="0"/>
              <a:t>tools</a:t>
            </a:r>
          </a:p>
          <a:p>
            <a:pPr lvl="1"/>
            <a:r>
              <a:rPr lang="en-US" dirty="0"/>
              <a:t>Timing and area trade-off</a:t>
            </a:r>
          </a:p>
          <a:p>
            <a:pPr lvl="1"/>
            <a:r>
              <a:rPr lang="en-US" dirty="0" smtClean="0"/>
              <a:t>Gate, architecture, algorithm level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0793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Pages>47</Pages>
  <Words>2208</Words>
  <Application>Microsoft Macintosh PowerPoint</Application>
  <PresentationFormat>Letter Paper (8.5x11 in)</PresentationFormat>
  <Paragraphs>536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Monotype Sorts</vt:lpstr>
      <vt:lpstr>Times New Roman</vt:lpstr>
      <vt:lpstr>Wingdings</vt:lpstr>
      <vt:lpstr>Arial</vt:lpstr>
      <vt:lpstr>mjicse431</vt:lpstr>
      <vt:lpstr>CSE 577 VLSI System Design Spring 2016  Lecture 3: Physical Implementations</vt:lpstr>
      <vt:lpstr>Lecture Overview</vt:lpstr>
      <vt:lpstr>Digital Design Flow</vt:lpstr>
      <vt:lpstr>DC Synthesis</vt:lpstr>
      <vt:lpstr>DC Synthesis Step 1: Preparation</vt:lpstr>
      <vt:lpstr>DC Synthesis Step 2: Read/Analyze the Design</vt:lpstr>
      <vt:lpstr>DC Synthesis Step 3: Set Design Constraints</vt:lpstr>
      <vt:lpstr>DC Synthesis Step 4: Compile and Generate Outputs</vt:lpstr>
      <vt:lpstr>DC Synthesis Discussions</vt:lpstr>
      <vt:lpstr>Optimizations</vt:lpstr>
      <vt:lpstr>Coding Checklist</vt:lpstr>
      <vt:lpstr>HW1/2 - Comments</vt:lpstr>
      <vt:lpstr>HW1/2 – FSM Minimization</vt:lpstr>
      <vt:lpstr>HW1/2 – FSM Minimization</vt:lpstr>
      <vt:lpstr>HW1/2 – FSM Minimization – Moore</vt:lpstr>
      <vt:lpstr>Digital Design Flow</vt:lpstr>
      <vt:lpstr>ICC Layout Design Overview</vt:lpstr>
      <vt:lpstr>IC Compiler Process</vt:lpstr>
      <vt:lpstr>ICC Layout Design Step 1: Building Projects</vt:lpstr>
      <vt:lpstr>ICC Layout Design Step 2: Floor planning</vt:lpstr>
      <vt:lpstr>IO Pads Introduction</vt:lpstr>
      <vt:lpstr>IO Pads Introduction</vt:lpstr>
      <vt:lpstr>ICC Step 2: Floorplanning/Power</vt:lpstr>
      <vt:lpstr>Floorplanning and Placement</vt:lpstr>
      <vt:lpstr>ICC Layout Design Step 3: Clocking</vt:lpstr>
      <vt:lpstr>Major Clocking Concerns and Techniques</vt:lpstr>
      <vt:lpstr>Power/Ground Grid</vt:lpstr>
      <vt:lpstr>ICC Layout Design Step 4: Route and Finishing</vt:lpstr>
      <vt:lpstr>References and Homework</vt:lpstr>
      <vt:lpstr>Homework #5</vt:lpstr>
      <vt:lpstr>System specifications of the homework design</vt:lpstr>
      <vt:lpstr>Appendix – Standard Cell Libraries</vt:lpstr>
      <vt:lpstr>Appendix - .cshrc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477. VLSI Systems Design</dc:title>
  <dc:subject>Lecture 01</dc:subject>
  <dc:creator>Janie Irwin</dc:creator>
  <cp:lastModifiedBy>Xueqing Li</cp:lastModifiedBy>
  <cp:revision>893</cp:revision>
  <cp:lastPrinted>2004-01-13T17:00:11Z</cp:lastPrinted>
  <dcterms:created xsi:type="dcterms:W3CDTF">1997-08-19T16:58:46Z</dcterms:created>
  <dcterms:modified xsi:type="dcterms:W3CDTF">2016-02-23T05:56:04Z</dcterms:modified>
</cp:coreProperties>
</file>