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9"/>
  </p:notesMasterIdLst>
  <p:handoutMasterIdLst>
    <p:handoutMasterId r:id="rId70"/>
  </p:handoutMasterIdLst>
  <p:sldIdLst>
    <p:sldId id="256" r:id="rId3"/>
    <p:sldId id="511" r:id="rId4"/>
    <p:sldId id="513" r:id="rId5"/>
    <p:sldId id="514" r:id="rId6"/>
    <p:sldId id="515" r:id="rId7"/>
    <p:sldId id="518" r:id="rId8"/>
    <p:sldId id="522" r:id="rId9"/>
    <p:sldId id="523" r:id="rId10"/>
    <p:sldId id="524" r:id="rId11"/>
    <p:sldId id="525" r:id="rId12"/>
    <p:sldId id="526" r:id="rId13"/>
    <p:sldId id="527" r:id="rId14"/>
    <p:sldId id="528" r:id="rId15"/>
    <p:sldId id="529" r:id="rId16"/>
    <p:sldId id="530" r:id="rId17"/>
    <p:sldId id="519" r:id="rId18"/>
    <p:sldId id="520" r:id="rId19"/>
    <p:sldId id="521" r:id="rId20"/>
    <p:sldId id="516" r:id="rId21"/>
    <p:sldId id="517" r:id="rId22"/>
    <p:sldId id="558" r:id="rId23"/>
    <p:sldId id="559" r:id="rId24"/>
    <p:sldId id="411" r:id="rId25"/>
    <p:sldId id="471" r:id="rId26"/>
    <p:sldId id="474" r:id="rId27"/>
    <p:sldId id="475" r:id="rId28"/>
    <p:sldId id="476" r:id="rId29"/>
    <p:sldId id="477" r:id="rId30"/>
    <p:sldId id="479" r:id="rId31"/>
    <p:sldId id="480" r:id="rId32"/>
    <p:sldId id="481" r:id="rId33"/>
    <p:sldId id="482" r:id="rId34"/>
    <p:sldId id="483" r:id="rId35"/>
    <p:sldId id="484" r:id="rId36"/>
    <p:sldId id="557" r:id="rId37"/>
    <p:sldId id="531" r:id="rId38"/>
    <p:sldId id="532" r:id="rId39"/>
    <p:sldId id="535" r:id="rId40"/>
    <p:sldId id="536" r:id="rId41"/>
    <p:sldId id="537" r:id="rId42"/>
    <p:sldId id="538" r:id="rId43"/>
    <p:sldId id="539" r:id="rId44"/>
    <p:sldId id="540" r:id="rId45"/>
    <p:sldId id="541" r:id="rId46"/>
    <p:sldId id="542" r:id="rId47"/>
    <p:sldId id="543" r:id="rId48"/>
    <p:sldId id="544" r:id="rId49"/>
    <p:sldId id="545" r:id="rId50"/>
    <p:sldId id="546" r:id="rId51"/>
    <p:sldId id="547" r:id="rId52"/>
    <p:sldId id="548" r:id="rId53"/>
    <p:sldId id="549" r:id="rId54"/>
    <p:sldId id="550" r:id="rId55"/>
    <p:sldId id="551" r:id="rId56"/>
    <p:sldId id="552" r:id="rId57"/>
    <p:sldId id="553" r:id="rId58"/>
    <p:sldId id="554" r:id="rId59"/>
    <p:sldId id="555" r:id="rId60"/>
    <p:sldId id="556" r:id="rId61"/>
    <p:sldId id="503" r:id="rId62"/>
    <p:sldId id="504" r:id="rId63"/>
    <p:sldId id="505" r:id="rId64"/>
    <p:sldId id="507" r:id="rId65"/>
    <p:sldId id="506" r:id="rId66"/>
    <p:sldId id="508" r:id="rId67"/>
    <p:sldId id="509" r:id="rId68"/>
  </p:sldIdLst>
  <p:sldSz cx="9144000" cy="6858000" type="letter"/>
  <p:notesSz cx="6985000" cy="9271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91"/>
    <a:srgbClr val="51DC00"/>
    <a:srgbClr val="8901F3"/>
    <a:srgbClr val="5A11FD"/>
    <a:srgbClr val="000000"/>
    <a:srgbClr val="CC3399"/>
    <a:srgbClr val="009900"/>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90" autoAdjust="0"/>
    <p:restoredTop sz="97846" autoAdjust="0"/>
  </p:normalViewPr>
  <p:slideViewPr>
    <p:cSldViewPr>
      <p:cViewPr>
        <p:scale>
          <a:sx n="75" d="100"/>
          <a:sy n="75" d="100"/>
        </p:scale>
        <p:origin x="-1973" y="-360"/>
      </p:cViewPr>
      <p:guideLst>
        <p:guide orient="horz" pos="2160"/>
        <p:guide pos="1584"/>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1932" y="-84"/>
      </p:cViewPr>
      <p:guideLst>
        <p:guide orient="horz" pos="2919"/>
        <p:guide pos="22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6832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90625" y="596900"/>
            <a:ext cx="4616450" cy="3462338"/>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25463" y="4402138"/>
            <a:ext cx="6019800" cy="4171950"/>
          </a:xfrm>
          <a:prstGeom prst="rect">
            <a:avLst/>
          </a:prstGeom>
          <a:noFill/>
          <a:ln w="12700">
            <a:solidFill>
              <a:schemeClr val="tx1"/>
            </a:solidFill>
            <a:miter lim="800000"/>
            <a:headEnd/>
            <a:tailEnd/>
          </a:ln>
          <a:effectLst/>
        </p:spPr>
        <p:txBody>
          <a:bodyPr vert="horz" wrap="square" lIns="92001" tIns="45193" rIns="92001" bIns="45193" numCol="1" anchor="t" anchorCtr="0" compatLnSpc="1">
            <a:prstTxWarp prst="textNoShape">
              <a:avLst/>
            </a:prstTxWarp>
          </a:bodyPr>
          <a:lstStyle/>
          <a:p>
            <a:pPr lvl="0"/>
            <a:r>
              <a:rPr lang="en-US" smtClean="0"/>
              <a:t>we want this to be in font 11 and justify.</a:t>
            </a:r>
          </a:p>
        </p:txBody>
      </p:sp>
    </p:spTree>
    <p:extLst>
      <p:ext uri="{BB962C8B-B14F-4D97-AF65-F5344CB8AC3E}">
        <p14:creationId xmlns:p14="http://schemas.microsoft.com/office/powerpoint/2010/main" val="800477799"/>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a:noFill/>
          </a:ln>
        </p:spPr>
        <p:txBody>
          <a:bodyPr/>
          <a:lstStyle/>
          <a:p>
            <a:endParaRPr lang="en-US"/>
          </a:p>
        </p:txBody>
      </p:sp>
      <p:sp>
        <p:nvSpPr>
          <p:cNvPr id="5123" name="Rectangle 3"/>
          <p:cNvSpPr>
            <a:spLocks noGrp="1" noRot="1" noChangeAspect="1" noChangeArrowheads="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Rot="1" noChangeAspect="1" noChangeArrowheads="1" noTextEdit="1"/>
          </p:cNvSpPr>
          <p:nvPr>
            <p:ph type="sldImg"/>
          </p:nvPr>
        </p:nvSpPr>
        <p:spPr>
          <a:xfrm>
            <a:off x="1176338" y="695325"/>
            <a:ext cx="4635500" cy="3476625"/>
          </a:xfrm>
        </p:spPr>
      </p:sp>
      <p:sp>
        <p:nvSpPr>
          <p:cNvPr id="625667" name="Rectangle 3"/>
          <p:cNvSpPr>
            <a:spLocks noGrp="1" noChangeArrowheads="1"/>
          </p:cNvSpPr>
          <p:nvPr>
            <p:ph type="body" idx="1"/>
          </p:nvPr>
        </p:nvSpPr>
        <p:spPr>
          <a:xfrm>
            <a:off x="933450" y="4403725"/>
            <a:ext cx="5118100" cy="4171950"/>
          </a:xfrm>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Rot="1" noChangeAspect="1" noChangeArrowheads="1" noTextEdit="1"/>
          </p:cNvSpPr>
          <p:nvPr>
            <p:ph type="sldImg"/>
          </p:nvPr>
        </p:nvSpPr>
        <p:spPr/>
      </p:sp>
      <p:sp>
        <p:nvSpPr>
          <p:cNvPr id="447491" name="Rectangle 3"/>
          <p:cNvSpPr>
            <a:spLocks noGrp="1" noChangeArrowheads="1"/>
          </p:cNvSpPr>
          <p:nvPr>
            <p:ph type="body" idx="1"/>
          </p:nvPr>
        </p:nvSpPr>
        <p:spPr>
          <a:ln/>
        </p:spPr>
        <p:txBody>
          <a:bodyPr/>
          <a:lstStyle/>
          <a:p>
            <a:r>
              <a:rPr lang="en-US"/>
              <a:t>computer accounts are automatic, if have never had an account in CSE I will have (or soon have) a listing of userids/passwords.</a:t>
            </a:r>
          </a:p>
          <a:p>
            <a:endParaRPr lang="en-US"/>
          </a:p>
          <a:p>
            <a:r>
              <a:rPr lang="en-US"/>
              <a:t>seating chart – assignment for Thursday – xerox copy of your photo ID</a:t>
            </a:r>
          </a:p>
          <a:p>
            <a:r>
              <a:rPr lang="en-US"/>
              <a:t>	pick a seat for the semester and sit there (or nearby) for rest of semester</a:t>
            </a:r>
          </a:p>
          <a:p>
            <a:endParaRPr lang="en-US"/>
          </a:p>
          <a:p>
            <a:r>
              <a:rPr lang="en-US"/>
              <a:t>room size -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Rot="1" noChangeAspect="1" noChangeArrowheads="1" noTextEdit="1"/>
          </p:cNvSpPr>
          <p:nvPr>
            <p:ph type="sldImg"/>
          </p:nvPr>
        </p:nvSpPr>
        <p:spPr>
          <a:xfrm>
            <a:off x="1003300" y="476250"/>
            <a:ext cx="4972050" cy="3729038"/>
          </a:xfrm>
        </p:spPr>
      </p:sp>
      <p:sp>
        <p:nvSpPr>
          <p:cNvPr id="1070083" name="Rectangle 3"/>
          <p:cNvSpPr>
            <a:spLocks noGrp="1" noChangeArrowheads="1"/>
          </p:cNvSpPr>
          <p:nvPr>
            <p:ph type="body" idx="1"/>
          </p:nvPr>
        </p:nvSpPr>
        <p:spPr>
          <a:xfrm>
            <a:off x="939800" y="4787900"/>
            <a:ext cx="5105400" cy="3729038"/>
          </a:xfrm>
          <a:ln/>
        </p:spPr>
        <p:txBody>
          <a:bodyPr/>
          <a:lstStyle/>
          <a:p>
            <a:endParaRPr lang="pl-PL"/>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tsetup – time that the data inputs (D) must be valid before the clock transition (0 ti 1 transition for a positive edge-triggered device)</a:t>
            </a:r>
          </a:p>
          <a:p>
            <a:pPr eaLnBrk="1" hangingPunct="1">
              <a:spcBef>
                <a:spcPct val="0"/>
              </a:spcBef>
            </a:pPr>
            <a:endParaRPr lang="en-US" altLang="en-US" smtClean="0"/>
          </a:p>
          <a:p>
            <a:pPr eaLnBrk="1" hangingPunct="1">
              <a:spcBef>
                <a:spcPct val="0"/>
              </a:spcBef>
            </a:pPr>
            <a:r>
              <a:rPr lang="en-US" altLang="en-US" smtClean="0"/>
              <a:t>thold is the time that the data inputs must remain valid after the clock edge</a:t>
            </a:r>
          </a:p>
          <a:p>
            <a:pPr eaLnBrk="1" hangingPunct="1">
              <a:spcBef>
                <a:spcPct val="0"/>
              </a:spcBef>
            </a:pPr>
            <a:endParaRPr lang="en-US" altLang="en-US" smtClean="0"/>
          </a:p>
          <a:p>
            <a:pPr eaLnBrk="1" hangingPunct="1">
              <a:spcBef>
                <a:spcPct val="0"/>
              </a:spcBef>
            </a:pPr>
            <a:r>
              <a:rPr lang="en-US" altLang="en-US" smtClean="0"/>
              <a:t>Tc-q is the worst case propagation delay (with reference to the clock edge) – time to copy D to Q</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xfrm>
            <a:off x="3956550" y="8805841"/>
            <a:ext cx="302683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885" tIns="46442" rIns="92885" bIns="46442" numCol="1" anchorCtr="0" compatLnSpc="1">
            <a:prstTxWarp prst="textNoShape">
              <a:avLst/>
            </a:prstTxWarp>
          </a:bodyPr>
          <a:lstStyle>
            <a:lvl1pPr>
              <a:defRPr sz="2400">
                <a:solidFill>
                  <a:schemeClr val="tx1"/>
                </a:solidFill>
                <a:latin typeface="Times New Roman" pitchFamily="18" charset="0"/>
              </a:defRPr>
            </a:lvl1pPr>
            <a:lvl2pPr marL="754689" indent="-290265">
              <a:defRPr sz="2400">
                <a:solidFill>
                  <a:schemeClr val="tx1"/>
                </a:solidFill>
                <a:latin typeface="Times New Roman" pitchFamily="18" charset="0"/>
              </a:defRPr>
            </a:lvl2pPr>
            <a:lvl3pPr marL="1161059" indent="-232212">
              <a:defRPr sz="2400">
                <a:solidFill>
                  <a:schemeClr val="tx1"/>
                </a:solidFill>
                <a:latin typeface="Times New Roman" pitchFamily="18" charset="0"/>
              </a:defRPr>
            </a:lvl3pPr>
            <a:lvl4pPr marL="1625483" indent="-232212">
              <a:defRPr sz="2400">
                <a:solidFill>
                  <a:schemeClr val="tx1"/>
                </a:solidFill>
                <a:latin typeface="Times New Roman" pitchFamily="18" charset="0"/>
              </a:defRPr>
            </a:lvl4pPr>
            <a:lvl5pPr marL="2089907" indent="-232212">
              <a:defRPr sz="2400">
                <a:solidFill>
                  <a:schemeClr val="tx1"/>
                </a:solidFill>
                <a:latin typeface="Times New Roman" pitchFamily="18" charset="0"/>
              </a:defRPr>
            </a:lvl5pPr>
            <a:lvl6pPr marL="2554331" indent="-232212" eaLnBrk="0" fontAlgn="base" hangingPunct="0">
              <a:spcBef>
                <a:spcPct val="0"/>
              </a:spcBef>
              <a:spcAft>
                <a:spcPct val="0"/>
              </a:spcAft>
              <a:defRPr sz="2400">
                <a:solidFill>
                  <a:schemeClr val="tx1"/>
                </a:solidFill>
                <a:latin typeface="Times New Roman" pitchFamily="18" charset="0"/>
              </a:defRPr>
            </a:lvl6pPr>
            <a:lvl7pPr marL="3018754" indent="-232212" eaLnBrk="0" fontAlgn="base" hangingPunct="0">
              <a:spcBef>
                <a:spcPct val="0"/>
              </a:spcBef>
              <a:spcAft>
                <a:spcPct val="0"/>
              </a:spcAft>
              <a:defRPr sz="2400">
                <a:solidFill>
                  <a:schemeClr val="tx1"/>
                </a:solidFill>
                <a:latin typeface="Times New Roman" pitchFamily="18" charset="0"/>
              </a:defRPr>
            </a:lvl7pPr>
            <a:lvl8pPr marL="3483178" indent="-232212" eaLnBrk="0" fontAlgn="base" hangingPunct="0">
              <a:spcBef>
                <a:spcPct val="0"/>
              </a:spcBef>
              <a:spcAft>
                <a:spcPct val="0"/>
              </a:spcAft>
              <a:defRPr sz="2400">
                <a:solidFill>
                  <a:schemeClr val="tx1"/>
                </a:solidFill>
                <a:latin typeface="Times New Roman" pitchFamily="18" charset="0"/>
              </a:defRPr>
            </a:lvl8pPr>
            <a:lvl9pPr marL="3947602" indent="-232212" eaLnBrk="0" fontAlgn="base" hangingPunct="0">
              <a:spcBef>
                <a:spcPct val="0"/>
              </a:spcBef>
              <a:spcAft>
                <a:spcPct val="0"/>
              </a:spcAft>
              <a:defRPr sz="2400">
                <a:solidFill>
                  <a:schemeClr val="tx1"/>
                </a:solidFill>
                <a:latin typeface="Times New Roman" pitchFamily="18" charset="0"/>
              </a:defRPr>
            </a:lvl9pPr>
          </a:lstStyle>
          <a:p>
            <a:fld id="{91706C71-2015-4A7B-9953-0D0A0C944BB7}" type="slidenum">
              <a:rPr lang="en-US" altLang="en-US" sz="1200"/>
              <a:pPr/>
              <a:t>39</a:t>
            </a:fld>
            <a:endParaRPr lang="en-US" altLang="en-US" sz="1200"/>
          </a:p>
        </p:txBody>
      </p:sp>
      <p:sp>
        <p:nvSpPr>
          <p:cNvPr id="40963" name="Rectangle 2"/>
          <p:cNvSpPr>
            <a:spLocks noGrp="1" noRot="1" noChangeAspect="1" noChangeArrowheads="1" noTextEdit="1"/>
          </p:cNvSpPr>
          <p:nvPr>
            <p:ph type="sldImg"/>
          </p:nvPr>
        </p:nvSpPr>
        <p:spPr bwMode="auto">
          <a:xfrm>
            <a:off x="1174750" y="695325"/>
            <a:ext cx="4632325" cy="3475038"/>
          </a:xfrm>
          <a:solidFill>
            <a:srgbClr val="FFFFFF"/>
          </a:solidFill>
          <a:ln>
            <a:solidFill>
              <a:srgbClr val="000000"/>
            </a:solidFill>
            <a:miter lim="800000"/>
            <a:headEnd/>
            <a:tailEnd/>
          </a:ln>
        </p:spPr>
      </p:sp>
      <p:sp>
        <p:nvSpPr>
          <p:cNvPr id="40964" name="Rectangle 3"/>
          <p:cNvSpPr>
            <a:spLocks noGrp="1" noChangeArrowheads="1"/>
          </p:cNvSpPr>
          <p:nvPr>
            <p:ph type="body" idx="1"/>
          </p:nvPr>
        </p:nvSpPr>
        <p:spPr bwMode="auto">
          <a:xfrm>
            <a:off x="932951" y="4402116"/>
            <a:ext cx="5119100" cy="4173559"/>
          </a:xfrm>
          <a:solidFill>
            <a:srgbClr val="FFFFFF"/>
          </a:solidFill>
          <a:ln>
            <a:solidFill>
              <a:srgbClr val="000000"/>
            </a:solidFill>
            <a:miter lim="800000"/>
            <a:headEnd/>
            <a:tailEnd/>
          </a:ln>
        </p:spPr>
        <p:txBody>
          <a:bodyPr wrap="square" lIns="91444" tIns="45722" rIns="91444" bIns="45722"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Skew delta is   tphi’’ – tphi’    where tphi’s are the local clock times.  Skew can be positive or negative depending on the routing direction of the clock.</a:t>
            </a:r>
          </a:p>
          <a:p>
            <a:pPr eaLnBrk="1" hangingPunct="1">
              <a:spcBef>
                <a:spcPct val="0"/>
              </a:spcBef>
            </a:pPr>
            <a:endParaRPr lang="en-US" altLang="en-US" smtClean="0"/>
          </a:p>
          <a:p>
            <a:pPr eaLnBrk="1" hangingPunct="1">
              <a:spcBef>
                <a:spcPct val="0"/>
              </a:spcBef>
            </a:pPr>
            <a:r>
              <a:rPr lang="en-US" altLang="en-US" smtClean="0"/>
              <a:t>tmin’s are the best case delays of the logic, tmax are the worst case delays (assume register set up time is included in the combinational logic time).  ti is the propagation delay of the interconnect.</a:t>
            </a:r>
          </a:p>
          <a:p>
            <a:pPr eaLnBrk="1" hangingPunct="1">
              <a:spcBef>
                <a:spcPct val="0"/>
              </a:spcBef>
            </a:pPr>
            <a:endParaRPr lang="en-US" altLang="en-US" smtClean="0"/>
          </a:p>
          <a:p>
            <a:pPr eaLnBrk="1" hangingPunct="1">
              <a:spcBef>
                <a:spcPct val="0"/>
              </a:spcBef>
            </a:pPr>
            <a:r>
              <a:rPr lang="en-US" altLang="en-US" smtClean="0"/>
              <a:t>Clock skew is due to spatial variations in the arrival time of a clock transition</a:t>
            </a:r>
          </a:p>
          <a:p>
            <a:pPr lvl="1" eaLnBrk="1" hangingPunct="1">
              <a:spcBef>
                <a:spcPct val="0"/>
              </a:spcBef>
            </a:pPr>
            <a:r>
              <a:rPr lang="en-US" altLang="en-US" smtClean="0"/>
              <a:t>skew is constant from cycle to cycle (by definition)</a:t>
            </a:r>
          </a:p>
          <a:p>
            <a:pPr lvl="1" eaLnBrk="1" hangingPunct="1">
              <a:spcBef>
                <a:spcPct val="0"/>
              </a:spcBef>
            </a:pPr>
            <a:r>
              <a:rPr lang="en-US" altLang="en-US" smtClean="0"/>
              <a:t>can be positive (clock and data flowing in the same direction) or negative (clock and data flowing in the opposite direction)</a:t>
            </a:r>
          </a:p>
          <a:p>
            <a:pPr eaLnBrk="1" hangingPunct="1">
              <a:spcBef>
                <a:spcPct val="0"/>
              </a:spcBef>
            </a:pPr>
            <a:r>
              <a:rPr lang="en-US" altLang="en-US" smtClean="0"/>
              <a:t>Clock jitter is due to temporal variations in the clock period (T changes on a cycle-by-cycle basis)</a:t>
            </a:r>
          </a:p>
          <a:p>
            <a:pPr eaLnBrk="1" hangingPunct="1">
              <a:spcBef>
                <a:spcPct val="0"/>
              </a:spcBef>
            </a:pPr>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clock is distributed using multiple matched paths to the sequential elements.  The clock path includes the wiring and the associated distributed buffers required to drive the interconnect and loads.</a:t>
            </a:r>
          </a:p>
          <a:p>
            <a:pPr eaLnBrk="1" hangingPunct="1">
              <a:spcBef>
                <a:spcPct val="0"/>
              </a:spcBef>
            </a:pPr>
            <a:r>
              <a:rPr lang="en-US" altLang="en-US" smtClean="0"/>
              <a:t>What matters is the relative arrival time at the register points at the end of each path – not the absolute delay through the clock distribution path.</a:t>
            </a:r>
          </a:p>
          <a:p>
            <a:pPr eaLnBrk="1" hangingPunct="1">
              <a:spcBef>
                <a:spcPct val="0"/>
              </a:spcBef>
            </a:pPr>
            <a:endParaRPr lang="en-US" altLang="en-US" smtClean="0"/>
          </a:p>
          <a:p>
            <a:pPr eaLnBrk="1" hangingPunct="1">
              <a:spcBef>
                <a:spcPct val="0"/>
              </a:spcBef>
            </a:pPr>
            <a:r>
              <a:rPr lang="en-US" altLang="en-US" smtClean="0"/>
              <a:t>Both systematic (nominally identical from chip to chip and predictable – so easy to model and correct for at design time) and random (due to manufacturing variations – so are difficult to model and eliminate)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For class handout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For lecture</a:t>
            </a:r>
          </a:p>
          <a:p>
            <a:pPr eaLnBrk="1" hangingPunct="1">
              <a:spcBef>
                <a:spcPct val="0"/>
              </a:spcBef>
            </a:pPr>
            <a:endParaRPr lang="en-US" altLang="en-US" smtClean="0"/>
          </a:p>
          <a:p>
            <a:pPr eaLnBrk="1" hangingPunct="1">
              <a:spcBef>
                <a:spcPct val="0"/>
              </a:spcBef>
            </a:pPr>
            <a:r>
              <a:rPr lang="en-US" altLang="en-US" smtClean="0"/>
              <a:t>clock skew has the potential to improve the performance of the circuit.</a:t>
            </a:r>
          </a:p>
          <a:p>
            <a:pPr eaLnBrk="1" hangingPunct="1">
              <a:spcBef>
                <a:spcPct val="0"/>
              </a:spcBef>
            </a:pPr>
            <a:r>
              <a:rPr lang="en-US" altLang="en-US" smtClean="0"/>
              <a:t>Unfortunately, increasing skew makes the circuit more susceptible to race conditions!  If the minimum delay of the combinational logic block is small, the inputs to R2 may change before R2’s first rising edge.  To avoid races, we must ensure that the minimum delay through the register and logic must e long enough that the inputs to R2 are valid for a hold time after that edge.  Reducing the clock frequency can’t fix it!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For class handout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For lecture</a:t>
            </a:r>
          </a:p>
          <a:p>
            <a:pPr eaLnBrk="1" hangingPunct="1">
              <a:spcBef>
                <a:spcPct val="0"/>
              </a:spcBef>
            </a:pPr>
            <a:endParaRPr lang="en-US" altLang="en-US" smtClean="0"/>
          </a:p>
          <a:p>
            <a:pPr eaLnBrk="1" hangingPunct="1">
              <a:spcBef>
                <a:spcPct val="0"/>
              </a:spcBef>
            </a:pPr>
            <a:r>
              <a:rPr lang="en-US" altLang="en-US" smtClean="0"/>
              <a:t>a negative skew adversely impacts the performance of the system.</a:t>
            </a:r>
          </a:p>
          <a:p>
            <a:pPr eaLnBrk="1" hangingPunct="1">
              <a:spcBef>
                <a:spcPct val="0"/>
              </a:spcBef>
            </a:pPr>
            <a:r>
              <a:rPr lang="en-US" altLang="en-US" smtClean="0"/>
              <a:t>However, assuming thold + delta &lt; tcdreg + tcdlogic, a negative skew implies that the system never fails since edge 2 happens before edge 1 – i.e., there is never a race condition.</a:t>
            </a:r>
          </a:p>
          <a:p>
            <a:pPr eaLnBrk="1" hangingPunct="1">
              <a:spcBef>
                <a:spcPct val="0"/>
              </a:spcBef>
            </a:pPr>
            <a:endParaRPr lang="en-US" altLang="en-US" smtClean="0"/>
          </a:p>
          <a:p>
            <a:pPr eaLnBrk="1" hangingPunct="1">
              <a:spcBef>
                <a:spcPct val="0"/>
              </a:spcBef>
            </a:pPr>
            <a:r>
              <a:rPr lang="en-US" altLang="en-US" smtClean="0"/>
              <a:t>Unfortunately, for general logic signals flow in both directions so skew can be both positive and negative in the same circuit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for lecture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Rot="1" noChangeAspect="1" noChangeArrowheads="1" noTextEdit="1"/>
          </p:cNvSpPr>
          <p:nvPr>
            <p:ph type="sldImg"/>
          </p:nvPr>
        </p:nvSpPr>
        <p:spPr/>
      </p:sp>
      <p:sp>
        <p:nvSpPr>
          <p:cNvPr id="448515" name="Rectangle 3"/>
          <p:cNvSpPr>
            <a:spLocks noGrp="1" noChangeArrowheads="1"/>
          </p:cNvSpPr>
          <p:nvPr>
            <p:ph type="body" idx="1"/>
          </p:nvPr>
        </p:nvSpPr>
        <p:spPr>
          <a:ln/>
        </p:spPr>
        <p:txBody>
          <a:bodyPr/>
          <a:lstStyle/>
          <a:p>
            <a:r>
              <a:rPr lang="en-US"/>
              <a:t>Note: evening midterm exam</a:t>
            </a:r>
          </a:p>
          <a:p>
            <a:endParaRPr lang="en-US"/>
          </a:p>
          <a:p>
            <a:r>
              <a:rPr lang="en-US"/>
              <a:t>Design intensive class – with semester design project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Rot="1" noChangeAspect="1" noChangeArrowheads="1" noTextEdit="1"/>
          </p:cNvSpPr>
          <p:nvPr>
            <p:ph type="sldImg"/>
          </p:nvPr>
        </p:nvSpPr>
        <p:spPr bwMode="auto">
          <a:xfrm>
            <a:off x="1139825" y="688975"/>
            <a:ext cx="4692650" cy="3519488"/>
          </a:xfrm>
          <a:prstGeom prst="rect">
            <a:avLst/>
          </a:prstGeom>
          <a:solidFill>
            <a:srgbClr val="FFFFFF"/>
          </a:solidFill>
          <a:ln>
            <a:solidFill>
              <a:srgbClr val="000000"/>
            </a:solidFill>
            <a:miter lim="800000"/>
            <a:headEnd/>
            <a:tailEnd/>
          </a:ln>
        </p:spPr>
      </p:sp>
      <p:sp>
        <p:nvSpPr>
          <p:cNvPr id="410627" name="Rectangle 3"/>
          <p:cNvSpPr>
            <a:spLocks noGrp="1" noChangeArrowheads="1"/>
          </p:cNvSpPr>
          <p:nvPr>
            <p:ph type="body" idx="1"/>
          </p:nvPr>
        </p:nvSpPr>
        <p:spPr bwMode="auto">
          <a:xfrm>
            <a:off x="920750" y="4437063"/>
            <a:ext cx="5133975" cy="4132262"/>
          </a:xfrm>
          <a:prstGeom prst="rect">
            <a:avLst/>
          </a:prstGeom>
          <a:solidFill>
            <a:srgbClr val="FFFFFF"/>
          </a:solidFill>
          <a:ln>
            <a:solidFill>
              <a:srgbClr val="000000"/>
            </a:solidFill>
            <a:miter lim="800000"/>
            <a:headEnd/>
            <a:tailEnd/>
          </a:ln>
        </p:spPr>
        <p:txBody>
          <a:bodyPr/>
          <a:lstStyle/>
          <a:p>
            <a:r>
              <a:rPr lang="en-US"/>
              <a:t>if you have never used a Unix system - you have that to learn as well!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658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914400"/>
            <a:ext cx="4000500" cy="112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2187575"/>
            <a:ext cx="4000500" cy="112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7426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63938" name="Picture 2" descr="crii_application_large_change"/>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1063939" name="Rectangle 3"/>
          <p:cNvSpPr>
            <a:spLocks noGrp="1" noChangeArrowheads="1"/>
          </p:cNvSpPr>
          <p:nvPr>
            <p:ph type="ctrTitle"/>
          </p:nvPr>
        </p:nvSpPr>
        <p:spPr>
          <a:xfrm>
            <a:off x="962025" y="1925638"/>
            <a:ext cx="7772400" cy="1143000"/>
          </a:xfrm>
        </p:spPr>
        <p:txBody>
          <a:bodyPr/>
          <a:lstStyle>
            <a:lvl1pPr algn="ctr">
              <a:defRPr/>
            </a:lvl1pPr>
          </a:lstStyle>
          <a:p>
            <a:r>
              <a:rPr lang="pl-PL"/>
              <a:t>Kliknij, aby edytować styl tytułu z Wzorca</a:t>
            </a:r>
          </a:p>
        </p:txBody>
      </p:sp>
      <p:sp>
        <p:nvSpPr>
          <p:cNvPr id="1063940" name="Rectangle 4"/>
          <p:cNvSpPr>
            <a:spLocks noGrp="1" noChangeArrowheads="1"/>
          </p:cNvSpPr>
          <p:nvPr>
            <p:ph type="subTitle" idx="1"/>
          </p:nvPr>
        </p:nvSpPr>
        <p:spPr>
          <a:xfrm>
            <a:off x="1647825" y="3738563"/>
            <a:ext cx="6400800" cy="1752600"/>
          </a:xfrm>
        </p:spPr>
        <p:txBody>
          <a:bodyPr/>
          <a:lstStyle>
            <a:lvl1pPr marL="0" indent="0" algn="ctr">
              <a:buFont typeface="Wingdings" pitchFamily="2" charset="2"/>
              <a:buNone/>
              <a:defRPr>
                <a:solidFill>
                  <a:srgbClr val="800000"/>
                </a:solidFill>
              </a:defRPr>
            </a:lvl1pPr>
          </a:lstStyle>
          <a:p>
            <a:r>
              <a:rPr lang="pl-PL"/>
              <a:t>Kliknij, aby edytować styl podtytułu z Wzorca</a:t>
            </a:r>
          </a:p>
        </p:txBody>
      </p:sp>
      <p:sp>
        <p:nvSpPr>
          <p:cNvPr id="1063941" name="Rectangle 5"/>
          <p:cNvSpPr>
            <a:spLocks noGrp="1" noChangeArrowheads="1"/>
          </p:cNvSpPr>
          <p:nvPr>
            <p:ph type="ftr" sz="quarter" idx="3"/>
          </p:nvPr>
        </p:nvSpPr>
        <p:spPr>
          <a:xfrm>
            <a:off x="381000" y="6553200"/>
            <a:ext cx="4191000" cy="304800"/>
          </a:xfrm>
          <a:ln w="9525"/>
        </p:spPr>
        <p:txBody>
          <a:bodyPr/>
          <a:lstStyle>
            <a:lvl1pPr>
              <a:spcBef>
                <a:spcPct val="50000"/>
              </a:spcBef>
              <a:defRPr sz="1400" b="0" i="1">
                <a:solidFill>
                  <a:srgbClr val="009900"/>
                </a:solidFill>
              </a:defRPr>
            </a:lvl1pPr>
          </a:lstStyle>
          <a:p>
            <a:endParaRPr lang="pl-PL"/>
          </a:p>
        </p:txBody>
      </p:sp>
      <p:sp>
        <p:nvSpPr>
          <p:cNvPr id="1063942" name="Line 6"/>
          <p:cNvSpPr>
            <a:spLocks noChangeShapeType="1"/>
          </p:cNvSpPr>
          <p:nvPr/>
        </p:nvSpPr>
        <p:spPr bwMode="auto">
          <a:xfrm>
            <a:off x="381000" y="6477000"/>
            <a:ext cx="8382000" cy="0"/>
          </a:xfrm>
          <a:prstGeom prst="line">
            <a:avLst/>
          </a:prstGeom>
          <a:noFill/>
          <a:ln w="28575">
            <a:solidFill>
              <a:srgbClr val="0000CC"/>
            </a:solidFill>
            <a:round/>
            <a:headEnd/>
            <a:tailEnd/>
          </a:ln>
          <a:effectLst/>
        </p:spPr>
        <p:txBody>
          <a:bodyPr/>
          <a:lstStyle/>
          <a:p>
            <a:endParaRPr lang="en-US"/>
          </a:p>
        </p:txBody>
      </p:sp>
      <p:sp>
        <p:nvSpPr>
          <p:cNvPr id="1063943" name="Rectangle 7"/>
          <p:cNvSpPr>
            <a:spLocks noChangeArrowheads="1"/>
          </p:cNvSpPr>
          <p:nvPr/>
        </p:nvSpPr>
        <p:spPr bwMode="auto">
          <a:xfrm>
            <a:off x="4572000" y="6553200"/>
            <a:ext cx="4191000" cy="304800"/>
          </a:xfrm>
          <a:prstGeom prst="rect">
            <a:avLst/>
          </a:prstGeom>
          <a:noFill/>
          <a:ln w="9525">
            <a:noFill/>
            <a:miter lim="800000"/>
            <a:headEnd/>
            <a:tailEnd/>
          </a:ln>
        </p:spPr>
        <p:txBody>
          <a:bodyPr/>
          <a:lstStyle/>
          <a:p>
            <a:pPr algn="r">
              <a:spcBef>
                <a:spcPct val="50000"/>
              </a:spcBef>
            </a:pPr>
            <a:endParaRPr lang="pl-PL" sz="1400">
              <a:solidFill>
                <a:srgbClr val="009900"/>
              </a:solidFill>
              <a:latin typeface="Times New Roman"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CSE478  L01 Introduction.</a:t>
            </a:r>
            <a:fld id="{56642BFC-3010-4CA2-BAA5-DEB783F7305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CSE478  L01 Introduction.</a:t>
            </a:r>
            <a:fld id="{F7B2CDF8-D775-4416-99C9-12B10F9ED5E9}"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716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CSE478  L01 Introduction.</a:t>
            </a:r>
            <a:fld id="{A292790F-FD45-4996-8921-98AB7D1C9AD8}"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CSE478  L01 Introduction.</a:t>
            </a:r>
            <a:fld id="{B01C8AE3-76A3-4D84-9669-B8A76546836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CSE478  L01 Introduction.</a:t>
            </a:r>
            <a:fld id="{9FAA4874-95E5-4266-8A70-3FC6635CA895}"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CSE478  L01 Introduction.</a:t>
            </a:r>
            <a:fld id="{89D327B9-C190-434F-B05E-CFAC56E14430}"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CSE478  L01 Introduction.</a:t>
            </a:r>
            <a:fld id="{881C4883-3915-48A6-8381-696BF114FA89}"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CSE478  L01 Introduction.</a:t>
            </a:r>
            <a:fld id="{19E33D6B-8CD3-4C43-8A8D-171DB3D9225F}"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CSE478  L01 Introduction.</a:t>
            </a:r>
            <a:fld id="{30AC773D-8A50-414F-AA10-09FF2C49F0BE}"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CSE478  L01 Introduction.</a:t>
            </a:r>
            <a:fld id="{A88A6610-45E6-4FE5-BE57-2C82B05A1D2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904367" cy="205184"/>
          </a:xfrm>
          <a:prstGeom prst="rect">
            <a:avLst/>
          </a:prstGeom>
          <a:noFill/>
          <a:ln w="12700">
            <a:noFill/>
            <a:miter lim="800000"/>
            <a:headEnd/>
            <a:tailEnd/>
          </a:ln>
          <a:effectLst/>
        </p:spPr>
        <p:txBody>
          <a:bodyPr wrap="none" lIns="63500" tIns="25400" rIns="63500" bIns="25400">
            <a:spAutoFit/>
          </a:bodyPr>
          <a:lstStyle/>
          <a:p>
            <a:r>
              <a:rPr lang="en-US" sz="1000" b="1" dirty="0" smtClean="0">
                <a:solidFill>
                  <a:schemeClr val="tx1"/>
                </a:solidFill>
              </a:rPr>
              <a:t>CSE</a:t>
            </a:r>
            <a:r>
              <a:rPr lang="en-US" sz="1000" b="1" baseline="0" dirty="0" smtClean="0">
                <a:solidFill>
                  <a:schemeClr val="tx1"/>
                </a:solidFill>
              </a:rPr>
              <a:t> 577 </a:t>
            </a:r>
            <a:r>
              <a:rPr lang="en-US" sz="1000" b="1" dirty="0" smtClean="0">
                <a:solidFill>
                  <a:schemeClr val="tx1"/>
                </a:solidFill>
              </a:rPr>
              <a:t> L01</a:t>
            </a:r>
            <a:r>
              <a:rPr lang="en-US" sz="1000" b="1" baseline="0" dirty="0" smtClean="0">
                <a:solidFill>
                  <a:schemeClr val="tx1"/>
                </a:solidFill>
              </a:rPr>
              <a:t> Introduction</a:t>
            </a:r>
            <a:r>
              <a:rPr lang="en-US" sz="1000" b="1" dirty="0" smtClean="0">
                <a:solidFill>
                  <a:schemeClr val="tx1"/>
                </a:solidFill>
              </a:rPr>
              <a:t>.</a:t>
            </a:r>
            <a:fld id="{9D3BBA31-0361-4C95-A11E-1FDAB368DFB7}" type="slidenum">
              <a:rPr lang="en-US" sz="1000" b="1" smtClean="0">
                <a:solidFill>
                  <a:schemeClr val="tx1"/>
                </a:solidFill>
              </a:rPr>
              <a:pPr/>
              <a:t>‹#›</a:t>
            </a:fld>
            <a:endParaRPr lang="en-US" sz="1000" b="1" dirty="0">
              <a:solidFill>
                <a:schemeClr val="tx1"/>
              </a:solidFill>
            </a:endParaRPr>
          </a:p>
        </p:txBody>
      </p:sp>
      <p:sp>
        <p:nvSpPr>
          <p:cNvPr id="1028" name="Rectangle 4"/>
          <p:cNvSpPr>
            <a:spLocks noChangeArrowheads="1"/>
          </p:cNvSpPr>
          <p:nvPr/>
        </p:nvSpPr>
        <p:spPr bwMode="auto">
          <a:xfrm>
            <a:off x="6134100" y="6502400"/>
            <a:ext cx="1551707" cy="205184"/>
          </a:xfrm>
          <a:prstGeom prst="rect">
            <a:avLst/>
          </a:prstGeom>
          <a:noFill/>
          <a:ln w="12700">
            <a:noFill/>
            <a:miter lim="800000"/>
            <a:headEnd/>
            <a:tailEnd/>
          </a:ln>
          <a:effectLst/>
        </p:spPr>
        <p:txBody>
          <a:bodyPr wrap="none" lIns="63500" tIns="25400" rIns="63500" bIns="25400">
            <a:spAutoFit/>
          </a:bodyPr>
          <a:lstStyle/>
          <a:p>
            <a:r>
              <a:rPr lang="en-US" sz="1000" b="1" dirty="0" smtClean="0">
                <a:solidFill>
                  <a:schemeClr val="tx1"/>
                </a:solidFill>
              </a:rPr>
              <a:t>Vijay, </a:t>
            </a:r>
            <a:r>
              <a:rPr lang="en-US" sz="1000" b="1" dirty="0">
                <a:solidFill>
                  <a:schemeClr val="tx1"/>
                </a:solidFill>
              </a:rPr>
              <a:t>PSU, </a:t>
            </a:r>
            <a:r>
              <a:rPr lang="en-US" sz="1000" b="1" dirty="0" smtClean="0">
                <a:solidFill>
                  <a:schemeClr val="tx1"/>
                </a:solidFill>
              </a:rPr>
              <a:t>Spring</a:t>
            </a:r>
            <a:r>
              <a:rPr lang="en-US" sz="1000" b="1" baseline="0" dirty="0" smtClean="0">
                <a:solidFill>
                  <a:schemeClr val="tx1"/>
                </a:solidFill>
              </a:rPr>
              <a:t> 2016</a:t>
            </a:r>
            <a:endParaRPr lang="en-US" sz="1000" b="1" dirty="0">
              <a:solidFill>
                <a:schemeClr val="tx1"/>
              </a:solidFill>
            </a:endParaRPr>
          </a:p>
        </p:txBody>
      </p:sp>
      <p:sp>
        <p:nvSpPr>
          <p:cNvPr id="1029"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tx1"/>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72" r:id="rId12"/>
    <p:sldLayoutId id="2147483673" r:id="rId13"/>
    <p:sldLayoutId id="2147483674" r:id="rId14"/>
  </p:sldLayoutIdLst>
  <p:timing>
    <p:tnLst>
      <p:par>
        <p:cTn id="1" dur="indefinite" restart="never" nodeType="tmRoot"/>
      </p:par>
    </p:tnLst>
  </p:timing>
  <p:txStyles>
    <p:titleStyle>
      <a:lvl1pPr algn="l" rtl="0" eaLnBrk="0" fontAlgn="base" hangingPunct="0">
        <a:lnSpc>
          <a:spcPct val="87000"/>
        </a:lnSpc>
        <a:spcBef>
          <a:spcPct val="0"/>
        </a:spcBef>
        <a:spcAft>
          <a:spcPct val="0"/>
        </a:spcAft>
        <a:defRPr sz="2800" b="1">
          <a:solidFill>
            <a:schemeClr val="tx1"/>
          </a:solidFill>
          <a:latin typeface="+mj-lt"/>
          <a:ea typeface="+mj-ea"/>
          <a:cs typeface="+mj-cs"/>
        </a:defRPr>
      </a:lvl1pPr>
      <a:lvl2pPr algn="l" rtl="0" eaLnBrk="0" fontAlgn="base" hangingPunct="0">
        <a:lnSpc>
          <a:spcPct val="87000"/>
        </a:lnSpc>
        <a:spcBef>
          <a:spcPct val="0"/>
        </a:spcBef>
        <a:spcAft>
          <a:spcPct val="0"/>
        </a:spcAft>
        <a:defRPr sz="2800" b="1">
          <a:solidFill>
            <a:schemeClr val="tx1"/>
          </a:solidFill>
          <a:latin typeface="Arial" charset="0"/>
        </a:defRPr>
      </a:lvl2pPr>
      <a:lvl3pPr algn="l" rtl="0" eaLnBrk="0" fontAlgn="base" hangingPunct="0">
        <a:lnSpc>
          <a:spcPct val="87000"/>
        </a:lnSpc>
        <a:spcBef>
          <a:spcPct val="0"/>
        </a:spcBef>
        <a:spcAft>
          <a:spcPct val="0"/>
        </a:spcAft>
        <a:defRPr sz="2800" b="1">
          <a:solidFill>
            <a:schemeClr val="tx1"/>
          </a:solidFill>
          <a:latin typeface="Arial" charset="0"/>
        </a:defRPr>
      </a:lvl3pPr>
      <a:lvl4pPr algn="l" rtl="0" eaLnBrk="0" fontAlgn="base" hangingPunct="0">
        <a:lnSpc>
          <a:spcPct val="87000"/>
        </a:lnSpc>
        <a:spcBef>
          <a:spcPct val="0"/>
        </a:spcBef>
        <a:spcAft>
          <a:spcPct val="0"/>
        </a:spcAft>
        <a:defRPr sz="2800" b="1">
          <a:solidFill>
            <a:schemeClr val="tx1"/>
          </a:solidFill>
          <a:latin typeface="Arial" charset="0"/>
        </a:defRPr>
      </a:lvl4pPr>
      <a:lvl5pPr algn="l" rtl="0" eaLnBrk="0" fontAlgn="base" hangingPunct="0">
        <a:lnSpc>
          <a:spcPct val="87000"/>
        </a:lnSpc>
        <a:spcBef>
          <a:spcPct val="0"/>
        </a:spcBef>
        <a:spcAft>
          <a:spcPct val="0"/>
        </a:spcAft>
        <a:defRPr sz="2800" b="1">
          <a:solidFill>
            <a:schemeClr val="tx1"/>
          </a:solidFill>
          <a:latin typeface="Arial" charset="0"/>
        </a:defRPr>
      </a:lvl5pPr>
      <a:lvl6pPr marL="457200" algn="l" rtl="0" eaLnBrk="0" fontAlgn="base" hangingPunct="0">
        <a:lnSpc>
          <a:spcPct val="87000"/>
        </a:lnSpc>
        <a:spcBef>
          <a:spcPct val="0"/>
        </a:spcBef>
        <a:spcAft>
          <a:spcPct val="0"/>
        </a:spcAft>
        <a:defRPr sz="2800" b="1">
          <a:solidFill>
            <a:schemeClr val="tx1"/>
          </a:solidFill>
          <a:latin typeface="Arial" charset="0"/>
        </a:defRPr>
      </a:lvl6pPr>
      <a:lvl7pPr marL="914400" algn="l" rtl="0" eaLnBrk="0" fontAlgn="base" hangingPunct="0">
        <a:lnSpc>
          <a:spcPct val="87000"/>
        </a:lnSpc>
        <a:spcBef>
          <a:spcPct val="0"/>
        </a:spcBef>
        <a:spcAft>
          <a:spcPct val="0"/>
        </a:spcAft>
        <a:defRPr sz="2800" b="1">
          <a:solidFill>
            <a:schemeClr val="tx1"/>
          </a:solidFill>
          <a:latin typeface="Arial" charset="0"/>
        </a:defRPr>
      </a:lvl7pPr>
      <a:lvl8pPr marL="1371600" algn="l" rtl="0" eaLnBrk="0" fontAlgn="base" hangingPunct="0">
        <a:lnSpc>
          <a:spcPct val="87000"/>
        </a:lnSpc>
        <a:spcBef>
          <a:spcPct val="0"/>
        </a:spcBef>
        <a:spcAft>
          <a:spcPct val="0"/>
        </a:spcAft>
        <a:defRPr sz="2800" b="1">
          <a:solidFill>
            <a:schemeClr val="tx1"/>
          </a:solidFill>
          <a:latin typeface="Arial" charset="0"/>
        </a:defRPr>
      </a:lvl8pPr>
      <a:lvl9pPr marL="1828800" algn="l" rtl="0" eaLnBrk="0" fontAlgn="base" hangingPunct="0">
        <a:lnSpc>
          <a:spcPct val="87000"/>
        </a:lnSpc>
        <a:spcBef>
          <a:spcPct val="0"/>
        </a:spcBef>
        <a:spcAft>
          <a:spcPct val="0"/>
        </a:spcAft>
        <a:defRPr sz="2800" b="1">
          <a:solidFill>
            <a:schemeClr val="tx1"/>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solidFill>
          <a:srgbClr val="FFFFFF"/>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62914" name="Rectangle 2"/>
          <p:cNvSpPr>
            <a:spLocks noGrp="1" noChangeArrowheads="1"/>
          </p:cNvSpPr>
          <p:nvPr>
            <p:ph type="title"/>
          </p:nvPr>
        </p:nvSpPr>
        <p:spPr bwMode="auto">
          <a:xfrm>
            <a:off x="304800" y="0"/>
            <a:ext cx="8382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l-PL" smtClean="0"/>
              <a:t>Kliknij, edytować</a:t>
            </a:r>
          </a:p>
        </p:txBody>
      </p:sp>
      <p:sp>
        <p:nvSpPr>
          <p:cNvPr id="1062915" name="Rectangle 3"/>
          <p:cNvSpPr>
            <a:spLocks noGrp="1" noChangeArrowheads="1"/>
          </p:cNvSpPr>
          <p:nvPr>
            <p:ph type="body" idx="1"/>
          </p:nvPr>
        </p:nvSpPr>
        <p:spPr bwMode="auto">
          <a:xfrm>
            <a:off x="381000" y="1371600"/>
            <a:ext cx="83820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l-PL" smtClean="0"/>
              <a:t>Kliknij, aby edytować style tekstu z Wzorca</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1062917" name="Line 5"/>
          <p:cNvSpPr>
            <a:spLocks noChangeShapeType="1"/>
          </p:cNvSpPr>
          <p:nvPr/>
        </p:nvSpPr>
        <p:spPr bwMode="auto">
          <a:xfrm>
            <a:off x="228600" y="6477000"/>
            <a:ext cx="8686800" cy="0"/>
          </a:xfrm>
          <a:prstGeom prst="line">
            <a:avLst/>
          </a:prstGeom>
          <a:noFill/>
          <a:ln w="28575">
            <a:solidFill>
              <a:srgbClr val="0000CC"/>
            </a:solidFill>
            <a:round/>
            <a:headEnd/>
            <a:tailEnd/>
          </a:ln>
          <a:effectLst/>
        </p:spPr>
        <p:txBody>
          <a:bodyPr/>
          <a:lstStyle/>
          <a:p>
            <a:endParaRPr lang="en-US"/>
          </a:p>
        </p:txBody>
      </p:sp>
      <p:sp>
        <p:nvSpPr>
          <p:cNvPr id="1062919" name="Text Box 7"/>
          <p:cNvSpPr txBox="1">
            <a:spLocks noChangeArrowheads="1"/>
          </p:cNvSpPr>
          <p:nvPr/>
        </p:nvSpPr>
        <p:spPr bwMode="auto">
          <a:xfrm>
            <a:off x="6934200" y="6553200"/>
            <a:ext cx="1981200" cy="304800"/>
          </a:xfrm>
          <a:prstGeom prst="rect">
            <a:avLst/>
          </a:prstGeom>
          <a:noFill/>
          <a:ln w="9525">
            <a:noFill/>
            <a:miter lim="800000"/>
            <a:headEnd/>
            <a:tailEnd/>
          </a:ln>
          <a:effectLst/>
        </p:spPr>
        <p:txBody>
          <a:bodyPr>
            <a:spAutoFit/>
          </a:bodyPr>
          <a:lstStyle/>
          <a:p>
            <a:pPr algn="r"/>
            <a:fld id="{2996D6EE-C65F-47A9-9D8D-8452A64804BB}" type="slidenum">
              <a:rPr lang="en-US" sz="1400">
                <a:solidFill>
                  <a:schemeClr val="tx1"/>
                </a:solidFill>
              </a:rPr>
              <a:pPr algn="r"/>
              <a:t>‹#›</a:t>
            </a:fld>
            <a:endParaRPr lang="en-US" sz="1400">
              <a:solidFill>
                <a:schemeClr val="tx1"/>
              </a:solidFill>
            </a:endParaRPr>
          </a:p>
        </p:txBody>
      </p:sp>
      <p:sp>
        <p:nvSpPr>
          <p:cNvPr id="1062920" name="Rectangle 8"/>
          <p:cNvSpPr>
            <a:spLocks noGrp="1" noChangeArrowheads="1"/>
          </p:cNvSpPr>
          <p:nvPr>
            <p:ph type="ftr" sz="quarter" idx="3"/>
          </p:nvPr>
        </p:nvSpPr>
        <p:spPr bwMode="auto">
          <a:xfrm>
            <a:off x="228600" y="6553200"/>
            <a:ext cx="6705600" cy="30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tx1"/>
                </a:solidFill>
              </a:defRPr>
            </a:lvl1pPr>
          </a:lstStyle>
          <a:p>
            <a:r>
              <a:rPr lang="en-US"/>
              <a:t>CSE478  L01 Introduction.</a:t>
            </a:r>
            <a:fld id="{BDE0F0CD-6489-4307-9DD2-B41F5EED61E1}" type="slidenum">
              <a:rPr lang="en-US"/>
              <a:pPr/>
              <a:t>‹#›</a:t>
            </a:fld>
            <a:endParaRPr lang="en-US"/>
          </a:p>
        </p:txBody>
      </p:sp>
      <p:sp>
        <p:nvSpPr>
          <p:cNvPr id="1062921" name="Line 9"/>
          <p:cNvSpPr>
            <a:spLocks noChangeShapeType="1"/>
          </p:cNvSpPr>
          <p:nvPr/>
        </p:nvSpPr>
        <p:spPr bwMode="auto">
          <a:xfrm>
            <a:off x="381000" y="762000"/>
            <a:ext cx="8153400" cy="0"/>
          </a:xfrm>
          <a:prstGeom prst="line">
            <a:avLst/>
          </a:prstGeom>
          <a:noFill/>
          <a:ln w="57150" cmpd="thickThin">
            <a:solidFill>
              <a:schemeClr val="tx1"/>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0" fontAlgn="base" hangingPunct="0">
        <a:spcBef>
          <a:spcPct val="0"/>
        </a:spcBef>
        <a:spcAft>
          <a:spcPct val="0"/>
        </a:spcAft>
        <a:defRPr sz="2800" b="1">
          <a:solidFill>
            <a:schemeClr val="tx1"/>
          </a:solidFill>
          <a:latin typeface="Arial" charset="0"/>
        </a:defRPr>
      </a:lvl6pPr>
      <a:lvl7pPr marL="914400" algn="l" rtl="0" eaLnBrk="0" fontAlgn="base" hangingPunct="0">
        <a:spcBef>
          <a:spcPct val="0"/>
        </a:spcBef>
        <a:spcAft>
          <a:spcPct val="0"/>
        </a:spcAft>
        <a:defRPr sz="2800" b="1">
          <a:solidFill>
            <a:schemeClr val="tx1"/>
          </a:solidFill>
          <a:latin typeface="Arial" charset="0"/>
        </a:defRPr>
      </a:lvl7pPr>
      <a:lvl8pPr marL="1371600" algn="l" rtl="0" eaLnBrk="0" fontAlgn="base" hangingPunct="0">
        <a:spcBef>
          <a:spcPct val="0"/>
        </a:spcBef>
        <a:spcAft>
          <a:spcPct val="0"/>
        </a:spcAft>
        <a:defRPr sz="2800" b="1">
          <a:solidFill>
            <a:schemeClr val="tx1"/>
          </a:solidFill>
          <a:latin typeface="Arial" charset="0"/>
        </a:defRPr>
      </a:lvl8pPr>
      <a:lvl9pPr marL="1828800" algn="l" rtl="0" eaLnBrk="0" fontAlgn="base" hangingPunct="0">
        <a:spcBef>
          <a:spcPct val="0"/>
        </a:spcBef>
        <a:spcAft>
          <a:spcPct val="0"/>
        </a:spcAft>
        <a:defRPr sz="2800" b="1">
          <a:solidFill>
            <a:schemeClr val="tx1"/>
          </a:solidFill>
          <a:latin typeface="Arial" charset="0"/>
        </a:defRPr>
      </a:lvl9pPr>
    </p:titleStyle>
    <p:bodyStyle>
      <a:lvl1pPr marL="342900" indent="-342900"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2950" indent="-285750"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3000" indent="-228600"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600200" indent="-228600"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4pPr>
      <a:lvl5pPr marL="2057400" indent="-228600"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5pPr>
      <a:lvl6pPr marL="2514600" indent="-228600"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6pPr>
      <a:lvl7pPr marL="2971800" indent="-228600"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7pPr>
      <a:lvl8pPr marL="3429000" indent="-228600"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8pPr>
      <a:lvl9pPr marL="3886200" indent="-228600"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mji@cse.psu.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5.png"/><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5.png"/><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vmlDrawing" Target="../drawings/vmlDrawing4.vml"/><Relationship Id="rId5" Type="http://schemas.openxmlformats.org/officeDocument/2006/relationships/image" Target="../media/image30.png"/><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vmlDrawing" Target="../drawings/vmlDrawing5.vml"/><Relationship Id="rId5" Type="http://schemas.openxmlformats.org/officeDocument/2006/relationships/image" Target="../media/image30.png"/><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vmlDrawing" Target="../drawings/vmlDrawing6.vml"/><Relationship Id="rId5" Type="http://schemas.openxmlformats.org/officeDocument/2006/relationships/image" Target="../media/image32.png"/><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191025" y="1283682"/>
            <a:ext cx="4703211" cy="2193549"/>
          </a:xfrm>
          <a:noFill/>
          <a:ln/>
        </p:spPr>
        <p:txBody>
          <a:bodyPr wrap="none" anchor="ctr"/>
          <a:lstStyle/>
          <a:p>
            <a:pPr algn="ctr"/>
            <a:r>
              <a:rPr lang="en-US" sz="3200" dirty="0" smtClean="0"/>
              <a:t>CSE 577</a:t>
            </a:r>
            <a:r>
              <a:rPr lang="en-US" sz="3200" dirty="0"/>
              <a:t/>
            </a:r>
            <a:br>
              <a:rPr lang="en-US" sz="3200" dirty="0"/>
            </a:br>
            <a:r>
              <a:rPr lang="en-US" sz="3200" dirty="0" smtClean="0"/>
              <a:t>VLSI System Design</a:t>
            </a:r>
            <a:r>
              <a:rPr lang="en-US" sz="3200" dirty="0"/>
              <a:t/>
            </a:r>
            <a:br>
              <a:rPr lang="en-US" sz="3200" dirty="0"/>
            </a:br>
            <a:r>
              <a:rPr lang="en-US" sz="3200" dirty="0" smtClean="0"/>
              <a:t>Spring 2016</a:t>
            </a:r>
            <a:r>
              <a:rPr lang="en-US" sz="3200" dirty="0"/>
              <a:t/>
            </a:r>
            <a:br>
              <a:rPr lang="en-US" sz="3200" dirty="0"/>
            </a:br>
            <a:r>
              <a:rPr lang="en-US" sz="3200" dirty="0"/>
              <a:t/>
            </a:r>
            <a:br>
              <a:rPr lang="en-US" sz="3200" dirty="0"/>
            </a:br>
            <a:r>
              <a:rPr lang="en-US" sz="3200" dirty="0"/>
              <a:t>Lecture </a:t>
            </a:r>
            <a:r>
              <a:rPr lang="en-US" sz="3200" dirty="0" smtClean="0"/>
              <a:t>1: Introduction</a:t>
            </a:r>
            <a:endParaRPr lang="en-US" dirty="0"/>
          </a:p>
        </p:txBody>
      </p:sp>
      <p:sp>
        <p:nvSpPr>
          <p:cNvPr id="4099" name="Rectangle 3"/>
          <p:cNvSpPr>
            <a:spLocks noGrp="1" noChangeArrowheads="1"/>
          </p:cNvSpPr>
          <p:nvPr>
            <p:ph type="subTitle" idx="1"/>
          </p:nvPr>
        </p:nvSpPr>
        <p:spPr>
          <a:xfrm>
            <a:off x="457200" y="3886200"/>
            <a:ext cx="8229600" cy="2101088"/>
          </a:xfrm>
          <a:noFill/>
          <a:ln/>
        </p:spPr>
        <p:txBody>
          <a:bodyPr/>
          <a:lstStyle/>
          <a:p>
            <a:pPr marL="203200" indent="-203200"/>
            <a:r>
              <a:rPr lang="en-US" dirty="0"/>
              <a:t>Vijay </a:t>
            </a:r>
            <a:r>
              <a:rPr lang="en-US" dirty="0" smtClean="0"/>
              <a:t>Narayanan</a:t>
            </a:r>
          </a:p>
          <a:p>
            <a:pPr marL="203200" indent="-203200"/>
            <a:r>
              <a:rPr lang="en-US" dirty="0" err="1" smtClean="0"/>
              <a:t>Xueqing</a:t>
            </a:r>
            <a:r>
              <a:rPr lang="en-US" dirty="0" smtClean="0"/>
              <a:t> Li</a:t>
            </a:r>
          </a:p>
          <a:p>
            <a:pPr marL="203200" indent="-203200"/>
            <a:r>
              <a:rPr lang="en-US" dirty="0" smtClean="0"/>
              <a:t>Kevin </a:t>
            </a:r>
            <a:r>
              <a:rPr lang="en-US" dirty="0" err="1" smtClean="0"/>
              <a:t>Irick</a:t>
            </a:r>
            <a:endParaRPr lang="en-US" dirty="0"/>
          </a:p>
          <a:p>
            <a:pPr marL="203200" indent="-203200"/>
            <a:r>
              <a:rPr lang="en-US" dirty="0"/>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6" name="Rectangle 6"/>
          <p:cNvSpPr>
            <a:spLocks noGrp="1" noChangeArrowheads="1"/>
          </p:cNvSpPr>
          <p:nvPr>
            <p:ph type="title"/>
          </p:nvPr>
        </p:nvSpPr>
        <p:spPr/>
        <p:txBody>
          <a:bodyPr/>
          <a:lstStyle/>
          <a:p>
            <a:r>
              <a:rPr lang="en-US" dirty="0"/>
              <a:t>Custom ASIC </a:t>
            </a:r>
          </a:p>
        </p:txBody>
      </p:sp>
      <p:pic>
        <p:nvPicPr>
          <p:cNvPr id="1039365" name="Picture 5"/>
          <p:cNvPicPr>
            <a:picLocks noGrp="1" noChangeAspect="1" noChangeArrowheads="1"/>
          </p:cNvPicPr>
          <p:nvPr>
            <p:ph idx="1"/>
          </p:nvPr>
        </p:nvPicPr>
        <p:blipFill>
          <a:blip r:embed="rId3" cstate="print"/>
          <a:srcRect/>
          <a:stretch>
            <a:fillRect/>
          </a:stretch>
        </p:blipFill>
        <p:spPr>
          <a:xfrm>
            <a:off x="381000" y="914400"/>
            <a:ext cx="8763000" cy="5562600"/>
          </a:xfrm>
          <a:noFill/>
          <a:ln/>
        </p:spPr>
      </p:pic>
    </p:spTree>
    <p:extLst>
      <p:ext uri="{BB962C8B-B14F-4D97-AF65-F5344CB8AC3E}">
        <p14:creationId xmlns:p14="http://schemas.microsoft.com/office/powerpoint/2010/main" val="2262652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pPr algn="ctr"/>
            <a:r>
              <a:rPr lang="en-US" i="1"/>
              <a:t>Disadvantage of ASICs</a:t>
            </a:r>
            <a:r>
              <a:rPr lang="en-US"/>
              <a:t> </a:t>
            </a:r>
          </a:p>
        </p:txBody>
      </p:sp>
      <p:pic>
        <p:nvPicPr>
          <p:cNvPr id="624643" name="Picture 3"/>
          <p:cNvPicPr>
            <a:picLocks noGrp="1" noChangeAspect="1" noChangeArrowheads="1"/>
          </p:cNvPicPr>
          <p:nvPr>
            <p:ph sz="quarter" idx="3"/>
          </p:nvPr>
        </p:nvPicPr>
        <p:blipFill>
          <a:blip r:embed="rId3" cstate="print"/>
          <a:srcRect/>
          <a:stretch>
            <a:fillRect/>
          </a:stretch>
        </p:blipFill>
        <p:spPr>
          <a:xfrm>
            <a:off x="630238" y="984250"/>
            <a:ext cx="7932737" cy="5345113"/>
          </a:xfrm>
        </p:spPr>
      </p:pic>
      <p:sp>
        <p:nvSpPr>
          <p:cNvPr id="624644" name="Rectangle 4"/>
          <p:cNvSpPr>
            <a:spLocks noChangeArrowheads="1"/>
          </p:cNvSpPr>
          <p:nvPr/>
        </p:nvSpPr>
        <p:spPr bwMode="auto">
          <a:xfrm>
            <a:off x="349250" y="1312863"/>
            <a:ext cx="1363663" cy="798512"/>
          </a:xfrm>
          <a:prstGeom prst="rect">
            <a:avLst/>
          </a:prstGeom>
          <a:solidFill>
            <a:srgbClr val="FFFFFF"/>
          </a:solidFill>
          <a:ln w="9525">
            <a:noFill/>
            <a:miter lim="800000"/>
            <a:headEnd/>
            <a:tailEnd/>
          </a:ln>
          <a:effectLst/>
        </p:spPr>
        <p:txBody>
          <a:bodyPr wrap="none" lIns="92075" tIns="46038" rIns="92075" bIns="46038" anchor="ctr"/>
          <a:lstStyle/>
          <a:p>
            <a:endParaRPr lang="en-US"/>
          </a:p>
        </p:txBody>
      </p:sp>
      <p:sp>
        <p:nvSpPr>
          <p:cNvPr id="624645" name="Rectangle 5"/>
          <p:cNvSpPr>
            <a:spLocks noChangeArrowheads="1"/>
          </p:cNvSpPr>
          <p:nvPr/>
        </p:nvSpPr>
        <p:spPr bwMode="auto">
          <a:xfrm>
            <a:off x="249238" y="4140200"/>
            <a:ext cx="914400" cy="914400"/>
          </a:xfrm>
          <a:prstGeom prst="rect">
            <a:avLst/>
          </a:prstGeom>
          <a:noFill/>
          <a:ln w="9525">
            <a:noFill/>
            <a:miter lim="800000"/>
            <a:headEnd/>
            <a:tailEnd/>
          </a:ln>
          <a:effectLst/>
        </p:spPr>
        <p:txBody>
          <a:bodyPr wrap="none" lIns="92075" tIns="46038" rIns="92075" bIns="46038" anchor="ctr"/>
          <a:lstStyle/>
          <a:p>
            <a:endParaRPr lang="en-US"/>
          </a:p>
        </p:txBody>
      </p:sp>
    </p:spTree>
    <p:extLst>
      <p:ext uri="{BB962C8B-B14F-4D97-AF65-F5344CB8AC3E}">
        <p14:creationId xmlns:p14="http://schemas.microsoft.com/office/powerpoint/2010/main" val="352071868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8" name="Rectangle 6"/>
          <p:cNvSpPr>
            <a:spLocks noGrp="1" noChangeArrowheads="1"/>
          </p:cNvSpPr>
          <p:nvPr>
            <p:ph type="title"/>
          </p:nvPr>
        </p:nvSpPr>
        <p:spPr/>
        <p:txBody>
          <a:bodyPr/>
          <a:lstStyle/>
          <a:p>
            <a:r>
              <a:rPr lang="en-US"/>
              <a:t>Standard Cell ASICs</a:t>
            </a:r>
          </a:p>
        </p:txBody>
      </p:sp>
      <p:pic>
        <p:nvPicPr>
          <p:cNvPr id="1042437" name="Picture 5"/>
          <p:cNvPicPr>
            <a:picLocks noGrp="1" noChangeAspect="1" noChangeArrowheads="1"/>
          </p:cNvPicPr>
          <p:nvPr>
            <p:ph idx="1"/>
          </p:nvPr>
        </p:nvPicPr>
        <p:blipFill>
          <a:blip r:embed="rId3" cstate="print"/>
          <a:srcRect/>
          <a:stretch>
            <a:fillRect/>
          </a:stretch>
        </p:blipFill>
        <p:spPr>
          <a:xfrm>
            <a:off x="228600" y="914400"/>
            <a:ext cx="8610600" cy="5060950"/>
          </a:xfrm>
          <a:noFill/>
          <a:ln/>
        </p:spPr>
      </p:pic>
    </p:spTree>
    <p:extLst>
      <p:ext uri="{BB962C8B-B14F-4D97-AF65-F5344CB8AC3E}">
        <p14:creationId xmlns:p14="http://schemas.microsoft.com/office/powerpoint/2010/main" val="3324425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10" name="Rectangle 6"/>
          <p:cNvSpPr>
            <a:spLocks noGrp="1" noChangeArrowheads="1"/>
          </p:cNvSpPr>
          <p:nvPr>
            <p:ph type="title"/>
          </p:nvPr>
        </p:nvSpPr>
        <p:spPr/>
        <p:txBody>
          <a:bodyPr/>
          <a:lstStyle/>
          <a:p>
            <a:r>
              <a:rPr lang="en-US"/>
              <a:t>Standard Cell Design</a:t>
            </a:r>
          </a:p>
        </p:txBody>
      </p:sp>
      <p:pic>
        <p:nvPicPr>
          <p:cNvPr id="1045509" name="Picture 5"/>
          <p:cNvPicPr>
            <a:picLocks noGrp="1" noChangeAspect="1" noChangeArrowheads="1"/>
          </p:cNvPicPr>
          <p:nvPr>
            <p:ph idx="1"/>
          </p:nvPr>
        </p:nvPicPr>
        <p:blipFill>
          <a:blip r:embed="rId3" cstate="print"/>
          <a:srcRect/>
          <a:stretch>
            <a:fillRect/>
          </a:stretch>
        </p:blipFill>
        <p:spPr>
          <a:xfrm>
            <a:off x="533400" y="914400"/>
            <a:ext cx="7543800" cy="5132388"/>
          </a:xfrm>
          <a:noFill/>
          <a:ln/>
        </p:spPr>
      </p:pic>
    </p:spTree>
    <p:extLst>
      <p:ext uri="{BB962C8B-B14F-4D97-AF65-F5344CB8AC3E}">
        <p14:creationId xmlns:p14="http://schemas.microsoft.com/office/powerpoint/2010/main" val="312890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title"/>
          </p:nvPr>
        </p:nvSpPr>
        <p:spPr/>
        <p:txBody>
          <a:bodyPr/>
          <a:lstStyle/>
          <a:p>
            <a:r>
              <a:rPr lang="en-US"/>
              <a:t>Standard Cell ASIC</a:t>
            </a:r>
          </a:p>
        </p:txBody>
      </p:sp>
      <p:sp>
        <p:nvSpPr>
          <p:cNvPr id="1050627" name="Rectangle 3"/>
          <p:cNvSpPr>
            <a:spLocks noGrp="1" noChangeArrowheads="1"/>
          </p:cNvSpPr>
          <p:nvPr>
            <p:ph type="body" idx="1"/>
          </p:nvPr>
        </p:nvSpPr>
        <p:spPr>
          <a:xfrm>
            <a:off x="533400" y="914400"/>
            <a:ext cx="8153400" cy="2408238"/>
          </a:xfrm>
        </p:spPr>
        <p:txBody>
          <a:bodyPr/>
          <a:lstStyle/>
          <a:p>
            <a:endParaRPr lang="en-US"/>
          </a:p>
          <a:p>
            <a:r>
              <a:rPr lang="en-US"/>
              <a:t>All mask layers are customized: transistors and interconnect</a:t>
            </a:r>
          </a:p>
          <a:p>
            <a:r>
              <a:rPr lang="en-US"/>
              <a:t>Fabrication is still costly and slow</a:t>
            </a:r>
          </a:p>
          <a:p>
            <a:pPr>
              <a:buFont typeface="Wingdings" pitchFamily="2" charset="2"/>
              <a:buNone/>
            </a:pPr>
            <a:endParaRPr lang="en-US"/>
          </a:p>
        </p:txBody>
      </p:sp>
    </p:spTree>
    <p:extLst>
      <p:ext uri="{BB962C8B-B14F-4D97-AF65-F5344CB8AC3E}">
        <p14:creationId xmlns:p14="http://schemas.microsoft.com/office/powerpoint/2010/main" val="1882139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ChangeArrowheads="1"/>
          </p:cNvSpPr>
          <p:nvPr>
            <p:ph type="title"/>
          </p:nvPr>
        </p:nvSpPr>
        <p:spPr/>
        <p:txBody>
          <a:bodyPr/>
          <a:lstStyle/>
          <a:p>
            <a:r>
              <a:rPr lang="en-US" dirty="0"/>
              <a:t>Programmable Logic Devices</a:t>
            </a:r>
          </a:p>
        </p:txBody>
      </p:sp>
      <p:sp>
        <p:nvSpPr>
          <p:cNvPr id="1052675" name="Rectangle 3"/>
          <p:cNvSpPr>
            <a:spLocks noGrp="1" noChangeArrowheads="1"/>
          </p:cNvSpPr>
          <p:nvPr>
            <p:ph type="body" idx="1"/>
          </p:nvPr>
        </p:nvSpPr>
        <p:spPr>
          <a:xfrm>
            <a:off x="533400" y="914400"/>
            <a:ext cx="8153400" cy="3632200"/>
          </a:xfrm>
        </p:spPr>
        <p:txBody>
          <a:bodyPr/>
          <a:lstStyle/>
          <a:p>
            <a:endParaRPr lang="en-US"/>
          </a:p>
          <a:p>
            <a:r>
              <a:rPr lang="en-US"/>
              <a:t>Standard ICs, available in standard configurations, sold in high volume</a:t>
            </a:r>
          </a:p>
          <a:p>
            <a:r>
              <a:rPr lang="en-US"/>
              <a:t>No customized cells or masks, just a single large block of programmable interconnect</a:t>
            </a:r>
          </a:p>
          <a:p>
            <a:r>
              <a:rPr lang="en-US"/>
              <a:t>Can be configured/programmed to create a specialized device</a:t>
            </a:r>
          </a:p>
          <a:p>
            <a:pPr>
              <a:buFont typeface="Wingdings" pitchFamily="2" charset="2"/>
              <a:buNone/>
            </a:pPr>
            <a:endParaRPr lang="en-US"/>
          </a:p>
        </p:txBody>
      </p:sp>
    </p:spTree>
    <p:extLst>
      <p:ext uri="{BB962C8B-B14F-4D97-AF65-F5344CB8AC3E}">
        <p14:creationId xmlns:p14="http://schemas.microsoft.com/office/powerpoint/2010/main" val="3533149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on Chip</a:t>
            </a:r>
            <a:endParaRPr lang="en-US" dirty="0"/>
          </a:p>
        </p:txBody>
      </p:sp>
      <p:pic>
        <p:nvPicPr>
          <p:cNvPr id="1142786" name="Picture 2"/>
          <p:cNvPicPr>
            <a:picLocks noChangeAspect="1" noChangeArrowheads="1"/>
          </p:cNvPicPr>
          <p:nvPr/>
        </p:nvPicPr>
        <p:blipFill>
          <a:blip r:embed="rId3" cstate="print"/>
          <a:srcRect/>
          <a:stretch>
            <a:fillRect/>
          </a:stretch>
        </p:blipFill>
        <p:spPr bwMode="auto">
          <a:xfrm>
            <a:off x="304800" y="1066800"/>
            <a:ext cx="8839200" cy="5124856"/>
          </a:xfrm>
          <a:prstGeom prst="rect">
            <a:avLst/>
          </a:prstGeom>
          <a:noFill/>
          <a:ln w="9525">
            <a:noFill/>
            <a:miter lim="800000"/>
            <a:headEnd/>
            <a:tailEnd/>
          </a:ln>
        </p:spPr>
      </p:pic>
    </p:spTree>
    <p:extLst>
      <p:ext uri="{BB962C8B-B14F-4D97-AF65-F5344CB8AC3E}">
        <p14:creationId xmlns:p14="http://schemas.microsoft.com/office/powerpoint/2010/main" val="2531516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FPGAs</a:t>
            </a:r>
            <a:endParaRPr lang="en-US" dirty="0"/>
          </a:p>
        </p:txBody>
      </p:sp>
      <p:sp>
        <p:nvSpPr>
          <p:cNvPr id="3" name="Content Placeholder 2"/>
          <p:cNvSpPr>
            <a:spLocks noGrp="1"/>
          </p:cNvSpPr>
          <p:nvPr>
            <p:ph idx="1"/>
          </p:nvPr>
        </p:nvSpPr>
        <p:spPr/>
        <p:txBody>
          <a:bodyPr/>
          <a:lstStyle/>
          <a:p>
            <a:endParaRPr lang="en-US"/>
          </a:p>
        </p:txBody>
      </p:sp>
      <p:pic>
        <p:nvPicPr>
          <p:cNvPr id="1143810" name="Picture 2"/>
          <p:cNvPicPr>
            <a:picLocks noChangeAspect="1" noChangeArrowheads="1"/>
          </p:cNvPicPr>
          <p:nvPr/>
        </p:nvPicPr>
        <p:blipFill>
          <a:blip r:embed="rId3" cstate="print"/>
          <a:srcRect/>
          <a:stretch>
            <a:fillRect/>
          </a:stretch>
        </p:blipFill>
        <p:spPr bwMode="auto">
          <a:xfrm>
            <a:off x="381000" y="685800"/>
            <a:ext cx="5534025" cy="3286125"/>
          </a:xfrm>
          <a:prstGeom prst="rect">
            <a:avLst/>
          </a:prstGeom>
          <a:noFill/>
          <a:ln w="9525">
            <a:noFill/>
            <a:miter lim="800000"/>
            <a:headEnd/>
            <a:tailEnd/>
          </a:ln>
        </p:spPr>
      </p:pic>
      <p:pic>
        <p:nvPicPr>
          <p:cNvPr id="1143811" name="Picture 3"/>
          <p:cNvPicPr>
            <a:picLocks noChangeAspect="1" noChangeArrowheads="1"/>
          </p:cNvPicPr>
          <p:nvPr/>
        </p:nvPicPr>
        <p:blipFill>
          <a:blip r:embed="rId4" cstate="print"/>
          <a:srcRect/>
          <a:stretch>
            <a:fillRect/>
          </a:stretch>
        </p:blipFill>
        <p:spPr bwMode="auto">
          <a:xfrm>
            <a:off x="457199" y="3962400"/>
            <a:ext cx="3993425" cy="2362200"/>
          </a:xfrm>
          <a:prstGeom prst="rect">
            <a:avLst/>
          </a:prstGeom>
          <a:noFill/>
          <a:ln w="9525">
            <a:noFill/>
            <a:miter lim="800000"/>
            <a:headEnd/>
            <a:tailEnd/>
          </a:ln>
        </p:spPr>
      </p:pic>
      <p:pic>
        <p:nvPicPr>
          <p:cNvPr id="1143812" name="Picture 4"/>
          <p:cNvPicPr>
            <a:picLocks noChangeAspect="1" noChangeArrowheads="1"/>
          </p:cNvPicPr>
          <p:nvPr/>
        </p:nvPicPr>
        <p:blipFill>
          <a:blip r:embed="rId5" cstate="print"/>
          <a:srcRect/>
          <a:stretch>
            <a:fillRect/>
          </a:stretch>
        </p:blipFill>
        <p:spPr bwMode="auto">
          <a:xfrm>
            <a:off x="5410200" y="3553246"/>
            <a:ext cx="3429000" cy="2795530"/>
          </a:xfrm>
          <a:prstGeom prst="rect">
            <a:avLst/>
          </a:prstGeom>
          <a:noFill/>
          <a:ln w="9525">
            <a:noFill/>
            <a:miter lim="800000"/>
            <a:headEnd/>
            <a:tailEnd/>
          </a:ln>
        </p:spPr>
      </p:pic>
      <p:sp>
        <p:nvSpPr>
          <p:cNvPr id="7" name="TextBox 6"/>
          <p:cNvSpPr txBox="1"/>
          <p:nvPr/>
        </p:nvSpPr>
        <p:spPr>
          <a:xfrm>
            <a:off x="6324600" y="3276600"/>
            <a:ext cx="1402948" cy="369332"/>
          </a:xfrm>
          <a:prstGeom prst="rect">
            <a:avLst/>
          </a:prstGeom>
          <a:noFill/>
        </p:spPr>
        <p:txBody>
          <a:bodyPr wrap="none" rtlCol="0">
            <a:spAutoFit/>
          </a:bodyPr>
          <a:lstStyle/>
          <a:p>
            <a:r>
              <a:rPr lang="en-US" dirty="0" smtClean="0"/>
              <a:t>ZYNQ 7000</a:t>
            </a:r>
            <a:endParaRPr lang="en-US" dirty="0"/>
          </a:p>
        </p:txBody>
      </p:sp>
    </p:spTree>
    <p:extLst>
      <p:ext uri="{BB962C8B-B14F-4D97-AF65-F5344CB8AC3E}">
        <p14:creationId xmlns:p14="http://schemas.microsoft.com/office/powerpoint/2010/main" val="2372517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System on Chips</a:t>
            </a:r>
            <a:endParaRPr lang="en-US" dirty="0"/>
          </a:p>
        </p:txBody>
      </p:sp>
      <p:pic>
        <p:nvPicPr>
          <p:cNvPr id="1128450" name="Picture 2"/>
          <p:cNvPicPr>
            <a:picLocks noChangeAspect="1" noChangeArrowheads="1"/>
          </p:cNvPicPr>
          <p:nvPr/>
        </p:nvPicPr>
        <p:blipFill>
          <a:blip r:embed="rId3" cstate="print"/>
          <a:srcRect/>
          <a:stretch>
            <a:fillRect/>
          </a:stretch>
        </p:blipFill>
        <p:spPr bwMode="auto">
          <a:xfrm>
            <a:off x="0" y="3276600"/>
            <a:ext cx="3668924" cy="2314575"/>
          </a:xfrm>
          <a:prstGeom prst="rect">
            <a:avLst/>
          </a:prstGeom>
          <a:noFill/>
          <a:ln w="9525">
            <a:noFill/>
            <a:miter lim="800000"/>
            <a:headEnd/>
            <a:tailEnd/>
          </a:ln>
        </p:spPr>
      </p:pic>
      <p:sp>
        <p:nvSpPr>
          <p:cNvPr id="4" name="Rectangle 3"/>
          <p:cNvSpPr/>
          <p:nvPr/>
        </p:nvSpPr>
        <p:spPr>
          <a:xfrm>
            <a:off x="685800" y="990600"/>
            <a:ext cx="7620000" cy="2308324"/>
          </a:xfrm>
          <a:prstGeom prst="rect">
            <a:avLst/>
          </a:prstGeom>
        </p:spPr>
        <p:txBody>
          <a:bodyPr wrap="square">
            <a:spAutoFit/>
          </a:bodyPr>
          <a:lstStyle/>
          <a:p>
            <a:r>
              <a:rPr lang="en-US" b="1" dirty="0" smtClean="0">
                <a:solidFill>
                  <a:schemeClr val="tx1"/>
                </a:solidFill>
              </a:rPr>
              <a:t>The integration of (nearly) all necessary electronic functions of a</a:t>
            </a:r>
          </a:p>
          <a:p>
            <a:r>
              <a:rPr lang="en-US" b="1" dirty="0" smtClean="0">
                <a:solidFill>
                  <a:schemeClr val="tx1"/>
                </a:solidFill>
              </a:rPr>
              <a:t>system in one package</a:t>
            </a:r>
          </a:p>
          <a:p>
            <a:r>
              <a:rPr lang="en-US" dirty="0" smtClean="0">
                <a:solidFill>
                  <a:schemeClr val="tx1"/>
                </a:solidFill>
              </a:rPr>
              <a:t> </a:t>
            </a:r>
            <a:r>
              <a:rPr lang="en-US" b="1" dirty="0" smtClean="0">
                <a:solidFill>
                  <a:schemeClr val="tx1"/>
                </a:solidFill>
              </a:rPr>
              <a:t>Characterized by high bandwidth and low latency integration of</a:t>
            </a:r>
          </a:p>
          <a:p>
            <a:r>
              <a:rPr lang="en-US" dirty="0" smtClean="0">
                <a:solidFill>
                  <a:schemeClr val="tx1"/>
                </a:solidFill>
              </a:rPr>
              <a:t>– Programmable processors</a:t>
            </a:r>
          </a:p>
          <a:p>
            <a:r>
              <a:rPr lang="en-US" dirty="0" smtClean="0">
                <a:solidFill>
                  <a:schemeClr val="tx1"/>
                </a:solidFill>
              </a:rPr>
              <a:t>– Accelerator units</a:t>
            </a:r>
          </a:p>
          <a:p>
            <a:r>
              <a:rPr lang="en-US" dirty="0" smtClean="0">
                <a:solidFill>
                  <a:schemeClr val="tx1"/>
                </a:solidFill>
              </a:rPr>
              <a:t>– Memories</a:t>
            </a:r>
          </a:p>
          <a:p>
            <a:r>
              <a:rPr lang="en-US" dirty="0" smtClean="0">
                <a:solidFill>
                  <a:schemeClr val="tx1"/>
                </a:solidFill>
              </a:rPr>
              <a:t>– IO functions</a:t>
            </a:r>
          </a:p>
          <a:p>
            <a:r>
              <a:rPr lang="en-US" dirty="0" smtClean="0">
                <a:solidFill>
                  <a:schemeClr val="tx1"/>
                </a:solidFill>
              </a:rPr>
              <a:t> </a:t>
            </a:r>
            <a:r>
              <a:rPr lang="en-US" b="1" dirty="0" smtClean="0">
                <a:solidFill>
                  <a:schemeClr val="tx1"/>
                </a:solidFill>
              </a:rPr>
              <a:t>Software programmable</a:t>
            </a:r>
            <a:endParaRPr lang="en-US" dirty="0">
              <a:solidFill>
                <a:schemeClr val="tx1"/>
              </a:solidFill>
            </a:endParaRPr>
          </a:p>
        </p:txBody>
      </p:sp>
      <p:pic>
        <p:nvPicPr>
          <p:cNvPr id="1128451" name="Picture 3"/>
          <p:cNvPicPr>
            <a:picLocks noChangeAspect="1" noChangeArrowheads="1"/>
          </p:cNvPicPr>
          <p:nvPr/>
        </p:nvPicPr>
        <p:blipFill>
          <a:blip r:embed="rId4" cstate="print"/>
          <a:srcRect/>
          <a:stretch>
            <a:fillRect/>
          </a:stretch>
        </p:blipFill>
        <p:spPr bwMode="auto">
          <a:xfrm>
            <a:off x="3810000" y="3190875"/>
            <a:ext cx="5219700" cy="2371725"/>
          </a:xfrm>
          <a:prstGeom prst="rect">
            <a:avLst/>
          </a:prstGeom>
          <a:noFill/>
          <a:ln w="9525">
            <a:noFill/>
            <a:miter lim="800000"/>
            <a:headEnd/>
            <a:tailEnd/>
          </a:ln>
        </p:spPr>
      </p:pic>
    </p:spTree>
    <p:extLst>
      <p:ext uri="{BB962C8B-B14F-4D97-AF65-F5344CB8AC3E}">
        <p14:creationId xmlns:p14="http://schemas.microsoft.com/office/powerpoint/2010/main" val="2245622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 vs ASIC Design Flow</a:t>
            </a:r>
            <a:endParaRPr lang="en-US" dirty="0"/>
          </a:p>
        </p:txBody>
      </p:sp>
      <p:pic>
        <p:nvPicPr>
          <p:cNvPr id="107008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23" t="4456"/>
          <a:stretch/>
        </p:blipFill>
        <p:spPr bwMode="auto">
          <a:xfrm>
            <a:off x="990600" y="990600"/>
            <a:ext cx="6600824" cy="5311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6545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noFill/>
          <a:ln/>
        </p:spPr>
        <p:txBody>
          <a:bodyPr wrap="none"/>
          <a:lstStyle/>
          <a:p>
            <a:r>
              <a:rPr lang="en-US"/>
              <a:t>Course Administration</a:t>
            </a:r>
          </a:p>
        </p:txBody>
      </p:sp>
      <p:sp>
        <p:nvSpPr>
          <p:cNvPr id="436227" name="Rectangle 3"/>
          <p:cNvSpPr>
            <a:spLocks noGrp="1" noChangeArrowheads="1"/>
          </p:cNvSpPr>
          <p:nvPr>
            <p:ph idx="1"/>
          </p:nvPr>
        </p:nvSpPr>
        <p:spPr>
          <a:xfrm>
            <a:off x="533400" y="914400"/>
            <a:ext cx="8153400" cy="3079817"/>
          </a:xfrm>
          <a:noFill/>
          <a:ln/>
        </p:spPr>
        <p:txBody>
          <a:bodyPr/>
          <a:lstStyle/>
          <a:p>
            <a:pPr>
              <a:tabLst>
                <a:tab pos="1206500" algn="l"/>
                <a:tab pos="2057400" algn="l"/>
                <a:tab pos="5092700" algn="l"/>
              </a:tabLst>
            </a:pPr>
            <a:r>
              <a:rPr lang="en-US" dirty="0" smtClean="0"/>
              <a:t>Instructors:</a:t>
            </a:r>
            <a:r>
              <a:rPr lang="en-US" dirty="0"/>
              <a:t>	Vijay Narayanan						</a:t>
            </a:r>
            <a:r>
              <a:rPr lang="en-US" dirty="0" smtClean="0"/>
              <a:t>vijay</a:t>
            </a:r>
            <a:r>
              <a:rPr lang="en-US" dirty="0" smtClean="0">
                <a:hlinkClick r:id="rId3"/>
              </a:rPr>
              <a:t>@cse.psu.edu</a:t>
            </a:r>
            <a:r>
              <a:rPr lang="en-US" dirty="0"/>
              <a:t>							</a:t>
            </a:r>
            <a:r>
              <a:rPr lang="en-US" dirty="0" smtClean="0"/>
              <a:t>		 			</a:t>
            </a:r>
            <a:r>
              <a:rPr lang="en-US" sz="2400" dirty="0" err="1" smtClean="0">
                <a:latin typeface="+mn-lt"/>
                <a:ea typeface="+mn-ea"/>
                <a:cs typeface="+mn-cs"/>
              </a:rPr>
              <a:t>Xueqing</a:t>
            </a:r>
            <a:r>
              <a:rPr lang="en-US" sz="2400" dirty="0" smtClean="0">
                <a:latin typeface="+mn-lt"/>
                <a:ea typeface="+mn-ea"/>
                <a:cs typeface="+mn-cs"/>
              </a:rPr>
              <a:t> Li</a:t>
            </a:r>
          </a:p>
          <a:p>
            <a:pPr>
              <a:tabLst>
                <a:tab pos="1206500" algn="l"/>
                <a:tab pos="2057400" algn="l"/>
                <a:tab pos="5092700" algn="l"/>
              </a:tabLst>
            </a:pPr>
            <a:r>
              <a:rPr lang="en-US" dirty="0" smtClean="0"/>
              <a:t>Guest Instructor: Dr. Kevin </a:t>
            </a:r>
            <a:r>
              <a:rPr lang="en-US" dirty="0" err="1" smtClean="0"/>
              <a:t>Irick</a:t>
            </a:r>
            <a:r>
              <a:rPr lang="en-US" sz="2400" dirty="0">
                <a:latin typeface="+mn-lt"/>
                <a:ea typeface="+mn-ea"/>
                <a:cs typeface="+mn-cs"/>
              </a:rPr>
              <a:t>			</a:t>
            </a:r>
            <a:endParaRPr lang="en-US" dirty="0"/>
          </a:p>
          <a:p>
            <a:pPr>
              <a:tabLst>
                <a:tab pos="1206500" algn="l"/>
                <a:tab pos="2057400" algn="l"/>
                <a:tab pos="5092700" algn="l"/>
              </a:tabLst>
            </a:pPr>
            <a:r>
              <a:rPr lang="en-US" dirty="0"/>
              <a:t> </a:t>
            </a:r>
            <a:r>
              <a:rPr lang="en-US" dirty="0" smtClean="0"/>
              <a:t>Labs</a:t>
            </a:r>
            <a:r>
              <a:rPr lang="en-US" dirty="0"/>
              <a:t>:	 	</a:t>
            </a:r>
            <a:r>
              <a:rPr lang="en-US" dirty="0" smtClean="0"/>
              <a:t>IST 218/220</a:t>
            </a:r>
            <a:endParaRPr lang="en-US" dirty="0"/>
          </a:p>
          <a:p>
            <a:pPr>
              <a:lnSpc>
                <a:spcPct val="85000"/>
              </a:lnSpc>
              <a:tabLst>
                <a:tab pos="1206500" algn="l"/>
                <a:tab pos="2057400" algn="l"/>
                <a:tab pos="5092700" algn="l"/>
              </a:tabLst>
            </a:pPr>
            <a:r>
              <a:rPr lang="en-US" dirty="0"/>
              <a:t>Text/Slides: 	</a:t>
            </a:r>
            <a:r>
              <a:rPr lang="en-US" i="1" dirty="0"/>
              <a:t>Check for reading material in </a:t>
            </a:r>
            <a:r>
              <a:rPr lang="en-US" i="1" dirty="0" smtClean="0"/>
              <a:t>Angel</a:t>
            </a:r>
            <a:endParaRPr lang="en-US" dirty="0"/>
          </a:p>
        </p:txBody>
      </p:sp>
    </p:spTree>
    <p:extLst>
      <p:ext uri="{BB962C8B-B14F-4D97-AF65-F5344CB8AC3E}">
        <p14:creationId xmlns:p14="http://schemas.microsoft.com/office/powerpoint/2010/main" val="15378808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 </a:t>
            </a:r>
            <a:r>
              <a:rPr lang="en-US" smtClean="0"/>
              <a:t>vs ASIC</a:t>
            </a:r>
            <a:endParaRPr lang="en-US"/>
          </a:p>
        </p:txBody>
      </p:sp>
      <p:pic>
        <p:nvPicPr>
          <p:cNvPr id="1071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419225"/>
            <a:ext cx="8743950"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0548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ASIC Design </a:t>
            </a:r>
            <a:r>
              <a:rPr lang="en-US" dirty="0" err="1" smtClean="0"/>
              <a:t>FLow</a:t>
            </a:r>
            <a:endParaRPr lang="en-US" dirty="0"/>
          </a:p>
        </p:txBody>
      </p:sp>
      <p:pic>
        <p:nvPicPr>
          <p:cNvPr id="1072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518400" cy="4736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5319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RTL Synthesis </a:t>
            </a:r>
            <a:r>
              <a:rPr lang="en-US" dirty="0" err="1" smtClean="0"/>
              <a:t>FLow</a:t>
            </a:r>
            <a:endParaRPr lang="en-US" dirty="0"/>
          </a:p>
        </p:txBody>
      </p:sp>
      <p:pic>
        <p:nvPicPr>
          <p:cNvPr id="1073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1425575"/>
            <a:ext cx="6381750" cy="400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2329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t>FPGA Toolflow</a:t>
            </a:r>
          </a:p>
        </p:txBody>
      </p:sp>
      <p:pic>
        <p:nvPicPr>
          <p:cNvPr id="684036" name="Picture 4"/>
          <p:cNvPicPr>
            <a:picLocks noGrp="1" noChangeAspect="1" noChangeArrowheads="1"/>
          </p:cNvPicPr>
          <p:nvPr>
            <p:ph idx="1"/>
          </p:nvPr>
        </p:nvPicPr>
        <p:blipFill>
          <a:blip r:embed="rId3" cstate="print"/>
          <a:srcRect/>
          <a:stretch>
            <a:fillRect/>
          </a:stretch>
        </p:blipFill>
        <p:spPr>
          <a:xfrm>
            <a:off x="152400" y="990600"/>
            <a:ext cx="8210550" cy="4410075"/>
          </a:xfrm>
          <a:noFill/>
          <a:ln/>
        </p:spPr>
      </p:pic>
      <p:sp>
        <p:nvSpPr>
          <p:cNvPr id="684038" name="Text Box 6"/>
          <p:cNvSpPr txBox="1">
            <a:spLocks noChangeArrowheads="1"/>
          </p:cNvSpPr>
          <p:nvPr/>
        </p:nvSpPr>
        <p:spPr bwMode="auto">
          <a:xfrm>
            <a:off x="898525" y="5827713"/>
            <a:ext cx="1581150" cy="366712"/>
          </a:xfrm>
          <a:prstGeom prst="rect">
            <a:avLst/>
          </a:prstGeom>
          <a:noFill/>
          <a:ln w="12700">
            <a:noFill/>
            <a:miter lim="800000"/>
            <a:headEnd/>
            <a:tailEnd/>
          </a:ln>
          <a:effectLst/>
        </p:spPr>
        <p:txBody>
          <a:bodyPr wrap="none">
            <a:spAutoFit/>
          </a:bodyPr>
          <a:lstStyle/>
          <a:p>
            <a:r>
              <a:rPr lang="en-US"/>
              <a:t>Source: Xilinx</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3" name="Rectangle 5"/>
          <p:cNvSpPr>
            <a:spLocks noGrp="1" noChangeArrowheads="1"/>
          </p:cNvSpPr>
          <p:nvPr>
            <p:ph type="title"/>
          </p:nvPr>
        </p:nvSpPr>
        <p:spPr/>
        <p:txBody>
          <a:bodyPr/>
          <a:lstStyle/>
          <a:p>
            <a:r>
              <a:rPr lang="en-US"/>
              <a:t>From Verilog to Bitstream</a:t>
            </a:r>
          </a:p>
        </p:txBody>
      </p:sp>
      <p:graphicFrame>
        <p:nvGraphicFramePr>
          <p:cNvPr id="1041412" name="Object 4"/>
          <p:cNvGraphicFramePr>
            <a:graphicFrameLocks noGrp="1" noChangeAspect="1"/>
          </p:cNvGraphicFramePr>
          <p:nvPr>
            <p:ph idx="1"/>
          </p:nvPr>
        </p:nvGraphicFramePr>
        <p:xfrm>
          <a:off x="685800" y="1219200"/>
          <a:ext cx="7848600" cy="4314825"/>
        </p:xfrm>
        <a:graphic>
          <a:graphicData uri="http://schemas.openxmlformats.org/presentationml/2006/ole">
            <mc:AlternateContent xmlns:mc="http://schemas.openxmlformats.org/markup-compatibility/2006">
              <mc:Choice xmlns:v="urn:schemas-microsoft-com:vml" Requires="v">
                <p:oleObj spid="_x0000_s1041427" name="SmartDraw" r:id="rId4" imgW="5275800" imgH="2898360" progId="">
                  <p:embed/>
                </p:oleObj>
              </mc:Choice>
              <mc:Fallback>
                <p:oleObj name="SmartDraw" r:id="rId4" imgW="5275800" imgH="289836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219200"/>
                        <a:ext cx="7848600" cy="4314825"/>
                      </a:xfrm>
                      <a:prstGeom prst="rect">
                        <a:avLst/>
                      </a:prstGeom>
                      <a:solidFill>
                        <a:schemeClr val="bg1"/>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title"/>
          </p:nvPr>
        </p:nvSpPr>
        <p:spPr/>
        <p:txBody>
          <a:bodyPr/>
          <a:lstStyle/>
          <a:p>
            <a:r>
              <a:rPr lang="en-US"/>
              <a:t>Design Synthesis </a:t>
            </a:r>
          </a:p>
        </p:txBody>
      </p:sp>
      <p:sp>
        <p:nvSpPr>
          <p:cNvPr id="1045507" name="Rectangle 3"/>
          <p:cNvSpPr>
            <a:spLocks noGrp="1" noChangeArrowheads="1"/>
          </p:cNvSpPr>
          <p:nvPr>
            <p:ph type="body" sz="half" idx="1"/>
          </p:nvPr>
        </p:nvSpPr>
        <p:spPr>
          <a:xfrm>
            <a:off x="533400" y="914400"/>
            <a:ext cx="8077200" cy="1073150"/>
          </a:xfrm>
        </p:spPr>
        <p:txBody>
          <a:bodyPr/>
          <a:lstStyle/>
          <a:p>
            <a:pPr marL="342900" indent="-342900"/>
            <a:r>
              <a:rPr lang="en-US" sz="2000"/>
              <a:t>Interpret RTL code and translate it to produce synthesized circuit netlist in a standard EDIF format</a:t>
            </a:r>
          </a:p>
          <a:p>
            <a:pPr marL="342900" indent="-342900"/>
            <a:r>
              <a:rPr lang="en-US" sz="2000"/>
              <a:t>Some can display circuit schematics corresponding to EDIF netlist</a:t>
            </a:r>
          </a:p>
        </p:txBody>
      </p:sp>
      <p:sp>
        <p:nvSpPr>
          <p:cNvPr id="1045508" name="Text Box 4"/>
          <p:cNvSpPr txBox="1">
            <a:spLocks noChangeArrowheads="1"/>
          </p:cNvSpPr>
          <p:nvPr/>
        </p:nvSpPr>
        <p:spPr bwMode="auto">
          <a:xfrm>
            <a:off x="746125" y="3694113"/>
            <a:ext cx="184150" cy="366712"/>
          </a:xfrm>
          <a:prstGeom prst="rect">
            <a:avLst/>
          </a:prstGeom>
          <a:noFill/>
          <a:ln w="12700">
            <a:noFill/>
            <a:miter lim="800000"/>
            <a:headEnd/>
            <a:tailEnd/>
          </a:ln>
          <a:effectLst/>
        </p:spPr>
        <p:txBody>
          <a:bodyPr wrap="none">
            <a:spAutoFit/>
          </a:bodyPr>
          <a:lstStyle/>
          <a:p>
            <a:endParaRPr lang="en-US"/>
          </a:p>
        </p:txBody>
      </p:sp>
      <p:pic>
        <p:nvPicPr>
          <p:cNvPr id="1045509" name="Picture 5"/>
          <p:cNvPicPr>
            <a:picLocks noGrp="1" noChangeAspect="1" noChangeArrowheads="1"/>
          </p:cNvPicPr>
          <p:nvPr>
            <p:ph sz="half" idx="2"/>
          </p:nvPr>
        </p:nvPicPr>
        <p:blipFill>
          <a:blip r:embed="rId3" cstate="print"/>
          <a:srcRect/>
          <a:stretch>
            <a:fillRect/>
          </a:stretch>
        </p:blipFill>
        <p:spPr>
          <a:xfrm>
            <a:off x="1371600" y="2286000"/>
            <a:ext cx="5638800" cy="1963738"/>
          </a:xfrm>
          <a:noFill/>
          <a:ln/>
        </p:spPr>
      </p:pic>
      <p:sp>
        <p:nvSpPr>
          <p:cNvPr id="1045516" name="Text Box 12"/>
          <p:cNvSpPr txBox="1">
            <a:spLocks noChangeArrowheads="1"/>
          </p:cNvSpPr>
          <p:nvPr/>
        </p:nvSpPr>
        <p:spPr bwMode="auto">
          <a:xfrm>
            <a:off x="990600" y="4043363"/>
            <a:ext cx="3381375" cy="2536825"/>
          </a:xfrm>
          <a:prstGeom prst="rect">
            <a:avLst/>
          </a:prstGeom>
          <a:noFill/>
          <a:ln w="12700">
            <a:noFill/>
            <a:miter lim="800000"/>
            <a:headEnd/>
            <a:tailEnd/>
          </a:ln>
          <a:effectLst/>
        </p:spPr>
        <p:txBody>
          <a:bodyPr wrap="none">
            <a:spAutoFit/>
          </a:bodyPr>
          <a:lstStyle/>
          <a:p>
            <a:r>
              <a:rPr lang="en-US" sz="1600">
                <a:solidFill>
                  <a:schemeClr val="tx1"/>
                </a:solidFill>
              </a:rPr>
              <a:t>module d_register (CLK, DATA, Q);</a:t>
            </a:r>
          </a:p>
          <a:p>
            <a:r>
              <a:rPr lang="en-US" sz="1600">
                <a:solidFill>
                  <a:schemeClr val="tx1"/>
                </a:solidFill>
              </a:rPr>
              <a:t>input CLK;</a:t>
            </a:r>
          </a:p>
          <a:p>
            <a:r>
              <a:rPr lang="en-US" sz="1600">
                <a:solidFill>
                  <a:schemeClr val="tx1"/>
                </a:solidFill>
              </a:rPr>
              <a:t>input DATA;</a:t>
            </a:r>
          </a:p>
          <a:p>
            <a:r>
              <a:rPr lang="en-US" sz="1600">
                <a:solidFill>
                  <a:schemeClr val="tx1"/>
                </a:solidFill>
              </a:rPr>
              <a:t>output Q;</a:t>
            </a:r>
          </a:p>
          <a:p>
            <a:r>
              <a:rPr lang="en-US" sz="1600">
                <a:solidFill>
                  <a:schemeClr val="tx1"/>
                </a:solidFill>
              </a:rPr>
              <a:t>reg Q;</a:t>
            </a:r>
          </a:p>
          <a:p>
            <a:r>
              <a:rPr lang="en-US" sz="1600">
                <a:solidFill>
                  <a:schemeClr val="tx1"/>
                </a:solidFill>
              </a:rPr>
              <a:t>always @ (posedge CLK)</a:t>
            </a:r>
          </a:p>
          <a:p>
            <a:r>
              <a:rPr lang="en-US" sz="1600">
                <a:solidFill>
                  <a:schemeClr val="tx1"/>
                </a:solidFill>
              </a:rPr>
              <a:t>begin: My_D_Reg</a:t>
            </a:r>
          </a:p>
          <a:p>
            <a:r>
              <a:rPr lang="en-US" sz="1600">
                <a:solidFill>
                  <a:schemeClr val="tx1"/>
                </a:solidFill>
              </a:rPr>
              <a:t>Q &lt;= DATA;</a:t>
            </a:r>
          </a:p>
          <a:p>
            <a:r>
              <a:rPr lang="en-US" sz="1600">
                <a:solidFill>
                  <a:schemeClr val="tx1"/>
                </a:solidFill>
              </a:rPr>
              <a:t>end</a:t>
            </a:r>
          </a:p>
          <a:p>
            <a:r>
              <a:rPr lang="en-US" sz="1600">
                <a:solidFill>
                  <a:schemeClr val="tx1"/>
                </a:solidFill>
              </a:rPr>
              <a:t>endmodule</a:t>
            </a:r>
          </a:p>
        </p:txBody>
      </p:sp>
      <p:sp>
        <p:nvSpPr>
          <p:cNvPr id="1045517" name="Rectangle 13"/>
          <p:cNvSpPr>
            <a:spLocks noChangeArrowheads="1"/>
          </p:cNvSpPr>
          <p:nvPr/>
        </p:nvSpPr>
        <p:spPr bwMode="auto">
          <a:xfrm>
            <a:off x="5410200" y="4953000"/>
            <a:ext cx="609600" cy="990600"/>
          </a:xfrm>
          <a:prstGeom prst="rect">
            <a:avLst/>
          </a:prstGeom>
          <a:noFill/>
          <a:ln w="12700">
            <a:solidFill>
              <a:schemeClr val="tx1"/>
            </a:solidFill>
            <a:miter lim="800000"/>
            <a:headEnd/>
            <a:tailEnd/>
          </a:ln>
          <a:effectLst/>
        </p:spPr>
        <p:txBody>
          <a:bodyPr wrap="none" anchor="ctr"/>
          <a:lstStyle/>
          <a:p>
            <a:endParaRPr lang="en-US"/>
          </a:p>
        </p:txBody>
      </p:sp>
      <p:sp>
        <p:nvSpPr>
          <p:cNvPr id="1045518" name="Text Box 14"/>
          <p:cNvSpPr txBox="1">
            <a:spLocks noChangeArrowheads="1"/>
          </p:cNvSpPr>
          <p:nvPr/>
        </p:nvSpPr>
        <p:spPr bwMode="auto">
          <a:xfrm>
            <a:off x="5470525" y="5218113"/>
            <a:ext cx="603250" cy="641350"/>
          </a:xfrm>
          <a:prstGeom prst="rect">
            <a:avLst/>
          </a:prstGeom>
          <a:noFill/>
          <a:ln w="12700">
            <a:noFill/>
            <a:miter lim="800000"/>
            <a:headEnd/>
            <a:tailEnd/>
          </a:ln>
          <a:effectLst/>
        </p:spPr>
        <p:txBody>
          <a:bodyPr wrap="none">
            <a:spAutoFit/>
          </a:bodyPr>
          <a:lstStyle/>
          <a:p>
            <a:r>
              <a:rPr lang="en-US"/>
              <a:t> D</a:t>
            </a:r>
          </a:p>
          <a:p>
            <a:r>
              <a:rPr lang="en-US"/>
              <a:t>Reg</a:t>
            </a:r>
          </a:p>
        </p:txBody>
      </p:sp>
      <p:sp>
        <p:nvSpPr>
          <p:cNvPr id="1045519" name="AutoShape 15"/>
          <p:cNvSpPr>
            <a:spLocks noChangeArrowheads="1"/>
          </p:cNvSpPr>
          <p:nvPr/>
        </p:nvSpPr>
        <p:spPr bwMode="auto">
          <a:xfrm>
            <a:off x="4114800" y="5257800"/>
            <a:ext cx="976313" cy="485775"/>
          </a:xfrm>
          <a:prstGeom prst="rightArrow">
            <a:avLst>
              <a:gd name="adj1" fmla="val 50000"/>
              <a:gd name="adj2" fmla="val 50245"/>
            </a:avLst>
          </a:prstGeom>
          <a:no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Grp="1" noChangeArrowheads="1"/>
          </p:cNvSpPr>
          <p:nvPr>
            <p:ph type="title"/>
          </p:nvPr>
        </p:nvSpPr>
        <p:spPr/>
        <p:txBody>
          <a:bodyPr/>
          <a:lstStyle/>
          <a:p>
            <a:r>
              <a:rPr lang="en-US"/>
              <a:t>Circuit netlist</a:t>
            </a:r>
          </a:p>
        </p:txBody>
      </p:sp>
      <p:graphicFrame>
        <p:nvGraphicFramePr>
          <p:cNvPr id="1049603" name="Object 3"/>
          <p:cNvGraphicFramePr>
            <a:graphicFrameLocks noGrp="1" noChangeAspect="1"/>
          </p:cNvGraphicFramePr>
          <p:nvPr>
            <p:ph idx="1"/>
          </p:nvPr>
        </p:nvGraphicFramePr>
        <p:xfrm>
          <a:off x="381000" y="1219200"/>
          <a:ext cx="8458200" cy="5176838"/>
        </p:xfrm>
        <a:graphic>
          <a:graphicData uri="http://schemas.openxmlformats.org/presentationml/2006/ole">
            <mc:AlternateContent xmlns:mc="http://schemas.openxmlformats.org/markup-compatibility/2006">
              <mc:Choice xmlns:v="urn:schemas-microsoft-com:vml" Requires="v">
                <p:oleObj spid="_x0000_s1049618" name="Bitmap Image" r:id="rId4" imgW="7430537" imgH="4315427" progId="PBrush">
                  <p:embed/>
                </p:oleObj>
              </mc:Choice>
              <mc:Fallback>
                <p:oleObj name="Bitmap Image" r:id="rId4" imgW="7430537" imgH="4315427" progId="PBrush">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219200"/>
                        <a:ext cx="8458200" cy="517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title"/>
          </p:nvPr>
        </p:nvSpPr>
        <p:spPr/>
        <p:txBody>
          <a:bodyPr/>
          <a:lstStyle/>
          <a:p>
            <a:r>
              <a:rPr lang="en-US"/>
              <a:t>Technology Mapping</a:t>
            </a:r>
          </a:p>
        </p:txBody>
      </p:sp>
      <p:graphicFrame>
        <p:nvGraphicFramePr>
          <p:cNvPr id="1050627" name="Object 3"/>
          <p:cNvGraphicFramePr>
            <a:graphicFrameLocks noGrp="1" noChangeAspect="1"/>
          </p:cNvGraphicFramePr>
          <p:nvPr>
            <p:ph idx="1"/>
          </p:nvPr>
        </p:nvGraphicFramePr>
        <p:xfrm>
          <a:off x="381000" y="1219200"/>
          <a:ext cx="8610600" cy="4813300"/>
        </p:xfrm>
        <a:graphic>
          <a:graphicData uri="http://schemas.openxmlformats.org/presentationml/2006/ole">
            <mc:AlternateContent xmlns:mc="http://schemas.openxmlformats.org/markup-compatibility/2006">
              <mc:Choice xmlns:v="urn:schemas-microsoft-com:vml" Requires="v">
                <p:oleObj spid="_x0000_s1050642" name="Bitmap Image" r:id="rId4" imgW="7430537" imgH="4315427" progId="PBrush">
                  <p:embed/>
                </p:oleObj>
              </mc:Choice>
              <mc:Fallback>
                <p:oleObj name="Bitmap Image" r:id="rId4" imgW="7430537" imgH="4315427" progId="PBrush">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219200"/>
                        <a:ext cx="8610600" cy="481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0628" name="Rectangle 4"/>
          <p:cNvSpPr>
            <a:spLocks noChangeArrowheads="1"/>
          </p:cNvSpPr>
          <p:nvPr/>
        </p:nvSpPr>
        <p:spPr bwMode="auto">
          <a:xfrm>
            <a:off x="533400" y="4495800"/>
            <a:ext cx="4495800" cy="1600200"/>
          </a:xfrm>
          <a:prstGeom prst="rect">
            <a:avLst/>
          </a:prstGeom>
          <a:noFill/>
          <a:ln w="38100">
            <a:solidFill>
              <a:srgbClr val="990099"/>
            </a:solidFill>
            <a:miter lim="800000"/>
            <a:headEnd/>
            <a:tailEnd/>
          </a:ln>
          <a:effectLst/>
        </p:spPr>
        <p:txBody>
          <a:bodyPr wrap="none" anchor="ctr"/>
          <a:lstStyle/>
          <a:p>
            <a:pPr algn="ctr"/>
            <a:endParaRPr lang="pl-PL" sz="2000">
              <a:solidFill>
                <a:schemeClr val="tx1"/>
              </a:solidFill>
              <a:latin typeface="Times New Roman" pitchFamily="18" charset="0"/>
            </a:endParaRPr>
          </a:p>
        </p:txBody>
      </p:sp>
      <p:sp>
        <p:nvSpPr>
          <p:cNvPr id="1050629" name="Rectangle 5"/>
          <p:cNvSpPr>
            <a:spLocks noChangeArrowheads="1"/>
          </p:cNvSpPr>
          <p:nvPr/>
        </p:nvSpPr>
        <p:spPr bwMode="auto">
          <a:xfrm>
            <a:off x="533400" y="3581400"/>
            <a:ext cx="2819400" cy="838200"/>
          </a:xfrm>
          <a:prstGeom prst="rect">
            <a:avLst/>
          </a:prstGeom>
          <a:noFill/>
          <a:ln w="38100">
            <a:solidFill>
              <a:srgbClr val="009900"/>
            </a:solidFill>
            <a:miter lim="800000"/>
            <a:headEnd/>
            <a:tailEnd/>
          </a:ln>
          <a:effectLst/>
        </p:spPr>
        <p:txBody>
          <a:bodyPr wrap="none" anchor="ctr"/>
          <a:lstStyle/>
          <a:p>
            <a:endParaRPr lang="en-US"/>
          </a:p>
        </p:txBody>
      </p:sp>
      <p:sp>
        <p:nvSpPr>
          <p:cNvPr id="1050630" name="Rectangle 6"/>
          <p:cNvSpPr>
            <a:spLocks noChangeArrowheads="1"/>
          </p:cNvSpPr>
          <p:nvPr/>
        </p:nvSpPr>
        <p:spPr bwMode="auto">
          <a:xfrm>
            <a:off x="2895600" y="1981200"/>
            <a:ext cx="1447800" cy="1066800"/>
          </a:xfrm>
          <a:prstGeom prst="rect">
            <a:avLst/>
          </a:prstGeom>
          <a:noFill/>
          <a:ln w="28575">
            <a:solidFill>
              <a:srgbClr val="008080"/>
            </a:solidFill>
            <a:miter lim="800000"/>
            <a:headEnd/>
            <a:tailEnd/>
          </a:ln>
          <a:effectLst/>
        </p:spPr>
        <p:txBody>
          <a:bodyPr wrap="none" anchor="ctr"/>
          <a:lstStyle/>
          <a:p>
            <a:endParaRPr lang="en-US"/>
          </a:p>
        </p:txBody>
      </p:sp>
      <p:sp>
        <p:nvSpPr>
          <p:cNvPr id="1050631" name="Rectangle 7"/>
          <p:cNvSpPr>
            <a:spLocks noChangeArrowheads="1"/>
          </p:cNvSpPr>
          <p:nvPr/>
        </p:nvSpPr>
        <p:spPr bwMode="auto">
          <a:xfrm>
            <a:off x="5334000" y="3048000"/>
            <a:ext cx="1295400" cy="1143000"/>
          </a:xfrm>
          <a:prstGeom prst="rect">
            <a:avLst/>
          </a:prstGeom>
          <a:noFill/>
          <a:ln w="38100">
            <a:solidFill>
              <a:srgbClr val="FF3300"/>
            </a:solidFill>
            <a:miter lim="800000"/>
            <a:headEnd/>
            <a:tailEnd/>
          </a:ln>
          <a:effectLst/>
        </p:spPr>
        <p:txBody>
          <a:bodyPr wrap="none" anchor="ctr"/>
          <a:lstStyle/>
          <a:p>
            <a:endParaRPr lang="en-US"/>
          </a:p>
        </p:txBody>
      </p:sp>
      <p:sp>
        <p:nvSpPr>
          <p:cNvPr id="1050632" name="Rectangle 8"/>
          <p:cNvSpPr>
            <a:spLocks noChangeArrowheads="1"/>
          </p:cNvSpPr>
          <p:nvPr/>
        </p:nvSpPr>
        <p:spPr bwMode="auto">
          <a:xfrm>
            <a:off x="6934200" y="3276600"/>
            <a:ext cx="1066800" cy="1066800"/>
          </a:xfrm>
          <a:prstGeom prst="rect">
            <a:avLst/>
          </a:prstGeom>
          <a:noFill/>
          <a:ln w="38100">
            <a:solidFill>
              <a:srgbClr val="990000"/>
            </a:solidFill>
            <a:miter lim="800000"/>
            <a:headEnd/>
            <a:tailEnd/>
          </a:ln>
          <a:effectLst/>
        </p:spPr>
        <p:txBody>
          <a:bodyPr wrap="none" anchor="ctr"/>
          <a:lstStyle/>
          <a:p>
            <a:endParaRPr lang="en-US"/>
          </a:p>
        </p:txBody>
      </p:sp>
      <p:sp>
        <p:nvSpPr>
          <p:cNvPr id="1050633" name="Rectangle 9"/>
          <p:cNvSpPr>
            <a:spLocks noChangeArrowheads="1"/>
          </p:cNvSpPr>
          <p:nvPr/>
        </p:nvSpPr>
        <p:spPr bwMode="auto">
          <a:xfrm>
            <a:off x="6934200" y="4724400"/>
            <a:ext cx="1066800" cy="1066800"/>
          </a:xfrm>
          <a:prstGeom prst="rect">
            <a:avLst/>
          </a:prstGeom>
          <a:noFill/>
          <a:ln w="38100">
            <a:solidFill>
              <a:srgbClr val="990000"/>
            </a:solidFill>
            <a:miter lim="800000"/>
            <a:headEnd/>
            <a:tailEnd/>
          </a:ln>
          <a:effectLst/>
        </p:spPr>
        <p:txBody>
          <a:bodyPr wrap="none" anchor="ctr"/>
          <a:lstStyle/>
          <a:p>
            <a:endParaRPr lang="en-US"/>
          </a:p>
        </p:txBody>
      </p:sp>
      <p:sp>
        <p:nvSpPr>
          <p:cNvPr id="1050634" name="Text Box 10"/>
          <p:cNvSpPr txBox="1">
            <a:spLocks noChangeArrowheads="1"/>
          </p:cNvSpPr>
          <p:nvPr/>
        </p:nvSpPr>
        <p:spPr bwMode="auto">
          <a:xfrm>
            <a:off x="2286000" y="3657600"/>
            <a:ext cx="838200" cy="396875"/>
          </a:xfrm>
          <a:prstGeom prst="rect">
            <a:avLst/>
          </a:prstGeom>
          <a:noFill/>
          <a:ln w="9525">
            <a:noFill/>
            <a:miter lim="800000"/>
            <a:headEnd/>
            <a:tailEnd/>
          </a:ln>
          <a:effectLst/>
        </p:spPr>
        <p:txBody>
          <a:bodyPr>
            <a:spAutoFit/>
          </a:bodyPr>
          <a:lstStyle/>
          <a:p>
            <a:pPr>
              <a:spcBef>
                <a:spcPct val="50000"/>
              </a:spcBef>
            </a:pPr>
            <a:r>
              <a:rPr lang="en-US" sz="2000">
                <a:solidFill>
                  <a:srgbClr val="FF3300"/>
                </a:solidFill>
                <a:latin typeface="Times New Roman" pitchFamily="18" charset="0"/>
              </a:rPr>
              <a:t>LUT2</a:t>
            </a:r>
          </a:p>
        </p:txBody>
      </p:sp>
      <p:sp>
        <p:nvSpPr>
          <p:cNvPr id="1050635" name="Text Box 11"/>
          <p:cNvSpPr txBox="1">
            <a:spLocks noChangeArrowheads="1"/>
          </p:cNvSpPr>
          <p:nvPr/>
        </p:nvSpPr>
        <p:spPr bwMode="auto">
          <a:xfrm>
            <a:off x="3048000" y="4648200"/>
            <a:ext cx="838200" cy="396875"/>
          </a:xfrm>
          <a:prstGeom prst="rect">
            <a:avLst/>
          </a:prstGeom>
          <a:noFill/>
          <a:ln w="9525">
            <a:noFill/>
            <a:miter lim="800000"/>
            <a:headEnd/>
            <a:tailEnd/>
          </a:ln>
          <a:effectLst/>
        </p:spPr>
        <p:txBody>
          <a:bodyPr>
            <a:spAutoFit/>
          </a:bodyPr>
          <a:lstStyle/>
          <a:p>
            <a:pPr>
              <a:spcBef>
                <a:spcPct val="50000"/>
              </a:spcBef>
            </a:pPr>
            <a:r>
              <a:rPr lang="en-US" sz="2000">
                <a:solidFill>
                  <a:srgbClr val="FF3300"/>
                </a:solidFill>
                <a:latin typeface="Times New Roman" pitchFamily="18" charset="0"/>
              </a:rPr>
              <a:t>LUT3</a:t>
            </a:r>
          </a:p>
        </p:txBody>
      </p:sp>
      <p:sp>
        <p:nvSpPr>
          <p:cNvPr id="1050636" name="Text Box 12"/>
          <p:cNvSpPr txBox="1">
            <a:spLocks noChangeArrowheads="1"/>
          </p:cNvSpPr>
          <p:nvPr/>
        </p:nvSpPr>
        <p:spPr bwMode="auto">
          <a:xfrm>
            <a:off x="3352800" y="2057400"/>
            <a:ext cx="838200" cy="396875"/>
          </a:xfrm>
          <a:prstGeom prst="rect">
            <a:avLst/>
          </a:prstGeom>
          <a:noFill/>
          <a:ln w="9525">
            <a:noFill/>
            <a:miter lim="800000"/>
            <a:headEnd/>
            <a:tailEnd/>
          </a:ln>
          <a:effectLst/>
        </p:spPr>
        <p:txBody>
          <a:bodyPr>
            <a:spAutoFit/>
          </a:bodyPr>
          <a:lstStyle/>
          <a:p>
            <a:pPr>
              <a:spcBef>
                <a:spcPct val="50000"/>
              </a:spcBef>
            </a:pPr>
            <a:r>
              <a:rPr lang="en-US" sz="2000">
                <a:solidFill>
                  <a:srgbClr val="FF3300"/>
                </a:solidFill>
                <a:latin typeface="Times New Roman" pitchFamily="18" charset="0"/>
              </a:rPr>
              <a:t>LUT4</a:t>
            </a:r>
          </a:p>
        </p:txBody>
      </p:sp>
      <p:sp>
        <p:nvSpPr>
          <p:cNvPr id="1050637" name="Text Box 13"/>
          <p:cNvSpPr txBox="1">
            <a:spLocks noChangeArrowheads="1"/>
          </p:cNvSpPr>
          <p:nvPr/>
        </p:nvSpPr>
        <p:spPr bwMode="auto">
          <a:xfrm>
            <a:off x="5486400" y="3124200"/>
            <a:ext cx="838200" cy="396875"/>
          </a:xfrm>
          <a:prstGeom prst="rect">
            <a:avLst/>
          </a:prstGeom>
          <a:noFill/>
          <a:ln w="9525">
            <a:noFill/>
            <a:miter lim="800000"/>
            <a:headEnd/>
            <a:tailEnd/>
          </a:ln>
          <a:effectLst/>
        </p:spPr>
        <p:txBody>
          <a:bodyPr>
            <a:spAutoFit/>
          </a:bodyPr>
          <a:lstStyle/>
          <a:p>
            <a:pPr>
              <a:spcBef>
                <a:spcPct val="50000"/>
              </a:spcBef>
            </a:pPr>
            <a:r>
              <a:rPr lang="en-US" sz="2000">
                <a:solidFill>
                  <a:srgbClr val="FF3300"/>
                </a:solidFill>
                <a:latin typeface="Times New Roman" pitchFamily="18" charset="0"/>
              </a:rPr>
              <a:t>LUT5</a:t>
            </a:r>
          </a:p>
        </p:txBody>
      </p:sp>
      <p:sp>
        <p:nvSpPr>
          <p:cNvPr id="1050638" name="Text Box 14"/>
          <p:cNvSpPr txBox="1">
            <a:spLocks noChangeArrowheads="1"/>
          </p:cNvSpPr>
          <p:nvPr/>
        </p:nvSpPr>
        <p:spPr bwMode="auto">
          <a:xfrm>
            <a:off x="1803400" y="2625725"/>
            <a:ext cx="838200" cy="396875"/>
          </a:xfrm>
          <a:prstGeom prst="rect">
            <a:avLst/>
          </a:prstGeom>
          <a:noFill/>
          <a:ln w="9525">
            <a:noFill/>
            <a:miter lim="800000"/>
            <a:headEnd/>
            <a:tailEnd/>
          </a:ln>
          <a:effectLst/>
        </p:spPr>
        <p:txBody>
          <a:bodyPr>
            <a:spAutoFit/>
          </a:bodyPr>
          <a:lstStyle/>
          <a:p>
            <a:pPr>
              <a:spcBef>
                <a:spcPct val="50000"/>
              </a:spcBef>
            </a:pPr>
            <a:r>
              <a:rPr lang="en-US" sz="2000">
                <a:solidFill>
                  <a:srgbClr val="FF3300"/>
                </a:solidFill>
                <a:latin typeface="Times New Roman" pitchFamily="18" charset="0"/>
              </a:rPr>
              <a:t>LUT1</a:t>
            </a:r>
          </a:p>
        </p:txBody>
      </p:sp>
      <p:sp>
        <p:nvSpPr>
          <p:cNvPr id="1050639" name="Text Box 15"/>
          <p:cNvSpPr txBox="1">
            <a:spLocks noChangeArrowheads="1"/>
          </p:cNvSpPr>
          <p:nvPr/>
        </p:nvSpPr>
        <p:spPr bwMode="auto">
          <a:xfrm>
            <a:off x="7010400" y="2819400"/>
            <a:ext cx="838200" cy="396875"/>
          </a:xfrm>
          <a:prstGeom prst="rect">
            <a:avLst/>
          </a:prstGeom>
          <a:noFill/>
          <a:ln w="9525">
            <a:noFill/>
            <a:miter lim="800000"/>
            <a:headEnd/>
            <a:tailEnd/>
          </a:ln>
          <a:effectLst/>
        </p:spPr>
        <p:txBody>
          <a:bodyPr>
            <a:spAutoFit/>
          </a:bodyPr>
          <a:lstStyle/>
          <a:p>
            <a:pPr>
              <a:spcBef>
                <a:spcPct val="50000"/>
              </a:spcBef>
            </a:pPr>
            <a:r>
              <a:rPr lang="en-US" sz="2000">
                <a:solidFill>
                  <a:srgbClr val="FF3300"/>
                </a:solidFill>
                <a:latin typeface="Times New Roman" pitchFamily="18" charset="0"/>
              </a:rPr>
              <a:t>FF1</a:t>
            </a:r>
          </a:p>
        </p:txBody>
      </p:sp>
      <p:sp>
        <p:nvSpPr>
          <p:cNvPr id="1050640" name="Text Box 16"/>
          <p:cNvSpPr txBox="1">
            <a:spLocks noChangeArrowheads="1"/>
          </p:cNvSpPr>
          <p:nvPr/>
        </p:nvSpPr>
        <p:spPr bwMode="auto">
          <a:xfrm>
            <a:off x="7010400" y="4343400"/>
            <a:ext cx="838200" cy="396875"/>
          </a:xfrm>
          <a:prstGeom prst="rect">
            <a:avLst/>
          </a:prstGeom>
          <a:noFill/>
          <a:ln w="9525">
            <a:noFill/>
            <a:miter lim="800000"/>
            <a:headEnd/>
            <a:tailEnd/>
          </a:ln>
          <a:effectLst/>
        </p:spPr>
        <p:txBody>
          <a:bodyPr>
            <a:spAutoFit/>
          </a:bodyPr>
          <a:lstStyle/>
          <a:p>
            <a:pPr>
              <a:spcBef>
                <a:spcPct val="50000"/>
              </a:spcBef>
            </a:pPr>
            <a:r>
              <a:rPr lang="en-US" sz="2000">
                <a:solidFill>
                  <a:srgbClr val="FF3300"/>
                </a:solidFill>
                <a:latin typeface="Times New Roman" pitchFamily="18" charset="0"/>
              </a:rPr>
              <a:t>FF2</a:t>
            </a:r>
          </a:p>
        </p:txBody>
      </p:sp>
      <p:sp>
        <p:nvSpPr>
          <p:cNvPr id="1050641" name="Rectangle 17"/>
          <p:cNvSpPr>
            <a:spLocks noChangeArrowheads="1"/>
          </p:cNvSpPr>
          <p:nvPr/>
        </p:nvSpPr>
        <p:spPr bwMode="auto">
          <a:xfrm>
            <a:off x="533400" y="1676400"/>
            <a:ext cx="2057400" cy="838200"/>
          </a:xfrm>
          <a:prstGeom prst="rect">
            <a:avLst/>
          </a:prstGeom>
          <a:noFill/>
          <a:ln w="28575">
            <a:solidFill>
              <a:srgbClr val="CC3300"/>
            </a:solidFill>
            <a:miter lim="800000"/>
            <a:headEnd/>
            <a:tailEnd/>
          </a:ln>
          <a:effectLst/>
        </p:spPr>
        <p:txBody>
          <a:bodyPr wrap="none" anchor="ctr"/>
          <a:lstStyle/>
          <a:p>
            <a:endParaRPr lang="en-US"/>
          </a:p>
        </p:txBody>
      </p:sp>
      <p:sp>
        <p:nvSpPr>
          <p:cNvPr id="1050642" name="Rectangle 18"/>
          <p:cNvSpPr>
            <a:spLocks noChangeArrowheads="1"/>
          </p:cNvSpPr>
          <p:nvPr/>
        </p:nvSpPr>
        <p:spPr bwMode="auto">
          <a:xfrm>
            <a:off x="533400" y="2654300"/>
            <a:ext cx="2057400" cy="838200"/>
          </a:xfrm>
          <a:prstGeom prst="rect">
            <a:avLst/>
          </a:prstGeom>
          <a:noFill/>
          <a:ln w="28575">
            <a:solidFill>
              <a:srgbClr val="A50021"/>
            </a:solidFill>
            <a:miter lim="800000"/>
            <a:headEnd/>
            <a:tailEnd/>
          </a:ln>
          <a:effectLst/>
        </p:spPr>
        <p:txBody>
          <a:bodyPr wrap="none" anchor="ctr"/>
          <a:lstStyle/>
          <a:p>
            <a:endParaRPr lang="en-US"/>
          </a:p>
        </p:txBody>
      </p:sp>
      <p:sp>
        <p:nvSpPr>
          <p:cNvPr id="1050643" name="Text Box 19"/>
          <p:cNvSpPr txBox="1">
            <a:spLocks noChangeArrowheads="1"/>
          </p:cNvSpPr>
          <p:nvPr/>
        </p:nvSpPr>
        <p:spPr bwMode="auto">
          <a:xfrm>
            <a:off x="1765300" y="1612900"/>
            <a:ext cx="838200" cy="396875"/>
          </a:xfrm>
          <a:prstGeom prst="rect">
            <a:avLst/>
          </a:prstGeom>
          <a:noFill/>
          <a:ln w="9525">
            <a:noFill/>
            <a:miter lim="800000"/>
            <a:headEnd/>
            <a:tailEnd/>
          </a:ln>
          <a:effectLst/>
        </p:spPr>
        <p:txBody>
          <a:bodyPr>
            <a:spAutoFit/>
          </a:bodyPr>
          <a:lstStyle/>
          <a:p>
            <a:pPr>
              <a:spcBef>
                <a:spcPct val="50000"/>
              </a:spcBef>
            </a:pPr>
            <a:r>
              <a:rPr lang="en-US" sz="2000">
                <a:solidFill>
                  <a:srgbClr val="FF3300"/>
                </a:solidFill>
                <a:latin typeface="Times New Roman" pitchFamily="18" charset="0"/>
              </a:rPr>
              <a:t>LUT0</a:t>
            </a:r>
          </a:p>
        </p:txBody>
      </p:sp>
      <p:sp>
        <p:nvSpPr>
          <p:cNvPr id="1050644" name="Text Box 20"/>
          <p:cNvSpPr txBox="1">
            <a:spLocks noChangeArrowheads="1"/>
          </p:cNvSpPr>
          <p:nvPr/>
        </p:nvSpPr>
        <p:spPr bwMode="auto">
          <a:xfrm>
            <a:off x="288925" y="798513"/>
            <a:ext cx="7550150" cy="641350"/>
          </a:xfrm>
          <a:prstGeom prst="rect">
            <a:avLst/>
          </a:prstGeom>
          <a:noFill/>
          <a:ln w="12700">
            <a:noFill/>
            <a:miter lim="800000"/>
            <a:headEnd/>
            <a:tailEnd/>
          </a:ln>
          <a:effectLst/>
        </p:spPr>
        <p:txBody>
          <a:bodyPr wrap="none">
            <a:spAutoFit/>
          </a:bodyPr>
          <a:lstStyle/>
          <a:p>
            <a:r>
              <a:rPr lang="en-US"/>
              <a:t>Process of binding technology-dependent circuits of target technology to </a:t>
            </a:r>
          </a:p>
          <a:p>
            <a:r>
              <a:rPr lang="en-US"/>
              <a:t>technology-independent circuits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3" name="Rectangle 5"/>
          <p:cNvSpPr>
            <a:spLocks noGrp="1" noChangeArrowheads="1"/>
          </p:cNvSpPr>
          <p:nvPr>
            <p:ph type="title"/>
          </p:nvPr>
        </p:nvSpPr>
        <p:spPr/>
        <p:txBody>
          <a:bodyPr/>
          <a:lstStyle/>
          <a:p>
            <a:r>
              <a:rPr lang="en-US"/>
              <a:t>Mapping a Design into LUTs</a:t>
            </a:r>
          </a:p>
        </p:txBody>
      </p:sp>
      <p:pic>
        <p:nvPicPr>
          <p:cNvPr id="1051652" name="Picture 4"/>
          <p:cNvPicPr>
            <a:picLocks noGrp="1" noChangeAspect="1" noChangeArrowheads="1"/>
          </p:cNvPicPr>
          <p:nvPr>
            <p:ph idx="1"/>
          </p:nvPr>
        </p:nvPicPr>
        <p:blipFill>
          <a:blip r:embed="rId3" cstate="print"/>
          <a:srcRect/>
          <a:stretch>
            <a:fillRect/>
          </a:stretch>
        </p:blipFill>
        <p:spPr>
          <a:xfrm>
            <a:off x="1219200" y="990600"/>
            <a:ext cx="6921500" cy="3362325"/>
          </a:xfrm>
          <a:noFill/>
          <a:ln/>
        </p:spPr>
      </p:pic>
      <p:pic>
        <p:nvPicPr>
          <p:cNvPr id="1051657" name="Picture 9"/>
          <p:cNvPicPr>
            <a:picLocks noChangeAspect="1" noChangeArrowheads="1"/>
          </p:cNvPicPr>
          <p:nvPr/>
        </p:nvPicPr>
        <p:blipFill>
          <a:blip r:embed="rId4" cstate="print"/>
          <a:srcRect/>
          <a:stretch>
            <a:fillRect/>
          </a:stretch>
        </p:blipFill>
        <p:spPr bwMode="auto">
          <a:xfrm>
            <a:off x="1600200" y="4111625"/>
            <a:ext cx="6172200" cy="2130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52" name="Rectangle 8"/>
          <p:cNvSpPr>
            <a:spLocks noGrp="1" noChangeArrowheads="1"/>
          </p:cNvSpPr>
          <p:nvPr>
            <p:ph type="title"/>
          </p:nvPr>
        </p:nvSpPr>
        <p:spPr/>
        <p:txBody>
          <a:bodyPr/>
          <a:lstStyle/>
          <a:p>
            <a:r>
              <a:rPr lang="en-US"/>
              <a:t>Clustering LUTs into a CLB/LAB</a:t>
            </a:r>
          </a:p>
        </p:txBody>
      </p:sp>
      <p:pic>
        <p:nvPicPr>
          <p:cNvPr id="1055751" name="Picture 7"/>
          <p:cNvPicPr>
            <a:picLocks noGrp="1" noChangeAspect="1" noChangeArrowheads="1"/>
          </p:cNvPicPr>
          <p:nvPr>
            <p:ph sz="half" idx="2"/>
          </p:nvPr>
        </p:nvPicPr>
        <p:blipFill>
          <a:blip r:embed="rId3" cstate="print"/>
          <a:srcRect/>
          <a:stretch>
            <a:fillRect/>
          </a:stretch>
        </p:blipFill>
        <p:spPr>
          <a:xfrm>
            <a:off x="685800" y="1752600"/>
            <a:ext cx="7162800" cy="2689225"/>
          </a:xfrm>
          <a:noFill/>
          <a:ln/>
        </p:spPr>
      </p:pic>
      <p:sp>
        <p:nvSpPr>
          <p:cNvPr id="1055755" name="Text Box 11"/>
          <p:cNvSpPr txBox="1">
            <a:spLocks noChangeArrowheads="1"/>
          </p:cNvSpPr>
          <p:nvPr/>
        </p:nvSpPr>
        <p:spPr bwMode="auto">
          <a:xfrm>
            <a:off x="304800" y="762000"/>
            <a:ext cx="7308850" cy="915988"/>
          </a:xfrm>
          <a:prstGeom prst="rect">
            <a:avLst/>
          </a:prstGeom>
          <a:noFill/>
          <a:ln w="12700">
            <a:noFill/>
            <a:miter lim="800000"/>
            <a:headEnd/>
            <a:tailEnd/>
          </a:ln>
          <a:effectLst/>
        </p:spPr>
        <p:txBody>
          <a:bodyPr wrap="none">
            <a:spAutoFit/>
          </a:bodyPr>
          <a:lstStyle/>
          <a:p>
            <a:r>
              <a:rPr lang="en-US"/>
              <a:t>Clustering groups LUTs into CLB-sized clusters</a:t>
            </a:r>
          </a:p>
          <a:p>
            <a:r>
              <a:rPr lang="en-US"/>
              <a:t>	- Connecting LUTs within a CLB is cheap (speed/power/area)</a:t>
            </a:r>
          </a:p>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t>Course Contents</a:t>
            </a:r>
          </a:p>
        </p:txBody>
      </p:sp>
      <p:sp>
        <p:nvSpPr>
          <p:cNvPr id="406531" name="Rectangle 3"/>
          <p:cNvSpPr>
            <a:spLocks noGrp="1" noChangeArrowheads="1"/>
          </p:cNvSpPr>
          <p:nvPr>
            <p:ph type="body" idx="1"/>
          </p:nvPr>
        </p:nvSpPr>
        <p:spPr>
          <a:xfrm>
            <a:off x="533400" y="1219200"/>
            <a:ext cx="8001000" cy="3082895"/>
          </a:xfrm>
        </p:spPr>
        <p:txBody>
          <a:bodyPr/>
          <a:lstStyle/>
          <a:p>
            <a:r>
              <a:rPr lang="en-US" dirty="0" smtClean="0"/>
              <a:t>Introduction </a:t>
            </a:r>
            <a:r>
              <a:rPr lang="en-US" dirty="0"/>
              <a:t>to </a:t>
            </a:r>
            <a:r>
              <a:rPr lang="en-US" dirty="0" smtClean="0"/>
              <a:t>ASIC/FPGA Design Flow</a:t>
            </a:r>
          </a:p>
          <a:p>
            <a:r>
              <a:rPr lang="en-US" dirty="0" smtClean="0"/>
              <a:t>System Design Project</a:t>
            </a:r>
            <a:endParaRPr lang="en-US" dirty="0"/>
          </a:p>
          <a:p>
            <a:r>
              <a:rPr lang="en-US" dirty="0" smtClean="0"/>
              <a:t>Course </a:t>
            </a:r>
            <a:r>
              <a:rPr lang="en-US" dirty="0"/>
              <a:t>goals</a:t>
            </a:r>
          </a:p>
          <a:p>
            <a:pPr lvl="1"/>
            <a:r>
              <a:rPr lang="en-US" dirty="0"/>
              <a:t>Ability to design and implement </a:t>
            </a:r>
            <a:r>
              <a:rPr lang="en-US" dirty="0">
                <a:solidFill>
                  <a:schemeClr val="accent1"/>
                </a:solidFill>
              </a:rPr>
              <a:t>digital</a:t>
            </a:r>
            <a:r>
              <a:rPr lang="en-US" dirty="0"/>
              <a:t> circuits </a:t>
            </a:r>
            <a:r>
              <a:rPr lang="en-US" dirty="0" smtClean="0"/>
              <a:t>using standard cell design flow</a:t>
            </a:r>
            <a:endParaRPr lang="en-US" dirty="0"/>
          </a:p>
          <a:p>
            <a:pPr lvl="1"/>
            <a:r>
              <a:rPr lang="en-US" dirty="0" smtClean="0"/>
              <a:t>Prototype and functionally emulate the chip functionality using modern </a:t>
            </a:r>
            <a:r>
              <a:rPr lang="en-US" dirty="0"/>
              <a:t>FPGA architectures using synthesizable </a:t>
            </a:r>
            <a:r>
              <a:rPr lang="en-US" dirty="0" smtClean="0"/>
              <a:t>HDL and </a:t>
            </a:r>
            <a:r>
              <a:rPr lang="en-US" dirty="0"/>
              <a:t>exploiting various features of state-of-the-art FPGA design flow</a:t>
            </a:r>
          </a:p>
        </p:txBody>
      </p:sp>
    </p:spTree>
    <p:extLst>
      <p:ext uri="{BB962C8B-B14F-4D97-AF65-F5344CB8AC3E}">
        <p14:creationId xmlns:p14="http://schemas.microsoft.com/office/powerpoint/2010/main" val="234517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9" name="Rectangle 5"/>
          <p:cNvSpPr>
            <a:spLocks noGrp="1" noChangeArrowheads="1"/>
          </p:cNvSpPr>
          <p:nvPr>
            <p:ph type="title"/>
          </p:nvPr>
        </p:nvSpPr>
        <p:spPr/>
        <p:txBody>
          <a:bodyPr/>
          <a:lstStyle/>
          <a:p>
            <a:r>
              <a:rPr lang="en-US"/>
              <a:t>Placement</a:t>
            </a:r>
          </a:p>
        </p:txBody>
      </p:sp>
      <p:pic>
        <p:nvPicPr>
          <p:cNvPr id="1060868" name="Picture 4"/>
          <p:cNvPicPr>
            <a:picLocks noGrp="1" noChangeAspect="1" noChangeArrowheads="1"/>
          </p:cNvPicPr>
          <p:nvPr>
            <p:ph idx="1"/>
          </p:nvPr>
        </p:nvPicPr>
        <p:blipFill>
          <a:blip r:embed="rId3" cstate="print"/>
          <a:srcRect/>
          <a:stretch>
            <a:fillRect/>
          </a:stretch>
        </p:blipFill>
        <p:spPr>
          <a:xfrm>
            <a:off x="914400" y="2667000"/>
            <a:ext cx="7296150" cy="3148013"/>
          </a:xfrm>
          <a:noFill/>
          <a:ln/>
        </p:spPr>
      </p:pic>
      <p:sp>
        <p:nvSpPr>
          <p:cNvPr id="1060871" name="Text Box 7"/>
          <p:cNvSpPr txBox="1">
            <a:spLocks noChangeArrowheads="1"/>
          </p:cNvSpPr>
          <p:nvPr/>
        </p:nvSpPr>
        <p:spPr bwMode="auto">
          <a:xfrm>
            <a:off x="746125" y="1027113"/>
            <a:ext cx="7486650" cy="366712"/>
          </a:xfrm>
          <a:prstGeom prst="rect">
            <a:avLst/>
          </a:prstGeom>
          <a:noFill/>
          <a:ln w="12700">
            <a:noFill/>
            <a:miter lim="800000"/>
            <a:headEnd/>
            <a:tailEnd/>
          </a:ln>
          <a:effectLst/>
        </p:spPr>
        <p:txBody>
          <a:bodyPr wrap="none">
            <a:spAutoFit/>
          </a:bodyPr>
          <a:lstStyle/>
          <a:p>
            <a:r>
              <a:rPr lang="en-US"/>
              <a:t>Finding physical locations in the FPGA to implement the Clustered logic.</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3"/>
          <p:cNvSpPr>
            <a:spLocks noGrp="1"/>
          </p:cNvSpPr>
          <p:nvPr>
            <p:ph type="ftr" sz="quarter" idx="10"/>
          </p:nvPr>
        </p:nvSpPr>
        <p:spPr/>
        <p:txBody>
          <a:bodyPr/>
          <a:lstStyle/>
          <a:p>
            <a:r>
              <a:rPr lang="en-US"/>
              <a:t>CSE478  L01 Introduction.</a:t>
            </a:r>
            <a:fld id="{F0C7B854-2961-4B89-8993-BACD8FF96768}" type="slidenum">
              <a:rPr lang="en-US"/>
              <a:pPr/>
              <a:t>31</a:t>
            </a:fld>
            <a:endParaRPr lang="en-US"/>
          </a:p>
        </p:txBody>
      </p:sp>
      <p:sp>
        <p:nvSpPr>
          <p:cNvPr id="1064962" name="Rectangle 2"/>
          <p:cNvSpPr>
            <a:spLocks noGrp="1" noChangeArrowheads="1"/>
          </p:cNvSpPr>
          <p:nvPr>
            <p:ph type="title"/>
          </p:nvPr>
        </p:nvSpPr>
        <p:spPr/>
        <p:txBody>
          <a:bodyPr/>
          <a:lstStyle/>
          <a:p>
            <a:r>
              <a:rPr lang="en-US"/>
              <a:t>Placement</a:t>
            </a:r>
          </a:p>
        </p:txBody>
      </p:sp>
      <p:grpSp>
        <p:nvGrpSpPr>
          <p:cNvPr id="1064963" name="Group 3"/>
          <p:cNvGrpSpPr>
            <a:grpSpLocks/>
          </p:cNvGrpSpPr>
          <p:nvPr/>
        </p:nvGrpSpPr>
        <p:grpSpPr bwMode="auto">
          <a:xfrm>
            <a:off x="381000" y="1447800"/>
            <a:ext cx="8458200" cy="4897438"/>
            <a:chOff x="240" y="912"/>
            <a:chExt cx="5328" cy="3085"/>
          </a:xfrm>
        </p:grpSpPr>
        <p:graphicFrame>
          <p:nvGraphicFramePr>
            <p:cNvPr id="1064964" name="Object 4"/>
            <p:cNvGraphicFramePr>
              <a:graphicFrameLocks noChangeAspect="1"/>
            </p:cNvGraphicFramePr>
            <p:nvPr/>
          </p:nvGraphicFramePr>
          <p:xfrm>
            <a:off x="240" y="1856"/>
            <a:ext cx="3648" cy="2141"/>
          </p:xfrm>
          <a:graphic>
            <a:graphicData uri="http://schemas.openxmlformats.org/presentationml/2006/ole">
              <mc:AlternateContent xmlns:mc="http://schemas.openxmlformats.org/markup-compatibility/2006">
                <mc:Choice xmlns:v="urn:schemas-microsoft-com:vml" Requires="v">
                  <p:oleObj spid="_x0000_s1064979" name="Bitmap Image" r:id="rId4" imgW="8973803" imgH="5266667" progId="PBrush">
                    <p:embed/>
                  </p:oleObj>
                </mc:Choice>
                <mc:Fallback>
                  <p:oleObj name="Bitmap Image" r:id="rId4" imgW="8973803" imgH="5266667"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1856"/>
                          <a:ext cx="3648" cy="2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64965" name="Group 5"/>
            <p:cNvGrpSpPr>
              <a:grpSpLocks/>
            </p:cNvGrpSpPr>
            <p:nvPr/>
          </p:nvGrpSpPr>
          <p:grpSpPr bwMode="auto">
            <a:xfrm>
              <a:off x="3168" y="912"/>
              <a:ext cx="2400" cy="1296"/>
              <a:chOff x="1584" y="1200"/>
              <a:chExt cx="2688" cy="1488"/>
            </a:xfrm>
          </p:grpSpPr>
          <p:sp>
            <p:nvSpPr>
              <p:cNvPr id="1064966" name="Rectangle 6"/>
              <p:cNvSpPr>
                <a:spLocks noChangeArrowheads="1"/>
              </p:cNvSpPr>
              <p:nvPr/>
            </p:nvSpPr>
            <p:spPr bwMode="auto">
              <a:xfrm>
                <a:off x="1584" y="1200"/>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67" name="Rectangle 7"/>
              <p:cNvSpPr>
                <a:spLocks noChangeArrowheads="1"/>
              </p:cNvSpPr>
              <p:nvPr/>
            </p:nvSpPr>
            <p:spPr bwMode="auto">
              <a:xfrm>
                <a:off x="2160" y="1200"/>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68" name="Rectangle 8"/>
              <p:cNvSpPr>
                <a:spLocks noChangeArrowheads="1"/>
              </p:cNvSpPr>
              <p:nvPr/>
            </p:nvSpPr>
            <p:spPr bwMode="auto">
              <a:xfrm>
                <a:off x="2736" y="1200"/>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69" name="Rectangle 9"/>
              <p:cNvSpPr>
                <a:spLocks noChangeArrowheads="1"/>
              </p:cNvSpPr>
              <p:nvPr/>
            </p:nvSpPr>
            <p:spPr bwMode="auto">
              <a:xfrm>
                <a:off x="3312" y="1200"/>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70" name="Rectangle 10"/>
              <p:cNvSpPr>
                <a:spLocks noChangeArrowheads="1"/>
              </p:cNvSpPr>
              <p:nvPr/>
            </p:nvSpPr>
            <p:spPr bwMode="auto">
              <a:xfrm>
                <a:off x="3888" y="1200"/>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71" name="Rectangle 11"/>
              <p:cNvSpPr>
                <a:spLocks noChangeArrowheads="1"/>
              </p:cNvSpPr>
              <p:nvPr/>
            </p:nvSpPr>
            <p:spPr bwMode="auto">
              <a:xfrm>
                <a:off x="1584" y="1776"/>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72" name="Rectangle 12"/>
              <p:cNvSpPr>
                <a:spLocks noChangeArrowheads="1"/>
              </p:cNvSpPr>
              <p:nvPr/>
            </p:nvSpPr>
            <p:spPr bwMode="auto">
              <a:xfrm>
                <a:off x="2160" y="1776"/>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73" name="Rectangle 13"/>
              <p:cNvSpPr>
                <a:spLocks noChangeArrowheads="1"/>
              </p:cNvSpPr>
              <p:nvPr/>
            </p:nvSpPr>
            <p:spPr bwMode="auto">
              <a:xfrm>
                <a:off x="2736" y="1776"/>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74" name="Rectangle 14"/>
              <p:cNvSpPr>
                <a:spLocks noChangeArrowheads="1"/>
              </p:cNvSpPr>
              <p:nvPr/>
            </p:nvSpPr>
            <p:spPr bwMode="auto">
              <a:xfrm>
                <a:off x="3312" y="1776"/>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75" name="Rectangle 15"/>
              <p:cNvSpPr>
                <a:spLocks noChangeArrowheads="1"/>
              </p:cNvSpPr>
              <p:nvPr/>
            </p:nvSpPr>
            <p:spPr bwMode="auto">
              <a:xfrm>
                <a:off x="3888" y="1776"/>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76" name="Rectangle 16"/>
              <p:cNvSpPr>
                <a:spLocks noChangeArrowheads="1"/>
              </p:cNvSpPr>
              <p:nvPr/>
            </p:nvSpPr>
            <p:spPr bwMode="auto">
              <a:xfrm>
                <a:off x="1584" y="2352"/>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77" name="Rectangle 17"/>
              <p:cNvSpPr>
                <a:spLocks noChangeArrowheads="1"/>
              </p:cNvSpPr>
              <p:nvPr/>
            </p:nvSpPr>
            <p:spPr bwMode="auto">
              <a:xfrm>
                <a:off x="2160" y="2352"/>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78" name="Rectangle 18"/>
              <p:cNvSpPr>
                <a:spLocks noChangeArrowheads="1"/>
              </p:cNvSpPr>
              <p:nvPr/>
            </p:nvSpPr>
            <p:spPr bwMode="auto">
              <a:xfrm>
                <a:off x="2736" y="2352"/>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79" name="Rectangle 19"/>
              <p:cNvSpPr>
                <a:spLocks noChangeArrowheads="1"/>
              </p:cNvSpPr>
              <p:nvPr/>
            </p:nvSpPr>
            <p:spPr bwMode="auto">
              <a:xfrm>
                <a:off x="3312" y="2352"/>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4980" name="Rectangle 20"/>
              <p:cNvSpPr>
                <a:spLocks noChangeArrowheads="1"/>
              </p:cNvSpPr>
              <p:nvPr/>
            </p:nvSpPr>
            <p:spPr bwMode="auto">
              <a:xfrm>
                <a:off x="3888" y="2352"/>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sp>
        <p:nvSpPr>
          <p:cNvPr id="1064981" name="Line 21"/>
          <p:cNvSpPr>
            <a:spLocks noChangeShapeType="1"/>
          </p:cNvSpPr>
          <p:nvPr/>
        </p:nvSpPr>
        <p:spPr bwMode="auto">
          <a:xfrm flipV="1">
            <a:off x="1447800" y="1600200"/>
            <a:ext cx="3581400" cy="1600200"/>
          </a:xfrm>
          <a:prstGeom prst="line">
            <a:avLst/>
          </a:prstGeom>
          <a:noFill/>
          <a:ln w="28575">
            <a:solidFill>
              <a:srgbClr val="990000"/>
            </a:solidFill>
            <a:round/>
            <a:headEnd/>
            <a:tailEnd type="triangle" w="med" len="med"/>
          </a:ln>
          <a:effectLst/>
        </p:spPr>
        <p:txBody>
          <a:bodyPr/>
          <a:lstStyle/>
          <a:p>
            <a:endParaRPr lang="en-US"/>
          </a:p>
        </p:txBody>
      </p:sp>
      <p:sp>
        <p:nvSpPr>
          <p:cNvPr id="1064982" name="Line 22"/>
          <p:cNvSpPr>
            <a:spLocks noChangeShapeType="1"/>
          </p:cNvSpPr>
          <p:nvPr/>
        </p:nvSpPr>
        <p:spPr bwMode="auto">
          <a:xfrm flipV="1">
            <a:off x="3048000" y="1905000"/>
            <a:ext cx="2819400" cy="1447800"/>
          </a:xfrm>
          <a:prstGeom prst="line">
            <a:avLst/>
          </a:prstGeom>
          <a:noFill/>
          <a:ln w="28575">
            <a:solidFill>
              <a:srgbClr val="009900"/>
            </a:solidFill>
            <a:round/>
            <a:headEnd/>
            <a:tailEnd type="triangle" w="med" len="med"/>
          </a:ln>
          <a:effectLst/>
        </p:spPr>
        <p:txBody>
          <a:bodyPr/>
          <a:lstStyle/>
          <a:p>
            <a:endParaRPr lang="en-US"/>
          </a:p>
        </p:txBody>
      </p:sp>
      <p:sp>
        <p:nvSpPr>
          <p:cNvPr id="1064983" name="Line 23"/>
          <p:cNvSpPr>
            <a:spLocks noChangeShapeType="1"/>
          </p:cNvSpPr>
          <p:nvPr/>
        </p:nvSpPr>
        <p:spPr bwMode="auto">
          <a:xfrm flipV="1">
            <a:off x="2438400" y="2590800"/>
            <a:ext cx="2590800" cy="1984375"/>
          </a:xfrm>
          <a:prstGeom prst="line">
            <a:avLst/>
          </a:prstGeom>
          <a:noFill/>
          <a:ln w="28575">
            <a:solidFill>
              <a:srgbClr val="FF3300"/>
            </a:solidFill>
            <a:round/>
            <a:headEnd/>
            <a:tailEnd type="triangle" w="med" len="med"/>
          </a:ln>
          <a:effectLst/>
        </p:spPr>
        <p:txBody>
          <a:bodyPr/>
          <a:lstStyle/>
          <a:p>
            <a:endParaRPr lang="en-US"/>
          </a:p>
        </p:txBody>
      </p:sp>
      <p:sp>
        <p:nvSpPr>
          <p:cNvPr id="1064984" name="Line 24"/>
          <p:cNvSpPr>
            <a:spLocks noChangeShapeType="1"/>
          </p:cNvSpPr>
          <p:nvPr/>
        </p:nvSpPr>
        <p:spPr bwMode="auto">
          <a:xfrm flipV="1">
            <a:off x="4267200" y="2667000"/>
            <a:ext cx="914400" cy="1447800"/>
          </a:xfrm>
          <a:prstGeom prst="line">
            <a:avLst/>
          </a:prstGeom>
          <a:noFill/>
          <a:ln w="28575">
            <a:solidFill>
              <a:srgbClr val="FF3300"/>
            </a:solidFill>
            <a:round/>
            <a:headEnd/>
            <a:tailEnd type="triangle" w="med" len="med"/>
          </a:ln>
          <a:effectLst/>
        </p:spPr>
        <p:txBody>
          <a:bodyPr/>
          <a:lstStyle/>
          <a:p>
            <a:endParaRPr lang="en-US"/>
          </a:p>
        </p:txBody>
      </p:sp>
      <p:sp>
        <p:nvSpPr>
          <p:cNvPr id="1064985" name="Freeform 25"/>
          <p:cNvSpPr>
            <a:spLocks/>
          </p:cNvSpPr>
          <p:nvPr/>
        </p:nvSpPr>
        <p:spPr bwMode="auto">
          <a:xfrm>
            <a:off x="3581400" y="3505200"/>
            <a:ext cx="3276600" cy="2508250"/>
          </a:xfrm>
          <a:custGeom>
            <a:avLst/>
            <a:gdLst/>
            <a:ahLst/>
            <a:cxnLst>
              <a:cxn ang="0">
                <a:pos x="0" y="1680"/>
              </a:cxn>
              <a:cxn ang="0">
                <a:pos x="1696" y="1688"/>
              </a:cxn>
              <a:cxn ang="0">
                <a:pos x="2112" y="0"/>
              </a:cxn>
            </a:cxnLst>
            <a:rect l="0" t="0" r="r" b="b"/>
            <a:pathLst>
              <a:path w="2112" h="1688">
                <a:moveTo>
                  <a:pt x="0" y="1680"/>
                </a:moveTo>
                <a:lnTo>
                  <a:pt x="1696" y="1688"/>
                </a:lnTo>
                <a:lnTo>
                  <a:pt x="2112" y="0"/>
                </a:lnTo>
              </a:path>
            </a:pathLst>
          </a:custGeom>
          <a:noFill/>
          <a:ln w="28575" cmpd="sng">
            <a:solidFill>
              <a:srgbClr val="0066CC"/>
            </a:solidFill>
            <a:round/>
            <a:headEnd type="none" w="med" len="med"/>
            <a:tailEnd type="triangle" w="med" len="med"/>
          </a:ln>
          <a:effectLst/>
        </p:spPr>
        <p:txBody>
          <a:bodyPr/>
          <a:lstStyle/>
          <a:p>
            <a:endParaRPr lang="en-US"/>
          </a:p>
        </p:txBody>
      </p:sp>
      <p:sp>
        <p:nvSpPr>
          <p:cNvPr id="1064986" name="Line 26"/>
          <p:cNvSpPr>
            <a:spLocks noChangeShapeType="1"/>
          </p:cNvSpPr>
          <p:nvPr/>
        </p:nvSpPr>
        <p:spPr bwMode="auto">
          <a:xfrm flipV="1">
            <a:off x="5638800" y="3505200"/>
            <a:ext cx="1066800" cy="735013"/>
          </a:xfrm>
          <a:prstGeom prst="line">
            <a:avLst/>
          </a:prstGeom>
          <a:noFill/>
          <a:ln w="28575">
            <a:solidFill>
              <a:srgbClr val="0066CC"/>
            </a:solidFill>
            <a:round/>
            <a:headEnd/>
            <a:tailEnd type="triangle" w="med" len="med"/>
          </a:ln>
          <a:effectLst/>
        </p:spPr>
        <p:txBody>
          <a:bodyPr/>
          <a:lstStyle/>
          <a:p>
            <a:endParaRPr lang="en-US"/>
          </a:p>
        </p:txBody>
      </p:sp>
      <p:sp>
        <p:nvSpPr>
          <p:cNvPr id="1064987" name="Line 27"/>
          <p:cNvSpPr>
            <a:spLocks noChangeShapeType="1"/>
          </p:cNvSpPr>
          <p:nvPr/>
        </p:nvSpPr>
        <p:spPr bwMode="auto">
          <a:xfrm flipV="1">
            <a:off x="5562600" y="3505200"/>
            <a:ext cx="1219200" cy="1690688"/>
          </a:xfrm>
          <a:prstGeom prst="line">
            <a:avLst/>
          </a:prstGeom>
          <a:noFill/>
          <a:ln w="28575">
            <a:solidFill>
              <a:srgbClr val="0066CC"/>
            </a:solidFill>
            <a:round/>
            <a:headEnd/>
            <a:tailEnd type="triangle" w="med" len="med"/>
          </a:ln>
          <a:effectLst/>
        </p:spPr>
        <p:txBody>
          <a:bodyPr/>
          <a:lstStyle/>
          <a:p>
            <a:endParaRPr lang="en-US"/>
          </a:p>
        </p:txBody>
      </p:sp>
      <p:sp>
        <p:nvSpPr>
          <p:cNvPr id="1064988" name="Text Box 28"/>
          <p:cNvSpPr txBox="1">
            <a:spLocks noChangeArrowheads="1"/>
          </p:cNvSpPr>
          <p:nvPr/>
        </p:nvSpPr>
        <p:spPr bwMode="auto">
          <a:xfrm>
            <a:off x="6172200" y="990600"/>
            <a:ext cx="2438400" cy="396875"/>
          </a:xfrm>
          <a:prstGeom prst="rect">
            <a:avLst/>
          </a:prstGeom>
          <a:noFill/>
          <a:ln w="9525">
            <a:noFill/>
            <a:miter lim="800000"/>
            <a:headEnd/>
            <a:tailEnd/>
          </a:ln>
          <a:effectLst/>
        </p:spPr>
        <p:txBody>
          <a:bodyPr>
            <a:spAutoFit/>
          </a:bodyPr>
          <a:lstStyle/>
          <a:p>
            <a:pPr>
              <a:spcBef>
                <a:spcPct val="50000"/>
              </a:spcBef>
            </a:pPr>
            <a:r>
              <a:rPr lang="en-US" sz="2000">
                <a:solidFill>
                  <a:srgbClr val="FF3300"/>
                </a:solidFill>
                <a:latin typeface="Times New Roman" pitchFamily="18" charset="0"/>
              </a:rPr>
              <a:t>CLB SLICES</a:t>
            </a:r>
          </a:p>
        </p:txBody>
      </p:sp>
      <p:sp>
        <p:nvSpPr>
          <p:cNvPr id="1064989" name="Rectangle 29"/>
          <p:cNvSpPr>
            <a:spLocks noChangeArrowheads="1"/>
          </p:cNvSpPr>
          <p:nvPr/>
        </p:nvSpPr>
        <p:spPr bwMode="auto">
          <a:xfrm>
            <a:off x="4953000" y="914400"/>
            <a:ext cx="4038600" cy="2895600"/>
          </a:xfrm>
          <a:prstGeom prst="rect">
            <a:avLst/>
          </a:prstGeom>
          <a:noFill/>
          <a:ln w="9525">
            <a:solidFill>
              <a:schemeClr val="tx1"/>
            </a:solidFill>
            <a:miter lim="800000"/>
            <a:headEnd/>
            <a:tailEnd/>
          </a:ln>
          <a:effectLst/>
        </p:spPr>
        <p:txBody>
          <a:bodyPr wrap="none" anchor="ctr"/>
          <a:lstStyle/>
          <a:p>
            <a:endParaRPr lang="en-US"/>
          </a:p>
        </p:txBody>
      </p:sp>
      <p:sp>
        <p:nvSpPr>
          <p:cNvPr id="1064990" name="Text Box 30"/>
          <p:cNvSpPr txBox="1">
            <a:spLocks noChangeArrowheads="1"/>
          </p:cNvSpPr>
          <p:nvPr/>
        </p:nvSpPr>
        <p:spPr bwMode="auto">
          <a:xfrm>
            <a:off x="4953000" y="914400"/>
            <a:ext cx="1012825" cy="457200"/>
          </a:xfrm>
          <a:prstGeom prst="rect">
            <a:avLst/>
          </a:prstGeom>
          <a:noFill/>
          <a:ln w="9525">
            <a:noFill/>
            <a:miter lim="800000"/>
            <a:headEnd/>
            <a:tailEnd/>
          </a:ln>
          <a:effectLst/>
        </p:spPr>
        <p:txBody>
          <a:bodyPr wrap="none">
            <a:spAutoFit/>
          </a:bodyPr>
          <a:lstStyle/>
          <a:p>
            <a:r>
              <a:rPr lang="en-US" sz="2400" b="1">
                <a:solidFill>
                  <a:schemeClr val="tx1"/>
                </a:solidFill>
                <a:latin typeface="Times New Roman" pitchFamily="18" charset="0"/>
              </a:rPr>
              <a:t>FPGA</a:t>
            </a:r>
          </a:p>
        </p:txBody>
      </p:sp>
      <p:sp>
        <p:nvSpPr>
          <p:cNvPr id="1064991" name="Line 31"/>
          <p:cNvSpPr>
            <a:spLocks noChangeShapeType="1"/>
          </p:cNvSpPr>
          <p:nvPr/>
        </p:nvSpPr>
        <p:spPr bwMode="auto">
          <a:xfrm flipV="1">
            <a:off x="1676400" y="1752600"/>
            <a:ext cx="3352800" cy="2133600"/>
          </a:xfrm>
          <a:prstGeom prst="line">
            <a:avLst/>
          </a:prstGeom>
          <a:noFill/>
          <a:ln w="28575">
            <a:solidFill>
              <a:srgbClr val="A5002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3"/>
          <p:cNvSpPr>
            <a:spLocks noGrp="1"/>
          </p:cNvSpPr>
          <p:nvPr>
            <p:ph type="ftr" sz="quarter" idx="10"/>
          </p:nvPr>
        </p:nvSpPr>
        <p:spPr/>
        <p:txBody>
          <a:bodyPr/>
          <a:lstStyle/>
          <a:p>
            <a:r>
              <a:rPr lang="en-US"/>
              <a:t>CSE478  L01 Introduction.</a:t>
            </a:r>
            <a:fld id="{55D2F80D-AC13-4C5F-A334-252536EB309B}" type="slidenum">
              <a:rPr lang="en-US"/>
              <a:pPr/>
              <a:t>32</a:t>
            </a:fld>
            <a:endParaRPr lang="en-US"/>
          </a:p>
        </p:txBody>
      </p:sp>
      <p:sp>
        <p:nvSpPr>
          <p:cNvPr id="1065986" name="Rectangle 2"/>
          <p:cNvSpPr>
            <a:spLocks noGrp="1" noChangeArrowheads="1"/>
          </p:cNvSpPr>
          <p:nvPr>
            <p:ph type="title"/>
          </p:nvPr>
        </p:nvSpPr>
        <p:spPr/>
        <p:txBody>
          <a:bodyPr/>
          <a:lstStyle/>
          <a:p>
            <a:r>
              <a:rPr lang="en-US"/>
              <a:t>Routing</a:t>
            </a:r>
          </a:p>
        </p:txBody>
      </p:sp>
      <p:sp>
        <p:nvSpPr>
          <p:cNvPr id="1065987" name="Line 3"/>
          <p:cNvSpPr>
            <a:spLocks noChangeShapeType="1"/>
          </p:cNvSpPr>
          <p:nvPr/>
        </p:nvSpPr>
        <p:spPr bwMode="auto">
          <a:xfrm>
            <a:off x="5334000" y="1981200"/>
            <a:ext cx="0" cy="304800"/>
          </a:xfrm>
          <a:prstGeom prst="line">
            <a:avLst/>
          </a:prstGeom>
          <a:noFill/>
          <a:ln w="28575">
            <a:solidFill>
              <a:srgbClr val="CC3300"/>
            </a:solidFill>
            <a:round/>
            <a:headEnd/>
            <a:tailEnd type="triangle" w="med" len="med"/>
          </a:ln>
          <a:effectLst/>
        </p:spPr>
        <p:txBody>
          <a:bodyPr/>
          <a:lstStyle/>
          <a:p>
            <a:endParaRPr lang="en-US"/>
          </a:p>
        </p:txBody>
      </p:sp>
      <p:sp>
        <p:nvSpPr>
          <p:cNvPr id="1065988" name="Line 4"/>
          <p:cNvSpPr>
            <a:spLocks noChangeShapeType="1"/>
          </p:cNvSpPr>
          <p:nvPr/>
        </p:nvSpPr>
        <p:spPr bwMode="auto">
          <a:xfrm>
            <a:off x="5334000" y="2743200"/>
            <a:ext cx="0" cy="152400"/>
          </a:xfrm>
          <a:prstGeom prst="line">
            <a:avLst/>
          </a:prstGeom>
          <a:noFill/>
          <a:ln w="28575">
            <a:solidFill>
              <a:srgbClr val="CC3300"/>
            </a:solidFill>
            <a:round/>
            <a:headEnd/>
            <a:tailEnd/>
          </a:ln>
          <a:effectLst/>
        </p:spPr>
        <p:txBody>
          <a:bodyPr/>
          <a:lstStyle/>
          <a:p>
            <a:endParaRPr lang="en-US"/>
          </a:p>
        </p:txBody>
      </p:sp>
      <p:sp>
        <p:nvSpPr>
          <p:cNvPr id="1065989" name="Line 5"/>
          <p:cNvSpPr>
            <a:spLocks noChangeShapeType="1"/>
          </p:cNvSpPr>
          <p:nvPr/>
        </p:nvSpPr>
        <p:spPr bwMode="auto">
          <a:xfrm>
            <a:off x="5334000" y="2895600"/>
            <a:ext cx="1676400" cy="0"/>
          </a:xfrm>
          <a:prstGeom prst="line">
            <a:avLst/>
          </a:prstGeom>
          <a:noFill/>
          <a:ln w="28575">
            <a:solidFill>
              <a:srgbClr val="CC3300"/>
            </a:solidFill>
            <a:round/>
            <a:headEnd/>
            <a:tailEnd/>
          </a:ln>
          <a:effectLst/>
        </p:spPr>
        <p:txBody>
          <a:bodyPr/>
          <a:lstStyle/>
          <a:p>
            <a:endParaRPr lang="en-US"/>
          </a:p>
        </p:txBody>
      </p:sp>
      <p:sp>
        <p:nvSpPr>
          <p:cNvPr id="1065990" name="Line 6"/>
          <p:cNvSpPr>
            <a:spLocks noChangeShapeType="1"/>
          </p:cNvSpPr>
          <p:nvPr/>
        </p:nvSpPr>
        <p:spPr bwMode="auto">
          <a:xfrm>
            <a:off x="7010400" y="2895600"/>
            <a:ext cx="0" cy="152400"/>
          </a:xfrm>
          <a:prstGeom prst="line">
            <a:avLst/>
          </a:prstGeom>
          <a:noFill/>
          <a:ln w="28575">
            <a:solidFill>
              <a:srgbClr val="CC3300"/>
            </a:solidFill>
            <a:round/>
            <a:headEnd/>
            <a:tailEnd type="triangle" w="med" len="med"/>
          </a:ln>
          <a:effectLst/>
        </p:spPr>
        <p:txBody>
          <a:bodyPr/>
          <a:lstStyle/>
          <a:p>
            <a:endParaRPr lang="en-US"/>
          </a:p>
        </p:txBody>
      </p:sp>
      <p:sp>
        <p:nvSpPr>
          <p:cNvPr id="1065991" name="Line 7"/>
          <p:cNvSpPr>
            <a:spLocks noChangeShapeType="1"/>
          </p:cNvSpPr>
          <p:nvPr/>
        </p:nvSpPr>
        <p:spPr bwMode="auto">
          <a:xfrm>
            <a:off x="7315200" y="3276600"/>
            <a:ext cx="228600" cy="0"/>
          </a:xfrm>
          <a:prstGeom prst="line">
            <a:avLst/>
          </a:prstGeom>
          <a:noFill/>
          <a:ln w="28575">
            <a:solidFill>
              <a:srgbClr val="CC3300"/>
            </a:solidFill>
            <a:round/>
            <a:headEnd/>
            <a:tailEnd type="triangle" w="med" len="med"/>
          </a:ln>
          <a:effectLst/>
        </p:spPr>
        <p:txBody>
          <a:bodyPr/>
          <a:lstStyle/>
          <a:p>
            <a:endParaRPr lang="en-US"/>
          </a:p>
        </p:txBody>
      </p:sp>
      <p:sp>
        <p:nvSpPr>
          <p:cNvPr id="1065992" name="Line 8"/>
          <p:cNvSpPr>
            <a:spLocks noChangeShapeType="1"/>
          </p:cNvSpPr>
          <p:nvPr/>
        </p:nvSpPr>
        <p:spPr bwMode="auto">
          <a:xfrm flipV="1">
            <a:off x="7772400" y="3505200"/>
            <a:ext cx="0" cy="838200"/>
          </a:xfrm>
          <a:prstGeom prst="line">
            <a:avLst/>
          </a:prstGeom>
          <a:noFill/>
          <a:ln w="28575">
            <a:solidFill>
              <a:srgbClr val="CC3300"/>
            </a:solidFill>
            <a:prstDash val="lgDashDotDot"/>
            <a:round/>
            <a:headEnd/>
            <a:tailEnd type="triangle" w="med" len="med"/>
          </a:ln>
          <a:effectLst/>
        </p:spPr>
        <p:txBody>
          <a:bodyPr/>
          <a:lstStyle/>
          <a:p>
            <a:endParaRPr lang="en-US"/>
          </a:p>
        </p:txBody>
      </p:sp>
      <p:sp>
        <p:nvSpPr>
          <p:cNvPr id="1065993" name="Line 9"/>
          <p:cNvSpPr>
            <a:spLocks noChangeShapeType="1"/>
          </p:cNvSpPr>
          <p:nvPr/>
        </p:nvSpPr>
        <p:spPr bwMode="auto">
          <a:xfrm flipH="1" flipV="1">
            <a:off x="8001000" y="3505200"/>
            <a:ext cx="304800" cy="762000"/>
          </a:xfrm>
          <a:prstGeom prst="line">
            <a:avLst/>
          </a:prstGeom>
          <a:noFill/>
          <a:ln w="28575">
            <a:solidFill>
              <a:srgbClr val="CC3300"/>
            </a:solidFill>
            <a:prstDash val="lgDashDotDot"/>
            <a:round/>
            <a:headEnd/>
            <a:tailEnd type="triangle" w="med" len="med"/>
          </a:ln>
          <a:effectLst/>
        </p:spPr>
        <p:txBody>
          <a:bodyPr/>
          <a:lstStyle/>
          <a:p>
            <a:endParaRPr lang="en-US"/>
          </a:p>
        </p:txBody>
      </p:sp>
      <p:sp>
        <p:nvSpPr>
          <p:cNvPr id="1065994" name="Line 10"/>
          <p:cNvSpPr>
            <a:spLocks noChangeShapeType="1"/>
          </p:cNvSpPr>
          <p:nvPr/>
        </p:nvSpPr>
        <p:spPr bwMode="auto">
          <a:xfrm flipV="1">
            <a:off x="7924800" y="2667000"/>
            <a:ext cx="457200" cy="381000"/>
          </a:xfrm>
          <a:prstGeom prst="line">
            <a:avLst/>
          </a:prstGeom>
          <a:noFill/>
          <a:ln w="28575">
            <a:solidFill>
              <a:srgbClr val="CC3300"/>
            </a:solidFill>
            <a:round/>
            <a:headEnd/>
            <a:tailEnd type="triangle" w="med" len="med"/>
          </a:ln>
          <a:effectLst/>
        </p:spPr>
        <p:txBody>
          <a:bodyPr/>
          <a:lstStyle/>
          <a:p>
            <a:endParaRPr lang="en-US"/>
          </a:p>
        </p:txBody>
      </p:sp>
      <p:sp>
        <p:nvSpPr>
          <p:cNvPr id="1065995" name="Line 11"/>
          <p:cNvSpPr>
            <a:spLocks noChangeShapeType="1"/>
          </p:cNvSpPr>
          <p:nvPr/>
        </p:nvSpPr>
        <p:spPr bwMode="auto">
          <a:xfrm flipV="1">
            <a:off x="5334000" y="1371600"/>
            <a:ext cx="0" cy="152400"/>
          </a:xfrm>
          <a:prstGeom prst="line">
            <a:avLst/>
          </a:prstGeom>
          <a:noFill/>
          <a:ln w="28575">
            <a:solidFill>
              <a:srgbClr val="CC3300"/>
            </a:solidFill>
            <a:round/>
            <a:headEnd/>
            <a:tailEnd/>
          </a:ln>
          <a:effectLst/>
        </p:spPr>
        <p:txBody>
          <a:bodyPr/>
          <a:lstStyle/>
          <a:p>
            <a:endParaRPr lang="en-US"/>
          </a:p>
        </p:txBody>
      </p:sp>
      <p:sp>
        <p:nvSpPr>
          <p:cNvPr id="1065996" name="Line 12"/>
          <p:cNvSpPr>
            <a:spLocks noChangeShapeType="1"/>
          </p:cNvSpPr>
          <p:nvPr/>
        </p:nvSpPr>
        <p:spPr bwMode="auto">
          <a:xfrm>
            <a:off x="5334000" y="1371600"/>
            <a:ext cx="2895600" cy="0"/>
          </a:xfrm>
          <a:prstGeom prst="line">
            <a:avLst/>
          </a:prstGeom>
          <a:noFill/>
          <a:ln w="28575">
            <a:solidFill>
              <a:srgbClr val="CC3300"/>
            </a:solidFill>
            <a:round/>
            <a:headEnd/>
            <a:tailEnd/>
          </a:ln>
          <a:effectLst/>
        </p:spPr>
        <p:txBody>
          <a:bodyPr/>
          <a:lstStyle/>
          <a:p>
            <a:endParaRPr lang="en-US"/>
          </a:p>
        </p:txBody>
      </p:sp>
      <p:sp>
        <p:nvSpPr>
          <p:cNvPr id="1065997" name="Line 13"/>
          <p:cNvSpPr>
            <a:spLocks noChangeShapeType="1"/>
          </p:cNvSpPr>
          <p:nvPr/>
        </p:nvSpPr>
        <p:spPr bwMode="auto">
          <a:xfrm>
            <a:off x="8229600" y="1371600"/>
            <a:ext cx="0" cy="1143000"/>
          </a:xfrm>
          <a:prstGeom prst="line">
            <a:avLst/>
          </a:prstGeom>
          <a:noFill/>
          <a:ln w="28575">
            <a:solidFill>
              <a:srgbClr val="CC3300"/>
            </a:solidFill>
            <a:round/>
            <a:headEnd/>
            <a:tailEnd/>
          </a:ln>
          <a:effectLst/>
        </p:spPr>
        <p:txBody>
          <a:bodyPr/>
          <a:lstStyle/>
          <a:p>
            <a:endParaRPr lang="en-US"/>
          </a:p>
        </p:txBody>
      </p:sp>
      <p:sp>
        <p:nvSpPr>
          <p:cNvPr id="1065998" name="Line 14"/>
          <p:cNvSpPr>
            <a:spLocks noChangeShapeType="1"/>
          </p:cNvSpPr>
          <p:nvPr/>
        </p:nvSpPr>
        <p:spPr bwMode="auto">
          <a:xfrm>
            <a:off x="8229600" y="2514600"/>
            <a:ext cx="152400" cy="0"/>
          </a:xfrm>
          <a:prstGeom prst="line">
            <a:avLst/>
          </a:prstGeom>
          <a:noFill/>
          <a:ln w="28575">
            <a:solidFill>
              <a:srgbClr val="CC3300"/>
            </a:solidFill>
            <a:round/>
            <a:headEnd/>
            <a:tailEnd type="triangle" w="med" len="med"/>
          </a:ln>
          <a:effectLst/>
        </p:spPr>
        <p:txBody>
          <a:bodyPr/>
          <a:lstStyle/>
          <a:p>
            <a:endParaRPr lang="en-US"/>
          </a:p>
        </p:txBody>
      </p:sp>
      <p:sp>
        <p:nvSpPr>
          <p:cNvPr id="1065999" name="Text Box 15"/>
          <p:cNvSpPr txBox="1">
            <a:spLocks noChangeArrowheads="1"/>
          </p:cNvSpPr>
          <p:nvPr/>
        </p:nvSpPr>
        <p:spPr bwMode="auto">
          <a:xfrm>
            <a:off x="838200" y="1295400"/>
            <a:ext cx="3352800" cy="409575"/>
          </a:xfrm>
          <a:prstGeom prst="rect">
            <a:avLst/>
          </a:prstGeom>
          <a:solidFill>
            <a:srgbClr val="FFFFCC"/>
          </a:solidFill>
          <a:ln w="12700">
            <a:solidFill>
              <a:schemeClr val="tx1"/>
            </a:solidFill>
            <a:miter lim="800000"/>
            <a:headEnd/>
            <a:tailEnd/>
          </a:ln>
          <a:effectLst/>
        </p:spPr>
        <p:txBody>
          <a:bodyPr>
            <a:spAutoFit/>
          </a:bodyPr>
          <a:lstStyle/>
          <a:p>
            <a:pPr>
              <a:spcBef>
                <a:spcPct val="50000"/>
              </a:spcBef>
            </a:pPr>
            <a:r>
              <a:rPr lang="en-US" sz="2000" b="1">
                <a:solidFill>
                  <a:srgbClr val="A50021"/>
                </a:solidFill>
                <a:latin typeface="Times New Roman" pitchFamily="18" charset="0"/>
              </a:rPr>
              <a:t>Programmable Connections</a:t>
            </a:r>
          </a:p>
        </p:txBody>
      </p:sp>
      <p:sp>
        <p:nvSpPr>
          <p:cNvPr id="1066000" name="Line 16"/>
          <p:cNvSpPr>
            <a:spLocks noChangeShapeType="1"/>
          </p:cNvSpPr>
          <p:nvPr/>
        </p:nvSpPr>
        <p:spPr bwMode="auto">
          <a:xfrm flipV="1">
            <a:off x="4191000" y="1447800"/>
            <a:ext cx="1143000" cy="0"/>
          </a:xfrm>
          <a:prstGeom prst="line">
            <a:avLst/>
          </a:prstGeom>
          <a:noFill/>
          <a:ln w="9525">
            <a:solidFill>
              <a:schemeClr val="tx1"/>
            </a:solidFill>
            <a:round/>
            <a:headEnd/>
            <a:tailEnd type="triangle" w="med" len="med"/>
          </a:ln>
          <a:effectLst/>
        </p:spPr>
        <p:txBody>
          <a:bodyPr/>
          <a:lstStyle/>
          <a:p>
            <a:endParaRPr lang="en-US"/>
          </a:p>
        </p:txBody>
      </p:sp>
      <p:sp>
        <p:nvSpPr>
          <p:cNvPr id="1066001" name="Rectangle 17"/>
          <p:cNvSpPr>
            <a:spLocks noChangeArrowheads="1"/>
          </p:cNvSpPr>
          <p:nvPr/>
        </p:nvSpPr>
        <p:spPr bwMode="auto">
          <a:xfrm>
            <a:off x="4800600" y="152400"/>
            <a:ext cx="4191000" cy="3657600"/>
          </a:xfrm>
          <a:prstGeom prst="rect">
            <a:avLst/>
          </a:prstGeom>
          <a:noFill/>
          <a:ln w="9525">
            <a:solidFill>
              <a:schemeClr val="tx1"/>
            </a:solidFill>
            <a:miter lim="800000"/>
            <a:headEnd/>
            <a:tailEnd/>
          </a:ln>
          <a:effectLst/>
        </p:spPr>
        <p:txBody>
          <a:bodyPr wrap="none" anchor="ctr"/>
          <a:lstStyle/>
          <a:p>
            <a:endParaRPr lang="en-US"/>
          </a:p>
        </p:txBody>
      </p:sp>
      <p:sp>
        <p:nvSpPr>
          <p:cNvPr id="1066002" name="Text Box 18"/>
          <p:cNvSpPr txBox="1">
            <a:spLocks noChangeArrowheads="1"/>
          </p:cNvSpPr>
          <p:nvPr/>
        </p:nvSpPr>
        <p:spPr bwMode="auto">
          <a:xfrm>
            <a:off x="4876800" y="228600"/>
            <a:ext cx="1012825" cy="457200"/>
          </a:xfrm>
          <a:prstGeom prst="rect">
            <a:avLst/>
          </a:prstGeom>
          <a:noFill/>
          <a:ln w="9525">
            <a:noFill/>
            <a:miter lim="800000"/>
            <a:headEnd/>
            <a:tailEnd/>
          </a:ln>
          <a:effectLst/>
        </p:spPr>
        <p:txBody>
          <a:bodyPr wrap="none">
            <a:spAutoFit/>
          </a:bodyPr>
          <a:lstStyle/>
          <a:p>
            <a:r>
              <a:rPr lang="en-US" sz="2400" b="1">
                <a:solidFill>
                  <a:schemeClr val="tx1"/>
                </a:solidFill>
                <a:latin typeface="Times New Roman" pitchFamily="18" charset="0"/>
              </a:rPr>
              <a:t>FPGA</a:t>
            </a:r>
          </a:p>
        </p:txBody>
      </p:sp>
      <p:grpSp>
        <p:nvGrpSpPr>
          <p:cNvPr id="1066003" name="Group 19"/>
          <p:cNvGrpSpPr>
            <a:grpSpLocks/>
          </p:cNvGrpSpPr>
          <p:nvPr/>
        </p:nvGrpSpPr>
        <p:grpSpPr bwMode="auto">
          <a:xfrm>
            <a:off x="381000" y="1447800"/>
            <a:ext cx="8458200" cy="4897438"/>
            <a:chOff x="240" y="912"/>
            <a:chExt cx="5328" cy="3085"/>
          </a:xfrm>
        </p:grpSpPr>
        <p:graphicFrame>
          <p:nvGraphicFramePr>
            <p:cNvPr id="1066004" name="Object 20"/>
            <p:cNvGraphicFramePr>
              <a:graphicFrameLocks noChangeAspect="1"/>
            </p:cNvGraphicFramePr>
            <p:nvPr/>
          </p:nvGraphicFramePr>
          <p:xfrm>
            <a:off x="240" y="1856"/>
            <a:ext cx="3648" cy="2141"/>
          </p:xfrm>
          <a:graphic>
            <a:graphicData uri="http://schemas.openxmlformats.org/presentationml/2006/ole">
              <mc:AlternateContent xmlns:mc="http://schemas.openxmlformats.org/markup-compatibility/2006">
                <mc:Choice xmlns:v="urn:schemas-microsoft-com:vml" Requires="v">
                  <p:oleObj spid="_x0000_s1066019" name="Bitmap Image" r:id="rId4" imgW="8973803" imgH="5266667" progId="PBrush">
                    <p:embed/>
                  </p:oleObj>
                </mc:Choice>
                <mc:Fallback>
                  <p:oleObj name="Bitmap Image" r:id="rId4" imgW="8973803" imgH="5266667" progId="PBrush">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1856"/>
                          <a:ext cx="3648" cy="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066005" name="Group 21"/>
            <p:cNvGrpSpPr>
              <a:grpSpLocks/>
            </p:cNvGrpSpPr>
            <p:nvPr/>
          </p:nvGrpSpPr>
          <p:grpSpPr bwMode="auto">
            <a:xfrm>
              <a:off x="3168" y="912"/>
              <a:ext cx="2400" cy="1296"/>
              <a:chOff x="1584" y="1200"/>
              <a:chExt cx="2688" cy="1488"/>
            </a:xfrm>
          </p:grpSpPr>
          <p:sp>
            <p:nvSpPr>
              <p:cNvPr id="1066006" name="Rectangle 22"/>
              <p:cNvSpPr>
                <a:spLocks noChangeArrowheads="1"/>
              </p:cNvSpPr>
              <p:nvPr/>
            </p:nvSpPr>
            <p:spPr bwMode="auto">
              <a:xfrm>
                <a:off x="1584" y="1200"/>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07" name="Rectangle 23"/>
              <p:cNvSpPr>
                <a:spLocks noChangeArrowheads="1"/>
              </p:cNvSpPr>
              <p:nvPr/>
            </p:nvSpPr>
            <p:spPr bwMode="auto">
              <a:xfrm>
                <a:off x="2160" y="1200"/>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08" name="Rectangle 24"/>
              <p:cNvSpPr>
                <a:spLocks noChangeArrowheads="1"/>
              </p:cNvSpPr>
              <p:nvPr/>
            </p:nvSpPr>
            <p:spPr bwMode="auto">
              <a:xfrm>
                <a:off x="2736" y="1200"/>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09" name="Rectangle 25"/>
              <p:cNvSpPr>
                <a:spLocks noChangeArrowheads="1"/>
              </p:cNvSpPr>
              <p:nvPr/>
            </p:nvSpPr>
            <p:spPr bwMode="auto">
              <a:xfrm>
                <a:off x="3312" y="1200"/>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10" name="Rectangle 26"/>
              <p:cNvSpPr>
                <a:spLocks noChangeArrowheads="1"/>
              </p:cNvSpPr>
              <p:nvPr/>
            </p:nvSpPr>
            <p:spPr bwMode="auto">
              <a:xfrm>
                <a:off x="3888" y="1200"/>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11" name="Rectangle 27"/>
              <p:cNvSpPr>
                <a:spLocks noChangeArrowheads="1"/>
              </p:cNvSpPr>
              <p:nvPr/>
            </p:nvSpPr>
            <p:spPr bwMode="auto">
              <a:xfrm>
                <a:off x="1584" y="1776"/>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12" name="Rectangle 28"/>
              <p:cNvSpPr>
                <a:spLocks noChangeArrowheads="1"/>
              </p:cNvSpPr>
              <p:nvPr/>
            </p:nvSpPr>
            <p:spPr bwMode="auto">
              <a:xfrm>
                <a:off x="2160" y="1776"/>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13" name="Rectangle 29"/>
              <p:cNvSpPr>
                <a:spLocks noChangeArrowheads="1"/>
              </p:cNvSpPr>
              <p:nvPr/>
            </p:nvSpPr>
            <p:spPr bwMode="auto">
              <a:xfrm>
                <a:off x="2736" y="1776"/>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14" name="Rectangle 30"/>
              <p:cNvSpPr>
                <a:spLocks noChangeArrowheads="1"/>
              </p:cNvSpPr>
              <p:nvPr/>
            </p:nvSpPr>
            <p:spPr bwMode="auto">
              <a:xfrm>
                <a:off x="3312" y="1776"/>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15" name="Rectangle 31"/>
              <p:cNvSpPr>
                <a:spLocks noChangeArrowheads="1"/>
              </p:cNvSpPr>
              <p:nvPr/>
            </p:nvSpPr>
            <p:spPr bwMode="auto">
              <a:xfrm>
                <a:off x="3888" y="1776"/>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16" name="Rectangle 32"/>
              <p:cNvSpPr>
                <a:spLocks noChangeArrowheads="1"/>
              </p:cNvSpPr>
              <p:nvPr/>
            </p:nvSpPr>
            <p:spPr bwMode="auto">
              <a:xfrm>
                <a:off x="1584" y="2352"/>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17" name="Rectangle 33"/>
              <p:cNvSpPr>
                <a:spLocks noChangeArrowheads="1"/>
              </p:cNvSpPr>
              <p:nvPr/>
            </p:nvSpPr>
            <p:spPr bwMode="auto">
              <a:xfrm>
                <a:off x="2160" y="2352"/>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18" name="Rectangle 34"/>
              <p:cNvSpPr>
                <a:spLocks noChangeArrowheads="1"/>
              </p:cNvSpPr>
              <p:nvPr/>
            </p:nvSpPr>
            <p:spPr bwMode="auto">
              <a:xfrm>
                <a:off x="2736" y="2352"/>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19" name="Rectangle 35"/>
              <p:cNvSpPr>
                <a:spLocks noChangeArrowheads="1"/>
              </p:cNvSpPr>
              <p:nvPr/>
            </p:nvSpPr>
            <p:spPr bwMode="auto">
              <a:xfrm>
                <a:off x="3312" y="2352"/>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66020" name="Rectangle 36"/>
              <p:cNvSpPr>
                <a:spLocks noChangeArrowheads="1"/>
              </p:cNvSpPr>
              <p:nvPr/>
            </p:nvSpPr>
            <p:spPr bwMode="auto">
              <a:xfrm>
                <a:off x="3888" y="2352"/>
                <a:ext cx="384" cy="3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sp>
        <p:nvSpPr>
          <p:cNvPr id="1066021" name="Line 37"/>
          <p:cNvSpPr>
            <a:spLocks noChangeShapeType="1"/>
          </p:cNvSpPr>
          <p:nvPr/>
        </p:nvSpPr>
        <p:spPr bwMode="auto">
          <a:xfrm flipV="1">
            <a:off x="1447800" y="1600200"/>
            <a:ext cx="3581400" cy="1600200"/>
          </a:xfrm>
          <a:prstGeom prst="line">
            <a:avLst/>
          </a:prstGeom>
          <a:noFill/>
          <a:ln w="28575">
            <a:solidFill>
              <a:srgbClr val="990000"/>
            </a:solidFill>
            <a:round/>
            <a:headEnd/>
            <a:tailEnd type="triangle" w="med" len="med"/>
          </a:ln>
          <a:effectLst/>
        </p:spPr>
        <p:txBody>
          <a:bodyPr/>
          <a:lstStyle/>
          <a:p>
            <a:endParaRPr lang="en-US"/>
          </a:p>
        </p:txBody>
      </p:sp>
      <p:sp>
        <p:nvSpPr>
          <p:cNvPr id="1066022" name="Line 38"/>
          <p:cNvSpPr>
            <a:spLocks noChangeShapeType="1"/>
          </p:cNvSpPr>
          <p:nvPr/>
        </p:nvSpPr>
        <p:spPr bwMode="auto">
          <a:xfrm flipV="1">
            <a:off x="3048000" y="1905000"/>
            <a:ext cx="2819400" cy="1447800"/>
          </a:xfrm>
          <a:prstGeom prst="line">
            <a:avLst/>
          </a:prstGeom>
          <a:noFill/>
          <a:ln w="28575">
            <a:solidFill>
              <a:srgbClr val="009900"/>
            </a:solidFill>
            <a:round/>
            <a:headEnd/>
            <a:tailEnd type="triangle" w="med" len="med"/>
          </a:ln>
          <a:effectLst/>
        </p:spPr>
        <p:txBody>
          <a:bodyPr/>
          <a:lstStyle/>
          <a:p>
            <a:endParaRPr lang="en-US"/>
          </a:p>
        </p:txBody>
      </p:sp>
      <p:sp>
        <p:nvSpPr>
          <p:cNvPr id="1066023" name="Line 39"/>
          <p:cNvSpPr>
            <a:spLocks noChangeShapeType="1"/>
          </p:cNvSpPr>
          <p:nvPr/>
        </p:nvSpPr>
        <p:spPr bwMode="auto">
          <a:xfrm flipV="1">
            <a:off x="2438400" y="2590800"/>
            <a:ext cx="2590800" cy="1984375"/>
          </a:xfrm>
          <a:prstGeom prst="line">
            <a:avLst/>
          </a:prstGeom>
          <a:noFill/>
          <a:ln w="28575">
            <a:solidFill>
              <a:srgbClr val="FF3300"/>
            </a:solidFill>
            <a:round/>
            <a:headEnd/>
            <a:tailEnd type="triangle" w="med" len="med"/>
          </a:ln>
          <a:effectLst/>
        </p:spPr>
        <p:txBody>
          <a:bodyPr/>
          <a:lstStyle/>
          <a:p>
            <a:endParaRPr lang="en-US"/>
          </a:p>
        </p:txBody>
      </p:sp>
      <p:sp>
        <p:nvSpPr>
          <p:cNvPr id="1066024" name="Line 40"/>
          <p:cNvSpPr>
            <a:spLocks noChangeShapeType="1"/>
          </p:cNvSpPr>
          <p:nvPr/>
        </p:nvSpPr>
        <p:spPr bwMode="auto">
          <a:xfrm flipV="1">
            <a:off x="4267200" y="2667000"/>
            <a:ext cx="914400" cy="1447800"/>
          </a:xfrm>
          <a:prstGeom prst="line">
            <a:avLst/>
          </a:prstGeom>
          <a:noFill/>
          <a:ln w="28575">
            <a:solidFill>
              <a:srgbClr val="FF3300"/>
            </a:solidFill>
            <a:round/>
            <a:headEnd/>
            <a:tailEnd type="triangle" w="med" len="med"/>
          </a:ln>
          <a:effectLst/>
        </p:spPr>
        <p:txBody>
          <a:bodyPr/>
          <a:lstStyle/>
          <a:p>
            <a:endParaRPr lang="en-US"/>
          </a:p>
        </p:txBody>
      </p:sp>
      <p:sp>
        <p:nvSpPr>
          <p:cNvPr id="1066025" name="Freeform 41"/>
          <p:cNvSpPr>
            <a:spLocks/>
          </p:cNvSpPr>
          <p:nvPr/>
        </p:nvSpPr>
        <p:spPr bwMode="auto">
          <a:xfrm>
            <a:off x="3581400" y="3505200"/>
            <a:ext cx="3276600" cy="2508250"/>
          </a:xfrm>
          <a:custGeom>
            <a:avLst/>
            <a:gdLst/>
            <a:ahLst/>
            <a:cxnLst>
              <a:cxn ang="0">
                <a:pos x="0" y="1680"/>
              </a:cxn>
              <a:cxn ang="0">
                <a:pos x="1696" y="1688"/>
              </a:cxn>
              <a:cxn ang="0">
                <a:pos x="2112" y="0"/>
              </a:cxn>
            </a:cxnLst>
            <a:rect l="0" t="0" r="r" b="b"/>
            <a:pathLst>
              <a:path w="2112" h="1688">
                <a:moveTo>
                  <a:pt x="0" y="1680"/>
                </a:moveTo>
                <a:lnTo>
                  <a:pt x="1696" y="1688"/>
                </a:lnTo>
                <a:lnTo>
                  <a:pt x="2112" y="0"/>
                </a:lnTo>
              </a:path>
            </a:pathLst>
          </a:custGeom>
          <a:noFill/>
          <a:ln w="28575" cmpd="sng">
            <a:solidFill>
              <a:srgbClr val="0066CC"/>
            </a:solidFill>
            <a:round/>
            <a:headEnd type="none" w="med" len="med"/>
            <a:tailEnd type="triangle" w="med" len="med"/>
          </a:ln>
          <a:effectLst/>
        </p:spPr>
        <p:txBody>
          <a:bodyPr/>
          <a:lstStyle/>
          <a:p>
            <a:endParaRPr lang="en-US"/>
          </a:p>
        </p:txBody>
      </p:sp>
      <p:sp>
        <p:nvSpPr>
          <p:cNvPr id="1066026" name="Line 42"/>
          <p:cNvSpPr>
            <a:spLocks noChangeShapeType="1"/>
          </p:cNvSpPr>
          <p:nvPr/>
        </p:nvSpPr>
        <p:spPr bwMode="auto">
          <a:xfrm flipV="1">
            <a:off x="5638800" y="3505200"/>
            <a:ext cx="1066800" cy="735013"/>
          </a:xfrm>
          <a:prstGeom prst="line">
            <a:avLst/>
          </a:prstGeom>
          <a:noFill/>
          <a:ln w="28575">
            <a:solidFill>
              <a:srgbClr val="0066CC"/>
            </a:solidFill>
            <a:round/>
            <a:headEnd/>
            <a:tailEnd type="triangle" w="med" len="med"/>
          </a:ln>
          <a:effectLst/>
        </p:spPr>
        <p:txBody>
          <a:bodyPr/>
          <a:lstStyle/>
          <a:p>
            <a:endParaRPr lang="en-US"/>
          </a:p>
        </p:txBody>
      </p:sp>
      <p:sp>
        <p:nvSpPr>
          <p:cNvPr id="1066027" name="Line 43"/>
          <p:cNvSpPr>
            <a:spLocks noChangeShapeType="1"/>
          </p:cNvSpPr>
          <p:nvPr/>
        </p:nvSpPr>
        <p:spPr bwMode="auto">
          <a:xfrm flipV="1">
            <a:off x="5562600" y="3505200"/>
            <a:ext cx="1219200" cy="1690688"/>
          </a:xfrm>
          <a:prstGeom prst="line">
            <a:avLst/>
          </a:prstGeom>
          <a:noFill/>
          <a:ln w="28575">
            <a:solidFill>
              <a:srgbClr val="0066CC"/>
            </a:solidFill>
            <a:round/>
            <a:headEnd/>
            <a:tailEnd type="triangle" w="med" len="med"/>
          </a:ln>
          <a:effectLst/>
        </p:spPr>
        <p:txBody>
          <a:bodyPr/>
          <a:lstStyle/>
          <a:p>
            <a:endParaRPr lang="en-US"/>
          </a:p>
        </p:txBody>
      </p:sp>
      <p:sp>
        <p:nvSpPr>
          <p:cNvPr id="1066028" name="Line 44"/>
          <p:cNvSpPr>
            <a:spLocks noChangeShapeType="1"/>
          </p:cNvSpPr>
          <p:nvPr/>
        </p:nvSpPr>
        <p:spPr bwMode="auto">
          <a:xfrm flipV="1">
            <a:off x="1676400" y="1752600"/>
            <a:ext cx="3352800" cy="2133600"/>
          </a:xfrm>
          <a:prstGeom prst="line">
            <a:avLst/>
          </a:prstGeom>
          <a:noFill/>
          <a:ln w="28575">
            <a:solidFill>
              <a:srgbClr val="A50021"/>
            </a:solidFill>
            <a:round/>
            <a:headEnd/>
            <a:tailEnd type="triangle" w="med" len="med"/>
          </a:ln>
          <a:effectLst/>
        </p:spPr>
        <p:txBody>
          <a:bodyPr/>
          <a:lstStyle/>
          <a:p>
            <a:endParaRPr lang="en-US"/>
          </a:p>
        </p:txBody>
      </p:sp>
      <p:sp>
        <p:nvSpPr>
          <p:cNvPr id="1066029" name="Text Box 45"/>
          <p:cNvSpPr txBox="1">
            <a:spLocks noChangeArrowheads="1"/>
          </p:cNvSpPr>
          <p:nvPr/>
        </p:nvSpPr>
        <p:spPr bwMode="auto">
          <a:xfrm>
            <a:off x="288925" y="874713"/>
            <a:ext cx="2571750" cy="366712"/>
          </a:xfrm>
          <a:prstGeom prst="rect">
            <a:avLst/>
          </a:prstGeom>
          <a:noFill/>
          <a:ln w="12700">
            <a:noFill/>
            <a:miter lim="800000"/>
            <a:headEnd/>
            <a:tailEnd/>
          </a:ln>
          <a:effectLst/>
        </p:spPr>
        <p:txBody>
          <a:bodyPr wrap="none">
            <a:spAutoFit/>
          </a:bodyPr>
          <a:lstStyle/>
          <a:p>
            <a:r>
              <a:rPr lang="en-US"/>
              <a:t>Connecting the clusters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CSE478  L01 Introduction.</a:t>
            </a:r>
            <a:fld id="{A0A1321E-0CB4-471F-973A-2DC5F274BACC}" type="slidenum">
              <a:rPr lang="en-US"/>
              <a:pPr/>
              <a:t>33</a:t>
            </a:fld>
            <a:endParaRPr lang="en-US"/>
          </a:p>
        </p:txBody>
      </p:sp>
      <p:sp>
        <p:nvSpPr>
          <p:cNvPr id="1067010" name="Rectangle 2"/>
          <p:cNvSpPr>
            <a:spLocks noGrp="1" noChangeArrowheads="1"/>
          </p:cNvSpPr>
          <p:nvPr>
            <p:ph type="title"/>
          </p:nvPr>
        </p:nvSpPr>
        <p:spPr/>
        <p:txBody>
          <a:bodyPr/>
          <a:lstStyle/>
          <a:p>
            <a:r>
              <a:rPr lang="en-US"/>
              <a:t>Static Timing Analyzer</a:t>
            </a:r>
          </a:p>
        </p:txBody>
      </p:sp>
      <p:sp>
        <p:nvSpPr>
          <p:cNvPr id="1067011" name="Rectangle 3"/>
          <p:cNvSpPr>
            <a:spLocks noGrp="1" noChangeArrowheads="1"/>
          </p:cNvSpPr>
          <p:nvPr>
            <p:ph type="body" idx="1"/>
          </p:nvPr>
        </p:nvSpPr>
        <p:spPr/>
        <p:txBody>
          <a:bodyPr/>
          <a:lstStyle/>
          <a:p>
            <a:r>
              <a:rPr lang="en-US" sz="1600"/>
              <a:t>Performs static analysis of the circuit performance</a:t>
            </a:r>
          </a:p>
          <a:p>
            <a:r>
              <a:rPr lang="en-US" sz="1600"/>
              <a:t>Reports critical paths with all sources of delays</a:t>
            </a:r>
          </a:p>
          <a:p>
            <a:r>
              <a:rPr lang="en-US" sz="1600"/>
              <a:t>Determines maximum clock frequency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3"/>
          <p:cNvSpPr>
            <a:spLocks noGrp="1"/>
          </p:cNvSpPr>
          <p:nvPr>
            <p:ph type="ftr" sz="quarter" idx="10"/>
          </p:nvPr>
        </p:nvSpPr>
        <p:spPr/>
        <p:txBody>
          <a:bodyPr/>
          <a:lstStyle/>
          <a:p>
            <a:r>
              <a:rPr lang="en-US"/>
              <a:t>CSE478  L01 Introduction.</a:t>
            </a:r>
            <a:fld id="{2121B0AE-AE04-4EB8-AE8A-5A6609DA601B}" type="slidenum">
              <a:rPr lang="en-US"/>
              <a:pPr/>
              <a:t>34</a:t>
            </a:fld>
            <a:endParaRPr lang="en-US"/>
          </a:p>
        </p:txBody>
      </p:sp>
      <p:sp>
        <p:nvSpPr>
          <p:cNvPr id="1068034" name="Rectangle 2"/>
          <p:cNvSpPr>
            <a:spLocks noGrp="1" noChangeArrowheads="1"/>
          </p:cNvSpPr>
          <p:nvPr>
            <p:ph type="title"/>
          </p:nvPr>
        </p:nvSpPr>
        <p:spPr/>
        <p:txBody>
          <a:bodyPr/>
          <a:lstStyle/>
          <a:p>
            <a:r>
              <a:rPr lang="en-US" sz="2400"/>
              <a:t>Static Timing Analysis</a:t>
            </a:r>
          </a:p>
        </p:txBody>
      </p:sp>
      <p:sp>
        <p:nvSpPr>
          <p:cNvPr id="1068035" name="Rectangle 3"/>
          <p:cNvSpPr>
            <a:spLocks noGrp="1" noChangeArrowheads="1"/>
          </p:cNvSpPr>
          <p:nvPr>
            <p:ph type="body" idx="1"/>
          </p:nvPr>
        </p:nvSpPr>
        <p:spPr>
          <a:xfrm>
            <a:off x="685800" y="1371600"/>
            <a:ext cx="7772400" cy="4648200"/>
          </a:xfrm>
        </p:spPr>
        <p:txBody>
          <a:bodyPr/>
          <a:lstStyle/>
          <a:p>
            <a:r>
              <a:rPr lang="en-US" sz="1600"/>
              <a:t>Critical Path – The Longest Path From Outputs of Registers to Inputs of Registers</a:t>
            </a:r>
          </a:p>
        </p:txBody>
      </p:sp>
      <p:grpSp>
        <p:nvGrpSpPr>
          <p:cNvPr id="1068036" name="Group 4"/>
          <p:cNvGrpSpPr>
            <a:grpSpLocks/>
          </p:cNvGrpSpPr>
          <p:nvPr/>
        </p:nvGrpSpPr>
        <p:grpSpPr bwMode="auto">
          <a:xfrm>
            <a:off x="1447800" y="3048000"/>
            <a:ext cx="6172200" cy="2919413"/>
            <a:chOff x="1008" y="2064"/>
            <a:chExt cx="3888" cy="1839"/>
          </a:xfrm>
        </p:grpSpPr>
        <p:grpSp>
          <p:nvGrpSpPr>
            <p:cNvPr id="1068037" name="Group 5"/>
            <p:cNvGrpSpPr>
              <a:grpSpLocks/>
            </p:cNvGrpSpPr>
            <p:nvPr/>
          </p:nvGrpSpPr>
          <p:grpSpPr bwMode="auto">
            <a:xfrm>
              <a:off x="1008" y="2304"/>
              <a:ext cx="3888" cy="1080"/>
              <a:chOff x="1008" y="2304"/>
              <a:chExt cx="3888" cy="1080"/>
            </a:xfrm>
          </p:grpSpPr>
          <p:grpSp>
            <p:nvGrpSpPr>
              <p:cNvPr id="1068038" name="Group 6"/>
              <p:cNvGrpSpPr>
                <a:grpSpLocks/>
              </p:cNvGrpSpPr>
              <p:nvPr/>
            </p:nvGrpSpPr>
            <p:grpSpPr bwMode="auto">
              <a:xfrm>
                <a:off x="1440" y="2640"/>
                <a:ext cx="576" cy="576"/>
                <a:chOff x="1104" y="3216"/>
                <a:chExt cx="576" cy="576"/>
              </a:xfrm>
            </p:grpSpPr>
            <p:sp>
              <p:nvSpPr>
                <p:cNvPr id="1068039" name="Rectangle 7"/>
                <p:cNvSpPr>
                  <a:spLocks noChangeArrowheads="1"/>
                </p:cNvSpPr>
                <p:nvPr/>
              </p:nvSpPr>
              <p:spPr bwMode="auto">
                <a:xfrm>
                  <a:off x="1104" y="3216"/>
                  <a:ext cx="576" cy="576"/>
                </a:xfrm>
                <a:prstGeom prst="rect">
                  <a:avLst/>
                </a:prstGeom>
                <a:noFill/>
                <a:ln w="25400">
                  <a:solidFill>
                    <a:schemeClr val="tx1"/>
                  </a:solidFill>
                  <a:miter lim="800000"/>
                  <a:headEnd/>
                  <a:tailEnd/>
                </a:ln>
                <a:effectLst/>
              </p:spPr>
              <p:txBody>
                <a:bodyPr wrap="none" anchor="ctr"/>
                <a:lstStyle/>
                <a:p>
                  <a:endParaRPr lang="en-US"/>
                </a:p>
              </p:txBody>
            </p:sp>
            <p:sp>
              <p:nvSpPr>
                <p:cNvPr id="1068040" name="Text Box 8"/>
                <p:cNvSpPr txBox="1">
                  <a:spLocks noChangeArrowheads="1"/>
                </p:cNvSpPr>
                <p:nvPr/>
              </p:nvSpPr>
              <p:spPr bwMode="auto">
                <a:xfrm>
                  <a:off x="1104" y="3249"/>
                  <a:ext cx="220" cy="231"/>
                </a:xfrm>
                <a:prstGeom prst="rect">
                  <a:avLst/>
                </a:prstGeom>
                <a:noFill/>
                <a:ln w="25400">
                  <a:noFill/>
                  <a:miter lim="800000"/>
                  <a:headEnd/>
                  <a:tailEnd/>
                </a:ln>
                <a:effectLst/>
              </p:spPr>
              <p:txBody>
                <a:bodyPr wrap="none">
                  <a:spAutoFit/>
                </a:bodyPr>
                <a:lstStyle/>
                <a:p>
                  <a:r>
                    <a:rPr lang="en-US">
                      <a:solidFill>
                        <a:schemeClr val="tx1"/>
                      </a:solidFill>
                    </a:rPr>
                    <a:t>D</a:t>
                  </a:r>
                </a:p>
              </p:txBody>
            </p:sp>
            <p:sp>
              <p:nvSpPr>
                <p:cNvPr id="1068041" name="Text Box 9"/>
                <p:cNvSpPr txBox="1">
                  <a:spLocks noChangeArrowheads="1"/>
                </p:cNvSpPr>
                <p:nvPr/>
              </p:nvSpPr>
              <p:spPr bwMode="auto">
                <a:xfrm>
                  <a:off x="1440" y="3249"/>
                  <a:ext cx="228" cy="231"/>
                </a:xfrm>
                <a:prstGeom prst="rect">
                  <a:avLst/>
                </a:prstGeom>
                <a:noFill/>
                <a:ln w="25400">
                  <a:noFill/>
                  <a:miter lim="800000"/>
                  <a:headEnd/>
                  <a:tailEnd/>
                </a:ln>
                <a:effectLst/>
              </p:spPr>
              <p:txBody>
                <a:bodyPr wrap="none">
                  <a:spAutoFit/>
                </a:bodyPr>
                <a:lstStyle/>
                <a:p>
                  <a:r>
                    <a:rPr lang="en-US">
                      <a:solidFill>
                        <a:schemeClr val="tx1"/>
                      </a:solidFill>
                    </a:rPr>
                    <a:t>Q</a:t>
                  </a:r>
                </a:p>
              </p:txBody>
            </p:sp>
            <p:sp>
              <p:nvSpPr>
                <p:cNvPr id="1068042" name="Line 10"/>
                <p:cNvSpPr>
                  <a:spLocks noChangeShapeType="1"/>
                </p:cNvSpPr>
                <p:nvPr/>
              </p:nvSpPr>
              <p:spPr bwMode="auto">
                <a:xfrm>
                  <a:off x="1104" y="3648"/>
                  <a:ext cx="96" cy="48"/>
                </a:xfrm>
                <a:prstGeom prst="line">
                  <a:avLst/>
                </a:prstGeom>
                <a:noFill/>
                <a:ln w="25400">
                  <a:solidFill>
                    <a:schemeClr val="tx1"/>
                  </a:solidFill>
                  <a:round/>
                  <a:headEnd/>
                  <a:tailEnd/>
                </a:ln>
                <a:effectLst/>
              </p:spPr>
              <p:txBody>
                <a:bodyPr/>
                <a:lstStyle/>
                <a:p>
                  <a:endParaRPr lang="en-US"/>
                </a:p>
              </p:txBody>
            </p:sp>
            <p:sp>
              <p:nvSpPr>
                <p:cNvPr id="1068043" name="Line 11"/>
                <p:cNvSpPr>
                  <a:spLocks noChangeShapeType="1"/>
                </p:cNvSpPr>
                <p:nvPr/>
              </p:nvSpPr>
              <p:spPr bwMode="auto">
                <a:xfrm flipH="1">
                  <a:off x="1104" y="3696"/>
                  <a:ext cx="96" cy="48"/>
                </a:xfrm>
                <a:prstGeom prst="line">
                  <a:avLst/>
                </a:prstGeom>
                <a:noFill/>
                <a:ln w="25400">
                  <a:solidFill>
                    <a:schemeClr val="tx1"/>
                  </a:solidFill>
                  <a:round/>
                  <a:headEnd/>
                  <a:tailEnd/>
                </a:ln>
                <a:effectLst/>
              </p:spPr>
              <p:txBody>
                <a:bodyPr/>
                <a:lstStyle/>
                <a:p>
                  <a:endParaRPr lang="en-US"/>
                </a:p>
              </p:txBody>
            </p:sp>
          </p:grpSp>
          <p:sp>
            <p:nvSpPr>
              <p:cNvPr id="1068044" name="Text Box 12"/>
              <p:cNvSpPr txBox="1">
                <a:spLocks noChangeArrowheads="1"/>
              </p:cNvSpPr>
              <p:nvPr/>
            </p:nvSpPr>
            <p:spPr bwMode="auto">
              <a:xfrm>
                <a:off x="1008" y="2577"/>
                <a:ext cx="228" cy="231"/>
              </a:xfrm>
              <a:prstGeom prst="rect">
                <a:avLst/>
              </a:prstGeom>
              <a:noFill/>
              <a:ln w="25400">
                <a:noFill/>
                <a:miter lim="800000"/>
                <a:headEnd/>
                <a:tailEnd/>
              </a:ln>
              <a:effectLst/>
            </p:spPr>
            <p:txBody>
              <a:bodyPr wrap="none">
                <a:spAutoFit/>
              </a:bodyPr>
              <a:lstStyle/>
              <a:p>
                <a:r>
                  <a:rPr lang="en-US">
                    <a:solidFill>
                      <a:schemeClr val="tx1"/>
                    </a:solidFill>
                  </a:rPr>
                  <a:t>in</a:t>
                </a:r>
              </a:p>
            </p:txBody>
          </p:sp>
          <p:sp>
            <p:nvSpPr>
              <p:cNvPr id="1068045" name="Text Box 13"/>
              <p:cNvSpPr txBox="1">
                <a:spLocks noChangeArrowheads="1"/>
              </p:cNvSpPr>
              <p:nvPr/>
            </p:nvSpPr>
            <p:spPr bwMode="auto">
              <a:xfrm>
                <a:off x="1008" y="3153"/>
                <a:ext cx="292" cy="231"/>
              </a:xfrm>
              <a:prstGeom prst="rect">
                <a:avLst/>
              </a:prstGeom>
              <a:noFill/>
              <a:ln w="25400">
                <a:noFill/>
                <a:miter lim="800000"/>
                <a:headEnd/>
                <a:tailEnd/>
              </a:ln>
              <a:effectLst/>
            </p:spPr>
            <p:txBody>
              <a:bodyPr wrap="none">
                <a:spAutoFit/>
              </a:bodyPr>
              <a:lstStyle/>
              <a:p>
                <a:r>
                  <a:rPr lang="en-US">
                    <a:solidFill>
                      <a:schemeClr val="tx1"/>
                    </a:solidFill>
                  </a:rPr>
                  <a:t>clk</a:t>
                </a:r>
              </a:p>
            </p:txBody>
          </p:sp>
          <p:sp>
            <p:nvSpPr>
              <p:cNvPr id="1068046" name="Line 14"/>
              <p:cNvSpPr>
                <a:spLocks noChangeShapeType="1"/>
              </p:cNvSpPr>
              <p:nvPr/>
            </p:nvSpPr>
            <p:spPr bwMode="auto">
              <a:xfrm>
                <a:off x="1056" y="2784"/>
                <a:ext cx="384" cy="0"/>
              </a:xfrm>
              <a:prstGeom prst="line">
                <a:avLst/>
              </a:prstGeom>
              <a:noFill/>
              <a:ln w="25400">
                <a:solidFill>
                  <a:schemeClr val="tx1"/>
                </a:solidFill>
                <a:round/>
                <a:headEnd/>
                <a:tailEnd/>
              </a:ln>
              <a:effectLst/>
            </p:spPr>
            <p:txBody>
              <a:bodyPr/>
              <a:lstStyle/>
              <a:p>
                <a:endParaRPr lang="en-US"/>
              </a:p>
            </p:txBody>
          </p:sp>
          <p:sp>
            <p:nvSpPr>
              <p:cNvPr id="1068047" name="Line 15"/>
              <p:cNvSpPr>
                <a:spLocks noChangeShapeType="1"/>
              </p:cNvSpPr>
              <p:nvPr/>
            </p:nvSpPr>
            <p:spPr bwMode="auto">
              <a:xfrm flipH="1">
                <a:off x="1296" y="3120"/>
                <a:ext cx="144" cy="0"/>
              </a:xfrm>
              <a:prstGeom prst="line">
                <a:avLst/>
              </a:prstGeom>
              <a:noFill/>
              <a:ln w="25400">
                <a:solidFill>
                  <a:schemeClr val="tx1"/>
                </a:solidFill>
                <a:round/>
                <a:headEnd/>
                <a:tailEnd/>
              </a:ln>
              <a:effectLst/>
            </p:spPr>
            <p:txBody>
              <a:bodyPr/>
              <a:lstStyle/>
              <a:p>
                <a:endParaRPr lang="en-US"/>
              </a:p>
            </p:txBody>
          </p:sp>
          <p:sp>
            <p:nvSpPr>
              <p:cNvPr id="1068048" name="Line 16"/>
              <p:cNvSpPr>
                <a:spLocks noChangeShapeType="1"/>
              </p:cNvSpPr>
              <p:nvPr/>
            </p:nvSpPr>
            <p:spPr bwMode="auto">
              <a:xfrm>
                <a:off x="1296" y="3120"/>
                <a:ext cx="0" cy="240"/>
              </a:xfrm>
              <a:prstGeom prst="line">
                <a:avLst/>
              </a:prstGeom>
              <a:noFill/>
              <a:ln w="25400">
                <a:solidFill>
                  <a:schemeClr val="tx1"/>
                </a:solidFill>
                <a:round/>
                <a:headEnd/>
                <a:tailEnd/>
              </a:ln>
              <a:effectLst/>
            </p:spPr>
            <p:txBody>
              <a:bodyPr/>
              <a:lstStyle/>
              <a:p>
                <a:endParaRPr lang="en-US"/>
              </a:p>
            </p:txBody>
          </p:sp>
          <p:grpSp>
            <p:nvGrpSpPr>
              <p:cNvPr id="1068049" name="Group 17"/>
              <p:cNvGrpSpPr>
                <a:grpSpLocks/>
              </p:cNvGrpSpPr>
              <p:nvPr/>
            </p:nvGrpSpPr>
            <p:grpSpPr bwMode="auto">
              <a:xfrm>
                <a:off x="3936" y="2640"/>
                <a:ext cx="576" cy="576"/>
                <a:chOff x="1104" y="3216"/>
                <a:chExt cx="576" cy="576"/>
              </a:xfrm>
            </p:grpSpPr>
            <p:sp>
              <p:nvSpPr>
                <p:cNvPr id="1068050" name="Rectangle 18"/>
                <p:cNvSpPr>
                  <a:spLocks noChangeArrowheads="1"/>
                </p:cNvSpPr>
                <p:nvPr/>
              </p:nvSpPr>
              <p:spPr bwMode="auto">
                <a:xfrm>
                  <a:off x="1104" y="3216"/>
                  <a:ext cx="576" cy="576"/>
                </a:xfrm>
                <a:prstGeom prst="rect">
                  <a:avLst/>
                </a:prstGeom>
                <a:noFill/>
                <a:ln w="25400">
                  <a:solidFill>
                    <a:schemeClr val="tx1"/>
                  </a:solidFill>
                  <a:miter lim="800000"/>
                  <a:headEnd/>
                  <a:tailEnd/>
                </a:ln>
                <a:effectLst/>
              </p:spPr>
              <p:txBody>
                <a:bodyPr wrap="none" anchor="ctr"/>
                <a:lstStyle/>
                <a:p>
                  <a:endParaRPr lang="en-US"/>
                </a:p>
              </p:txBody>
            </p:sp>
            <p:sp>
              <p:nvSpPr>
                <p:cNvPr id="1068051" name="Text Box 19"/>
                <p:cNvSpPr txBox="1">
                  <a:spLocks noChangeArrowheads="1"/>
                </p:cNvSpPr>
                <p:nvPr/>
              </p:nvSpPr>
              <p:spPr bwMode="auto">
                <a:xfrm>
                  <a:off x="1104" y="3249"/>
                  <a:ext cx="220" cy="231"/>
                </a:xfrm>
                <a:prstGeom prst="rect">
                  <a:avLst/>
                </a:prstGeom>
                <a:noFill/>
                <a:ln w="25400">
                  <a:noFill/>
                  <a:miter lim="800000"/>
                  <a:headEnd/>
                  <a:tailEnd/>
                </a:ln>
                <a:effectLst/>
              </p:spPr>
              <p:txBody>
                <a:bodyPr wrap="none">
                  <a:spAutoFit/>
                </a:bodyPr>
                <a:lstStyle/>
                <a:p>
                  <a:r>
                    <a:rPr lang="en-US">
                      <a:solidFill>
                        <a:schemeClr val="tx1"/>
                      </a:solidFill>
                    </a:rPr>
                    <a:t>D</a:t>
                  </a:r>
                </a:p>
              </p:txBody>
            </p:sp>
            <p:sp>
              <p:nvSpPr>
                <p:cNvPr id="1068052" name="Text Box 20"/>
                <p:cNvSpPr txBox="1">
                  <a:spLocks noChangeArrowheads="1"/>
                </p:cNvSpPr>
                <p:nvPr/>
              </p:nvSpPr>
              <p:spPr bwMode="auto">
                <a:xfrm>
                  <a:off x="1440" y="3249"/>
                  <a:ext cx="228" cy="231"/>
                </a:xfrm>
                <a:prstGeom prst="rect">
                  <a:avLst/>
                </a:prstGeom>
                <a:noFill/>
                <a:ln w="25400">
                  <a:noFill/>
                  <a:miter lim="800000"/>
                  <a:headEnd/>
                  <a:tailEnd/>
                </a:ln>
                <a:effectLst/>
              </p:spPr>
              <p:txBody>
                <a:bodyPr wrap="none">
                  <a:spAutoFit/>
                </a:bodyPr>
                <a:lstStyle/>
                <a:p>
                  <a:r>
                    <a:rPr lang="en-US">
                      <a:solidFill>
                        <a:schemeClr val="tx1"/>
                      </a:solidFill>
                    </a:rPr>
                    <a:t>Q</a:t>
                  </a:r>
                </a:p>
              </p:txBody>
            </p:sp>
            <p:sp>
              <p:nvSpPr>
                <p:cNvPr id="1068053" name="Line 21"/>
                <p:cNvSpPr>
                  <a:spLocks noChangeShapeType="1"/>
                </p:cNvSpPr>
                <p:nvPr/>
              </p:nvSpPr>
              <p:spPr bwMode="auto">
                <a:xfrm>
                  <a:off x="1104" y="3648"/>
                  <a:ext cx="96" cy="48"/>
                </a:xfrm>
                <a:prstGeom prst="line">
                  <a:avLst/>
                </a:prstGeom>
                <a:noFill/>
                <a:ln w="25400">
                  <a:solidFill>
                    <a:schemeClr val="tx1"/>
                  </a:solidFill>
                  <a:round/>
                  <a:headEnd/>
                  <a:tailEnd/>
                </a:ln>
                <a:effectLst/>
              </p:spPr>
              <p:txBody>
                <a:bodyPr/>
                <a:lstStyle/>
                <a:p>
                  <a:endParaRPr lang="en-US"/>
                </a:p>
              </p:txBody>
            </p:sp>
            <p:sp>
              <p:nvSpPr>
                <p:cNvPr id="1068054" name="Line 22"/>
                <p:cNvSpPr>
                  <a:spLocks noChangeShapeType="1"/>
                </p:cNvSpPr>
                <p:nvPr/>
              </p:nvSpPr>
              <p:spPr bwMode="auto">
                <a:xfrm flipH="1">
                  <a:off x="1104" y="3696"/>
                  <a:ext cx="96" cy="48"/>
                </a:xfrm>
                <a:prstGeom prst="line">
                  <a:avLst/>
                </a:prstGeom>
                <a:noFill/>
                <a:ln w="25400">
                  <a:solidFill>
                    <a:schemeClr val="tx1"/>
                  </a:solidFill>
                  <a:round/>
                  <a:headEnd/>
                  <a:tailEnd/>
                </a:ln>
                <a:effectLst/>
              </p:spPr>
              <p:txBody>
                <a:bodyPr/>
                <a:lstStyle/>
                <a:p>
                  <a:endParaRPr lang="en-US"/>
                </a:p>
              </p:txBody>
            </p:sp>
          </p:grpSp>
          <p:sp>
            <p:nvSpPr>
              <p:cNvPr id="1068055" name="Line 23"/>
              <p:cNvSpPr>
                <a:spLocks noChangeShapeType="1"/>
              </p:cNvSpPr>
              <p:nvPr/>
            </p:nvSpPr>
            <p:spPr bwMode="auto">
              <a:xfrm>
                <a:off x="2016" y="2784"/>
                <a:ext cx="528" cy="0"/>
              </a:xfrm>
              <a:prstGeom prst="line">
                <a:avLst/>
              </a:prstGeom>
              <a:noFill/>
              <a:ln w="25400">
                <a:solidFill>
                  <a:schemeClr val="tx1"/>
                </a:solidFill>
                <a:round/>
                <a:headEnd/>
                <a:tailEnd/>
              </a:ln>
              <a:effectLst/>
            </p:spPr>
            <p:txBody>
              <a:bodyPr/>
              <a:lstStyle/>
              <a:p>
                <a:endParaRPr lang="en-US"/>
              </a:p>
            </p:txBody>
          </p:sp>
          <p:sp>
            <p:nvSpPr>
              <p:cNvPr id="1068056" name="Line 24"/>
              <p:cNvSpPr>
                <a:spLocks noChangeShapeType="1"/>
              </p:cNvSpPr>
              <p:nvPr/>
            </p:nvSpPr>
            <p:spPr bwMode="auto">
              <a:xfrm flipH="1">
                <a:off x="3792" y="3120"/>
                <a:ext cx="144" cy="0"/>
              </a:xfrm>
              <a:prstGeom prst="line">
                <a:avLst/>
              </a:prstGeom>
              <a:noFill/>
              <a:ln w="25400">
                <a:solidFill>
                  <a:schemeClr val="tx1"/>
                </a:solidFill>
                <a:round/>
                <a:headEnd/>
                <a:tailEnd/>
              </a:ln>
              <a:effectLst/>
            </p:spPr>
            <p:txBody>
              <a:bodyPr/>
              <a:lstStyle/>
              <a:p>
                <a:endParaRPr lang="en-US"/>
              </a:p>
            </p:txBody>
          </p:sp>
          <p:sp>
            <p:nvSpPr>
              <p:cNvPr id="1068057" name="Line 25"/>
              <p:cNvSpPr>
                <a:spLocks noChangeShapeType="1"/>
              </p:cNvSpPr>
              <p:nvPr/>
            </p:nvSpPr>
            <p:spPr bwMode="auto">
              <a:xfrm>
                <a:off x="3792" y="3120"/>
                <a:ext cx="0" cy="240"/>
              </a:xfrm>
              <a:prstGeom prst="line">
                <a:avLst/>
              </a:prstGeom>
              <a:noFill/>
              <a:ln w="25400">
                <a:solidFill>
                  <a:schemeClr val="tx1"/>
                </a:solidFill>
                <a:round/>
                <a:headEnd/>
                <a:tailEnd/>
              </a:ln>
              <a:effectLst/>
            </p:spPr>
            <p:txBody>
              <a:bodyPr/>
              <a:lstStyle/>
              <a:p>
                <a:endParaRPr lang="en-US"/>
              </a:p>
            </p:txBody>
          </p:sp>
          <p:sp>
            <p:nvSpPr>
              <p:cNvPr id="1068058" name="Line 26"/>
              <p:cNvSpPr>
                <a:spLocks noChangeShapeType="1"/>
              </p:cNvSpPr>
              <p:nvPr/>
            </p:nvSpPr>
            <p:spPr bwMode="auto">
              <a:xfrm>
                <a:off x="1056" y="3360"/>
                <a:ext cx="2736" cy="0"/>
              </a:xfrm>
              <a:prstGeom prst="line">
                <a:avLst/>
              </a:prstGeom>
              <a:noFill/>
              <a:ln w="25400">
                <a:solidFill>
                  <a:schemeClr val="tx1"/>
                </a:solidFill>
                <a:round/>
                <a:headEnd/>
                <a:tailEnd/>
              </a:ln>
              <a:effectLst/>
            </p:spPr>
            <p:txBody>
              <a:bodyPr/>
              <a:lstStyle/>
              <a:p>
                <a:endParaRPr lang="en-US"/>
              </a:p>
            </p:txBody>
          </p:sp>
          <p:sp>
            <p:nvSpPr>
              <p:cNvPr id="1068059" name="Line 27"/>
              <p:cNvSpPr>
                <a:spLocks noChangeShapeType="1"/>
              </p:cNvSpPr>
              <p:nvPr/>
            </p:nvSpPr>
            <p:spPr bwMode="auto">
              <a:xfrm>
                <a:off x="4512" y="2784"/>
                <a:ext cx="384" cy="0"/>
              </a:xfrm>
              <a:prstGeom prst="line">
                <a:avLst/>
              </a:prstGeom>
              <a:noFill/>
              <a:ln w="25400">
                <a:solidFill>
                  <a:schemeClr val="tx1"/>
                </a:solidFill>
                <a:round/>
                <a:headEnd/>
                <a:tailEnd/>
              </a:ln>
              <a:effectLst/>
            </p:spPr>
            <p:txBody>
              <a:bodyPr/>
              <a:lstStyle/>
              <a:p>
                <a:endParaRPr lang="en-US"/>
              </a:p>
            </p:txBody>
          </p:sp>
          <p:sp>
            <p:nvSpPr>
              <p:cNvPr id="1068060" name="Text Box 28"/>
              <p:cNvSpPr txBox="1">
                <a:spLocks noChangeArrowheads="1"/>
              </p:cNvSpPr>
              <p:nvPr/>
            </p:nvSpPr>
            <p:spPr bwMode="auto">
              <a:xfrm>
                <a:off x="4560" y="2544"/>
                <a:ext cx="316" cy="231"/>
              </a:xfrm>
              <a:prstGeom prst="rect">
                <a:avLst/>
              </a:prstGeom>
              <a:noFill/>
              <a:ln w="25400">
                <a:noFill/>
                <a:miter lim="800000"/>
                <a:headEnd/>
                <a:tailEnd/>
              </a:ln>
              <a:effectLst/>
            </p:spPr>
            <p:txBody>
              <a:bodyPr wrap="none">
                <a:spAutoFit/>
              </a:bodyPr>
              <a:lstStyle/>
              <a:p>
                <a:r>
                  <a:rPr lang="en-US">
                    <a:solidFill>
                      <a:schemeClr val="tx1"/>
                    </a:solidFill>
                  </a:rPr>
                  <a:t>out</a:t>
                </a:r>
              </a:p>
            </p:txBody>
          </p:sp>
          <p:pic>
            <p:nvPicPr>
              <p:cNvPr id="1068061" name="Picture 29" descr="NA01853_"/>
              <p:cNvPicPr>
                <a:picLocks noChangeAspect="1" noChangeArrowheads="1"/>
              </p:cNvPicPr>
              <p:nvPr/>
            </p:nvPicPr>
            <p:blipFill>
              <a:blip r:embed="rId3" cstate="print"/>
              <a:srcRect/>
              <a:stretch>
                <a:fillRect/>
              </a:stretch>
            </p:blipFill>
            <p:spPr bwMode="auto">
              <a:xfrm>
                <a:off x="2304" y="2304"/>
                <a:ext cx="1248" cy="675"/>
              </a:xfrm>
              <a:prstGeom prst="rect">
                <a:avLst/>
              </a:prstGeom>
              <a:noFill/>
            </p:spPr>
          </p:pic>
          <p:sp>
            <p:nvSpPr>
              <p:cNvPr id="1068062" name="Line 30"/>
              <p:cNvSpPr>
                <a:spLocks noChangeShapeType="1"/>
              </p:cNvSpPr>
              <p:nvPr/>
            </p:nvSpPr>
            <p:spPr bwMode="auto">
              <a:xfrm>
                <a:off x="3456" y="2784"/>
                <a:ext cx="480" cy="0"/>
              </a:xfrm>
              <a:prstGeom prst="line">
                <a:avLst/>
              </a:prstGeom>
              <a:noFill/>
              <a:ln w="25400">
                <a:solidFill>
                  <a:schemeClr val="tx1"/>
                </a:solidFill>
                <a:round/>
                <a:headEnd/>
                <a:tailEnd/>
              </a:ln>
              <a:effectLst/>
            </p:spPr>
            <p:txBody>
              <a:bodyPr/>
              <a:lstStyle/>
              <a:p>
                <a:endParaRPr lang="en-US"/>
              </a:p>
            </p:txBody>
          </p:sp>
        </p:grpSp>
        <p:sp>
          <p:nvSpPr>
            <p:cNvPr id="1068063" name="Line 31"/>
            <p:cNvSpPr>
              <a:spLocks noChangeShapeType="1"/>
            </p:cNvSpPr>
            <p:nvPr/>
          </p:nvSpPr>
          <p:spPr bwMode="auto">
            <a:xfrm>
              <a:off x="2400" y="2304"/>
              <a:ext cx="1104" cy="0"/>
            </a:xfrm>
            <a:prstGeom prst="line">
              <a:avLst/>
            </a:prstGeom>
            <a:noFill/>
            <a:ln w="22225">
              <a:solidFill>
                <a:schemeClr val="tx1"/>
              </a:solidFill>
              <a:round/>
              <a:headEnd type="triangle" w="sm" len="med"/>
              <a:tailEnd type="triangle" w="sm" len="med"/>
            </a:ln>
            <a:effectLst/>
          </p:spPr>
          <p:txBody>
            <a:bodyPr/>
            <a:lstStyle/>
            <a:p>
              <a:endParaRPr lang="en-US"/>
            </a:p>
          </p:txBody>
        </p:sp>
        <p:sp>
          <p:nvSpPr>
            <p:cNvPr id="1068064" name="Text Box 32"/>
            <p:cNvSpPr txBox="1">
              <a:spLocks noChangeArrowheads="1"/>
            </p:cNvSpPr>
            <p:nvPr/>
          </p:nvSpPr>
          <p:spPr bwMode="auto">
            <a:xfrm>
              <a:off x="2736" y="2064"/>
              <a:ext cx="443" cy="231"/>
            </a:xfrm>
            <a:prstGeom prst="rect">
              <a:avLst/>
            </a:prstGeom>
            <a:noFill/>
            <a:ln w="25400">
              <a:noFill/>
              <a:miter lim="800000"/>
              <a:headEnd/>
              <a:tailEnd/>
            </a:ln>
            <a:effectLst/>
          </p:spPr>
          <p:txBody>
            <a:bodyPr wrap="none">
              <a:spAutoFit/>
            </a:bodyPr>
            <a:lstStyle/>
            <a:p>
              <a:r>
                <a:rPr lang="en-US">
                  <a:solidFill>
                    <a:schemeClr val="tx1"/>
                  </a:solidFill>
                </a:rPr>
                <a:t>t</a:t>
              </a:r>
              <a:r>
                <a:rPr lang="en-US" baseline="-25000">
                  <a:solidFill>
                    <a:schemeClr val="tx1"/>
                  </a:solidFill>
                </a:rPr>
                <a:t>P logic</a:t>
              </a:r>
            </a:p>
          </p:txBody>
        </p:sp>
        <p:sp>
          <p:nvSpPr>
            <p:cNvPr id="1068065" name="Text Box 33"/>
            <p:cNvSpPr txBox="1">
              <a:spLocks noChangeArrowheads="1"/>
            </p:cNvSpPr>
            <p:nvPr/>
          </p:nvSpPr>
          <p:spPr bwMode="auto">
            <a:xfrm>
              <a:off x="1536" y="3538"/>
              <a:ext cx="2858" cy="365"/>
            </a:xfrm>
            <a:prstGeom prst="rect">
              <a:avLst/>
            </a:prstGeom>
            <a:noFill/>
            <a:ln w="9525">
              <a:noFill/>
              <a:miter lim="800000"/>
              <a:headEnd/>
              <a:tailEnd/>
            </a:ln>
            <a:effectLst/>
          </p:spPr>
          <p:txBody>
            <a:bodyPr wrap="none">
              <a:spAutoFit/>
            </a:bodyPr>
            <a:lstStyle/>
            <a:p>
              <a:r>
                <a:rPr lang="en-US" sz="3200">
                  <a:solidFill>
                    <a:schemeClr val="tx1"/>
                  </a:solidFill>
                  <a:latin typeface="Times New Roman" pitchFamily="18" charset="0"/>
                </a:rPr>
                <a:t>t</a:t>
              </a:r>
              <a:r>
                <a:rPr lang="en-US" sz="3200" baseline="-25000">
                  <a:solidFill>
                    <a:schemeClr val="tx1"/>
                  </a:solidFill>
                  <a:latin typeface="Times New Roman" pitchFamily="18" charset="0"/>
                </a:rPr>
                <a:t>Critical</a:t>
              </a:r>
              <a:r>
                <a:rPr lang="en-US" sz="3200">
                  <a:solidFill>
                    <a:schemeClr val="tx1"/>
                  </a:solidFill>
                  <a:latin typeface="Times New Roman" pitchFamily="18" charset="0"/>
                </a:rPr>
                <a:t> = t</a:t>
              </a:r>
              <a:r>
                <a:rPr lang="en-US" sz="3200" baseline="-25000">
                  <a:solidFill>
                    <a:schemeClr val="tx1"/>
                  </a:solidFill>
                  <a:latin typeface="Times New Roman" pitchFamily="18" charset="0"/>
                </a:rPr>
                <a:t>P FF</a:t>
              </a:r>
              <a:r>
                <a:rPr lang="en-US" sz="3200">
                  <a:solidFill>
                    <a:schemeClr val="tx1"/>
                  </a:solidFill>
                  <a:latin typeface="Times New Roman" pitchFamily="18" charset="0"/>
                </a:rPr>
                <a:t> + t</a:t>
              </a:r>
              <a:r>
                <a:rPr lang="en-US" sz="3200" baseline="-25000">
                  <a:solidFill>
                    <a:schemeClr val="tx1"/>
                  </a:solidFill>
                  <a:latin typeface="Times New Roman" pitchFamily="18" charset="0"/>
                </a:rPr>
                <a:t>P</a:t>
              </a:r>
              <a:r>
                <a:rPr lang="en-US" sz="3200">
                  <a:solidFill>
                    <a:schemeClr val="tx1"/>
                  </a:solidFill>
                  <a:latin typeface="Times New Roman" pitchFamily="18" charset="0"/>
                </a:rPr>
                <a:t> </a:t>
              </a:r>
              <a:r>
                <a:rPr lang="en-US" sz="3200" baseline="-25000">
                  <a:solidFill>
                    <a:schemeClr val="tx1"/>
                  </a:solidFill>
                  <a:latin typeface="Times New Roman" pitchFamily="18" charset="0"/>
                </a:rPr>
                <a:t>logic</a:t>
              </a:r>
              <a:r>
                <a:rPr lang="en-US" sz="3200">
                  <a:solidFill>
                    <a:schemeClr val="tx1"/>
                  </a:solidFill>
                  <a:latin typeface="Times New Roman" pitchFamily="18" charset="0"/>
                </a:rPr>
                <a:t> + t</a:t>
              </a:r>
              <a:r>
                <a:rPr lang="en-US" sz="3200" baseline="-25000">
                  <a:solidFill>
                    <a:schemeClr val="tx1"/>
                  </a:solidFill>
                  <a:latin typeface="Times New Roman" pitchFamily="18" charset="0"/>
                </a:rPr>
                <a:t>S FF</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CSE478  L01 Introduction.</a:t>
            </a:r>
            <a:fld id="{82CA2FE7-73D9-4B2B-AE6E-ED06CA574261}" type="slidenum">
              <a:rPr lang="en-US"/>
              <a:pPr/>
              <a:t>35</a:t>
            </a:fld>
            <a:endParaRPr lang="en-US"/>
          </a:p>
        </p:txBody>
      </p:sp>
      <p:sp>
        <p:nvSpPr>
          <p:cNvPr id="1069058" name="Rectangle 2"/>
          <p:cNvSpPr>
            <a:spLocks noGrp="1" noChangeArrowheads="1"/>
          </p:cNvSpPr>
          <p:nvPr>
            <p:ph type="title"/>
          </p:nvPr>
        </p:nvSpPr>
        <p:spPr/>
        <p:txBody>
          <a:bodyPr/>
          <a:lstStyle/>
          <a:p>
            <a:r>
              <a:rPr lang="en-US"/>
              <a:t>Configuration</a:t>
            </a:r>
          </a:p>
        </p:txBody>
      </p:sp>
      <p:sp>
        <p:nvSpPr>
          <p:cNvPr id="1069059" name="Rectangle 3"/>
          <p:cNvSpPr>
            <a:spLocks noGrp="1" noChangeArrowheads="1"/>
          </p:cNvSpPr>
          <p:nvPr>
            <p:ph type="body" idx="1"/>
          </p:nvPr>
        </p:nvSpPr>
        <p:spPr/>
        <p:txBody>
          <a:bodyPr/>
          <a:lstStyle/>
          <a:p>
            <a:r>
              <a:rPr lang="en-US" sz="1600"/>
              <a:t>Once a design is implemented, you must create a file that the FPGA can understand</a:t>
            </a:r>
          </a:p>
          <a:p>
            <a:pPr lvl="1">
              <a:lnSpc>
                <a:spcPct val="90000"/>
              </a:lnSpc>
              <a:spcBef>
                <a:spcPct val="65000"/>
              </a:spcBef>
              <a:buFont typeface="Wingdings" pitchFamily="2" charset="2"/>
              <a:buChar char="q"/>
            </a:pPr>
            <a:r>
              <a:rPr lang="en-US" sz="1600"/>
              <a:t>This file is called a bit stream: a BIT file (.bit extension)</a:t>
            </a:r>
          </a:p>
          <a:p>
            <a:pPr lvl="1">
              <a:lnSpc>
                <a:spcPct val="90000"/>
              </a:lnSpc>
              <a:spcBef>
                <a:spcPct val="65000"/>
              </a:spcBef>
              <a:buFont typeface="Wingdings" pitchFamily="2" charset="2"/>
              <a:buChar char="q"/>
            </a:pPr>
            <a:endParaRPr lang="en-US" sz="1600"/>
          </a:p>
          <a:p>
            <a:r>
              <a:rPr lang="en-US" sz="1600"/>
              <a:t>The BIT file can be downloaded directly to the FPGA, or can be converted into a PROM file which stores the programming information</a:t>
            </a:r>
          </a:p>
        </p:txBody>
      </p:sp>
      <p:graphicFrame>
        <p:nvGraphicFramePr>
          <p:cNvPr id="1069060" name="Object 4"/>
          <p:cNvGraphicFramePr>
            <a:graphicFrameLocks noChangeAspect="1"/>
          </p:cNvGraphicFramePr>
          <p:nvPr/>
        </p:nvGraphicFramePr>
        <p:xfrm>
          <a:off x="5943600" y="4800600"/>
          <a:ext cx="1981200" cy="1238250"/>
        </p:xfrm>
        <a:graphic>
          <a:graphicData uri="http://schemas.openxmlformats.org/presentationml/2006/ole">
            <mc:AlternateContent xmlns:mc="http://schemas.openxmlformats.org/markup-compatibility/2006">
              <mc:Choice xmlns:v="urn:schemas-microsoft-com:vml" Requires="v">
                <p:oleObj spid="_x0000_s1071112" name="Photo Editor Photo" r:id="rId4" imgW="3048426" imgH="1905266" progId="">
                  <p:embed/>
                </p:oleObj>
              </mc:Choice>
              <mc:Fallback>
                <p:oleObj name="Photo Editor Photo" r:id="rId4" imgW="3048426" imgH="190526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800600"/>
                        <a:ext cx="198120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3455576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Timing Metrics</a:t>
            </a:r>
          </a:p>
        </p:txBody>
      </p:sp>
      <p:grpSp>
        <p:nvGrpSpPr>
          <p:cNvPr id="5123" name="Group 57"/>
          <p:cNvGrpSpPr>
            <a:grpSpLocks/>
          </p:cNvGrpSpPr>
          <p:nvPr/>
        </p:nvGrpSpPr>
        <p:grpSpPr bwMode="auto">
          <a:xfrm>
            <a:off x="381000" y="1524000"/>
            <a:ext cx="7889875" cy="4724400"/>
            <a:chOff x="222" y="690"/>
            <a:chExt cx="4970" cy="2976"/>
          </a:xfrm>
        </p:grpSpPr>
        <p:sp>
          <p:nvSpPr>
            <p:cNvPr id="5149" name="Line 3"/>
            <p:cNvSpPr>
              <a:spLocks noChangeShapeType="1"/>
            </p:cNvSpPr>
            <p:nvPr/>
          </p:nvSpPr>
          <p:spPr bwMode="auto">
            <a:xfrm flipV="1">
              <a:off x="921" y="690"/>
              <a:ext cx="0" cy="76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0" name="Line 4"/>
            <p:cNvSpPr>
              <a:spLocks noChangeShapeType="1"/>
            </p:cNvSpPr>
            <p:nvPr/>
          </p:nvSpPr>
          <p:spPr bwMode="auto">
            <a:xfrm>
              <a:off x="921" y="1440"/>
              <a:ext cx="403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1" name="Line 5"/>
            <p:cNvSpPr>
              <a:spLocks noChangeShapeType="1"/>
            </p:cNvSpPr>
            <p:nvPr/>
          </p:nvSpPr>
          <p:spPr bwMode="auto">
            <a:xfrm flipV="1">
              <a:off x="921" y="1698"/>
              <a:ext cx="0" cy="76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 name="Line 6"/>
            <p:cNvSpPr>
              <a:spLocks noChangeShapeType="1"/>
            </p:cNvSpPr>
            <p:nvPr/>
          </p:nvSpPr>
          <p:spPr bwMode="auto">
            <a:xfrm>
              <a:off x="921" y="2466"/>
              <a:ext cx="403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3" name="Line 7"/>
            <p:cNvSpPr>
              <a:spLocks noChangeShapeType="1"/>
            </p:cNvSpPr>
            <p:nvPr/>
          </p:nvSpPr>
          <p:spPr bwMode="auto">
            <a:xfrm flipV="1">
              <a:off x="921" y="2658"/>
              <a:ext cx="0" cy="76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4" name="Line 8"/>
            <p:cNvSpPr>
              <a:spLocks noChangeShapeType="1"/>
            </p:cNvSpPr>
            <p:nvPr/>
          </p:nvSpPr>
          <p:spPr bwMode="auto">
            <a:xfrm>
              <a:off x="912" y="3408"/>
              <a:ext cx="403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5" name="Line 9"/>
            <p:cNvSpPr>
              <a:spLocks noChangeShapeType="1"/>
            </p:cNvSpPr>
            <p:nvPr/>
          </p:nvSpPr>
          <p:spPr bwMode="auto">
            <a:xfrm>
              <a:off x="912" y="960"/>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6" name="Line 10"/>
            <p:cNvSpPr>
              <a:spLocks noChangeShapeType="1"/>
            </p:cNvSpPr>
            <p:nvPr/>
          </p:nvSpPr>
          <p:spPr bwMode="auto">
            <a:xfrm flipV="1">
              <a:off x="2688" y="960"/>
              <a:ext cx="192"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7" name="Line 11"/>
            <p:cNvSpPr>
              <a:spLocks noChangeShapeType="1"/>
            </p:cNvSpPr>
            <p:nvPr/>
          </p:nvSpPr>
          <p:spPr bwMode="auto">
            <a:xfrm>
              <a:off x="1584" y="1440"/>
              <a:ext cx="11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8" name="Line 12"/>
            <p:cNvSpPr>
              <a:spLocks noChangeShapeType="1"/>
            </p:cNvSpPr>
            <p:nvPr/>
          </p:nvSpPr>
          <p:spPr bwMode="auto">
            <a:xfrm>
              <a:off x="1392" y="960"/>
              <a:ext cx="192"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9" name="Line 13"/>
            <p:cNvSpPr>
              <a:spLocks noChangeShapeType="1"/>
            </p:cNvSpPr>
            <p:nvPr/>
          </p:nvSpPr>
          <p:spPr bwMode="auto">
            <a:xfrm>
              <a:off x="2880" y="960"/>
              <a:ext cx="11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0" name="Line 15"/>
            <p:cNvSpPr>
              <a:spLocks noChangeShapeType="1"/>
            </p:cNvSpPr>
            <p:nvPr/>
          </p:nvSpPr>
          <p:spPr bwMode="auto">
            <a:xfrm>
              <a:off x="4176" y="1440"/>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1" name="Text Box 16"/>
            <p:cNvSpPr txBox="1">
              <a:spLocks noChangeArrowheads="1"/>
            </p:cNvSpPr>
            <p:nvPr/>
          </p:nvSpPr>
          <p:spPr bwMode="auto">
            <a:xfrm>
              <a:off x="222" y="978"/>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400"/>
                <a:t>clock</a:t>
              </a:r>
            </a:p>
          </p:txBody>
        </p:sp>
        <p:sp>
          <p:nvSpPr>
            <p:cNvPr id="5162" name="Text Box 17"/>
            <p:cNvSpPr txBox="1">
              <a:spLocks noChangeArrowheads="1"/>
            </p:cNvSpPr>
            <p:nvPr/>
          </p:nvSpPr>
          <p:spPr bwMode="auto">
            <a:xfrm>
              <a:off x="410" y="198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400"/>
                <a:t>In</a:t>
              </a:r>
            </a:p>
          </p:txBody>
        </p:sp>
        <p:sp>
          <p:nvSpPr>
            <p:cNvPr id="5163" name="Text Box 18"/>
            <p:cNvSpPr txBox="1">
              <a:spLocks noChangeArrowheads="1"/>
            </p:cNvSpPr>
            <p:nvPr/>
          </p:nvSpPr>
          <p:spPr bwMode="auto">
            <a:xfrm>
              <a:off x="367" y="2898"/>
              <a:ext cx="4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400"/>
                <a:t>Out</a:t>
              </a:r>
            </a:p>
          </p:txBody>
        </p:sp>
        <p:sp>
          <p:nvSpPr>
            <p:cNvPr id="5164" name="Line 19"/>
            <p:cNvSpPr>
              <a:spLocks noChangeShapeType="1"/>
            </p:cNvSpPr>
            <p:nvPr/>
          </p:nvSpPr>
          <p:spPr bwMode="auto">
            <a:xfrm>
              <a:off x="921" y="1986"/>
              <a:ext cx="11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5" name="Line 20"/>
            <p:cNvSpPr>
              <a:spLocks noChangeShapeType="1"/>
            </p:cNvSpPr>
            <p:nvPr/>
          </p:nvSpPr>
          <p:spPr bwMode="auto">
            <a:xfrm flipV="1">
              <a:off x="2073" y="1986"/>
              <a:ext cx="192"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6" name="Line 21"/>
            <p:cNvSpPr>
              <a:spLocks noChangeShapeType="1"/>
            </p:cNvSpPr>
            <p:nvPr/>
          </p:nvSpPr>
          <p:spPr bwMode="auto">
            <a:xfrm>
              <a:off x="2073" y="1986"/>
              <a:ext cx="192"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7" name="Line 22"/>
            <p:cNvSpPr>
              <a:spLocks noChangeShapeType="1"/>
            </p:cNvSpPr>
            <p:nvPr/>
          </p:nvSpPr>
          <p:spPr bwMode="auto">
            <a:xfrm>
              <a:off x="2265" y="1986"/>
              <a:ext cx="9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8" name="Line 23"/>
            <p:cNvSpPr>
              <a:spLocks noChangeShapeType="1"/>
            </p:cNvSpPr>
            <p:nvPr/>
          </p:nvSpPr>
          <p:spPr bwMode="auto">
            <a:xfrm>
              <a:off x="2265" y="2466"/>
              <a:ext cx="9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9" name="Line 24"/>
            <p:cNvSpPr>
              <a:spLocks noChangeShapeType="1"/>
            </p:cNvSpPr>
            <p:nvPr/>
          </p:nvSpPr>
          <p:spPr bwMode="auto">
            <a:xfrm>
              <a:off x="921" y="2466"/>
              <a:ext cx="11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0" name="Line 25"/>
            <p:cNvSpPr>
              <a:spLocks noChangeShapeType="1"/>
            </p:cNvSpPr>
            <p:nvPr/>
          </p:nvSpPr>
          <p:spPr bwMode="auto">
            <a:xfrm>
              <a:off x="3225" y="1986"/>
              <a:ext cx="192"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1" name="Line 26"/>
            <p:cNvSpPr>
              <a:spLocks noChangeShapeType="1"/>
            </p:cNvSpPr>
            <p:nvPr/>
          </p:nvSpPr>
          <p:spPr bwMode="auto">
            <a:xfrm flipV="1">
              <a:off x="3225" y="1986"/>
              <a:ext cx="192"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2" name="Line 27"/>
            <p:cNvSpPr>
              <a:spLocks noChangeShapeType="1"/>
            </p:cNvSpPr>
            <p:nvPr/>
          </p:nvSpPr>
          <p:spPr bwMode="auto">
            <a:xfrm>
              <a:off x="3417" y="1986"/>
              <a:ext cx="12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3" name="Line 28"/>
            <p:cNvSpPr>
              <a:spLocks noChangeShapeType="1"/>
            </p:cNvSpPr>
            <p:nvPr/>
          </p:nvSpPr>
          <p:spPr bwMode="auto">
            <a:xfrm>
              <a:off x="3417" y="2466"/>
              <a:ext cx="12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4" name="Line 32"/>
            <p:cNvSpPr>
              <a:spLocks noChangeShapeType="1"/>
            </p:cNvSpPr>
            <p:nvPr/>
          </p:nvSpPr>
          <p:spPr bwMode="auto">
            <a:xfrm>
              <a:off x="2880" y="2928"/>
              <a:ext cx="192"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5" name="Line 33"/>
            <p:cNvSpPr>
              <a:spLocks noChangeShapeType="1"/>
            </p:cNvSpPr>
            <p:nvPr/>
          </p:nvSpPr>
          <p:spPr bwMode="auto">
            <a:xfrm flipV="1">
              <a:off x="2880" y="2928"/>
              <a:ext cx="192"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6" name="Text Box 34"/>
            <p:cNvSpPr txBox="1">
              <a:spLocks noChangeArrowheads="1"/>
            </p:cNvSpPr>
            <p:nvPr/>
          </p:nvSpPr>
          <p:spPr bwMode="auto">
            <a:xfrm>
              <a:off x="2448" y="2016"/>
              <a:ext cx="54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000"/>
                <a:t>data</a:t>
              </a:r>
            </a:p>
            <a:p>
              <a:pPr algn="ctr">
                <a:spcBef>
                  <a:spcPct val="0"/>
                </a:spcBef>
                <a:buFontTx/>
                <a:buNone/>
              </a:pPr>
              <a:r>
                <a:rPr lang="en-US" altLang="en-US" sz="2000"/>
                <a:t>stable</a:t>
              </a:r>
            </a:p>
          </p:txBody>
        </p:sp>
        <p:sp>
          <p:nvSpPr>
            <p:cNvPr id="5177" name="Text Box 35"/>
            <p:cNvSpPr txBox="1">
              <a:spLocks noChangeArrowheads="1"/>
            </p:cNvSpPr>
            <p:nvPr/>
          </p:nvSpPr>
          <p:spPr bwMode="auto">
            <a:xfrm>
              <a:off x="1585" y="2994"/>
              <a:ext cx="56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000"/>
                <a:t>output</a:t>
              </a:r>
            </a:p>
            <a:p>
              <a:pPr algn="ctr">
                <a:spcBef>
                  <a:spcPct val="0"/>
                </a:spcBef>
                <a:buFontTx/>
                <a:buNone/>
              </a:pPr>
              <a:r>
                <a:rPr lang="en-US" altLang="en-US" sz="2000"/>
                <a:t>stable</a:t>
              </a:r>
            </a:p>
          </p:txBody>
        </p:sp>
        <p:sp>
          <p:nvSpPr>
            <p:cNvPr id="5178" name="Line 36"/>
            <p:cNvSpPr>
              <a:spLocks noChangeShapeType="1"/>
            </p:cNvSpPr>
            <p:nvPr/>
          </p:nvSpPr>
          <p:spPr bwMode="auto">
            <a:xfrm flipV="1">
              <a:off x="3552" y="2928"/>
              <a:ext cx="192"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9" name="Line 37"/>
            <p:cNvSpPr>
              <a:spLocks noChangeShapeType="1"/>
            </p:cNvSpPr>
            <p:nvPr/>
          </p:nvSpPr>
          <p:spPr bwMode="auto">
            <a:xfrm>
              <a:off x="3552" y="2928"/>
              <a:ext cx="192"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0" name="Line 39"/>
            <p:cNvSpPr>
              <a:spLocks noChangeShapeType="1"/>
            </p:cNvSpPr>
            <p:nvPr/>
          </p:nvSpPr>
          <p:spPr bwMode="auto">
            <a:xfrm>
              <a:off x="3744" y="2928"/>
              <a:ext cx="10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 name="Line 40"/>
            <p:cNvSpPr>
              <a:spLocks noChangeShapeType="1"/>
            </p:cNvSpPr>
            <p:nvPr/>
          </p:nvSpPr>
          <p:spPr bwMode="auto">
            <a:xfrm>
              <a:off x="3744" y="3408"/>
              <a:ext cx="10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2" name="Text Box 44"/>
            <p:cNvSpPr txBox="1">
              <a:spLocks noChangeArrowheads="1"/>
            </p:cNvSpPr>
            <p:nvPr/>
          </p:nvSpPr>
          <p:spPr bwMode="auto">
            <a:xfrm>
              <a:off x="4032" y="2976"/>
              <a:ext cx="56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000"/>
                <a:t>output</a:t>
              </a:r>
            </a:p>
            <a:p>
              <a:pPr algn="ctr">
                <a:spcBef>
                  <a:spcPct val="0"/>
                </a:spcBef>
                <a:buFontTx/>
                <a:buNone/>
              </a:pPr>
              <a:r>
                <a:rPr lang="en-US" altLang="en-US" sz="2000"/>
                <a:t>stable</a:t>
              </a:r>
            </a:p>
          </p:txBody>
        </p:sp>
        <p:sp>
          <p:nvSpPr>
            <p:cNvPr id="5183" name="Text Box 48"/>
            <p:cNvSpPr txBox="1">
              <a:spLocks noChangeArrowheads="1"/>
            </p:cNvSpPr>
            <p:nvPr/>
          </p:nvSpPr>
          <p:spPr bwMode="auto">
            <a:xfrm>
              <a:off x="4687" y="141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400"/>
                <a:t>time</a:t>
              </a:r>
            </a:p>
          </p:txBody>
        </p:sp>
        <p:sp>
          <p:nvSpPr>
            <p:cNvPr id="5184" name="Text Box 49"/>
            <p:cNvSpPr txBox="1">
              <a:spLocks noChangeArrowheads="1"/>
            </p:cNvSpPr>
            <p:nvPr/>
          </p:nvSpPr>
          <p:spPr bwMode="auto">
            <a:xfrm>
              <a:off x="4713" y="2466"/>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400"/>
                <a:t>time</a:t>
              </a:r>
            </a:p>
          </p:txBody>
        </p:sp>
        <p:sp>
          <p:nvSpPr>
            <p:cNvPr id="5185" name="Text Box 50"/>
            <p:cNvSpPr txBox="1">
              <a:spLocks noChangeArrowheads="1"/>
            </p:cNvSpPr>
            <p:nvPr/>
          </p:nvSpPr>
          <p:spPr bwMode="auto">
            <a:xfrm>
              <a:off x="4713" y="3378"/>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400"/>
                <a:t>time</a:t>
              </a:r>
            </a:p>
          </p:txBody>
        </p:sp>
        <p:sp>
          <p:nvSpPr>
            <p:cNvPr id="5186" name="Line 51"/>
            <p:cNvSpPr>
              <a:spLocks noChangeShapeType="1"/>
            </p:cNvSpPr>
            <p:nvPr/>
          </p:nvSpPr>
          <p:spPr bwMode="auto">
            <a:xfrm>
              <a:off x="912" y="3408"/>
              <a:ext cx="19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7" name="Line 52"/>
            <p:cNvSpPr>
              <a:spLocks noChangeShapeType="1"/>
            </p:cNvSpPr>
            <p:nvPr/>
          </p:nvSpPr>
          <p:spPr bwMode="auto">
            <a:xfrm>
              <a:off x="912" y="2928"/>
              <a:ext cx="19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8" name="Line 53"/>
            <p:cNvSpPr>
              <a:spLocks noChangeShapeType="1"/>
            </p:cNvSpPr>
            <p:nvPr/>
          </p:nvSpPr>
          <p:spPr bwMode="auto">
            <a:xfrm>
              <a:off x="3072" y="2928"/>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9" name="Line 54"/>
            <p:cNvSpPr>
              <a:spLocks noChangeShapeType="1"/>
            </p:cNvSpPr>
            <p:nvPr/>
          </p:nvSpPr>
          <p:spPr bwMode="auto">
            <a:xfrm>
              <a:off x="3072" y="3408"/>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0" name="Line 56"/>
            <p:cNvSpPr>
              <a:spLocks noChangeShapeType="1"/>
            </p:cNvSpPr>
            <p:nvPr/>
          </p:nvSpPr>
          <p:spPr bwMode="auto">
            <a:xfrm>
              <a:off x="3984" y="960"/>
              <a:ext cx="192"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24" name="Group 69"/>
          <p:cNvGrpSpPr>
            <a:grpSpLocks/>
          </p:cNvGrpSpPr>
          <p:nvPr/>
        </p:nvGrpSpPr>
        <p:grpSpPr bwMode="auto">
          <a:xfrm>
            <a:off x="6934200" y="838200"/>
            <a:ext cx="1965325" cy="1277938"/>
            <a:chOff x="4696" y="432"/>
            <a:chExt cx="1238" cy="805"/>
          </a:xfrm>
        </p:grpSpPr>
        <p:sp>
          <p:nvSpPr>
            <p:cNvPr id="5138" name="Text Box 58"/>
            <p:cNvSpPr txBox="1">
              <a:spLocks noChangeArrowheads="1"/>
            </p:cNvSpPr>
            <p:nvPr/>
          </p:nvSpPr>
          <p:spPr bwMode="auto">
            <a:xfrm>
              <a:off x="5047" y="1006"/>
              <a:ext cx="4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t>clock</a:t>
              </a:r>
            </a:p>
          </p:txBody>
        </p:sp>
        <p:sp>
          <p:nvSpPr>
            <p:cNvPr id="5139" name="Rectangle 59"/>
            <p:cNvSpPr>
              <a:spLocks noChangeArrowheads="1"/>
            </p:cNvSpPr>
            <p:nvPr/>
          </p:nvSpPr>
          <p:spPr bwMode="auto">
            <a:xfrm>
              <a:off x="5088" y="432"/>
              <a:ext cx="384" cy="4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5140" name="Text Box 60"/>
            <p:cNvSpPr txBox="1">
              <a:spLocks noChangeArrowheads="1"/>
            </p:cNvSpPr>
            <p:nvPr/>
          </p:nvSpPr>
          <p:spPr bwMode="auto">
            <a:xfrm rot="-62553">
              <a:off x="5040" y="489"/>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t>D</a:t>
              </a:r>
            </a:p>
          </p:txBody>
        </p:sp>
        <p:sp>
          <p:nvSpPr>
            <p:cNvPr id="5141" name="Line 61"/>
            <p:cNvSpPr>
              <a:spLocks noChangeShapeType="1"/>
            </p:cNvSpPr>
            <p:nvPr/>
          </p:nvSpPr>
          <p:spPr bwMode="auto">
            <a:xfrm flipV="1">
              <a:off x="5280" y="864"/>
              <a:ext cx="0"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2" name="Line 62"/>
            <p:cNvSpPr>
              <a:spLocks noChangeShapeType="1"/>
            </p:cNvSpPr>
            <p:nvPr/>
          </p:nvSpPr>
          <p:spPr bwMode="auto">
            <a:xfrm flipH="1">
              <a:off x="5184" y="768"/>
              <a:ext cx="96"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3" name="Line 63"/>
            <p:cNvSpPr>
              <a:spLocks noChangeShapeType="1"/>
            </p:cNvSpPr>
            <p:nvPr/>
          </p:nvSpPr>
          <p:spPr bwMode="auto">
            <a:xfrm>
              <a:off x="5280" y="768"/>
              <a:ext cx="96"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4" name="Text Box 64"/>
            <p:cNvSpPr txBox="1">
              <a:spLocks noChangeArrowheads="1"/>
            </p:cNvSpPr>
            <p:nvPr/>
          </p:nvSpPr>
          <p:spPr bwMode="auto">
            <a:xfrm rot="-62553">
              <a:off x="5276" y="489"/>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t>Q</a:t>
              </a:r>
            </a:p>
          </p:txBody>
        </p:sp>
        <p:sp>
          <p:nvSpPr>
            <p:cNvPr id="5145" name="Line 65"/>
            <p:cNvSpPr>
              <a:spLocks noChangeShapeType="1"/>
            </p:cNvSpPr>
            <p:nvPr/>
          </p:nvSpPr>
          <p:spPr bwMode="auto">
            <a:xfrm>
              <a:off x="4896" y="624"/>
              <a:ext cx="19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6" name="Line 66"/>
            <p:cNvSpPr>
              <a:spLocks noChangeShapeType="1"/>
            </p:cNvSpPr>
            <p:nvPr/>
          </p:nvSpPr>
          <p:spPr bwMode="auto">
            <a:xfrm>
              <a:off x="5472" y="624"/>
              <a:ext cx="19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7" name="Text Box 67"/>
            <p:cNvSpPr txBox="1">
              <a:spLocks noChangeArrowheads="1"/>
            </p:cNvSpPr>
            <p:nvPr/>
          </p:nvSpPr>
          <p:spPr bwMode="auto">
            <a:xfrm rot="-62553">
              <a:off x="4696" y="480"/>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t>In</a:t>
              </a:r>
            </a:p>
          </p:txBody>
        </p:sp>
        <p:sp>
          <p:nvSpPr>
            <p:cNvPr id="5148" name="Text Box 68"/>
            <p:cNvSpPr txBox="1">
              <a:spLocks noChangeArrowheads="1"/>
            </p:cNvSpPr>
            <p:nvPr/>
          </p:nvSpPr>
          <p:spPr bwMode="auto">
            <a:xfrm rot="-62553">
              <a:off x="5586" y="480"/>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t>Out</a:t>
              </a:r>
            </a:p>
          </p:txBody>
        </p:sp>
      </p:grpSp>
      <p:grpSp>
        <p:nvGrpSpPr>
          <p:cNvPr id="1554512" name="Group 80"/>
          <p:cNvGrpSpPr>
            <a:grpSpLocks/>
          </p:cNvGrpSpPr>
          <p:nvPr/>
        </p:nvGrpSpPr>
        <p:grpSpPr bwMode="auto">
          <a:xfrm>
            <a:off x="3490913" y="1981200"/>
            <a:ext cx="1004887" cy="3810000"/>
            <a:chOff x="2160" y="1248"/>
            <a:chExt cx="633" cy="2400"/>
          </a:xfrm>
        </p:grpSpPr>
        <p:sp>
          <p:nvSpPr>
            <p:cNvPr id="5134" name="Line 70"/>
            <p:cNvSpPr>
              <a:spLocks noChangeShapeType="1"/>
            </p:cNvSpPr>
            <p:nvPr/>
          </p:nvSpPr>
          <p:spPr bwMode="auto">
            <a:xfrm>
              <a:off x="2160" y="1968"/>
              <a:ext cx="0" cy="768"/>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5" name="Line 71"/>
            <p:cNvSpPr>
              <a:spLocks noChangeShapeType="1"/>
            </p:cNvSpPr>
            <p:nvPr/>
          </p:nvSpPr>
          <p:spPr bwMode="auto">
            <a:xfrm>
              <a:off x="2793" y="1248"/>
              <a:ext cx="0" cy="24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6" name="Text Box 72"/>
            <p:cNvSpPr txBox="1">
              <a:spLocks noChangeArrowheads="1"/>
            </p:cNvSpPr>
            <p:nvPr/>
          </p:nvSpPr>
          <p:spPr bwMode="auto">
            <a:xfrm>
              <a:off x="2313" y="1728"/>
              <a:ext cx="2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t>t</a:t>
              </a:r>
              <a:r>
                <a:rPr lang="en-US" altLang="en-US" sz="2000" baseline="-25000"/>
                <a:t>su</a:t>
              </a:r>
            </a:p>
          </p:txBody>
        </p:sp>
        <p:sp>
          <p:nvSpPr>
            <p:cNvPr id="5137" name="Line 73"/>
            <p:cNvSpPr>
              <a:spLocks noChangeShapeType="1"/>
            </p:cNvSpPr>
            <p:nvPr/>
          </p:nvSpPr>
          <p:spPr bwMode="auto">
            <a:xfrm>
              <a:off x="2169" y="2016"/>
              <a:ext cx="62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54513" name="Group 81"/>
          <p:cNvGrpSpPr>
            <a:grpSpLocks/>
          </p:cNvGrpSpPr>
          <p:nvPr/>
        </p:nvGrpSpPr>
        <p:grpSpPr bwMode="auto">
          <a:xfrm>
            <a:off x="4495800" y="2743200"/>
            <a:ext cx="838200" cy="1600200"/>
            <a:chOff x="2793" y="1728"/>
            <a:chExt cx="528" cy="1008"/>
          </a:xfrm>
        </p:grpSpPr>
        <p:sp>
          <p:nvSpPr>
            <p:cNvPr id="5131" name="Line 74"/>
            <p:cNvSpPr>
              <a:spLocks noChangeShapeType="1"/>
            </p:cNvSpPr>
            <p:nvPr/>
          </p:nvSpPr>
          <p:spPr bwMode="auto">
            <a:xfrm>
              <a:off x="3321" y="1968"/>
              <a:ext cx="0" cy="768"/>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2" name="Text Box 75"/>
            <p:cNvSpPr txBox="1">
              <a:spLocks noChangeArrowheads="1"/>
            </p:cNvSpPr>
            <p:nvPr/>
          </p:nvSpPr>
          <p:spPr bwMode="auto">
            <a:xfrm>
              <a:off x="2889" y="1728"/>
              <a:ext cx="3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t>t</a:t>
              </a:r>
              <a:r>
                <a:rPr lang="en-US" altLang="en-US" sz="2000" baseline="-25000"/>
                <a:t>hold</a:t>
              </a:r>
            </a:p>
          </p:txBody>
        </p:sp>
        <p:sp>
          <p:nvSpPr>
            <p:cNvPr id="5133" name="Line 76"/>
            <p:cNvSpPr>
              <a:spLocks noChangeShapeType="1"/>
            </p:cNvSpPr>
            <p:nvPr/>
          </p:nvSpPr>
          <p:spPr bwMode="auto">
            <a:xfrm>
              <a:off x="2793" y="2016"/>
              <a:ext cx="528"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54514" name="Group 82"/>
          <p:cNvGrpSpPr>
            <a:grpSpLocks/>
          </p:cNvGrpSpPr>
          <p:nvPr/>
        </p:nvGrpSpPr>
        <p:grpSpPr bwMode="auto">
          <a:xfrm>
            <a:off x="4495800" y="4419600"/>
            <a:ext cx="1371600" cy="1447800"/>
            <a:chOff x="2793" y="2784"/>
            <a:chExt cx="864" cy="912"/>
          </a:xfrm>
        </p:grpSpPr>
        <p:sp>
          <p:nvSpPr>
            <p:cNvPr id="5128" name="Line 77"/>
            <p:cNvSpPr>
              <a:spLocks noChangeShapeType="1"/>
            </p:cNvSpPr>
            <p:nvPr/>
          </p:nvSpPr>
          <p:spPr bwMode="auto">
            <a:xfrm>
              <a:off x="3657" y="2928"/>
              <a:ext cx="0" cy="768"/>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 name="Text Box 78"/>
            <p:cNvSpPr txBox="1">
              <a:spLocks noChangeArrowheads="1"/>
            </p:cNvSpPr>
            <p:nvPr/>
          </p:nvSpPr>
          <p:spPr bwMode="auto">
            <a:xfrm>
              <a:off x="3033" y="2784"/>
              <a:ext cx="3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t>t</a:t>
              </a:r>
              <a:r>
                <a:rPr lang="en-US" altLang="en-US" sz="2000" baseline="-25000"/>
                <a:t>c-q</a:t>
              </a:r>
            </a:p>
          </p:txBody>
        </p:sp>
        <p:sp>
          <p:nvSpPr>
            <p:cNvPr id="5130" name="Line 79"/>
            <p:cNvSpPr>
              <a:spLocks noChangeShapeType="1"/>
            </p:cNvSpPr>
            <p:nvPr/>
          </p:nvSpPr>
          <p:spPr bwMode="auto">
            <a:xfrm>
              <a:off x="2793" y="3072"/>
              <a:ext cx="86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2094426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545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545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5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
          <p:cNvSpPr txBox="1">
            <a:spLocks noChangeArrowheads="1"/>
          </p:cNvSpPr>
          <p:nvPr/>
        </p:nvSpPr>
        <p:spPr bwMode="auto">
          <a:xfrm>
            <a:off x="2822575" y="6307138"/>
            <a:ext cx="3808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solidFill>
                  <a:schemeClr val="accent2"/>
                </a:solidFill>
              </a:rPr>
              <a:t>Figure</a:t>
            </a:r>
            <a:r>
              <a:rPr lang="en-US" altLang="en-US" sz="2400">
                <a:solidFill>
                  <a:schemeClr val="accent2"/>
                </a:solidFill>
              </a:rPr>
              <a:t> </a:t>
            </a:r>
            <a:r>
              <a:rPr lang="en-US" altLang="en-US" sz="2000">
                <a:solidFill>
                  <a:schemeClr val="accent2"/>
                </a:solidFill>
              </a:rPr>
              <a:t>5.14.  Timing for a flip-flop.</a:t>
            </a:r>
          </a:p>
        </p:txBody>
      </p:sp>
      <p:pic>
        <p:nvPicPr>
          <p:cNvPr id="614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258763"/>
            <a:ext cx="6372225"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76188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36870" y="0"/>
            <a:ext cx="7772400" cy="1143000"/>
          </a:xfrm>
        </p:spPr>
        <p:txBody>
          <a:bodyPr/>
          <a:lstStyle/>
          <a:p>
            <a:r>
              <a:rPr lang="en-US" altLang="en-US" dirty="0" smtClean="0"/>
              <a:t>How fast can a circuit operate?</a:t>
            </a:r>
          </a:p>
        </p:txBody>
      </p:sp>
      <p:grpSp>
        <p:nvGrpSpPr>
          <p:cNvPr id="9219" name="Group 206"/>
          <p:cNvGrpSpPr>
            <a:grpSpLocks/>
          </p:cNvGrpSpPr>
          <p:nvPr/>
        </p:nvGrpSpPr>
        <p:grpSpPr bwMode="auto">
          <a:xfrm>
            <a:off x="1446213" y="1938338"/>
            <a:ext cx="6689725" cy="4470400"/>
            <a:chOff x="2880" y="1104"/>
            <a:chExt cx="2673" cy="2311"/>
          </a:xfrm>
        </p:grpSpPr>
        <p:sp>
          <p:nvSpPr>
            <p:cNvPr id="9220" name="Freeform 9"/>
            <p:cNvSpPr>
              <a:spLocks/>
            </p:cNvSpPr>
            <p:nvPr/>
          </p:nvSpPr>
          <p:spPr bwMode="auto">
            <a:xfrm>
              <a:off x="3027" y="1108"/>
              <a:ext cx="236" cy="301"/>
            </a:xfrm>
            <a:custGeom>
              <a:avLst/>
              <a:gdLst>
                <a:gd name="T0" fmla="*/ 9 w 236"/>
                <a:gd name="T1" fmla="*/ 0 h 301"/>
                <a:gd name="T2" fmla="*/ 6 w 236"/>
                <a:gd name="T3" fmla="*/ 0 h 301"/>
                <a:gd name="T4" fmla="*/ 3 w 236"/>
                <a:gd name="T5" fmla="*/ 3 h 301"/>
                <a:gd name="T6" fmla="*/ 0 w 236"/>
                <a:gd name="T7" fmla="*/ 6 h 301"/>
                <a:gd name="T8" fmla="*/ 0 w 236"/>
                <a:gd name="T9" fmla="*/ 295 h 301"/>
                <a:gd name="T10" fmla="*/ 3 w 236"/>
                <a:gd name="T11" fmla="*/ 298 h 301"/>
                <a:gd name="T12" fmla="*/ 6 w 236"/>
                <a:gd name="T13" fmla="*/ 301 h 301"/>
                <a:gd name="T14" fmla="*/ 230 w 236"/>
                <a:gd name="T15" fmla="*/ 301 h 301"/>
                <a:gd name="T16" fmla="*/ 233 w 236"/>
                <a:gd name="T17" fmla="*/ 298 h 301"/>
                <a:gd name="T18" fmla="*/ 236 w 236"/>
                <a:gd name="T19" fmla="*/ 295 h 301"/>
                <a:gd name="T20" fmla="*/ 236 w 236"/>
                <a:gd name="T21" fmla="*/ 6 h 301"/>
                <a:gd name="T22" fmla="*/ 233 w 236"/>
                <a:gd name="T23" fmla="*/ 3 h 301"/>
                <a:gd name="T24" fmla="*/ 230 w 236"/>
                <a:gd name="T25" fmla="*/ 0 h 301"/>
                <a:gd name="T26" fmla="*/ 227 w 236"/>
                <a:gd name="T27" fmla="*/ 0 h 301"/>
                <a:gd name="T28" fmla="*/ 9 w 236"/>
                <a:gd name="T29" fmla="*/ 0 h 301"/>
                <a:gd name="T30" fmla="*/ 9 w 236"/>
                <a:gd name="T31" fmla="*/ 18 h 301"/>
                <a:gd name="T32" fmla="*/ 227 w 236"/>
                <a:gd name="T33" fmla="*/ 18 h 301"/>
                <a:gd name="T34" fmla="*/ 218 w 236"/>
                <a:gd name="T35" fmla="*/ 9 h 301"/>
                <a:gd name="T36" fmla="*/ 218 w 236"/>
                <a:gd name="T37" fmla="*/ 292 h 301"/>
                <a:gd name="T38" fmla="*/ 227 w 236"/>
                <a:gd name="T39" fmla="*/ 283 h 301"/>
                <a:gd name="T40" fmla="*/ 9 w 236"/>
                <a:gd name="T41" fmla="*/ 283 h 301"/>
                <a:gd name="T42" fmla="*/ 18 w 236"/>
                <a:gd name="T43" fmla="*/ 292 h 301"/>
                <a:gd name="T44" fmla="*/ 18 w 236"/>
                <a:gd name="T45" fmla="*/ 9 h 301"/>
                <a:gd name="T46" fmla="*/ 9 w 236"/>
                <a:gd name="T47" fmla="*/ 18 h 301"/>
                <a:gd name="T48" fmla="*/ 9 w 236"/>
                <a:gd name="T49" fmla="*/ 0 h 3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6" h="301">
                  <a:moveTo>
                    <a:pt x="9" y="0"/>
                  </a:moveTo>
                  <a:lnTo>
                    <a:pt x="6" y="0"/>
                  </a:lnTo>
                  <a:lnTo>
                    <a:pt x="3" y="3"/>
                  </a:lnTo>
                  <a:lnTo>
                    <a:pt x="0" y="6"/>
                  </a:lnTo>
                  <a:lnTo>
                    <a:pt x="0" y="295"/>
                  </a:lnTo>
                  <a:lnTo>
                    <a:pt x="3" y="298"/>
                  </a:lnTo>
                  <a:lnTo>
                    <a:pt x="6" y="301"/>
                  </a:lnTo>
                  <a:lnTo>
                    <a:pt x="230" y="301"/>
                  </a:lnTo>
                  <a:lnTo>
                    <a:pt x="233" y="298"/>
                  </a:lnTo>
                  <a:lnTo>
                    <a:pt x="236" y="295"/>
                  </a:lnTo>
                  <a:lnTo>
                    <a:pt x="236" y="6"/>
                  </a:lnTo>
                  <a:lnTo>
                    <a:pt x="233" y="3"/>
                  </a:lnTo>
                  <a:lnTo>
                    <a:pt x="230" y="0"/>
                  </a:lnTo>
                  <a:lnTo>
                    <a:pt x="227" y="0"/>
                  </a:lnTo>
                  <a:lnTo>
                    <a:pt x="9" y="0"/>
                  </a:lnTo>
                  <a:lnTo>
                    <a:pt x="9" y="18"/>
                  </a:lnTo>
                  <a:lnTo>
                    <a:pt x="227" y="18"/>
                  </a:lnTo>
                  <a:lnTo>
                    <a:pt x="218" y="9"/>
                  </a:lnTo>
                  <a:lnTo>
                    <a:pt x="218" y="292"/>
                  </a:lnTo>
                  <a:lnTo>
                    <a:pt x="227" y="283"/>
                  </a:lnTo>
                  <a:lnTo>
                    <a:pt x="9" y="283"/>
                  </a:lnTo>
                  <a:lnTo>
                    <a:pt x="18" y="292"/>
                  </a:lnTo>
                  <a:lnTo>
                    <a:pt x="18" y="9"/>
                  </a:lnTo>
                  <a:lnTo>
                    <a:pt x="9" y="18"/>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1" name="Rectangle 10"/>
            <p:cNvSpPr>
              <a:spLocks noChangeArrowheads="1"/>
            </p:cNvSpPr>
            <p:nvPr/>
          </p:nvSpPr>
          <p:spPr bwMode="auto">
            <a:xfrm>
              <a:off x="3063" y="1285"/>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9222" name="Rectangle 11"/>
            <p:cNvSpPr>
              <a:spLocks noChangeArrowheads="1"/>
            </p:cNvSpPr>
            <p:nvPr/>
          </p:nvSpPr>
          <p:spPr bwMode="auto">
            <a:xfrm>
              <a:off x="3063" y="1154"/>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9223" name="Rectangle 12"/>
            <p:cNvSpPr>
              <a:spLocks noChangeArrowheads="1"/>
            </p:cNvSpPr>
            <p:nvPr/>
          </p:nvSpPr>
          <p:spPr bwMode="auto">
            <a:xfrm>
              <a:off x="3171" y="1154"/>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24" name="Rectangle 13"/>
            <p:cNvSpPr>
              <a:spLocks noChangeArrowheads="1"/>
            </p:cNvSpPr>
            <p:nvPr/>
          </p:nvSpPr>
          <p:spPr bwMode="auto">
            <a:xfrm>
              <a:off x="3171" y="1295"/>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25" name="Freeform 14"/>
            <p:cNvSpPr>
              <a:spLocks/>
            </p:cNvSpPr>
            <p:nvPr/>
          </p:nvSpPr>
          <p:spPr bwMode="auto">
            <a:xfrm>
              <a:off x="3027" y="1550"/>
              <a:ext cx="236" cy="300"/>
            </a:xfrm>
            <a:custGeom>
              <a:avLst/>
              <a:gdLst>
                <a:gd name="T0" fmla="*/ 9 w 236"/>
                <a:gd name="T1" fmla="*/ 0 h 300"/>
                <a:gd name="T2" fmla="*/ 6 w 236"/>
                <a:gd name="T3" fmla="*/ 0 h 300"/>
                <a:gd name="T4" fmla="*/ 3 w 236"/>
                <a:gd name="T5" fmla="*/ 3 h 300"/>
                <a:gd name="T6" fmla="*/ 0 w 236"/>
                <a:gd name="T7" fmla="*/ 6 h 300"/>
                <a:gd name="T8" fmla="*/ 0 w 236"/>
                <a:gd name="T9" fmla="*/ 294 h 300"/>
                <a:gd name="T10" fmla="*/ 3 w 236"/>
                <a:gd name="T11" fmla="*/ 297 h 300"/>
                <a:gd name="T12" fmla="*/ 6 w 236"/>
                <a:gd name="T13" fmla="*/ 300 h 300"/>
                <a:gd name="T14" fmla="*/ 230 w 236"/>
                <a:gd name="T15" fmla="*/ 300 h 300"/>
                <a:gd name="T16" fmla="*/ 233 w 236"/>
                <a:gd name="T17" fmla="*/ 297 h 300"/>
                <a:gd name="T18" fmla="*/ 236 w 236"/>
                <a:gd name="T19" fmla="*/ 294 h 300"/>
                <a:gd name="T20" fmla="*/ 236 w 236"/>
                <a:gd name="T21" fmla="*/ 6 h 300"/>
                <a:gd name="T22" fmla="*/ 233 w 236"/>
                <a:gd name="T23" fmla="*/ 3 h 300"/>
                <a:gd name="T24" fmla="*/ 230 w 236"/>
                <a:gd name="T25" fmla="*/ 0 h 300"/>
                <a:gd name="T26" fmla="*/ 227 w 236"/>
                <a:gd name="T27" fmla="*/ 0 h 300"/>
                <a:gd name="T28" fmla="*/ 9 w 236"/>
                <a:gd name="T29" fmla="*/ 0 h 300"/>
                <a:gd name="T30" fmla="*/ 9 w 236"/>
                <a:gd name="T31" fmla="*/ 18 h 300"/>
                <a:gd name="T32" fmla="*/ 227 w 236"/>
                <a:gd name="T33" fmla="*/ 18 h 300"/>
                <a:gd name="T34" fmla="*/ 218 w 236"/>
                <a:gd name="T35" fmla="*/ 9 h 300"/>
                <a:gd name="T36" fmla="*/ 218 w 236"/>
                <a:gd name="T37" fmla="*/ 291 h 300"/>
                <a:gd name="T38" fmla="*/ 227 w 236"/>
                <a:gd name="T39" fmla="*/ 283 h 300"/>
                <a:gd name="T40" fmla="*/ 9 w 236"/>
                <a:gd name="T41" fmla="*/ 283 h 300"/>
                <a:gd name="T42" fmla="*/ 18 w 236"/>
                <a:gd name="T43" fmla="*/ 291 h 300"/>
                <a:gd name="T44" fmla="*/ 18 w 236"/>
                <a:gd name="T45" fmla="*/ 9 h 300"/>
                <a:gd name="T46" fmla="*/ 9 w 236"/>
                <a:gd name="T47" fmla="*/ 18 h 300"/>
                <a:gd name="T48" fmla="*/ 9 w 236"/>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6" h="300">
                  <a:moveTo>
                    <a:pt x="9" y="0"/>
                  </a:moveTo>
                  <a:lnTo>
                    <a:pt x="6" y="0"/>
                  </a:lnTo>
                  <a:lnTo>
                    <a:pt x="3" y="3"/>
                  </a:lnTo>
                  <a:lnTo>
                    <a:pt x="0" y="6"/>
                  </a:lnTo>
                  <a:lnTo>
                    <a:pt x="0" y="294"/>
                  </a:lnTo>
                  <a:lnTo>
                    <a:pt x="3" y="297"/>
                  </a:lnTo>
                  <a:lnTo>
                    <a:pt x="6" y="300"/>
                  </a:lnTo>
                  <a:lnTo>
                    <a:pt x="230" y="300"/>
                  </a:lnTo>
                  <a:lnTo>
                    <a:pt x="233" y="297"/>
                  </a:lnTo>
                  <a:lnTo>
                    <a:pt x="236" y="294"/>
                  </a:lnTo>
                  <a:lnTo>
                    <a:pt x="236" y="6"/>
                  </a:lnTo>
                  <a:lnTo>
                    <a:pt x="233" y="3"/>
                  </a:lnTo>
                  <a:lnTo>
                    <a:pt x="230" y="0"/>
                  </a:lnTo>
                  <a:lnTo>
                    <a:pt x="227" y="0"/>
                  </a:lnTo>
                  <a:lnTo>
                    <a:pt x="9" y="0"/>
                  </a:lnTo>
                  <a:lnTo>
                    <a:pt x="9" y="18"/>
                  </a:lnTo>
                  <a:lnTo>
                    <a:pt x="227" y="18"/>
                  </a:lnTo>
                  <a:lnTo>
                    <a:pt x="218" y="9"/>
                  </a:lnTo>
                  <a:lnTo>
                    <a:pt x="218" y="291"/>
                  </a:lnTo>
                  <a:lnTo>
                    <a:pt x="227" y="283"/>
                  </a:lnTo>
                  <a:lnTo>
                    <a:pt x="9" y="283"/>
                  </a:lnTo>
                  <a:lnTo>
                    <a:pt x="18" y="291"/>
                  </a:lnTo>
                  <a:lnTo>
                    <a:pt x="18" y="9"/>
                  </a:lnTo>
                  <a:lnTo>
                    <a:pt x="9" y="18"/>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6" name="Rectangle 15"/>
            <p:cNvSpPr>
              <a:spLocks noChangeArrowheads="1"/>
            </p:cNvSpPr>
            <p:nvPr/>
          </p:nvSpPr>
          <p:spPr bwMode="auto">
            <a:xfrm>
              <a:off x="3063" y="1727"/>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9227" name="Rectangle 16"/>
            <p:cNvSpPr>
              <a:spLocks noChangeArrowheads="1"/>
            </p:cNvSpPr>
            <p:nvPr/>
          </p:nvSpPr>
          <p:spPr bwMode="auto">
            <a:xfrm>
              <a:off x="3063" y="1596"/>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9228" name="Rectangle 17"/>
            <p:cNvSpPr>
              <a:spLocks noChangeArrowheads="1"/>
            </p:cNvSpPr>
            <p:nvPr/>
          </p:nvSpPr>
          <p:spPr bwMode="auto">
            <a:xfrm>
              <a:off x="3171" y="1596"/>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29" name="Rectangle 18"/>
            <p:cNvSpPr>
              <a:spLocks noChangeArrowheads="1"/>
            </p:cNvSpPr>
            <p:nvPr/>
          </p:nvSpPr>
          <p:spPr bwMode="auto">
            <a:xfrm>
              <a:off x="3171" y="1737"/>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30" name="Freeform 19"/>
            <p:cNvSpPr>
              <a:spLocks/>
            </p:cNvSpPr>
            <p:nvPr/>
          </p:nvSpPr>
          <p:spPr bwMode="auto">
            <a:xfrm>
              <a:off x="3027" y="1992"/>
              <a:ext cx="236" cy="300"/>
            </a:xfrm>
            <a:custGeom>
              <a:avLst/>
              <a:gdLst>
                <a:gd name="T0" fmla="*/ 9 w 236"/>
                <a:gd name="T1" fmla="*/ 0 h 300"/>
                <a:gd name="T2" fmla="*/ 6 w 236"/>
                <a:gd name="T3" fmla="*/ 0 h 300"/>
                <a:gd name="T4" fmla="*/ 3 w 236"/>
                <a:gd name="T5" fmla="*/ 2 h 300"/>
                <a:gd name="T6" fmla="*/ 0 w 236"/>
                <a:gd name="T7" fmla="*/ 5 h 300"/>
                <a:gd name="T8" fmla="*/ 0 w 236"/>
                <a:gd name="T9" fmla="*/ 294 h 300"/>
                <a:gd name="T10" fmla="*/ 3 w 236"/>
                <a:gd name="T11" fmla="*/ 297 h 300"/>
                <a:gd name="T12" fmla="*/ 6 w 236"/>
                <a:gd name="T13" fmla="*/ 300 h 300"/>
                <a:gd name="T14" fmla="*/ 230 w 236"/>
                <a:gd name="T15" fmla="*/ 300 h 300"/>
                <a:gd name="T16" fmla="*/ 233 w 236"/>
                <a:gd name="T17" fmla="*/ 297 h 300"/>
                <a:gd name="T18" fmla="*/ 236 w 236"/>
                <a:gd name="T19" fmla="*/ 294 h 300"/>
                <a:gd name="T20" fmla="*/ 236 w 236"/>
                <a:gd name="T21" fmla="*/ 5 h 300"/>
                <a:gd name="T22" fmla="*/ 233 w 236"/>
                <a:gd name="T23" fmla="*/ 2 h 300"/>
                <a:gd name="T24" fmla="*/ 230 w 236"/>
                <a:gd name="T25" fmla="*/ 0 h 300"/>
                <a:gd name="T26" fmla="*/ 227 w 236"/>
                <a:gd name="T27" fmla="*/ 0 h 300"/>
                <a:gd name="T28" fmla="*/ 9 w 236"/>
                <a:gd name="T29" fmla="*/ 0 h 300"/>
                <a:gd name="T30" fmla="*/ 9 w 236"/>
                <a:gd name="T31" fmla="*/ 17 h 300"/>
                <a:gd name="T32" fmla="*/ 227 w 236"/>
                <a:gd name="T33" fmla="*/ 17 h 300"/>
                <a:gd name="T34" fmla="*/ 218 w 236"/>
                <a:gd name="T35" fmla="*/ 8 h 300"/>
                <a:gd name="T36" fmla="*/ 218 w 236"/>
                <a:gd name="T37" fmla="*/ 291 h 300"/>
                <a:gd name="T38" fmla="*/ 227 w 236"/>
                <a:gd name="T39" fmla="*/ 282 h 300"/>
                <a:gd name="T40" fmla="*/ 9 w 236"/>
                <a:gd name="T41" fmla="*/ 282 h 300"/>
                <a:gd name="T42" fmla="*/ 18 w 236"/>
                <a:gd name="T43" fmla="*/ 291 h 300"/>
                <a:gd name="T44" fmla="*/ 18 w 236"/>
                <a:gd name="T45" fmla="*/ 8 h 300"/>
                <a:gd name="T46" fmla="*/ 9 w 236"/>
                <a:gd name="T47" fmla="*/ 17 h 300"/>
                <a:gd name="T48" fmla="*/ 9 w 236"/>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6" h="300">
                  <a:moveTo>
                    <a:pt x="9" y="0"/>
                  </a:moveTo>
                  <a:lnTo>
                    <a:pt x="6" y="0"/>
                  </a:lnTo>
                  <a:lnTo>
                    <a:pt x="3" y="2"/>
                  </a:lnTo>
                  <a:lnTo>
                    <a:pt x="0" y="5"/>
                  </a:lnTo>
                  <a:lnTo>
                    <a:pt x="0" y="294"/>
                  </a:lnTo>
                  <a:lnTo>
                    <a:pt x="3" y="297"/>
                  </a:lnTo>
                  <a:lnTo>
                    <a:pt x="6" y="300"/>
                  </a:lnTo>
                  <a:lnTo>
                    <a:pt x="230" y="300"/>
                  </a:lnTo>
                  <a:lnTo>
                    <a:pt x="233" y="297"/>
                  </a:lnTo>
                  <a:lnTo>
                    <a:pt x="236" y="294"/>
                  </a:lnTo>
                  <a:lnTo>
                    <a:pt x="236" y="5"/>
                  </a:lnTo>
                  <a:lnTo>
                    <a:pt x="233" y="2"/>
                  </a:lnTo>
                  <a:lnTo>
                    <a:pt x="230" y="0"/>
                  </a:lnTo>
                  <a:lnTo>
                    <a:pt x="227" y="0"/>
                  </a:lnTo>
                  <a:lnTo>
                    <a:pt x="9" y="0"/>
                  </a:lnTo>
                  <a:lnTo>
                    <a:pt x="9" y="17"/>
                  </a:lnTo>
                  <a:lnTo>
                    <a:pt x="227" y="17"/>
                  </a:lnTo>
                  <a:lnTo>
                    <a:pt x="218" y="8"/>
                  </a:lnTo>
                  <a:lnTo>
                    <a:pt x="218" y="291"/>
                  </a:lnTo>
                  <a:lnTo>
                    <a:pt x="227" y="282"/>
                  </a:lnTo>
                  <a:lnTo>
                    <a:pt x="9" y="282"/>
                  </a:lnTo>
                  <a:lnTo>
                    <a:pt x="18" y="291"/>
                  </a:lnTo>
                  <a:lnTo>
                    <a:pt x="18" y="8"/>
                  </a:lnTo>
                  <a:lnTo>
                    <a:pt x="9" y="17"/>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1" name="Rectangle 20"/>
            <p:cNvSpPr>
              <a:spLocks noChangeArrowheads="1"/>
            </p:cNvSpPr>
            <p:nvPr/>
          </p:nvSpPr>
          <p:spPr bwMode="auto">
            <a:xfrm>
              <a:off x="3063" y="2168"/>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9232" name="Rectangle 21"/>
            <p:cNvSpPr>
              <a:spLocks noChangeArrowheads="1"/>
            </p:cNvSpPr>
            <p:nvPr/>
          </p:nvSpPr>
          <p:spPr bwMode="auto">
            <a:xfrm>
              <a:off x="3063" y="2037"/>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9233" name="Rectangle 22"/>
            <p:cNvSpPr>
              <a:spLocks noChangeArrowheads="1"/>
            </p:cNvSpPr>
            <p:nvPr/>
          </p:nvSpPr>
          <p:spPr bwMode="auto">
            <a:xfrm>
              <a:off x="3171" y="2037"/>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34" name="Rectangle 23"/>
            <p:cNvSpPr>
              <a:spLocks noChangeArrowheads="1"/>
            </p:cNvSpPr>
            <p:nvPr/>
          </p:nvSpPr>
          <p:spPr bwMode="auto">
            <a:xfrm>
              <a:off x="3171" y="2178"/>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35" name="Freeform 24"/>
            <p:cNvSpPr>
              <a:spLocks/>
            </p:cNvSpPr>
            <p:nvPr/>
          </p:nvSpPr>
          <p:spPr bwMode="auto">
            <a:xfrm>
              <a:off x="3027" y="2433"/>
              <a:ext cx="236" cy="300"/>
            </a:xfrm>
            <a:custGeom>
              <a:avLst/>
              <a:gdLst>
                <a:gd name="T0" fmla="*/ 9 w 236"/>
                <a:gd name="T1" fmla="*/ 0 h 300"/>
                <a:gd name="T2" fmla="*/ 6 w 236"/>
                <a:gd name="T3" fmla="*/ 0 h 300"/>
                <a:gd name="T4" fmla="*/ 3 w 236"/>
                <a:gd name="T5" fmla="*/ 3 h 300"/>
                <a:gd name="T6" fmla="*/ 0 w 236"/>
                <a:gd name="T7" fmla="*/ 6 h 300"/>
                <a:gd name="T8" fmla="*/ 0 w 236"/>
                <a:gd name="T9" fmla="*/ 294 h 300"/>
                <a:gd name="T10" fmla="*/ 3 w 236"/>
                <a:gd name="T11" fmla="*/ 297 h 300"/>
                <a:gd name="T12" fmla="*/ 6 w 236"/>
                <a:gd name="T13" fmla="*/ 300 h 300"/>
                <a:gd name="T14" fmla="*/ 230 w 236"/>
                <a:gd name="T15" fmla="*/ 300 h 300"/>
                <a:gd name="T16" fmla="*/ 233 w 236"/>
                <a:gd name="T17" fmla="*/ 297 h 300"/>
                <a:gd name="T18" fmla="*/ 236 w 236"/>
                <a:gd name="T19" fmla="*/ 294 h 300"/>
                <a:gd name="T20" fmla="*/ 236 w 236"/>
                <a:gd name="T21" fmla="*/ 6 h 300"/>
                <a:gd name="T22" fmla="*/ 233 w 236"/>
                <a:gd name="T23" fmla="*/ 3 h 300"/>
                <a:gd name="T24" fmla="*/ 230 w 236"/>
                <a:gd name="T25" fmla="*/ 0 h 300"/>
                <a:gd name="T26" fmla="*/ 227 w 236"/>
                <a:gd name="T27" fmla="*/ 0 h 300"/>
                <a:gd name="T28" fmla="*/ 9 w 236"/>
                <a:gd name="T29" fmla="*/ 0 h 300"/>
                <a:gd name="T30" fmla="*/ 9 w 236"/>
                <a:gd name="T31" fmla="*/ 18 h 300"/>
                <a:gd name="T32" fmla="*/ 227 w 236"/>
                <a:gd name="T33" fmla="*/ 18 h 300"/>
                <a:gd name="T34" fmla="*/ 218 w 236"/>
                <a:gd name="T35" fmla="*/ 9 h 300"/>
                <a:gd name="T36" fmla="*/ 218 w 236"/>
                <a:gd name="T37" fmla="*/ 292 h 300"/>
                <a:gd name="T38" fmla="*/ 227 w 236"/>
                <a:gd name="T39" fmla="*/ 283 h 300"/>
                <a:gd name="T40" fmla="*/ 9 w 236"/>
                <a:gd name="T41" fmla="*/ 283 h 300"/>
                <a:gd name="T42" fmla="*/ 18 w 236"/>
                <a:gd name="T43" fmla="*/ 292 h 300"/>
                <a:gd name="T44" fmla="*/ 18 w 236"/>
                <a:gd name="T45" fmla="*/ 9 h 300"/>
                <a:gd name="T46" fmla="*/ 9 w 236"/>
                <a:gd name="T47" fmla="*/ 18 h 300"/>
                <a:gd name="T48" fmla="*/ 9 w 236"/>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6" h="300">
                  <a:moveTo>
                    <a:pt x="9" y="0"/>
                  </a:moveTo>
                  <a:lnTo>
                    <a:pt x="6" y="0"/>
                  </a:lnTo>
                  <a:lnTo>
                    <a:pt x="3" y="3"/>
                  </a:lnTo>
                  <a:lnTo>
                    <a:pt x="0" y="6"/>
                  </a:lnTo>
                  <a:lnTo>
                    <a:pt x="0" y="294"/>
                  </a:lnTo>
                  <a:lnTo>
                    <a:pt x="3" y="297"/>
                  </a:lnTo>
                  <a:lnTo>
                    <a:pt x="6" y="300"/>
                  </a:lnTo>
                  <a:lnTo>
                    <a:pt x="230" y="300"/>
                  </a:lnTo>
                  <a:lnTo>
                    <a:pt x="233" y="297"/>
                  </a:lnTo>
                  <a:lnTo>
                    <a:pt x="236" y="294"/>
                  </a:lnTo>
                  <a:lnTo>
                    <a:pt x="236" y="6"/>
                  </a:lnTo>
                  <a:lnTo>
                    <a:pt x="233" y="3"/>
                  </a:lnTo>
                  <a:lnTo>
                    <a:pt x="230" y="0"/>
                  </a:lnTo>
                  <a:lnTo>
                    <a:pt x="227" y="0"/>
                  </a:lnTo>
                  <a:lnTo>
                    <a:pt x="9" y="0"/>
                  </a:lnTo>
                  <a:lnTo>
                    <a:pt x="9" y="18"/>
                  </a:lnTo>
                  <a:lnTo>
                    <a:pt x="227" y="18"/>
                  </a:lnTo>
                  <a:lnTo>
                    <a:pt x="218" y="9"/>
                  </a:lnTo>
                  <a:lnTo>
                    <a:pt x="218" y="292"/>
                  </a:lnTo>
                  <a:lnTo>
                    <a:pt x="227" y="283"/>
                  </a:lnTo>
                  <a:lnTo>
                    <a:pt x="9" y="283"/>
                  </a:lnTo>
                  <a:lnTo>
                    <a:pt x="18" y="292"/>
                  </a:lnTo>
                  <a:lnTo>
                    <a:pt x="18" y="9"/>
                  </a:lnTo>
                  <a:lnTo>
                    <a:pt x="9" y="18"/>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6" name="Rectangle 25"/>
            <p:cNvSpPr>
              <a:spLocks noChangeArrowheads="1"/>
            </p:cNvSpPr>
            <p:nvPr/>
          </p:nvSpPr>
          <p:spPr bwMode="auto">
            <a:xfrm>
              <a:off x="3063" y="2610"/>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9237" name="Rectangle 26"/>
            <p:cNvSpPr>
              <a:spLocks noChangeArrowheads="1"/>
            </p:cNvSpPr>
            <p:nvPr/>
          </p:nvSpPr>
          <p:spPr bwMode="auto">
            <a:xfrm>
              <a:off x="3063" y="2479"/>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9238" name="Rectangle 27"/>
            <p:cNvSpPr>
              <a:spLocks noChangeArrowheads="1"/>
            </p:cNvSpPr>
            <p:nvPr/>
          </p:nvSpPr>
          <p:spPr bwMode="auto">
            <a:xfrm>
              <a:off x="3171" y="2479"/>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39" name="Rectangle 28"/>
            <p:cNvSpPr>
              <a:spLocks noChangeArrowheads="1"/>
            </p:cNvSpPr>
            <p:nvPr/>
          </p:nvSpPr>
          <p:spPr bwMode="auto">
            <a:xfrm>
              <a:off x="3171" y="2620"/>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40" name="Freeform 29"/>
            <p:cNvSpPr>
              <a:spLocks/>
            </p:cNvSpPr>
            <p:nvPr/>
          </p:nvSpPr>
          <p:spPr bwMode="auto">
            <a:xfrm>
              <a:off x="3027" y="2875"/>
              <a:ext cx="236" cy="300"/>
            </a:xfrm>
            <a:custGeom>
              <a:avLst/>
              <a:gdLst>
                <a:gd name="T0" fmla="*/ 9 w 236"/>
                <a:gd name="T1" fmla="*/ 0 h 300"/>
                <a:gd name="T2" fmla="*/ 6 w 236"/>
                <a:gd name="T3" fmla="*/ 0 h 300"/>
                <a:gd name="T4" fmla="*/ 3 w 236"/>
                <a:gd name="T5" fmla="*/ 3 h 300"/>
                <a:gd name="T6" fmla="*/ 0 w 236"/>
                <a:gd name="T7" fmla="*/ 6 h 300"/>
                <a:gd name="T8" fmla="*/ 0 w 236"/>
                <a:gd name="T9" fmla="*/ 294 h 300"/>
                <a:gd name="T10" fmla="*/ 3 w 236"/>
                <a:gd name="T11" fmla="*/ 297 h 300"/>
                <a:gd name="T12" fmla="*/ 6 w 236"/>
                <a:gd name="T13" fmla="*/ 300 h 300"/>
                <a:gd name="T14" fmla="*/ 230 w 236"/>
                <a:gd name="T15" fmla="*/ 300 h 300"/>
                <a:gd name="T16" fmla="*/ 233 w 236"/>
                <a:gd name="T17" fmla="*/ 297 h 300"/>
                <a:gd name="T18" fmla="*/ 236 w 236"/>
                <a:gd name="T19" fmla="*/ 294 h 300"/>
                <a:gd name="T20" fmla="*/ 236 w 236"/>
                <a:gd name="T21" fmla="*/ 6 h 300"/>
                <a:gd name="T22" fmla="*/ 233 w 236"/>
                <a:gd name="T23" fmla="*/ 3 h 300"/>
                <a:gd name="T24" fmla="*/ 230 w 236"/>
                <a:gd name="T25" fmla="*/ 0 h 300"/>
                <a:gd name="T26" fmla="*/ 227 w 236"/>
                <a:gd name="T27" fmla="*/ 0 h 300"/>
                <a:gd name="T28" fmla="*/ 9 w 236"/>
                <a:gd name="T29" fmla="*/ 0 h 300"/>
                <a:gd name="T30" fmla="*/ 9 w 236"/>
                <a:gd name="T31" fmla="*/ 17 h 300"/>
                <a:gd name="T32" fmla="*/ 227 w 236"/>
                <a:gd name="T33" fmla="*/ 17 h 300"/>
                <a:gd name="T34" fmla="*/ 218 w 236"/>
                <a:gd name="T35" fmla="*/ 8 h 300"/>
                <a:gd name="T36" fmla="*/ 218 w 236"/>
                <a:gd name="T37" fmla="*/ 291 h 300"/>
                <a:gd name="T38" fmla="*/ 227 w 236"/>
                <a:gd name="T39" fmla="*/ 282 h 300"/>
                <a:gd name="T40" fmla="*/ 9 w 236"/>
                <a:gd name="T41" fmla="*/ 282 h 300"/>
                <a:gd name="T42" fmla="*/ 18 w 236"/>
                <a:gd name="T43" fmla="*/ 291 h 300"/>
                <a:gd name="T44" fmla="*/ 18 w 236"/>
                <a:gd name="T45" fmla="*/ 8 h 300"/>
                <a:gd name="T46" fmla="*/ 9 w 236"/>
                <a:gd name="T47" fmla="*/ 17 h 300"/>
                <a:gd name="T48" fmla="*/ 9 w 236"/>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6" h="300">
                  <a:moveTo>
                    <a:pt x="9" y="0"/>
                  </a:moveTo>
                  <a:lnTo>
                    <a:pt x="6" y="0"/>
                  </a:lnTo>
                  <a:lnTo>
                    <a:pt x="3" y="3"/>
                  </a:lnTo>
                  <a:lnTo>
                    <a:pt x="0" y="6"/>
                  </a:lnTo>
                  <a:lnTo>
                    <a:pt x="0" y="294"/>
                  </a:lnTo>
                  <a:lnTo>
                    <a:pt x="3" y="297"/>
                  </a:lnTo>
                  <a:lnTo>
                    <a:pt x="6" y="300"/>
                  </a:lnTo>
                  <a:lnTo>
                    <a:pt x="230" y="300"/>
                  </a:lnTo>
                  <a:lnTo>
                    <a:pt x="233" y="297"/>
                  </a:lnTo>
                  <a:lnTo>
                    <a:pt x="236" y="294"/>
                  </a:lnTo>
                  <a:lnTo>
                    <a:pt x="236" y="6"/>
                  </a:lnTo>
                  <a:lnTo>
                    <a:pt x="233" y="3"/>
                  </a:lnTo>
                  <a:lnTo>
                    <a:pt x="230" y="0"/>
                  </a:lnTo>
                  <a:lnTo>
                    <a:pt x="227" y="0"/>
                  </a:lnTo>
                  <a:lnTo>
                    <a:pt x="9" y="0"/>
                  </a:lnTo>
                  <a:lnTo>
                    <a:pt x="9" y="17"/>
                  </a:lnTo>
                  <a:lnTo>
                    <a:pt x="227" y="17"/>
                  </a:lnTo>
                  <a:lnTo>
                    <a:pt x="218" y="8"/>
                  </a:lnTo>
                  <a:lnTo>
                    <a:pt x="218" y="291"/>
                  </a:lnTo>
                  <a:lnTo>
                    <a:pt x="227" y="282"/>
                  </a:lnTo>
                  <a:lnTo>
                    <a:pt x="9" y="282"/>
                  </a:lnTo>
                  <a:lnTo>
                    <a:pt x="18" y="291"/>
                  </a:lnTo>
                  <a:lnTo>
                    <a:pt x="18" y="8"/>
                  </a:lnTo>
                  <a:lnTo>
                    <a:pt x="9" y="17"/>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1" name="Rectangle 30"/>
            <p:cNvSpPr>
              <a:spLocks noChangeArrowheads="1"/>
            </p:cNvSpPr>
            <p:nvPr/>
          </p:nvSpPr>
          <p:spPr bwMode="auto">
            <a:xfrm>
              <a:off x="3063" y="3051"/>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9242" name="Rectangle 31"/>
            <p:cNvSpPr>
              <a:spLocks noChangeArrowheads="1"/>
            </p:cNvSpPr>
            <p:nvPr/>
          </p:nvSpPr>
          <p:spPr bwMode="auto">
            <a:xfrm>
              <a:off x="3063" y="2920"/>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9243" name="Rectangle 32"/>
            <p:cNvSpPr>
              <a:spLocks noChangeArrowheads="1"/>
            </p:cNvSpPr>
            <p:nvPr/>
          </p:nvSpPr>
          <p:spPr bwMode="auto">
            <a:xfrm>
              <a:off x="3171" y="2920"/>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44" name="Rectangle 33"/>
            <p:cNvSpPr>
              <a:spLocks noChangeArrowheads="1"/>
            </p:cNvSpPr>
            <p:nvPr/>
          </p:nvSpPr>
          <p:spPr bwMode="auto">
            <a:xfrm>
              <a:off x="3171" y="3062"/>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45" name="Freeform 34"/>
            <p:cNvSpPr>
              <a:spLocks/>
            </p:cNvSpPr>
            <p:nvPr/>
          </p:nvSpPr>
          <p:spPr bwMode="auto">
            <a:xfrm>
              <a:off x="2927" y="1301"/>
              <a:ext cx="128" cy="18"/>
            </a:xfrm>
            <a:custGeom>
              <a:avLst/>
              <a:gdLst>
                <a:gd name="T0" fmla="*/ 119 w 128"/>
                <a:gd name="T1" fmla="*/ 18 h 18"/>
                <a:gd name="T2" fmla="*/ 122 w 128"/>
                <a:gd name="T3" fmla="*/ 18 h 18"/>
                <a:gd name="T4" fmla="*/ 125 w 128"/>
                <a:gd name="T5" fmla="*/ 15 h 18"/>
                <a:gd name="T6" fmla="*/ 128 w 128"/>
                <a:gd name="T7" fmla="*/ 12 h 18"/>
                <a:gd name="T8" fmla="*/ 128 w 128"/>
                <a:gd name="T9" fmla="*/ 6 h 18"/>
                <a:gd name="T10" fmla="*/ 125 w 128"/>
                <a:gd name="T11" fmla="*/ 3 h 18"/>
                <a:gd name="T12" fmla="*/ 122 w 128"/>
                <a:gd name="T13" fmla="*/ 0 h 18"/>
                <a:gd name="T14" fmla="*/ 6 w 128"/>
                <a:gd name="T15" fmla="*/ 0 h 18"/>
                <a:gd name="T16" fmla="*/ 3 w 128"/>
                <a:gd name="T17" fmla="*/ 3 h 18"/>
                <a:gd name="T18" fmla="*/ 0 w 128"/>
                <a:gd name="T19" fmla="*/ 6 h 18"/>
                <a:gd name="T20" fmla="*/ 0 w 128"/>
                <a:gd name="T21" fmla="*/ 12 h 18"/>
                <a:gd name="T22" fmla="*/ 3 w 128"/>
                <a:gd name="T23" fmla="*/ 15 h 18"/>
                <a:gd name="T24" fmla="*/ 6 w 128"/>
                <a:gd name="T25" fmla="*/ 18 h 18"/>
                <a:gd name="T26" fmla="*/ 9 w 128"/>
                <a:gd name="T27" fmla="*/ 18 h 18"/>
                <a:gd name="T28" fmla="*/ 119 w 128"/>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8" h="18">
                  <a:moveTo>
                    <a:pt x="119" y="18"/>
                  </a:moveTo>
                  <a:lnTo>
                    <a:pt x="122" y="18"/>
                  </a:lnTo>
                  <a:lnTo>
                    <a:pt x="125" y="15"/>
                  </a:lnTo>
                  <a:lnTo>
                    <a:pt x="128" y="12"/>
                  </a:lnTo>
                  <a:lnTo>
                    <a:pt x="128" y="6"/>
                  </a:lnTo>
                  <a:lnTo>
                    <a:pt x="125" y="3"/>
                  </a:lnTo>
                  <a:lnTo>
                    <a:pt x="122" y="0"/>
                  </a:lnTo>
                  <a:lnTo>
                    <a:pt x="6" y="0"/>
                  </a:lnTo>
                  <a:lnTo>
                    <a:pt x="3" y="3"/>
                  </a:lnTo>
                  <a:lnTo>
                    <a:pt x="0" y="6"/>
                  </a:lnTo>
                  <a:lnTo>
                    <a:pt x="0" y="12"/>
                  </a:lnTo>
                  <a:lnTo>
                    <a:pt x="3" y="15"/>
                  </a:lnTo>
                  <a:lnTo>
                    <a:pt x="6" y="18"/>
                  </a:lnTo>
                  <a:lnTo>
                    <a:pt x="9" y="18"/>
                  </a:lnTo>
                  <a:lnTo>
                    <a:pt x="11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6" name="Freeform 35"/>
            <p:cNvSpPr>
              <a:spLocks/>
            </p:cNvSpPr>
            <p:nvPr/>
          </p:nvSpPr>
          <p:spPr bwMode="auto">
            <a:xfrm>
              <a:off x="2927" y="1301"/>
              <a:ext cx="18" cy="2005"/>
            </a:xfrm>
            <a:custGeom>
              <a:avLst/>
              <a:gdLst>
                <a:gd name="T0" fmla="*/ 18 w 18"/>
                <a:gd name="T1" fmla="*/ 9 h 2005"/>
                <a:gd name="T2" fmla="*/ 18 w 18"/>
                <a:gd name="T3" fmla="*/ 6 h 2005"/>
                <a:gd name="T4" fmla="*/ 15 w 18"/>
                <a:gd name="T5" fmla="*/ 3 h 2005"/>
                <a:gd name="T6" fmla="*/ 12 w 18"/>
                <a:gd name="T7" fmla="*/ 0 h 2005"/>
                <a:gd name="T8" fmla="*/ 6 w 18"/>
                <a:gd name="T9" fmla="*/ 0 h 2005"/>
                <a:gd name="T10" fmla="*/ 3 w 18"/>
                <a:gd name="T11" fmla="*/ 3 h 2005"/>
                <a:gd name="T12" fmla="*/ 0 w 18"/>
                <a:gd name="T13" fmla="*/ 6 h 2005"/>
                <a:gd name="T14" fmla="*/ 0 w 18"/>
                <a:gd name="T15" fmla="*/ 1999 h 2005"/>
                <a:gd name="T16" fmla="*/ 3 w 18"/>
                <a:gd name="T17" fmla="*/ 2002 h 2005"/>
                <a:gd name="T18" fmla="*/ 6 w 18"/>
                <a:gd name="T19" fmla="*/ 2005 h 2005"/>
                <a:gd name="T20" fmla="*/ 12 w 18"/>
                <a:gd name="T21" fmla="*/ 2005 h 2005"/>
                <a:gd name="T22" fmla="*/ 15 w 18"/>
                <a:gd name="T23" fmla="*/ 2002 h 2005"/>
                <a:gd name="T24" fmla="*/ 18 w 18"/>
                <a:gd name="T25" fmla="*/ 1999 h 2005"/>
                <a:gd name="T26" fmla="*/ 18 w 18"/>
                <a:gd name="T27" fmla="*/ 1996 h 2005"/>
                <a:gd name="T28" fmla="*/ 18 w 18"/>
                <a:gd name="T29" fmla="*/ 9 h 20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2005">
                  <a:moveTo>
                    <a:pt x="18" y="9"/>
                  </a:moveTo>
                  <a:lnTo>
                    <a:pt x="18" y="6"/>
                  </a:lnTo>
                  <a:lnTo>
                    <a:pt x="15" y="3"/>
                  </a:lnTo>
                  <a:lnTo>
                    <a:pt x="12" y="0"/>
                  </a:lnTo>
                  <a:lnTo>
                    <a:pt x="6" y="0"/>
                  </a:lnTo>
                  <a:lnTo>
                    <a:pt x="3" y="3"/>
                  </a:lnTo>
                  <a:lnTo>
                    <a:pt x="0" y="6"/>
                  </a:lnTo>
                  <a:lnTo>
                    <a:pt x="0" y="1999"/>
                  </a:lnTo>
                  <a:lnTo>
                    <a:pt x="3" y="2002"/>
                  </a:lnTo>
                  <a:lnTo>
                    <a:pt x="6" y="2005"/>
                  </a:lnTo>
                  <a:lnTo>
                    <a:pt x="12" y="2005"/>
                  </a:lnTo>
                  <a:lnTo>
                    <a:pt x="15" y="2002"/>
                  </a:lnTo>
                  <a:lnTo>
                    <a:pt x="18" y="1999"/>
                  </a:lnTo>
                  <a:lnTo>
                    <a:pt x="18" y="1996"/>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7" name="Freeform 36"/>
            <p:cNvSpPr>
              <a:spLocks/>
            </p:cNvSpPr>
            <p:nvPr/>
          </p:nvSpPr>
          <p:spPr bwMode="auto">
            <a:xfrm>
              <a:off x="2927" y="1743"/>
              <a:ext cx="128" cy="17"/>
            </a:xfrm>
            <a:custGeom>
              <a:avLst/>
              <a:gdLst>
                <a:gd name="T0" fmla="*/ 119 w 128"/>
                <a:gd name="T1" fmla="*/ 17 h 17"/>
                <a:gd name="T2" fmla="*/ 122 w 128"/>
                <a:gd name="T3" fmla="*/ 17 h 17"/>
                <a:gd name="T4" fmla="*/ 125 w 128"/>
                <a:gd name="T5" fmla="*/ 15 h 17"/>
                <a:gd name="T6" fmla="*/ 128 w 128"/>
                <a:gd name="T7" fmla="*/ 12 h 17"/>
                <a:gd name="T8" fmla="*/ 128 w 128"/>
                <a:gd name="T9" fmla="*/ 6 h 17"/>
                <a:gd name="T10" fmla="*/ 125 w 128"/>
                <a:gd name="T11" fmla="*/ 3 h 17"/>
                <a:gd name="T12" fmla="*/ 122 w 128"/>
                <a:gd name="T13" fmla="*/ 0 h 17"/>
                <a:gd name="T14" fmla="*/ 6 w 128"/>
                <a:gd name="T15" fmla="*/ 0 h 17"/>
                <a:gd name="T16" fmla="*/ 3 w 128"/>
                <a:gd name="T17" fmla="*/ 3 h 17"/>
                <a:gd name="T18" fmla="*/ 0 w 128"/>
                <a:gd name="T19" fmla="*/ 6 h 17"/>
                <a:gd name="T20" fmla="*/ 0 w 128"/>
                <a:gd name="T21" fmla="*/ 12 h 17"/>
                <a:gd name="T22" fmla="*/ 3 w 128"/>
                <a:gd name="T23" fmla="*/ 15 h 17"/>
                <a:gd name="T24" fmla="*/ 6 w 128"/>
                <a:gd name="T25" fmla="*/ 17 h 17"/>
                <a:gd name="T26" fmla="*/ 9 w 128"/>
                <a:gd name="T27" fmla="*/ 17 h 17"/>
                <a:gd name="T28" fmla="*/ 119 w 128"/>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8" h="17">
                  <a:moveTo>
                    <a:pt x="119" y="17"/>
                  </a:moveTo>
                  <a:lnTo>
                    <a:pt x="122" y="17"/>
                  </a:lnTo>
                  <a:lnTo>
                    <a:pt x="125" y="15"/>
                  </a:lnTo>
                  <a:lnTo>
                    <a:pt x="128" y="12"/>
                  </a:lnTo>
                  <a:lnTo>
                    <a:pt x="128" y="6"/>
                  </a:lnTo>
                  <a:lnTo>
                    <a:pt x="125" y="3"/>
                  </a:lnTo>
                  <a:lnTo>
                    <a:pt x="122" y="0"/>
                  </a:lnTo>
                  <a:lnTo>
                    <a:pt x="6" y="0"/>
                  </a:lnTo>
                  <a:lnTo>
                    <a:pt x="3" y="3"/>
                  </a:lnTo>
                  <a:lnTo>
                    <a:pt x="0" y="6"/>
                  </a:lnTo>
                  <a:lnTo>
                    <a:pt x="0" y="12"/>
                  </a:lnTo>
                  <a:lnTo>
                    <a:pt x="3" y="15"/>
                  </a:lnTo>
                  <a:lnTo>
                    <a:pt x="6" y="17"/>
                  </a:lnTo>
                  <a:lnTo>
                    <a:pt x="9" y="17"/>
                  </a:lnTo>
                  <a:lnTo>
                    <a:pt x="11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8" name="Freeform 37"/>
            <p:cNvSpPr>
              <a:spLocks/>
            </p:cNvSpPr>
            <p:nvPr/>
          </p:nvSpPr>
          <p:spPr bwMode="auto">
            <a:xfrm>
              <a:off x="2927" y="2184"/>
              <a:ext cx="128" cy="18"/>
            </a:xfrm>
            <a:custGeom>
              <a:avLst/>
              <a:gdLst>
                <a:gd name="T0" fmla="*/ 119 w 128"/>
                <a:gd name="T1" fmla="*/ 18 h 18"/>
                <a:gd name="T2" fmla="*/ 122 w 128"/>
                <a:gd name="T3" fmla="*/ 18 h 18"/>
                <a:gd name="T4" fmla="*/ 125 w 128"/>
                <a:gd name="T5" fmla="*/ 15 h 18"/>
                <a:gd name="T6" fmla="*/ 128 w 128"/>
                <a:gd name="T7" fmla="*/ 12 h 18"/>
                <a:gd name="T8" fmla="*/ 128 w 128"/>
                <a:gd name="T9" fmla="*/ 6 h 18"/>
                <a:gd name="T10" fmla="*/ 125 w 128"/>
                <a:gd name="T11" fmla="*/ 3 h 18"/>
                <a:gd name="T12" fmla="*/ 122 w 128"/>
                <a:gd name="T13" fmla="*/ 0 h 18"/>
                <a:gd name="T14" fmla="*/ 6 w 128"/>
                <a:gd name="T15" fmla="*/ 0 h 18"/>
                <a:gd name="T16" fmla="*/ 3 w 128"/>
                <a:gd name="T17" fmla="*/ 3 h 18"/>
                <a:gd name="T18" fmla="*/ 0 w 128"/>
                <a:gd name="T19" fmla="*/ 6 h 18"/>
                <a:gd name="T20" fmla="*/ 0 w 128"/>
                <a:gd name="T21" fmla="*/ 12 h 18"/>
                <a:gd name="T22" fmla="*/ 3 w 128"/>
                <a:gd name="T23" fmla="*/ 15 h 18"/>
                <a:gd name="T24" fmla="*/ 6 w 128"/>
                <a:gd name="T25" fmla="*/ 18 h 18"/>
                <a:gd name="T26" fmla="*/ 9 w 128"/>
                <a:gd name="T27" fmla="*/ 18 h 18"/>
                <a:gd name="T28" fmla="*/ 119 w 128"/>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8" h="18">
                  <a:moveTo>
                    <a:pt x="119" y="18"/>
                  </a:moveTo>
                  <a:lnTo>
                    <a:pt x="122" y="18"/>
                  </a:lnTo>
                  <a:lnTo>
                    <a:pt x="125" y="15"/>
                  </a:lnTo>
                  <a:lnTo>
                    <a:pt x="128" y="12"/>
                  </a:lnTo>
                  <a:lnTo>
                    <a:pt x="128" y="6"/>
                  </a:lnTo>
                  <a:lnTo>
                    <a:pt x="125" y="3"/>
                  </a:lnTo>
                  <a:lnTo>
                    <a:pt x="122" y="0"/>
                  </a:lnTo>
                  <a:lnTo>
                    <a:pt x="6" y="0"/>
                  </a:lnTo>
                  <a:lnTo>
                    <a:pt x="3" y="3"/>
                  </a:lnTo>
                  <a:lnTo>
                    <a:pt x="0" y="6"/>
                  </a:lnTo>
                  <a:lnTo>
                    <a:pt x="0" y="12"/>
                  </a:lnTo>
                  <a:lnTo>
                    <a:pt x="3" y="15"/>
                  </a:lnTo>
                  <a:lnTo>
                    <a:pt x="6" y="18"/>
                  </a:lnTo>
                  <a:lnTo>
                    <a:pt x="9" y="18"/>
                  </a:lnTo>
                  <a:lnTo>
                    <a:pt x="11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Freeform 38"/>
            <p:cNvSpPr>
              <a:spLocks/>
            </p:cNvSpPr>
            <p:nvPr/>
          </p:nvSpPr>
          <p:spPr bwMode="auto">
            <a:xfrm>
              <a:off x="2927" y="2626"/>
              <a:ext cx="128" cy="18"/>
            </a:xfrm>
            <a:custGeom>
              <a:avLst/>
              <a:gdLst>
                <a:gd name="T0" fmla="*/ 119 w 128"/>
                <a:gd name="T1" fmla="*/ 18 h 18"/>
                <a:gd name="T2" fmla="*/ 122 w 128"/>
                <a:gd name="T3" fmla="*/ 18 h 18"/>
                <a:gd name="T4" fmla="*/ 125 w 128"/>
                <a:gd name="T5" fmla="*/ 15 h 18"/>
                <a:gd name="T6" fmla="*/ 128 w 128"/>
                <a:gd name="T7" fmla="*/ 12 h 18"/>
                <a:gd name="T8" fmla="*/ 128 w 128"/>
                <a:gd name="T9" fmla="*/ 6 h 18"/>
                <a:gd name="T10" fmla="*/ 125 w 128"/>
                <a:gd name="T11" fmla="*/ 3 h 18"/>
                <a:gd name="T12" fmla="*/ 122 w 128"/>
                <a:gd name="T13" fmla="*/ 0 h 18"/>
                <a:gd name="T14" fmla="*/ 6 w 128"/>
                <a:gd name="T15" fmla="*/ 0 h 18"/>
                <a:gd name="T16" fmla="*/ 3 w 128"/>
                <a:gd name="T17" fmla="*/ 3 h 18"/>
                <a:gd name="T18" fmla="*/ 0 w 128"/>
                <a:gd name="T19" fmla="*/ 6 h 18"/>
                <a:gd name="T20" fmla="*/ 0 w 128"/>
                <a:gd name="T21" fmla="*/ 12 h 18"/>
                <a:gd name="T22" fmla="*/ 3 w 128"/>
                <a:gd name="T23" fmla="*/ 15 h 18"/>
                <a:gd name="T24" fmla="*/ 6 w 128"/>
                <a:gd name="T25" fmla="*/ 18 h 18"/>
                <a:gd name="T26" fmla="*/ 9 w 128"/>
                <a:gd name="T27" fmla="*/ 18 h 18"/>
                <a:gd name="T28" fmla="*/ 119 w 128"/>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8" h="18">
                  <a:moveTo>
                    <a:pt x="119" y="18"/>
                  </a:moveTo>
                  <a:lnTo>
                    <a:pt x="122" y="18"/>
                  </a:lnTo>
                  <a:lnTo>
                    <a:pt x="125" y="15"/>
                  </a:lnTo>
                  <a:lnTo>
                    <a:pt x="128" y="12"/>
                  </a:lnTo>
                  <a:lnTo>
                    <a:pt x="128" y="6"/>
                  </a:lnTo>
                  <a:lnTo>
                    <a:pt x="125" y="3"/>
                  </a:lnTo>
                  <a:lnTo>
                    <a:pt x="122" y="0"/>
                  </a:lnTo>
                  <a:lnTo>
                    <a:pt x="6" y="0"/>
                  </a:lnTo>
                  <a:lnTo>
                    <a:pt x="3" y="3"/>
                  </a:lnTo>
                  <a:lnTo>
                    <a:pt x="0" y="6"/>
                  </a:lnTo>
                  <a:lnTo>
                    <a:pt x="0" y="12"/>
                  </a:lnTo>
                  <a:lnTo>
                    <a:pt x="3" y="15"/>
                  </a:lnTo>
                  <a:lnTo>
                    <a:pt x="6" y="18"/>
                  </a:lnTo>
                  <a:lnTo>
                    <a:pt x="9" y="18"/>
                  </a:lnTo>
                  <a:lnTo>
                    <a:pt x="11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0" name="Freeform 39"/>
            <p:cNvSpPr>
              <a:spLocks/>
            </p:cNvSpPr>
            <p:nvPr/>
          </p:nvSpPr>
          <p:spPr bwMode="auto">
            <a:xfrm>
              <a:off x="2927" y="3067"/>
              <a:ext cx="128" cy="18"/>
            </a:xfrm>
            <a:custGeom>
              <a:avLst/>
              <a:gdLst>
                <a:gd name="T0" fmla="*/ 119 w 128"/>
                <a:gd name="T1" fmla="*/ 18 h 18"/>
                <a:gd name="T2" fmla="*/ 122 w 128"/>
                <a:gd name="T3" fmla="*/ 18 h 18"/>
                <a:gd name="T4" fmla="*/ 125 w 128"/>
                <a:gd name="T5" fmla="*/ 15 h 18"/>
                <a:gd name="T6" fmla="*/ 128 w 128"/>
                <a:gd name="T7" fmla="*/ 12 h 18"/>
                <a:gd name="T8" fmla="*/ 128 w 128"/>
                <a:gd name="T9" fmla="*/ 6 h 18"/>
                <a:gd name="T10" fmla="*/ 125 w 128"/>
                <a:gd name="T11" fmla="*/ 3 h 18"/>
                <a:gd name="T12" fmla="*/ 122 w 128"/>
                <a:gd name="T13" fmla="*/ 0 h 18"/>
                <a:gd name="T14" fmla="*/ 6 w 128"/>
                <a:gd name="T15" fmla="*/ 0 h 18"/>
                <a:gd name="T16" fmla="*/ 3 w 128"/>
                <a:gd name="T17" fmla="*/ 3 h 18"/>
                <a:gd name="T18" fmla="*/ 0 w 128"/>
                <a:gd name="T19" fmla="*/ 6 h 18"/>
                <a:gd name="T20" fmla="*/ 0 w 128"/>
                <a:gd name="T21" fmla="*/ 12 h 18"/>
                <a:gd name="T22" fmla="*/ 3 w 128"/>
                <a:gd name="T23" fmla="*/ 15 h 18"/>
                <a:gd name="T24" fmla="*/ 6 w 128"/>
                <a:gd name="T25" fmla="*/ 18 h 18"/>
                <a:gd name="T26" fmla="*/ 9 w 128"/>
                <a:gd name="T27" fmla="*/ 18 h 18"/>
                <a:gd name="T28" fmla="*/ 119 w 128"/>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8" h="18">
                  <a:moveTo>
                    <a:pt x="119" y="18"/>
                  </a:moveTo>
                  <a:lnTo>
                    <a:pt x="122" y="18"/>
                  </a:lnTo>
                  <a:lnTo>
                    <a:pt x="125" y="15"/>
                  </a:lnTo>
                  <a:lnTo>
                    <a:pt x="128" y="12"/>
                  </a:lnTo>
                  <a:lnTo>
                    <a:pt x="128" y="6"/>
                  </a:lnTo>
                  <a:lnTo>
                    <a:pt x="125" y="3"/>
                  </a:lnTo>
                  <a:lnTo>
                    <a:pt x="122" y="0"/>
                  </a:lnTo>
                  <a:lnTo>
                    <a:pt x="6" y="0"/>
                  </a:lnTo>
                  <a:lnTo>
                    <a:pt x="3" y="3"/>
                  </a:lnTo>
                  <a:lnTo>
                    <a:pt x="0" y="6"/>
                  </a:lnTo>
                  <a:lnTo>
                    <a:pt x="0" y="12"/>
                  </a:lnTo>
                  <a:lnTo>
                    <a:pt x="3" y="15"/>
                  </a:lnTo>
                  <a:lnTo>
                    <a:pt x="6" y="18"/>
                  </a:lnTo>
                  <a:lnTo>
                    <a:pt x="9" y="18"/>
                  </a:lnTo>
                  <a:lnTo>
                    <a:pt x="11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1" name="Oval 40"/>
            <p:cNvSpPr>
              <a:spLocks noChangeArrowheads="1"/>
            </p:cNvSpPr>
            <p:nvPr/>
          </p:nvSpPr>
          <p:spPr bwMode="auto">
            <a:xfrm>
              <a:off x="2908" y="1724"/>
              <a:ext cx="56" cy="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9252" name="Freeform 41"/>
            <p:cNvSpPr>
              <a:spLocks/>
            </p:cNvSpPr>
            <p:nvPr/>
          </p:nvSpPr>
          <p:spPr bwMode="auto">
            <a:xfrm>
              <a:off x="2899" y="1715"/>
              <a:ext cx="71" cy="72"/>
            </a:xfrm>
            <a:custGeom>
              <a:avLst/>
              <a:gdLst>
                <a:gd name="T0" fmla="*/ 2 w 71"/>
                <a:gd name="T1" fmla="*/ 48 h 72"/>
                <a:gd name="T2" fmla="*/ 3 w 71"/>
                <a:gd name="T3" fmla="*/ 53 h 72"/>
                <a:gd name="T4" fmla="*/ 9 w 71"/>
                <a:gd name="T5" fmla="*/ 59 h 72"/>
                <a:gd name="T6" fmla="*/ 19 w 71"/>
                <a:gd name="T7" fmla="*/ 69 h 72"/>
                <a:gd name="T8" fmla="*/ 24 w 71"/>
                <a:gd name="T9" fmla="*/ 72 h 72"/>
                <a:gd name="T10" fmla="*/ 44 w 71"/>
                <a:gd name="T11" fmla="*/ 65 h 72"/>
                <a:gd name="T12" fmla="*/ 47 w 71"/>
                <a:gd name="T13" fmla="*/ 70 h 72"/>
                <a:gd name="T14" fmla="*/ 52 w 71"/>
                <a:gd name="T15" fmla="*/ 69 h 72"/>
                <a:gd name="T16" fmla="*/ 60 w 71"/>
                <a:gd name="T17" fmla="*/ 60 h 72"/>
                <a:gd name="T18" fmla="*/ 63 w 71"/>
                <a:gd name="T19" fmla="*/ 57 h 72"/>
                <a:gd name="T20" fmla="*/ 66 w 71"/>
                <a:gd name="T21" fmla="*/ 54 h 72"/>
                <a:gd name="T22" fmla="*/ 66 w 71"/>
                <a:gd name="T23" fmla="*/ 54 h 72"/>
                <a:gd name="T24" fmla="*/ 68 w 71"/>
                <a:gd name="T25" fmla="*/ 43 h 72"/>
                <a:gd name="T26" fmla="*/ 71 w 71"/>
                <a:gd name="T27" fmla="*/ 32 h 72"/>
                <a:gd name="T28" fmla="*/ 66 w 71"/>
                <a:gd name="T29" fmla="*/ 17 h 72"/>
                <a:gd name="T30" fmla="*/ 66 w 71"/>
                <a:gd name="T31" fmla="*/ 17 h 72"/>
                <a:gd name="T32" fmla="*/ 63 w 71"/>
                <a:gd name="T33" fmla="*/ 15 h 72"/>
                <a:gd name="T34" fmla="*/ 60 w 71"/>
                <a:gd name="T35" fmla="*/ 12 h 72"/>
                <a:gd name="T36" fmla="*/ 52 w 71"/>
                <a:gd name="T37" fmla="*/ 3 h 72"/>
                <a:gd name="T38" fmla="*/ 47 w 71"/>
                <a:gd name="T39" fmla="*/ 1 h 72"/>
                <a:gd name="T40" fmla="*/ 22 w 71"/>
                <a:gd name="T41" fmla="*/ 1 h 72"/>
                <a:gd name="T42" fmla="*/ 18 w 71"/>
                <a:gd name="T43" fmla="*/ 3 h 72"/>
                <a:gd name="T44" fmla="*/ 7 w 71"/>
                <a:gd name="T45" fmla="*/ 13 h 72"/>
                <a:gd name="T46" fmla="*/ 6 w 71"/>
                <a:gd name="T47" fmla="*/ 17 h 72"/>
                <a:gd name="T48" fmla="*/ 0 w 71"/>
                <a:gd name="T49" fmla="*/ 25 h 72"/>
                <a:gd name="T50" fmla="*/ 18 w 71"/>
                <a:gd name="T51" fmla="*/ 31 h 72"/>
                <a:gd name="T52" fmla="*/ 18 w 71"/>
                <a:gd name="T53" fmla="*/ 29 h 72"/>
                <a:gd name="T54" fmla="*/ 19 w 71"/>
                <a:gd name="T55" fmla="*/ 25 h 72"/>
                <a:gd name="T56" fmla="*/ 25 w 71"/>
                <a:gd name="T57" fmla="*/ 20 h 72"/>
                <a:gd name="T58" fmla="*/ 30 w 71"/>
                <a:gd name="T59" fmla="*/ 17 h 72"/>
                <a:gd name="T60" fmla="*/ 41 w 71"/>
                <a:gd name="T61" fmla="*/ 19 h 72"/>
                <a:gd name="T62" fmla="*/ 46 w 71"/>
                <a:gd name="T63" fmla="*/ 20 h 72"/>
                <a:gd name="T64" fmla="*/ 43 w 71"/>
                <a:gd name="T65" fmla="*/ 17 h 72"/>
                <a:gd name="T66" fmla="*/ 46 w 71"/>
                <a:gd name="T67" fmla="*/ 20 h 72"/>
                <a:gd name="T68" fmla="*/ 49 w 71"/>
                <a:gd name="T69" fmla="*/ 23 h 72"/>
                <a:gd name="T70" fmla="*/ 55 w 71"/>
                <a:gd name="T71" fmla="*/ 29 h 72"/>
                <a:gd name="T72" fmla="*/ 53 w 71"/>
                <a:gd name="T73" fmla="*/ 38 h 72"/>
                <a:gd name="T74" fmla="*/ 56 w 71"/>
                <a:gd name="T75" fmla="*/ 31 h 72"/>
                <a:gd name="T76" fmla="*/ 55 w 71"/>
                <a:gd name="T77" fmla="*/ 43 h 72"/>
                <a:gd name="T78" fmla="*/ 49 w 71"/>
                <a:gd name="T79" fmla="*/ 48 h 72"/>
                <a:gd name="T80" fmla="*/ 46 w 71"/>
                <a:gd name="T81" fmla="*/ 51 h 72"/>
                <a:gd name="T82" fmla="*/ 43 w 71"/>
                <a:gd name="T83" fmla="*/ 54 h 72"/>
                <a:gd name="T84" fmla="*/ 46 w 71"/>
                <a:gd name="T85" fmla="*/ 51 h 72"/>
                <a:gd name="T86" fmla="*/ 41 w 71"/>
                <a:gd name="T87" fmla="*/ 53 h 72"/>
                <a:gd name="T88" fmla="*/ 27 w 71"/>
                <a:gd name="T89" fmla="*/ 65 h 72"/>
                <a:gd name="T90" fmla="*/ 30 w 71"/>
                <a:gd name="T91" fmla="*/ 54 h 72"/>
                <a:gd name="T92" fmla="*/ 25 w 71"/>
                <a:gd name="T93" fmla="*/ 51 h 72"/>
                <a:gd name="T94" fmla="*/ 19 w 71"/>
                <a:gd name="T95" fmla="*/ 47 h 72"/>
                <a:gd name="T96" fmla="*/ 18 w 71"/>
                <a:gd name="T97" fmla="*/ 43 h 72"/>
                <a:gd name="T98" fmla="*/ 18 w 71"/>
                <a:gd name="T99" fmla="*/ 41 h 7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1" h="72">
                  <a:moveTo>
                    <a:pt x="0" y="37"/>
                  </a:moveTo>
                  <a:lnTo>
                    <a:pt x="0" y="47"/>
                  </a:lnTo>
                  <a:lnTo>
                    <a:pt x="2" y="48"/>
                  </a:lnTo>
                  <a:lnTo>
                    <a:pt x="5" y="54"/>
                  </a:lnTo>
                  <a:lnTo>
                    <a:pt x="6" y="54"/>
                  </a:lnTo>
                  <a:lnTo>
                    <a:pt x="3" y="53"/>
                  </a:lnTo>
                  <a:lnTo>
                    <a:pt x="5" y="54"/>
                  </a:lnTo>
                  <a:lnTo>
                    <a:pt x="7" y="59"/>
                  </a:lnTo>
                  <a:lnTo>
                    <a:pt x="9" y="59"/>
                  </a:lnTo>
                  <a:lnTo>
                    <a:pt x="6" y="57"/>
                  </a:lnTo>
                  <a:lnTo>
                    <a:pt x="18" y="69"/>
                  </a:lnTo>
                  <a:lnTo>
                    <a:pt x="19" y="69"/>
                  </a:lnTo>
                  <a:lnTo>
                    <a:pt x="21" y="70"/>
                  </a:lnTo>
                  <a:lnTo>
                    <a:pt x="22" y="70"/>
                  </a:lnTo>
                  <a:lnTo>
                    <a:pt x="24" y="72"/>
                  </a:lnTo>
                  <a:lnTo>
                    <a:pt x="31" y="72"/>
                  </a:lnTo>
                  <a:lnTo>
                    <a:pt x="30" y="70"/>
                  </a:lnTo>
                  <a:lnTo>
                    <a:pt x="44" y="65"/>
                  </a:lnTo>
                  <a:lnTo>
                    <a:pt x="41" y="69"/>
                  </a:lnTo>
                  <a:lnTo>
                    <a:pt x="46" y="72"/>
                  </a:lnTo>
                  <a:lnTo>
                    <a:pt x="47" y="70"/>
                  </a:lnTo>
                  <a:lnTo>
                    <a:pt x="53" y="68"/>
                  </a:lnTo>
                  <a:lnTo>
                    <a:pt x="53" y="66"/>
                  </a:lnTo>
                  <a:lnTo>
                    <a:pt x="52" y="69"/>
                  </a:lnTo>
                  <a:lnTo>
                    <a:pt x="53" y="68"/>
                  </a:lnTo>
                  <a:lnTo>
                    <a:pt x="58" y="65"/>
                  </a:lnTo>
                  <a:lnTo>
                    <a:pt x="60" y="60"/>
                  </a:lnTo>
                  <a:lnTo>
                    <a:pt x="56" y="65"/>
                  </a:lnTo>
                  <a:lnTo>
                    <a:pt x="60" y="62"/>
                  </a:lnTo>
                  <a:lnTo>
                    <a:pt x="63" y="57"/>
                  </a:lnTo>
                  <a:lnTo>
                    <a:pt x="59" y="62"/>
                  </a:lnTo>
                  <a:lnTo>
                    <a:pt x="63" y="59"/>
                  </a:lnTo>
                  <a:lnTo>
                    <a:pt x="66" y="54"/>
                  </a:lnTo>
                  <a:lnTo>
                    <a:pt x="68" y="53"/>
                  </a:lnTo>
                  <a:lnTo>
                    <a:pt x="65" y="54"/>
                  </a:lnTo>
                  <a:lnTo>
                    <a:pt x="66" y="54"/>
                  </a:lnTo>
                  <a:lnTo>
                    <a:pt x="69" y="48"/>
                  </a:lnTo>
                  <a:lnTo>
                    <a:pt x="71" y="47"/>
                  </a:lnTo>
                  <a:lnTo>
                    <a:pt x="68" y="43"/>
                  </a:lnTo>
                  <a:lnTo>
                    <a:pt x="63" y="45"/>
                  </a:lnTo>
                  <a:lnTo>
                    <a:pt x="69" y="31"/>
                  </a:lnTo>
                  <a:lnTo>
                    <a:pt x="71" y="32"/>
                  </a:lnTo>
                  <a:lnTo>
                    <a:pt x="71" y="25"/>
                  </a:lnTo>
                  <a:lnTo>
                    <a:pt x="69" y="23"/>
                  </a:lnTo>
                  <a:lnTo>
                    <a:pt x="66" y="17"/>
                  </a:lnTo>
                  <a:lnTo>
                    <a:pt x="65" y="17"/>
                  </a:lnTo>
                  <a:lnTo>
                    <a:pt x="68" y="19"/>
                  </a:lnTo>
                  <a:lnTo>
                    <a:pt x="66" y="17"/>
                  </a:lnTo>
                  <a:lnTo>
                    <a:pt x="63" y="13"/>
                  </a:lnTo>
                  <a:lnTo>
                    <a:pt x="59" y="10"/>
                  </a:lnTo>
                  <a:lnTo>
                    <a:pt x="63" y="15"/>
                  </a:lnTo>
                  <a:lnTo>
                    <a:pt x="60" y="10"/>
                  </a:lnTo>
                  <a:lnTo>
                    <a:pt x="56" y="7"/>
                  </a:lnTo>
                  <a:lnTo>
                    <a:pt x="60" y="12"/>
                  </a:lnTo>
                  <a:lnTo>
                    <a:pt x="58" y="7"/>
                  </a:lnTo>
                  <a:lnTo>
                    <a:pt x="53" y="4"/>
                  </a:lnTo>
                  <a:lnTo>
                    <a:pt x="52" y="3"/>
                  </a:lnTo>
                  <a:lnTo>
                    <a:pt x="53" y="6"/>
                  </a:lnTo>
                  <a:lnTo>
                    <a:pt x="53" y="4"/>
                  </a:lnTo>
                  <a:lnTo>
                    <a:pt x="47" y="1"/>
                  </a:lnTo>
                  <a:lnTo>
                    <a:pt x="46" y="0"/>
                  </a:lnTo>
                  <a:lnTo>
                    <a:pt x="24" y="0"/>
                  </a:lnTo>
                  <a:lnTo>
                    <a:pt x="22" y="1"/>
                  </a:lnTo>
                  <a:lnTo>
                    <a:pt x="21" y="1"/>
                  </a:lnTo>
                  <a:lnTo>
                    <a:pt x="19" y="3"/>
                  </a:lnTo>
                  <a:lnTo>
                    <a:pt x="18" y="3"/>
                  </a:lnTo>
                  <a:lnTo>
                    <a:pt x="6" y="15"/>
                  </a:lnTo>
                  <a:lnTo>
                    <a:pt x="9" y="13"/>
                  </a:lnTo>
                  <a:lnTo>
                    <a:pt x="7" y="13"/>
                  </a:lnTo>
                  <a:lnTo>
                    <a:pt x="5" y="17"/>
                  </a:lnTo>
                  <a:lnTo>
                    <a:pt x="3" y="19"/>
                  </a:lnTo>
                  <a:lnTo>
                    <a:pt x="6" y="17"/>
                  </a:lnTo>
                  <a:lnTo>
                    <a:pt x="5" y="17"/>
                  </a:lnTo>
                  <a:lnTo>
                    <a:pt x="2" y="23"/>
                  </a:lnTo>
                  <a:lnTo>
                    <a:pt x="0" y="25"/>
                  </a:lnTo>
                  <a:lnTo>
                    <a:pt x="0" y="37"/>
                  </a:lnTo>
                  <a:lnTo>
                    <a:pt x="18" y="37"/>
                  </a:lnTo>
                  <a:lnTo>
                    <a:pt x="18" y="31"/>
                  </a:lnTo>
                  <a:lnTo>
                    <a:pt x="19" y="29"/>
                  </a:lnTo>
                  <a:lnTo>
                    <a:pt x="16" y="29"/>
                  </a:lnTo>
                  <a:lnTo>
                    <a:pt x="18" y="29"/>
                  </a:lnTo>
                  <a:lnTo>
                    <a:pt x="21" y="25"/>
                  </a:lnTo>
                  <a:lnTo>
                    <a:pt x="22" y="23"/>
                  </a:lnTo>
                  <a:lnTo>
                    <a:pt x="19" y="25"/>
                  </a:lnTo>
                  <a:lnTo>
                    <a:pt x="21" y="25"/>
                  </a:lnTo>
                  <a:lnTo>
                    <a:pt x="24" y="20"/>
                  </a:lnTo>
                  <a:lnTo>
                    <a:pt x="25" y="20"/>
                  </a:lnTo>
                  <a:lnTo>
                    <a:pt x="27" y="19"/>
                  </a:lnTo>
                  <a:lnTo>
                    <a:pt x="28" y="19"/>
                  </a:lnTo>
                  <a:lnTo>
                    <a:pt x="30" y="17"/>
                  </a:lnTo>
                  <a:lnTo>
                    <a:pt x="35" y="17"/>
                  </a:lnTo>
                  <a:lnTo>
                    <a:pt x="40" y="17"/>
                  </a:lnTo>
                  <a:lnTo>
                    <a:pt x="41" y="19"/>
                  </a:lnTo>
                  <a:lnTo>
                    <a:pt x="41" y="16"/>
                  </a:lnTo>
                  <a:lnTo>
                    <a:pt x="41" y="17"/>
                  </a:lnTo>
                  <a:lnTo>
                    <a:pt x="46" y="20"/>
                  </a:lnTo>
                  <a:lnTo>
                    <a:pt x="47" y="22"/>
                  </a:lnTo>
                  <a:lnTo>
                    <a:pt x="46" y="19"/>
                  </a:lnTo>
                  <a:lnTo>
                    <a:pt x="43" y="17"/>
                  </a:lnTo>
                  <a:lnTo>
                    <a:pt x="50" y="25"/>
                  </a:lnTo>
                  <a:lnTo>
                    <a:pt x="49" y="22"/>
                  </a:lnTo>
                  <a:lnTo>
                    <a:pt x="46" y="20"/>
                  </a:lnTo>
                  <a:lnTo>
                    <a:pt x="53" y="28"/>
                  </a:lnTo>
                  <a:lnTo>
                    <a:pt x="52" y="25"/>
                  </a:lnTo>
                  <a:lnTo>
                    <a:pt x="49" y="23"/>
                  </a:lnTo>
                  <a:lnTo>
                    <a:pt x="50" y="25"/>
                  </a:lnTo>
                  <a:lnTo>
                    <a:pt x="53" y="29"/>
                  </a:lnTo>
                  <a:lnTo>
                    <a:pt x="55" y="29"/>
                  </a:lnTo>
                  <a:lnTo>
                    <a:pt x="52" y="29"/>
                  </a:lnTo>
                  <a:lnTo>
                    <a:pt x="53" y="31"/>
                  </a:lnTo>
                  <a:lnTo>
                    <a:pt x="53" y="38"/>
                  </a:lnTo>
                  <a:lnTo>
                    <a:pt x="58" y="43"/>
                  </a:lnTo>
                  <a:lnTo>
                    <a:pt x="63" y="28"/>
                  </a:lnTo>
                  <a:lnTo>
                    <a:pt x="56" y="31"/>
                  </a:lnTo>
                  <a:lnTo>
                    <a:pt x="53" y="41"/>
                  </a:lnTo>
                  <a:lnTo>
                    <a:pt x="52" y="43"/>
                  </a:lnTo>
                  <a:lnTo>
                    <a:pt x="55" y="43"/>
                  </a:lnTo>
                  <a:lnTo>
                    <a:pt x="53" y="43"/>
                  </a:lnTo>
                  <a:lnTo>
                    <a:pt x="50" y="47"/>
                  </a:lnTo>
                  <a:lnTo>
                    <a:pt x="49" y="48"/>
                  </a:lnTo>
                  <a:lnTo>
                    <a:pt x="52" y="47"/>
                  </a:lnTo>
                  <a:lnTo>
                    <a:pt x="53" y="44"/>
                  </a:lnTo>
                  <a:lnTo>
                    <a:pt x="46" y="51"/>
                  </a:lnTo>
                  <a:lnTo>
                    <a:pt x="49" y="50"/>
                  </a:lnTo>
                  <a:lnTo>
                    <a:pt x="50" y="47"/>
                  </a:lnTo>
                  <a:lnTo>
                    <a:pt x="43" y="54"/>
                  </a:lnTo>
                  <a:lnTo>
                    <a:pt x="46" y="53"/>
                  </a:lnTo>
                  <a:lnTo>
                    <a:pt x="47" y="50"/>
                  </a:lnTo>
                  <a:lnTo>
                    <a:pt x="46" y="51"/>
                  </a:lnTo>
                  <a:lnTo>
                    <a:pt x="41" y="54"/>
                  </a:lnTo>
                  <a:lnTo>
                    <a:pt x="41" y="56"/>
                  </a:lnTo>
                  <a:lnTo>
                    <a:pt x="41" y="53"/>
                  </a:lnTo>
                  <a:lnTo>
                    <a:pt x="40" y="54"/>
                  </a:lnTo>
                  <a:lnTo>
                    <a:pt x="30" y="57"/>
                  </a:lnTo>
                  <a:lnTo>
                    <a:pt x="27" y="65"/>
                  </a:lnTo>
                  <a:lnTo>
                    <a:pt x="41" y="59"/>
                  </a:lnTo>
                  <a:lnTo>
                    <a:pt x="37" y="54"/>
                  </a:lnTo>
                  <a:lnTo>
                    <a:pt x="30" y="54"/>
                  </a:lnTo>
                  <a:lnTo>
                    <a:pt x="28" y="53"/>
                  </a:lnTo>
                  <a:lnTo>
                    <a:pt x="27" y="53"/>
                  </a:lnTo>
                  <a:lnTo>
                    <a:pt x="25" y="51"/>
                  </a:lnTo>
                  <a:lnTo>
                    <a:pt x="24" y="51"/>
                  </a:lnTo>
                  <a:lnTo>
                    <a:pt x="21" y="47"/>
                  </a:lnTo>
                  <a:lnTo>
                    <a:pt x="19" y="47"/>
                  </a:lnTo>
                  <a:lnTo>
                    <a:pt x="22" y="48"/>
                  </a:lnTo>
                  <a:lnTo>
                    <a:pt x="21" y="47"/>
                  </a:lnTo>
                  <a:lnTo>
                    <a:pt x="18" y="43"/>
                  </a:lnTo>
                  <a:lnTo>
                    <a:pt x="16" y="43"/>
                  </a:lnTo>
                  <a:lnTo>
                    <a:pt x="19" y="43"/>
                  </a:lnTo>
                  <a:lnTo>
                    <a:pt x="18" y="41"/>
                  </a:lnTo>
                  <a:lnTo>
                    <a:pt x="18"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3" name="Oval 42"/>
            <p:cNvSpPr>
              <a:spLocks noChangeArrowheads="1"/>
            </p:cNvSpPr>
            <p:nvPr/>
          </p:nvSpPr>
          <p:spPr bwMode="auto">
            <a:xfrm>
              <a:off x="2908" y="2165"/>
              <a:ext cx="56"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9254" name="Freeform 43"/>
            <p:cNvSpPr>
              <a:spLocks/>
            </p:cNvSpPr>
            <p:nvPr/>
          </p:nvSpPr>
          <p:spPr bwMode="auto">
            <a:xfrm>
              <a:off x="2899" y="2156"/>
              <a:ext cx="71" cy="73"/>
            </a:xfrm>
            <a:custGeom>
              <a:avLst/>
              <a:gdLst>
                <a:gd name="T0" fmla="*/ 2 w 71"/>
                <a:gd name="T1" fmla="*/ 49 h 73"/>
                <a:gd name="T2" fmla="*/ 3 w 71"/>
                <a:gd name="T3" fmla="*/ 53 h 73"/>
                <a:gd name="T4" fmla="*/ 9 w 71"/>
                <a:gd name="T5" fmla="*/ 59 h 73"/>
                <a:gd name="T6" fmla="*/ 19 w 71"/>
                <a:gd name="T7" fmla="*/ 70 h 73"/>
                <a:gd name="T8" fmla="*/ 24 w 71"/>
                <a:gd name="T9" fmla="*/ 73 h 73"/>
                <a:gd name="T10" fmla="*/ 44 w 71"/>
                <a:gd name="T11" fmla="*/ 65 h 73"/>
                <a:gd name="T12" fmla="*/ 47 w 71"/>
                <a:gd name="T13" fmla="*/ 71 h 73"/>
                <a:gd name="T14" fmla="*/ 52 w 71"/>
                <a:gd name="T15" fmla="*/ 70 h 73"/>
                <a:gd name="T16" fmla="*/ 60 w 71"/>
                <a:gd name="T17" fmla="*/ 61 h 73"/>
                <a:gd name="T18" fmla="*/ 63 w 71"/>
                <a:gd name="T19" fmla="*/ 58 h 73"/>
                <a:gd name="T20" fmla="*/ 66 w 71"/>
                <a:gd name="T21" fmla="*/ 55 h 73"/>
                <a:gd name="T22" fmla="*/ 66 w 71"/>
                <a:gd name="T23" fmla="*/ 55 h 73"/>
                <a:gd name="T24" fmla="*/ 68 w 71"/>
                <a:gd name="T25" fmla="*/ 43 h 73"/>
                <a:gd name="T26" fmla="*/ 71 w 71"/>
                <a:gd name="T27" fmla="*/ 33 h 73"/>
                <a:gd name="T28" fmla="*/ 66 w 71"/>
                <a:gd name="T29" fmla="*/ 18 h 73"/>
                <a:gd name="T30" fmla="*/ 66 w 71"/>
                <a:gd name="T31" fmla="*/ 18 h 73"/>
                <a:gd name="T32" fmla="*/ 63 w 71"/>
                <a:gd name="T33" fmla="*/ 15 h 73"/>
                <a:gd name="T34" fmla="*/ 60 w 71"/>
                <a:gd name="T35" fmla="*/ 12 h 73"/>
                <a:gd name="T36" fmla="*/ 52 w 71"/>
                <a:gd name="T37" fmla="*/ 3 h 73"/>
                <a:gd name="T38" fmla="*/ 47 w 71"/>
                <a:gd name="T39" fmla="*/ 2 h 73"/>
                <a:gd name="T40" fmla="*/ 22 w 71"/>
                <a:gd name="T41" fmla="*/ 2 h 73"/>
                <a:gd name="T42" fmla="*/ 18 w 71"/>
                <a:gd name="T43" fmla="*/ 3 h 73"/>
                <a:gd name="T44" fmla="*/ 7 w 71"/>
                <a:gd name="T45" fmla="*/ 14 h 73"/>
                <a:gd name="T46" fmla="*/ 6 w 71"/>
                <a:gd name="T47" fmla="*/ 18 h 73"/>
                <a:gd name="T48" fmla="*/ 0 w 71"/>
                <a:gd name="T49" fmla="*/ 25 h 73"/>
                <a:gd name="T50" fmla="*/ 18 w 71"/>
                <a:gd name="T51" fmla="*/ 31 h 73"/>
                <a:gd name="T52" fmla="*/ 18 w 71"/>
                <a:gd name="T53" fmla="*/ 30 h 73"/>
                <a:gd name="T54" fmla="*/ 19 w 71"/>
                <a:gd name="T55" fmla="*/ 25 h 73"/>
                <a:gd name="T56" fmla="*/ 25 w 71"/>
                <a:gd name="T57" fmla="*/ 21 h 73"/>
                <a:gd name="T58" fmla="*/ 30 w 71"/>
                <a:gd name="T59" fmla="*/ 18 h 73"/>
                <a:gd name="T60" fmla="*/ 41 w 71"/>
                <a:gd name="T61" fmla="*/ 20 h 73"/>
                <a:gd name="T62" fmla="*/ 47 w 71"/>
                <a:gd name="T63" fmla="*/ 22 h 73"/>
                <a:gd name="T64" fmla="*/ 50 w 71"/>
                <a:gd name="T65" fmla="*/ 25 h 73"/>
                <a:gd name="T66" fmla="*/ 53 w 71"/>
                <a:gd name="T67" fmla="*/ 28 h 73"/>
                <a:gd name="T68" fmla="*/ 50 w 71"/>
                <a:gd name="T69" fmla="*/ 25 h 73"/>
                <a:gd name="T70" fmla="*/ 52 w 71"/>
                <a:gd name="T71" fmla="*/ 30 h 73"/>
                <a:gd name="T72" fmla="*/ 58 w 71"/>
                <a:gd name="T73" fmla="*/ 43 h 73"/>
                <a:gd name="T74" fmla="*/ 53 w 71"/>
                <a:gd name="T75" fmla="*/ 42 h 73"/>
                <a:gd name="T76" fmla="*/ 53 w 71"/>
                <a:gd name="T77" fmla="*/ 43 h 73"/>
                <a:gd name="T78" fmla="*/ 52 w 71"/>
                <a:gd name="T79" fmla="*/ 47 h 73"/>
                <a:gd name="T80" fmla="*/ 49 w 71"/>
                <a:gd name="T81" fmla="*/ 50 h 73"/>
                <a:gd name="T82" fmla="*/ 46 w 71"/>
                <a:gd name="T83" fmla="*/ 53 h 73"/>
                <a:gd name="T84" fmla="*/ 41 w 71"/>
                <a:gd name="T85" fmla="*/ 55 h 73"/>
                <a:gd name="T86" fmla="*/ 41 w 71"/>
                <a:gd name="T87" fmla="*/ 59 h 73"/>
                <a:gd name="T88" fmla="*/ 28 w 71"/>
                <a:gd name="T89" fmla="*/ 53 h 73"/>
                <a:gd name="T90" fmla="*/ 24 w 71"/>
                <a:gd name="T91" fmla="*/ 52 h 73"/>
                <a:gd name="T92" fmla="*/ 22 w 71"/>
                <a:gd name="T93" fmla="*/ 49 h 73"/>
                <a:gd name="T94" fmla="*/ 16 w 71"/>
                <a:gd name="T95" fmla="*/ 43 h 73"/>
                <a:gd name="T96" fmla="*/ 18 w 71"/>
                <a:gd name="T97" fmla="*/ 37 h 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 h="73">
                  <a:moveTo>
                    <a:pt x="0" y="37"/>
                  </a:moveTo>
                  <a:lnTo>
                    <a:pt x="0" y="47"/>
                  </a:lnTo>
                  <a:lnTo>
                    <a:pt x="2" y="49"/>
                  </a:lnTo>
                  <a:lnTo>
                    <a:pt x="5" y="55"/>
                  </a:lnTo>
                  <a:lnTo>
                    <a:pt x="6" y="55"/>
                  </a:lnTo>
                  <a:lnTo>
                    <a:pt x="3" y="53"/>
                  </a:lnTo>
                  <a:lnTo>
                    <a:pt x="5" y="55"/>
                  </a:lnTo>
                  <a:lnTo>
                    <a:pt x="7" y="59"/>
                  </a:lnTo>
                  <a:lnTo>
                    <a:pt x="9" y="59"/>
                  </a:lnTo>
                  <a:lnTo>
                    <a:pt x="6" y="58"/>
                  </a:lnTo>
                  <a:lnTo>
                    <a:pt x="18" y="70"/>
                  </a:lnTo>
                  <a:lnTo>
                    <a:pt x="19" y="70"/>
                  </a:lnTo>
                  <a:lnTo>
                    <a:pt x="21" y="71"/>
                  </a:lnTo>
                  <a:lnTo>
                    <a:pt x="22" y="71"/>
                  </a:lnTo>
                  <a:lnTo>
                    <a:pt x="24" y="73"/>
                  </a:lnTo>
                  <a:lnTo>
                    <a:pt x="31" y="73"/>
                  </a:lnTo>
                  <a:lnTo>
                    <a:pt x="30" y="71"/>
                  </a:lnTo>
                  <a:lnTo>
                    <a:pt x="44" y="65"/>
                  </a:lnTo>
                  <a:lnTo>
                    <a:pt x="41" y="70"/>
                  </a:lnTo>
                  <a:lnTo>
                    <a:pt x="46" y="73"/>
                  </a:lnTo>
                  <a:lnTo>
                    <a:pt x="47" y="71"/>
                  </a:lnTo>
                  <a:lnTo>
                    <a:pt x="53" y="68"/>
                  </a:lnTo>
                  <a:lnTo>
                    <a:pt x="53" y="67"/>
                  </a:lnTo>
                  <a:lnTo>
                    <a:pt x="52" y="70"/>
                  </a:lnTo>
                  <a:lnTo>
                    <a:pt x="53" y="68"/>
                  </a:lnTo>
                  <a:lnTo>
                    <a:pt x="58" y="65"/>
                  </a:lnTo>
                  <a:lnTo>
                    <a:pt x="60" y="61"/>
                  </a:lnTo>
                  <a:lnTo>
                    <a:pt x="56" y="65"/>
                  </a:lnTo>
                  <a:lnTo>
                    <a:pt x="60" y="62"/>
                  </a:lnTo>
                  <a:lnTo>
                    <a:pt x="63" y="58"/>
                  </a:lnTo>
                  <a:lnTo>
                    <a:pt x="59" y="62"/>
                  </a:lnTo>
                  <a:lnTo>
                    <a:pt x="63" y="59"/>
                  </a:lnTo>
                  <a:lnTo>
                    <a:pt x="66" y="55"/>
                  </a:lnTo>
                  <a:lnTo>
                    <a:pt x="68" y="53"/>
                  </a:lnTo>
                  <a:lnTo>
                    <a:pt x="65" y="55"/>
                  </a:lnTo>
                  <a:lnTo>
                    <a:pt x="66" y="55"/>
                  </a:lnTo>
                  <a:lnTo>
                    <a:pt x="69" y="49"/>
                  </a:lnTo>
                  <a:lnTo>
                    <a:pt x="71" y="47"/>
                  </a:lnTo>
                  <a:lnTo>
                    <a:pt x="68" y="43"/>
                  </a:lnTo>
                  <a:lnTo>
                    <a:pt x="63" y="46"/>
                  </a:lnTo>
                  <a:lnTo>
                    <a:pt x="69" y="31"/>
                  </a:lnTo>
                  <a:lnTo>
                    <a:pt x="71" y="33"/>
                  </a:lnTo>
                  <a:lnTo>
                    <a:pt x="71" y="25"/>
                  </a:lnTo>
                  <a:lnTo>
                    <a:pt x="69" y="24"/>
                  </a:lnTo>
                  <a:lnTo>
                    <a:pt x="66" y="18"/>
                  </a:lnTo>
                  <a:lnTo>
                    <a:pt x="65" y="18"/>
                  </a:lnTo>
                  <a:lnTo>
                    <a:pt x="68" y="20"/>
                  </a:lnTo>
                  <a:lnTo>
                    <a:pt x="66" y="18"/>
                  </a:lnTo>
                  <a:lnTo>
                    <a:pt x="63" y="14"/>
                  </a:lnTo>
                  <a:lnTo>
                    <a:pt x="59" y="11"/>
                  </a:lnTo>
                  <a:lnTo>
                    <a:pt x="63" y="15"/>
                  </a:lnTo>
                  <a:lnTo>
                    <a:pt x="60" y="11"/>
                  </a:lnTo>
                  <a:lnTo>
                    <a:pt x="56" y="8"/>
                  </a:lnTo>
                  <a:lnTo>
                    <a:pt x="60" y="12"/>
                  </a:lnTo>
                  <a:lnTo>
                    <a:pt x="58" y="8"/>
                  </a:lnTo>
                  <a:lnTo>
                    <a:pt x="53" y="5"/>
                  </a:lnTo>
                  <a:lnTo>
                    <a:pt x="52" y="3"/>
                  </a:lnTo>
                  <a:lnTo>
                    <a:pt x="53" y="6"/>
                  </a:lnTo>
                  <a:lnTo>
                    <a:pt x="53" y="5"/>
                  </a:lnTo>
                  <a:lnTo>
                    <a:pt x="47" y="2"/>
                  </a:lnTo>
                  <a:lnTo>
                    <a:pt x="46" y="0"/>
                  </a:lnTo>
                  <a:lnTo>
                    <a:pt x="24" y="0"/>
                  </a:lnTo>
                  <a:lnTo>
                    <a:pt x="22" y="2"/>
                  </a:lnTo>
                  <a:lnTo>
                    <a:pt x="21" y="2"/>
                  </a:lnTo>
                  <a:lnTo>
                    <a:pt x="19" y="3"/>
                  </a:lnTo>
                  <a:lnTo>
                    <a:pt x="18" y="3"/>
                  </a:lnTo>
                  <a:lnTo>
                    <a:pt x="6" y="15"/>
                  </a:lnTo>
                  <a:lnTo>
                    <a:pt x="9" y="14"/>
                  </a:lnTo>
                  <a:lnTo>
                    <a:pt x="7" y="14"/>
                  </a:lnTo>
                  <a:lnTo>
                    <a:pt x="5" y="18"/>
                  </a:lnTo>
                  <a:lnTo>
                    <a:pt x="3" y="20"/>
                  </a:lnTo>
                  <a:lnTo>
                    <a:pt x="6" y="18"/>
                  </a:lnTo>
                  <a:lnTo>
                    <a:pt x="5" y="18"/>
                  </a:lnTo>
                  <a:lnTo>
                    <a:pt x="2" y="24"/>
                  </a:lnTo>
                  <a:lnTo>
                    <a:pt x="0" y="25"/>
                  </a:lnTo>
                  <a:lnTo>
                    <a:pt x="0" y="37"/>
                  </a:lnTo>
                  <a:lnTo>
                    <a:pt x="18" y="37"/>
                  </a:lnTo>
                  <a:lnTo>
                    <a:pt x="18" y="31"/>
                  </a:lnTo>
                  <a:lnTo>
                    <a:pt x="19" y="30"/>
                  </a:lnTo>
                  <a:lnTo>
                    <a:pt x="16" y="30"/>
                  </a:lnTo>
                  <a:lnTo>
                    <a:pt x="18" y="30"/>
                  </a:lnTo>
                  <a:lnTo>
                    <a:pt x="21" y="25"/>
                  </a:lnTo>
                  <a:lnTo>
                    <a:pt x="22" y="24"/>
                  </a:lnTo>
                  <a:lnTo>
                    <a:pt x="19" y="25"/>
                  </a:lnTo>
                  <a:lnTo>
                    <a:pt x="21" y="25"/>
                  </a:lnTo>
                  <a:lnTo>
                    <a:pt x="24" y="21"/>
                  </a:lnTo>
                  <a:lnTo>
                    <a:pt x="25" y="21"/>
                  </a:lnTo>
                  <a:lnTo>
                    <a:pt x="27" y="20"/>
                  </a:lnTo>
                  <a:lnTo>
                    <a:pt x="28" y="20"/>
                  </a:lnTo>
                  <a:lnTo>
                    <a:pt x="30" y="18"/>
                  </a:lnTo>
                  <a:lnTo>
                    <a:pt x="35" y="18"/>
                  </a:lnTo>
                  <a:lnTo>
                    <a:pt x="40" y="18"/>
                  </a:lnTo>
                  <a:lnTo>
                    <a:pt x="41" y="20"/>
                  </a:lnTo>
                  <a:lnTo>
                    <a:pt x="41" y="18"/>
                  </a:lnTo>
                  <a:lnTo>
                    <a:pt x="46" y="21"/>
                  </a:lnTo>
                  <a:lnTo>
                    <a:pt x="47" y="22"/>
                  </a:lnTo>
                  <a:lnTo>
                    <a:pt x="46" y="20"/>
                  </a:lnTo>
                  <a:lnTo>
                    <a:pt x="43" y="18"/>
                  </a:lnTo>
                  <a:lnTo>
                    <a:pt x="50" y="25"/>
                  </a:lnTo>
                  <a:lnTo>
                    <a:pt x="49" y="22"/>
                  </a:lnTo>
                  <a:lnTo>
                    <a:pt x="46" y="21"/>
                  </a:lnTo>
                  <a:lnTo>
                    <a:pt x="53" y="28"/>
                  </a:lnTo>
                  <a:lnTo>
                    <a:pt x="52" y="25"/>
                  </a:lnTo>
                  <a:lnTo>
                    <a:pt x="49" y="24"/>
                  </a:lnTo>
                  <a:lnTo>
                    <a:pt x="50" y="25"/>
                  </a:lnTo>
                  <a:lnTo>
                    <a:pt x="53" y="30"/>
                  </a:lnTo>
                  <a:lnTo>
                    <a:pt x="55" y="30"/>
                  </a:lnTo>
                  <a:lnTo>
                    <a:pt x="52" y="30"/>
                  </a:lnTo>
                  <a:lnTo>
                    <a:pt x="53" y="31"/>
                  </a:lnTo>
                  <a:lnTo>
                    <a:pt x="53" y="39"/>
                  </a:lnTo>
                  <a:lnTo>
                    <a:pt x="58" y="43"/>
                  </a:lnTo>
                  <a:lnTo>
                    <a:pt x="63" y="28"/>
                  </a:lnTo>
                  <a:lnTo>
                    <a:pt x="56" y="31"/>
                  </a:lnTo>
                  <a:lnTo>
                    <a:pt x="53" y="42"/>
                  </a:lnTo>
                  <a:lnTo>
                    <a:pt x="52" y="43"/>
                  </a:lnTo>
                  <a:lnTo>
                    <a:pt x="55" y="43"/>
                  </a:lnTo>
                  <a:lnTo>
                    <a:pt x="53" y="43"/>
                  </a:lnTo>
                  <a:lnTo>
                    <a:pt x="50" y="47"/>
                  </a:lnTo>
                  <a:lnTo>
                    <a:pt x="49" y="49"/>
                  </a:lnTo>
                  <a:lnTo>
                    <a:pt x="52" y="47"/>
                  </a:lnTo>
                  <a:lnTo>
                    <a:pt x="53" y="45"/>
                  </a:lnTo>
                  <a:lnTo>
                    <a:pt x="46" y="52"/>
                  </a:lnTo>
                  <a:lnTo>
                    <a:pt x="49" y="50"/>
                  </a:lnTo>
                  <a:lnTo>
                    <a:pt x="50" y="47"/>
                  </a:lnTo>
                  <a:lnTo>
                    <a:pt x="43" y="55"/>
                  </a:lnTo>
                  <a:lnTo>
                    <a:pt x="46" y="53"/>
                  </a:lnTo>
                  <a:lnTo>
                    <a:pt x="47" y="50"/>
                  </a:lnTo>
                  <a:lnTo>
                    <a:pt x="46" y="52"/>
                  </a:lnTo>
                  <a:lnTo>
                    <a:pt x="41" y="55"/>
                  </a:lnTo>
                  <a:lnTo>
                    <a:pt x="30" y="58"/>
                  </a:lnTo>
                  <a:lnTo>
                    <a:pt x="27" y="65"/>
                  </a:lnTo>
                  <a:lnTo>
                    <a:pt x="41" y="59"/>
                  </a:lnTo>
                  <a:lnTo>
                    <a:pt x="37" y="55"/>
                  </a:lnTo>
                  <a:lnTo>
                    <a:pt x="30" y="55"/>
                  </a:lnTo>
                  <a:lnTo>
                    <a:pt x="28" y="53"/>
                  </a:lnTo>
                  <a:lnTo>
                    <a:pt x="27" y="53"/>
                  </a:lnTo>
                  <a:lnTo>
                    <a:pt x="25" y="52"/>
                  </a:lnTo>
                  <a:lnTo>
                    <a:pt x="24" y="52"/>
                  </a:lnTo>
                  <a:lnTo>
                    <a:pt x="21" y="47"/>
                  </a:lnTo>
                  <a:lnTo>
                    <a:pt x="19" y="47"/>
                  </a:lnTo>
                  <a:lnTo>
                    <a:pt x="22" y="49"/>
                  </a:lnTo>
                  <a:lnTo>
                    <a:pt x="21" y="47"/>
                  </a:lnTo>
                  <a:lnTo>
                    <a:pt x="18" y="43"/>
                  </a:lnTo>
                  <a:lnTo>
                    <a:pt x="16" y="43"/>
                  </a:lnTo>
                  <a:lnTo>
                    <a:pt x="19" y="43"/>
                  </a:lnTo>
                  <a:lnTo>
                    <a:pt x="18" y="42"/>
                  </a:lnTo>
                  <a:lnTo>
                    <a:pt x="18"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5" name="Oval 44"/>
            <p:cNvSpPr>
              <a:spLocks noChangeArrowheads="1"/>
            </p:cNvSpPr>
            <p:nvPr/>
          </p:nvSpPr>
          <p:spPr bwMode="auto">
            <a:xfrm>
              <a:off x="2908" y="2607"/>
              <a:ext cx="56" cy="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9256" name="Freeform 45"/>
            <p:cNvSpPr>
              <a:spLocks/>
            </p:cNvSpPr>
            <p:nvPr/>
          </p:nvSpPr>
          <p:spPr bwMode="auto">
            <a:xfrm>
              <a:off x="2899" y="2598"/>
              <a:ext cx="71" cy="72"/>
            </a:xfrm>
            <a:custGeom>
              <a:avLst/>
              <a:gdLst>
                <a:gd name="T0" fmla="*/ 2 w 71"/>
                <a:gd name="T1" fmla="*/ 49 h 72"/>
                <a:gd name="T2" fmla="*/ 3 w 71"/>
                <a:gd name="T3" fmla="*/ 53 h 72"/>
                <a:gd name="T4" fmla="*/ 9 w 71"/>
                <a:gd name="T5" fmla="*/ 59 h 72"/>
                <a:gd name="T6" fmla="*/ 19 w 71"/>
                <a:gd name="T7" fmla="*/ 69 h 72"/>
                <a:gd name="T8" fmla="*/ 24 w 71"/>
                <a:gd name="T9" fmla="*/ 72 h 72"/>
                <a:gd name="T10" fmla="*/ 44 w 71"/>
                <a:gd name="T11" fmla="*/ 65 h 72"/>
                <a:gd name="T12" fmla="*/ 47 w 71"/>
                <a:gd name="T13" fmla="*/ 71 h 72"/>
                <a:gd name="T14" fmla="*/ 52 w 71"/>
                <a:gd name="T15" fmla="*/ 69 h 72"/>
                <a:gd name="T16" fmla="*/ 60 w 71"/>
                <a:gd name="T17" fmla="*/ 60 h 72"/>
                <a:gd name="T18" fmla="*/ 63 w 71"/>
                <a:gd name="T19" fmla="*/ 57 h 72"/>
                <a:gd name="T20" fmla="*/ 66 w 71"/>
                <a:gd name="T21" fmla="*/ 54 h 72"/>
                <a:gd name="T22" fmla="*/ 66 w 71"/>
                <a:gd name="T23" fmla="*/ 54 h 72"/>
                <a:gd name="T24" fmla="*/ 68 w 71"/>
                <a:gd name="T25" fmla="*/ 43 h 72"/>
                <a:gd name="T26" fmla="*/ 71 w 71"/>
                <a:gd name="T27" fmla="*/ 32 h 72"/>
                <a:gd name="T28" fmla="*/ 66 w 71"/>
                <a:gd name="T29" fmla="*/ 18 h 72"/>
                <a:gd name="T30" fmla="*/ 66 w 71"/>
                <a:gd name="T31" fmla="*/ 18 h 72"/>
                <a:gd name="T32" fmla="*/ 63 w 71"/>
                <a:gd name="T33" fmla="*/ 15 h 72"/>
                <a:gd name="T34" fmla="*/ 60 w 71"/>
                <a:gd name="T35" fmla="*/ 12 h 72"/>
                <a:gd name="T36" fmla="*/ 52 w 71"/>
                <a:gd name="T37" fmla="*/ 3 h 72"/>
                <a:gd name="T38" fmla="*/ 47 w 71"/>
                <a:gd name="T39" fmla="*/ 1 h 72"/>
                <a:gd name="T40" fmla="*/ 22 w 71"/>
                <a:gd name="T41" fmla="*/ 1 h 72"/>
                <a:gd name="T42" fmla="*/ 18 w 71"/>
                <a:gd name="T43" fmla="*/ 3 h 72"/>
                <a:gd name="T44" fmla="*/ 7 w 71"/>
                <a:gd name="T45" fmla="*/ 13 h 72"/>
                <a:gd name="T46" fmla="*/ 6 w 71"/>
                <a:gd name="T47" fmla="*/ 18 h 72"/>
                <a:gd name="T48" fmla="*/ 0 w 71"/>
                <a:gd name="T49" fmla="*/ 25 h 72"/>
                <a:gd name="T50" fmla="*/ 18 w 71"/>
                <a:gd name="T51" fmla="*/ 31 h 72"/>
                <a:gd name="T52" fmla="*/ 18 w 71"/>
                <a:gd name="T53" fmla="*/ 29 h 72"/>
                <a:gd name="T54" fmla="*/ 19 w 71"/>
                <a:gd name="T55" fmla="*/ 25 h 72"/>
                <a:gd name="T56" fmla="*/ 25 w 71"/>
                <a:gd name="T57" fmla="*/ 21 h 72"/>
                <a:gd name="T58" fmla="*/ 30 w 71"/>
                <a:gd name="T59" fmla="*/ 18 h 72"/>
                <a:gd name="T60" fmla="*/ 41 w 71"/>
                <a:gd name="T61" fmla="*/ 19 h 72"/>
                <a:gd name="T62" fmla="*/ 46 w 71"/>
                <a:gd name="T63" fmla="*/ 21 h 72"/>
                <a:gd name="T64" fmla="*/ 43 w 71"/>
                <a:gd name="T65" fmla="*/ 18 h 72"/>
                <a:gd name="T66" fmla="*/ 46 w 71"/>
                <a:gd name="T67" fmla="*/ 21 h 72"/>
                <a:gd name="T68" fmla="*/ 49 w 71"/>
                <a:gd name="T69" fmla="*/ 23 h 72"/>
                <a:gd name="T70" fmla="*/ 55 w 71"/>
                <a:gd name="T71" fmla="*/ 29 h 72"/>
                <a:gd name="T72" fmla="*/ 53 w 71"/>
                <a:gd name="T73" fmla="*/ 38 h 72"/>
                <a:gd name="T74" fmla="*/ 56 w 71"/>
                <a:gd name="T75" fmla="*/ 31 h 72"/>
                <a:gd name="T76" fmla="*/ 53 w 71"/>
                <a:gd name="T77" fmla="*/ 43 h 72"/>
                <a:gd name="T78" fmla="*/ 52 w 71"/>
                <a:gd name="T79" fmla="*/ 47 h 72"/>
                <a:gd name="T80" fmla="*/ 49 w 71"/>
                <a:gd name="T81" fmla="*/ 50 h 72"/>
                <a:gd name="T82" fmla="*/ 46 w 71"/>
                <a:gd name="T83" fmla="*/ 53 h 72"/>
                <a:gd name="T84" fmla="*/ 41 w 71"/>
                <a:gd name="T85" fmla="*/ 54 h 72"/>
                <a:gd name="T86" fmla="*/ 40 w 71"/>
                <a:gd name="T87" fmla="*/ 54 h 72"/>
                <a:gd name="T88" fmla="*/ 41 w 71"/>
                <a:gd name="T89" fmla="*/ 59 h 72"/>
                <a:gd name="T90" fmla="*/ 28 w 71"/>
                <a:gd name="T91" fmla="*/ 53 h 72"/>
                <a:gd name="T92" fmla="*/ 24 w 71"/>
                <a:gd name="T93" fmla="*/ 51 h 72"/>
                <a:gd name="T94" fmla="*/ 22 w 71"/>
                <a:gd name="T95" fmla="*/ 49 h 72"/>
                <a:gd name="T96" fmla="*/ 16 w 71"/>
                <a:gd name="T97" fmla="*/ 43 h 72"/>
                <a:gd name="T98" fmla="*/ 18 w 71"/>
                <a:gd name="T99" fmla="*/ 37 h 7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1" h="72">
                  <a:moveTo>
                    <a:pt x="0" y="37"/>
                  </a:moveTo>
                  <a:lnTo>
                    <a:pt x="0" y="47"/>
                  </a:lnTo>
                  <a:lnTo>
                    <a:pt x="2" y="49"/>
                  </a:lnTo>
                  <a:lnTo>
                    <a:pt x="5" y="54"/>
                  </a:lnTo>
                  <a:lnTo>
                    <a:pt x="6" y="54"/>
                  </a:lnTo>
                  <a:lnTo>
                    <a:pt x="3" y="53"/>
                  </a:lnTo>
                  <a:lnTo>
                    <a:pt x="5" y="54"/>
                  </a:lnTo>
                  <a:lnTo>
                    <a:pt x="7" y="59"/>
                  </a:lnTo>
                  <a:lnTo>
                    <a:pt x="9" y="59"/>
                  </a:lnTo>
                  <a:lnTo>
                    <a:pt x="6" y="57"/>
                  </a:lnTo>
                  <a:lnTo>
                    <a:pt x="18" y="69"/>
                  </a:lnTo>
                  <a:lnTo>
                    <a:pt x="19" y="69"/>
                  </a:lnTo>
                  <a:lnTo>
                    <a:pt x="21" y="71"/>
                  </a:lnTo>
                  <a:lnTo>
                    <a:pt x="22" y="71"/>
                  </a:lnTo>
                  <a:lnTo>
                    <a:pt x="24" y="72"/>
                  </a:lnTo>
                  <a:lnTo>
                    <a:pt x="31" y="72"/>
                  </a:lnTo>
                  <a:lnTo>
                    <a:pt x="30" y="71"/>
                  </a:lnTo>
                  <a:lnTo>
                    <a:pt x="44" y="65"/>
                  </a:lnTo>
                  <a:lnTo>
                    <a:pt x="41" y="69"/>
                  </a:lnTo>
                  <a:lnTo>
                    <a:pt x="46" y="72"/>
                  </a:lnTo>
                  <a:lnTo>
                    <a:pt x="47" y="71"/>
                  </a:lnTo>
                  <a:lnTo>
                    <a:pt x="53" y="68"/>
                  </a:lnTo>
                  <a:lnTo>
                    <a:pt x="53" y="66"/>
                  </a:lnTo>
                  <a:lnTo>
                    <a:pt x="52" y="69"/>
                  </a:lnTo>
                  <a:lnTo>
                    <a:pt x="53" y="68"/>
                  </a:lnTo>
                  <a:lnTo>
                    <a:pt x="58" y="65"/>
                  </a:lnTo>
                  <a:lnTo>
                    <a:pt x="60" y="60"/>
                  </a:lnTo>
                  <a:lnTo>
                    <a:pt x="56" y="65"/>
                  </a:lnTo>
                  <a:lnTo>
                    <a:pt x="60" y="62"/>
                  </a:lnTo>
                  <a:lnTo>
                    <a:pt x="63" y="57"/>
                  </a:lnTo>
                  <a:lnTo>
                    <a:pt x="59" y="62"/>
                  </a:lnTo>
                  <a:lnTo>
                    <a:pt x="63" y="59"/>
                  </a:lnTo>
                  <a:lnTo>
                    <a:pt x="66" y="54"/>
                  </a:lnTo>
                  <a:lnTo>
                    <a:pt x="68" y="53"/>
                  </a:lnTo>
                  <a:lnTo>
                    <a:pt x="65" y="54"/>
                  </a:lnTo>
                  <a:lnTo>
                    <a:pt x="66" y="54"/>
                  </a:lnTo>
                  <a:lnTo>
                    <a:pt x="69" y="49"/>
                  </a:lnTo>
                  <a:lnTo>
                    <a:pt x="71" y="47"/>
                  </a:lnTo>
                  <a:lnTo>
                    <a:pt x="68" y="43"/>
                  </a:lnTo>
                  <a:lnTo>
                    <a:pt x="63" y="46"/>
                  </a:lnTo>
                  <a:lnTo>
                    <a:pt x="69" y="31"/>
                  </a:lnTo>
                  <a:lnTo>
                    <a:pt x="71" y="32"/>
                  </a:lnTo>
                  <a:lnTo>
                    <a:pt x="71" y="25"/>
                  </a:lnTo>
                  <a:lnTo>
                    <a:pt x="69" y="23"/>
                  </a:lnTo>
                  <a:lnTo>
                    <a:pt x="66" y="18"/>
                  </a:lnTo>
                  <a:lnTo>
                    <a:pt x="65" y="18"/>
                  </a:lnTo>
                  <a:lnTo>
                    <a:pt x="68" y="19"/>
                  </a:lnTo>
                  <a:lnTo>
                    <a:pt x="66" y="18"/>
                  </a:lnTo>
                  <a:lnTo>
                    <a:pt x="63" y="13"/>
                  </a:lnTo>
                  <a:lnTo>
                    <a:pt x="59" y="10"/>
                  </a:lnTo>
                  <a:lnTo>
                    <a:pt x="63" y="15"/>
                  </a:lnTo>
                  <a:lnTo>
                    <a:pt x="60" y="10"/>
                  </a:lnTo>
                  <a:lnTo>
                    <a:pt x="56" y="7"/>
                  </a:lnTo>
                  <a:lnTo>
                    <a:pt x="60" y="12"/>
                  </a:lnTo>
                  <a:lnTo>
                    <a:pt x="58" y="7"/>
                  </a:lnTo>
                  <a:lnTo>
                    <a:pt x="53" y="4"/>
                  </a:lnTo>
                  <a:lnTo>
                    <a:pt x="52" y="3"/>
                  </a:lnTo>
                  <a:lnTo>
                    <a:pt x="53" y="6"/>
                  </a:lnTo>
                  <a:lnTo>
                    <a:pt x="53" y="4"/>
                  </a:lnTo>
                  <a:lnTo>
                    <a:pt x="47" y="1"/>
                  </a:lnTo>
                  <a:lnTo>
                    <a:pt x="46" y="0"/>
                  </a:lnTo>
                  <a:lnTo>
                    <a:pt x="24" y="0"/>
                  </a:lnTo>
                  <a:lnTo>
                    <a:pt x="22" y="1"/>
                  </a:lnTo>
                  <a:lnTo>
                    <a:pt x="21" y="1"/>
                  </a:lnTo>
                  <a:lnTo>
                    <a:pt x="19" y="3"/>
                  </a:lnTo>
                  <a:lnTo>
                    <a:pt x="18" y="3"/>
                  </a:lnTo>
                  <a:lnTo>
                    <a:pt x="6" y="15"/>
                  </a:lnTo>
                  <a:lnTo>
                    <a:pt x="9" y="13"/>
                  </a:lnTo>
                  <a:lnTo>
                    <a:pt x="7" y="13"/>
                  </a:lnTo>
                  <a:lnTo>
                    <a:pt x="5" y="18"/>
                  </a:lnTo>
                  <a:lnTo>
                    <a:pt x="3" y="19"/>
                  </a:lnTo>
                  <a:lnTo>
                    <a:pt x="6" y="18"/>
                  </a:lnTo>
                  <a:lnTo>
                    <a:pt x="5" y="18"/>
                  </a:lnTo>
                  <a:lnTo>
                    <a:pt x="2" y="23"/>
                  </a:lnTo>
                  <a:lnTo>
                    <a:pt x="0" y="25"/>
                  </a:lnTo>
                  <a:lnTo>
                    <a:pt x="0" y="37"/>
                  </a:lnTo>
                  <a:lnTo>
                    <a:pt x="18" y="37"/>
                  </a:lnTo>
                  <a:lnTo>
                    <a:pt x="18" y="31"/>
                  </a:lnTo>
                  <a:lnTo>
                    <a:pt x="19" y="29"/>
                  </a:lnTo>
                  <a:lnTo>
                    <a:pt x="16" y="29"/>
                  </a:lnTo>
                  <a:lnTo>
                    <a:pt x="18" y="29"/>
                  </a:lnTo>
                  <a:lnTo>
                    <a:pt x="21" y="25"/>
                  </a:lnTo>
                  <a:lnTo>
                    <a:pt x="22" y="23"/>
                  </a:lnTo>
                  <a:lnTo>
                    <a:pt x="19" y="25"/>
                  </a:lnTo>
                  <a:lnTo>
                    <a:pt x="21" y="25"/>
                  </a:lnTo>
                  <a:lnTo>
                    <a:pt x="24" y="21"/>
                  </a:lnTo>
                  <a:lnTo>
                    <a:pt x="25" y="21"/>
                  </a:lnTo>
                  <a:lnTo>
                    <a:pt x="27" y="19"/>
                  </a:lnTo>
                  <a:lnTo>
                    <a:pt x="28" y="19"/>
                  </a:lnTo>
                  <a:lnTo>
                    <a:pt x="30" y="18"/>
                  </a:lnTo>
                  <a:lnTo>
                    <a:pt x="35" y="18"/>
                  </a:lnTo>
                  <a:lnTo>
                    <a:pt x="40" y="18"/>
                  </a:lnTo>
                  <a:lnTo>
                    <a:pt x="41" y="19"/>
                  </a:lnTo>
                  <a:lnTo>
                    <a:pt x="41" y="16"/>
                  </a:lnTo>
                  <a:lnTo>
                    <a:pt x="41" y="18"/>
                  </a:lnTo>
                  <a:lnTo>
                    <a:pt x="46" y="21"/>
                  </a:lnTo>
                  <a:lnTo>
                    <a:pt x="47" y="22"/>
                  </a:lnTo>
                  <a:lnTo>
                    <a:pt x="46" y="19"/>
                  </a:lnTo>
                  <a:lnTo>
                    <a:pt x="43" y="18"/>
                  </a:lnTo>
                  <a:lnTo>
                    <a:pt x="50" y="25"/>
                  </a:lnTo>
                  <a:lnTo>
                    <a:pt x="49" y="22"/>
                  </a:lnTo>
                  <a:lnTo>
                    <a:pt x="46" y="21"/>
                  </a:lnTo>
                  <a:lnTo>
                    <a:pt x="53" y="28"/>
                  </a:lnTo>
                  <a:lnTo>
                    <a:pt x="52" y="25"/>
                  </a:lnTo>
                  <a:lnTo>
                    <a:pt x="49" y="23"/>
                  </a:lnTo>
                  <a:lnTo>
                    <a:pt x="50" y="25"/>
                  </a:lnTo>
                  <a:lnTo>
                    <a:pt x="53" y="29"/>
                  </a:lnTo>
                  <a:lnTo>
                    <a:pt x="55" y="29"/>
                  </a:lnTo>
                  <a:lnTo>
                    <a:pt x="52" y="29"/>
                  </a:lnTo>
                  <a:lnTo>
                    <a:pt x="53" y="31"/>
                  </a:lnTo>
                  <a:lnTo>
                    <a:pt x="53" y="38"/>
                  </a:lnTo>
                  <a:lnTo>
                    <a:pt x="58" y="43"/>
                  </a:lnTo>
                  <a:lnTo>
                    <a:pt x="63" y="28"/>
                  </a:lnTo>
                  <a:lnTo>
                    <a:pt x="56" y="31"/>
                  </a:lnTo>
                  <a:lnTo>
                    <a:pt x="53" y="41"/>
                  </a:lnTo>
                  <a:lnTo>
                    <a:pt x="55" y="43"/>
                  </a:lnTo>
                  <a:lnTo>
                    <a:pt x="53" y="43"/>
                  </a:lnTo>
                  <a:lnTo>
                    <a:pt x="50" y="47"/>
                  </a:lnTo>
                  <a:lnTo>
                    <a:pt x="49" y="49"/>
                  </a:lnTo>
                  <a:lnTo>
                    <a:pt x="52" y="47"/>
                  </a:lnTo>
                  <a:lnTo>
                    <a:pt x="53" y="44"/>
                  </a:lnTo>
                  <a:lnTo>
                    <a:pt x="46" y="51"/>
                  </a:lnTo>
                  <a:lnTo>
                    <a:pt x="49" y="50"/>
                  </a:lnTo>
                  <a:lnTo>
                    <a:pt x="50" y="47"/>
                  </a:lnTo>
                  <a:lnTo>
                    <a:pt x="43" y="54"/>
                  </a:lnTo>
                  <a:lnTo>
                    <a:pt x="46" y="53"/>
                  </a:lnTo>
                  <a:lnTo>
                    <a:pt x="47" y="50"/>
                  </a:lnTo>
                  <a:lnTo>
                    <a:pt x="46" y="51"/>
                  </a:lnTo>
                  <a:lnTo>
                    <a:pt x="41" y="54"/>
                  </a:lnTo>
                  <a:lnTo>
                    <a:pt x="41" y="56"/>
                  </a:lnTo>
                  <a:lnTo>
                    <a:pt x="41" y="53"/>
                  </a:lnTo>
                  <a:lnTo>
                    <a:pt x="40" y="54"/>
                  </a:lnTo>
                  <a:lnTo>
                    <a:pt x="30" y="57"/>
                  </a:lnTo>
                  <a:lnTo>
                    <a:pt x="27" y="65"/>
                  </a:lnTo>
                  <a:lnTo>
                    <a:pt x="41" y="59"/>
                  </a:lnTo>
                  <a:lnTo>
                    <a:pt x="37" y="54"/>
                  </a:lnTo>
                  <a:lnTo>
                    <a:pt x="30" y="54"/>
                  </a:lnTo>
                  <a:lnTo>
                    <a:pt x="28" y="53"/>
                  </a:lnTo>
                  <a:lnTo>
                    <a:pt x="27" y="53"/>
                  </a:lnTo>
                  <a:lnTo>
                    <a:pt x="25" y="51"/>
                  </a:lnTo>
                  <a:lnTo>
                    <a:pt x="24" y="51"/>
                  </a:lnTo>
                  <a:lnTo>
                    <a:pt x="21" y="47"/>
                  </a:lnTo>
                  <a:lnTo>
                    <a:pt x="19" y="47"/>
                  </a:lnTo>
                  <a:lnTo>
                    <a:pt x="22" y="49"/>
                  </a:lnTo>
                  <a:lnTo>
                    <a:pt x="21" y="47"/>
                  </a:lnTo>
                  <a:lnTo>
                    <a:pt x="18" y="43"/>
                  </a:lnTo>
                  <a:lnTo>
                    <a:pt x="16" y="43"/>
                  </a:lnTo>
                  <a:lnTo>
                    <a:pt x="19" y="43"/>
                  </a:lnTo>
                  <a:lnTo>
                    <a:pt x="18" y="41"/>
                  </a:lnTo>
                  <a:lnTo>
                    <a:pt x="18"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7" name="Oval 46"/>
            <p:cNvSpPr>
              <a:spLocks noChangeArrowheads="1"/>
            </p:cNvSpPr>
            <p:nvPr/>
          </p:nvSpPr>
          <p:spPr bwMode="auto">
            <a:xfrm>
              <a:off x="2908" y="3048"/>
              <a:ext cx="56"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9258" name="Freeform 47"/>
            <p:cNvSpPr>
              <a:spLocks/>
            </p:cNvSpPr>
            <p:nvPr/>
          </p:nvSpPr>
          <p:spPr bwMode="auto">
            <a:xfrm>
              <a:off x="2899" y="3040"/>
              <a:ext cx="71" cy="72"/>
            </a:xfrm>
            <a:custGeom>
              <a:avLst/>
              <a:gdLst>
                <a:gd name="T0" fmla="*/ 2 w 71"/>
                <a:gd name="T1" fmla="*/ 48 h 72"/>
                <a:gd name="T2" fmla="*/ 3 w 71"/>
                <a:gd name="T3" fmla="*/ 52 h 72"/>
                <a:gd name="T4" fmla="*/ 9 w 71"/>
                <a:gd name="T5" fmla="*/ 58 h 72"/>
                <a:gd name="T6" fmla="*/ 19 w 71"/>
                <a:gd name="T7" fmla="*/ 69 h 72"/>
                <a:gd name="T8" fmla="*/ 24 w 71"/>
                <a:gd name="T9" fmla="*/ 72 h 72"/>
                <a:gd name="T10" fmla="*/ 44 w 71"/>
                <a:gd name="T11" fmla="*/ 64 h 72"/>
                <a:gd name="T12" fmla="*/ 47 w 71"/>
                <a:gd name="T13" fmla="*/ 70 h 72"/>
                <a:gd name="T14" fmla="*/ 52 w 71"/>
                <a:gd name="T15" fmla="*/ 69 h 72"/>
                <a:gd name="T16" fmla="*/ 60 w 71"/>
                <a:gd name="T17" fmla="*/ 60 h 72"/>
                <a:gd name="T18" fmla="*/ 63 w 71"/>
                <a:gd name="T19" fmla="*/ 57 h 72"/>
                <a:gd name="T20" fmla="*/ 66 w 71"/>
                <a:gd name="T21" fmla="*/ 54 h 72"/>
                <a:gd name="T22" fmla="*/ 66 w 71"/>
                <a:gd name="T23" fmla="*/ 54 h 72"/>
                <a:gd name="T24" fmla="*/ 68 w 71"/>
                <a:gd name="T25" fmla="*/ 42 h 72"/>
                <a:gd name="T26" fmla="*/ 71 w 71"/>
                <a:gd name="T27" fmla="*/ 32 h 72"/>
                <a:gd name="T28" fmla="*/ 66 w 71"/>
                <a:gd name="T29" fmla="*/ 17 h 72"/>
                <a:gd name="T30" fmla="*/ 66 w 71"/>
                <a:gd name="T31" fmla="*/ 17 h 72"/>
                <a:gd name="T32" fmla="*/ 63 w 71"/>
                <a:gd name="T33" fmla="*/ 14 h 72"/>
                <a:gd name="T34" fmla="*/ 60 w 71"/>
                <a:gd name="T35" fmla="*/ 11 h 72"/>
                <a:gd name="T36" fmla="*/ 52 w 71"/>
                <a:gd name="T37" fmla="*/ 2 h 72"/>
                <a:gd name="T38" fmla="*/ 47 w 71"/>
                <a:gd name="T39" fmla="*/ 1 h 72"/>
                <a:gd name="T40" fmla="*/ 22 w 71"/>
                <a:gd name="T41" fmla="*/ 1 h 72"/>
                <a:gd name="T42" fmla="*/ 18 w 71"/>
                <a:gd name="T43" fmla="*/ 2 h 72"/>
                <a:gd name="T44" fmla="*/ 7 w 71"/>
                <a:gd name="T45" fmla="*/ 13 h 72"/>
                <a:gd name="T46" fmla="*/ 6 w 71"/>
                <a:gd name="T47" fmla="*/ 17 h 72"/>
                <a:gd name="T48" fmla="*/ 0 w 71"/>
                <a:gd name="T49" fmla="*/ 25 h 72"/>
                <a:gd name="T50" fmla="*/ 18 w 71"/>
                <a:gd name="T51" fmla="*/ 30 h 72"/>
                <a:gd name="T52" fmla="*/ 18 w 71"/>
                <a:gd name="T53" fmla="*/ 29 h 72"/>
                <a:gd name="T54" fmla="*/ 19 w 71"/>
                <a:gd name="T55" fmla="*/ 25 h 72"/>
                <a:gd name="T56" fmla="*/ 25 w 71"/>
                <a:gd name="T57" fmla="*/ 20 h 72"/>
                <a:gd name="T58" fmla="*/ 30 w 71"/>
                <a:gd name="T59" fmla="*/ 17 h 72"/>
                <a:gd name="T60" fmla="*/ 41 w 71"/>
                <a:gd name="T61" fmla="*/ 19 h 72"/>
                <a:gd name="T62" fmla="*/ 47 w 71"/>
                <a:gd name="T63" fmla="*/ 22 h 72"/>
                <a:gd name="T64" fmla="*/ 50 w 71"/>
                <a:gd name="T65" fmla="*/ 25 h 72"/>
                <a:gd name="T66" fmla="*/ 53 w 71"/>
                <a:gd name="T67" fmla="*/ 27 h 72"/>
                <a:gd name="T68" fmla="*/ 50 w 71"/>
                <a:gd name="T69" fmla="*/ 25 h 72"/>
                <a:gd name="T70" fmla="*/ 52 w 71"/>
                <a:gd name="T71" fmla="*/ 29 h 72"/>
                <a:gd name="T72" fmla="*/ 63 w 71"/>
                <a:gd name="T73" fmla="*/ 27 h 72"/>
                <a:gd name="T74" fmla="*/ 52 w 71"/>
                <a:gd name="T75" fmla="*/ 42 h 72"/>
                <a:gd name="T76" fmla="*/ 50 w 71"/>
                <a:gd name="T77" fmla="*/ 47 h 72"/>
                <a:gd name="T78" fmla="*/ 53 w 71"/>
                <a:gd name="T79" fmla="*/ 44 h 72"/>
                <a:gd name="T80" fmla="*/ 50 w 71"/>
                <a:gd name="T81" fmla="*/ 47 h 72"/>
                <a:gd name="T82" fmla="*/ 47 w 71"/>
                <a:gd name="T83" fmla="*/ 50 h 72"/>
                <a:gd name="T84" fmla="*/ 30 w 71"/>
                <a:gd name="T85" fmla="*/ 57 h 72"/>
                <a:gd name="T86" fmla="*/ 37 w 71"/>
                <a:gd name="T87" fmla="*/ 54 h 72"/>
                <a:gd name="T88" fmla="*/ 27 w 71"/>
                <a:gd name="T89" fmla="*/ 52 h 72"/>
                <a:gd name="T90" fmla="*/ 21 w 71"/>
                <a:gd name="T91" fmla="*/ 47 h 72"/>
                <a:gd name="T92" fmla="*/ 21 w 71"/>
                <a:gd name="T93" fmla="*/ 47 h 72"/>
                <a:gd name="T94" fmla="*/ 19 w 71"/>
                <a:gd name="T95" fmla="*/ 42 h 72"/>
                <a:gd name="T96" fmla="*/ 0 w 71"/>
                <a:gd name="T97" fmla="*/ 36 h 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 h="72">
                  <a:moveTo>
                    <a:pt x="0" y="36"/>
                  </a:moveTo>
                  <a:lnTo>
                    <a:pt x="0" y="47"/>
                  </a:lnTo>
                  <a:lnTo>
                    <a:pt x="2" y="48"/>
                  </a:lnTo>
                  <a:lnTo>
                    <a:pt x="5" y="54"/>
                  </a:lnTo>
                  <a:lnTo>
                    <a:pt x="6" y="54"/>
                  </a:lnTo>
                  <a:lnTo>
                    <a:pt x="3" y="52"/>
                  </a:lnTo>
                  <a:lnTo>
                    <a:pt x="5" y="54"/>
                  </a:lnTo>
                  <a:lnTo>
                    <a:pt x="7" y="58"/>
                  </a:lnTo>
                  <a:lnTo>
                    <a:pt x="9" y="58"/>
                  </a:lnTo>
                  <a:lnTo>
                    <a:pt x="6" y="57"/>
                  </a:lnTo>
                  <a:lnTo>
                    <a:pt x="18" y="69"/>
                  </a:lnTo>
                  <a:lnTo>
                    <a:pt x="19" y="69"/>
                  </a:lnTo>
                  <a:lnTo>
                    <a:pt x="21" y="70"/>
                  </a:lnTo>
                  <a:lnTo>
                    <a:pt x="22" y="70"/>
                  </a:lnTo>
                  <a:lnTo>
                    <a:pt x="24" y="72"/>
                  </a:lnTo>
                  <a:lnTo>
                    <a:pt x="31" y="72"/>
                  </a:lnTo>
                  <a:lnTo>
                    <a:pt x="30" y="70"/>
                  </a:lnTo>
                  <a:lnTo>
                    <a:pt x="44" y="64"/>
                  </a:lnTo>
                  <a:lnTo>
                    <a:pt x="41" y="69"/>
                  </a:lnTo>
                  <a:lnTo>
                    <a:pt x="46" y="72"/>
                  </a:lnTo>
                  <a:lnTo>
                    <a:pt x="47" y="70"/>
                  </a:lnTo>
                  <a:lnTo>
                    <a:pt x="53" y="67"/>
                  </a:lnTo>
                  <a:lnTo>
                    <a:pt x="53" y="66"/>
                  </a:lnTo>
                  <a:lnTo>
                    <a:pt x="52" y="69"/>
                  </a:lnTo>
                  <a:lnTo>
                    <a:pt x="53" y="67"/>
                  </a:lnTo>
                  <a:lnTo>
                    <a:pt x="58" y="64"/>
                  </a:lnTo>
                  <a:lnTo>
                    <a:pt x="60" y="60"/>
                  </a:lnTo>
                  <a:lnTo>
                    <a:pt x="56" y="64"/>
                  </a:lnTo>
                  <a:lnTo>
                    <a:pt x="60" y="61"/>
                  </a:lnTo>
                  <a:lnTo>
                    <a:pt x="63" y="57"/>
                  </a:lnTo>
                  <a:lnTo>
                    <a:pt x="59" y="61"/>
                  </a:lnTo>
                  <a:lnTo>
                    <a:pt x="63" y="58"/>
                  </a:lnTo>
                  <a:lnTo>
                    <a:pt x="66" y="54"/>
                  </a:lnTo>
                  <a:lnTo>
                    <a:pt x="68" y="52"/>
                  </a:lnTo>
                  <a:lnTo>
                    <a:pt x="65" y="54"/>
                  </a:lnTo>
                  <a:lnTo>
                    <a:pt x="66" y="54"/>
                  </a:lnTo>
                  <a:lnTo>
                    <a:pt x="69" y="48"/>
                  </a:lnTo>
                  <a:lnTo>
                    <a:pt x="71" y="47"/>
                  </a:lnTo>
                  <a:lnTo>
                    <a:pt x="68" y="42"/>
                  </a:lnTo>
                  <a:lnTo>
                    <a:pt x="63" y="45"/>
                  </a:lnTo>
                  <a:lnTo>
                    <a:pt x="69" y="30"/>
                  </a:lnTo>
                  <a:lnTo>
                    <a:pt x="71" y="32"/>
                  </a:lnTo>
                  <a:lnTo>
                    <a:pt x="71" y="25"/>
                  </a:lnTo>
                  <a:lnTo>
                    <a:pt x="69" y="23"/>
                  </a:lnTo>
                  <a:lnTo>
                    <a:pt x="66" y="17"/>
                  </a:lnTo>
                  <a:lnTo>
                    <a:pt x="65" y="17"/>
                  </a:lnTo>
                  <a:lnTo>
                    <a:pt x="68" y="19"/>
                  </a:lnTo>
                  <a:lnTo>
                    <a:pt x="66" y="17"/>
                  </a:lnTo>
                  <a:lnTo>
                    <a:pt x="63" y="13"/>
                  </a:lnTo>
                  <a:lnTo>
                    <a:pt x="59" y="10"/>
                  </a:lnTo>
                  <a:lnTo>
                    <a:pt x="63" y="14"/>
                  </a:lnTo>
                  <a:lnTo>
                    <a:pt x="60" y="10"/>
                  </a:lnTo>
                  <a:lnTo>
                    <a:pt x="56" y="7"/>
                  </a:lnTo>
                  <a:lnTo>
                    <a:pt x="60" y="11"/>
                  </a:lnTo>
                  <a:lnTo>
                    <a:pt x="58" y="7"/>
                  </a:lnTo>
                  <a:lnTo>
                    <a:pt x="53" y="4"/>
                  </a:lnTo>
                  <a:lnTo>
                    <a:pt x="52" y="2"/>
                  </a:lnTo>
                  <a:lnTo>
                    <a:pt x="53" y="5"/>
                  </a:lnTo>
                  <a:lnTo>
                    <a:pt x="53" y="4"/>
                  </a:lnTo>
                  <a:lnTo>
                    <a:pt x="47" y="1"/>
                  </a:lnTo>
                  <a:lnTo>
                    <a:pt x="46" y="0"/>
                  </a:lnTo>
                  <a:lnTo>
                    <a:pt x="24" y="0"/>
                  </a:lnTo>
                  <a:lnTo>
                    <a:pt x="22" y="1"/>
                  </a:lnTo>
                  <a:lnTo>
                    <a:pt x="21" y="1"/>
                  </a:lnTo>
                  <a:lnTo>
                    <a:pt x="19" y="2"/>
                  </a:lnTo>
                  <a:lnTo>
                    <a:pt x="18" y="2"/>
                  </a:lnTo>
                  <a:lnTo>
                    <a:pt x="6" y="14"/>
                  </a:lnTo>
                  <a:lnTo>
                    <a:pt x="9" y="13"/>
                  </a:lnTo>
                  <a:lnTo>
                    <a:pt x="7" y="13"/>
                  </a:lnTo>
                  <a:lnTo>
                    <a:pt x="5" y="17"/>
                  </a:lnTo>
                  <a:lnTo>
                    <a:pt x="3" y="19"/>
                  </a:lnTo>
                  <a:lnTo>
                    <a:pt x="6" y="17"/>
                  </a:lnTo>
                  <a:lnTo>
                    <a:pt x="5" y="17"/>
                  </a:lnTo>
                  <a:lnTo>
                    <a:pt x="2" y="23"/>
                  </a:lnTo>
                  <a:lnTo>
                    <a:pt x="0" y="25"/>
                  </a:lnTo>
                  <a:lnTo>
                    <a:pt x="0" y="36"/>
                  </a:lnTo>
                  <a:lnTo>
                    <a:pt x="18" y="36"/>
                  </a:lnTo>
                  <a:lnTo>
                    <a:pt x="18" y="30"/>
                  </a:lnTo>
                  <a:lnTo>
                    <a:pt x="19" y="29"/>
                  </a:lnTo>
                  <a:lnTo>
                    <a:pt x="16" y="29"/>
                  </a:lnTo>
                  <a:lnTo>
                    <a:pt x="18" y="29"/>
                  </a:lnTo>
                  <a:lnTo>
                    <a:pt x="21" y="25"/>
                  </a:lnTo>
                  <a:lnTo>
                    <a:pt x="22" y="23"/>
                  </a:lnTo>
                  <a:lnTo>
                    <a:pt x="19" y="25"/>
                  </a:lnTo>
                  <a:lnTo>
                    <a:pt x="21" y="25"/>
                  </a:lnTo>
                  <a:lnTo>
                    <a:pt x="24" y="20"/>
                  </a:lnTo>
                  <a:lnTo>
                    <a:pt x="25" y="20"/>
                  </a:lnTo>
                  <a:lnTo>
                    <a:pt x="27" y="19"/>
                  </a:lnTo>
                  <a:lnTo>
                    <a:pt x="28" y="19"/>
                  </a:lnTo>
                  <a:lnTo>
                    <a:pt x="30" y="17"/>
                  </a:lnTo>
                  <a:lnTo>
                    <a:pt x="35" y="17"/>
                  </a:lnTo>
                  <a:lnTo>
                    <a:pt x="40" y="17"/>
                  </a:lnTo>
                  <a:lnTo>
                    <a:pt x="41" y="19"/>
                  </a:lnTo>
                  <a:lnTo>
                    <a:pt x="41" y="17"/>
                  </a:lnTo>
                  <a:lnTo>
                    <a:pt x="46" y="20"/>
                  </a:lnTo>
                  <a:lnTo>
                    <a:pt x="47" y="22"/>
                  </a:lnTo>
                  <a:lnTo>
                    <a:pt x="46" y="19"/>
                  </a:lnTo>
                  <a:lnTo>
                    <a:pt x="43" y="17"/>
                  </a:lnTo>
                  <a:lnTo>
                    <a:pt x="50" y="25"/>
                  </a:lnTo>
                  <a:lnTo>
                    <a:pt x="49" y="22"/>
                  </a:lnTo>
                  <a:lnTo>
                    <a:pt x="46" y="20"/>
                  </a:lnTo>
                  <a:lnTo>
                    <a:pt x="53" y="27"/>
                  </a:lnTo>
                  <a:lnTo>
                    <a:pt x="52" y="25"/>
                  </a:lnTo>
                  <a:lnTo>
                    <a:pt x="49" y="23"/>
                  </a:lnTo>
                  <a:lnTo>
                    <a:pt x="50" y="25"/>
                  </a:lnTo>
                  <a:lnTo>
                    <a:pt x="53" y="29"/>
                  </a:lnTo>
                  <a:lnTo>
                    <a:pt x="55" y="29"/>
                  </a:lnTo>
                  <a:lnTo>
                    <a:pt x="52" y="29"/>
                  </a:lnTo>
                  <a:lnTo>
                    <a:pt x="53" y="30"/>
                  </a:lnTo>
                  <a:lnTo>
                    <a:pt x="58" y="42"/>
                  </a:lnTo>
                  <a:lnTo>
                    <a:pt x="63" y="27"/>
                  </a:lnTo>
                  <a:lnTo>
                    <a:pt x="56" y="30"/>
                  </a:lnTo>
                  <a:lnTo>
                    <a:pt x="53" y="41"/>
                  </a:lnTo>
                  <a:lnTo>
                    <a:pt x="52" y="42"/>
                  </a:lnTo>
                  <a:lnTo>
                    <a:pt x="55" y="42"/>
                  </a:lnTo>
                  <a:lnTo>
                    <a:pt x="53" y="42"/>
                  </a:lnTo>
                  <a:lnTo>
                    <a:pt x="50" y="47"/>
                  </a:lnTo>
                  <a:lnTo>
                    <a:pt x="49" y="48"/>
                  </a:lnTo>
                  <a:lnTo>
                    <a:pt x="52" y="47"/>
                  </a:lnTo>
                  <a:lnTo>
                    <a:pt x="53" y="44"/>
                  </a:lnTo>
                  <a:lnTo>
                    <a:pt x="46" y="51"/>
                  </a:lnTo>
                  <a:lnTo>
                    <a:pt x="49" y="50"/>
                  </a:lnTo>
                  <a:lnTo>
                    <a:pt x="50" y="47"/>
                  </a:lnTo>
                  <a:lnTo>
                    <a:pt x="43" y="54"/>
                  </a:lnTo>
                  <a:lnTo>
                    <a:pt x="46" y="52"/>
                  </a:lnTo>
                  <a:lnTo>
                    <a:pt x="47" y="50"/>
                  </a:lnTo>
                  <a:lnTo>
                    <a:pt x="46" y="51"/>
                  </a:lnTo>
                  <a:lnTo>
                    <a:pt x="41" y="54"/>
                  </a:lnTo>
                  <a:lnTo>
                    <a:pt x="30" y="57"/>
                  </a:lnTo>
                  <a:lnTo>
                    <a:pt x="27" y="64"/>
                  </a:lnTo>
                  <a:lnTo>
                    <a:pt x="41" y="58"/>
                  </a:lnTo>
                  <a:lnTo>
                    <a:pt x="37" y="54"/>
                  </a:lnTo>
                  <a:lnTo>
                    <a:pt x="30" y="54"/>
                  </a:lnTo>
                  <a:lnTo>
                    <a:pt x="28" y="52"/>
                  </a:lnTo>
                  <a:lnTo>
                    <a:pt x="27" y="52"/>
                  </a:lnTo>
                  <a:lnTo>
                    <a:pt x="25" y="51"/>
                  </a:lnTo>
                  <a:lnTo>
                    <a:pt x="24" y="51"/>
                  </a:lnTo>
                  <a:lnTo>
                    <a:pt x="21" y="47"/>
                  </a:lnTo>
                  <a:lnTo>
                    <a:pt x="19" y="47"/>
                  </a:lnTo>
                  <a:lnTo>
                    <a:pt x="22" y="48"/>
                  </a:lnTo>
                  <a:lnTo>
                    <a:pt x="21" y="47"/>
                  </a:lnTo>
                  <a:lnTo>
                    <a:pt x="18" y="42"/>
                  </a:lnTo>
                  <a:lnTo>
                    <a:pt x="16" y="42"/>
                  </a:lnTo>
                  <a:lnTo>
                    <a:pt x="19" y="42"/>
                  </a:lnTo>
                  <a:lnTo>
                    <a:pt x="18" y="41"/>
                  </a:lnTo>
                  <a:lnTo>
                    <a:pt x="18"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9" name="Freeform 48"/>
            <p:cNvSpPr>
              <a:spLocks/>
            </p:cNvSpPr>
            <p:nvPr/>
          </p:nvSpPr>
          <p:spPr bwMode="auto">
            <a:xfrm>
              <a:off x="5318" y="1104"/>
              <a:ext cx="235" cy="300"/>
            </a:xfrm>
            <a:custGeom>
              <a:avLst/>
              <a:gdLst>
                <a:gd name="T0" fmla="*/ 8 w 235"/>
                <a:gd name="T1" fmla="*/ 0 h 300"/>
                <a:gd name="T2" fmla="*/ 5 w 235"/>
                <a:gd name="T3" fmla="*/ 0 h 300"/>
                <a:gd name="T4" fmla="*/ 2 w 235"/>
                <a:gd name="T5" fmla="*/ 3 h 300"/>
                <a:gd name="T6" fmla="*/ 0 w 235"/>
                <a:gd name="T7" fmla="*/ 6 h 300"/>
                <a:gd name="T8" fmla="*/ 0 w 235"/>
                <a:gd name="T9" fmla="*/ 294 h 300"/>
                <a:gd name="T10" fmla="*/ 2 w 235"/>
                <a:gd name="T11" fmla="*/ 297 h 300"/>
                <a:gd name="T12" fmla="*/ 5 w 235"/>
                <a:gd name="T13" fmla="*/ 300 h 300"/>
                <a:gd name="T14" fmla="*/ 229 w 235"/>
                <a:gd name="T15" fmla="*/ 300 h 300"/>
                <a:gd name="T16" fmla="*/ 232 w 235"/>
                <a:gd name="T17" fmla="*/ 297 h 300"/>
                <a:gd name="T18" fmla="*/ 235 w 235"/>
                <a:gd name="T19" fmla="*/ 294 h 300"/>
                <a:gd name="T20" fmla="*/ 235 w 235"/>
                <a:gd name="T21" fmla="*/ 6 h 300"/>
                <a:gd name="T22" fmla="*/ 232 w 235"/>
                <a:gd name="T23" fmla="*/ 3 h 300"/>
                <a:gd name="T24" fmla="*/ 229 w 235"/>
                <a:gd name="T25" fmla="*/ 0 h 300"/>
                <a:gd name="T26" fmla="*/ 226 w 235"/>
                <a:gd name="T27" fmla="*/ 0 h 300"/>
                <a:gd name="T28" fmla="*/ 8 w 235"/>
                <a:gd name="T29" fmla="*/ 0 h 300"/>
                <a:gd name="T30" fmla="*/ 8 w 235"/>
                <a:gd name="T31" fmla="*/ 18 h 300"/>
                <a:gd name="T32" fmla="*/ 226 w 235"/>
                <a:gd name="T33" fmla="*/ 18 h 300"/>
                <a:gd name="T34" fmla="*/ 217 w 235"/>
                <a:gd name="T35" fmla="*/ 9 h 300"/>
                <a:gd name="T36" fmla="*/ 217 w 235"/>
                <a:gd name="T37" fmla="*/ 291 h 300"/>
                <a:gd name="T38" fmla="*/ 226 w 235"/>
                <a:gd name="T39" fmla="*/ 283 h 300"/>
                <a:gd name="T40" fmla="*/ 8 w 235"/>
                <a:gd name="T41" fmla="*/ 283 h 300"/>
                <a:gd name="T42" fmla="*/ 17 w 235"/>
                <a:gd name="T43" fmla="*/ 291 h 300"/>
                <a:gd name="T44" fmla="*/ 17 w 235"/>
                <a:gd name="T45" fmla="*/ 9 h 300"/>
                <a:gd name="T46" fmla="*/ 8 w 235"/>
                <a:gd name="T47" fmla="*/ 18 h 300"/>
                <a:gd name="T48" fmla="*/ 8 w 235"/>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5" h="300">
                  <a:moveTo>
                    <a:pt x="8" y="0"/>
                  </a:moveTo>
                  <a:lnTo>
                    <a:pt x="5" y="0"/>
                  </a:lnTo>
                  <a:lnTo>
                    <a:pt x="2" y="3"/>
                  </a:lnTo>
                  <a:lnTo>
                    <a:pt x="0" y="6"/>
                  </a:lnTo>
                  <a:lnTo>
                    <a:pt x="0" y="294"/>
                  </a:lnTo>
                  <a:lnTo>
                    <a:pt x="2" y="297"/>
                  </a:lnTo>
                  <a:lnTo>
                    <a:pt x="5" y="300"/>
                  </a:lnTo>
                  <a:lnTo>
                    <a:pt x="229" y="300"/>
                  </a:lnTo>
                  <a:lnTo>
                    <a:pt x="232" y="297"/>
                  </a:lnTo>
                  <a:lnTo>
                    <a:pt x="235" y="294"/>
                  </a:lnTo>
                  <a:lnTo>
                    <a:pt x="235" y="6"/>
                  </a:lnTo>
                  <a:lnTo>
                    <a:pt x="232" y="3"/>
                  </a:lnTo>
                  <a:lnTo>
                    <a:pt x="229" y="0"/>
                  </a:lnTo>
                  <a:lnTo>
                    <a:pt x="226" y="0"/>
                  </a:lnTo>
                  <a:lnTo>
                    <a:pt x="8" y="0"/>
                  </a:lnTo>
                  <a:lnTo>
                    <a:pt x="8" y="18"/>
                  </a:lnTo>
                  <a:lnTo>
                    <a:pt x="226" y="18"/>
                  </a:lnTo>
                  <a:lnTo>
                    <a:pt x="217" y="9"/>
                  </a:lnTo>
                  <a:lnTo>
                    <a:pt x="217" y="291"/>
                  </a:lnTo>
                  <a:lnTo>
                    <a:pt x="226" y="283"/>
                  </a:lnTo>
                  <a:lnTo>
                    <a:pt x="8" y="283"/>
                  </a:lnTo>
                  <a:lnTo>
                    <a:pt x="17" y="291"/>
                  </a:lnTo>
                  <a:lnTo>
                    <a:pt x="17" y="9"/>
                  </a:lnTo>
                  <a:lnTo>
                    <a:pt x="8" y="1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0" name="Rectangle 49"/>
            <p:cNvSpPr>
              <a:spLocks noChangeArrowheads="1"/>
            </p:cNvSpPr>
            <p:nvPr/>
          </p:nvSpPr>
          <p:spPr bwMode="auto">
            <a:xfrm>
              <a:off x="5354" y="1282"/>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9261" name="Rectangle 50"/>
            <p:cNvSpPr>
              <a:spLocks noChangeArrowheads="1"/>
            </p:cNvSpPr>
            <p:nvPr/>
          </p:nvSpPr>
          <p:spPr bwMode="auto">
            <a:xfrm>
              <a:off x="5354" y="1151"/>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9262" name="Rectangle 51"/>
            <p:cNvSpPr>
              <a:spLocks noChangeArrowheads="1"/>
            </p:cNvSpPr>
            <p:nvPr/>
          </p:nvSpPr>
          <p:spPr bwMode="auto">
            <a:xfrm>
              <a:off x="5462" y="1151"/>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63" name="Rectangle 52"/>
            <p:cNvSpPr>
              <a:spLocks noChangeArrowheads="1"/>
            </p:cNvSpPr>
            <p:nvPr/>
          </p:nvSpPr>
          <p:spPr bwMode="auto">
            <a:xfrm>
              <a:off x="5462" y="1291"/>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64" name="Freeform 53"/>
            <p:cNvSpPr>
              <a:spLocks/>
            </p:cNvSpPr>
            <p:nvPr/>
          </p:nvSpPr>
          <p:spPr bwMode="auto">
            <a:xfrm>
              <a:off x="5318" y="1546"/>
              <a:ext cx="235" cy="300"/>
            </a:xfrm>
            <a:custGeom>
              <a:avLst/>
              <a:gdLst>
                <a:gd name="T0" fmla="*/ 8 w 235"/>
                <a:gd name="T1" fmla="*/ 0 h 300"/>
                <a:gd name="T2" fmla="*/ 5 w 235"/>
                <a:gd name="T3" fmla="*/ 0 h 300"/>
                <a:gd name="T4" fmla="*/ 2 w 235"/>
                <a:gd name="T5" fmla="*/ 3 h 300"/>
                <a:gd name="T6" fmla="*/ 0 w 235"/>
                <a:gd name="T7" fmla="*/ 5 h 300"/>
                <a:gd name="T8" fmla="*/ 0 w 235"/>
                <a:gd name="T9" fmla="*/ 294 h 300"/>
                <a:gd name="T10" fmla="*/ 2 w 235"/>
                <a:gd name="T11" fmla="*/ 297 h 300"/>
                <a:gd name="T12" fmla="*/ 5 w 235"/>
                <a:gd name="T13" fmla="*/ 300 h 300"/>
                <a:gd name="T14" fmla="*/ 229 w 235"/>
                <a:gd name="T15" fmla="*/ 300 h 300"/>
                <a:gd name="T16" fmla="*/ 232 w 235"/>
                <a:gd name="T17" fmla="*/ 297 h 300"/>
                <a:gd name="T18" fmla="*/ 235 w 235"/>
                <a:gd name="T19" fmla="*/ 294 h 300"/>
                <a:gd name="T20" fmla="*/ 235 w 235"/>
                <a:gd name="T21" fmla="*/ 5 h 300"/>
                <a:gd name="T22" fmla="*/ 232 w 235"/>
                <a:gd name="T23" fmla="*/ 3 h 300"/>
                <a:gd name="T24" fmla="*/ 229 w 235"/>
                <a:gd name="T25" fmla="*/ 0 h 300"/>
                <a:gd name="T26" fmla="*/ 226 w 235"/>
                <a:gd name="T27" fmla="*/ 0 h 300"/>
                <a:gd name="T28" fmla="*/ 8 w 235"/>
                <a:gd name="T29" fmla="*/ 0 h 300"/>
                <a:gd name="T30" fmla="*/ 8 w 235"/>
                <a:gd name="T31" fmla="*/ 17 h 300"/>
                <a:gd name="T32" fmla="*/ 226 w 235"/>
                <a:gd name="T33" fmla="*/ 17 h 300"/>
                <a:gd name="T34" fmla="*/ 217 w 235"/>
                <a:gd name="T35" fmla="*/ 8 h 300"/>
                <a:gd name="T36" fmla="*/ 217 w 235"/>
                <a:gd name="T37" fmla="*/ 291 h 300"/>
                <a:gd name="T38" fmla="*/ 226 w 235"/>
                <a:gd name="T39" fmla="*/ 282 h 300"/>
                <a:gd name="T40" fmla="*/ 8 w 235"/>
                <a:gd name="T41" fmla="*/ 282 h 300"/>
                <a:gd name="T42" fmla="*/ 17 w 235"/>
                <a:gd name="T43" fmla="*/ 291 h 300"/>
                <a:gd name="T44" fmla="*/ 17 w 235"/>
                <a:gd name="T45" fmla="*/ 8 h 300"/>
                <a:gd name="T46" fmla="*/ 8 w 235"/>
                <a:gd name="T47" fmla="*/ 17 h 300"/>
                <a:gd name="T48" fmla="*/ 8 w 235"/>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5" h="300">
                  <a:moveTo>
                    <a:pt x="8" y="0"/>
                  </a:moveTo>
                  <a:lnTo>
                    <a:pt x="5" y="0"/>
                  </a:lnTo>
                  <a:lnTo>
                    <a:pt x="2" y="3"/>
                  </a:lnTo>
                  <a:lnTo>
                    <a:pt x="0" y="5"/>
                  </a:lnTo>
                  <a:lnTo>
                    <a:pt x="0" y="294"/>
                  </a:lnTo>
                  <a:lnTo>
                    <a:pt x="2" y="297"/>
                  </a:lnTo>
                  <a:lnTo>
                    <a:pt x="5" y="300"/>
                  </a:lnTo>
                  <a:lnTo>
                    <a:pt x="229" y="300"/>
                  </a:lnTo>
                  <a:lnTo>
                    <a:pt x="232" y="297"/>
                  </a:lnTo>
                  <a:lnTo>
                    <a:pt x="235" y="294"/>
                  </a:lnTo>
                  <a:lnTo>
                    <a:pt x="235" y="5"/>
                  </a:lnTo>
                  <a:lnTo>
                    <a:pt x="232" y="3"/>
                  </a:lnTo>
                  <a:lnTo>
                    <a:pt x="229" y="0"/>
                  </a:lnTo>
                  <a:lnTo>
                    <a:pt x="226" y="0"/>
                  </a:lnTo>
                  <a:lnTo>
                    <a:pt x="8" y="0"/>
                  </a:lnTo>
                  <a:lnTo>
                    <a:pt x="8" y="17"/>
                  </a:lnTo>
                  <a:lnTo>
                    <a:pt x="226" y="17"/>
                  </a:lnTo>
                  <a:lnTo>
                    <a:pt x="217" y="8"/>
                  </a:lnTo>
                  <a:lnTo>
                    <a:pt x="217" y="291"/>
                  </a:lnTo>
                  <a:lnTo>
                    <a:pt x="226" y="282"/>
                  </a:lnTo>
                  <a:lnTo>
                    <a:pt x="8" y="282"/>
                  </a:lnTo>
                  <a:lnTo>
                    <a:pt x="17" y="291"/>
                  </a:lnTo>
                  <a:lnTo>
                    <a:pt x="17" y="8"/>
                  </a:lnTo>
                  <a:lnTo>
                    <a:pt x="8" y="17"/>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5" name="Rectangle 54"/>
            <p:cNvSpPr>
              <a:spLocks noChangeArrowheads="1"/>
            </p:cNvSpPr>
            <p:nvPr/>
          </p:nvSpPr>
          <p:spPr bwMode="auto">
            <a:xfrm>
              <a:off x="5354" y="1724"/>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9266" name="Rectangle 55"/>
            <p:cNvSpPr>
              <a:spLocks noChangeArrowheads="1"/>
            </p:cNvSpPr>
            <p:nvPr/>
          </p:nvSpPr>
          <p:spPr bwMode="auto">
            <a:xfrm>
              <a:off x="5354" y="1593"/>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9267" name="Rectangle 56"/>
            <p:cNvSpPr>
              <a:spLocks noChangeArrowheads="1"/>
            </p:cNvSpPr>
            <p:nvPr/>
          </p:nvSpPr>
          <p:spPr bwMode="auto">
            <a:xfrm>
              <a:off x="5462" y="1593"/>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68" name="Rectangle 57"/>
            <p:cNvSpPr>
              <a:spLocks noChangeArrowheads="1"/>
            </p:cNvSpPr>
            <p:nvPr/>
          </p:nvSpPr>
          <p:spPr bwMode="auto">
            <a:xfrm>
              <a:off x="5462" y="1732"/>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69" name="Freeform 58"/>
            <p:cNvSpPr>
              <a:spLocks/>
            </p:cNvSpPr>
            <p:nvPr/>
          </p:nvSpPr>
          <p:spPr bwMode="auto">
            <a:xfrm>
              <a:off x="5318" y="1987"/>
              <a:ext cx="235" cy="300"/>
            </a:xfrm>
            <a:custGeom>
              <a:avLst/>
              <a:gdLst>
                <a:gd name="T0" fmla="*/ 8 w 235"/>
                <a:gd name="T1" fmla="*/ 0 h 300"/>
                <a:gd name="T2" fmla="*/ 5 w 235"/>
                <a:gd name="T3" fmla="*/ 0 h 300"/>
                <a:gd name="T4" fmla="*/ 2 w 235"/>
                <a:gd name="T5" fmla="*/ 3 h 300"/>
                <a:gd name="T6" fmla="*/ 0 w 235"/>
                <a:gd name="T7" fmla="*/ 6 h 300"/>
                <a:gd name="T8" fmla="*/ 0 w 235"/>
                <a:gd name="T9" fmla="*/ 294 h 300"/>
                <a:gd name="T10" fmla="*/ 2 w 235"/>
                <a:gd name="T11" fmla="*/ 297 h 300"/>
                <a:gd name="T12" fmla="*/ 5 w 235"/>
                <a:gd name="T13" fmla="*/ 300 h 300"/>
                <a:gd name="T14" fmla="*/ 229 w 235"/>
                <a:gd name="T15" fmla="*/ 300 h 300"/>
                <a:gd name="T16" fmla="*/ 232 w 235"/>
                <a:gd name="T17" fmla="*/ 297 h 300"/>
                <a:gd name="T18" fmla="*/ 235 w 235"/>
                <a:gd name="T19" fmla="*/ 294 h 300"/>
                <a:gd name="T20" fmla="*/ 235 w 235"/>
                <a:gd name="T21" fmla="*/ 6 h 300"/>
                <a:gd name="T22" fmla="*/ 232 w 235"/>
                <a:gd name="T23" fmla="*/ 3 h 300"/>
                <a:gd name="T24" fmla="*/ 229 w 235"/>
                <a:gd name="T25" fmla="*/ 0 h 300"/>
                <a:gd name="T26" fmla="*/ 226 w 235"/>
                <a:gd name="T27" fmla="*/ 0 h 300"/>
                <a:gd name="T28" fmla="*/ 8 w 235"/>
                <a:gd name="T29" fmla="*/ 0 h 300"/>
                <a:gd name="T30" fmla="*/ 8 w 235"/>
                <a:gd name="T31" fmla="*/ 18 h 300"/>
                <a:gd name="T32" fmla="*/ 226 w 235"/>
                <a:gd name="T33" fmla="*/ 18 h 300"/>
                <a:gd name="T34" fmla="*/ 217 w 235"/>
                <a:gd name="T35" fmla="*/ 9 h 300"/>
                <a:gd name="T36" fmla="*/ 217 w 235"/>
                <a:gd name="T37" fmla="*/ 292 h 300"/>
                <a:gd name="T38" fmla="*/ 226 w 235"/>
                <a:gd name="T39" fmla="*/ 283 h 300"/>
                <a:gd name="T40" fmla="*/ 8 w 235"/>
                <a:gd name="T41" fmla="*/ 283 h 300"/>
                <a:gd name="T42" fmla="*/ 17 w 235"/>
                <a:gd name="T43" fmla="*/ 292 h 300"/>
                <a:gd name="T44" fmla="*/ 17 w 235"/>
                <a:gd name="T45" fmla="*/ 9 h 300"/>
                <a:gd name="T46" fmla="*/ 8 w 235"/>
                <a:gd name="T47" fmla="*/ 18 h 300"/>
                <a:gd name="T48" fmla="*/ 8 w 235"/>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5" h="300">
                  <a:moveTo>
                    <a:pt x="8" y="0"/>
                  </a:moveTo>
                  <a:lnTo>
                    <a:pt x="5" y="0"/>
                  </a:lnTo>
                  <a:lnTo>
                    <a:pt x="2" y="3"/>
                  </a:lnTo>
                  <a:lnTo>
                    <a:pt x="0" y="6"/>
                  </a:lnTo>
                  <a:lnTo>
                    <a:pt x="0" y="294"/>
                  </a:lnTo>
                  <a:lnTo>
                    <a:pt x="2" y="297"/>
                  </a:lnTo>
                  <a:lnTo>
                    <a:pt x="5" y="300"/>
                  </a:lnTo>
                  <a:lnTo>
                    <a:pt x="229" y="300"/>
                  </a:lnTo>
                  <a:lnTo>
                    <a:pt x="232" y="297"/>
                  </a:lnTo>
                  <a:lnTo>
                    <a:pt x="235" y="294"/>
                  </a:lnTo>
                  <a:lnTo>
                    <a:pt x="235" y="6"/>
                  </a:lnTo>
                  <a:lnTo>
                    <a:pt x="232" y="3"/>
                  </a:lnTo>
                  <a:lnTo>
                    <a:pt x="229" y="0"/>
                  </a:lnTo>
                  <a:lnTo>
                    <a:pt x="226" y="0"/>
                  </a:lnTo>
                  <a:lnTo>
                    <a:pt x="8" y="0"/>
                  </a:lnTo>
                  <a:lnTo>
                    <a:pt x="8" y="18"/>
                  </a:lnTo>
                  <a:lnTo>
                    <a:pt x="226" y="18"/>
                  </a:lnTo>
                  <a:lnTo>
                    <a:pt x="217" y="9"/>
                  </a:lnTo>
                  <a:lnTo>
                    <a:pt x="217" y="292"/>
                  </a:lnTo>
                  <a:lnTo>
                    <a:pt x="226" y="283"/>
                  </a:lnTo>
                  <a:lnTo>
                    <a:pt x="8" y="283"/>
                  </a:lnTo>
                  <a:lnTo>
                    <a:pt x="17" y="292"/>
                  </a:lnTo>
                  <a:lnTo>
                    <a:pt x="17" y="9"/>
                  </a:lnTo>
                  <a:lnTo>
                    <a:pt x="8" y="1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0" name="Rectangle 59"/>
            <p:cNvSpPr>
              <a:spLocks noChangeArrowheads="1"/>
            </p:cNvSpPr>
            <p:nvPr/>
          </p:nvSpPr>
          <p:spPr bwMode="auto">
            <a:xfrm>
              <a:off x="5354" y="2165"/>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9271" name="Rectangle 60"/>
            <p:cNvSpPr>
              <a:spLocks noChangeArrowheads="1"/>
            </p:cNvSpPr>
            <p:nvPr/>
          </p:nvSpPr>
          <p:spPr bwMode="auto">
            <a:xfrm>
              <a:off x="5354" y="2034"/>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9272" name="Rectangle 61"/>
            <p:cNvSpPr>
              <a:spLocks noChangeArrowheads="1"/>
            </p:cNvSpPr>
            <p:nvPr/>
          </p:nvSpPr>
          <p:spPr bwMode="auto">
            <a:xfrm>
              <a:off x="5462" y="2034"/>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73" name="Rectangle 62"/>
            <p:cNvSpPr>
              <a:spLocks noChangeArrowheads="1"/>
            </p:cNvSpPr>
            <p:nvPr/>
          </p:nvSpPr>
          <p:spPr bwMode="auto">
            <a:xfrm>
              <a:off x="5462" y="2174"/>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74" name="Freeform 63"/>
            <p:cNvSpPr>
              <a:spLocks/>
            </p:cNvSpPr>
            <p:nvPr/>
          </p:nvSpPr>
          <p:spPr bwMode="auto">
            <a:xfrm>
              <a:off x="5318" y="2429"/>
              <a:ext cx="235" cy="300"/>
            </a:xfrm>
            <a:custGeom>
              <a:avLst/>
              <a:gdLst>
                <a:gd name="T0" fmla="*/ 8 w 235"/>
                <a:gd name="T1" fmla="*/ 0 h 300"/>
                <a:gd name="T2" fmla="*/ 5 w 235"/>
                <a:gd name="T3" fmla="*/ 0 h 300"/>
                <a:gd name="T4" fmla="*/ 2 w 235"/>
                <a:gd name="T5" fmla="*/ 3 h 300"/>
                <a:gd name="T6" fmla="*/ 0 w 235"/>
                <a:gd name="T7" fmla="*/ 6 h 300"/>
                <a:gd name="T8" fmla="*/ 0 w 235"/>
                <a:gd name="T9" fmla="*/ 294 h 300"/>
                <a:gd name="T10" fmla="*/ 2 w 235"/>
                <a:gd name="T11" fmla="*/ 297 h 300"/>
                <a:gd name="T12" fmla="*/ 5 w 235"/>
                <a:gd name="T13" fmla="*/ 300 h 300"/>
                <a:gd name="T14" fmla="*/ 229 w 235"/>
                <a:gd name="T15" fmla="*/ 300 h 300"/>
                <a:gd name="T16" fmla="*/ 232 w 235"/>
                <a:gd name="T17" fmla="*/ 297 h 300"/>
                <a:gd name="T18" fmla="*/ 235 w 235"/>
                <a:gd name="T19" fmla="*/ 294 h 300"/>
                <a:gd name="T20" fmla="*/ 235 w 235"/>
                <a:gd name="T21" fmla="*/ 6 h 300"/>
                <a:gd name="T22" fmla="*/ 232 w 235"/>
                <a:gd name="T23" fmla="*/ 3 h 300"/>
                <a:gd name="T24" fmla="*/ 229 w 235"/>
                <a:gd name="T25" fmla="*/ 0 h 300"/>
                <a:gd name="T26" fmla="*/ 226 w 235"/>
                <a:gd name="T27" fmla="*/ 0 h 300"/>
                <a:gd name="T28" fmla="*/ 8 w 235"/>
                <a:gd name="T29" fmla="*/ 0 h 300"/>
                <a:gd name="T30" fmla="*/ 8 w 235"/>
                <a:gd name="T31" fmla="*/ 17 h 300"/>
                <a:gd name="T32" fmla="*/ 226 w 235"/>
                <a:gd name="T33" fmla="*/ 17 h 300"/>
                <a:gd name="T34" fmla="*/ 217 w 235"/>
                <a:gd name="T35" fmla="*/ 9 h 300"/>
                <a:gd name="T36" fmla="*/ 217 w 235"/>
                <a:gd name="T37" fmla="*/ 291 h 300"/>
                <a:gd name="T38" fmla="*/ 226 w 235"/>
                <a:gd name="T39" fmla="*/ 282 h 300"/>
                <a:gd name="T40" fmla="*/ 8 w 235"/>
                <a:gd name="T41" fmla="*/ 282 h 300"/>
                <a:gd name="T42" fmla="*/ 17 w 235"/>
                <a:gd name="T43" fmla="*/ 291 h 300"/>
                <a:gd name="T44" fmla="*/ 17 w 235"/>
                <a:gd name="T45" fmla="*/ 9 h 300"/>
                <a:gd name="T46" fmla="*/ 8 w 235"/>
                <a:gd name="T47" fmla="*/ 17 h 300"/>
                <a:gd name="T48" fmla="*/ 8 w 235"/>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5" h="300">
                  <a:moveTo>
                    <a:pt x="8" y="0"/>
                  </a:moveTo>
                  <a:lnTo>
                    <a:pt x="5" y="0"/>
                  </a:lnTo>
                  <a:lnTo>
                    <a:pt x="2" y="3"/>
                  </a:lnTo>
                  <a:lnTo>
                    <a:pt x="0" y="6"/>
                  </a:lnTo>
                  <a:lnTo>
                    <a:pt x="0" y="294"/>
                  </a:lnTo>
                  <a:lnTo>
                    <a:pt x="2" y="297"/>
                  </a:lnTo>
                  <a:lnTo>
                    <a:pt x="5" y="300"/>
                  </a:lnTo>
                  <a:lnTo>
                    <a:pt x="229" y="300"/>
                  </a:lnTo>
                  <a:lnTo>
                    <a:pt x="232" y="297"/>
                  </a:lnTo>
                  <a:lnTo>
                    <a:pt x="235" y="294"/>
                  </a:lnTo>
                  <a:lnTo>
                    <a:pt x="235" y="6"/>
                  </a:lnTo>
                  <a:lnTo>
                    <a:pt x="232" y="3"/>
                  </a:lnTo>
                  <a:lnTo>
                    <a:pt x="229" y="0"/>
                  </a:lnTo>
                  <a:lnTo>
                    <a:pt x="226" y="0"/>
                  </a:lnTo>
                  <a:lnTo>
                    <a:pt x="8" y="0"/>
                  </a:lnTo>
                  <a:lnTo>
                    <a:pt x="8" y="17"/>
                  </a:lnTo>
                  <a:lnTo>
                    <a:pt x="226" y="17"/>
                  </a:lnTo>
                  <a:lnTo>
                    <a:pt x="217" y="9"/>
                  </a:lnTo>
                  <a:lnTo>
                    <a:pt x="217" y="291"/>
                  </a:lnTo>
                  <a:lnTo>
                    <a:pt x="226" y="282"/>
                  </a:lnTo>
                  <a:lnTo>
                    <a:pt x="8" y="282"/>
                  </a:lnTo>
                  <a:lnTo>
                    <a:pt x="17" y="291"/>
                  </a:lnTo>
                  <a:lnTo>
                    <a:pt x="17" y="9"/>
                  </a:lnTo>
                  <a:lnTo>
                    <a:pt x="8" y="17"/>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5" name="Rectangle 64"/>
            <p:cNvSpPr>
              <a:spLocks noChangeArrowheads="1"/>
            </p:cNvSpPr>
            <p:nvPr/>
          </p:nvSpPr>
          <p:spPr bwMode="auto">
            <a:xfrm>
              <a:off x="5354" y="2607"/>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9276" name="Rectangle 65"/>
            <p:cNvSpPr>
              <a:spLocks noChangeArrowheads="1"/>
            </p:cNvSpPr>
            <p:nvPr/>
          </p:nvSpPr>
          <p:spPr bwMode="auto">
            <a:xfrm>
              <a:off x="5354" y="2476"/>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9277" name="Rectangle 66"/>
            <p:cNvSpPr>
              <a:spLocks noChangeArrowheads="1"/>
            </p:cNvSpPr>
            <p:nvPr/>
          </p:nvSpPr>
          <p:spPr bwMode="auto">
            <a:xfrm>
              <a:off x="5462" y="2476"/>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78" name="Rectangle 67"/>
            <p:cNvSpPr>
              <a:spLocks noChangeArrowheads="1"/>
            </p:cNvSpPr>
            <p:nvPr/>
          </p:nvSpPr>
          <p:spPr bwMode="auto">
            <a:xfrm>
              <a:off x="5462" y="2616"/>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79" name="Freeform 68"/>
            <p:cNvSpPr>
              <a:spLocks/>
            </p:cNvSpPr>
            <p:nvPr/>
          </p:nvSpPr>
          <p:spPr bwMode="auto">
            <a:xfrm>
              <a:off x="5318" y="2870"/>
              <a:ext cx="235" cy="301"/>
            </a:xfrm>
            <a:custGeom>
              <a:avLst/>
              <a:gdLst>
                <a:gd name="T0" fmla="*/ 8 w 235"/>
                <a:gd name="T1" fmla="*/ 0 h 301"/>
                <a:gd name="T2" fmla="*/ 5 w 235"/>
                <a:gd name="T3" fmla="*/ 0 h 301"/>
                <a:gd name="T4" fmla="*/ 2 w 235"/>
                <a:gd name="T5" fmla="*/ 3 h 301"/>
                <a:gd name="T6" fmla="*/ 0 w 235"/>
                <a:gd name="T7" fmla="*/ 6 h 301"/>
                <a:gd name="T8" fmla="*/ 0 w 235"/>
                <a:gd name="T9" fmla="*/ 295 h 301"/>
                <a:gd name="T10" fmla="*/ 2 w 235"/>
                <a:gd name="T11" fmla="*/ 298 h 301"/>
                <a:gd name="T12" fmla="*/ 5 w 235"/>
                <a:gd name="T13" fmla="*/ 301 h 301"/>
                <a:gd name="T14" fmla="*/ 229 w 235"/>
                <a:gd name="T15" fmla="*/ 301 h 301"/>
                <a:gd name="T16" fmla="*/ 232 w 235"/>
                <a:gd name="T17" fmla="*/ 298 h 301"/>
                <a:gd name="T18" fmla="*/ 235 w 235"/>
                <a:gd name="T19" fmla="*/ 295 h 301"/>
                <a:gd name="T20" fmla="*/ 235 w 235"/>
                <a:gd name="T21" fmla="*/ 6 h 301"/>
                <a:gd name="T22" fmla="*/ 232 w 235"/>
                <a:gd name="T23" fmla="*/ 3 h 301"/>
                <a:gd name="T24" fmla="*/ 229 w 235"/>
                <a:gd name="T25" fmla="*/ 0 h 301"/>
                <a:gd name="T26" fmla="*/ 226 w 235"/>
                <a:gd name="T27" fmla="*/ 0 h 301"/>
                <a:gd name="T28" fmla="*/ 8 w 235"/>
                <a:gd name="T29" fmla="*/ 0 h 301"/>
                <a:gd name="T30" fmla="*/ 8 w 235"/>
                <a:gd name="T31" fmla="*/ 18 h 301"/>
                <a:gd name="T32" fmla="*/ 226 w 235"/>
                <a:gd name="T33" fmla="*/ 18 h 301"/>
                <a:gd name="T34" fmla="*/ 217 w 235"/>
                <a:gd name="T35" fmla="*/ 9 h 301"/>
                <a:gd name="T36" fmla="*/ 217 w 235"/>
                <a:gd name="T37" fmla="*/ 292 h 301"/>
                <a:gd name="T38" fmla="*/ 226 w 235"/>
                <a:gd name="T39" fmla="*/ 283 h 301"/>
                <a:gd name="T40" fmla="*/ 8 w 235"/>
                <a:gd name="T41" fmla="*/ 283 h 301"/>
                <a:gd name="T42" fmla="*/ 17 w 235"/>
                <a:gd name="T43" fmla="*/ 292 h 301"/>
                <a:gd name="T44" fmla="*/ 17 w 235"/>
                <a:gd name="T45" fmla="*/ 9 h 301"/>
                <a:gd name="T46" fmla="*/ 8 w 235"/>
                <a:gd name="T47" fmla="*/ 18 h 301"/>
                <a:gd name="T48" fmla="*/ 8 w 235"/>
                <a:gd name="T49" fmla="*/ 0 h 3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5" h="301">
                  <a:moveTo>
                    <a:pt x="8" y="0"/>
                  </a:moveTo>
                  <a:lnTo>
                    <a:pt x="5" y="0"/>
                  </a:lnTo>
                  <a:lnTo>
                    <a:pt x="2" y="3"/>
                  </a:lnTo>
                  <a:lnTo>
                    <a:pt x="0" y="6"/>
                  </a:lnTo>
                  <a:lnTo>
                    <a:pt x="0" y="295"/>
                  </a:lnTo>
                  <a:lnTo>
                    <a:pt x="2" y="298"/>
                  </a:lnTo>
                  <a:lnTo>
                    <a:pt x="5" y="301"/>
                  </a:lnTo>
                  <a:lnTo>
                    <a:pt x="229" y="301"/>
                  </a:lnTo>
                  <a:lnTo>
                    <a:pt x="232" y="298"/>
                  </a:lnTo>
                  <a:lnTo>
                    <a:pt x="235" y="295"/>
                  </a:lnTo>
                  <a:lnTo>
                    <a:pt x="235" y="6"/>
                  </a:lnTo>
                  <a:lnTo>
                    <a:pt x="232" y="3"/>
                  </a:lnTo>
                  <a:lnTo>
                    <a:pt x="229" y="0"/>
                  </a:lnTo>
                  <a:lnTo>
                    <a:pt x="226" y="0"/>
                  </a:lnTo>
                  <a:lnTo>
                    <a:pt x="8" y="0"/>
                  </a:lnTo>
                  <a:lnTo>
                    <a:pt x="8" y="18"/>
                  </a:lnTo>
                  <a:lnTo>
                    <a:pt x="226" y="18"/>
                  </a:lnTo>
                  <a:lnTo>
                    <a:pt x="217" y="9"/>
                  </a:lnTo>
                  <a:lnTo>
                    <a:pt x="217" y="292"/>
                  </a:lnTo>
                  <a:lnTo>
                    <a:pt x="226" y="283"/>
                  </a:lnTo>
                  <a:lnTo>
                    <a:pt x="8" y="283"/>
                  </a:lnTo>
                  <a:lnTo>
                    <a:pt x="17" y="292"/>
                  </a:lnTo>
                  <a:lnTo>
                    <a:pt x="17" y="9"/>
                  </a:lnTo>
                  <a:lnTo>
                    <a:pt x="8" y="1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0" name="Rectangle 69"/>
            <p:cNvSpPr>
              <a:spLocks noChangeArrowheads="1"/>
            </p:cNvSpPr>
            <p:nvPr/>
          </p:nvSpPr>
          <p:spPr bwMode="auto">
            <a:xfrm>
              <a:off x="5354" y="3048"/>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9281" name="Rectangle 70"/>
            <p:cNvSpPr>
              <a:spLocks noChangeArrowheads="1"/>
            </p:cNvSpPr>
            <p:nvPr/>
          </p:nvSpPr>
          <p:spPr bwMode="auto">
            <a:xfrm>
              <a:off x="5354" y="2917"/>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9282" name="Rectangle 71"/>
            <p:cNvSpPr>
              <a:spLocks noChangeArrowheads="1"/>
            </p:cNvSpPr>
            <p:nvPr/>
          </p:nvSpPr>
          <p:spPr bwMode="auto">
            <a:xfrm>
              <a:off x="5462" y="2917"/>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83" name="Rectangle 72"/>
            <p:cNvSpPr>
              <a:spLocks noChangeArrowheads="1"/>
            </p:cNvSpPr>
            <p:nvPr/>
          </p:nvSpPr>
          <p:spPr bwMode="auto">
            <a:xfrm>
              <a:off x="5462" y="3057"/>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9284" name="Freeform 73"/>
            <p:cNvSpPr>
              <a:spLocks/>
            </p:cNvSpPr>
            <p:nvPr/>
          </p:nvSpPr>
          <p:spPr bwMode="auto">
            <a:xfrm>
              <a:off x="5217" y="1298"/>
              <a:ext cx="129" cy="18"/>
            </a:xfrm>
            <a:custGeom>
              <a:avLst/>
              <a:gdLst>
                <a:gd name="T0" fmla="*/ 120 w 129"/>
                <a:gd name="T1" fmla="*/ 18 h 18"/>
                <a:gd name="T2" fmla="*/ 123 w 129"/>
                <a:gd name="T3" fmla="*/ 18 h 18"/>
                <a:gd name="T4" fmla="*/ 126 w 129"/>
                <a:gd name="T5" fmla="*/ 15 h 18"/>
                <a:gd name="T6" fmla="*/ 129 w 129"/>
                <a:gd name="T7" fmla="*/ 12 h 18"/>
                <a:gd name="T8" fmla="*/ 129 w 129"/>
                <a:gd name="T9" fmla="*/ 6 h 18"/>
                <a:gd name="T10" fmla="*/ 126 w 129"/>
                <a:gd name="T11" fmla="*/ 3 h 18"/>
                <a:gd name="T12" fmla="*/ 123 w 129"/>
                <a:gd name="T13" fmla="*/ 0 h 18"/>
                <a:gd name="T14" fmla="*/ 6 w 129"/>
                <a:gd name="T15" fmla="*/ 0 h 18"/>
                <a:gd name="T16" fmla="*/ 3 w 129"/>
                <a:gd name="T17" fmla="*/ 3 h 18"/>
                <a:gd name="T18" fmla="*/ 0 w 129"/>
                <a:gd name="T19" fmla="*/ 6 h 18"/>
                <a:gd name="T20" fmla="*/ 0 w 129"/>
                <a:gd name="T21" fmla="*/ 12 h 18"/>
                <a:gd name="T22" fmla="*/ 3 w 129"/>
                <a:gd name="T23" fmla="*/ 15 h 18"/>
                <a:gd name="T24" fmla="*/ 6 w 129"/>
                <a:gd name="T25" fmla="*/ 18 h 18"/>
                <a:gd name="T26" fmla="*/ 9 w 129"/>
                <a:gd name="T27" fmla="*/ 18 h 18"/>
                <a:gd name="T28" fmla="*/ 120 w 129"/>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9" h="18">
                  <a:moveTo>
                    <a:pt x="120" y="18"/>
                  </a:moveTo>
                  <a:lnTo>
                    <a:pt x="123" y="18"/>
                  </a:lnTo>
                  <a:lnTo>
                    <a:pt x="126" y="15"/>
                  </a:lnTo>
                  <a:lnTo>
                    <a:pt x="129" y="12"/>
                  </a:lnTo>
                  <a:lnTo>
                    <a:pt x="129" y="6"/>
                  </a:lnTo>
                  <a:lnTo>
                    <a:pt x="126" y="3"/>
                  </a:lnTo>
                  <a:lnTo>
                    <a:pt x="123" y="0"/>
                  </a:lnTo>
                  <a:lnTo>
                    <a:pt x="6" y="0"/>
                  </a:lnTo>
                  <a:lnTo>
                    <a:pt x="3" y="3"/>
                  </a:lnTo>
                  <a:lnTo>
                    <a:pt x="0" y="6"/>
                  </a:lnTo>
                  <a:lnTo>
                    <a:pt x="0" y="12"/>
                  </a:lnTo>
                  <a:lnTo>
                    <a:pt x="3" y="15"/>
                  </a:lnTo>
                  <a:lnTo>
                    <a:pt x="6" y="18"/>
                  </a:lnTo>
                  <a:lnTo>
                    <a:pt x="9" y="18"/>
                  </a:lnTo>
                  <a:lnTo>
                    <a:pt x="1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5" name="Freeform 74"/>
            <p:cNvSpPr>
              <a:spLocks/>
            </p:cNvSpPr>
            <p:nvPr/>
          </p:nvSpPr>
          <p:spPr bwMode="auto">
            <a:xfrm>
              <a:off x="5217" y="1298"/>
              <a:ext cx="18" cy="2005"/>
            </a:xfrm>
            <a:custGeom>
              <a:avLst/>
              <a:gdLst>
                <a:gd name="T0" fmla="*/ 18 w 18"/>
                <a:gd name="T1" fmla="*/ 9 h 2005"/>
                <a:gd name="T2" fmla="*/ 18 w 18"/>
                <a:gd name="T3" fmla="*/ 6 h 2005"/>
                <a:gd name="T4" fmla="*/ 15 w 18"/>
                <a:gd name="T5" fmla="*/ 3 h 2005"/>
                <a:gd name="T6" fmla="*/ 12 w 18"/>
                <a:gd name="T7" fmla="*/ 0 h 2005"/>
                <a:gd name="T8" fmla="*/ 6 w 18"/>
                <a:gd name="T9" fmla="*/ 0 h 2005"/>
                <a:gd name="T10" fmla="*/ 3 w 18"/>
                <a:gd name="T11" fmla="*/ 3 h 2005"/>
                <a:gd name="T12" fmla="*/ 0 w 18"/>
                <a:gd name="T13" fmla="*/ 6 h 2005"/>
                <a:gd name="T14" fmla="*/ 0 w 18"/>
                <a:gd name="T15" fmla="*/ 1999 h 2005"/>
                <a:gd name="T16" fmla="*/ 3 w 18"/>
                <a:gd name="T17" fmla="*/ 2002 h 2005"/>
                <a:gd name="T18" fmla="*/ 6 w 18"/>
                <a:gd name="T19" fmla="*/ 2005 h 2005"/>
                <a:gd name="T20" fmla="*/ 12 w 18"/>
                <a:gd name="T21" fmla="*/ 2005 h 2005"/>
                <a:gd name="T22" fmla="*/ 15 w 18"/>
                <a:gd name="T23" fmla="*/ 2002 h 2005"/>
                <a:gd name="T24" fmla="*/ 18 w 18"/>
                <a:gd name="T25" fmla="*/ 1999 h 2005"/>
                <a:gd name="T26" fmla="*/ 18 w 18"/>
                <a:gd name="T27" fmla="*/ 1996 h 2005"/>
                <a:gd name="T28" fmla="*/ 18 w 18"/>
                <a:gd name="T29" fmla="*/ 9 h 20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2005">
                  <a:moveTo>
                    <a:pt x="18" y="9"/>
                  </a:moveTo>
                  <a:lnTo>
                    <a:pt x="18" y="6"/>
                  </a:lnTo>
                  <a:lnTo>
                    <a:pt x="15" y="3"/>
                  </a:lnTo>
                  <a:lnTo>
                    <a:pt x="12" y="0"/>
                  </a:lnTo>
                  <a:lnTo>
                    <a:pt x="6" y="0"/>
                  </a:lnTo>
                  <a:lnTo>
                    <a:pt x="3" y="3"/>
                  </a:lnTo>
                  <a:lnTo>
                    <a:pt x="0" y="6"/>
                  </a:lnTo>
                  <a:lnTo>
                    <a:pt x="0" y="1999"/>
                  </a:lnTo>
                  <a:lnTo>
                    <a:pt x="3" y="2002"/>
                  </a:lnTo>
                  <a:lnTo>
                    <a:pt x="6" y="2005"/>
                  </a:lnTo>
                  <a:lnTo>
                    <a:pt x="12" y="2005"/>
                  </a:lnTo>
                  <a:lnTo>
                    <a:pt x="15" y="2002"/>
                  </a:lnTo>
                  <a:lnTo>
                    <a:pt x="18" y="1999"/>
                  </a:lnTo>
                  <a:lnTo>
                    <a:pt x="18" y="1996"/>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6" name="Freeform 75"/>
            <p:cNvSpPr>
              <a:spLocks/>
            </p:cNvSpPr>
            <p:nvPr/>
          </p:nvSpPr>
          <p:spPr bwMode="auto">
            <a:xfrm>
              <a:off x="5217" y="1740"/>
              <a:ext cx="129" cy="18"/>
            </a:xfrm>
            <a:custGeom>
              <a:avLst/>
              <a:gdLst>
                <a:gd name="T0" fmla="*/ 120 w 129"/>
                <a:gd name="T1" fmla="*/ 18 h 18"/>
                <a:gd name="T2" fmla="*/ 123 w 129"/>
                <a:gd name="T3" fmla="*/ 18 h 18"/>
                <a:gd name="T4" fmla="*/ 126 w 129"/>
                <a:gd name="T5" fmla="*/ 15 h 18"/>
                <a:gd name="T6" fmla="*/ 129 w 129"/>
                <a:gd name="T7" fmla="*/ 12 h 18"/>
                <a:gd name="T8" fmla="*/ 129 w 129"/>
                <a:gd name="T9" fmla="*/ 6 h 18"/>
                <a:gd name="T10" fmla="*/ 126 w 129"/>
                <a:gd name="T11" fmla="*/ 3 h 18"/>
                <a:gd name="T12" fmla="*/ 123 w 129"/>
                <a:gd name="T13" fmla="*/ 0 h 18"/>
                <a:gd name="T14" fmla="*/ 6 w 129"/>
                <a:gd name="T15" fmla="*/ 0 h 18"/>
                <a:gd name="T16" fmla="*/ 3 w 129"/>
                <a:gd name="T17" fmla="*/ 3 h 18"/>
                <a:gd name="T18" fmla="*/ 0 w 129"/>
                <a:gd name="T19" fmla="*/ 6 h 18"/>
                <a:gd name="T20" fmla="*/ 0 w 129"/>
                <a:gd name="T21" fmla="*/ 12 h 18"/>
                <a:gd name="T22" fmla="*/ 3 w 129"/>
                <a:gd name="T23" fmla="*/ 15 h 18"/>
                <a:gd name="T24" fmla="*/ 6 w 129"/>
                <a:gd name="T25" fmla="*/ 18 h 18"/>
                <a:gd name="T26" fmla="*/ 9 w 129"/>
                <a:gd name="T27" fmla="*/ 18 h 18"/>
                <a:gd name="T28" fmla="*/ 120 w 129"/>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9" h="18">
                  <a:moveTo>
                    <a:pt x="120" y="18"/>
                  </a:moveTo>
                  <a:lnTo>
                    <a:pt x="123" y="18"/>
                  </a:lnTo>
                  <a:lnTo>
                    <a:pt x="126" y="15"/>
                  </a:lnTo>
                  <a:lnTo>
                    <a:pt x="129" y="12"/>
                  </a:lnTo>
                  <a:lnTo>
                    <a:pt x="129" y="6"/>
                  </a:lnTo>
                  <a:lnTo>
                    <a:pt x="126" y="3"/>
                  </a:lnTo>
                  <a:lnTo>
                    <a:pt x="123" y="0"/>
                  </a:lnTo>
                  <a:lnTo>
                    <a:pt x="6" y="0"/>
                  </a:lnTo>
                  <a:lnTo>
                    <a:pt x="3" y="3"/>
                  </a:lnTo>
                  <a:lnTo>
                    <a:pt x="0" y="6"/>
                  </a:lnTo>
                  <a:lnTo>
                    <a:pt x="0" y="12"/>
                  </a:lnTo>
                  <a:lnTo>
                    <a:pt x="3" y="15"/>
                  </a:lnTo>
                  <a:lnTo>
                    <a:pt x="6" y="18"/>
                  </a:lnTo>
                  <a:lnTo>
                    <a:pt x="9" y="18"/>
                  </a:lnTo>
                  <a:lnTo>
                    <a:pt x="1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7" name="Freeform 76"/>
            <p:cNvSpPr>
              <a:spLocks/>
            </p:cNvSpPr>
            <p:nvPr/>
          </p:nvSpPr>
          <p:spPr bwMode="auto">
            <a:xfrm>
              <a:off x="5217" y="2181"/>
              <a:ext cx="129" cy="18"/>
            </a:xfrm>
            <a:custGeom>
              <a:avLst/>
              <a:gdLst>
                <a:gd name="T0" fmla="*/ 120 w 129"/>
                <a:gd name="T1" fmla="*/ 18 h 18"/>
                <a:gd name="T2" fmla="*/ 123 w 129"/>
                <a:gd name="T3" fmla="*/ 18 h 18"/>
                <a:gd name="T4" fmla="*/ 126 w 129"/>
                <a:gd name="T5" fmla="*/ 15 h 18"/>
                <a:gd name="T6" fmla="*/ 129 w 129"/>
                <a:gd name="T7" fmla="*/ 12 h 18"/>
                <a:gd name="T8" fmla="*/ 129 w 129"/>
                <a:gd name="T9" fmla="*/ 6 h 18"/>
                <a:gd name="T10" fmla="*/ 126 w 129"/>
                <a:gd name="T11" fmla="*/ 3 h 18"/>
                <a:gd name="T12" fmla="*/ 123 w 129"/>
                <a:gd name="T13" fmla="*/ 0 h 18"/>
                <a:gd name="T14" fmla="*/ 6 w 129"/>
                <a:gd name="T15" fmla="*/ 0 h 18"/>
                <a:gd name="T16" fmla="*/ 3 w 129"/>
                <a:gd name="T17" fmla="*/ 3 h 18"/>
                <a:gd name="T18" fmla="*/ 0 w 129"/>
                <a:gd name="T19" fmla="*/ 6 h 18"/>
                <a:gd name="T20" fmla="*/ 0 w 129"/>
                <a:gd name="T21" fmla="*/ 12 h 18"/>
                <a:gd name="T22" fmla="*/ 3 w 129"/>
                <a:gd name="T23" fmla="*/ 15 h 18"/>
                <a:gd name="T24" fmla="*/ 6 w 129"/>
                <a:gd name="T25" fmla="*/ 18 h 18"/>
                <a:gd name="T26" fmla="*/ 9 w 129"/>
                <a:gd name="T27" fmla="*/ 18 h 18"/>
                <a:gd name="T28" fmla="*/ 120 w 129"/>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9" h="18">
                  <a:moveTo>
                    <a:pt x="120" y="18"/>
                  </a:moveTo>
                  <a:lnTo>
                    <a:pt x="123" y="18"/>
                  </a:lnTo>
                  <a:lnTo>
                    <a:pt x="126" y="15"/>
                  </a:lnTo>
                  <a:lnTo>
                    <a:pt x="129" y="12"/>
                  </a:lnTo>
                  <a:lnTo>
                    <a:pt x="129" y="6"/>
                  </a:lnTo>
                  <a:lnTo>
                    <a:pt x="126" y="3"/>
                  </a:lnTo>
                  <a:lnTo>
                    <a:pt x="123" y="0"/>
                  </a:lnTo>
                  <a:lnTo>
                    <a:pt x="6" y="0"/>
                  </a:lnTo>
                  <a:lnTo>
                    <a:pt x="3" y="3"/>
                  </a:lnTo>
                  <a:lnTo>
                    <a:pt x="0" y="6"/>
                  </a:lnTo>
                  <a:lnTo>
                    <a:pt x="0" y="12"/>
                  </a:lnTo>
                  <a:lnTo>
                    <a:pt x="3" y="15"/>
                  </a:lnTo>
                  <a:lnTo>
                    <a:pt x="6" y="18"/>
                  </a:lnTo>
                  <a:lnTo>
                    <a:pt x="9" y="18"/>
                  </a:lnTo>
                  <a:lnTo>
                    <a:pt x="1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8" name="Freeform 77"/>
            <p:cNvSpPr>
              <a:spLocks/>
            </p:cNvSpPr>
            <p:nvPr/>
          </p:nvSpPr>
          <p:spPr bwMode="auto">
            <a:xfrm>
              <a:off x="5217" y="2623"/>
              <a:ext cx="129" cy="18"/>
            </a:xfrm>
            <a:custGeom>
              <a:avLst/>
              <a:gdLst>
                <a:gd name="T0" fmla="*/ 120 w 129"/>
                <a:gd name="T1" fmla="*/ 18 h 18"/>
                <a:gd name="T2" fmla="*/ 123 w 129"/>
                <a:gd name="T3" fmla="*/ 18 h 18"/>
                <a:gd name="T4" fmla="*/ 126 w 129"/>
                <a:gd name="T5" fmla="*/ 15 h 18"/>
                <a:gd name="T6" fmla="*/ 129 w 129"/>
                <a:gd name="T7" fmla="*/ 12 h 18"/>
                <a:gd name="T8" fmla="*/ 129 w 129"/>
                <a:gd name="T9" fmla="*/ 6 h 18"/>
                <a:gd name="T10" fmla="*/ 126 w 129"/>
                <a:gd name="T11" fmla="*/ 3 h 18"/>
                <a:gd name="T12" fmla="*/ 123 w 129"/>
                <a:gd name="T13" fmla="*/ 0 h 18"/>
                <a:gd name="T14" fmla="*/ 6 w 129"/>
                <a:gd name="T15" fmla="*/ 0 h 18"/>
                <a:gd name="T16" fmla="*/ 3 w 129"/>
                <a:gd name="T17" fmla="*/ 3 h 18"/>
                <a:gd name="T18" fmla="*/ 0 w 129"/>
                <a:gd name="T19" fmla="*/ 6 h 18"/>
                <a:gd name="T20" fmla="*/ 0 w 129"/>
                <a:gd name="T21" fmla="*/ 12 h 18"/>
                <a:gd name="T22" fmla="*/ 3 w 129"/>
                <a:gd name="T23" fmla="*/ 15 h 18"/>
                <a:gd name="T24" fmla="*/ 6 w 129"/>
                <a:gd name="T25" fmla="*/ 18 h 18"/>
                <a:gd name="T26" fmla="*/ 9 w 129"/>
                <a:gd name="T27" fmla="*/ 18 h 18"/>
                <a:gd name="T28" fmla="*/ 120 w 129"/>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9" h="18">
                  <a:moveTo>
                    <a:pt x="120" y="18"/>
                  </a:moveTo>
                  <a:lnTo>
                    <a:pt x="123" y="18"/>
                  </a:lnTo>
                  <a:lnTo>
                    <a:pt x="126" y="15"/>
                  </a:lnTo>
                  <a:lnTo>
                    <a:pt x="129" y="12"/>
                  </a:lnTo>
                  <a:lnTo>
                    <a:pt x="129" y="6"/>
                  </a:lnTo>
                  <a:lnTo>
                    <a:pt x="126" y="3"/>
                  </a:lnTo>
                  <a:lnTo>
                    <a:pt x="123" y="0"/>
                  </a:lnTo>
                  <a:lnTo>
                    <a:pt x="6" y="0"/>
                  </a:lnTo>
                  <a:lnTo>
                    <a:pt x="3" y="3"/>
                  </a:lnTo>
                  <a:lnTo>
                    <a:pt x="0" y="6"/>
                  </a:lnTo>
                  <a:lnTo>
                    <a:pt x="0" y="12"/>
                  </a:lnTo>
                  <a:lnTo>
                    <a:pt x="3" y="15"/>
                  </a:lnTo>
                  <a:lnTo>
                    <a:pt x="6" y="18"/>
                  </a:lnTo>
                  <a:lnTo>
                    <a:pt x="9" y="18"/>
                  </a:lnTo>
                  <a:lnTo>
                    <a:pt x="1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9" name="Freeform 78"/>
            <p:cNvSpPr>
              <a:spLocks/>
            </p:cNvSpPr>
            <p:nvPr/>
          </p:nvSpPr>
          <p:spPr bwMode="auto">
            <a:xfrm>
              <a:off x="5217" y="3065"/>
              <a:ext cx="129" cy="17"/>
            </a:xfrm>
            <a:custGeom>
              <a:avLst/>
              <a:gdLst>
                <a:gd name="T0" fmla="*/ 120 w 129"/>
                <a:gd name="T1" fmla="*/ 17 h 17"/>
                <a:gd name="T2" fmla="*/ 123 w 129"/>
                <a:gd name="T3" fmla="*/ 17 h 17"/>
                <a:gd name="T4" fmla="*/ 126 w 129"/>
                <a:gd name="T5" fmla="*/ 14 h 17"/>
                <a:gd name="T6" fmla="*/ 129 w 129"/>
                <a:gd name="T7" fmla="*/ 11 h 17"/>
                <a:gd name="T8" fmla="*/ 129 w 129"/>
                <a:gd name="T9" fmla="*/ 5 h 17"/>
                <a:gd name="T10" fmla="*/ 126 w 129"/>
                <a:gd name="T11" fmla="*/ 2 h 17"/>
                <a:gd name="T12" fmla="*/ 123 w 129"/>
                <a:gd name="T13" fmla="*/ 0 h 17"/>
                <a:gd name="T14" fmla="*/ 6 w 129"/>
                <a:gd name="T15" fmla="*/ 0 h 17"/>
                <a:gd name="T16" fmla="*/ 3 w 129"/>
                <a:gd name="T17" fmla="*/ 2 h 17"/>
                <a:gd name="T18" fmla="*/ 0 w 129"/>
                <a:gd name="T19" fmla="*/ 5 h 17"/>
                <a:gd name="T20" fmla="*/ 0 w 129"/>
                <a:gd name="T21" fmla="*/ 11 h 17"/>
                <a:gd name="T22" fmla="*/ 3 w 129"/>
                <a:gd name="T23" fmla="*/ 14 h 17"/>
                <a:gd name="T24" fmla="*/ 6 w 129"/>
                <a:gd name="T25" fmla="*/ 17 h 17"/>
                <a:gd name="T26" fmla="*/ 9 w 129"/>
                <a:gd name="T27" fmla="*/ 17 h 17"/>
                <a:gd name="T28" fmla="*/ 120 w 129"/>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9" h="17">
                  <a:moveTo>
                    <a:pt x="120" y="17"/>
                  </a:moveTo>
                  <a:lnTo>
                    <a:pt x="123" y="17"/>
                  </a:lnTo>
                  <a:lnTo>
                    <a:pt x="126" y="14"/>
                  </a:lnTo>
                  <a:lnTo>
                    <a:pt x="129" y="11"/>
                  </a:lnTo>
                  <a:lnTo>
                    <a:pt x="129" y="5"/>
                  </a:lnTo>
                  <a:lnTo>
                    <a:pt x="126" y="2"/>
                  </a:lnTo>
                  <a:lnTo>
                    <a:pt x="123" y="0"/>
                  </a:lnTo>
                  <a:lnTo>
                    <a:pt x="6" y="0"/>
                  </a:lnTo>
                  <a:lnTo>
                    <a:pt x="3" y="2"/>
                  </a:lnTo>
                  <a:lnTo>
                    <a:pt x="0" y="5"/>
                  </a:lnTo>
                  <a:lnTo>
                    <a:pt x="0" y="11"/>
                  </a:lnTo>
                  <a:lnTo>
                    <a:pt x="3" y="14"/>
                  </a:lnTo>
                  <a:lnTo>
                    <a:pt x="6" y="17"/>
                  </a:lnTo>
                  <a:lnTo>
                    <a:pt x="9" y="17"/>
                  </a:lnTo>
                  <a:lnTo>
                    <a:pt x="12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0" name="Oval 79"/>
            <p:cNvSpPr>
              <a:spLocks noChangeArrowheads="1"/>
            </p:cNvSpPr>
            <p:nvPr/>
          </p:nvSpPr>
          <p:spPr bwMode="auto">
            <a:xfrm>
              <a:off x="5198" y="1721"/>
              <a:ext cx="58" cy="5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9291" name="Freeform 80"/>
            <p:cNvSpPr>
              <a:spLocks/>
            </p:cNvSpPr>
            <p:nvPr/>
          </p:nvSpPr>
          <p:spPr bwMode="auto">
            <a:xfrm>
              <a:off x="5189" y="1712"/>
              <a:ext cx="73" cy="71"/>
            </a:xfrm>
            <a:custGeom>
              <a:avLst/>
              <a:gdLst>
                <a:gd name="T0" fmla="*/ 2 w 73"/>
                <a:gd name="T1" fmla="*/ 47 h 71"/>
                <a:gd name="T2" fmla="*/ 3 w 73"/>
                <a:gd name="T3" fmla="*/ 51 h 71"/>
                <a:gd name="T4" fmla="*/ 12 w 73"/>
                <a:gd name="T5" fmla="*/ 60 h 71"/>
                <a:gd name="T6" fmla="*/ 15 w 73"/>
                <a:gd name="T7" fmla="*/ 63 h 71"/>
                <a:gd name="T8" fmla="*/ 18 w 73"/>
                <a:gd name="T9" fmla="*/ 66 h 71"/>
                <a:gd name="T10" fmla="*/ 18 w 73"/>
                <a:gd name="T11" fmla="*/ 66 h 71"/>
                <a:gd name="T12" fmla="*/ 33 w 73"/>
                <a:gd name="T13" fmla="*/ 71 h 71"/>
                <a:gd name="T14" fmla="*/ 43 w 73"/>
                <a:gd name="T15" fmla="*/ 68 h 71"/>
                <a:gd name="T16" fmla="*/ 55 w 73"/>
                <a:gd name="T17" fmla="*/ 66 h 71"/>
                <a:gd name="T18" fmla="*/ 55 w 73"/>
                <a:gd name="T19" fmla="*/ 66 h 71"/>
                <a:gd name="T20" fmla="*/ 58 w 73"/>
                <a:gd name="T21" fmla="*/ 63 h 71"/>
                <a:gd name="T22" fmla="*/ 61 w 73"/>
                <a:gd name="T23" fmla="*/ 60 h 71"/>
                <a:gd name="T24" fmla="*/ 70 w 73"/>
                <a:gd name="T25" fmla="*/ 51 h 71"/>
                <a:gd name="T26" fmla="*/ 71 w 73"/>
                <a:gd name="T27" fmla="*/ 47 h 71"/>
                <a:gd name="T28" fmla="*/ 65 w 73"/>
                <a:gd name="T29" fmla="*/ 44 h 71"/>
                <a:gd name="T30" fmla="*/ 73 w 73"/>
                <a:gd name="T31" fmla="*/ 23 h 71"/>
                <a:gd name="T32" fmla="*/ 70 w 73"/>
                <a:gd name="T33" fmla="*/ 19 h 71"/>
                <a:gd name="T34" fmla="*/ 59 w 73"/>
                <a:gd name="T35" fmla="*/ 9 h 71"/>
                <a:gd name="T36" fmla="*/ 53 w 73"/>
                <a:gd name="T37" fmla="*/ 3 h 71"/>
                <a:gd name="T38" fmla="*/ 49 w 73"/>
                <a:gd name="T39" fmla="*/ 1 h 71"/>
                <a:gd name="T40" fmla="*/ 24 w 73"/>
                <a:gd name="T41" fmla="*/ 1 h 71"/>
                <a:gd name="T42" fmla="*/ 20 w 73"/>
                <a:gd name="T43" fmla="*/ 3 h 71"/>
                <a:gd name="T44" fmla="*/ 14 w 73"/>
                <a:gd name="T45" fmla="*/ 9 h 71"/>
                <a:gd name="T46" fmla="*/ 3 w 73"/>
                <a:gd name="T47" fmla="*/ 19 h 71"/>
                <a:gd name="T48" fmla="*/ 0 w 73"/>
                <a:gd name="T49" fmla="*/ 23 h 71"/>
                <a:gd name="T50" fmla="*/ 18 w 73"/>
                <a:gd name="T51" fmla="*/ 29 h 71"/>
                <a:gd name="T52" fmla="*/ 21 w 73"/>
                <a:gd name="T53" fmla="*/ 25 h 71"/>
                <a:gd name="T54" fmla="*/ 26 w 73"/>
                <a:gd name="T55" fmla="*/ 19 h 71"/>
                <a:gd name="T56" fmla="*/ 30 w 73"/>
                <a:gd name="T57" fmla="*/ 18 h 71"/>
                <a:gd name="T58" fmla="*/ 31 w 73"/>
                <a:gd name="T59" fmla="*/ 18 h 71"/>
                <a:gd name="T60" fmla="*/ 43 w 73"/>
                <a:gd name="T61" fmla="*/ 19 h 71"/>
                <a:gd name="T62" fmla="*/ 48 w 73"/>
                <a:gd name="T63" fmla="*/ 20 h 71"/>
                <a:gd name="T64" fmla="*/ 48 w 73"/>
                <a:gd name="T65" fmla="*/ 20 h 71"/>
                <a:gd name="T66" fmla="*/ 53 w 73"/>
                <a:gd name="T67" fmla="*/ 26 h 71"/>
                <a:gd name="T68" fmla="*/ 55 w 73"/>
                <a:gd name="T69" fmla="*/ 37 h 71"/>
                <a:gd name="T70" fmla="*/ 58 w 73"/>
                <a:gd name="T71" fmla="*/ 29 h 71"/>
                <a:gd name="T72" fmla="*/ 56 w 73"/>
                <a:gd name="T73" fmla="*/ 41 h 71"/>
                <a:gd name="T74" fmla="*/ 51 w 73"/>
                <a:gd name="T75" fmla="*/ 47 h 71"/>
                <a:gd name="T76" fmla="*/ 48 w 73"/>
                <a:gd name="T77" fmla="*/ 50 h 71"/>
                <a:gd name="T78" fmla="*/ 45 w 73"/>
                <a:gd name="T79" fmla="*/ 53 h 71"/>
                <a:gd name="T80" fmla="*/ 48 w 73"/>
                <a:gd name="T81" fmla="*/ 50 h 71"/>
                <a:gd name="T82" fmla="*/ 43 w 73"/>
                <a:gd name="T83" fmla="*/ 51 h 71"/>
                <a:gd name="T84" fmla="*/ 28 w 73"/>
                <a:gd name="T85" fmla="*/ 63 h 71"/>
                <a:gd name="T86" fmla="*/ 31 w 73"/>
                <a:gd name="T87" fmla="*/ 53 h 71"/>
                <a:gd name="T88" fmla="*/ 30 w 73"/>
                <a:gd name="T89" fmla="*/ 53 h 71"/>
                <a:gd name="T90" fmla="*/ 26 w 73"/>
                <a:gd name="T91" fmla="*/ 51 h 71"/>
                <a:gd name="T92" fmla="*/ 23 w 73"/>
                <a:gd name="T93" fmla="*/ 48 h 71"/>
                <a:gd name="T94" fmla="*/ 20 w 73"/>
                <a:gd name="T95" fmla="*/ 46 h 71"/>
                <a:gd name="T96" fmla="*/ 18 w 73"/>
                <a:gd name="T97" fmla="*/ 41 h 71"/>
                <a:gd name="T98" fmla="*/ 18 w 73"/>
                <a:gd name="T99" fmla="*/ 40 h 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3" h="71">
                  <a:moveTo>
                    <a:pt x="0" y="35"/>
                  </a:moveTo>
                  <a:lnTo>
                    <a:pt x="0" y="46"/>
                  </a:lnTo>
                  <a:lnTo>
                    <a:pt x="2" y="47"/>
                  </a:lnTo>
                  <a:lnTo>
                    <a:pt x="5" y="53"/>
                  </a:lnTo>
                  <a:lnTo>
                    <a:pt x="6" y="53"/>
                  </a:lnTo>
                  <a:lnTo>
                    <a:pt x="3" y="51"/>
                  </a:lnTo>
                  <a:lnTo>
                    <a:pt x="5" y="53"/>
                  </a:lnTo>
                  <a:lnTo>
                    <a:pt x="8" y="57"/>
                  </a:lnTo>
                  <a:lnTo>
                    <a:pt x="12" y="60"/>
                  </a:lnTo>
                  <a:lnTo>
                    <a:pt x="8" y="56"/>
                  </a:lnTo>
                  <a:lnTo>
                    <a:pt x="11" y="60"/>
                  </a:lnTo>
                  <a:lnTo>
                    <a:pt x="15" y="63"/>
                  </a:lnTo>
                  <a:lnTo>
                    <a:pt x="11" y="59"/>
                  </a:lnTo>
                  <a:lnTo>
                    <a:pt x="14" y="63"/>
                  </a:lnTo>
                  <a:lnTo>
                    <a:pt x="18" y="66"/>
                  </a:lnTo>
                  <a:lnTo>
                    <a:pt x="20" y="68"/>
                  </a:lnTo>
                  <a:lnTo>
                    <a:pt x="18" y="65"/>
                  </a:lnTo>
                  <a:lnTo>
                    <a:pt x="18" y="66"/>
                  </a:lnTo>
                  <a:lnTo>
                    <a:pt x="24" y="69"/>
                  </a:lnTo>
                  <a:lnTo>
                    <a:pt x="26" y="71"/>
                  </a:lnTo>
                  <a:lnTo>
                    <a:pt x="33" y="71"/>
                  </a:lnTo>
                  <a:lnTo>
                    <a:pt x="31" y="69"/>
                  </a:lnTo>
                  <a:lnTo>
                    <a:pt x="46" y="63"/>
                  </a:lnTo>
                  <a:lnTo>
                    <a:pt x="43" y="68"/>
                  </a:lnTo>
                  <a:lnTo>
                    <a:pt x="48" y="71"/>
                  </a:lnTo>
                  <a:lnTo>
                    <a:pt x="49" y="69"/>
                  </a:lnTo>
                  <a:lnTo>
                    <a:pt x="55" y="66"/>
                  </a:lnTo>
                  <a:lnTo>
                    <a:pt x="55" y="65"/>
                  </a:lnTo>
                  <a:lnTo>
                    <a:pt x="53" y="68"/>
                  </a:lnTo>
                  <a:lnTo>
                    <a:pt x="55" y="66"/>
                  </a:lnTo>
                  <a:lnTo>
                    <a:pt x="59" y="63"/>
                  </a:lnTo>
                  <a:lnTo>
                    <a:pt x="62" y="59"/>
                  </a:lnTo>
                  <a:lnTo>
                    <a:pt x="58" y="63"/>
                  </a:lnTo>
                  <a:lnTo>
                    <a:pt x="62" y="60"/>
                  </a:lnTo>
                  <a:lnTo>
                    <a:pt x="65" y="56"/>
                  </a:lnTo>
                  <a:lnTo>
                    <a:pt x="61" y="60"/>
                  </a:lnTo>
                  <a:lnTo>
                    <a:pt x="65" y="57"/>
                  </a:lnTo>
                  <a:lnTo>
                    <a:pt x="68" y="53"/>
                  </a:lnTo>
                  <a:lnTo>
                    <a:pt x="70" y="51"/>
                  </a:lnTo>
                  <a:lnTo>
                    <a:pt x="67" y="53"/>
                  </a:lnTo>
                  <a:lnTo>
                    <a:pt x="68" y="53"/>
                  </a:lnTo>
                  <a:lnTo>
                    <a:pt x="71" y="47"/>
                  </a:lnTo>
                  <a:lnTo>
                    <a:pt x="73" y="46"/>
                  </a:lnTo>
                  <a:lnTo>
                    <a:pt x="70" y="41"/>
                  </a:lnTo>
                  <a:lnTo>
                    <a:pt x="65" y="44"/>
                  </a:lnTo>
                  <a:lnTo>
                    <a:pt x="71" y="29"/>
                  </a:lnTo>
                  <a:lnTo>
                    <a:pt x="73" y="31"/>
                  </a:lnTo>
                  <a:lnTo>
                    <a:pt x="73" y="23"/>
                  </a:lnTo>
                  <a:lnTo>
                    <a:pt x="71" y="22"/>
                  </a:lnTo>
                  <a:lnTo>
                    <a:pt x="71" y="20"/>
                  </a:lnTo>
                  <a:lnTo>
                    <a:pt x="70" y="19"/>
                  </a:lnTo>
                  <a:lnTo>
                    <a:pt x="70" y="18"/>
                  </a:lnTo>
                  <a:lnTo>
                    <a:pt x="58" y="6"/>
                  </a:lnTo>
                  <a:lnTo>
                    <a:pt x="59" y="9"/>
                  </a:lnTo>
                  <a:lnTo>
                    <a:pt x="59" y="7"/>
                  </a:lnTo>
                  <a:lnTo>
                    <a:pt x="55" y="4"/>
                  </a:lnTo>
                  <a:lnTo>
                    <a:pt x="53" y="3"/>
                  </a:lnTo>
                  <a:lnTo>
                    <a:pt x="55" y="6"/>
                  </a:lnTo>
                  <a:lnTo>
                    <a:pt x="55" y="4"/>
                  </a:lnTo>
                  <a:lnTo>
                    <a:pt x="49" y="1"/>
                  </a:lnTo>
                  <a:lnTo>
                    <a:pt x="48" y="0"/>
                  </a:lnTo>
                  <a:lnTo>
                    <a:pt x="26" y="0"/>
                  </a:lnTo>
                  <a:lnTo>
                    <a:pt x="24" y="1"/>
                  </a:lnTo>
                  <a:lnTo>
                    <a:pt x="18" y="4"/>
                  </a:lnTo>
                  <a:lnTo>
                    <a:pt x="18" y="6"/>
                  </a:lnTo>
                  <a:lnTo>
                    <a:pt x="20" y="3"/>
                  </a:lnTo>
                  <a:lnTo>
                    <a:pt x="18" y="4"/>
                  </a:lnTo>
                  <a:lnTo>
                    <a:pt x="14" y="7"/>
                  </a:lnTo>
                  <a:lnTo>
                    <a:pt x="14" y="9"/>
                  </a:lnTo>
                  <a:lnTo>
                    <a:pt x="15" y="6"/>
                  </a:lnTo>
                  <a:lnTo>
                    <a:pt x="3" y="18"/>
                  </a:lnTo>
                  <a:lnTo>
                    <a:pt x="3" y="19"/>
                  </a:lnTo>
                  <a:lnTo>
                    <a:pt x="2" y="20"/>
                  </a:lnTo>
                  <a:lnTo>
                    <a:pt x="2" y="22"/>
                  </a:lnTo>
                  <a:lnTo>
                    <a:pt x="0" y="23"/>
                  </a:lnTo>
                  <a:lnTo>
                    <a:pt x="0" y="35"/>
                  </a:lnTo>
                  <a:lnTo>
                    <a:pt x="18" y="35"/>
                  </a:lnTo>
                  <a:lnTo>
                    <a:pt x="18" y="29"/>
                  </a:lnTo>
                  <a:lnTo>
                    <a:pt x="20" y="28"/>
                  </a:lnTo>
                  <a:lnTo>
                    <a:pt x="20" y="26"/>
                  </a:lnTo>
                  <a:lnTo>
                    <a:pt x="21" y="25"/>
                  </a:lnTo>
                  <a:lnTo>
                    <a:pt x="21" y="23"/>
                  </a:lnTo>
                  <a:lnTo>
                    <a:pt x="26" y="20"/>
                  </a:lnTo>
                  <a:lnTo>
                    <a:pt x="26" y="19"/>
                  </a:lnTo>
                  <a:lnTo>
                    <a:pt x="24" y="22"/>
                  </a:lnTo>
                  <a:lnTo>
                    <a:pt x="26" y="20"/>
                  </a:lnTo>
                  <a:lnTo>
                    <a:pt x="30" y="18"/>
                  </a:lnTo>
                  <a:lnTo>
                    <a:pt x="30" y="16"/>
                  </a:lnTo>
                  <a:lnTo>
                    <a:pt x="30" y="19"/>
                  </a:lnTo>
                  <a:lnTo>
                    <a:pt x="31" y="18"/>
                  </a:lnTo>
                  <a:lnTo>
                    <a:pt x="37" y="18"/>
                  </a:lnTo>
                  <a:lnTo>
                    <a:pt x="42" y="18"/>
                  </a:lnTo>
                  <a:lnTo>
                    <a:pt x="43" y="19"/>
                  </a:lnTo>
                  <a:lnTo>
                    <a:pt x="43" y="16"/>
                  </a:lnTo>
                  <a:lnTo>
                    <a:pt x="43" y="18"/>
                  </a:lnTo>
                  <a:lnTo>
                    <a:pt x="48" y="20"/>
                  </a:lnTo>
                  <a:lnTo>
                    <a:pt x="49" y="22"/>
                  </a:lnTo>
                  <a:lnTo>
                    <a:pt x="48" y="19"/>
                  </a:lnTo>
                  <a:lnTo>
                    <a:pt x="48" y="20"/>
                  </a:lnTo>
                  <a:lnTo>
                    <a:pt x="52" y="23"/>
                  </a:lnTo>
                  <a:lnTo>
                    <a:pt x="52" y="25"/>
                  </a:lnTo>
                  <a:lnTo>
                    <a:pt x="53" y="26"/>
                  </a:lnTo>
                  <a:lnTo>
                    <a:pt x="53" y="28"/>
                  </a:lnTo>
                  <a:lnTo>
                    <a:pt x="55" y="29"/>
                  </a:lnTo>
                  <a:lnTo>
                    <a:pt x="55" y="37"/>
                  </a:lnTo>
                  <a:lnTo>
                    <a:pt x="59" y="41"/>
                  </a:lnTo>
                  <a:lnTo>
                    <a:pt x="65" y="26"/>
                  </a:lnTo>
                  <a:lnTo>
                    <a:pt x="58" y="29"/>
                  </a:lnTo>
                  <a:lnTo>
                    <a:pt x="55" y="40"/>
                  </a:lnTo>
                  <a:lnTo>
                    <a:pt x="53" y="41"/>
                  </a:lnTo>
                  <a:lnTo>
                    <a:pt x="56" y="41"/>
                  </a:lnTo>
                  <a:lnTo>
                    <a:pt x="55" y="41"/>
                  </a:lnTo>
                  <a:lnTo>
                    <a:pt x="52" y="46"/>
                  </a:lnTo>
                  <a:lnTo>
                    <a:pt x="51" y="47"/>
                  </a:lnTo>
                  <a:lnTo>
                    <a:pt x="53" y="46"/>
                  </a:lnTo>
                  <a:lnTo>
                    <a:pt x="55" y="43"/>
                  </a:lnTo>
                  <a:lnTo>
                    <a:pt x="48" y="50"/>
                  </a:lnTo>
                  <a:lnTo>
                    <a:pt x="51" y="48"/>
                  </a:lnTo>
                  <a:lnTo>
                    <a:pt x="52" y="46"/>
                  </a:lnTo>
                  <a:lnTo>
                    <a:pt x="45" y="53"/>
                  </a:lnTo>
                  <a:lnTo>
                    <a:pt x="48" y="51"/>
                  </a:lnTo>
                  <a:lnTo>
                    <a:pt x="49" y="48"/>
                  </a:lnTo>
                  <a:lnTo>
                    <a:pt x="48" y="50"/>
                  </a:lnTo>
                  <a:lnTo>
                    <a:pt x="43" y="53"/>
                  </a:lnTo>
                  <a:lnTo>
                    <a:pt x="43" y="54"/>
                  </a:lnTo>
                  <a:lnTo>
                    <a:pt x="43" y="51"/>
                  </a:lnTo>
                  <a:lnTo>
                    <a:pt x="42" y="53"/>
                  </a:lnTo>
                  <a:lnTo>
                    <a:pt x="31" y="56"/>
                  </a:lnTo>
                  <a:lnTo>
                    <a:pt x="28" y="63"/>
                  </a:lnTo>
                  <a:lnTo>
                    <a:pt x="43" y="57"/>
                  </a:lnTo>
                  <a:lnTo>
                    <a:pt x="39" y="53"/>
                  </a:lnTo>
                  <a:lnTo>
                    <a:pt x="31" y="53"/>
                  </a:lnTo>
                  <a:lnTo>
                    <a:pt x="30" y="51"/>
                  </a:lnTo>
                  <a:lnTo>
                    <a:pt x="30" y="54"/>
                  </a:lnTo>
                  <a:lnTo>
                    <a:pt x="30" y="53"/>
                  </a:lnTo>
                  <a:lnTo>
                    <a:pt x="26" y="50"/>
                  </a:lnTo>
                  <a:lnTo>
                    <a:pt x="24" y="48"/>
                  </a:lnTo>
                  <a:lnTo>
                    <a:pt x="26" y="51"/>
                  </a:lnTo>
                  <a:lnTo>
                    <a:pt x="28" y="53"/>
                  </a:lnTo>
                  <a:lnTo>
                    <a:pt x="21" y="46"/>
                  </a:lnTo>
                  <a:lnTo>
                    <a:pt x="23" y="48"/>
                  </a:lnTo>
                  <a:lnTo>
                    <a:pt x="26" y="50"/>
                  </a:lnTo>
                  <a:lnTo>
                    <a:pt x="18" y="43"/>
                  </a:lnTo>
                  <a:lnTo>
                    <a:pt x="20" y="46"/>
                  </a:lnTo>
                  <a:lnTo>
                    <a:pt x="23" y="47"/>
                  </a:lnTo>
                  <a:lnTo>
                    <a:pt x="21" y="46"/>
                  </a:lnTo>
                  <a:lnTo>
                    <a:pt x="18" y="41"/>
                  </a:lnTo>
                  <a:lnTo>
                    <a:pt x="17" y="41"/>
                  </a:lnTo>
                  <a:lnTo>
                    <a:pt x="20" y="41"/>
                  </a:lnTo>
                  <a:lnTo>
                    <a:pt x="18" y="40"/>
                  </a:lnTo>
                  <a:lnTo>
                    <a:pt x="18"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2" name="Oval 81"/>
            <p:cNvSpPr>
              <a:spLocks noChangeArrowheads="1"/>
            </p:cNvSpPr>
            <p:nvPr/>
          </p:nvSpPr>
          <p:spPr bwMode="auto">
            <a:xfrm>
              <a:off x="5198" y="2162"/>
              <a:ext cx="58" cy="5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9293" name="Freeform 82"/>
            <p:cNvSpPr>
              <a:spLocks/>
            </p:cNvSpPr>
            <p:nvPr/>
          </p:nvSpPr>
          <p:spPr bwMode="auto">
            <a:xfrm>
              <a:off x="5189" y="2153"/>
              <a:ext cx="73" cy="71"/>
            </a:xfrm>
            <a:custGeom>
              <a:avLst/>
              <a:gdLst>
                <a:gd name="T0" fmla="*/ 2 w 73"/>
                <a:gd name="T1" fmla="*/ 48 h 71"/>
                <a:gd name="T2" fmla="*/ 3 w 73"/>
                <a:gd name="T3" fmla="*/ 52 h 71"/>
                <a:gd name="T4" fmla="*/ 12 w 73"/>
                <a:gd name="T5" fmla="*/ 61 h 71"/>
                <a:gd name="T6" fmla="*/ 15 w 73"/>
                <a:gd name="T7" fmla="*/ 64 h 71"/>
                <a:gd name="T8" fmla="*/ 18 w 73"/>
                <a:gd name="T9" fmla="*/ 67 h 71"/>
                <a:gd name="T10" fmla="*/ 18 w 73"/>
                <a:gd name="T11" fmla="*/ 67 h 71"/>
                <a:gd name="T12" fmla="*/ 33 w 73"/>
                <a:gd name="T13" fmla="*/ 71 h 71"/>
                <a:gd name="T14" fmla="*/ 43 w 73"/>
                <a:gd name="T15" fmla="*/ 68 h 71"/>
                <a:gd name="T16" fmla="*/ 55 w 73"/>
                <a:gd name="T17" fmla="*/ 67 h 71"/>
                <a:gd name="T18" fmla="*/ 55 w 73"/>
                <a:gd name="T19" fmla="*/ 67 h 71"/>
                <a:gd name="T20" fmla="*/ 58 w 73"/>
                <a:gd name="T21" fmla="*/ 64 h 71"/>
                <a:gd name="T22" fmla="*/ 61 w 73"/>
                <a:gd name="T23" fmla="*/ 61 h 71"/>
                <a:gd name="T24" fmla="*/ 70 w 73"/>
                <a:gd name="T25" fmla="*/ 52 h 71"/>
                <a:gd name="T26" fmla="*/ 71 w 73"/>
                <a:gd name="T27" fmla="*/ 48 h 71"/>
                <a:gd name="T28" fmla="*/ 65 w 73"/>
                <a:gd name="T29" fmla="*/ 45 h 71"/>
                <a:gd name="T30" fmla="*/ 73 w 73"/>
                <a:gd name="T31" fmla="*/ 24 h 71"/>
                <a:gd name="T32" fmla="*/ 70 w 73"/>
                <a:gd name="T33" fmla="*/ 20 h 71"/>
                <a:gd name="T34" fmla="*/ 59 w 73"/>
                <a:gd name="T35" fmla="*/ 9 h 71"/>
                <a:gd name="T36" fmla="*/ 53 w 73"/>
                <a:gd name="T37" fmla="*/ 3 h 71"/>
                <a:gd name="T38" fmla="*/ 49 w 73"/>
                <a:gd name="T39" fmla="*/ 2 h 71"/>
                <a:gd name="T40" fmla="*/ 24 w 73"/>
                <a:gd name="T41" fmla="*/ 2 h 71"/>
                <a:gd name="T42" fmla="*/ 20 w 73"/>
                <a:gd name="T43" fmla="*/ 3 h 71"/>
                <a:gd name="T44" fmla="*/ 14 w 73"/>
                <a:gd name="T45" fmla="*/ 9 h 71"/>
                <a:gd name="T46" fmla="*/ 3 w 73"/>
                <a:gd name="T47" fmla="*/ 20 h 71"/>
                <a:gd name="T48" fmla="*/ 0 w 73"/>
                <a:gd name="T49" fmla="*/ 24 h 71"/>
                <a:gd name="T50" fmla="*/ 18 w 73"/>
                <a:gd name="T51" fmla="*/ 30 h 71"/>
                <a:gd name="T52" fmla="*/ 21 w 73"/>
                <a:gd name="T53" fmla="*/ 25 h 71"/>
                <a:gd name="T54" fmla="*/ 26 w 73"/>
                <a:gd name="T55" fmla="*/ 20 h 71"/>
                <a:gd name="T56" fmla="*/ 30 w 73"/>
                <a:gd name="T57" fmla="*/ 18 h 71"/>
                <a:gd name="T58" fmla="*/ 31 w 73"/>
                <a:gd name="T59" fmla="*/ 18 h 71"/>
                <a:gd name="T60" fmla="*/ 43 w 73"/>
                <a:gd name="T61" fmla="*/ 20 h 71"/>
                <a:gd name="T62" fmla="*/ 49 w 73"/>
                <a:gd name="T63" fmla="*/ 23 h 71"/>
                <a:gd name="T64" fmla="*/ 52 w 73"/>
                <a:gd name="T65" fmla="*/ 24 h 71"/>
                <a:gd name="T66" fmla="*/ 53 w 73"/>
                <a:gd name="T67" fmla="*/ 28 h 71"/>
                <a:gd name="T68" fmla="*/ 59 w 73"/>
                <a:gd name="T69" fmla="*/ 42 h 71"/>
                <a:gd name="T70" fmla="*/ 55 w 73"/>
                <a:gd name="T71" fmla="*/ 40 h 71"/>
                <a:gd name="T72" fmla="*/ 55 w 73"/>
                <a:gd name="T73" fmla="*/ 42 h 71"/>
                <a:gd name="T74" fmla="*/ 53 w 73"/>
                <a:gd name="T75" fmla="*/ 46 h 71"/>
                <a:gd name="T76" fmla="*/ 51 w 73"/>
                <a:gd name="T77" fmla="*/ 49 h 71"/>
                <a:gd name="T78" fmla="*/ 48 w 73"/>
                <a:gd name="T79" fmla="*/ 52 h 71"/>
                <a:gd name="T80" fmla="*/ 43 w 73"/>
                <a:gd name="T81" fmla="*/ 53 h 71"/>
                <a:gd name="T82" fmla="*/ 42 w 73"/>
                <a:gd name="T83" fmla="*/ 53 h 71"/>
                <a:gd name="T84" fmla="*/ 43 w 73"/>
                <a:gd name="T85" fmla="*/ 58 h 71"/>
                <a:gd name="T86" fmla="*/ 30 w 73"/>
                <a:gd name="T87" fmla="*/ 52 h 71"/>
                <a:gd name="T88" fmla="*/ 28 w 73"/>
                <a:gd name="T89" fmla="*/ 53 h 71"/>
                <a:gd name="T90" fmla="*/ 26 w 73"/>
                <a:gd name="T91" fmla="*/ 50 h 71"/>
                <a:gd name="T92" fmla="*/ 23 w 73"/>
                <a:gd name="T93" fmla="*/ 48 h 71"/>
                <a:gd name="T94" fmla="*/ 17 w 73"/>
                <a:gd name="T95" fmla="*/ 42 h 71"/>
                <a:gd name="T96" fmla="*/ 18 w 73"/>
                <a:gd name="T97" fmla="*/ 36 h 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3" h="71">
                  <a:moveTo>
                    <a:pt x="0" y="36"/>
                  </a:moveTo>
                  <a:lnTo>
                    <a:pt x="0" y="46"/>
                  </a:lnTo>
                  <a:lnTo>
                    <a:pt x="2" y="48"/>
                  </a:lnTo>
                  <a:lnTo>
                    <a:pt x="5" y="53"/>
                  </a:lnTo>
                  <a:lnTo>
                    <a:pt x="6" y="53"/>
                  </a:lnTo>
                  <a:lnTo>
                    <a:pt x="3" y="52"/>
                  </a:lnTo>
                  <a:lnTo>
                    <a:pt x="5" y="53"/>
                  </a:lnTo>
                  <a:lnTo>
                    <a:pt x="8" y="58"/>
                  </a:lnTo>
                  <a:lnTo>
                    <a:pt x="12" y="61"/>
                  </a:lnTo>
                  <a:lnTo>
                    <a:pt x="8" y="56"/>
                  </a:lnTo>
                  <a:lnTo>
                    <a:pt x="11" y="61"/>
                  </a:lnTo>
                  <a:lnTo>
                    <a:pt x="15" y="64"/>
                  </a:lnTo>
                  <a:lnTo>
                    <a:pt x="11" y="59"/>
                  </a:lnTo>
                  <a:lnTo>
                    <a:pt x="14" y="64"/>
                  </a:lnTo>
                  <a:lnTo>
                    <a:pt x="18" y="67"/>
                  </a:lnTo>
                  <a:lnTo>
                    <a:pt x="20" y="68"/>
                  </a:lnTo>
                  <a:lnTo>
                    <a:pt x="18" y="65"/>
                  </a:lnTo>
                  <a:lnTo>
                    <a:pt x="18" y="67"/>
                  </a:lnTo>
                  <a:lnTo>
                    <a:pt x="24" y="70"/>
                  </a:lnTo>
                  <a:lnTo>
                    <a:pt x="26" y="71"/>
                  </a:lnTo>
                  <a:lnTo>
                    <a:pt x="33" y="71"/>
                  </a:lnTo>
                  <a:lnTo>
                    <a:pt x="31" y="70"/>
                  </a:lnTo>
                  <a:lnTo>
                    <a:pt x="46" y="64"/>
                  </a:lnTo>
                  <a:lnTo>
                    <a:pt x="43" y="68"/>
                  </a:lnTo>
                  <a:lnTo>
                    <a:pt x="48" y="71"/>
                  </a:lnTo>
                  <a:lnTo>
                    <a:pt x="49" y="70"/>
                  </a:lnTo>
                  <a:lnTo>
                    <a:pt x="55" y="67"/>
                  </a:lnTo>
                  <a:lnTo>
                    <a:pt x="55" y="65"/>
                  </a:lnTo>
                  <a:lnTo>
                    <a:pt x="53" y="68"/>
                  </a:lnTo>
                  <a:lnTo>
                    <a:pt x="55" y="67"/>
                  </a:lnTo>
                  <a:lnTo>
                    <a:pt x="59" y="64"/>
                  </a:lnTo>
                  <a:lnTo>
                    <a:pt x="62" y="59"/>
                  </a:lnTo>
                  <a:lnTo>
                    <a:pt x="58" y="64"/>
                  </a:lnTo>
                  <a:lnTo>
                    <a:pt x="62" y="61"/>
                  </a:lnTo>
                  <a:lnTo>
                    <a:pt x="65" y="56"/>
                  </a:lnTo>
                  <a:lnTo>
                    <a:pt x="61" y="61"/>
                  </a:lnTo>
                  <a:lnTo>
                    <a:pt x="65" y="58"/>
                  </a:lnTo>
                  <a:lnTo>
                    <a:pt x="68" y="53"/>
                  </a:lnTo>
                  <a:lnTo>
                    <a:pt x="70" y="52"/>
                  </a:lnTo>
                  <a:lnTo>
                    <a:pt x="67" y="53"/>
                  </a:lnTo>
                  <a:lnTo>
                    <a:pt x="68" y="53"/>
                  </a:lnTo>
                  <a:lnTo>
                    <a:pt x="71" y="48"/>
                  </a:lnTo>
                  <a:lnTo>
                    <a:pt x="73" y="46"/>
                  </a:lnTo>
                  <a:lnTo>
                    <a:pt x="70" y="42"/>
                  </a:lnTo>
                  <a:lnTo>
                    <a:pt x="65" y="45"/>
                  </a:lnTo>
                  <a:lnTo>
                    <a:pt x="71" y="30"/>
                  </a:lnTo>
                  <a:lnTo>
                    <a:pt x="73" y="31"/>
                  </a:lnTo>
                  <a:lnTo>
                    <a:pt x="73" y="24"/>
                  </a:lnTo>
                  <a:lnTo>
                    <a:pt x="71" y="23"/>
                  </a:lnTo>
                  <a:lnTo>
                    <a:pt x="71" y="21"/>
                  </a:lnTo>
                  <a:lnTo>
                    <a:pt x="70" y="20"/>
                  </a:lnTo>
                  <a:lnTo>
                    <a:pt x="70" y="18"/>
                  </a:lnTo>
                  <a:lnTo>
                    <a:pt x="58" y="6"/>
                  </a:lnTo>
                  <a:lnTo>
                    <a:pt x="59" y="9"/>
                  </a:lnTo>
                  <a:lnTo>
                    <a:pt x="59" y="8"/>
                  </a:lnTo>
                  <a:lnTo>
                    <a:pt x="55" y="5"/>
                  </a:lnTo>
                  <a:lnTo>
                    <a:pt x="53" y="3"/>
                  </a:lnTo>
                  <a:lnTo>
                    <a:pt x="55" y="6"/>
                  </a:lnTo>
                  <a:lnTo>
                    <a:pt x="55" y="5"/>
                  </a:lnTo>
                  <a:lnTo>
                    <a:pt x="49" y="2"/>
                  </a:lnTo>
                  <a:lnTo>
                    <a:pt x="48" y="0"/>
                  </a:lnTo>
                  <a:lnTo>
                    <a:pt x="26" y="0"/>
                  </a:lnTo>
                  <a:lnTo>
                    <a:pt x="24" y="2"/>
                  </a:lnTo>
                  <a:lnTo>
                    <a:pt x="18" y="5"/>
                  </a:lnTo>
                  <a:lnTo>
                    <a:pt x="18" y="6"/>
                  </a:lnTo>
                  <a:lnTo>
                    <a:pt x="20" y="3"/>
                  </a:lnTo>
                  <a:lnTo>
                    <a:pt x="18" y="5"/>
                  </a:lnTo>
                  <a:lnTo>
                    <a:pt x="14" y="8"/>
                  </a:lnTo>
                  <a:lnTo>
                    <a:pt x="14" y="9"/>
                  </a:lnTo>
                  <a:lnTo>
                    <a:pt x="15" y="6"/>
                  </a:lnTo>
                  <a:lnTo>
                    <a:pt x="3" y="18"/>
                  </a:lnTo>
                  <a:lnTo>
                    <a:pt x="3" y="20"/>
                  </a:lnTo>
                  <a:lnTo>
                    <a:pt x="2" y="21"/>
                  </a:lnTo>
                  <a:lnTo>
                    <a:pt x="2" y="23"/>
                  </a:lnTo>
                  <a:lnTo>
                    <a:pt x="0" y="24"/>
                  </a:lnTo>
                  <a:lnTo>
                    <a:pt x="0" y="36"/>
                  </a:lnTo>
                  <a:lnTo>
                    <a:pt x="18" y="36"/>
                  </a:lnTo>
                  <a:lnTo>
                    <a:pt x="18" y="30"/>
                  </a:lnTo>
                  <a:lnTo>
                    <a:pt x="20" y="28"/>
                  </a:lnTo>
                  <a:lnTo>
                    <a:pt x="20" y="27"/>
                  </a:lnTo>
                  <a:lnTo>
                    <a:pt x="21" y="25"/>
                  </a:lnTo>
                  <a:lnTo>
                    <a:pt x="21" y="24"/>
                  </a:lnTo>
                  <a:lnTo>
                    <a:pt x="26" y="21"/>
                  </a:lnTo>
                  <a:lnTo>
                    <a:pt x="26" y="20"/>
                  </a:lnTo>
                  <a:lnTo>
                    <a:pt x="24" y="23"/>
                  </a:lnTo>
                  <a:lnTo>
                    <a:pt x="26" y="21"/>
                  </a:lnTo>
                  <a:lnTo>
                    <a:pt x="30" y="18"/>
                  </a:lnTo>
                  <a:lnTo>
                    <a:pt x="30" y="17"/>
                  </a:lnTo>
                  <a:lnTo>
                    <a:pt x="30" y="20"/>
                  </a:lnTo>
                  <a:lnTo>
                    <a:pt x="31" y="18"/>
                  </a:lnTo>
                  <a:lnTo>
                    <a:pt x="37" y="18"/>
                  </a:lnTo>
                  <a:lnTo>
                    <a:pt x="42" y="18"/>
                  </a:lnTo>
                  <a:lnTo>
                    <a:pt x="43" y="20"/>
                  </a:lnTo>
                  <a:lnTo>
                    <a:pt x="43" y="18"/>
                  </a:lnTo>
                  <a:lnTo>
                    <a:pt x="48" y="21"/>
                  </a:lnTo>
                  <a:lnTo>
                    <a:pt x="49" y="23"/>
                  </a:lnTo>
                  <a:lnTo>
                    <a:pt x="48" y="20"/>
                  </a:lnTo>
                  <a:lnTo>
                    <a:pt x="48" y="21"/>
                  </a:lnTo>
                  <a:lnTo>
                    <a:pt x="52" y="24"/>
                  </a:lnTo>
                  <a:lnTo>
                    <a:pt x="52" y="25"/>
                  </a:lnTo>
                  <a:lnTo>
                    <a:pt x="53" y="27"/>
                  </a:lnTo>
                  <a:lnTo>
                    <a:pt x="53" y="28"/>
                  </a:lnTo>
                  <a:lnTo>
                    <a:pt x="55" y="30"/>
                  </a:lnTo>
                  <a:lnTo>
                    <a:pt x="55" y="37"/>
                  </a:lnTo>
                  <a:lnTo>
                    <a:pt x="59" y="42"/>
                  </a:lnTo>
                  <a:lnTo>
                    <a:pt x="65" y="27"/>
                  </a:lnTo>
                  <a:lnTo>
                    <a:pt x="58" y="30"/>
                  </a:lnTo>
                  <a:lnTo>
                    <a:pt x="55" y="40"/>
                  </a:lnTo>
                  <a:lnTo>
                    <a:pt x="53" y="42"/>
                  </a:lnTo>
                  <a:lnTo>
                    <a:pt x="56" y="42"/>
                  </a:lnTo>
                  <a:lnTo>
                    <a:pt x="55" y="42"/>
                  </a:lnTo>
                  <a:lnTo>
                    <a:pt x="52" y="46"/>
                  </a:lnTo>
                  <a:lnTo>
                    <a:pt x="51" y="48"/>
                  </a:lnTo>
                  <a:lnTo>
                    <a:pt x="53" y="46"/>
                  </a:lnTo>
                  <a:lnTo>
                    <a:pt x="55" y="43"/>
                  </a:lnTo>
                  <a:lnTo>
                    <a:pt x="48" y="50"/>
                  </a:lnTo>
                  <a:lnTo>
                    <a:pt x="51" y="49"/>
                  </a:lnTo>
                  <a:lnTo>
                    <a:pt x="52" y="46"/>
                  </a:lnTo>
                  <a:lnTo>
                    <a:pt x="45" y="53"/>
                  </a:lnTo>
                  <a:lnTo>
                    <a:pt x="48" y="52"/>
                  </a:lnTo>
                  <a:lnTo>
                    <a:pt x="49" y="49"/>
                  </a:lnTo>
                  <a:lnTo>
                    <a:pt x="48" y="50"/>
                  </a:lnTo>
                  <a:lnTo>
                    <a:pt x="43" y="53"/>
                  </a:lnTo>
                  <a:lnTo>
                    <a:pt x="43" y="55"/>
                  </a:lnTo>
                  <a:lnTo>
                    <a:pt x="43" y="52"/>
                  </a:lnTo>
                  <a:lnTo>
                    <a:pt x="42" y="53"/>
                  </a:lnTo>
                  <a:lnTo>
                    <a:pt x="31" y="56"/>
                  </a:lnTo>
                  <a:lnTo>
                    <a:pt x="28" y="64"/>
                  </a:lnTo>
                  <a:lnTo>
                    <a:pt x="43" y="58"/>
                  </a:lnTo>
                  <a:lnTo>
                    <a:pt x="39" y="53"/>
                  </a:lnTo>
                  <a:lnTo>
                    <a:pt x="31" y="53"/>
                  </a:lnTo>
                  <a:lnTo>
                    <a:pt x="30" y="52"/>
                  </a:lnTo>
                  <a:lnTo>
                    <a:pt x="24" y="49"/>
                  </a:lnTo>
                  <a:lnTo>
                    <a:pt x="26" y="52"/>
                  </a:lnTo>
                  <a:lnTo>
                    <a:pt x="28" y="53"/>
                  </a:lnTo>
                  <a:lnTo>
                    <a:pt x="21" y="46"/>
                  </a:lnTo>
                  <a:lnTo>
                    <a:pt x="23" y="49"/>
                  </a:lnTo>
                  <a:lnTo>
                    <a:pt x="26" y="50"/>
                  </a:lnTo>
                  <a:lnTo>
                    <a:pt x="18" y="43"/>
                  </a:lnTo>
                  <a:lnTo>
                    <a:pt x="20" y="46"/>
                  </a:lnTo>
                  <a:lnTo>
                    <a:pt x="23" y="48"/>
                  </a:lnTo>
                  <a:lnTo>
                    <a:pt x="21" y="46"/>
                  </a:lnTo>
                  <a:lnTo>
                    <a:pt x="18" y="42"/>
                  </a:lnTo>
                  <a:lnTo>
                    <a:pt x="17" y="42"/>
                  </a:lnTo>
                  <a:lnTo>
                    <a:pt x="20" y="42"/>
                  </a:lnTo>
                  <a:lnTo>
                    <a:pt x="18" y="40"/>
                  </a:lnTo>
                  <a:lnTo>
                    <a:pt x="18"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4" name="Oval 83"/>
            <p:cNvSpPr>
              <a:spLocks noChangeArrowheads="1"/>
            </p:cNvSpPr>
            <p:nvPr/>
          </p:nvSpPr>
          <p:spPr bwMode="auto">
            <a:xfrm>
              <a:off x="5198" y="2604"/>
              <a:ext cx="58" cy="5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9295" name="Freeform 84"/>
            <p:cNvSpPr>
              <a:spLocks/>
            </p:cNvSpPr>
            <p:nvPr/>
          </p:nvSpPr>
          <p:spPr bwMode="auto">
            <a:xfrm>
              <a:off x="5189" y="2595"/>
              <a:ext cx="73" cy="71"/>
            </a:xfrm>
            <a:custGeom>
              <a:avLst/>
              <a:gdLst>
                <a:gd name="T0" fmla="*/ 2 w 73"/>
                <a:gd name="T1" fmla="*/ 47 h 71"/>
                <a:gd name="T2" fmla="*/ 3 w 73"/>
                <a:gd name="T3" fmla="*/ 52 h 71"/>
                <a:gd name="T4" fmla="*/ 12 w 73"/>
                <a:gd name="T5" fmla="*/ 60 h 71"/>
                <a:gd name="T6" fmla="*/ 15 w 73"/>
                <a:gd name="T7" fmla="*/ 63 h 71"/>
                <a:gd name="T8" fmla="*/ 18 w 73"/>
                <a:gd name="T9" fmla="*/ 66 h 71"/>
                <a:gd name="T10" fmla="*/ 18 w 73"/>
                <a:gd name="T11" fmla="*/ 66 h 71"/>
                <a:gd name="T12" fmla="*/ 33 w 73"/>
                <a:gd name="T13" fmla="*/ 71 h 71"/>
                <a:gd name="T14" fmla="*/ 43 w 73"/>
                <a:gd name="T15" fmla="*/ 68 h 71"/>
                <a:gd name="T16" fmla="*/ 55 w 73"/>
                <a:gd name="T17" fmla="*/ 66 h 71"/>
                <a:gd name="T18" fmla="*/ 55 w 73"/>
                <a:gd name="T19" fmla="*/ 66 h 71"/>
                <a:gd name="T20" fmla="*/ 58 w 73"/>
                <a:gd name="T21" fmla="*/ 63 h 71"/>
                <a:gd name="T22" fmla="*/ 61 w 73"/>
                <a:gd name="T23" fmla="*/ 60 h 71"/>
                <a:gd name="T24" fmla="*/ 70 w 73"/>
                <a:gd name="T25" fmla="*/ 52 h 71"/>
                <a:gd name="T26" fmla="*/ 71 w 73"/>
                <a:gd name="T27" fmla="*/ 47 h 71"/>
                <a:gd name="T28" fmla="*/ 65 w 73"/>
                <a:gd name="T29" fmla="*/ 44 h 71"/>
                <a:gd name="T30" fmla="*/ 73 w 73"/>
                <a:gd name="T31" fmla="*/ 24 h 71"/>
                <a:gd name="T32" fmla="*/ 70 w 73"/>
                <a:gd name="T33" fmla="*/ 19 h 71"/>
                <a:gd name="T34" fmla="*/ 59 w 73"/>
                <a:gd name="T35" fmla="*/ 9 h 71"/>
                <a:gd name="T36" fmla="*/ 53 w 73"/>
                <a:gd name="T37" fmla="*/ 3 h 71"/>
                <a:gd name="T38" fmla="*/ 49 w 73"/>
                <a:gd name="T39" fmla="*/ 1 h 71"/>
                <a:gd name="T40" fmla="*/ 24 w 73"/>
                <a:gd name="T41" fmla="*/ 1 h 71"/>
                <a:gd name="T42" fmla="*/ 20 w 73"/>
                <a:gd name="T43" fmla="*/ 3 h 71"/>
                <a:gd name="T44" fmla="*/ 14 w 73"/>
                <a:gd name="T45" fmla="*/ 9 h 71"/>
                <a:gd name="T46" fmla="*/ 3 w 73"/>
                <a:gd name="T47" fmla="*/ 19 h 71"/>
                <a:gd name="T48" fmla="*/ 0 w 73"/>
                <a:gd name="T49" fmla="*/ 24 h 71"/>
                <a:gd name="T50" fmla="*/ 18 w 73"/>
                <a:gd name="T51" fmla="*/ 29 h 71"/>
                <a:gd name="T52" fmla="*/ 21 w 73"/>
                <a:gd name="T53" fmla="*/ 25 h 71"/>
                <a:gd name="T54" fmla="*/ 26 w 73"/>
                <a:gd name="T55" fmla="*/ 19 h 71"/>
                <a:gd name="T56" fmla="*/ 30 w 73"/>
                <a:gd name="T57" fmla="*/ 18 h 71"/>
                <a:gd name="T58" fmla="*/ 31 w 73"/>
                <a:gd name="T59" fmla="*/ 18 h 71"/>
                <a:gd name="T60" fmla="*/ 43 w 73"/>
                <a:gd name="T61" fmla="*/ 19 h 71"/>
                <a:gd name="T62" fmla="*/ 48 w 73"/>
                <a:gd name="T63" fmla="*/ 21 h 71"/>
                <a:gd name="T64" fmla="*/ 48 w 73"/>
                <a:gd name="T65" fmla="*/ 21 h 71"/>
                <a:gd name="T66" fmla="*/ 53 w 73"/>
                <a:gd name="T67" fmla="*/ 26 h 71"/>
                <a:gd name="T68" fmla="*/ 55 w 73"/>
                <a:gd name="T69" fmla="*/ 37 h 71"/>
                <a:gd name="T70" fmla="*/ 58 w 73"/>
                <a:gd name="T71" fmla="*/ 29 h 71"/>
                <a:gd name="T72" fmla="*/ 55 w 73"/>
                <a:gd name="T73" fmla="*/ 41 h 71"/>
                <a:gd name="T74" fmla="*/ 53 w 73"/>
                <a:gd name="T75" fmla="*/ 46 h 71"/>
                <a:gd name="T76" fmla="*/ 51 w 73"/>
                <a:gd name="T77" fmla="*/ 49 h 71"/>
                <a:gd name="T78" fmla="*/ 48 w 73"/>
                <a:gd name="T79" fmla="*/ 52 h 71"/>
                <a:gd name="T80" fmla="*/ 43 w 73"/>
                <a:gd name="T81" fmla="*/ 53 h 71"/>
                <a:gd name="T82" fmla="*/ 42 w 73"/>
                <a:gd name="T83" fmla="*/ 53 h 71"/>
                <a:gd name="T84" fmla="*/ 43 w 73"/>
                <a:gd name="T85" fmla="*/ 57 h 71"/>
                <a:gd name="T86" fmla="*/ 30 w 73"/>
                <a:gd name="T87" fmla="*/ 52 h 71"/>
                <a:gd name="T88" fmla="*/ 26 w 73"/>
                <a:gd name="T89" fmla="*/ 50 h 71"/>
                <a:gd name="T90" fmla="*/ 28 w 73"/>
                <a:gd name="T91" fmla="*/ 53 h 71"/>
                <a:gd name="T92" fmla="*/ 26 w 73"/>
                <a:gd name="T93" fmla="*/ 50 h 71"/>
                <a:gd name="T94" fmla="*/ 23 w 73"/>
                <a:gd name="T95" fmla="*/ 47 h 71"/>
                <a:gd name="T96" fmla="*/ 17 w 73"/>
                <a:gd name="T97" fmla="*/ 41 h 71"/>
                <a:gd name="T98" fmla="*/ 18 w 73"/>
                <a:gd name="T99" fmla="*/ 35 h 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3" h="71">
                  <a:moveTo>
                    <a:pt x="0" y="35"/>
                  </a:moveTo>
                  <a:lnTo>
                    <a:pt x="0" y="46"/>
                  </a:lnTo>
                  <a:lnTo>
                    <a:pt x="2" y="47"/>
                  </a:lnTo>
                  <a:lnTo>
                    <a:pt x="5" y="53"/>
                  </a:lnTo>
                  <a:lnTo>
                    <a:pt x="6" y="53"/>
                  </a:lnTo>
                  <a:lnTo>
                    <a:pt x="3" y="52"/>
                  </a:lnTo>
                  <a:lnTo>
                    <a:pt x="5" y="53"/>
                  </a:lnTo>
                  <a:lnTo>
                    <a:pt x="8" y="57"/>
                  </a:lnTo>
                  <a:lnTo>
                    <a:pt x="12" y="60"/>
                  </a:lnTo>
                  <a:lnTo>
                    <a:pt x="8" y="56"/>
                  </a:lnTo>
                  <a:lnTo>
                    <a:pt x="11" y="60"/>
                  </a:lnTo>
                  <a:lnTo>
                    <a:pt x="15" y="63"/>
                  </a:lnTo>
                  <a:lnTo>
                    <a:pt x="11" y="59"/>
                  </a:lnTo>
                  <a:lnTo>
                    <a:pt x="14" y="63"/>
                  </a:lnTo>
                  <a:lnTo>
                    <a:pt x="18" y="66"/>
                  </a:lnTo>
                  <a:lnTo>
                    <a:pt x="20" y="68"/>
                  </a:lnTo>
                  <a:lnTo>
                    <a:pt x="18" y="65"/>
                  </a:lnTo>
                  <a:lnTo>
                    <a:pt x="18" y="66"/>
                  </a:lnTo>
                  <a:lnTo>
                    <a:pt x="24" y="69"/>
                  </a:lnTo>
                  <a:lnTo>
                    <a:pt x="26" y="71"/>
                  </a:lnTo>
                  <a:lnTo>
                    <a:pt x="33" y="71"/>
                  </a:lnTo>
                  <a:lnTo>
                    <a:pt x="31" y="69"/>
                  </a:lnTo>
                  <a:lnTo>
                    <a:pt x="46" y="63"/>
                  </a:lnTo>
                  <a:lnTo>
                    <a:pt x="43" y="68"/>
                  </a:lnTo>
                  <a:lnTo>
                    <a:pt x="48" y="71"/>
                  </a:lnTo>
                  <a:lnTo>
                    <a:pt x="49" y="69"/>
                  </a:lnTo>
                  <a:lnTo>
                    <a:pt x="55" y="66"/>
                  </a:lnTo>
                  <a:lnTo>
                    <a:pt x="55" y="65"/>
                  </a:lnTo>
                  <a:lnTo>
                    <a:pt x="53" y="68"/>
                  </a:lnTo>
                  <a:lnTo>
                    <a:pt x="55" y="66"/>
                  </a:lnTo>
                  <a:lnTo>
                    <a:pt x="59" y="63"/>
                  </a:lnTo>
                  <a:lnTo>
                    <a:pt x="62" y="59"/>
                  </a:lnTo>
                  <a:lnTo>
                    <a:pt x="58" y="63"/>
                  </a:lnTo>
                  <a:lnTo>
                    <a:pt x="62" y="60"/>
                  </a:lnTo>
                  <a:lnTo>
                    <a:pt x="65" y="56"/>
                  </a:lnTo>
                  <a:lnTo>
                    <a:pt x="61" y="60"/>
                  </a:lnTo>
                  <a:lnTo>
                    <a:pt x="65" y="57"/>
                  </a:lnTo>
                  <a:lnTo>
                    <a:pt x="68" y="53"/>
                  </a:lnTo>
                  <a:lnTo>
                    <a:pt x="70" y="52"/>
                  </a:lnTo>
                  <a:lnTo>
                    <a:pt x="67" y="53"/>
                  </a:lnTo>
                  <a:lnTo>
                    <a:pt x="68" y="53"/>
                  </a:lnTo>
                  <a:lnTo>
                    <a:pt x="71" y="47"/>
                  </a:lnTo>
                  <a:lnTo>
                    <a:pt x="73" y="46"/>
                  </a:lnTo>
                  <a:lnTo>
                    <a:pt x="70" y="41"/>
                  </a:lnTo>
                  <a:lnTo>
                    <a:pt x="65" y="44"/>
                  </a:lnTo>
                  <a:lnTo>
                    <a:pt x="71" y="29"/>
                  </a:lnTo>
                  <a:lnTo>
                    <a:pt x="73" y="31"/>
                  </a:lnTo>
                  <a:lnTo>
                    <a:pt x="73" y="24"/>
                  </a:lnTo>
                  <a:lnTo>
                    <a:pt x="71" y="22"/>
                  </a:lnTo>
                  <a:lnTo>
                    <a:pt x="71" y="21"/>
                  </a:lnTo>
                  <a:lnTo>
                    <a:pt x="70" y="19"/>
                  </a:lnTo>
                  <a:lnTo>
                    <a:pt x="70" y="18"/>
                  </a:lnTo>
                  <a:lnTo>
                    <a:pt x="58" y="6"/>
                  </a:lnTo>
                  <a:lnTo>
                    <a:pt x="59" y="9"/>
                  </a:lnTo>
                  <a:lnTo>
                    <a:pt x="59" y="7"/>
                  </a:lnTo>
                  <a:lnTo>
                    <a:pt x="55" y="4"/>
                  </a:lnTo>
                  <a:lnTo>
                    <a:pt x="53" y="3"/>
                  </a:lnTo>
                  <a:lnTo>
                    <a:pt x="55" y="6"/>
                  </a:lnTo>
                  <a:lnTo>
                    <a:pt x="55" y="4"/>
                  </a:lnTo>
                  <a:lnTo>
                    <a:pt x="49" y="1"/>
                  </a:lnTo>
                  <a:lnTo>
                    <a:pt x="48" y="0"/>
                  </a:lnTo>
                  <a:lnTo>
                    <a:pt x="26" y="0"/>
                  </a:lnTo>
                  <a:lnTo>
                    <a:pt x="24" y="1"/>
                  </a:lnTo>
                  <a:lnTo>
                    <a:pt x="18" y="4"/>
                  </a:lnTo>
                  <a:lnTo>
                    <a:pt x="18" y="6"/>
                  </a:lnTo>
                  <a:lnTo>
                    <a:pt x="20" y="3"/>
                  </a:lnTo>
                  <a:lnTo>
                    <a:pt x="18" y="4"/>
                  </a:lnTo>
                  <a:lnTo>
                    <a:pt x="14" y="7"/>
                  </a:lnTo>
                  <a:lnTo>
                    <a:pt x="14" y="9"/>
                  </a:lnTo>
                  <a:lnTo>
                    <a:pt x="15" y="6"/>
                  </a:lnTo>
                  <a:lnTo>
                    <a:pt x="3" y="18"/>
                  </a:lnTo>
                  <a:lnTo>
                    <a:pt x="3" y="19"/>
                  </a:lnTo>
                  <a:lnTo>
                    <a:pt x="2" y="21"/>
                  </a:lnTo>
                  <a:lnTo>
                    <a:pt x="2" y="22"/>
                  </a:lnTo>
                  <a:lnTo>
                    <a:pt x="0" y="24"/>
                  </a:lnTo>
                  <a:lnTo>
                    <a:pt x="0" y="35"/>
                  </a:lnTo>
                  <a:lnTo>
                    <a:pt x="18" y="35"/>
                  </a:lnTo>
                  <a:lnTo>
                    <a:pt x="18" y="29"/>
                  </a:lnTo>
                  <a:lnTo>
                    <a:pt x="20" y="28"/>
                  </a:lnTo>
                  <a:lnTo>
                    <a:pt x="20" y="26"/>
                  </a:lnTo>
                  <a:lnTo>
                    <a:pt x="21" y="25"/>
                  </a:lnTo>
                  <a:lnTo>
                    <a:pt x="21" y="24"/>
                  </a:lnTo>
                  <a:lnTo>
                    <a:pt x="26" y="21"/>
                  </a:lnTo>
                  <a:lnTo>
                    <a:pt x="26" y="19"/>
                  </a:lnTo>
                  <a:lnTo>
                    <a:pt x="24" y="22"/>
                  </a:lnTo>
                  <a:lnTo>
                    <a:pt x="26" y="21"/>
                  </a:lnTo>
                  <a:lnTo>
                    <a:pt x="30" y="18"/>
                  </a:lnTo>
                  <a:lnTo>
                    <a:pt x="30" y="16"/>
                  </a:lnTo>
                  <a:lnTo>
                    <a:pt x="30" y="19"/>
                  </a:lnTo>
                  <a:lnTo>
                    <a:pt x="31" y="18"/>
                  </a:lnTo>
                  <a:lnTo>
                    <a:pt x="37" y="18"/>
                  </a:lnTo>
                  <a:lnTo>
                    <a:pt x="42" y="18"/>
                  </a:lnTo>
                  <a:lnTo>
                    <a:pt x="43" y="19"/>
                  </a:lnTo>
                  <a:lnTo>
                    <a:pt x="43" y="16"/>
                  </a:lnTo>
                  <a:lnTo>
                    <a:pt x="43" y="18"/>
                  </a:lnTo>
                  <a:lnTo>
                    <a:pt x="48" y="21"/>
                  </a:lnTo>
                  <a:lnTo>
                    <a:pt x="49" y="22"/>
                  </a:lnTo>
                  <a:lnTo>
                    <a:pt x="48" y="19"/>
                  </a:lnTo>
                  <a:lnTo>
                    <a:pt x="48" y="21"/>
                  </a:lnTo>
                  <a:lnTo>
                    <a:pt x="52" y="24"/>
                  </a:lnTo>
                  <a:lnTo>
                    <a:pt x="52" y="25"/>
                  </a:lnTo>
                  <a:lnTo>
                    <a:pt x="53" y="26"/>
                  </a:lnTo>
                  <a:lnTo>
                    <a:pt x="53" y="28"/>
                  </a:lnTo>
                  <a:lnTo>
                    <a:pt x="55" y="29"/>
                  </a:lnTo>
                  <a:lnTo>
                    <a:pt x="55" y="37"/>
                  </a:lnTo>
                  <a:lnTo>
                    <a:pt x="59" y="41"/>
                  </a:lnTo>
                  <a:lnTo>
                    <a:pt x="65" y="26"/>
                  </a:lnTo>
                  <a:lnTo>
                    <a:pt x="58" y="29"/>
                  </a:lnTo>
                  <a:lnTo>
                    <a:pt x="55" y="40"/>
                  </a:lnTo>
                  <a:lnTo>
                    <a:pt x="56" y="41"/>
                  </a:lnTo>
                  <a:lnTo>
                    <a:pt x="55" y="41"/>
                  </a:lnTo>
                  <a:lnTo>
                    <a:pt x="52" y="46"/>
                  </a:lnTo>
                  <a:lnTo>
                    <a:pt x="51" y="47"/>
                  </a:lnTo>
                  <a:lnTo>
                    <a:pt x="53" y="46"/>
                  </a:lnTo>
                  <a:lnTo>
                    <a:pt x="55" y="43"/>
                  </a:lnTo>
                  <a:lnTo>
                    <a:pt x="48" y="50"/>
                  </a:lnTo>
                  <a:lnTo>
                    <a:pt x="51" y="49"/>
                  </a:lnTo>
                  <a:lnTo>
                    <a:pt x="52" y="46"/>
                  </a:lnTo>
                  <a:lnTo>
                    <a:pt x="45" y="53"/>
                  </a:lnTo>
                  <a:lnTo>
                    <a:pt x="48" y="52"/>
                  </a:lnTo>
                  <a:lnTo>
                    <a:pt x="49" y="49"/>
                  </a:lnTo>
                  <a:lnTo>
                    <a:pt x="48" y="50"/>
                  </a:lnTo>
                  <a:lnTo>
                    <a:pt x="43" y="53"/>
                  </a:lnTo>
                  <a:lnTo>
                    <a:pt x="43" y="54"/>
                  </a:lnTo>
                  <a:lnTo>
                    <a:pt x="43" y="52"/>
                  </a:lnTo>
                  <a:lnTo>
                    <a:pt x="42" y="53"/>
                  </a:lnTo>
                  <a:lnTo>
                    <a:pt x="31" y="56"/>
                  </a:lnTo>
                  <a:lnTo>
                    <a:pt x="28" y="63"/>
                  </a:lnTo>
                  <a:lnTo>
                    <a:pt x="43" y="57"/>
                  </a:lnTo>
                  <a:lnTo>
                    <a:pt x="39" y="53"/>
                  </a:lnTo>
                  <a:lnTo>
                    <a:pt x="31" y="53"/>
                  </a:lnTo>
                  <a:lnTo>
                    <a:pt x="30" y="52"/>
                  </a:lnTo>
                  <a:lnTo>
                    <a:pt x="30" y="54"/>
                  </a:lnTo>
                  <a:lnTo>
                    <a:pt x="30" y="53"/>
                  </a:lnTo>
                  <a:lnTo>
                    <a:pt x="26" y="50"/>
                  </a:lnTo>
                  <a:lnTo>
                    <a:pt x="24" y="49"/>
                  </a:lnTo>
                  <a:lnTo>
                    <a:pt x="26" y="52"/>
                  </a:lnTo>
                  <a:lnTo>
                    <a:pt x="28" y="53"/>
                  </a:lnTo>
                  <a:lnTo>
                    <a:pt x="21" y="46"/>
                  </a:lnTo>
                  <a:lnTo>
                    <a:pt x="23" y="49"/>
                  </a:lnTo>
                  <a:lnTo>
                    <a:pt x="26" y="50"/>
                  </a:lnTo>
                  <a:lnTo>
                    <a:pt x="18" y="43"/>
                  </a:lnTo>
                  <a:lnTo>
                    <a:pt x="20" y="46"/>
                  </a:lnTo>
                  <a:lnTo>
                    <a:pt x="23" y="47"/>
                  </a:lnTo>
                  <a:lnTo>
                    <a:pt x="21" y="46"/>
                  </a:lnTo>
                  <a:lnTo>
                    <a:pt x="18" y="41"/>
                  </a:lnTo>
                  <a:lnTo>
                    <a:pt x="17" y="41"/>
                  </a:lnTo>
                  <a:lnTo>
                    <a:pt x="20" y="41"/>
                  </a:lnTo>
                  <a:lnTo>
                    <a:pt x="18" y="40"/>
                  </a:lnTo>
                  <a:lnTo>
                    <a:pt x="18"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6" name="Oval 85"/>
            <p:cNvSpPr>
              <a:spLocks noChangeArrowheads="1"/>
            </p:cNvSpPr>
            <p:nvPr/>
          </p:nvSpPr>
          <p:spPr bwMode="auto">
            <a:xfrm>
              <a:off x="5198" y="3045"/>
              <a:ext cx="58" cy="5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9297" name="Freeform 86"/>
            <p:cNvSpPr>
              <a:spLocks/>
            </p:cNvSpPr>
            <p:nvPr/>
          </p:nvSpPr>
          <p:spPr bwMode="auto">
            <a:xfrm>
              <a:off x="5189" y="3037"/>
              <a:ext cx="73" cy="70"/>
            </a:xfrm>
            <a:custGeom>
              <a:avLst/>
              <a:gdLst>
                <a:gd name="T0" fmla="*/ 2 w 73"/>
                <a:gd name="T1" fmla="*/ 47 h 70"/>
                <a:gd name="T2" fmla="*/ 3 w 73"/>
                <a:gd name="T3" fmla="*/ 51 h 70"/>
                <a:gd name="T4" fmla="*/ 12 w 73"/>
                <a:gd name="T5" fmla="*/ 60 h 70"/>
                <a:gd name="T6" fmla="*/ 15 w 73"/>
                <a:gd name="T7" fmla="*/ 63 h 70"/>
                <a:gd name="T8" fmla="*/ 18 w 73"/>
                <a:gd name="T9" fmla="*/ 66 h 70"/>
                <a:gd name="T10" fmla="*/ 18 w 73"/>
                <a:gd name="T11" fmla="*/ 66 h 70"/>
                <a:gd name="T12" fmla="*/ 33 w 73"/>
                <a:gd name="T13" fmla="*/ 70 h 70"/>
                <a:gd name="T14" fmla="*/ 43 w 73"/>
                <a:gd name="T15" fmla="*/ 67 h 70"/>
                <a:gd name="T16" fmla="*/ 55 w 73"/>
                <a:gd name="T17" fmla="*/ 66 h 70"/>
                <a:gd name="T18" fmla="*/ 55 w 73"/>
                <a:gd name="T19" fmla="*/ 66 h 70"/>
                <a:gd name="T20" fmla="*/ 58 w 73"/>
                <a:gd name="T21" fmla="*/ 63 h 70"/>
                <a:gd name="T22" fmla="*/ 61 w 73"/>
                <a:gd name="T23" fmla="*/ 60 h 70"/>
                <a:gd name="T24" fmla="*/ 70 w 73"/>
                <a:gd name="T25" fmla="*/ 51 h 70"/>
                <a:gd name="T26" fmla="*/ 71 w 73"/>
                <a:gd name="T27" fmla="*/ 47 h 70"/>
                <a:gd name="T28" fmla="*/ 65 w 73"/>
                <a:gd name="T29" fmla="*/ 44 h 70"/>
                <a:gd name="T30" fmla="*/ 73 w 73"/>
                <a:gd name="T31" fmla="*/ 23 h 70"/>
                <a:gd name="T32" fmla="*/ 70 w 73"/>
                <a:gd name="T33" fmla="*/ 19 h 70"/>
                <a:gd name="T34" fmla="*/ 59 w 73"/>
                <a:gd name="T35" fmla="*/ 8 h 70"/>
                <a:gd name="T36" fmla="*/ 53 w 73"/>
                <a:gd name="T37" fmla="*/ 3 h 70"/>
                <a:gd name="T38" fmla="*/ 49 w 73"/>
                <a:gd name="T39" fmla="*/ 1 h 70"/>
                <a:gd name="T40" fmla="*/ 24 w 73"/>
                <a:gd name="T41" fmla="*/ 1 h 70"/>
                <a:gd name="T42" fmla="*/ 20 w 73"/>
                <a:gd name="T43" fmla="*/ 3 h 70"/>
                <a:gd name="T44" fmla="*/ 14 w 73"/>
                <a:gd name="T45" fmla="*/ 8 h 70"/>
                <a:gd name="T46" fmla="*/ 3 w 73"/>
                <a:gd name="T47" fmla="*/ 19 h 70"/>
                <a:gd name="T48" fmla="*/ 0 w 73"/>
                <a:gd name="T49" fmla="*/ 23 h 70"/>
                <a:gd name="T50" fmla="*/ 18 w 73"/>
                <a:gd name="T51" fmla="*/ 29 h 70"/>
                <a:gd name="T52" fmla="*/ 21 w 73"/>
                <a:gd name="T53" fmla="*/ 25 h 70"/>
                <a:gd name="T54" fmla="*/ 26 w 73"/>
                <a:gd name="T55" fmla="*/ 19 h 70"/>
                <a:gd name="T56" fmla="*/ 30 w 73"/>
                <a:gd name="T57" fmla="*/ 17 h 70"/>
                <a:gd name="T58" fmla="*/ 31 w 73"/>
                <a:gd name="T59" fmla="*/ 17 h 70"/>
                <a:gd name="T60" fmla="*/ 43 w 73"/>
                <a:gd name="T61" fmla="*/ 19 h 70"/>
                <a:gd name="T62" fmla="*/ 49 w 73"/>
                <a:gd name="T63" fmla="*/ 22 h 70"/>
                <a:gd name="T64" fmla="*/ 52 w 73"/>
                <a:gd name="T65" fmla="*/ 23 h 70"/>
                <a:gd name="T66" fmla="*/ 53 w 73"/>
                <a:gd name="T67" fmla="*/ 28 h 70"/>
                <a:gd name="T68" fmla="*/ 65 w 73"/>
                <a:gd name="T69" fmla="*/ 26 h 70"/>
                <a:gd name="T70" fmla="*/ 53 w 73"/>
                <a:gd name="T71" fmla="*/ 41 h 70"/>
                <a:gd name="T72" fmla="*/ 52 w 73"/>
                <a:gd name="T73" fmla="*/ 45 h 70"/>
                <a:gd name="T74" fmla="*/ 55 w 73"/>
                <a:gd name="T75" fmla="*/ 42 h 70"/>
                <a:gd name="T76" fmla="*/ 52 w 73"/>
                <a:gd name="T77" fmla="*/ 45 h 70"/>
                <a:gd name="T78" fmla="*/ 49 w 73"/>
                <a:gd name="T79" fmla="*/ 48 h 70"/>
                <a:gd name="T80" fmla="*/ 43 w 73"/>
                <a:gd name="T81" fmla="*/ 54 h 70"/>
                <a:gd name="T82" fmla="*/ 31 w 73"/>
                <a:gd name="T83" fmla="*/ 55 h 70"/>
                <a:gd name="T84" fmla="*/ 39 w 73"/>
                <a:gd name="T85" fmla="*/ 53 h 70"/>
                <a:gd name="T86" fmla="*/ 24 w 73"/>
                <a:gd name="T87" fmla="*/ 48 h 70"/>
                <a:gd name="T88" fmla="*/ 21 w 73"/>
                <a:gd name="T89" fmla="*/ 45 h 70"/>
                <a:gd name="T90" fmla="*/ 18 w 73"/>
                <a:gd name="T91" fmla="*/ 42 h 70"/>
                <a:gd name="T92" fmla="*/ 21 w 73"/>
                <a:gd name="T93" fmla="*/ 45 h 70"/>
                <a:gd name="T94" fmla="*/ 20 w 73"/>
                <a:gd name="T95" fmla="*/ 41 h 70"/>
                <a:gd name="T96" fmla="*/ 0 w 73"/>
                <a:gd name="T97" fmla="*/ 35 h 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3" h="70">
                  <a:moveTo>
                    <a:pt x="0" y="35"/>
                  </a:moveTo>
                  <a:lnTo>
                    <a:pt x="0" y="45"/>
                  </a:lnTo>
                  <a:lnTo>
                    <a:pt x="2" y="47"/>
                  </a:lnTo>
                  <a:lnTo>
                    <a:pt x="5" y="53"/>
                  </a:lnTo>
                  <a:lnTo>
                    <a:pt x="6" y="53"/>
                  </a:lnTo>
                  <a:lnTo>
                    <a:pt x="3" y="51"/>
                  </a:lnTo>
                  <a:lnTo>
                    <a:pt x="5" y="53"/>
                  </a:lnTo>
                  <a:lnTo>
                    <a:pt x="8" y="57"/>
                  </a:lnTo>
                  <a:lnTo>
                    <a:pt x="12" y="60"/>
                  </a:lnTo>
                  <a:lnTo>
                    <a:pt x="8" y="55"/>
                  </a:lnTo>
                  <a:lnTo>
                    <a:pt x="11" y="60"/>
                  </a:lnTo>
                  <a:lnTo>
                    <a:pt x="15" y="63"/>
                  </a:lnTo>
                  <a:lnTo>
                    <a:pt x="11" y="58"/>
                  </a:lnTo>
                  <a:lnTo>
                    <a:pt x="14" y="63"/>
                  </a:lnTo>
                  <a:lnTo>
                    <a:pt x="18" y="66"/>
                  </a:lnTo>
                  <a:lnTo>
                    <a:pt x="20" y="67"/>
                  </a:lnTo>
                  <a:lnTo>
                    <a:pt x="18" y="64"/>
                  </a:lnTo>
                  <a:lnTo>
                    <a:pt x="18" y="66"/>
                  </a:lnTo>
                  <a:lnTo>
                    <a:pt x="24" y="69"/>
                  </a:lnTo>
                  <a:lnTo>
                    <a:pt x="26" y="70"/>
                  </a:lnTo>
                  <a:lnTo>
                    <a:pt x="33" y="70"/>
                  </a:lnTo>
                  <a:lnTo>
                    <a:pt x="31" y="69"/>
                  </a:lnTo>
                  <a:lnTo>
                    <a:pt x="46" y="63"/>
                  </a:lnTo>
                  <a:lnTo>
                    <a:pt x="43" y="67"/>
                  </a:lnTo>
                  <a:lnTo>
                    <a:pt x="48" y="70"/>
                  </a:lnTo>
                  <a:lnTo>
                    <a:pt x="49" y="69"/>
                  </a:lnTo>
                  <a:lnTo>
                    <a:pt x="55" y="66"/>
                  </a:lnTo>
                  <a:lnTo>
                    <a:pt x="55" y="64"/>
                  </a:lnTo>
                  <a:lnTo>
                    <a:pt x="53" y="67"/>
                  </a:lnTo>
                  <a:lnTo>
                    <a:pt x="55" y="66"/>
                  </a:lnTo>
                  <a:lnTo>
                    <a:pt x="59" y="63"/>
                  </a:lnTo>
                  <a:lnTo>
                    <a:pt x="62" y="58"/>
                  </a:lnTo>
                  <a:lnTo>
                    <a:pt x="58" y="63"/>
                  </a:lnTo>
                  <a:lnTo>
                    <a:pt x="62" y="60"/>
                  </a:lnTo>
                  <a:lnTo>
                    <a:pt x="65" y="55"/>
                  </a:lnTo>
                  <a:lnTo>
                    <a:pt x="61" y="60"/>
                  </a:lnTo>
                  <a:lnTo>
                    <a:pt x="65" y="57"/>
                  </a:lnTo>
                  <a:lnTo>
                    <a:pt x="68" y="53"/>
                  </a:lnTo>
                  <a:lnTo>
                    <a:pt x="70" y="51"/>
                  </a:lnTo>
                  <a:lnTo>
                    <a:pt x="67" y="53"/>
                  </a:lnTo>
                  <a:lnTo>
                    <a:pt x="68" y="53"/>
                  </a:lnTo>
                  <a:lnTo>
                    <a:pt x="71" y="47"/>
                  </a:lnTo>
                  <a:lnTo>
                    <a:pt x="73" y="45"/>
                  </a:lnTo>
                  <a:lnTo>
                    <a:pt x="70" y="41"/>
                  </a:lnTo>
                  <a:lnTo>
                    <a:pt x="65" y="44"/>
                  </a:lnTo>
                  <a:lnTo>
                    <a:pt x="71" y="29"/>
                  </a:lnTo>
                  <a:lnTo>
                    <a:pt x="73" y="30"/>
                  </a:lnTo>
                  <a:lnTo>
                    <a:pt x="73" y="23"/>
                  </a:lnTo>
                  <a:lnTo>
                    <a:pt x="71" y="22"/>
                  </a:lnTo>
                  <a:lnTo>
                    <a:pt x="71" y="20"/>
                  </a:lnTo>
                  <a:lnTo>
                    <a:pt x="70" y="19"/>
                  </a:lnTo>
                  <a:lnTo>
                    <a:pt x="70" y="17"/>
                  </a:lnTo>
                  <a:lnTo>
                    <a:pt x="58" y="5"/>
                  </a:lnTo>
                  <a:lnTo>
                    <a:pt x="59" y="8"/>
                  </a:lnTo>
                  <a:lnTo>
                    <a:pt x="59" y="7"/>
                  </a:lnTo>
                  <a:lnTo>
                    <a:pt x="55" y="4"/>
                  </a:lnTo>
                  <a:lnTo>
                    <a:pt x="53" y="3"/>
                  </a:lnTo>
                  <a:lnTo>
                    <a:pt x="55" y="5"/>
                  </a:lnTo>
                  <a:lnTo>
                    <a:pt x="55" y="4"/>
                  </a:lnTo>
                  <a:lnTo>
                    <a:pt x="49" y="1"/>
                  </a:lnTo>
                  <a:lnTo>
                    <a:pt x="48" y="0"/>
                  </a:lnTo>
                  <a:lnTo>
                    <a:pt x="26" y="0"/>
                  </a:lnTo>
                  <a:lnTo>
                    <a:pt x="24" y="1"/>
                  </a:lnTo>
                  <a:lnTo>
                    <a:pt x="18" y="4"/>
                  </a:lnTo>
                  <a:lnTo>
                    <a:pt x="18" y="5"/>
                  </a:lnTo>
                  <a:lnTo>
                    <a:pt x="20" y="3"/>
                  </a:lnTo>
                  <a:lnTo>
                    <a:pt x="18" y="4"/>
                  </a:lnTo>
                  <a:lnTo>
                    <a:pt x="14" y="7"/>
                  </a:lnTo>
                  <a:lnTo>
                    <a:pt x="14" y="8"/>
                  </a:lnTo>
                  <a:lnTo>
                    <a:pt x="15" y="5"/>
                  </a:lnTo>
                  <a:lnTo>
                    <a:pt x="3" y="17"/>
                  </a:lnTo>
                  <a:lnTo>
                    <a:pt x="3" y="19"/>
                  </a:lnTo>
                  <a:lnTo>
                    <a:pt x="2" y="20"/>
                  </a:lnTo>
                  <a:lnTo>
                    <a:pt x="2" y="22"/>
                  </a:lnTo>
                  <a:lnTo>
                    <a:pt x="0" y="23"/>
                  </a:lnTo>
                  <a:lnTo>
                    <a:pt x="0" y="35"/>
                  </a:lnTo>
                  <a:lnTo>
                    <a:pt x="18" y="35"/>
                  </a:lnTo>
                  <a:lnTo>
                    <a:pt x="18" y="29"/>
                  </a:lnTo>
                  <a:lnTo>
                    <a:pt x="20" y="28"/>
                  </a:lnTo>
                  <a:lnTo>
                    <a:pt x="20" y="26"/>
                  </a:lnTo>
                  <a:lnTo>
                    <a:pt x="21" y="25"/>
                  </a:lnTo>
                  <a:lnTo>
                    <a:pt x="21" y="23"/>
                  </a:lnTo>
                  <a:lnTo>
                    <a:pt x="26" y="20"/>
                  </a:lnTo>
                  <a:lnTo>
                    <a:pt x="26" y="19"/>
                  </a:lnTo>
                  <a:lnTo>
                    <a:pt x="24" y="22"/>
                  </a:lnTo>
                  <a:lnTo>
                    <a:pt x="26" y="20"/>
                  </a:lnTo>
                  <a:lnTo>
                    <a:pt x="30" y="17"/>
                  </a:lnTo>
                  <a:lnTo>
                    <a:pt x="30" y="16"/>
                  </a:lnTo>
                  <a:lnTo>
                    <a:pt x="30" y="19"/>
                  </a:lnTo>
                  <a:lnTo>
                    <a:pt x="31" y="17"/>
                  </a:lnTo>
                  <a:lnTo>
                    <a:pt x="37" y="17"/>
                  </a:lnTo>
                  <a:lnTo>
                    <a:pt x="42" y="17"/>
                  </a:lnTo>
                  <a:lnTo>
                    <a:pt x="43" y="19"/>
                  </a:lnTo>
                  <a:lnTo>
                    <a:pt x="43" y="17"/>
                  </a:lnTo>
                  <a:lnTo>
                    <a:pt x="48" y="20"/>
                  </a:lnTo>
                  <a:lnTo>
                    <a:pt x="49" y="22"/>
                  </a:lnTo>
                  <a:lnTo>
                    <a:pt x="48" y="19"/>
                  </a:lnTo>
                  <a:lnTo>
                    <a:pt x="48" y="20"/>
                  </a:lnTo>
                  <a:lnTo>
                    <a:pt x="52" y="23"/>
                  </a:lnTo>
                  <a:lnTo>
                    <a:pt x="52" y="25"/>
                  </a:lnTo>
                  <a:lnTo>
                    <a:pt x="53" y="26"/>
                  </a:lnTo>
                  <a:lnTo>
                    <a:pt x="53" y="28"/>
                  </a:lnTo>
                  <a:lnTo>
                    <a:pt x="55" y="29"/>
                  </a:lnTo>
                  <a:lnTo>
                    <a:pt x="59" y="41"/>
                  </a:lnTo>
                  <a:lnTo>
                    <a:pt x="65" y="26"/>
                  </a:lnTo>
                  <a:lnTo>
                    <a:pt x="58" y="29"/>
                  </a:lnTo>
                  <a:lnTo>
                    <a:pt x="55" y="39"/>
                  </a:lnTo>
                  <a:lnTo>
                    <a:pt x="53" y="41"/>
                  </a:lnTo>
                  <a:lnTo>
                    <a:pt x="56" y="41"/>
                  </a:lnTo>
                  <a:lnTo>
                    <a:pt x="55" y="41"/>
                  </a:lnTo>
                  <a:lnTo>
                    <a:pt x="52" y="45"/>
                  </a:lnTo>
                  <a:lnTo>
                    <a:pt x="51" y="47"/>
                  </a:lnTo>
                  <a:lnTo>
                    <a:pt x="53" y="45"/>
                  </a:lnTo>
                  <a:lnTo>
                    <a:pt x="55" y="42"/>
                  </a:lnTo>
                  <a:lnTo>
                    <a:pt x="48" y="50"/>
                  </a:lnTo>
                  <a:lnTo>
                    <a:pt x="51" y="48"/>
                  </a:lnTo>
                  <a:lnTo>
                    <a:pt x="52" y="45"/>
                  </a:lnTo>
                  <a:lnTo>
                    <a:pt x="45" y="53"/>
                  </a:lnTo>
                  <a:lnTo>
                    <a:pt x="48" y="51"/>
                  </a:lnTo>
                  <a:lnTo>
                    <a:pt x="49" y="48"/>
                  </a:lnTo>
                  <a:lnTo>
                    <a:pt x="48" y="50"/>
                  </a:lnTo>
                  <a:lnTo>
                    <a:pt x="43" y="53"/>
                  </a:lnTo>
                  <a:lnTo>
                    <a:pt x="43" y="54"/>
                  </a:lnTo>
                  <a:lnTo>
                    <a:pt x="43" y="51"/>
                  </a:lnTo>
                  <a:lnTo>
                    <a:pt x="42" y="53"/>
                  </a:lnTo>
                  <a:lnTo>
                    <a:pt x="31" y="55"/>
                  </a:lnTo>
                  <a:lnTo>
                    <a:pt x="28" y="63"/>
                  </a:lnTo>
                  <a:lnTo>
                    <a:pt x="43" y="57"/>
                  </a:lnTo>
                  <a:lnTo>
                    <a:pt x="39" y="53"/>
                  </a:lnTo>
                  <a:lnTo>
                    <a:pt x="31" y="53"/>
                  </a:lnTo>
                  <a:lnTo>
                    <a:pt x="30" y="51"/>
                  </a:lnTo>
                  <a:lnTo>
                    <a:pt x="24" y="48"/>
                  </a:lnTo>
                  <a:lnTo>
                    <a:pt x="26" y="51"/>
                  </a:lnTo>
                  <a:lnTo>
                    <a:pt x="28" y="53"/>
                  </a:lnTo>
                  <a:lnTo>
                    <a:pt x="21" y="45"/>
                  </a:lnTo>
                  <a:lnTo>
                    <a:pt x="23" y="48"/>
                  </a:lnTo>
                  <a:lnTo>
                    <a:pt x="26" y="50"/>
                  </a:lnTo>
                  <a:lnTo>
                    <a:pt x="18" y="42"/>
                  </a:lnTo>
                  <a:lnTo>
                    <a:pt x="20" y="45"/>
                  </a:lnTo>
                  <a:lnTo>
                    <a:pt x="23" y="47"/>
                  </a:lnTo>
                  <a:lnTo>
                    <a:pt x="21" y="45"/>
                  </a:lnTo>
                  <a:lnTo>
                    <a:pt x="18" y="41"/>
                  </a:lnTo>
                  <a:lnTo>
                    <a:pt x="17" y="41"/>
                  </a:lnTo>
                  <a:lnTo>
                    <a:pt x="20" y="41"/>
                  </a:lnTo>
                  <a:lnTo>
                    <a:pt x="18" y="39"/>
                  </a:lnTo>
                  <a:lnTo>
                    <a:pt x="18"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8" name="Rectangle 87"/>
            <p:cNvSpPr>
              <a:spLocks noChangeArrowheads="1"/>
            </p:cNvSpPr>
            <p:nvPr/>
          </p:nvSpPr>
          <p:spPr bwMode="auto">
            <a:xfrm>
              <a:off x="2880" y="3329"/>
              <a:ext cx="26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CLOCK</a:t>
              </a:r>
              <a:endParaRPr lang="en-US" altLang="en-US" sz="3600"/>
            </a:p>
          </p:txBody>
        </p:sp>
        <p:sp>
          <p:nvSpPr>
            <p:cNvPr id="9299" name="Rectangle 88"/>
            <p:cNvSpPr>
              <a:spLocks noChangeArrowheads="1"/>
            </p:cNvSpPr>
            <p:nvPr/>
          </p:nvSpPr>
          <p:spPr bwMode="auto">
            <a:xfrm>
              <a:off x="5116" y="3329"/>
              <a:ext cx="26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CLOCK</a:t>
              </a:r>
              <a:endParaRPr lang="en-US" altLang="en-US" sz="3600"/>
            </a:p>
          </p:txBody>
        </p:sp>
        <p:sp>
          <p:nvSpPr>
            <p:cNvPr id="9300" name="Freeform 89"/>
            <p:cNvSpPr>
              <a:spLocks/>
            </p:cNvSpPr>
            <p:nvPr/>
          </p:nvSpPr>
          <p:spPr bwMode="auto">
            <a:xfrm>
              <a:off x="3804" y="1267"/>
              <a:ext cx="43" cy="92"/>
            </a:xfrm>
            <a:custGeom>
              <a:avLst/>
              <a:gdLst>
                <a:gd name="T0" fmla="*/ 25 w 43"/>
                <a:gd name="T1" fmla="*/ 86 h 92"/>
                <a:gd name="T2" fmla="*/ 30 w 43"/>
                <a:gd name="T3" fmla="*/ 90 h 92"/>
                <a:gd name="T4" fmla="*/ 37 w 43"/>
                <a:gd name="T5" fmla="*/ 92 h 92"/>
                <a:gd name="T6" fmla="*/ 42 w 43"/>
                <a:gd name="T7" fmla="*/ 87 h 92"/>
                <a:gd name="T8" fmla="*/ 43 w 43"/>
                <a:gd name="T9" fmla="*/ 83 h 92"/>
                <a:gd name="T10" fmla="*/ 42 w 43"/>
                <a:gd name="T11" fmla="*/ 68 h 92"/>
                <a:gd name="T12" fmla="*/ 40 w 43"/>
                <a:gd name="T13" fmla="*/ 59 h 92"/>
                <a:gd name="T14" fmla="*/ 39 w 43"/>
                <a:gd name="T15" fmla="*/ 52 h 92"/>
                <a:gd name="T16" fmla="*/ 37 w 43"/>
                <a:gd name="T17" fmla="*/ 47 h 92"/>
                <a:gd name="T18" fmla="*/ 36 w 43"/>
                <a:gd name="T19" fmla="*/ 45 h 92"/>
                <a:gd name="T20" fmla="*/ 34 w 43"/>
                <a:gd name="T21" fmla="*/ 40 h 92"/>
                <a:gd name="T22" fmla="*/ 33 w 43"/>
                <a:gd name="T23" fmla="*/ 36 h 92"/>
                <a:gd name="T24" fmla="*/ 30 w 43"/>
                <a:gd name="T25" fmla="*/ 30 h 92"/>
                <a:gd name="T26" fmla="*/ 27 w 43"/>
                <a:gd name="T27" fmla="*/ 22 h 92"/>
                <a:gd name="T28" fmla="*/ 25 w 43"/>
                <a:gd name="T29" fmla="*/ 21 h 92"/>
                <a:gd name="T30" fmla="*/ 22 w 43"/>
                <a:gd name="T31" fmla="*/ 14 h 92"/>
                <a:gd name="T32" fmla="*/ 20 w 43"/>
                <a:gd name="T33" fmla="*/ 9 h 92"/>
                <a:gd name="T34" fmla="*/ 18 w 43"/>
                <a:gd name="T35" fmla="*/ 9 h 92"/>
                <a:gd name="T36" fmla="*/ 15 w 43"/>
                <a:gd name="T37" fmla="*/ 2 h 92"/>
                <a:gd name="T38" fmla="*/ 11 w 43"/>
                <a:gd name="T39" fmla="*/ 0 h 92"/>
                <a:gd name="T40" fmla="*/ 5 w 43"/>
                <a:gd name="T41" fmla="*/ 2 h 92"/>
                <a:gd name="T42" fmla="*/ 2 w 43"/>
                <a:gd name="T43" fmla="*/ 5 h 92"/>
                <a:gd name="T44" fmla="*/ 0 w 43"/>
                <a:gd name="T45" fmla="*/ 12 h 92"/>
                <a:gd name="T46" fmla="*/ 0 w 43"/>
                <a:gd name="T47" fmla="*/ 9 h 92"/>
                <a:gd name="T48" fmla="*/ 3 w 43"/>
                <a:gd name="T49" fmla="*/ 18 h 92"/>
                <a:gd name="T50" fmla="*/ 6 w 43"/>
                <a:gd name="T51" fmla="*/ 22 h 92"/>
                <a:gd name="T52" fmla="*/ 8 w 43"/>
                <a:gd name="T53" fmla="*/ 24 h 92"/>
                <a:gd name="T54" fmla="*/ 11 w 43"/>
                <a:gd name="T55" fmla="*/ 31 h 92"/>
                <a:gd name="T56" fmla="*/ 12 w 43"/>
                <a:gd name="T57" fmla="*/ 33 h 92"/>
                <a:gd name="T58" fmla="*/ 15 w 43"/>
                <a:gd name="T59" fmla="*/ 40 h 92"/>
                <a:gd name="T60" fmla="*/ 15 w 43"/>
                <a:gd name="T61" fmla="*/ 40 h 92"/>
                <a:gd name="T62" fmla="*/ 17 w 43"/>
                <a:gd name="T63" fmla="*/ 45 h 92"/>
                <a:gd name="T64" fmla="*/ 18 w 43"/>
                <a:gd name="T65" fmla="*/ 52 h 92"/>
                <a:gd name="T66" fmla="*/ 20 w 43"/>
                <a:gd name="T67" fmla="*/ 56 h 92"/>
                <a:gd name="T68" fmla="*/ 21 w 43"/>
                <a:gd name="T69" fmla="*/ 64 h 92"/>
                <a:gd name="T70" fmla="*/ 22 w 43"/>
                <a:gd name="T71" fmla="*/ 68 h 92"/>
                <a:gd name="T72" fmla="*/ 24 w 43"/>
                <a:gd name="T73" fmla="*/ 81 h 92"/>
                <a:gd name="T74" fmla="*/ 25 w 43"/>
                <a:gd name="T75" fmla="*/ 8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3" h="92">
                  <a:moveTo>
                    <a:pt x="25" y="83"/>
                  </a:moveTo>
                  <a:lnTo>
                    <a:pt x="25" y="86"/>
                  </a:lnTo>
                  <a:lnTo>
                    <a:pt x="28" y="89"/>
                  </a:lnTo>
                  <a:lnTo>
                    <a:pt x="30" y="90"/>
                  </a:lnTo>
                  <a:lnTo>
                    <a:pt x="33" y="92"/>
                  </a:lnTo>
                  <a:lnTo>
                    <a:pt x="37" y="92"/>
                  </a:lnTo>
                  <a:lnTo>
                    <a:pt x="40" y="89"/>
                  </a:lnTo>
                  <a:lnTo>
                    <a:pt x="42" y="87"/>
                  </a:lnTo>
                  <a:lnTo>
                    <a:pt x="43" y="84"/>
                  </a:lnTo>
                  <a:lnTo>
                    <a:pt x="43" y="83"/>
                  </a:lnTo>
                  <a:lnTo>
                    <a:pt x="42" y="78"/>
                  </a:lnTo>
                  <a:lnTo>
                    <a:pt x="42" y="68"/>
                  </a:lnTo>
                  <a:lnTo>
                    <a:pt x="40" y="65"/>
                  </a:lnTo>
                  <a:lnTo>
                    <a:pt x="40" y="59"/>
                  </a:lnTo>
                  <a:lnTo>
                    <a:pt x="39" y="58"/>
                  </a:lnTo>
                  <a:lnTo>
                    <a:pt x="39" y="52"/>
                  </a:lnTo>
                  <a:lnTo>
                    <a:pt x="37" y="50"/>
                  </a:lnTo>
                  <a:lnTo>
                    <a:pt x="37" y="47"/>
                  </a:lnTo>
                  <a:lnTo>
                    <a:pt x="36" y="46"/>
                  </a:lnTo>
                  <a:lnTo>
                    <a:pt x="36" y="45"/>
                  </a:lnTo>
                  <a:lnTo>
                    <a:pt x="34" y="42"/>
                  </a:lnTo>
                  <a:lnTo>
                    <a:pt x="34" y="40"/>
                  </a:lnTo>
                  <a:lnTo>
                    <a:pt x="33" y="37"/>
                  </a:lnTo>
                  <a:lnTo>
                    <a:pt x="33" y="36"/>
                  </a:lnTo>
                  <a:lnTo>
                    <a:pt x="30" y="28"/>
                  </a:lnTo>
                  <a:lnTo>
                    <a:pt x="30" y="30"/>
                  </a:lnTo>
                  <a:lnTo>
                    <a:pt x="30" y="27"/>
                  </a:lnTo>
                  <a:lnTo>
                    <a:pt x="27" y="22"/>
                  </a:lnTo>
                  <a:lnTo>
                    <a:pt x="25" y="20"/>
                  </a:lnTo>
                  <a:lnTo>
                    <a:pt x="25" y="21"/>
                  </a:lnTo>
                  <a:lnTo>
                    <a:pt x="25" y="18"/>
                  </a:lnTo>
                  <a:lnTo>
                    <a:pt x="22" y="14"/>
                  </a:lnTo>
                  <a:lnTo>
                    <a:pt x="21" y="11"/>
                  </a:lnTo>
                  <a:lnTo>
                    <a:pt x="20" y="9"/>
                  </a:lnTo>
                  <a:lnTo>
                    <a:pt x="18" y="6"/>
                  </a:lnTo>
                  <a:lnTo>
                    <a:pt x="18" y="9"/>
                  </a:lnTo>
                  <a:lnTo>
                    <a:pt x="17" y="5"/>
                  </a:lnTo>
                  <a:lnTo>
                    <a:pt x="15" y="2"/>
                  </a:lnTo>
                  <a:lnTo>
                    <a:pt x="14" y="2"/>
                  </a:lnTo>
                  <a:lnTo>
                    <a:pt x="11" y="0"/>
                  </a:lnTo>
                  <a:lnTo>
                    <a:pt x="6" y="0"/>
                  </a:lnTo>
                  <a:lnTo>
                    <a:pt x="5" y="2"/>
                  </a:lnTo>
                  <a:lnTo>
                    <a:pt x="2" y="3"/>
                  </a:lnTo>
                  <a:lnTo>
                    <a:pt x="2" y="5"/>
                  </a:lnTo>
                  <a:lnTo>
                    <a:pt x="0" y="8"/>
                  </a:lnTo>
                  <a:lnTo>
                    <a:pt x="0" y="12"/>
                  </a:lnTo>
                  <a:lnTo>
                    <a:pt x="2" y="14"/>
                  </a:lnTo>
                  <a:lnTo>
                    <a:pt x="0" y="9"/>
                  </a:lnTo>
                  <a:lnTo>
                    <a:pt x="0" y="14"/>
                  </a:lnTo>
                  <a:lnTo>
                    <a:pt x="3" y="18"/>
                  </a:lnTo>
                  <a:lnTo>
                    <a:pt x="5" y="21"/>
                  </a:lnTo>
                  <a:lnTo>
                    <a:pt x="6" y="22"/>
                  </a:lnTo>
                  <a:lnTo>
                    <a:pt x="8" y="25"/>
                  </a:lnTo>
                  <a:lnTo>
                    <a:pt x="8" y="24"/>
                  </a:lnTo>
                  <a:lnTo>
                    <a:pt x="8" y="27"/>
                  </a:lnTo>
                  <a:lnTo>
                    <a:pt x="11" y="31"/>
                  </a:lnTo>
                  <a:lnTo>
                    <a:pt x="12" y="34"/>
                  </a:lnTo>
                  <a:lnTo>
                    <a:pt x="12" y="33"/>
                  </a:lnTo>
                  <a:lnTo>
                    <a:pt x="12" y="36"/>
                  </a:lnTo>
                  <a:lnTo>
                    <a:pt x="15" y="40"/>
                  </a:lnTo>
                  <a:lnTo>
                    <a:pt x="15" y="39"/>
                  </a:lnTo>
                  <a:lnTo>
                    <a:pt x="15" y="40"/>
                  </a:lnTo>
                  <a:lnTo>
                    <a:pt x="17" y="43"/>
                  </a:lnTo>
                  <a:lnTo>
                    <a:pt x="17" y="45"/>
                  </a:lnTo>
                  <a:lnTo>
                    <a:pt x="18" y="47"/>
                  </a:lnTo>
                  <a:lnTo>
                    <a:pt x="18" y="52"/>
                  </a:lnTo>
                  <a:lnTo>
                    <a:pt x="20" y="53"/>
                  </a:lnTo>
                  <a:lnTo>
                    <a:pt x="20" y="56"/>
                  </a:lnTo>
                  <a:lnTo>
                    <a:pt x="21" y="58"/>
                  </a:lnTo>
                  <a:lnTo>
                    <a:pt x="21" y="64"/>
                  </a:lnTo>
                  <a:lnTo>
                    <a:pt x="22" y="65"/>
                  </a:lnTo>
                  <a:lnTo>
                    <a:pt x="22" y="68"/>
                  </a:lnTo>
                  <a:lnTo>
                    <a:pt x="24" y="71"/>
                  </a:lnTo>
                  <a:lnTo>
                    <a:pt x="24" y="81"/>
                  </a:lnTo>
                  <a:lnTo>
                    <a:pt x="27" y="87"/>
                  </a:lnTo>
                  <a:lnTo>
                    <a:pt x="25"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1" name="Freeform 90"/>
            <p:cNvSpPr>
              <a:spLocks/>
            </p:cNvSpPr>
            <p:nvPr/>
          </p:nvSpPr>
          <p:spPr bwMode="auto">
            <a:xfrm>
              <a:off x="3807" y="1270"/>
              <a:ext cx="199" cy="86"/>
            </a:xfrm>
            <a:custGeom>
              <a:avLst/>
              <a:gdLst>
                <a:gd name="T0" fmla="*/ 184 w 199"/>
                <a:gd name="T1" fmla="*/ 83 h 86"/>
                <a:gd name="T2" fmla="*/ 187 w 199"/>
                <a:gd name="T3" fmla="*/ 86 h 86"/>
                <a:gd name="T4" fmla="*/ 193 w 199"/>
                <a:gd name="T5" fmla="*/ 86 h 86"/>
                <a:gd name="T6" fmla="*/ 196 w 199"/>
                <a:gd name="T7" fmla="*/ 83 h 86"/>
                <a:gd name="T8" fmla="*/ 199 w 199"/>
                <a:gd name="T9" fmla="*/ 80 h 86"/>
                <a:gd name="T10" fmla="*/ 199 w 199"/>
                <a:gd name="T11" fmla="*/ 74 h 86"/>
                <a:gd name="T12" fmla="*/ 196 w 199"/>
                <a:gd name="T13" fmla="*/ 71 h 86"/>
                <a:gd name="T14" fmla="*/ 187 w 199"/>
                <a:gd name="T15" fmla="*/ 61 h 86"/>
                <a:gd name="T16" fmla="*/ 178 w 199"/>
                <a:gd name="T17" fmla="*/ 55 h 86"/>
                <a:gd name="T18" fmla="*/ 174 w 199"/>
                <a:gd name="T19" fmla="*/ 50 h 86"/>
                <a:gd name="T20" fmla="*/ 164 w 199"/>
                <a:gd name="T21" fmla="*/ 44 h 86"/>
                <a:gd name="T22" fmla="*/ 158 w 199"/>
                <a:gd name="T23" fmla="*/ 42 h 86"/>
                <a:gd name="T24" fmla="*/ 153 w 199"/>
                <a:gd name="T25" fmla="*/ 39 h 86"/>
                <a:gd name="T26" fmla="*/ 148 w 199"/>
                <a:gd name="T27" fmla="*/ 36 h 86"/>
                <a:gd name="T28" fmla="*/ 143 w 199"/>
                <a:gd name="T29" fmla="*/ 33 h 86"/>
                <a:gd name="T30" fmla="*/ 131 w 199"/>
                <a:gd name="T31" fmla="*/ 27 h 86"/>
                <a:gd name="T32" fmla="*/ 120 w 199"/>
                <a:gd name="T33" fmla="*/ 21 h 86"/>
                <a:gd name="T34" fmla="*/ 114 w 199"/>
                <a:gd name="T35" fmla="*/ 18 h 86"/>
                <a:gd name="T36" fmla="*/ 102 w 199"/>
                <a:gd name="T37" fmla="*/ 15 h 86"/>
                <a:gd name="T38" fmla="*/ 96 w 199"/>
                <a:gd name="T39" fmla="*/ 12 h 86"/>
                <a:gd name="T40" fmla="*/ 81 w 199"/>
                <a:gd name="T41" fmla="*/ 9 h 86"/>
                <a:gd name="T42" fmla="*/ 70 w 199"/>
                <a:gd name="T43" fmla="*/ 6 h 86"/>
                <a:gd name="T44" fmla="*/ 62 w 199"/>
                <a:gd name="T45" fmla="*/ 5 h 86"/>
                <a:gd name="T46" fmla="*/ 56 w 199"/>
                <a:gd name="T47" fmla="*/ 3 h 86"/>
                <a:gd name="T48" fmla="*/ 50 w 199"/>
                <a:gd name="T49" fmla="*/ 3 h 86"/>
                <a:gd name="T50" fmla="*/ 43 w 199"/>
                <a:gd name="T51" fmla="*/ 2 h 86"/>
                <a:gd name="T52" fmla="*/ 37 w 199"/>
                <a:gd name="T53" fmla="*/ 2 h 86"/>
                <a:gd name="T54" fmla="*/ 30 w 199"/>
                <a:gd name="T55" fmla="*/ 0 h 86"/>
                <a:gd name="T56" fmla="*/ 8 w 199"/>
                <a:gd name="T57" fmla="*/ 0 h 86"/>
                <a:gd name="T58" fmla="*/ 5 w 199"/>
                <a:gd name="T59" fmla="*/ 2 h 86"/>
                <a:gd name="T60" fmla="*/ 2 w 199"/>
                <a:gd name="T61" fmla="*/ 5 h 86"/>
                <a:gd name="T62" fmla="*/ 0 w 199"/>
                <a:gd name="T63" fmla="*/ 6 h 86"/>
                <a:gd name="T64" fmla="*/ 0 w 199"/>
                <a:gd name="T65" fmla="*/ 11 h 86"/>
                <a:gd name="T66" fmla="*/ 2 w 199"/>
                <a:gd name="T67" fmla="*/ 14 h 86"/>
                <a:gd name="T68" fmla="*/ 5 w 199"/>
                <a:gd name="T69" fmla="*/ 17 h 86"/>
                <a:gd name="T70" fmla="*/ 6 w 199"/>
                <a:gd name="T71" fmla="*/ 18 h 86"/>
                <a:gd name="T72" fmla="*/ 9 w 199"/>
                <a:gd name="T73" fmla="*/ 18 h 86"/>
                <a:gd name="T74" fmla="*/ 27 w 199"/>
                <a:gd name="T75" fmla="*/ 18 h 86"/>
                <a:gd name="T76" fmla="*/ 34 w 199"/>
                <a:gd name="T77" fmla="*/ 19 h 86"/>
                <a:gd name="T78" fmla="*/ 40 w 199"/>
                <a:gd name="T79" fmla="*/ 19 h 86"/>
                <a:gd name="T80" fmla="*/ 47 w 199"/>
                <a:gd name="T81" fmla="*/ 21 h 86"/>
                <a:gd name="T82" fmla="*/ 53 w 199"/>
                <a:gd name="T83" fmla="*/ 21 h 86"/>
                <a:gd name="T84" fmla="*/ 59 w 199"/>
                <a:gd name="T85" fmla="*/ 22 h 86"/>
                <a:gd name="T86" fmla="*/ 67 w 199"/>
                <a:gd name="T87" fmla="*/ 24 h 86"/>
                <a:gd name="T88" fmla="*/ 78 w 199"/>
                <a:gd name="T89" fmla="*/ 27 h 86"/>
                <a:gd name="T90" fmla="*/ 86 w 199"/>
                <a:gd name="T91" fmla="*/ 28 h 86"/>
                <a:gd name="T92" fmla="*/ 90 w 199"/>
                <a:gd name="T93" fmla="*/ 30 h 86"/>
                <a:gd name="T94" fmla="*/ 96 w 199"/>
                <a:gd name="T95" fmla="*/ 33 h 86"/>
                <a:gd name="T96" fmla="*/ 108 w 199"/>
                <a:gd name="T97" fmla="*/ 36 h 86"/>
                <a:gd name="T98" fmla="*/ 114 w 199"/>
                <a:gd name="T99" fmla="*/ 39 h 86"/>
                <a:gd name="T100" fmla="*/ 120 w 199"/>
                <a:gd name="T101" fmla="*/ 39 h 86"/>
                <a:gd name="T102" fmla="*/ 122 w 199"/>
                <a:gd name="T103" fmla="*/ 42 h 86"/>
                <a:gd name="T104" fmla="*/ 134 w 199"/>
                <a:gd name="T105" fmla="*/ 47 h 86"/>
                <a:gd name="T106" fmla="*/ 139 w 199"/>
                <a:gd name="T107" fmla="*/ 50 h 86"/>
                <a:gd name="T108" fmla="*/ 145 w 199"/>
                <a:gd name="T109" fmla="*/ 53 h 86"/>
                <a:gd name="T110" fmla="*/ 149 w 199"/>
                <a:gd name="T111" fmla="*/ 56 h 86"/>
                <a:gd name="T112" fmla="*/ 155 w 199"/>
                <a:gd name="T113" fmla="*/ 59 h 86"/>
                <a:gd name="T114" fmla="*/ 162 w 199"/>
                <a:gd name="T115" fmla="*/ 65 h 86"/>
                <a:gd name="T116" fmla="*/ 167 w 199"/>
                <a:gd name="T117" fmla="*/ 69 h 86"/>
                <a:gd name="T118" fmla="*/ 175 w 199"/>
                <a:gd name="T119" fmla="*/ 75 h 86"/>
                <a:gd name="T120" fmla="*/ 184 w 199"/>
                <a:gd name="T121" fmla="*/ 83 h 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9" h="86">
                  <a:moveTo>
                    <a:pt x="184" y="83"/>
                  </a:moveTo>
                  <a:lnTo>
                    <a:pt x="187" y="86"/>
                  </a:lnTo>
                  <a:lnTo>
                    <a:pt x="193" y="86"/>
                  </a:lnTo>
                  <a:lnTo>
                    <a:pt x="196" y="83"/>
                  </a:lnTo>
                  <a:lnTo>
                    <a:pt x="199" y="80"/>
                  </a:lnTo>
                  <a:lnTo>
                    <a:pt x="199" y="74"/>
                  </a:lnTo>
                  <a:lnTo>
                    <a:pt x="196" y="71"/>
                  </a:lnTo>
                  <a:lnTo>
                    <a:pt x="187" y="61"/>
                  </a:lnTo>
                  <a:lnTo>
                    <a:pt x="178" y="55"/>
                  </a:lnTo>
                  <a:lnTo>
                    <a:pt x="174" y="50"/>
                  </a:lnTo>
                  <a:lnTo>
                    <a:pt x="164" y="44"/>
                  </a:lnTo>
                  <a:lnTo>
                    <a:pt x="158" y="42"/>
                  </a:lnTo>
                  <a:lnTo>
                    <a:pt x="153" y="39"/>
                  </a:lnTo>
                  <a:lnTo>
                    <a:pt x="148" y="36"/>
                  </a:lnTo>
                  <a:lnTo>
                    <a:pt x="143" y="33"/>
                  </a:lnTo>
                  <a:lnTo>
                    <a:pt x="131" y="27"/>
                  </a:lnTo>
                  <a:lnTo>
                    <a:pt x="120" y="21"/>
                  </a:lnTo>
                  <a:lnTo>
                    <a:pt x="114" y="18"/>
                  </a:lnTo>
                  <a:lnTo>
                    <a:pt x="102" y="15"/>
                  </a:lnTo>
                  <a:lnTo>
                    <a:pt x="96" y="12"/>
                  </a:lnTo>
                  <a:lnTo>
                    <a:pt x="81" y="9"/>
                  </a:lnTo>
                  <a:lnTo>
                    <a:pt x="70" y="6"/>
                  </a:lnTo>
                  <a:lnTo>
                    <a:pt x="62" y="5"/>
                  </a:lnTo>
                  <a:lnTo>
                    <a:pt x="56" y="3"/>
                  </a:lnTo>
                  <a:lnTo>
                    <a:pt x="50" y="3"/>
                  </a:lnTo>
                  <a:lnTo>
                    <a:pt x="43" y="2"/>
                  </a:lnTo>
                  <a:lnTo>
                    <a:pt x="37" y="2"/>
                  </a:lnTo>
                  <a:lnTo>
                    <a:pt x="30" y="0"/>
                  </a:lnTo>
                  <a:lnTo>
                    <a:pt x="8" y="0"/>
                  </a:lnTo>
                  <a:lnTo>
                    <a:pt x="5" y="2"/>
                  </a:lnTo>
                  <a:lnTo>
                    <a:pt x="2" y="5"/>
                  </a:lnTo>
                  <a:lnTo>
                    <a:pt x="0" y="6"/>
                  </a:lnTo>
                  <a:lnTo>
                    <a:pt x="0" y="11"/>
                  </a:lnTo>
                  <a:lnTo>
                    <a:pt x="2" y="14"/>
                  </a:lnTo>
                  <a:lnTo>
                    <a:pt x="5" y="17"/>
                  </a:lnTo>
                  <a:lnTo>
                    <a:pt x="6" y="18"/>
                  </a:lnTo>
                  <a:lnTo>
                    <a:pt x="9" y="18"/>
                  </a:lnTo>
                  <a:lnTo>
                    <a:pt x="27" y="18"/>
                  </a:lnTo>
                  <a:lnTo>
                    <a:pt x="34" y="19"/>
                  </a:lnTo>
                  <a:lnTo>
                    <a:pt x="40" y="19"/>
                  </a:lnTo>
                  <a:lnTo>
                    <a:pt x="47" y="21"/>
                  </a:lnTo>
                  <a:lnTo>
                    <a:pt x="53" y="21"/>
                  </a:lnTo>
                  <a:lnTo>
                    <a:pt x="59" y="22"/>
                  </a:lnTo>
                  <a:lnTo>
                    <a:pt x="67" y="24"/>
                  </a:lnTo>
                  <a:lnTo>
                    <a:pt x="78" y="27"/>
                  </a:lnTo>
                  <a:lnTo>
                    <a:pt x="86" y="28"/>
                  </a:lnTo>
                  <a:lnTo>
                    <a:pt x="90" y="30"/>
                  </a:lnTo>
                  <a:lnTo>
                    <a:pt x="96" y="33"/>
                  </a:lnTo>
                  <a:lnTo>
                    <a:pt x="108" y="36"/>
                  </a:lnTo>
                  <a:lnTo>
                    <a:pt x="114" y="39"/>
                  </a:lnTo>
                  <a:lnTo>
                    <a:pt x="120" y="39"/>
                  </a:lnTo>
                  <a:lnTo>
                    <a:pt x="122" y="42"/>
                  </a:lnTo>
                  <a:lnTo>
                    <a:pt x="134" y="47"/>
                  </a:lnTo>
                  <a:lnTo>
                    <a:pt x="139" y="50"/>
                  </a:lnTo>
                  <a:lnTo>
                    <a:pt x="145" y="53"/>
                  </a:lnTo>
                  <a:lnTo>
                    <a:pt x="149" y="56"/>
                  </a:lnTo>
                  <a:lnTo>
                    <a:pt x="155" y="59"/>
                  </a:lnTo>
                  <a:lnTo>
                    <a:pt x="162" y="65"/>
                  </a:lnTo>
                  <a:lnTo>
                    <a:pt x="167" y="69"/>
                  </a:lnTo>
                  <a:lnTo>
                    <a:pt x="175" y="75"/>
                  </a:lnTo>
                  <a:lnTo>
                    <a:pt x="184"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2" name="Freeform 91"/>
            <p:cNvSpPr>
              <a:spLocks/>
            </p:cNvSpPr>
            <p:nvPr/>
          </p:nvSpPr>
          <p:spPr bwMode="auto">
            <a:xfrm>
              <a:off x="3807" y="1345"/>
              <a:ext cx="43" cy="89"/>
            </a:xfrm>
            <a:custGeom>
              <a:avLst/>
              <a:gdLst>
                <a:gd name="T0" fmla="*/ 43 w 43"/>
                <a:gd name="T1" fmla="*/ 8 h 89"/>
                <a:gd name="T2" fmla="*/ 39 w 43"/>
                <a:gd name="T3" fmla="*/ 2 h 89"/>
                <a:gd name="T4" fmla="*/ 33 w 43"/>
                <a:gd name="T5" fmla="*/ 0 h 89"/>
                <a:gd name="T6" fmla="*/ 27 w 43"/>
                <a:gd name="T7" fmla="*/ 5 h 89"/>
                <a:gd name="T8" fmla="*/ 25 w 43"/>
                <a:gd name="T9" fmla="*/ 9 h 89"/>
                <a:gd name="T10" fmla="*/ 24 w 43"/>
                <a:gd name="T11" fmla="*/ 8 h 89"/>
                <a:gd name="T12" fmla="*/ 22 w 43"/>
                <a:gd name="T13" fmla="*/ 20 h 89"/>
                <a:gd name="T14" fmla="*/ 21 w 43"/>
                <a:gd name="T15" fmla="*/ 27 h 89"/>
                <a:gd name="T16" fmla="*/ 19 w 43"/>
                <a:gd name="T17" fmla="*/ 36 h 89"/>
                <a:gd name="T18" fmla="*/ 18 w 43"/>
                <a:gd name="T19" fmla="*/ 40 h 89"/>
                <a:gd name="T20" fmla="*/ 17 w 43"/>
                <a:gd name="T21" fmla="*/ 45 h 89"/>
                <a:gd name="T22" fmla="*/ 15 w 43"/>
                <a:gd name="T23" fmla="*/ 49 h 89"/>
                <a:gd name="T24" fmla="*/ 15 w 43"/>
                <a:gd name="T25" fmla="*/ 49 h 89"/>
                <a:gd name="T26" fmla="*/ 12 w 43"/>
                <a:gd name="T27" fmla="*/ 56 h 89"/>
                <a:gd name="T28" fmla="*/ 11 w 43"/>
                <a:gd name="T29" fmla="*/ 58 h 89"/>
                <a:gd name="T30" fmla="*/ 8 w 43"/>
                <a:gd name="T31" fmla="*/ 65 h 89"/>
                <a:gd name="T32" fmla="*/ 6 w 43"/>
                <a:gd name="T33" fmla="*/ 65 h 89"/>
                <a:gd name="T34" fmla="*/ 0 w 43"/>
                <a:gd name="T35" fmla="*/ 74 h 89"/>
                <a:gd name="T36" fmla="*/ 2 w 43"/>
                <a:gd name="T37" fmla="*/ 75 h 89"/>
                <a:gd name="T38" fmla="*/ 0 w 43"/>
                <a:gd name="T39" fmla="*/ 81 h 89"/>
                <a:gd name="T40" fmla="*/ 2 w 43"/>
                <a:gd name="T41" fmla="*/ 86 h 89"/>
                <a:gd name="T42" fmla="*/ 6 w 43"/>
                <a:gd name="T43" fmla="*/ 89 h 89"/>
                <a:gd name="T44" fmla="*/ 12 w 43"/>
                <a:gd name="T45" fmla="*/ 87 h 89"/>
                <a:gd name="T46" fmla="*/ 17 w 43"/>
                <a:gd name="T47" fmla="*/ 84 h 89"/>
                <a:gd name="T48" fmla="*/ 19 w 43"/>
                <a:gd name="T49" fmla="*/ 80 h 89"/>
                <a:gd name="T50" fmla="*/ 22 w 43"/>
                <a:gd name="T51" fmla="*/ 75 h 89"/>
                <a:gd name="T52" fmla="*/ 25 w 43"/>
                <a:gd name="T53" fmla="*/ 70 h 89"/>
                <a:gd name="T54" fmla="*/ 30 w 43"/>
                <a:gd name="T55" fmla="*/ 62 h 89"/>
                <a:gd name="T56" fmla="*/ 30 w 43"/>
                <a:gd name="T57" fmla="*/ 61 h 89"/>
                <a:gd name="T58" fmla="*/ 33 w 43"/>
                <a:gd name="T59" fmla="*/ 52 h 89"/>
                <a:gd name="T60" fmla="*/ 34 w 43"/>
                <a:gd name="T61" fmla="*/ 47 h 89"/>
                <a:gd name="T62" fmla="*/ 36 w 43"/>
                <a:gd name="T63" fmla="*/ 43 h 89"/>
                <a:gd name="T64" fmla="*/ 37 w 43"/>
                <a:gd name="T65" fmla="*/ 39 h 89"/>
                <a:gd name="T66" fmla="*/ 39 w 43"/>
                <a:gd name="T67" fmla="*/ 33 h 89"/>
                <a:gd name="T68" fmla="*/ 40 w 43"/>
                <a:gd name="T69" fmla="*/ 25 h 89"/>
                <a:gd name="T70" fmla="*/ 42 w 43"/>
                <a:gd name="T71" fmla="*/ 14 h 89"/>
                <a:gd name="T72" fmla="*/ 43 w 43"/>
                <a:gd name="T73" fmla="*/ 9 h 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3" h="89">
                  <a:moveTo>
                    <a:pt x="43" y="9"/>
                  </a:moveTo>
                  <a:lnTo>
                    <a:pt x="43" y="8"/>
                  </a:lnTo>
                  <a:lnTo>
                    <a:pt x="42" y="5"/>
                  </a:lnTo>
                  <a:lnTo>
                    <a:pt x="39" y="2"/>
                  </a:lnTo>
                  <a:lnTo>
                    <a:pt x="37" y="0"/>
                  </a:lnTo>
                  <a:lnTo>
                    <a:pt x="33" y="0"/>
                  </a:lnTo>
                  <a:lnTo>
                    <a:pt x="30" y="2"/>
                  </a:lnTo>
                  <a:lnTo>
                    <a:pt x="27" y="5"/>
                  </a:lnTo>
                  <a:lnTo>
                    <a:pt x="25" y="6"/>
                  </a:lnTo>
                  <a:lnTo>
                    <a:pt x="25" y="9"/>
                  </a:lnTo>
                  <a:lnTo>
                    <a:pt x="28" y="3"/>
                  </a:lnTo>
                  <a:lnTo>
                    <a:pt x="24" y="8"/>
                  </a:lnTo>
                  <a:lnTo>
                    <a:pt x="24" y="18"/>
                  </a:lnTo>
                  <a:lnTo>
                    <a:pt x="22" y="20"/>
                  </a:lnTo>
                  <a:lnTo>
                    <a:pt x="22" y="25"/>
                  </a:lnTo>
                  <a:lnTo>
                    <a:pt x="21" y="27"/>
                  </a:lnTo>
                  <a:lnTo>
                    <a:pt x="21" y="33"/>
                  </a:lnTo>
                  <a:lnTo>
                    <a:pt x="19" y="36"/>
                  </a:lnTo>
                  <a:lnTo>
                    <a:pt x="19" y="37"/>
                  </a:lnTo>
                  <a:lnTo>
                    <a:pt x="18" y="40"/>
                  </a:lnTo>
                  <a:lnTo>
                    <a:pt x="18" y="42"/>
                  </a:lnTo>
                  <a:lnTo>
                    <a:pt x="17" y="45"/>
                  </a:lnTo>
                  <a:lnTo>
                    <a:pt x="17" y="46"/>
                  </a:lnTo>
                  <a:lnTo>
                    <a:pt x="15" y="49"/>
                  </a:lnTo>
                  <a:lnTo>
                    <a:pt x="15" y="50"/>
                  </a:lnTo>
                  <a:lnTo>
                    <a:pt x="15" y="49"/>
                  </a:lnTo>
                  <a:lnTo>
                    <a:pt x="12" y="53"/>
                  </a:lnTo>
                  <a:lnTo>
                    <a:pt x="12" y="56"/>
                  </a:lnTo>
                  <a:lnTo>
                    <a:pt x="12" y="55"/>
                  </a:lnTo>
                  <a:lnTo>
                    <a:pt x="11" y="58"/>
                  </a:lnTo>
                  <a:lnTo>
                    <a:pt x="8" y="62"/>
                  </a:lnTo>
                  <a:lnTo>
                    <a:pt x="8" y="65"/>
                  </a:lnTo>
                  <a:lnTo>
                    <a:pt x="8" y="64"/>
                  </a:lnTo>
                  <a:lnTo>
                    <a:pt x="6" y="65"/>
                  </a:lnTo>
                  <a:lnTo>
                    <a:pt x="5" y="68"/>
                  </a:lnTo>
                  <a:lnTo>
                    <a:pt x="0" y="74"/>
                  </a:lnTo>
                  <a:lnTo>
                    <a:pt x="0" y="80"/>
                  </a:lnTo>
                  <a:lnTo>
                    <a:pt x="2" y="75"/>
                  </a:lnTo>
                  <a:lnTo>
                    <a:pt x="0" y="77"/>
                  </a:lnTo>
                  <a:lnTo>
                    <a:pt x="0" y="81"/>
                  </a:lnTo>
                  <a:lnTo>
                    <a:pt x="2" y="83"/>
                  </a:lnTo>
                  <a:lnTo>
                    <a:pt x="2" y="86"/>
                  </a:lnTo>
                  <a:lnTo>
                    <a:pt x="5" y="87"/>
                  </a:lnTo>
                  <a:lnTo>
                    <a:pt x="6" y="89"/>
                  </a:lnTo>
                  <a:lnTo>
                    <a:pt x="11" y="89"/>
                  </a:lnTo>
                  <a:lnTo>
                    <a:pt x="12" y="87"/>
                  </a:lnTo>
                  <a:lnTo>
                    <a:pt x="15" y="87"/>
                  </a:lnTo>
                  <a:lnTo>
                    <a:pt x="17" y="84"/>
                  </a:lnTo>
                  <a:lnTo>
                    <a:pt x="18" y="80"/>
                  </a:lnTo>
                  <a:lnTo>
                    <a:pt x="19" y="80"/>
                  </a:lnTo>
                  <a:lnTo>
                    <a:pt x="21" y="77"/>
                  </a:lnTo>
                  <a:lnTo>
                    <a:pt x="22" y="75"/>
                  </a:lnTo>
                  <a:lnTo>
                    <a:pt x="25" y="68"/>
                  </a:lnTo>
                  <a:lnTo>
                    <a:pt x="25" y="70"/>
                  </a:lnTo>
                  <a:lnTo>
                    <a:pt x="27" y="67"/>
                  </a:lnTo>
                  <a:lnTo>
                    <a:pt x="30" y="62"/>
                  </a:lnTo>
                  <a:lnTo>
                    <a:pt x="30" y="59"/>
                  </a:lnTo>
                  <a:lnTo>
                    <a:pt x="30" y="61"/>
                  </a:lnTo>
                  <a:lnTo>
                    <a:pt x="33" y="53"/>
                  </a:lnTo>
                  <a:lnTo>
                    <a:pt x="33" y="52"/>
                  </a:lnTo>
                  <a:lnTo>
                    <a:pt x="34" y="49"/>
                  </a:lnTo>
                  <a:lnTo>
                    <a:pt x="34" y="47"/>
                  </a:lnTo>
                  <a:lnTo>
                    <a:pt x="36" y="45"/>
                  </a:lnTo>
                  <a:lnTo>
                    <a:pt x="36" y="43"/>
                  </a:lnTo>
                  <a:lnTo>
                    <a:pt x="37" y="40"/>
                  </a:lnTo>
                  <a:lnTo>
                    <a:pt x="37" y="39"/>
                  </a:lnTo>
                  <a:lnTo>
                    <a:pt x="39" y="36"/>
                  </a:lnTo>
                  <a:lnTo>
                    <a:pt x="39" y="33"/>
                  </a:lnTo>
                  <a:lnTo>
                    <a:pt x="40" y="31"/>
                  </a:lnTo>
                  <a:lnTo>
                    <a:pt x="40" y="25"/>
                  </a:lnTo>
                  <a:lnTo>
                    <a:pt x="42" y="24"/>
                  </a:lnTo>
                  <a:lnTo>
                    <a:pt x="42" y="14"/>
                  </a:lnTo>
                  <a:lnTo>
                    <a:pt x="40" y="15"/>
                  </a:lnTo>
                  <a:lnTo>
                    <a:pt x="4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3" name="Freeform 92"/>
            <p:cNvSpPr>
              <a:spLocks/>
            </p:cNvSpPr>
            <p:nvPr/>
          </p:nvSpPr>
          <p:spPr bwMode="auto">
            <a:xfrm>
              <a:off x="3812" y="1348"/>
              <a:ext cx="200" cy="86"/>
            </a:xfrm>
            <a:custGeom>
              <a:avLst/>
              <a:gdLst>
                <a:gd name="T0" fmla="*/ 200 w 200"/>
                <a:gd name="T1" fmla="*/ 12 h 86"/>
                <a:gd name="T2" fmla="*/ 197 w 200"/>
                <a:gd name="T3" fmla="*/ 3 h 86"/>
                <a:gd name="T4" fmla="*/ 188 w 200"/>
                <a:gd name="T5" fmla="*/ 0 h 86"/>
                <a:gd name="T6" fmla="*/ 187 w 200"/>
                <a:gd name="T7" fmla="*/ 2 h 86"/>
                <a:gd name="T8" fmla="*/ 176 w 200"/>
                <a:gd name="T9" fmla="*/ 9 h 86"/>
                <a:gd name="T10" fmla="*/ 163 w 200"/>
                <a:gd name="T11" fmla="*/ 19 h 86"/>
                <a:gd name="T12" fmla="*/ 150 w 200"/>
                <a:gd name="T13" fmla="*/ 28 h 86"/>
                <a:gd name="T14" fmla="*/ 140 w 200"/>
                <a:gd name="T15" fmla="*/ 34 h 86"/>
                <a:gd name="T16" fmla="*/ 123 w 200"/>
                <a:gd name="T17" fmla="*/ 43 h 86"/>
                <a:gd name="T18" fmla="*/ 115 w 200"/>
                <a:gd name="T19" fmla="*/ 46 h 86"/>
                <a:gd name="T20" fmla="*/ 97 w 200"/>
                <a:gd name="T21" fmla="*/ 52 h 86"/>
                <a:gd name="T22" fmla="*/ 85 w 200"/>
                <a:gd name="T23" fmla="*/ 56 h 86"/>
                <a:gd name="T24" fmla="*/ 66 w 200"/>
                <a:gd name="T25" fmla="*/ 61 h 86"/>
                <a:gd name="T26" fmla="*/ 47 w 200"/>
                <a:gd name="T27" fmla="*/ 64 h 86"/>
                <a:gd name="T28" fmla="*/ 34 w 200"/>
                <a:gd name="T29" fmla="*/ 65 h 86"/>
                <a:gd name="T30" fmla="*/ 13 w 200"/>
                <a:gd name="T31" fmla="*/ 67 h 86"/>
                <a:gd name="T32" fmla="*/ 9 w 200"/>
                <a:gd name="T33" fmla="*/ 68 h 86"/>
                <a:gd name="T34" fmla="*/ 3 w 200"/>
                <a:gd name="T35" fmla="*/ 71 h 86"/>
                <a:gd name="T36" fmla="*/ 0 w 200"/>
                <a:gd name="T37" fmla="*/ 75 h 86"/>
                <a:gd name="T38" fmla="*/ 3 w 200"/>
                <a:gd name="T39" fmla="*/ 83 h 86"/>
                <a:gd name="T40" fmla="*/ 7 w 200"/>
                <a:gd name="T41" fmla="*/ 86 h 86"/>
                <a:gd name="T42" fmla="*/ 10 w 200"/>
                <a:gd name="T43" fmla="*/ 86 h 86"/>
                <a:gd name="T44" fmla="*/ 29 w 200"/>
                <a:gd name="T45" fmla="*/ 84 h 86"/>
                <a:gd name="T46" fmla="*/ 44 w 200"/>
                <a:gd name="T47" fmla="*/ 83 h 86"/>
                <a:gd name="T48" fmla="*/ 57 w 200"/>
                <a:gd name="T49" fmla="*/ 81 h 86"/>
                <a:gd name="T50" fmla="*/ 76 w 200"/>
                <a:gd name="T51" fmla="*/ 77 h 86"/>
                <a:gd name="T52" fmla="*/ 97 w 200"/>
                <a:gd name="T53" fmla="*/ 72 h 86"/>
                <a:gd name="T54" fmla="*/ 115 w 200"/>
                <a:gd name="T55" fmla="*/ 67 h 86"/>
                <a:gd name="T56" fmla="*/ 126 w 200"/>
                <a:gd name="T57" fmla="*/ 61 h 86"/>
                <a:gd name="T58" fmla="*/ 144 w 200"/>
                <a:gd name="T59" fmla="*/ 52 h 86"/>
                <a:gd name="T60" fmla="*/ 154 w 200"/>
                <a:gd name="T61" fmla="*/ 46 h 86"/>
                <a:gd name="T62" fmla="*/ 165 w 200"/>
                <a:gd name="T63" fmla="*/ 40 h 86"/>
                <a:gd name="T64" fmla="*/ 179 w 200"/>
                <a:gd name="T65" fmla="*/ 30 h 86"/>
                <a:gd name="T66" fmla="*/ 193 w 200"/>
                <a:gd name="T67" fmla="*/ 19 h 86"/>
                <a:gd name="T68" fmla="*/ 197 w 200"/>
                <a:gd name="T69" fmla="*/ 15 h 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0" h="86">
                  <a:moveTo>
                    <a:pt x="197" y="15"/>
                  </a:moveTo>
                  <a:lnTo>
                    <a:pt x="200" y="12"/>
                  </a:lnTo>
                  <a:lnTo>
                    <a:pt x="200" y="6"/>
                  </a:lnTo>
                  <a:lnTo>
                    <a:pt x="197" y="3"/>
                  </a:lnTo>
                  <a:lnTo>
                    <a:pt x="194" y="0"/>
                  </a:lnTo>
                  <a:lnTo>
                    <a:pt x="188" y="0"/>
                  </a:lnTo>
                  <a:lnTo>
                    <a:pt x="185" y="3"/>
                  </a:lnTo>
                  <a:lnTo>
                    <a:pt x="187" y="2"/>
                  </a:lnTo>
                  <a:lnTo>
                    <a:pt x="181" y="5"/>
                  </a:lnTo>
                  <a:lnTo>
                    <a:pt x="176" y="9"/>
                  </a:lnTo>
                  <a:lnTo>
                    <a:pt x="168" y="15"/>
                  </a:lnTo>
                  <a:lnTo>
                    <a:pt x="163" y="19"/>
                  </a:lnTo>
                  <a:lnTo>
                    <a:pt x="156" y="25"/>
                  </a:lnTo>
                  <a:lnTo>
                    <a:pt x="150" y="28"/>
                  </a:lnTo>
                  <a:lnTo>
                    <a:pt x="145" y="31"/>
                  </a:lnTo>
                  <a:lnTo>
                    <a:pt x="140" y="34"/>
                  </a:lnTo>
                  <a:lnTo>
                    <a:pt x="135" y="37"/>
                  </a:lnTo>
                  <a:lnTo>
                    <a:pt x="123" y="43"/>
                  </a:lnTo>
                  <a:lnTo>
                    <a:pt x="120" y="46"/>
                  </a:lnTo>
                  <a:lnTo>
                    <a:pt x="115" y="46"/>
                  </a:lnTo>
                  <a:lnTo>
                    <a:pt x="109" y="49"/>
                  </a:lnTo>
                  <a:lnTo>
                    <a:pt x="97" y="52"/>
                  </a:lnTo>
                  <a:lnTo>
                    <a:pt x="91" y="55"/>
                  </a:lnTo>
                  <a:lnTo>
                    <a:pt x="85" y="56"/>
                  </a:lnTo>
                  <a:lnTo>
                    <a:pt x="73" y="59"/>
                  </a:lnTo>
                  <a:lnTo>
                    <a:pt x="66" y="61"/>
                  </a:lnTo>
                  <a:lnTo>
                    <a:pt x="54" y="64"/>
                  </a:lnTo>
                  <a:lnTo>
                    <a:pt x="47" y="64"/>
                  </a:lnTo>
                  <a:lnTo>
                    <a:pt x="41" y="65"/>
                  </a:lnTo>
                  <a:lnTo>
                    <a:pt x="34" y="65"/>
                  </a:lnTo>
                  <a:lnTo>
                    <a:pt x="26" y="67"/>
                  </a:lnTo>
                  <a:lnTo>
                    <a:pt x="13" y="67"/>
                  </a:lnTo>
                  <a:lnTo>
                    <a:pt x="7" y="68"/>
                  </a:lnTo>
                  <a:lnTo>
                    <a:pt x="9" y="68"/>
                  </a:lnTo>
                  <a:lnTo>
                    <a:pt x="6" y="68"/>
                  </a:lnTo>
                  <a:lnTo>
                    <a:pt x="3" y="71"/>
                  </a:lnTo>
                  <a:lnTo>
                    <a:pt x="1" y="72"/>
                  </a:lnTo>
                  <a:lnTo>
                    <a:pt x="0" y="75"/>
                  </a:lnTo>
                  <a:lnTo>
                    <a:pt x="0" y="80"/>
                  </a:lnTo>
                  <a:lnTo>
                    <a:pt x="3" y="83"/>
                  </a:lnTo>
                  <a:lnTo>
                    <a:pt x="4" y="84"/>
                  </a:lnTo>
                  <a:lnTo>
                    <a:pt x="7" y="86"/>
                  </a:lnTo>
                  <a:lnTo>
                    <a:pt x="9" y="86"/>
                  </a:lnTo>
                  <a:lnTo>
                    <a:pt x="10" y="86"/>
                  </a:lnTo>
                  <a:lnTo>
                    <a:pt x="16" y="84"/>
                  </a:lnTo>
                  <a:lnTo>
                    <a:pt x="29" y="84"/>
                  </a:lnTo>
                  <a:lnTo>
                    <a:pt x="37" y="83"/>
                  </a:lnTo>
                  <a:lnTo>
                    <a:pt x="44" y="83"/>
                  </a:lnTo>
                  <a:lnTo>
                    <a:pt x="50" y="81"/>
                  </a:lnTo>
                  <a:lnTo>
                    <a:pt x="57" y="81"/>
                  </a:lnTo>
                  <a:lnTo>
                    <a:pt x="69" y="78"/>
                  </a:lnTo>
                  <a:lnTo>
                    <a:pt x="76" y="77"/>
                  </a:lnTo>
                  <a:lnTo>
                    <a:pt x="88" y="74"/>
                  </a:lnTo>
                  <a:lnTo>
                    <a:pt x="97" y="72"/>
                  </a:lnTo>
                  <a:lnTo>
                    <a:pt x="103" y="70"/>
                  </a:lnTo>
                  <a:lnTo>
                    <a:pt x="115" y="67"/>
                  </a:lnTo>
                  <a:lnTo>
                    <a:pt x="120" y="64"/>
                  </a:lnTo>
                  <a:lnTo>
                    <a:pt x="126" y="61"/>
                  </a:lnTo>
                  <a:lnTo>
                    <a:pt x="132" y="58"/>
                  </a:lnTo>
                  <a:lnTo>
                    <a:pt x="144" y="52"/>
                  </a:lnTo>
                  <a:lnTo>
                    <a:pt x="148" y="49"/>
                  </a:lnTo>
                  <a:lnTo>
                    <a:pt x="154" y="46"/>
                  </a:lnTo>
                  <a:lnTo>
                    <a:pt x="159" y="43"/>
                  </a:lnTo>
                  <a:lnTo>
                    <a:pt x="165" y="40"/>
                  </a:lnTo>
                  <a:lnTo>
                    <a:pt x="175" y="34"/>
                  </a:lnTo>
                  <a:lnTo>
                    <a:pt x="179" y="30"/>
                  </a:lnTo>
                  <a:lnTo>
                    <a:pt x="188" y="24"/>
                  </a:lnTo>
                  <a:lnTo>
                    <a:pt x="193" y="19"/>
                  </a:lnTo>
                  <a:lnTo>
                    <a:pt x="196" y="17"/>
                  </a:lnTo>
                  <a:lnTo>
                    <a:pt x="19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4" name="Freeform 93"/>
            <p:cNvSpPr>
              <a:spLocks/>
            </p:cNvSpPr>
            <p:nvPr/>
          </p:nvSpPr>
          <p:spPr bwMode="auto">
            <a:xfrm>
              <a:off x="3738" y="1294"/>
              <a:ext cx="94" cy="18"/>
            </a:xfrm>
            <a:custGeom>
              <a:avLst/>
              <a:gdLst>
                <a:gd name="T0" fmla="*/ 9 w 94"/>
                <a:gd name="T1" fmla="*/ 0 h 18"/>
                <a:gd name="T2" fmla="*/ 6 w 94"/>
                <a:gd name="T3" fmla="*/ 0 h 18"/>
                <a:gd name="T4" fmla="*/ 3 w 94"/>
                <a:gd name="T5" fmla="*/ 3 h 18"/>
                <a:gd name="T6" fmla="*/ 0 w 94"/>
                <a:gd name="T7" fmla="*/ 6 h 18"/>
                <a:gd name="T8" fmla="*/ 0 w 94"/>
                <a:gd name="T9" fmla="*/ 12 h 18"/>
                <a:gd name="T10" fmla="*/ 3 w 94"/>
                <a:gd name="T11" fmla="*/ 15 h 18"/>
                <a:gd name="T12" fmla="*/ 6 w 94"/>
                <a:gd name="T13" fmla="*/ 18 h 18"/>
                <a:gd name="T14" fmla="*/ 88 w 94"/>
                <a:gd name="T15" fmla="*/ 18 h 18"/>
                <a:gd name="T16" fmla="*/ 91 w 94"/>
                <a:gd name="T17" fmla="*/ 15 h 18"/>
                <a:gd name="T18" fmla="*/ 94 w 94"/>
                <a:gd name="T19" fmla="*/ 12 h 18"/>
                <a:gd name="T20" fmla="*/ 94 w 94"/>
                <a:gd name="T21" fmla="*/ 6 h 18"/>
                <a:gd name="T22" fmla="*/ 91 w 94"/>
                <a:gd name="T23" fmla="*/ 3 h 18"/>
                <a:gd name="T24" fmla="*/ 88 w 94"/>
                <a:gd name="T25" fmla="*/ 0 h 18"/>
                <a:gd name="T26" fmla="*/ 86 w 94"/>
                <a:gd name="T27" fmla="*/ 0 h 18"/>
                <a:gd name="T28" fmla="*/ 9 w 9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18">
                  <a:moveTo>
                    <a:pt x="9" y="0"/>
                  </a:moveTo>
                  <a:lnTo>
                    <a:pt x="6" y="0"/>
                  </a:lnTo>
                  <a:lnTo>
                    <a:pt x="3" y="3"/>
                  </a:lnTo>
                  <a:lnTo>
                    <a:pt x="0" y="6"/>
                  </a:lnTo>
                  <a:lnTo>
                    <a:pt x="0" y="12"/>
                  </a:lnTo>
                  <a:lnTo>
                    <a:pt x="3" y="15"/>
                  </a:lnTo>
                  <a:lnTo>
                    <a:pt x="6" y="18"/>
                  </a:lnTo>
                  <a:lnTo>
                    <a:pt x="88" y="18"/>
                  </a:lnTo>
                  <a:lnTo>
                    <a:pt x="91" y="15"/>
                  </a:lnTo>
                  <a:lnTo>
                    <a:pt x="94" y="12"/>
                  </a:lnTo>
                  <a:lnTo>
                    <a:pt x="94" y="6"/>
                  </a:lnTo>
                  <a:lnTo>
                    <a:pt x="91" y="3"/>
                  </a:lnTo>
                  <a:lnTo>
                    <a:pt x="88" y="0"/>
                  </a:lnTo>
                  <a:lnTo>
                    <a:pt x="8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5" name="Freeform 94"/>
            <p:cNvSpPr>
              <a:spLocks/>
            </p:cNvSpPr>
            <p:nvPr/>
          </p:nvSpPr>
          <p:spPr bwMode="auto">
            <a:xfrm>
              <a:off x="3729" y="1401"/>
              <a:ext cx="103" cy="18"/>
            </a:xfrm>
            <a:custGeom>
              <a:avLst/>
              <a:gdLst>
                <a:gd name="T0" fmla="*/ 9 w 103"/>
                <a:gd name="T1" fmla="*/ 0 h 18"/>
                <a:gd name="T2" fmla="*/ 6 w 103"/>
                <a:gd name="T3" fmla="*/ 0 h 18"/>
                <a:gd name="T4" fmla="*/ 3 w 103"/>
                <a:gd name="T5" fmla="*/ 3 h 18"/>
                <a:gd name="T6" fmla="*/ 0 w 103"/>
                <a:gd name="T7" fmla="*/ 6 h 18"/>
                <a:gd name="T8" fmla="*/ 0 w 103"/>
                <a:gd name="T9" fmla="*/ 12 h 18"/>
                <a:gd name="T10" fmla="*/ 3 w 103"/>
                <a:gd name="T11" fmla="*/ 15 h 18"/>
                <a:gd name="T12" fmla="*/ 6 w 103"/>
                <a:gd name="T13" fmla="*/ 18 h 18"/>
                <a:gd name="T14" fmla="*/ 97 w 103"/>
                <a:gd name="T15" fmla="*/ 18 h 18"/>
                <a:gd name="T16" fmla="*/ 100 w 103"/>
                <a:gd name="T17" fmla="*/ 15 h 18"/>
                <a:gd name="T18" fmla="*/ 103 w 103"/>
                <a:gd name="T19" fmla="*/ 12 h 18"/>
                <a:gd name="T20" fmla="*/ 103 w 103"/>
                <a:gd name="T21" fmla="*/ 6 h 18"/>
                <a:gd name="T22" fmla="*/ 100 w 103"/>
                <a:gd name="T23" fmla="*/ 3 h 18"/>
                <a:gd name="T24" fmla="*/ 97 w 103"/>
                <a:gd name="T25" fmla="*/ 0 h 18"/>
                <a:gd name="T26" fmla="*/ 95 w 103"/>
                <a:gd name="T27" fmla="*/ 0 h 18"/>
                <a:gd name="T28" fmla="*/ 9 w 10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18">
                  <a:moveTo>
                    <a:pt x="9" y="0"/>
                  </a:moveTo>
                  <a:lnTo>
                    <a:pt x="6" y="0"/>
                  </a:lnTo>
                  <a:lnTo>
                    <a:pt x="3" y="3"/>
                  </a:lnTo>
                  <a:lnTo>
                    <a:pt x="0" y="6"/>
                  </a:lnTo>
                  <a:lnTo>
                    <a:pt x="0" y="12"/>
                  </a:lnTo>
                  <a:lnTo>
                    <a:pt x="3" y="15"/>
                  </a:lnTo>
                  <a:lnTo>
                    <a:pt x="6" y="18"/>
                  </a:lnTo>
                  <a:lnTo>
                    <a:pt x="97" y="18"/>
                  </a:lnTo>
                  <a:lnTo>
                    <a:pt x="100" y="15"/>
                  </a:lnTo>
                  <a:lnTo>
                    <a:pt x="103" y="12"/>
                  </a:lnTo>
                  <a:lnTo>
                    <a:pt x="103" y="6"/>
                  </a:lnTo>
                  <a:lnTo>
                    <a:pt x="100" y="3"/>
                  </a:lnTo>
                  <a:lnTo>
                    <a:pt x="97" y="0"/>
                  </a:lnTo>
                  <a:lnTo>
                    <a:pt x="9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6" name="Freeform 95"/>
            <p:cNvSpPr>
              <a:spLocks/>
            </p:cNvSpPr>
            <p:nvPr/>
          </p:nvSpPr>
          <p:spPr bwMode="auto">
            <a:xfrm>
              <a:off x="3997" y="1341"/>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7" name="Freeform 96"/>
            <p:cNvSpPr>
              <a:spLocks/>
            </p:cNvSpPr>
            <p:nvPr/>
          </p:nvSpPr>
          <p:spPr bwMode="auto">
            <a:xfrm>
              <a:off x="3573" y="1453"/>
              <a:ext cx="93" cy="159"/>
            </a:xfrm>
            <a:custGeom>
              <a:avLst/>
              <a:gdLst>
                <a:gd name="T0" fmla="*/ 6 w 93"/>
                <a:gd name="T1" fmla="*/ 0 h 159"/>
                <a:gd name="T2" fmla="*/ 0 w 93"/>
                <a:gd name="T3" fmla="*/ 6 h 159"/>
                <a:gd name="T4" fmla="*/ 3 w 93"/>
                <a:gd name="T5" fmla="*/ 15 h 159"/>
                <a:gd name="T6" fmla="*/ 22 w 93"/>
                <a:gd name="T7" fmla="*/ 17 h 159"/>
                <a:gd name="T8" fmla="*/ 30 w 93"/>
                <a:gd name="T9" fmla="*/ 20 h 159"/>
                <a:gd name="T10" fmla="*/ 34 w 93"/>
                <a:gd name="T11" fmla="*/ 22 h 159"/>
                <a:gd name="T12" fmla="*/ 42 w 93"/>
                <a:gd name="T13" fmla="*/ 25 h 159"/>
                <a:gd name="T14" fmla="*/ 50 w 93"/>
                <a:gd name="T15" fmla="*/ 31 h 159"/>
                <a:gd name="T16" fmla="*/ 56 w 93"/>
                <a:gd name="T17" fmla="*/ 34 h 159"/>
                <a:gd name="T18" fmla="*/ 62 w 93"/>
                <a:gd name="T19" fmla="*/ 43 h 159"/>
                <a:gd name="T20" fmla="*/ 67 w 93"/>
                <a:gd name="T21" fmla="*/ 50 h 159"/>
                <a:gd name="T22" fmla="*/ 72 w 93"/>
                <a:gd name="T23" fmla="*/ 62 h 159"/>
                <a:gd name="T24" fmla="*/ 74 w 93"/>
                <a:gd name="T25" fmla="*/ 69 h 159"/>
                <a:gd name="T26" fmla="*/ 75 w 93"/>
                <a:gd name="T27" fmla="*/ 82 h 159"/>
                <a:gd name="T28" fmla="*/ 74 w 93"/>
                <a:gd name="T29" fmla="*/ 81 h 159"/>
                <a:gd name="T30" fmla="*/ 72 w 93"/>
                <a:gd name="T31" fmla="*/ 91 h 159"/>
                <a:gd name="T32" fmla="*/ 68 w 93"/>
                <a:gd name="T33" fmla="*/ 103 h 159"/>
                <a:gd name="T34" fmla="*/ 65 w 93"/>
                <a:gd name="T35" fmla="*/ 113 h 159"/>
                <a:gd name="T36" fmla="*/ 56 w 93"/>
                <a:gd name="T37" fmla="*/ 121 h 159"/>
                <a:gd name="T38" fmla="*/ 53 w 93"/>
                <a:gd name="T39" fmla="*/ 123 h 159"/>
                <a:gd name="T40" fmla="*/ 44 w 93"/>
                <a:gd name="T41" fmla="*/ 129 h 159"/>
                <a:gd name="T42" fmla="*/ 39 w 93"/>
                <a:gd name="T43" fmla="*/ 134 h 159"/>
                <a:gd name="T44" fmla="*/ 33 w 93"/>
                <a:gd name="T45" fmla="*/ 137 h 159"/>
                <a:gd name="T46" fmla="*/ 24 w 93"/>
                <a:gd name="T47" fmla="*/ 138 h 159"/>
                <a:gd name="T48" fmla="*/ 11 w 93"/>
                <a:gd name="T49" fmla="*/ 140 h 159"/>
                <a:gd name="T50" fmla="*/ 9 w 93"/>
                <a:gd name="T51" fmla="*/ 141 h 159"/>
                <a:gd name="T52" fmla="*/ 3 w 93"/>
                <a:gd name="T53" fmla="*/ 144 h 159"/>
                <a:gd name="T54" fmla="*/ 0 w 93"/>
                <a:gd name="T55" fmla="*/ 153 h 159"/>
                <a:gd name="T56" fmla="*/ 6 w 93"/>
                <a:gd name="T57" fmla="*/ 159 h 159"/>
                <a:gd name="T58" fmla="*/ 14 w 93"/>
                <a:gd name="T59" fmla="*/ 157 h 159"/>
                <a:gd name="T60" fmla="*/ 30 w 93"/>
                <a:gd name="T61" fmla="*/ 156 h 159"/>
                <a:gd name="T62" fmla="*/ 36 w 93"/>
                <a:gd name="T63" fmla="*/ 154 h 159"/>
                <a:gd name="T64" fmla="*/ 44 w 93"/>
                <a:gd name="T65" fmla="*/ 151 h 159"/>
                <a:gd name="T66" fmla="*/ 56 w 93"/>
                <a:gd name="T67" fmla="*/ 144 h 159"/>
                <a:gd name="T68" fmla="*/ 65 w 93"/>
                <a:gd name="T69" fmla="*/ 138 h 159"/>
                <a:gd name="T70" fmla="*/ 71 w 93"/>
                <a:gd name="T71" fmla="*/ 132 h 159"/>
                <a:gd name="T72" fmla="*/ 74 w 93"/>
                <a:gd name="T73" fmla="*/ 126 h 159"/>
                <a:gd name="T74" fmla="*/ 84 w 93"/>
                <a:gd name="T75" fmla="*/ 113 h 159"/>
                <a:gd name="T76" fmla="*/ 90 w 93"/>
                <a:gd name="T77" fmla="*/ 98 h 159"/>
                <a:gd name="T78" fmla="*/ 92 w 93"/>
                <a:gd name="T79" fmla="*/ 91 h 159"/>
                <a:gd name="T80" fmla="*/ 93 w 93"/>
                <a:gd name="T81" fmla="*/ 76 h 159"/>
                <a:gd name="T82" fmla="*/ 92 w 93"/>
                <a:gd name="T83" fmla="*/ 66 h 159"/>
                <a:gd name="T84" fmla="*/ 90 w 93"/>
                <a:gd name="T85" fmla="*/ 59 h 159"/>
                <a:gd name="T86" fmla="*/ 84 w 93"/>
                <a:gd name="T87" fmla="*/ 44 h 159"/>
                <a:gd name="T88" fmla="*/ 74 w 93"/>
                <a:gd name="T89" fmla="*/ 31 h 159"/>
                <a:gd name="T90" fmla="*/ 71 w 93"/>
                <a:gd name="T91" fmla="*/ 25 h 159"/>
                <a:gd name="T92" fmla="*/ 65 w 93"/>
                <a:gd name="T93" fmla="*/ 19 h 159"/>
                <a:gd name="T94" fmla="*/ 56 w 93"/>
                <a:gd name="T95" fmla="*/ 13 h 159"/>
                <a:gd name="T96" fmla="*/ 44 w 93"/>
                <a:gd name="T97" fmla="*/ 6 h 159"/>
                <a:gd name="T98" fmla="*/ 36 w 93"/>
                <a:gd name="T99" fmla="*/ 3 h 159"/>
                <a:gd name="T100" fmla="*/ 30 w 93"/>
                <a:gd name="T101" fmla="*/ 1 h 159"/>
                <a:gd name="T102" fmla="*/ 9 w 93"/>
                <a:gd name="T103" fmla="*/ 0 h 1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159">
                  <a:moveTo>
                    <a:pt x="9" y="0"/>
                  </a:moveTo>
                  <a:lnTo>
                    <a:pt x="6" y="0"/>
                  </a:lnTo>
                  <a:lnTo>
                    <a:pt x="3" y="3"/>
                  </a:lnTo>
                  <a:lnTo>
                    <a:pt x="0" y="6"/>
                  </a:lnTo>
                  <a:lnTo>
                    <a:pt x="0" y="12"/>
                  </a:lnTo>
                  <a:lnTo>
                    <a:pt x="3" y="15"/>
                  </a:lnTo>
                  <a:lnTo>
                    <a:pt x="6" y="17"/>
                  </a:lnTo>
                  <a:lnTo>
                    <a:pt x="22" y="17"/>
                  </a:lnTo>
                  <a:lnTo>
                    <a:pt x="24" y="19"/>
                  </a:lnTo>
                  <a:lnTo>
                    <a:pt x="30" y="20"/>
                  </a:lnTo>
                  <a:lnTo>
                    <a:pt x="33" y="20"/>
                  </a:lnTo>
                  <a:lnTo>
                    <a:pt x="34" y="22"/>
                  </a:lnTo>
                  <a:lnTo>
                    <a:pt x="39" y="23"/>
                  </a:lnTo>
                  <a:lnTo>
                    <a:pt x="42" y="25"/>
                  </a:lnTo>
                  <a:lnTo>
                    <a:pt x="44" y="28"/>
                  </a:lnTo>
                  <a:lnTo>
                    <a:pt x="50" y="31"/>
                  </a:lnTo>
                  <a:lnTo>
                    <a:pt x="53" y="34"/>
                  </a:lnTo>
                  <a:lnTo>
                    <a:pt x="56" y="34"/>
                  </a:lnTo>
                  <a:lnTo>
                    <a:pt x="56" y="37"/>
                  </a:lnTo>
                  <a:lnTo>
                    <a:pt x="62" y="43"/>
                  </a:lnTo>
                  <a:lnTo>
                    <a:pt x="65" y="44"/>
                  </a:lnTo>
                  <a:lnTo>
                    <a:pt x="67" y="50"/>
                  </a:lnTo>
                  <a:lnTo>
                    <a:pt x="68" y="54"/>
                  </a:lnTo>
                  <a:lnTo>
                    <a:pt x="72" y="62"/>
                  </a:lnTo>
                  <a:lnTo>
                    <a:pt x="72" y="66"/>
                  </a:lnTo>
                  <a:lnTo>
                    <a:pt x="74" y="69"/>
                  </a:lnTo>
                  <a:lnTo>
                    <a:pt x="74" y="76"/>
                  </a:lnTo>
                  <a:lnTo>
                    <a:pt x="75" y="82"/>
                  </a:lnTo>
                  <a:lnTo>
                    <a:pt x="77" y="75"/>
                  </a:lnTo>
                  <a:lnTo>
                    <a:pt x="74" y="81"/>
                  </a:lnTo>
                  <a:lnTo>
                    <a:pt x="74" y="88"/>
                  </a:lnTo>
                  <a:lnTo>
                    <a:pt x="72" y="91"/>
                  </a:lnTo>
                  <a:lnTo>
                    <a:pt x="72" y="96"/>
                  </a:lnTo>
                  <a:lnTo>
                    <a:pt x="68" y="103"/>
                  </a:lnTo>
                  <a:lnTo>
                    <a:pt x="67" y="107"/>
                  </a:lnTo>
                  <a:lnTo>
                    <a:pt x="65" y="113"/>
                  </a:lnTo>
                  <a:lnTo>
                    <a:pt x="62" y="115"/>
                  </a:lnTo>
                  <a:lnTo>
                    <a:pt x="56" y="121"/>
                  </a:lnTo>
                  <a:lnTo>
                    <a:pt x="56" y="123"/>
                  </a:lnTo>
                  <a:lnTo>
                    <a:pt x="53" y="123"/>
                  </a:lnTo>
                  <a:lnTo>
                    <a:pt x="50" y="126"/>
                  </a:lnTo>
                  <a:lnTo>
                    <a:pt x="44" y="129"/>
                  </a:lnTo>
                  <a:lnTo>
                    <a:pt x="42" y="132"/>
                  </a:lnTo>
                  <a:lnTo>
                    <a:pt x="39" y="134"/>
                  </a:lnTo>
                  <a:lnTo>
                    <a:pt x="34" y="135"/>
                  </a:lnTo>
                  <a:lnTo>
                    <a:pt x="33" y="137"/>
                  </a:lnTo>
                  <a:lnTo>
                    <a:pt x="30" y="137"/>
                  </a:lnTo>
                  <a:lnTo>
                    <a:pt x="24" y="138"/>
                  </a:lnTo>
                  <a:lnTo>
                    <a:pt x="22" y="140"/>
                  </a:lnTo>
                  <a:lnTo>
                    <a:pt x="11" y="140"/>
                  </a:lnTo>
                  <a:lnTo>
                    <a:pt x="5" y="143"/>
                  </a:lnTo>
                  <a:lnTo>
                    <a:pt x="9" y="141"/>
                  </a:lnTo>
                  <a:lnTo>
                    <a:pt x="6" y="141"/>
                  </a:lnTo>
                  <a:lnTo>
                    <a:pt x="3" y="144"/>
                  </a:lnTo>
                  <a:lnTo>
                    <a:pt x="0" y="147"/>
                  </a:lnTo>
                  <a:lnTo>
                    <a:pt x="0" y="153"/>
                  </a:lnTo>
                  <a:lnTo>
                    <a:pt x="3" y="156"/>
                  </a:lnTo>
                  <a:lnTo>
                    <a:pt x="6" y="159"/>
                  </a:lnTo>
                  <a:lnTo>
                    <a:pt x="9" y="159"/>
                  </a:lnTo>
                  <a:lnTo>
                    <a:pt x="14" y="157"/>
                  </a:lnTo>
                  <a:lnTo>
                    <a:pt x="25" y="157"/>
                  </a:lnTo>
                  <a:lnTo>
                    <a:pt x="30" y="156"/>
                  </a:lnTo>
                  <a:lnTo>
                    <a:pt x="33" y="154"/>
                  </a:lnTo>
                  <a:lnTo>
                    <a:pt x="36" y="154"/>
                  </a:lnTo>
                  <a:lnTo>
                    <a:pt x="40" y="153"/>
                  </a:lnTo>
                  <a:lnTo>
                    <a:pt x="44" y="151"/>
                  </a:lnTo>
                  <a:lnTo>
                    <a:pt x="53" y="147"/>
                  </a:lnTo>
                  <a:lnTo>
                    <a:pt x="56" y="144"/>
                  </a:lnTo>
                  <a:lnTo>
                    <a:pt x="62" y="141"/>
                  </a:lnTo>
                  <a:lnTo>
                    <a:pt x="65" y="138"/>
                  </a:lnTo>
                  <a:lnTo>
                    <a:pt x="68" y="135"/>
                  </a:lnTo>
                  <a:lnTo>
                    <a:pt x="71" y="132"/>
                  </a:lnTo>
                  <a:lnTo>
                    <a:pt x="74" y="129"/>
                  </a:lnTo>
                  <a:lnTo>
                    <a:pt x="74" y="126"/>
                  </a:lnTo>
                  <a:lnTo>
                    <a:pt x="77" y="125"/>
                  </a:lnTo>
                  <a:lnTo>
                    <a:pt x="84" y="113"/>
                  </a:lnTo>
                  <a:lnTo>
                    <a:pt x="86" y="109"/>
                  </a:lnTo>
                  <a:lnTo>
                    <a:pt x="90" y="98"/>
                  </a:lnTo>
                  <a:lnTo>
                    <a:pt x="90" y="94"/>
                  </a:lnTo>
                  <a:lnTo>
                    <a:pt x="92" y="91"/>
                  </a:lnTo>
                  <a:lnTo>
                    <a:pt x="92" y="84"/>
                  </a:lnTo>
                  <a:lnTo>
                    <a:pt x="93" y="76"/>
                  </a:lnTo>
                  <a:lnTo>
                    <a:pt x="92" y="73"/>
                  </a:lnTo>
                  <a:lnTo>
                    <a:pt x="92" y="66"/>
                  </a:lnTo>
                  <a:lnTo>
                    <a:pt x="90" y="63"/>
                  </a:lnTo>
                  <a:lnTo>
                    <a:pt x="90" y="59"/>
                  </a:lnTo>
                  <a:lnTo>
                    <a:pt x="86" y="48"/>
                  </a:lnTo>
                  <a:lnTo>
                    <a:pt x="84" y="44"/>
                  </a:lnTo>
                  <a:lnTo>
                    <a:pt x="77" y="32"/>
                  </a:lnTo>
                  <a:lnTo>
                    <a:pt x="74" y="31"/>
                  </a:lnTo>
                  <a:lnTo>
                    <a:pt x="74" y="28"/>
                  </a:lnTo>
                  <a:lnTo>
                    <a:pt x="71" y="25"/>
                  </a:lnTo>
                  <a:lnTo>
                    <a:pt x="68" y="22"/>
                  </a:lnTo>
                  <a:lnTo>
                    <a:pt x="65" y="19"/>
                  </a:lnTo>
                  <a:lnTo>
                    <a:pt x="62" y="16"/>
                  </a:lnTo>
                  <a:lnTo>
                    <a:pt x="56" y="13"/>
                  </a:lnTo>
                  <a:lnTo>
                    <a:pt x="53" y="10"/>
                  </a:lnTo>
                  <a:lnTo>
                    <a:pt x="44" y="6"/>
                  </a:lnTo>
                  <a:lnTo>
                    <a:pt x="40" y="4"/>
                  </a:lnTo>
                  <a:lnTo>
                    <a:pt x="36" y="3"/>
                  </a:lnTo>
                  <a:lnTo>
                    <a:pt x="33" y="3"/>
                  </a:lnTo>
                  <a:lnTo>
                    <a:pt x="30" y="1"/>
                  </a:lnTo>
                  <a:lnTo>
                    <a:pt x="2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8" name="Freeform 97"/>
            <p:cNvSpPr>
              <a:spLocks/>
            </p:cNvSpPr>
            <p:nvPr/>
          </p:nvSpPr>
          <p:spPr bwMode="auto">
            <a:xfrm>
              <a:off x="3470" y="1453"/>
              <a:ext cx="131" cy="17"/>
            </a:xfrm>
            <a:custGeom>
              <a:avLst/>
              <a:gdLst>
                <a:gd name="T0" fmla="*/ 122 w 131"/>
                <a:gd name="T1" fmla="*/ 17 h 17"/>
                <a:gd name="T2" fmla="*/ 125 w 131"/>
                <a:gd name="T3" fmla="*/ 17 h 17"/>
                <a:gd name="T4" fmla="*/ 128 w 131"/>
                <a:gd name="T5" fmla="*/ 15 h 17"/>
                <a:gd name="T6" fmla="*/ 131 w 131"/>
                <a:gd name="T7" fmla="*/ 12 h 17"/>
                <a:gd name="T8" fmla="*/ 131 w 131"/>
                <a:gd name="T9" fmla="*/ 6 h 17"/>
                <a:gd name="T10" fmla="*/ 128 w 131"/>
                <a:gd name="T11" fmla="*/ 3 h 17"/>
                <a:gd name="T12" fmla="*/ 125 w 131"/>
                <a:gd name="T13" fmla="*/ 0 h 17"/>
                <a:gd name="T14" fmla="*/ 6 w 131"/>
                <a:gd name="T15" fmla="*/ 0 h 17"/>
                <a:gd name="T16" fmla="*/ 3 w 131"/>
                <a:gd name="T17" fmla="*/ 3 h 17"/>
                <a:gd name="T18" fmla="*/ 0 w 131"/>
                <a:gd name="T19" fmla="*/ 6 h 17"/>
                <a:gd name="T20" fmla="*/ 0 w 131"/>
                <a:gd name="T21" fmla="*/ 12 h 17"/>
                <a:gd name="T22" fmla="*/ 3 w 131"/>
                <a:gd name="T23" fmla="*/ 15 h 17"/>
                <a:gd name="T24" fmla="*/ 6 w 131"/>
                <a:gd name="T25" fmla="*/ 17 h 17"/>
                <a:gd name="T26" fmla="*/ 9 w 131"/>
                <a:gd name="T27" fmla="*/ 17 h 17"/>
                <a:gd name="T28" fmla="*/ 122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2" y="17"/>
                  </a:moveTo>
                  <a:lnTo>
                    <a:pt x="125" y="17"/>
                  </a:lnTo>
                  <a:lnTo>
                    <a:pt x="128" y="15"/>
                  </a:lnTo>
                  <a:lnTo>
                    <a:pt x="131" y="12"/>
                  </a:lnTo>
                  <a:lnTo>
                    <a:pt x="131" y="6"/>
                  </a:lnTo>
                  <a:lnTo>
                    <a:pt x="128" y="3"/>
                  </a:lnTo>
                  <a:lnTo>
                    <a:pt x="125" y="0"/>
                  </a:lnTo>
                  <a:lnTo>
                    <a:pt x="6" y="0"/>
                  </a:lnTo>
                  <a:lnTo>
                    <a:pt x="3" y="3"/>
                  </a:lnTo>
                  <a:lnTo>
                    <a:pt x="0" y="6"/>
                  </a:lnTo>
                  <a:lnTo>
                    <a:pt x="0" y="12"/>
                  </a:lnTo>
                  <a:lnTo>
                    <a:pt x="3" y="15"/>
                  </a:lnTo>
                  <a:lnTo>
                    <a:pt x="6" y="17"/>
                  </a:lnTo>
                  <a:lnTo>
                    <a:pt x="9" y="17"/>
                  </a:lnTo>
                  <a:lnTo>
                    <a:pt x="12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9" name="Freeform 98"/>
            <p:cNvSpPr>
              <a:spLocks/>
            </p:cNvSpPr>
            <p:nvPr/>
          </p:nvSpPr>
          <p:spPr bwMode="auto">
            <a:xfrm>
              <a:off x="3470" y="1594"/>
              <a:ext cx="131" cy="18"/>
            </a:xfrm>
            <a:custGeom>
              <a:avLst/>
              <a:gdLst>
                <a:gd name="T0" fmla="*/ 122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6 w 131"/>
                <a:gd name="T15" fmla="*/ 0 h 18"/>
                <a:gd name="T16" fmla="*/ 3 w 131"/>
                <a:gd name="T17" fmla="*/ 3 h 18"/>
                <a:gd name="T18" fmla="*/ 0 w 131"/>
                <a:gd name="T19" fmla="*/ 6 h 18"/>
                <a:gd name="T20" fmla="*/ 0 w 131"/>
                <a:gd name="T21" fmla="*/ 12 h 18"/>
                <a:gd name="T22" fmla="*/ 3 w 131"/>
                <a:gd name="T23" fmla="*/ 15 h 18"/>
                <a:gd name="T24" fmla="*/ 6 w 131"/>
                <a:gd name="T25" fmla="*/ 18 h 18"/>
                <a:gd name="T26" fmla="*/ 9 w 131"/>
                <a:gd name="T27" fmla="*/ 18 h 18"/>
                <a:gd name="T28" fmla="*/ 122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2" y="18"/>
                  </a:moveTo>
                  <a:lnTo>
                    <a:pt x="125" y="18"/>
                  </a:lnTo>
                  <a:lnTo>
                    <a:pt x="128" y="15"/>
                  </a:lnTo>
                  <a:lnTo>
                    <a:pt x="131" y="12"/>
                  </a:lnTo>
                  <a:lnTo>
                    <a:pt x="131" y="6"/>
                  </a:lnTo>
                  <a:lnTo>
                    <a:pt x="128" y="3"/>
                  </a:lnTo>
                  <a:lnTo>
                    <a:pt x="125" y="0"/>
                  </a:lnTo>
                  <a:lnTo>
                    <a:pt x="6" y="0"/>
                  </a:lnTo>
                  <a:lnTo>
                    <a:pt x="3" y="3"/>
                  </a:lnTo>
                  <a:lnTo>
                    <a:pt x="0" y="6"/>
                  </a:lnTo>
                  <a:lnTo>
                    <a:pt x="0" y="12"/>
                  </a:lnTo>
                  <a:lnTo>
                    <a:pt x="3" y="15"/>
                  </a:lnTo>
                  <a:lnTo>
                    <a:pt x="6" y="18"/>
                  </a:lnTo>
                  <a:lnTo>
                    <a:pt x="9" y="18"/>
                  </a:lnTo>
                  <a:lnTo>
                    <a:pt x="1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0" name="Freeform 99"/>
            <p:cNvSpPr>
              <a:spLocks/>
            </p:cNvSpPr>
            <p:nvPr/>
          </p:nvSpPr>
          <p:spPr bwMode="auto">
            <a:xfrm>
              <a:off x="3470" y="1453"/>
              <a:ext cx="18" cy="159"/>
            </a:xfrm>
            <a:custGeom>
              <a:avLst/>
              <a:gdLst>
                <a:gd name="T0" fmla="*/ 18 w 18"/>
                <a:gd name="T1" fmla="*/ 9 h 159"/>
                <a:gd name="T2" fmla="*/ 18 w 18"/>
                <a:gd name="T3" fmla="*/ 6 h 159"/>
                <a:gd name="T4" fmla="*/ 15 w 18"/>
                <a:gd name="T5" fmla="*/ 3 h 159"/>
                <a:gd name="T6" fmla="*/ 12 w 18"/>
                <a:gd name="T7" fmla="*/ 0 h 159"/>
                <a:gd name="T8" fmla="*/ 6 w 18"/>
                <a:gd name="T9" fmla="*/ 0 h 159"/>
                <a:gd name="T10" fmla="*/ 3 w 18"/>
                <a:gd name="T11" fmla="*/ 3 h 159"/>
                <a:gd name="T12" fmla="*/ 0 w 18"/>
                <a:gd name="T13" fmla="*/ 6 h 159"/>
                <a:gd name="T14" fmla="*/ 0 w 18"/>
                <a:gd name="T15" fmla="*/ 153 h 159"/>
                <a:gd name="T16" fmla="*/ 3 w 18"/>
                <a:gd name="T17" fmla="*/ 156 h 159"/>
                <a:gd name="T18" fmla="*/ 6 w 18"/>
                <a:gd name="T19" fmla="*/ 159 h 159"/>
                <a:gd name="T20" fmla="*/ 12 w 18"/>
                <a:gd name="T21" fmla="*/ 159 h 159"/>
                <a:gd name="T22" fmla="*/ 15 w 18"/>
                <a:gd name="T23" fmla="*/ 156 h 159"/>
                <a:gd name="T24" fmla="*/ 18 w 18"/>
                <a:gd name="T25" fmla="*/ 153 h 159"/>
                <a:gd name="T26" fmla="*/ 18 w 18"/>
                <a:gd name="T27" fmla="*/ 150 h 159"/>
                <a:gd name="T28" fmla="*/ 18 w 18"/>
                <a:gd name="T29" fmla="*/ 9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159">
                  <a:moveTo>
                    <a:pt x="18" y="9"/>
                  </a:moveTo>
                  <a:lnTo>
                    <a:pt x="18" y="6"/>
                  </a:lnTo>
                  <a:lnTo>
                    <a:pt x="15" y="3"/>
                  </a:lnTo>
                  <a:lnTo>
                    <a:pt x="12" y="0"/>
                  </a:lnTo>
                  <a:lnTo>
                    <a:pt x="6" y="0"/>
                  </a:lnTo>
                  <a:lnTo>
                    <a:pt x="3" y="3"/>
                  </a:lnTo>
                  <a:lnTo>
                    <a:pt x="0" y="6"/>
                  </a:lnTo>
                  <a:lnTo>
                    <a:pt x="0" y="153"/>
                  </a:lnTo>
                  <a:lnTo>
                    <a:pt x="3" y="156"/>
                  </a:lnTo>
                  <a:lnTo>
                    <a:pt x="6" y="159"/>
                  </a:lnTo>
                  <a:lnTo>
                    <a:pt x="12" y="159"/>
                  </a:lnTo>
                  <a:lnTo>
                    <a:pt x="15" y="156"/>
                  </a:lnTo>
                  <a:lnTo>
                    <a:pt x="18" y="153"/>
                  </a:lnTo>
                  <a:lnTo>
                    <a:pt x="18" y="150"/>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1" name="Freeform 100"/>
            <p:cNvSpPr>
              <a:spLocks/>
            </p:cNvSpPr>
            <p:nvPr/>
          </p:nvSpPr>
          <p:spPr bwMode="auto">
            <a:xfrm>
              <a:off x="3389" y="1476"/>
              <a:ext cx="93" cy="18"/>
            </a:xfrm>
            <a:custGeom>
              <a:avLst/>
              <a:gdLst>
                <a:gd name="T0" fmla="*/ 9 w 93"/>
                <a:gd name="T1" fmla="*/ 0 h 18"/>
                <a:gd name="T2" fmla="*/ 6 w 93"/>
                <a:gd name="T3" fmla="*/ 0 h 18"/>
                <a:gd name="T4" fmla="*/ 3 w 93"/>
                <a:gd name="T5" fmla="*/ 3 h 18"/>
                <a:gd name="T6" fmla="*/ 0 w 93"/>
                <a:gd name="T7" fmla="*/ 6 h 18"/>
                <a:gd name="T8" fmla="*/ 0 w 93"/>
                <a:gd name="T9" fmla="*/ 12 h 18"/>
                <a:gd name="T10" fmla="*/ 3 w 93"/>
                <a:gd name="T11" fmla="*/ 15 h 18"/>
                <a:gd name="T12" fmla="*/ 6 w 93"/>
                <a:gd name="T13" fmla="*/ 18 h 18"/>
                <a:gd name="T14" fmla="*/ 87 w 93"/>
                <a:gd name="T15" fmla="*/ 18 h 18"/>
                <a:gd name="T16" fmla="*/ 90 w 93"/>
                <a:gd name="T17" fmla="*/ 15 h 18"/>
                <a:gd name="T18" fmla="*/ 93 w 93"/>
                <a:gd name="T19" fmla="*/ 12 h 18"/>
                <a:gd name="T20" fmla="*/ 93 w 93"/>
                <a:gd name="T21" fmla="*/ 6 h 18"/>
                <a:gd name="T22" fmla="*/ 90 w 93"/>
                <a:gd name="T23" fmla="*/ 3 h 18"/>
                <a:gd name="T24" fmla="*/ 87 w 93"/>
                <a:gd name="T25" fmla="*/ 0 h 18"/>
                <a:gd name="T26" fmla="*/ 84 w 93"/>
                <a:gd name="T27" fmla="*/ 0 h 18"/>
                <a:gd name="T28" fmla="*/ 9 w 9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8">
                  <a:moveTo>
                    <a:pt x="9" y="0"/>
                  </a:moveTo>
                  <a:lnTo>
                    <a:pt x="6" y="0"/>
                  </a:lnTo>
                  <a:lnTo>
                    <a:pt x="3" y="3"/>
                  </a:lnTo>
                  <a:lnTo>
                    <a:pt x="0" y="6"/>
                  </a:lnTo>
                  <a:lnTo>
                    <a:pt x="0" y="12"/>
                  </a:lnTo>
                  <a:lnTo>
                    <a:pt x="3" y="15"/>
                  </a:lnTo>
                  <a:lnTo>
                    <a:pt x="6" y="18"/>
                  </a:lnTo>
                  <a:lnTo>
                    <a:pt x="87" y="18"/>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2" name="Freeform 101"/>
            <p:cNvSpPr>
              <a:spLocks/>
            </p:cNvSpPr>
            <p:nvPr/>
          </p:nvSpPr>
          <p:spPr bwMode="auto">
            <a:xfrm>
              <a:off x="3389" y="1565"/>
              <a:ext cx="93" cy="17"/>
            </a:xfrm>
            <a:custGeom>
              <a:avLst/>
              <a:gdLst>
                <a:gd name="T0" fmla="*/ 9 w 93"/>
                <a:gd name="T1" fmla="*/ 0 h 17"/>
                <a:gd name="T2" fmla="*/ 6 w 93"/>
                <a:gd name="T3" fmla="*/ 0 h 17"/>
                <a:gd name="T4" fmla="*/ 3 w 93"/>
                <a:gd name="T5" fmla="*/ 3 h 17"/>
                <a:gd name="T6" fmla="*/ 0 w 93"/>
                <a:gd name="T7" fmla="*/ 6 h 17"/>
                <a:gd name="T8" fmla="*/ 0 w 93"/>
                <a:gd name="T9" fmla="*/ 11 h 17"/>
                <a:gd name="T10" fmla="*/ 3 w 93"/>
                <a:gd name="T11" fmla="*/ 14 h 17"/>
                <a:gd name="T12" fmla="*/ 6 w 93"/>
                <a:gd name="T13" fmla="*/ 17 h 17"/>
                <a:gd name="T14" fmla="*/ 87 w 93"/>
                <a:gd name="T15" fmla="*/ 17 h 17"/>
                <a:gd name="T16" fmla="*/ 90 w 93"/>
                <a:gd name="T17" fmla="*/ 14 h 17"/>
                <a:gd name="T18" fmla="*/ 93 w 93"/>
                <a:gd name="T19" fmla="*/ 11 h 17"/>
                <a:gd name="T20" fmla="*/ 93 w 93"/>
                <a:gd name="T21" fmla="*/ 6 h 17"/>
                <a:gd name="T22" fmla="*/ 90 w 93"/>
                <a:gd name="T23" fmla="*/ 3 h 17"/>
                <a:gd name="T24" fmla="*/ 87 w 93"/>
                <a:gd name="T25" fmla="*/ 0 h 17"/>
                <a:gd name="T26" fmla="*/ 84 w 93"/>
                <a:gd name="T27" fmla="*/ 0 h 17"/>
                <a:gd name="T28" fmla="*/ 9 w 93"/>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7">
                  <a:moveTo>
                    <a:pt x="9" y="0"/>
                  </a:moveTo>
                  <a:lnTo>
                    <a:pt x="6" y="0"/>
                  </a:lnTo>
                  <a:lnTo>
                    <a:pt x="3" y="3"/>
                  </a:lnTo>
                  <a:lnTo>
                    <a:pt x="0" y="6"/>
                  </a:lnTo>
                  <a:lnTo>
                    <a:pt x="0" y="11"/>
                  </a:lnTo>
                  <a:lnTo>
                    <a:pt x="3" y="14"/>
                  </a:lnTo>
                  <a:lnTo>
                    <a:pt x="6" y="17"/>
                  </a:lnTo>
                  <a:lnTo>
                    <a:pt x="87" y="17"/>
                  </a:lnTo>
                  <a:lnTo>
                    <a:pt x="90" y="14"/>
                  </a:lnTo>
                  <a:lnTo>
                    <a:pt x="93" y="11"/>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3" name="Freeform 102"/>
            <p:cNvSpPr>
              <a:spLocks/>
            </p:cNvSpPr>
            <p:nvPr/>
          </p:nvSpPr>
          <p:spPr bwMode="auto">
            <a:xfrm>
              <a:off x="3654" y="1529"/>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4" name="Freeform 103"/>
            <p:cNvSpPr>
              <a:spLocks/>
            </p:cNvSpPr>
            <p:nvPr/>
          </p:nvSpPr>
          <p:spPr bwMode="auto">
            <a:xfrm>
              <a:off x="3588" y="1204"/>
              <a:ext cx="93" cy="159"/>
            </a:xfrm>
            <a:custGeom>
              <a:avLst/>
              <a:gdLst>
                <a:gd name="T0" fmla="*/ 6 w 93"/>
                <a:gd name="T1" fmla="*/ 0 h 159"/>
                <a:gd name="T2" fmla="*/ 0 w 93"/>
                <a:gd name="T3" fmla="*/ 6 h 159"/>
                <a:gd name="T4" fmla="*/ 3 w 93"/>
                <a:gd name="T5" fmla="*/ 15 h 159"/>
                <a:gd name="T6" fmla="*/ 22 w 93"/>
                <a:gd name="T7" fmla="*/ 18 h 159"/>
                <a:gd name="T8" fmla="*/ 29 w 93"/>
                <a:gd name="T9" fmla="*/ 21 h 159"/>
                <a:gd name="T10" fmla="*/ 34 w 93"/>
                <a:gd name="T11" fmla="*/ 22 h 159"/>
                <a:gd name="T12" fmla="*/ 41 w 93"/>
                <a:gd name="T13" fmla="*/ 25 h 159"/>
                <a:gd name="T14" fmla="*/ 50 w 93"/>
                <a:gd name="T15" fmla="*/ 31 h 159"/>
                <a:gd name="T16" fmla="*/ 56 w 93"/>
                <a:gd name="T17" fmla="*/ 34 h 159"/>
                <a:gd name="T18" fmla="*/ 62 w 93"/>
                <a:gd name="T19" fmla="*/ 43 h 159"/>
                <a:gd name="T20" fmla="*/ 66 w 93"/>
                <a:gd name="T21" fmla="*/ 50 h 159"/>
                <a:gd name="T22" fmla="*/ 72 w 93"/>
                <a:gd name="T23" fmla="*/ 62 h 159"/>
                <a:gd name="T24" fmla="*/ 74 w 93"/>
                <a:gd name="T25" fmla="*/ 69 h 159"/>
                <a:gd name="T26" fmla="*/ 75 w 93"/>
                <a:gd name="T27" fmla="*/ 83 h 159"/>
                <a:gd name="T28" fmla="*/ 74 w 93"/>
                <a:gd name="T29" fmla="*/ 81 h 159"/>
                <a:gd name="T30" fmla="*/ 72 w 93"/>
                <a:gd name="T31" fmla="*/ 91 h 159"/>
                <a:gd name="T32" fmla="*/ 68 w 93"/>
                <a:gd name="T33" fmla="*/ 103 h 159"/>
                <a:gd name="T34" fmla="*/ 65 w 93"/>
                <a:gd name="T35" fmla="*/ 113 h 159"/>
                <a:gd name="T36" fmla="*/ 56 w 93"/>
                <a:gd name="T37" fmla="*/ 121 h 159"/>
                <a:gd name="T38" fmla="*/ 53 w 93"/>
                <a:gd name="T39" fmla="*/ 124 h 159"/>
                <a:gd name="T40" fmla="*/ 44 w 93"/>
                <a:gd name="T41" fmla="*/ 130 h 159"/>
                <a:gd name="T42" fmla="*/ 38 w 93"/>
                <a:gd name="T43" fmla="*/ 134 h 159"/>
                <a:gd name="T44" fmla="*/ 32 w 93"/>
                <a:gd name="T45" fmla="*/ 137 h 159"/>
                <a:gd name="T46" fmla="*/ 24 w 93"/>
                <a:gd name="T47" fmla="*/ 138 h 159"/>
                <a:gd name="T48" fmla="*/ 10 w 93"/>
                <a:gd name="T49" fmla="*/ 140 h 159"/>
                <a:gd name="T50" fmla="*/ 9 w 93"/>
                <a:gd name="T51" fmla="*/ 141 h 159"/>
                <a:gd name="T52" fmla="*/ 3 w 93"/>
                <a:gd name="T53" fmla="*/ 144 h 159"/>
                <a:gd name="T54" fmla="*/ 0 w 93"/>
                <a:gd name="T55" fmla="*/ 153 h 159"/>
                <a:gd name="T56" fmla="*/ 6 w 93"/>
                <a:gd name="T57" fmla="*/ 159 h 159"/>
                <a:gd name="T58" fmla="*/ 13 w 93"/>
                <a:gd name="T59" fmla="*/ 158 h 159"/>
                <a:gd name="T60" fmla="*/ 29 w 93"/>
                <a:gd name="T61" fmla="*/ 156 h 159"/>
                <a:gd name="T62" fmla="*/ 35 w 93"/>
                <a:gd name="T63" fmla="*/ 155 h 159"/>
                <a:gd name="T64" fmla="*/ 44 w 93"/>
                <a:gd name="T65" fmla="*/ 152 h 159"/>
                <a:gd name="T66" fmla="*/ 56 w 93"/>
                <a:gd name="T67" fmla="*/ 144 h 159"/>
                <a:gd name="T68" fmla="*/ 65 w 93"/>
                <a:gd name="T69" fmla="*/ 138 h 159"/>
                <a:gd name="T70" fmla="*/ 71 w 93"/>
                <a:gd name="T71" fmla="*/ 133 h 159"/>
                <a:gd name="T72" fmla="*/ 74 w 93"/>
                <a:gd name="T73" fmla="*/ 127 h 159"/>
                <a:gd name="T74" fmla="*/ 84 w 93"/>
                <a:gd name="T75" fmla="*/ 113 h 159"/>
                <a:gd name="T76" fmla="*/ 90 w 93"/>
                <a:gd name="T77" fmla="*/ 99 h 159"/>
                <a:gd name="T78" fmla="*/ 91 w 93"/>
                <a:gd name="T79" fmla="*/ 91 h 159"/>
                <a:gd name="T80" fmla="*/ 93 w 93"/>
                <a:gd name="T81" fmla="*/ 77 h 159"/>
                <a:gd name="T82" fmla="*/ 91 w 93"/>
                <a:gd name="T83" fmla="*/ 66 h 159"/>
                <a:gd name="T84" fmla="*/ 90 w 93"/>
                <a:gd name="T85" fmla="*/ 59 h 159"/>
                <a:gd name="T86" fmla="*/ 84 w 93"/>
                <a:gd name="T87" fmla="*/ 44 h 159"/>
                <a:gd name="T88" fmla="*/ 74 w 93"/>
                <a:gd name="T89" fmla="*/ 31 h 159"/>
                <a:gd name="T90" fmla="*/ 71 w 93"/>
                <a:gd name="T91" fmla="*/ 25 h 159"/>
                <a:gd name="T92" fmla="*/ 65 w 93"/>
                <a:gd name="T93" fmla="*/ 19 h 159"/>
                <a:gd name="T94" fmla="*/ 56 w 93"/>
                <a:gd name="T95" fmla="*/ 13 h 159"/>
                <a:gd name="T96" fmla="*/ 44 w 93"/>
                <a:gd name="T97" fmla="*/ 6 h 159"/>
                <a:gd name="T98" fmla="*/ 35 w 93"/>
                <a:gd name="T99" fmla="*/ 3 h 159"/>
                <a:gd name="T100" fmla="*/ 29 w 93"/>
                <a:gd name="T101" fmla="*/ 2 h 159"/>
                <a:gd name="T102" fmla="*/ 9 w 93"/>
                <a:gd name="T103" fmla="*/ 0 h 1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159">
                  <a:moveTo>
                    <a:pt x="9" y="0"/>
                  </a:moveTo>
                  <a:lnTo>
                    <a:pt x="6" y="0"/>
                  </a:lnTo>
                  <a:lnTo>
                    <a:pt x="3" y="3"/>
                  </a:lnTo>
                  <a:lnTo>
                    <a:pt x="0" y="6"/>
                  </a:lnTo>
                  <a:lnTo>
                    <a:pt x="0" y="12"/>
                  </a:lnTo>
                  <a:lnTo>
                    <a:pt x="3" y="15"/>
                  </a:lnTo>
                  <a:lnTo>
                    <a:pt x="6" y="18"/>
                  </a:lnTo>
                  <a:lnTo>
                    <a:pt x="22" y="18"/>
                  </a:lnTo>
                  <a:lnTo>
                    <a:pt x="24" y="19"/>
                  </a:lnTo>
                  <a:lnTo>
                    <a:pt x="29" y="21"/>
                  </a:lnTo>
                  <a:lnTo>
                    <a:pt x="32" y="21"/>
                  </a:lnTo>
                  <a:lnTo>
                    <a:pt x="34" y="22"/>
                  </a:lnTo>
                  <a:lnTo>
                    <a:pt x="38" y="24"/>
                  </a:lnTo>
                  <a:lnTo>
                    <a:pt x="41" y="25"/>
                  </a:lnTo>
                  <a:lnTo>
                    <a:pt x="44" y="28"/>
                  </a:lnTo>
                  <a:lnTo>
                    <a:pt x="50" y="31"/>
                  </a:lnTo>
                  <a:lnTo>
                    <a:pt x="53" y="34"/>
                  </a:lnTo>
                  <a:lnTo>
                    <a:pt x="56" y="34"/>
                  </a:lnTo>
                  <a:lnTo>
                    <a:pt x="56" y="37"/>
                  </a:lnTo>
                  <a:lnTo>
                    <a:pt x="62" y="43"/>
                  </a:lnTo>
                  <a:lnTo>
                    <a:pt x="65" y="44"/>
                  </a:lnTo>
                  <a:lnTo>
                    <a:pt x="66" y="50"/>
                  </a:lnTo>
                  <a:lnTo>
                    <a:pt x="68" y="55"/>
                  </a:lnTo>
                  <a:lnTo>
                    <a:pt x="72" y="62"/>
                  </a:lnTo>
                  <a:lnTo>
                    <a:pt x="72" y="66"/>
                  </a:lnTo>
                  <a:lnTo>
                    <a:pt x="74" y="69"/>
                  </a:lnTo>
                  <a:lnTo>
                    <a:pt x="74" y="77"/>
                  </a:lnTo>
                  <a:lnTo>
                    <a:pt x="75" y="83"/>
                  </a:lnTo>
                  <a:lnTo>
                    <a:pt x="77" y="75"/>
                  </a:lnTo>
                  <a:lnTo>
                    <a:pt x="74" y="81"/>
                  </a:lnTo>
                  <a:lnTo>
                    <a:pt x="74" y="88"/>
                  </a:lnTo>
                  <a:lnTo>
                    <a:pt x="72" y="91"/>
                  </a:lnTo>
                  <a:lnTo>
                    <a:pt x="72" y="96"/>
                  </a:lnTo>
                  <a:lnTo>
                    <a:pt x="68" y="103"/>
                  </a:lnTo>
                  <a:lnTo>
                    <a:pt x="66" y="108"/>
                  </a:lnTo>
                  <a:lnTo>
                    <a:pt x="65" y="113"/>
                  </a:lnTo>
                  <a:lnTo>
                    <a:pt x="62" y="115"/>
                  </a:lnTo>
                  <a:lnTo>
                    <a:pt x="56" y="121"/>
                  </a:lnTo>
                  <a:lnTo>
                    <a:pt x="56" y="124"/>
                  </a:lnTo>
                  <a:lnTo>
                    <a:pt x="53" y="124"/>
                  </a:lnTo>
                  <a:lnTo>
                    <a:pt x="50" y="127"/>
                  </a:lnTo>
                  <a:lnTo>
                    <a:pt x="44" y="130"/>
                  </a:lnTo>
                  <a:lnTo>
                    <a:pt x="41" y="133"/>
                  </a:lnTo>
                  <a:lnTo>
                    <a:pt x="38" y="134"/>
                  </a:lnTo>
                  <a:lnTo>
                    <a:pt x="34" y="135"/>
                  </a:lnTo>
                  <a:lnTo>
                    <a:pt x="32" y="137"/>
                  </a:lnTo>
                  <a:lnTo>
                    <a:pt x="29" y="137"/>
                  </a:lnTo>
                  <a:lnTo>
                    <a:pt x="24" y="138"/>
                  </a:lnTo>
                  <a:lnTo>
                    <a:pt x="22" y="140"/>
                  </a:lnTo>
                  <a:lnTo>
                    <a:pt x="10" y="140"/>
                  </a:lnTo>
                  <a:lnTo>
                    <a:pt x="4" y="143"/>
                  </a:lnTo>
                  <a:lnTo>
                    <a:pt x="9" y="141"/>
                  </a:lnTo>
                  <a:lnTo>
                    <a:pt x="6" y="141"/>
                  </a:lnTo>
                  <a:lnTo>
                    <a:pt x="3" y="144"/>
                  </a:lnTo>
                  <a:lnTo>
                    <a:pt x="0" y="147"/>
                  </a:lnTo>
                  <a:lnTo>
                    <a:pt x="0" y="153"/>
                  </a:lnTo>
                  <a:lnTo>
                    <a:pt x="3" y="156"/>
                  </a:lnTo>
                  <a:lnTo>
                    <a:pt x="6" y="159"/>
                  </a:lnTo>
                  <a:lnTo>
                    <a:pt x="9" y="159"/>
                  </a:lnTo>
                  <a:lnTo>
                    <a:pt x="13" y="158"/>
                  </a:lnTo>
                  <a:lnTo>
                    <a:pt x="25" y="158"/>
                  </a:lnTo>
                  <a:lnTo>
                    <a:pt x="29" y="156"/>
                  </a:lnTo>
                  <a:lnTo>
                    <a:pt x="32" y="155"/>
                  </a:lnTo>
                  <a:lnTo>
                    <a:pt x="35" y="155"/>
                  </a:lnTo>
                  <a:lnTo>
                    <a:pt x="40" y="153"/>
                  </a:lnTo>
                  <a:lnTo>
                    <a:pt x="44" y="152"/>
                  </a:lnTo>
                  <a:lnTo>
                    <a:pt x="53" y="147"/>
                  </a:lnTo>
                  <a:lnTo>
                    <a:pt x="56" y="144"/>
                  </a:lnTo>
                  <a:lnTo>
                    <a:pt x="62" y="141"/>
                  </a:lnTo>
                  <a:lnTo>
                    <a:pt x="65" y="138"/>
                  </a:lnTo>
                  <a:lnTo>
                    <a:pt x="68" y="135"/>
                  </a:lnTo>
                  <a:lnTo>
                    <a:pt x="71" y="133"/>
                  </a:lnTo>
                  <a:lnTo>
                    <a:pt x="74" y="130"/>
                  </a:lnTo>
                  <a:lnTo>
                    <a:pt x="74" y="127"/>
                  </a:lnTo>
                  <a:lnTo>
                    <a:pt x="77" y="125"/>
                  </a:lnTo>
                  <a:lnTo>
                    <a:pt x="84" y="113"/>
                  </a:lnTo>
                  <a:lnTo>
                    <a:pt x="85" y="109"/>
                  </a:lnTo>
                  <a:lnTo>
                    <a:pt x="90" y="99"/>
                  </a:lnTo>
                  <a:lnTo>
                    <a:pt x="90" y="94"/>
                  </a:lnTo>
                  <a:lnTo>
                    <a:pt x="91" y="91"/>
                  </a:lnTo>
                  <a:lnTo>
                    <a:pt x="91" y="84"/>
                  </a:lnTo>
                  <a:lnTo>
                    <a:pt x="93" y="77"/>
                  </a:lnTo>
                  <a:lnTo>
                    <a:pt x="91" y="74"/>
                  </a:lnTo>
                  <a:lnTo>
                    <a:pt x="91" y="66"/>
                  </a:lnTo>
                  <a:lnTo>
                    <a:pt x="90" y="63"/>
                  </a:lnTo>
                  <a:lnTo>
                    <a:pt x="90" y="59"/>
                  </a:lnTo>
                  <a:lnTo>
                    <a:pt x="85" y="49"/>
                  </a:lnTo>
                  <a:lnTo>
                    <a:pt x="84" y="44"/>
                  </a:lnTo>
                  <a:lnTo>
                    <a:pt x="77" y="32"/>
                  </a:lnTo>
                  <a:lnTo>
                    <a:pt x="74" y="31"/>
                  </a:lnTo>
                  <a:lnTo>
                    <a:pt x="74" y="28"/>
                  </a:lnTo>
                  <a:lnTo>
                    <a:pt x="71" y="25"/>
                  </a:lnTo>
                  <a:lnTo>
                    <a:pt x="68" y="22"/>
                  </a:lnTo>
                  <a:lnTo>
                    <a:pt x="65" y="19"/>
                  </a:lnTo>
                  <a:lnTo>
                    <a:pt x="62" y="16"/>
                  </a:lnTo>
                  <a:lnTo>
                    <a:pt x="56" y="13"/>
                  </a:lnTo>
                  <a:lnTo>
                    <a:pt x="53" y="10"/>
                  </a:lnTo>
                  <a:lnTo>
                    <a:pt x="44" y="6"/>
                  </a:lnTo>
                  <a:lnTo>
                    <a:pt x="40" y="5"/>
                  </a:lnTo>
                  <a:lnTo>
                    <a:pt x="35" y="3"/>
                  </a:lnTo>
                  <a:lnTo>
                    <a:pt x="32" y="3"/>
                  </a:lnTo>
                  <a:lnTo>
                    <a:pt x="29" y="2"/>
                  </a:lnTo>
                  <a:lnTo>
                    <a:pt x="2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5" name="Freeform 104"/>
            <p:cNvSpPr>
              <a:spLocks/>
            </p:cNvSpPr>
            <p:nvPr/>
          </p:nvSpPr>
          <p:spPr bwMode="auto">
            <a:xfrm>
              <a:off x="3483" y="1204"/>
              <a:ext cx="132" cy="18"/>
            </a:xfrm>
            <a:custGeom>
              <a:avLst/>
              <a:gdLst>
                <a:gd name="T0" fmla="*/ 123 w 132"/>
                <a:gd name="T1" fmla="*/ 18 h 18"/>
                <a:gd name="T2" fmla="*/ 126 w 132"/>
                <a:gd name="T3" fmla="*/ 18 h 18"/>
                <a:gd name="T4" fmla="*/ 129 w 132"/>
                <a:gd name="T5" fmla="*/ 15 h 18"/>
                <a:gd name="T6" fmla="*/ 132 w 132"/>
                <a:gd name="T7" fmla="*/ 12 h 18"/>
                <a:gd name="T8" fmla="*/ 132 w 132"/>
                <a:gd name="T9" fmla="*/ 6 h 18"/>
                <a:gd name="T10" fmla="*/ 129 w 132"/>
                <a:gd name="T11" fmla="*/ 3 h 18"/>
                <a:gd name="T12" fmla="*/ 126 w 132"/>
                <a:gd name="T13" fmla="*/ 0 h 18"/>
                <a:gd name="T14" fmla="*/ 6 w 132"/>
                <a:gd name="T15" fmla="*/ 0 h 18"/>
                <a:gd name="T16" fmla="*/ 3 w 132"/>
                <a:gd name="T17" fmla="*/ 3 h 18"/>
                <a:gd name="T18" fmla="*/ 0 w 132"/>
                <a:gd name="T19" fmla="*/ 6 h 18"/>
                <a:gd name="T20" fmla="*/ 0 w 132"/>
                <a:gd name="T21" fmla="*/ 12 h 18"/>
                <a:gd name="T22" fmla="*/ 3 w 132"/>
                <a:gd name="T23" fmla="*/ 15 h 18"/>
                <a:gd name="T24" fmla="*/ 6 w 132"/>
                <a:gd name="T25" fmla="*/ 18 h 18"/>
                <a:gd name="T26" fmla="*/ 9 w 132"/>
                <a:gd name="T27" fmla="*/ 18 h 18"/>
                <a:gd name="T28" fmla="*/ 123 w 132"/>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2" h="18">
                  <a:moveTo>
                    <a:pt x="123" y="18"/>
                  </a:moveTo>
                  <a:lnTo>
                    <a:pt x="126" y="18"/>
                  </a:lnTo>
                  <a:lnTo>
                    <a:pt x="129" y="15"/>
                  </a:lnTo>
                  <a:lnTo>
                    <a:pt x="132" y="12"/>
                  </a:lnTo>
                  <a:lnTo>
                    <a:pt x="132" y="6"/>
                  </a:lnTo>
                  <a:lnTo>
                    <a:pt x="129" y="3"/>
                  </a:lnTo>
                  <a:lnTo>
                    <a:pt x="126" y="0"/>
                  </a:lnTo>
                  <a:lnTo>
                    <a:pt x="6" y="0"/>
                  </a:lnTo>
                  <a:lnTo>
                    <a:pt x="3" y="3"/>
                  </a:lnTo>
                  <a:lnTo>
                    <a:pt x="0" y="6"/>
                  </a:lnTo>
                  <a:lnTo>
                    <a:pt x="0" y="12"/>
                  </a:lnTo>
                  <a:lnTo>
                    <a:pt x="3" y="15"/>
                  </a:lnTo>
                  <a:lnTo>
                    <a:pt x="6" y="18"/>
                  </a:lnTo>
                  <a:lnTo>
                    <a:pt x="9" y="18"/>
                  </a:lnTo>
                  <a:lnTo>
                    <a:pt x="12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6" name="Freeform 105"/>
            <p:cNvSpPr>
              <a:spLocks/>
            </p:cNvSpPr>
            <p:nvPr/>
          </p:nvSpPr>
          <p:spPr bwMode="auto">
            <a:xfrm>
              <a:off x="3483" y="1347"/>
              <a:ext cx="132" cy="18"/>
            </a:xfrm>
            <a:custGeom>
              <a:avLst/>
              <a:gdLst>
                <a:gd name="T0" fmla="*/ 123 w 132"/>
                <a:gd name="T1" fmla="*/ 18 h 18"/>
                <a:gd name="T2" fmla="*/ 126 w 132"/>
                <a:gd name="T3" fmla="*/ 18 h 18"/>
                <a:gd name="T4" fmla="*/ 129 w 132"/>
                <a:gd name="T5" fmla="*/ 15 h 18"/>
                <a:gd name="T6" fmla="*/ 132 w 132"/>
                <a:gd name="T7" fmla="*/ 12 h 18"/>
                <a:gd name="T8" fmla="*/ 132 w 132"/>
                <a:gd name="T9" fmla="*/ 6 h 18"/>
                <a:gd name="T10" fmla="*/ 129 w 132"/>
                <a:gd name="T11" fmla="*/ 3 h 18"/>
                <a:gd name="T12" fmla="*/ 126 w 132"/>
                <a:gd name="T13" fmla="*/ 0 h 18"/>
                <a:gd name="T14" fmla="*/ 6 w 132"/>
                <a:gd name="T15" fmla="*/ 0 h 18"/>
                <a:gd name="T16" fmla="*/ 3 w 132"/>
                <a:gd name="T17" fmla="*/ 3 h 18"/>
                <a:gd name="T18" fmla="*/ 0 w 132"/>
                <a:gd name="T19" fmla="*/ 6 h 18"/>
                <a:gd name="T20" fmla="*/ 0 w 132"/>
                <a:gd name="T21" fmla="*/ 12 h 18"/>
                <a:gd name="T22" fmla="*/ 3 w 132"/>
                <a:gd name="T23" fmla="*/ 15 h 18"/>
                <a:gd name="T24" fmla="*/ 6 w 132"/>
                <a:gd name="T25" fmla="*/ 18 h 18"/>
                <a:gd name="T26" fmla="*/ 9 w 132"/>
                <a:gd name="T27" fmla="*/ 18 h 18"/>
                <a:gd name="T28" fmla="*/ 123 w 132"/>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2" h="18">
                  <a:moveTo>
                    <a:pt x="123" y="18"/>
                  </a:moveTo>
                  <a:lnTo>
                    <a:pt x="126" y="18"/>
                  </a:lnTo>
                  <a:lnTo>
                    <a:pt x="129" y="15"/>
                  </a:lnTo>
                  <a:lnTo>
                    <a:pt x="132" y="12"/>
                  </a:lnTo>
                  <a:lnTo>
                    <a:pt x="132" y="6"/>
                  </a:lnTo>
                  <a:lnTo>
                    <a:pt x="129" y="3"/>
                  </a:lnTo>
                  <a:lnTo>
                    <a:pt x="126" y="0"/>
                  </a:lnTo>
                  <a:lnTo>
                    <a:pt x="6" y="0"/>
                  </a:lnTo>
                  <a:lnTo>
                    <a:pt x="3" y="3"/>
                  </a:lnTo>
                  <a:lnTo>
                    <a:pt x="0" y="6"/>
                  </a:lnTo>
                  <a:lnTo>
                    <a:pt x="0" y="12"/>
                  </a:lnTo>
                  <a:lnTo>
                    <a:pt x="3" y="15"/>
                  </a:lnTo>
                  <a:lnTo>
                    <a:pt x="6" y="18"/>
                  </a:lnTo>
                  <a:lnTo>
                    <a:pt x="9" y="18"/>
                  </a:lnTo>
                  <a:lnTo>
                    <a:pt x="12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7" name="Freeform 106"/>
            <p:cNvSpPr>
              <a:spLocks/>
            </p:cNvSpPr>
            <p:nvPr/>
          </p:nvSpPr>
          <p:spPr bwMode="auto">
            <a:xfrm>
              <a:off x="3483" y="1204"/>
              <a:ext cx="18" cy="161"/>
            </a:xfrm>
            <a:custGeom>
              <a:avLst/>
              <a:gdLst>
                <a:gd name="T0" fmla="*/ 18 w 18"/>
                <a:gd name="T1" fmla="*/ 9 h 161"/>
                <a:gd name="T2" fmla="*/ 18 w 18"/>
                <a:gd name="T3" fmla="*/ 6 h 161"/>
                <a:gd name="T4" fmla="*/ 15 w 18"/>
                <a:gd name="T5" fmla="*/ 3 h 161"/>
                <a:gd name="T6" fmla="*/ 12 w 18"/>
                <a:gd name="T7" fmla="*/ 0 h 161"/>
                <a:gd name="T8" fmla="*/ 6 w 18"/>
                <a:gd name="T9" fmla="*/ 0 h 161"/>
                <a:gd name="T10" fmla="*/ 3 w 18"/>
                <a:gd name="T11" fmla="*/ 3 h 161"/>
                <a:gd name="T12" fmla="*/ 0 w 18"/>
                <a:gd name="T13" fmla="*/ 6 h 161"/>
                <a:gd name="T14" fmla="*/ 0 w 18"/>
                <a:gd name="T15" fmla="*/ 155 h 161"/>
                <a:gd name="T16" fmla="*/ 3 w 18"/>
                <a:gd name="T17" fmla="*/ 158 h 161"/>
                <a:gd name="T18" fmla="*/ 6 w 18"/>
                <a:gd name="T19" fmla="*/ 161 h 161"/>
                <a:gd name="T20" fmla="*/ 12 w 18"/>
                <a:gd name="T21" fmla="*/ 161 h 161"/>
                <a:gd name="T22" fmla="*/ 15 w 18"/>
                <a:gd name="T23" fmla="*/ 158 h 161"/>
                <a:gd name="T24" fmla="*/ 18 w 18"/>
                <a:gd name="T25" fmla="*/ 155 h 161"/>
                <a:gd name="T26" fmla="*/ 18 w 18"/>
                <a:gd name="T27" fmla="*/ 152 h 161"/>
                <a:gd name="T28" fmla="*/ 18 w 18"/>
                <a:gd name="T29" fmla="*/ 9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161">
                  <a:moveTo>
                    <a:pt x="18" y="9"/>
                  </a:moveTo>
                  <a:lnTo>
                    <a:pt x="18" y="6"/>
                  </a:lnTo>
                  <a:lnTo>
                    <a:pt x="15" y="3"/>
                  </a:lnTo>
                  <a:lnTo>
                    <a:pt x="12" y="0"/>
                  </a:lnTo>
                  <a:lnTo>
                    <a:pt x="6" y="0"/>
                  </a:lnTo>
                  <a:lnTo>
                    <a:pt x="3" y="3"/>
                  </a:lnTo>
                  <a:lnTo>
                    <a:pt x="0" y="6"/>
                  </a:lnTo>
                  <a:lnTo>
                    <a:pt x="0" y="155"/>
                  </a:lnTo>
                  <a:lnTo>
                    <a:pt x="3" y="158"/>
                  </a:lnTo>
                  <a:lnTo>
                    <a:pt x="6" y="161"/>
                  </a:lnTo>
                  <a:lnTo>
                    <a:pt x="12" y="161"/>
                  </a:lnTo>
                  <a:lnTo>
                    <a:pt x="15" y="158"/>
                  </a:lnTo>
                  <a:lnTo>
                    <a:pt x="18" y="155"/>
                  </a:lnTo>
                  <a:lnTo>
                    <a:pt x="18" y="152"/>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8" name="Freeform 107"/>
            <p:cNvSpPr>
              <a:spLocks/>
            </p:cNvSpPr>
            <p:nvPr/>
          </p:nvSpPr>
          <p:spPr bwMode="auto">
            <a:xfrm>
              <a:off x="3403" y="1229"/>
              <a:ext cx="94" cy="18"/>
            </a:xfrm>
            <a:custGeom>
              <a:avLst/>
              <a:gdLst>
                <a:gd name="T0" fmla="*/ 8 w 94"/>
                <a:gd name="T1" fmla="*/ 0 h 18"/>
                <a:gd name="T2" fmla="*/ 5 w 94"/>
                <a:gd name="T3" fmla="*/ 0 h 18"/>
                <a:gd name="T4" fmla="*/ 2 w 94"/>
                <a:gd name="T5" fmla="*/ 3 h 18"/>
                <a:gd name="T6" fmla="*/ 0 w 94"/>
                <a:gd name="T7" fmla="*/ 6 h 18"/>
                <a:gd name="T8" fmla="*/ 0 w 94"/>
                <a:gd name="T9" fmla="*/ 12 h 18"/>
                <a:gd name="T10" fmla="*/ 2 w 94"/>
                <a:gd name="T11" fmla="*/ 15 h 18"/>
                <a:gd name="T12" fmla="*/ 5 w 94"/>
                <a:gd name="T13" fmla="*/ 18 h 18"/>
                <a:gd name="T14" fmla="*/ 88 w 94"/>
                <a:gd name="T15" fmla="*/ 18 h 18"/>
                <a:gd name="T16" fmla="*/ 91 w 94"/>
                <a:gd name="T17" fmla="*/ 15 h 18"/>
                <a:gd name="T18" fmla="*/ 94 w 94"/>
                <a:gd name="T19" fmla="*/ 12 h 18"/>
                <a:gd name="T20" fmla="*/ 94 w 94"/>
                <a:gd name="T21" fmla="*/ 6 h 18"/>
                <a:gd name="T22" fmla="*/ 91 w 94"/>
                <a:gd name="T23" fmla="*/ 3 h 18"/>
                <a:gd name="T24" fmla="*/ 88 w 94"/>
                <a:gd name="T25" fmla="*/ 0 h 18"/>
                <a:gd name="T26" fmla="*/ 85 w 94"/>
                <a:gd name="T27" fmla="*/ 0 h 18"/>
                <a:gd name="T28" fmla="*/ 8 w 9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18">
                  <a:moveTo>
                    <a:pt x="8" y="0"/>
                  </a:moveTo>
                  <a:lnTo>
                    <a:pt x="5" y="0"/>
                  </a:lnTo>
                  <a:lnTo>
                    <a:pt x="2" y="3"/>
                  </a:lnTo>
                  <a:lnTo>
                    <a:pt x="0" y="6"/>
                  </a:lnTo>
                  <a:lnTo>
                    <a:pt x="0" y="12"/>
                  </a:lnTo>
                  <a:lnTo>
                    <a:pt x="2" y="15"/>
                  </a:lnTo>
                  <a:lnTo>
                    <a:pt x="5" y="18"/>
                  </a:lnTo>
                  <a:lnTo>
                    <a:pt x="88" y="18"/>
                  </a:lnTo>
                  <a:lnTo>
                    <a:pt x="91" y="15"/>
                  </a:lnTo>
                  <a:lnTo>
                    <a:pt x="94" y="12"/>
                  </a:lnTo>
                  <a:lnTo>
                    <a:pt x="94" y="6"/>
                  </a:lnTo>
                  <a:lnTo>
                    <a:pt x="91" y="3"/>
                  </a:lnTo>
                  <a:lnTo>
                    <a:pt x="88" y="0"/>
                  </a:lnTo>
                  <a:lnTo>
                    <a:pt x="8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9" name="Freeform 108"/>
            <p:cNvSpPr>
              <a:spLocks/>
            </p:cNvSpPr>
            <p:nvPr/>
          </p:nvSpPr>
          <p:spPr bwMode="auto">
            <a:xfrm>
              <a:off x="3403" y="1317"/>
              <a:ext cx="94" cy="18"/>
            </a:xfrm>
            <a:custGeom>
              <a:avLst/>
              <a:gdLst>
                <a:gd name="T0" fmla="*/ 8 w 94"/>
                <a:gd name="T1" fmla="*/ 0 h 18"/>
                <a:gd name="T2" fmla="*/ 5 w 94"/>
                <a:gd name="T3" fmla="*/ 0 h 18"/>
                <a:gd name="T4" fmla="*/ 2 w 94"/>
                <a:gd name="T5" fmla="*/ 3 h 18"/>
                <a:gd name="T6" fmla="*/ 0 w 94"/>
                <a:gd name="T7" fmla="*/ 6 h 18"/>
                <a:gd name="T8" fmla="*/ 0 w 94"/>
                <a:gd name="T9" fmla="*/ 12 h 18"/>
                <a:gd name="T10" fmla="*/ 2 w 94"/>
                <a:gd name="T11" fmla="*/ 15 h 18"/>
                <a:gd name="T12" fmla="*/ 5 w 94"/>
                <a:gd name="T13" fmla="*/ 18 h 18"/>
                <a:gd name="T14" fmla="*/ 88 w 94"/>
                <a:gd name="T15" fmla="*/ 18 h 18"/>
                <a:gd name="T16" fmla="*/ 91 w 94"/>
                <a:gd name="T17" fmla="*/ 15 h 18"/>
                <a:gd name="T18" fmla="*/ 94 w 94"/>
                <a:gd name="T19" fmla="*/ 12 h 18"/>
                <a:gd name="T20" fmla="*/ 94 w 94"/>
                <a:gd name="T21" fmla="*/ 6 h 18"/>
                <a:gd name="T22" fmla="*/ 91 w 94"/>
                <a:gd name="T23" fmla="*/ 3 h 18"/>
                <a:gd name="T24" fmla="*/ 88 w 94"/>
                <a:gd name="T25" fmla="*/ 0 h 18"/>
                <a:gd name="T26" fmla="*/ 85 w 94"/>
                <a:gd name="T27" fmla="*/ 0 h 18"/>
                <a:gd name="T28" fmla="*/ 8 w 9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18">
                  <a:moveTo>
                    <a:pt x="8" y="0"/>
                  </a:moveTo>
                  <a:lnTo>
                    <a:pt x="5" y="0"/>
                  </a:lnTo>
                  <a:lnTo>
                    <a:pt x="2" y="3"/>
                  </a:lnTo>
                  <a:lnTo>
                    <a:pt x="0" y="6"/>
                  </a:lnTo>
                  <a:lnTo>
                    <a:pt x="0" y="12"/>
                  </a:lnTo>
                  <a:lnTo>
                    <a:pt x="2" y="15"/>
                  </a:lnTo>
                  <a:lnTo>
                    <a:pt x="5" y="18"/>
                  </a:lnTo>
                  <a:lnTo>
                    <a:pt x="88" y="18"/>
                  </a:lnTo>
                  <a:lnTo>
                    <a:pt x="91" y="15"/>
                  </a:lnTo>
                  <a:lnTo>
                    <a:pt x="94" y="12"/>
                  </a:lnTo>
                  <a:lnTo>
                    <a:pt x="94" y="6"/>
                  </a:lnTo>
                  <a:lnTo>
                    <a:pt x="91" y="3"/>
                  </a:lnTo>
                  <a:lnTo>
                    <a:pt x="88" y="0"/>
                  </a:lnTo>
                  <a:lnTo>
                    <a:pt x="8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0" name="Freeform 109"/>
            <p:cNvSpPr>
              <a:spLocks/>
            </p:cNvSpPr>
            <p:nvPr/>
          </p:nvSpPr>
          <p:spPr bwMode="auto">
            <a:xfrm>
              <a:off x="3667" y="1282"/>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1" name="Freeform 110"/>
            <p:cNvSpPr>
              <a:spLocks/>
            </p:cNvSpPr>
            <p:nvPr/>
          </p:nvSpPr>
          <p:spPr bwMode="auto">
            <a:xfrm>
              <a:off x="3684" y="1286"/>
              <a:ext cx="72" cy="18"/>
            </a:xfrm>
            <a:custGeom>
              <a:avLst/>
              <a:gdLst>
                <a:gd name="T0" fmla="*/ 9 w 72"/>
                <a:gd name="T1" fmla="*/ 0 h 18"/>
                <a:gd name="T2" fmla="*/ 6 w 72"/>
                <a:gd name="T3" fmla="*/ 0 h 18"/>
                <a:gd name="T4" fmla="*/ 3 w 72"/>
                <a:gd name="T5" fmla="*/ 3 h 18"/>
                <a:gd name="T6" fmla="*/ 0 w 72"/>
                <a:gd name="T7" fmla="*/ 6 h 18"/>
                <a:gd name="T8" fmla="*/ 0 w 72"/>
                <a:gd name="T9" fmla="*/ 12 h 18"/>
                <a:gd name="T10" fmla="*/ 3 w 72"/>
                <a:gd name="T11" fmla="*/ 15 h 18"/>
                <a:gd name="T12" fmla="*/ 6 w 72"/>
                <a:gd name="T13" fmla="*/ 18 h 18"/>
                <a:gd name="T14" fmla="*/ 66 w 72"/>
                <a:gd name="T15" fmla="*/ 18 h 18"/>
                <a:gd name="T16" fmla="*/ 69 w 72"/>
                <a:gd name="T17" fmla="*/ 15 h 18"/>
                <a:gd name="T18" fmla="*/ 72 w 72"/>
                <a:gd name="T19" fmla="*/ 12 h 18"/>
                <a:gd name="T20" fmla="*/ 72 w 72"/>
                <a:gd name="T21" fmla="*/ 6 h 18"/>
                <a:gd name="T22" fmla="*/ 69 w 72"/>
                <a:gd name="T23" fmla="*/ 3 h 18"/>
                <a:gd name="T24" fmla="*/ 66 w 72"/>
                <a:gd name="T25" fmla="*/ 0 h 18"/>
                <a:gd name="T26" fmla="*/ 63 w 72"/>
                <a:gd name="T27" fmla="*/ 0 h 18"/>
                <a:gd name="T28" fmla="*/ 9 w 72"/>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8">
                  <a:moveTo>
                    <a:pt x="9" y="0"/>
                  </a:moveTo>
                  <a:lnTo>
                    <a:pt x="6" y="0"/>
                  </a:lnTo>
                  <a:lnTo>
                    <a:pt x="3" y="3"/>
                  </a:lnTo>
                  <a:lnTo>
                    <a:pt x="0" y="6"/>
                  </a:lnTo>
                  <a:lnTo>
                    <a:pt x="0" y="12"/>
                  </a:lnTo>
                  <a:lnTo>
                    <a:pt x="3" y="15"/>
                  </a:lnTo>
                  <a:lnTo>
                    <a:pt x="6" y="18"/>
                  </a:lnTo>
                  <a:lnTo>
                    <a:pt x="66" y="18"/>
                  </a:lnTo>
                  <a:lnTo>
                    <a:pt x="69" y="15"/>
                  </a:lnTo>
                  <a:lnTo>
                    <a:pt x="72" y="12"/>
                  </a:lnTo>
                  <a:lnTo>
                    <a:pt x="72" y="6"/>
                  </a:lnTo>
                  <a:lnTo>
                    <a:pt x="69" y="3"/>
                  </a:lnTo>
                  <a:lnTo>
                    <a:pt x="66" y="0"/>
                  </a:lnTo>
                  <a:lnTo>
                    <a:pt x="6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2" name="Freeform 111"/>
            <p:cNvSpPr>
              <a:spLocks/>
            </p:cNvSpPr>
            <p:nvPr/>
          </p:nvSpPr>
          <p:spPr bwMode="auto">
            <a:xfrm>
              <a:off x="3700" y="1408"/>
              <a:ext cx="47" cy="132"/>
            </a:xfrm>
            <a:custGeom>
              <a:avLst/>
              <a:gdLst>
                <a:gd name="T0" fmla="*/ 57 w 44"/>
                <a:gd name="T1" fmla="*/ 5 h 156"/>
                <a:gd name="T2" fmla="*/ 57 w 44"/>
                <a:gd name="T3" fmla="*/ 3 h 156"/>
                <a:gd name="T4" fmla="*/ 56 w 44"/>
                <a:gd name="T5" fmla="*/ 3 h 156"/>
                <a:gd name="T6" fmla="*/ 53 w 44"/>
                <a:gd name="T7" fmla="*/ 1 h 156"/>
                <a:gd name="T8" fmla="*/ 52 w 44"/>
                <a:gd name="T9" fmla="*/ 1 h 156"/>
                <a:gd name="T10" fmla="*/ 49 w 44"/>
                <a:gd name="T11" fmla="*/ 0 h 156"/>
                <a:gd name="T12" fmla="*/ 41 w 44"/>
                <a:gd name="T13" fmla="*/ 0 h 156"/>
                <a:gd name="T14" fmla="*/ 40 w 44"/>
                <a:gd name="T15" fmla="*/ 1 h 156"/>
                <a:gd name="T16" fmla="*/ 36 w 44"/>
                <a:gd name="T17" fmla="*/ 3 h 156"/>
                <a:gd name="T18" fmla="*/ 36 w 44"/>
                <a:gd name="T19" fmla="*/ 3 h 156"/>
                <a:gd name="T20" fmla="*/ 34 w 44"/>
                <a:gd name="T21" fmla="*/ 3 h 156"/>
                <a:gd name="T22" fmla="*/ 0 w 44"/>
                <a:gd name="T23" fmla="*/ 74 h 156"/>
                <a:gd name="T24" fmla="*/ 0 w 44"/>
                <a:gd name="T25" fmla="*/ 77 h 156"/>
                <a:gd name="T26" fmla="*/ 1 w 44"/>
                <a:gd name="T27" fmla="*/ 77 h 156"/>
                <a:gd name="T28" fmla="*/ 3 w 44"/>
                <a:gd name="T29" fmla="*/ 79 h 156"/>
                <a:gd name="T30" fmla="*/ 4 w 44"/>
                <a:gd name="T31" fmla="*/ 79 h 156"/>
                <a:gd name="T32" fmla="*/ 7 w 44"/>
                <a:gd name="T33" fmla="*/ 80 h 156"/>
                <a:gd name="T34" fmla="*/ 16 w 44"/>
                <a:gd name="T35" fmla="*/ 80 h 156"/>
                <a:gd name="T36" fmla="*/ 17 w 44"/>
                <a:gd name="T37" fmla="*/ 79 h 156"/>
                <a:gd name="T38" fmla="*/ 20 w 44"/>
                <a:gd name="T39" fmla="*/ 78 h 156"/>
                <a:gd name="T40" fmla="*/ 20 w 44"/>
                <a:gd name="T41" fmla="*/ 77 h 156"/>
                <a:gd name="T42" fmla="*/ 22 w 44"/>
                <a:gd name="T43" fmla="*/ 76 h 156"/>
                <a:gd name="T44" fmla="*/ 57 w 44"/>
                <a:gd name="T45" fmla="*/ 5 h 1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 h="156">
                  <a:moveTo>
                    <a:pt x="44" y="10"/>
                  </a:moveTo>
                  <a:lnTo>
                    <a:pt x="44" y="6"/>
                  </a:lnTo>
                  <a:lnTo>
                    <a:pt x="43" y="4"/>
                  </a:lnTo>
                  <a:lnTo>
                    <a:pt x="41" y="1"/>
                  </a:lnTo>
                  <a:lnTo>
                    <a:pt x="40" y="1"/>
                  </a:lnTo>
                  <a:lnTo>
                    <a:pt x="37" y="0"/>
                  </a:lnTo>
                  <a:lnTo>
                    <a:pt x="32" y="0"/>
                  </a:lnTo>
                  <a:lnTo>
                    <a:pt x="31" y="1"/>
                  </a:lnTo>
                  <a:lnTo>
                    <a:pt x="28" y="3"/>
                  </a:lnTo>
                  <a:lnTo>
                    <a:pt x="28" y="4"/>
                  </a:lnTo>
                  <a:lnTo>
                    <a:pt x="26" y="7"/>
                  </a:lnTo>
                  <a:lnTo>
                    <a:pt x="0" y="145"/>
                  </a:lnTo>
                  <a:lnTo>
                    <a:pt x="0" y="150"/>
                  </a:lnTo>
                  <a:lnTo>
                    <a:pt x="1" y="151"/>
                  </a:lnTo>
                  <a:lnTo>
                    <a:pt x="3" y="154"/>
                  </a:lnTo>
                  <a:lnTo>
                    <a:pt x="4" y="154"/>
                  </a:lnTo>
                  <a:lnTo>
                    <a:pt x="7" y="156"/>
                  </a:lnTo>
                  <a:lnTo>
                    <a:pt x="12" y="156"/>
                  </a:lnTo>
                  <a:lnTo>
                    <a:pt x="13" y="154"/>
                  </a:lnTo>
                  <a:lnTo>
                    <a:pt x="16" y="153"/>
                  </a:lnTo>
                  <a:lnTo>
                    <a:pt x="16" y="151"/>
                  </a:lnTo>
                  <a:lnTo>
                    <a:pt x="18" y="148"/>
                  </a:lnTo>
                  <a:lnTo>
                    <a:pt x="4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3" name="Freeform 112"/>
            <p:cNvSpPr>
              <a:spLocks/>
            </p:cNvSpPr>
            <p:nvPr/>
          </p:nvSpPr>
          <p:spPr bwMode="auto">
            <a:xfrm>
              <a:off x="3766" y="1899"/>
              <a:ext cx="41" cy="90"/>
            </a:xfrm>
            <a:custGeom>
              <a:avLst/>
              <a:gdLst>
                <a:gd name="T0" fmla="*/ 24 w 41"/>
                <a:gd name="T1" fmla="*/ 84 h 90"/>
                <a:gd name="T2" fmla="*/ 28 w 41"/>
                <a:gd name="T3" fmla="*/ 88 h 90"/>
                <a:gd name="T4" fmla="*/ 35 w 41"/>
                <a:gd name="T5" fmla="*/ 90 h 90"/>
                <a:gd name="T6" fmla="*/ 40 w 41"/>
                <a:gd name="T7" fmla="*/ 85 h 90"/>
                <a:gd name="T8" fmla="*/ 41 w 41"/>
                <a:gd name="T9" fmla="*/ 81 h 90"/>
                <a:gd name="T10" fmla="*/ 40 w 41"/>
                <a:gd name="T11" fmla="*/ 65 h 90"/>
                <a:gd name="T12" fmla="*/ 38 w 41"/>
                <a:gd name="T13" fmla="*/ 57 h 90"/>
                <a:gd name="T14" fmla="*/ 37 w 41"/>
                <a:gd name="T15" fmla="*/ 53 h 90"/>
                <a:gd name="T16" fmla="*/ 35 w 41"/>
                <a:gd name="T17" fmla="*/ 45 h 90"/>
                <a:gd name="T18" fmla="*/ 34 w 41"/>
                <a:gd name="T19" fmla="*/ 41 h 90"/>
                <a:gd name="T20" fmla="*/ 31 w 41"/>
                <a:gd name="T21" fmla="*/ 35 h 90"/>
                <a:gd name="T22" fmla="*/ 30 w 41"/>
                <a:gd name="T23" fmla="*/ 31 h 90"/>
                <a:gd name="T24" fmla="*/ 27 w 41"/>
                <a:gd name="T25" fmla="*/ 23 h 90"/>
                <a:gd name="T26" fmla="*/ 27 w 41"/>
                <a:gd name="T27" fmla="*/ 23 h 90"/>
                <a:gd name="T28" fmla="*/ 22 w 41"/>
                <a:gd name="T29" fmla="*/ 16 h 90"/>
                <a:gd name="T30" fmla="*/ 19 w 41"/>
                <a:gd name="T31" fmla="*/ 9 h 90"/>
                <a:gd name="T32" fmla="*/ 18 w 41"/>
                <a:gd name="T33" fmla="*/ 9 h 90"/>
                <a:gd name="T34" fmla="*/ 13 w 41"/>
                <a:gd name="T35" fmla="*/ 1 h 90"/>
                <a:gd name="T36" fmla="*/ 6 w 41"/>
                <a:gd name="T37" fmla="*/ 0 h 90"/>
                <a:gd name="T38" fmla="*/ 2 w 41"/>
                <a:gd name="T39" fmla="*/ 4 h 90"/>
                <a:gd name="T40" fmla="*/ 0 w 41"/>
                <a:gd name="T41" fmla="*/ 12 h 90"/>
                <a:gd name="T42" fmla="*/ 0 w 41"/>
                <a:gd name="T43" fmla="*/ 9 h 90"/>
                <a:gd name="T44" fmla="*/ 3 w 41"/>
                <a:gd name="T45" fmla="*/ 17 h 90"/>
                <a:gd name="T46" fmla="*/ 5 w 41"/>
                <a:gd name="T47" fmla="*/ 19 h 90"/>
                <a:gd name="T48" fmla="*/ 9 w 41"/>
                <a:gd name="T49" fmla="*/ 28 h 90"/>
                <a:gd name="T50" fmla="*/ 9 w 41"/>
                <a:gd name="T51" fmla="*/ 28 h 90"/>
                <a:gd name="T52" fmla="*/ 12 w 41"/>
                <a:gd name="T53" fmla="*/ 34 h 90"/>
                <a:gd name="T54" fmla="*/ 13 w 41"/>
                <a:gd name="T55" fmla="*/ 38 h 90"/>
                <a:gd name="T56" fmla="*/ 16 w 41"/>
                <a:gd name="T57" fmla="*/ 45 h 90"/>
                <a:gd name="T58" fmla="*/ 16 w 41"/>
                <a:gd name="T59" fmla="*/ 50 h 90"/>
                <a:gd name="T60" fmla="*/ 18 w 41"/>
                <a:gd name="T61" fmla="*/ 53 h 90"/>
                <a:gd name="T62" fmla="*/ 19 w 41"/>
                <a:gd name="T63" fmla="*/ 57 h 90"/>
                <a:gd name="T64" fmla="*/ 21 w 41"/>
                <a:gd name="T65" fmla="*/ 69 h 90"/>
                <a:gd name="T66" fmla="*/ 22 w 41"/>
                <a:gd name="T67" fmla="*/ 79 h 90"/>
                <a:gd name="T68" fmla="*/ 24 w 41"/>
                <a:gd name="T69" fmla="*/ 81 h 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1" h="90">
                  <a:moveTo>
                    <a:pt x="24" y="81"/>
                  </a:moveTo>
                  <a:lnTo>
                    <a:pt x="24" y="84"/>
                  </a:lnTo>
                  <a:lnTo>
                    <a:pt x="27" y="87"/>
                  </a:lnTo>
                  <a:lnTo>
                    <a:pt x="28" y="88"/>
                  </a:lnTo>
                  <a:lnTo>
                    <a:pt x="31" y="90"/>
                  </a:lnTo>
                  <a:lnTo>
                    <a:pt x="35" y="90"/>
                  </a:lnTo>
                  <a:lnTo>
                    <a:pt x="38" y="87"/>
                  </a:lnTo>
                  <a:lnTo>
                    <a:pt x="40" y="85"/>
                  </a:lnTo>
                  <a:lnTo>
                    <a:pt x="41" y="82"/>
                  </a:lnTo>
                  <a:lnTo>
                    <a:pt x="41" y="81"/>
                  </a:lnTo>
                  <a:lnTo>
                    <a:pt x="40" y="76"/>
                  </a:lnTo>
                  <a:lnTo>
                    <a:pt x="40" y="65"/>
                  </a:lnTo>
                  <a:lnTo>
                    <a:pt x="38" y="63"/>
                  </a:lnTo>
                  <a:lnTo>
                    <a:pt x="38" y="57"/>
                  </a:lnTo>
                  <a:lnTo>
                    <a:pt x="37" y="54"/>
                  </a:lnTo>
                  <a:lnTo>
                    <a:pt x="37" y="53"/>
                  </a:lnTo>
                  <a:lnTo>
                    <a:pt x="35" y="50"/>
                  </a:lnTo>
                  <a:lnTo>
                    <a:pt x="35" y="45"/>
                  </a:lnTo>
                  <a:lnTo>
                    <a:pt x="34" y="44"/>
                  </a:lnTo>
                  <a:lnTo>
                    <a:pt x="34" y="41"/>
                  </a:lnTo>
                  <a:lnTo>
                    <a:pt x="31" y="34"/>
                  </a:lnTo>
                  <a:lnTo>
                    <a:pt x="31" y="35"/>
                  </a:lnTo>
                  <a:lnTo>
                    <a:pt x="31" y="32"/>
                  </a:lnTo>
                  <a:lnTo>
                    <a:pt x="30" y="31"/>
                  </a:lnTo>
                  <a:lnTo>
                    <a:pt x="30" y="28"/>
                  </a:lnTo>
                  <a:lnTo>
                    <a:pt x="27" y="23"/>
                  </a:lnTo>
                  <a:lnTo>
                    <a:pt x="27" y="25"/>
                  </a:lnTo>
                  <a:lnTo>
                    <a:pt x="27" y="23"/>
                  </a:lnTo>
                  <a:lnTo>
                    <a:pt x="24" y="16"/>
                  </a:lnTo>
                  <a:lnTo>
                    <a:pt x="22" y="16"/>
                  </a:lnTo>
                  <a:lnTo>
                    <a:pt x="22" y="13"/>
                  </a:lnTo>
                  <a:lnTo>
                    <a:pt x="19" y="9"/>
                  </a:lnTo>
                  <a:lnTo>
                    <a:pt x="18" y="6"/>
                  </a:lnTo>
                  <a:lnTo>
                    <a:pt x="18" y="9"/>
                  </a:lnTo>
                  <a:lnTo>
                    <a:pt x="16" y="4"/>
                  </a:lnTo>
                  <a:lnTo>
                    <a:pt x="13" y="1"/>
                  </a:lnTo>
                  <a:lnTo>
                    <a:pt x="10" y="0"/>
                  </a:lnTo>
                  <a:lnTo>
                    <a:pt x="6" y="0"/>
                  </a:lnTo>
                  <a:lnTo>
                    <a:pt x="3" y="3"/>
                  </a:lnTo>
                  <a:lnTo>
                    <a:pt x="2" y="4"/>
                  </a:lnTo>
                  <a:lnTo>
                    <a:pt x="0" y="7"/>
                  </a:lnTo>
                  <a:lnTo>
                    <a:pt x="0" y="12"/>
                  </a:lnTo>
                  <a:lnTo>
                    <a:pt x="2" y="13"/>
                  </a:lnTo>
                  <a:lnTo>
                    <a:pt x="0" y="9"/>
                  </a:lnTo>
                  <a:lnTo>
                    <a:pt x="0" y="13"/>
                  </a:lnTo>
                  <a:lnTo>
                    <a:pt x="3" y="17"/>
                  </a:lnTo>
                  <a:lnTo>
                    <a:pt x="5" y="20"/>
                  </a:lnTo>
                  <a:lnTo>
                    <a:pt x="5" y="19"/>
                  </a:lnTo>
                  <a:lnTo>
                    <a:pt x="5" y="22"/>
                  </a:lnTo>
                  <a:lnTo>
                    <a:pt x="9" y="28"/>
                  </a:lnTo>
                  <a:lnTo>
                    <a:pt x="9" y="26"/>
                  </a:lnTo>
                  <a:lnTo>
                    <a:pt x="9" y="28"/>
                  </a:lnTo>
                  <a:lnTo>
                    <a:pt x="12" y="35"/>
                  </a:lnTo>
                  <a:lnTo>
                    <a:pt x="12" y="34"/>
                  </a:lnTo>
                  <a:lnTo>
                    <a:pt x="12" y="37"/>
                  </a:lnTo>
                  <a:lnTo>
                    <a:pt x="13" y="38"/>
                  </a:lnTo>
                  <a:lnTo>
                    <a:pt x="13" y="41"/>
                  </a:lnTo>
                  <a:lnTo>
                    <a:pt x="16" y="45"/>
                  </a:lnTo>
                  <a:lnTo>
                    <a:pt x="16" y="44"/>
                  </a:lnTo>
                  <a:lnTo>
                    <a:pt x="16" y="50"/>
                  </a:lnTo>
                  <a:lnTo>
                    <a:pt x="18" y="51"/>
                  </a:lnTo>
                  <a:lnTo>
                    <a:pt x="18" y="53"/>
                  </a:lnTo>
                  <a:lnTo>
                    <a:pt x="19" y="56"/>
                  </a:lnTo>
                  <a:lnTo>
                    <a:pt x="19" y="57"/>
                  </a:lnTo>
                  <a:lnTo>
                    <a:pt x="21" y="60"/>
                  </a:lnTo>
                  <a:lnTo>
                    <a:pt x="21" y="69"/>
                  </a:lnTo>
                  <a:lnTo>
                    <a:pt x="22" y="70"/>
                  </a:lnTo>
                  <a:lnTo>
                    <a:pt x="22" y="79"/>
                  </a:lnTo>
                  <a:lnTo>
                    <a:pt x="25" y="85"/>
                  </a:lnTo>
                  <a:lnTo>
                    <a:pt x="24"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4" name="Freeform 113"/>
            <p:cNvSpPr>
              <a:spLocks/>
            </p:cNvSpPr>
            <p:nvPr/>
          </p:nvSpPr>
          <p:spPr bwMode="auto">
            <a:xfrm>
              <a:off x="3769" y="1900"/>
              <a:ext cx="197" cy="86"/>
            </a:xfrm>
            <a:custGeom>
              <a:avLst/>
              <a:gdLst>
                <a:gd name="T0" fmla="*/ 183 w 197"/>
                <a:gd name="T1" fmla="*/ 83 h 86"/>
                <a:gd name="T2" fmla="*/ 186 w 197"/>
                <a:gd name="T3" fmla="*/ 86 h 86"/>
                <a:gd name="T4" fmla="*/ 190 w 197"/>
                <a:gd name="T5" fmla="*/ 86 h 86"/>
                <a:gd name="T6" fmla="*/ 193 w 197"/>
                <a:gd name="T7" fmla="*/ 84 h 86"/>
                <a:gd name="T8" fmla="*/ 196 w 197"/>
                <a:gd name="T9" fmla="*/ 81 h 86"/>
                <a:gd name="T10" fmla="*/ 197 w 197"/>
                <a:gd name="T11" fmla="*/ 80 h 86"/>
                <a:gd name="T12" fmla="*/ 197 w 197"/>
                <a:gd name="T13" fmla="*/ 75 h 86"/>
                <a:gd name="T14" fmla="*/ 196 w 197"/>
                <a:gd name="T15" fmla="*/ 72 h 86"/>
                <a:gd name="T16" fmla="*/ 194 w 197"/>
                <a:gd name="T17" fmla="*/ 71 h 86"/>
                <a:gd name="T18" fmla="*/ 186 w 197"/>
                <a:gd name="T19" fmla="*/ 61 h 86"/>
                <a:gd name="T20" fmla="*/ 181 w 197"/>
                <a:gd name="T21" fmla="*/ 58 h 86"/>
                <a:gd name="T22" fmla="*/ 174 w 197"/>
                <a:gd name="T23" fmla="*/ 50 h 86"/>
                <a:gd name="T24" fmla="*/ 166 w 197"/>
                <a:gd name="T25" fmla="*/ 47 h 86"/>
                <a:gd name="T26" fmla="*/ 153 w 197"/>
                <a:gd name="T27" fmla="*/ 39 h 86"/>
                <a:gd name="T28" fmla="*/ 147 w 197"/>
                <a:gd name="T29" fmla="*/ 36 h 86"/>
                <a:gd name="T30" fmla="*/ 143 w 197"/>
                <a:gd name="T31" fmla="*/ 33 h 86"/>
                <a:gd name="T32" fmla="*/ 124 w 197"/>
                <a:gd name="T33" fmla="*/ 22 h 86"/>
                <a:gd name="T34" fmla="*/ 119 w 197"/>
                <a:gd name="T35" fmla="*/ 21 h 86"/>
                <a:gd name="T36" fmla="*/ 113 w 197"/>
                <a:gd name="T37" fmla="*/ 18 h 86"/>
                <a:gd name="T38" fmla="*/ 102 w 197"/>
                <a:gd name="T39" fmla="*/ 15 h 86"/>
                <a:gd name="T40" fmla="*/ 96 w 197"/>
                <a:gd name="T41" fmla="*/ 12 h 86"/>
                <a:gd name="T42" fmla="*/ 81 w 197"/>
                <a:gd name="T43" fmla="*/ 9 h 86"/>
                <a:gd name="T44" fmla="*/ 69 w 197"/>
                <a:gd name="T45" fmla="*/ 6 h 86"/>
                <a:gd name="T46" fmla="*/ 62 w 197"/>
                <a:gd name="T47" fmla="*/ 5 h 86"/>
                <a:gd name="T48" fmla="*/ 56 w 197"/>
                <a:gd name="T49" fmla="*/ 3 h 86"/>
                <a:gd name="T50" fmla="*/ 50 w 197"/>
                <a:gd name="T51" fmla="*/ 3 h 86"/>
                <a:gd name="T52" fmla="*/ 43 w 197"/>
                <a:gd name="T53" fmla="*/ 2 h 86"/>
                <a:gd name="T54" fmla="*/ 37 w 197"/>
                <a:gd name="T55" fmla="*/ 2 h 86"/>
                <a:gd name="T56" fmla="*/ 29 w 197"/>
                <a:gd name="T57" fmla="*/ 0 h 86"/>
                <a:gd name="T58" fmla="*/ 7 w 197"/>
                <a:gd name="T59" fmla="*/ 0 h 86"/>
                <a:gd name="T60" fmla="*/ 4 w 197"/>
                <a:gd name="T61" fmla="*/ 2 h 86"/>
                <a:gd name="T62" fmla="*/ 2 w 197"/>
                <a:gd name="T63" fmla="*/ 5 h 86"/>
                <a:gd name="T64" fmla="*/ 0 w 197"/>
                <a:gd name="T65" fmla="*/ 6 h 86"/>
                <a:gd name="T66" fmla="*/ 0 w 197"/>
                <a:gd name="T67" fmla="*/ 11 h 86"/>
                <a:gd name="T68" fmla="*/ 2 w 197"/>
                <a:gd name="T69" fmla="*/ 14 h 86"/>
                <a:gd name="T70" fmla="*/ 4 w 197"/>
                <a:gd name="T71" fmla="*/ 16 h 86"/>
                <a:gd name="T72" fmla="*/ 6 w 197"/>
                <a:gd name="T73" fmla="*/ 18 h 86"/>
                <a:gd name="T74" fmla="*/ 9 w 197"/>
                <a:gd name="T75" fmla="*/ 18 h 86"/>
                <a:gd name="T76" fmla="*/ 27 w 197"/>
                <a:gd name="T77" fmla="*/ 18 h 86"/>
                <a:gd name="T78" fmla="*/ 34 w 197"/>
                <a:gd name="T79" fmla="*/ 19 h 86"/>
                <a:gd name="T80" fmla="*/ 40 w 197"/>
                <a:gd name="T81" fmla="*/ 19 h 86"/>
                <a:gd name="T82" fmla="*/ 47 w 197"/>
                <a:gd name="T83" fmla="*/ 21 h 86"/>
                <a:gd name="T84" fmla="*/ 53 w 197"/>
                <a:gd name="T85" fmla="*/ 21 h 86"/>
                <a:gd name="T86" fmla="*/ 59 w 197"/>
                <a:gd name="T87" fmla="*/ 22 h 86"/>
                <a:gd name="T88" fmla="*/ 66 w 197"/>
                <a:gd name="T89" fmla="*/ 24 h 86"/>
                <a:gd name="T90" fmla="*/ 78 w 197"/>
                <a:gd name="T91" fmla="*/ 27 h 86"/>
                <a:gd name="T92" fmla="*/ 85 w 197"/>
                <a:gd name="T93" fmla="*/ 28 h 86"/>
                <a:gd name="T94" fmla="*/ 90 w 197"/>
                <a:gd name="T95" fmla="*/ 30 h 86"/>
                <a:gd name="T96" fmla="*/ 96 w 197"/>
                <a:gd name="T97" fmla="*/ 33 h 86"/>
                <a:gd name="T98" fmla="*/ 108 w 197"/>
                <a:gd name="T99" fmla="*/ 36 h 86"/>
                <a:gd name="T100" fmla="*/ 113 w 197"/>
                <a:gd name="T101" fmla="*/ 39 h 86"/>
                <a:gd name="T102" fmla="*/ 118 w 197"/>
                <a:gd name="T103" fmla="*/ 40 h 86"/>
                <a:gd name="T104" fmla="*/ 134 w 197"/>
                <a:gd name="T105" fmla="*/ 47 h 86"/>
                <a:gd name="T106" fmla="*/ 138 w 197"/>
                <a:gd name="T107" fmla="*/ 50 h 86"/>
                <a:gd name="T108" fmla="*/ 144 w 197"/>
                <a:gd name="T109" fmla="*/ 53 h 86"/>
                <a:gd name="T110" fmla="*/ 158 w 197"/>
                <a:gd name="T111" fmla="*/ 62 h 86"/>
                <a:gd name="T112" fmla="*/ 162 w 197"/>
                <a:gd name="T113" fmla="*/ 65 h 86"/>
                <a:gd name="T114" fmla="*/ 169 w 197"/>
                <a:gd name="T115" fmla="*/ 72 h 86"/>
                <a:gd name="T116" fmla="*/ 174 w 197"/>
                <a:gd name="T117" fmla="*/ 75 h 86"/>
                <a:gd name="T118" fmla="*/ 183 w 197"/>
                <a:gd name="T119" fmla="*/ 83 h 8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7" h="86">
                  <a:moveTo>
                    <a:pt x="183" y="83"/>
                  </a:moveTo>
                  <a:lnTo>
                    <a:pt x="186" y="86"/>
                  </a:lnTo>
                  <a:lnTo>
                    <a:pt x="190" y="86"/>
                  </a:lnTo>
                  <a:lnTo>
                    <a:pt x="193" y="84"/>
                  </a:lnTo>
                  <a:lnTo>
                    <a:pt x="196" y="81"/>
                  </a:lnTo>
                  <a:lnTo>
                    <a:pt x="197" y="80"/>
                  </a:lnTo>
                  <a:lnTo>
                    <a:pt x="197" y="75"/>
                  </a:lnTo>
                  <a:lnTo>
                    <a:pt x="196" y="72"/>
                  </a:lnTo>
                  <a:lnTo>
                    <a:pt x="194" y="71"/>
                  </a:lnTo>
                  <a:lnTo>
                    <a:pt x="186" y="61"/>
                  </a:lnTo>
                  <a:lnTo>
                    <a:pt x="181" y="58"/>
                  </a:lnTo>
                  <a:lnTo>
                    <a:pt x="174" y="50"/>
                  </a:lnTo>
                  <a:lnTo>
                    <a:pt x="166" y="47"/>
                  </a:lnTo>
                  <a:lnTo>
                    <a:pt x="153" y="39"/>
                  </a:lnTo>
                  <a:lnTo>
                    <a:pt x="147" y="36"/>
                  </a:lnTo>
                  <a:lnTo>
                    <a:pt x="143" y="33"/>
                  </a:lnTo>
                  <a:lnTo>
                    <a:pt x="124" y="22"/>
                  </a:lnTo>
                  <a:lnTo>
                    <a:pt x="119" y="21"/>
                  </a:lnTo>
                  <a:lnTo>
                    <a:pt x="113" y="18"/>
                  </a:lnTo>
                  <a:lnTo>
                    <a:pt x="102" y="15"/>
                  </a:lnTo>
                  <a:lnTo>
                    <a:pt x="96" y="12"/>
                  </a:lnTo>
                  <a:lnTo>
                    <a:pt x="81" y="9"/>
                  </a:lnTo>
                  <a:lnTo>
                    <a:pt x="69" y="6"/>
                  </a:lnTo>
                  <a:lnTo>
                    <a:pt x="62" y="5"/>
                  </a:lnTo>
                  <a:lnTo>
                    <a:pt x="56" y="3"/>
                  </a:lnTo>
                  <a:lnTo>
                    <a:pt x="50" y="3"/>
                  </a:lnTo>
                  <a:lnTo>
                    <a:pt x="43" y="2"/>
                  </a:lnTo>
                  <a:lnTo>
                    <a:pt x="37" y="2"/>
                  </a:lnTo>
                  <a:lnTo>
                    <a:pt x="29" y="0"/>
                  </a:lnTo>
                  <a:lnTo>
                    <a:pt x="7" y="0"/>
                  </a:lnTo>
                  <a:lnTo>
                    <a:pt x="4" y="2"/>
                  </a:lnTo>
                  <a:lnTo>
                    <a:pt x="2" y="5"/>
                  </a:lnTo>
                  <a:lnTo>
                    <a:pt x="0" y="6"/>
                  </a:lnTo>
                  <a:lnTo>
                    <a:pt x="0" y="11"/>
                  </a:lnTo>
                  <a:lnTo>
                    <a:pt x="2" y="14"/>
                  </a:lnTo>
                  <a:lnTo>
                    <a:pt x="4" y="16"/>
                  </a:lnTo>
                  <a:lnTo>
                    <a:pt x="6" y="18"/>
                  </a:lnTo>
                  <a:lnTo>
                    <a:pt x="9" y="18"/>
                  </a:lnTo>
                  <a:lnTo>
                    <a:pt x="27" y="18"/>
                  </a:lnTo>
                  <a:lnTo>
                    <a:pt x="34" y="19"/>
                  </a:lnTo>
                  <a:lnTo>
                    <a:pt x="40" y="19"/>
                  </a:lnTo>
                  <a:lnTo>
                    <a:pt x="47" y="21"/>
                  </a:lnTo>
                  <a:lnTo>
                    <a:pt x="53" y="21"/>
                  </a:lnTo>
                  <a:lnTo>
                    <a:pt x="59" y="22"/>
                  </a:lnTo>
                  <a:lnTo>
                    <a:pt x="66" y="24"/>
                  </a:lnTo>
                  <a:lnTo>
                    <a:pt x="78" y="27"/>
                  </a:lnTo>
                  <a:lnTo>
                    <a:pt x="85" y="28"/>
                  </a:lnTo>
                  <a:lnTo>
                    <a:pt x="90" y="30"/>
                  </a:lnTo>
                  <a:lnTo>
                    <a:pt x="96" y="33"/>
                  </a:lnTo>
                  <a:lnTo>
                    <a:pt x="108" y="36"/>
                  </a:lnTo>
                  <a:lnTo>
                    <a:pt x="113" y="39"/>
                  </a:lnTo>
                  <a:lnTo>
                    <a:pt x="118" y="40"/>
                  </a:lnTo>
                  <a:lnTo>
                    <a:pt x="134" y="47"/>
                  </a:lnTo>
                  <a:lnTo>
                    <a:pt x="138" y="50"/>
                  </a:lnTo>
                  <a:lnTo>
                    <a:pt x="144" y="53"/>
                  </a:lnTo>
                  <a:lnTo>
                    <a:pt x="158" y="62"/>
                  </a:lnTo>
                  <a:lnTo>
                    <a:pt x="162" y="65"/>
                  </a:lnTo>
                  <a:lnTo>
                    <a:pt x="169" y="72"/>
                  </a:lnTo>
                  <a:lnTo>
                    <a:pt x="174" y="75"/>
                  </a:lnTo>
                  <a:lnTo>
                    <a:pt x="183"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5" name="Freeform 114"/>
            <p:cNvSpPr>
              <a:spLocks/>
            </p:cNvSpPr>
            <p:nvPr/>
          </p:nvSpPr>
          <p:spPr bwMode="auto">
            <a:xfrm>
              <a:off x="3768" y="1975"/>
              <a:ext cx="42" cy="90"/>
            </a:xfrm>
            <a:custGeom>
              <a:avLst/>
              <a:gdLst>
                <a:gd name="T0" fmla="*/ 42 w 42"/>
                <a:gd name="T1" fmla="*/ 8 h 90"/>
                <a:gd name="T2" fmla="*/ 38 w 42"/>
                <a:gd name="T3" fmla="*/ 2 h 90"/>
                <a:gd name="T4" fmla="*/ 32 w 42"/>
                <a:gd name="T5" fmla="*/ 0 h 90"/>
                <a:gd name="T6" fmla="*/ 26 w 42"/>
                <a:gd name="T7" fmla="*/ 5 h 90"/>
                <a:gd name="T8" fmla="*/ 25 w 42"/>
                <a:gd name="T9" fmla="*/ 9 h 90"/>
                <a:gd name="T10" fmla="*/ 23 w 42"/>
                <a:gd name="T11" fmla="*/ 8 h 90"/>
                <a:gd name="T12" fmla="*/ 22 w 42"/>
                <a:gd name="T13" fmla="*/ 22 h 90"/>
                <a:gd name="T14" fmla="*/ 20 w 42"/>
                <a:gd name="T15" fmla="*/ 27 h 90"/>
                <a:gd name="T16" fmla="*/ 19 w 42"/>
                <a:gd name="T17" fmla="*/ 34 h 90"/>
                <a:gd name="T18" fmla="*/ 17 w 42"/>
                <a:gd name="T19" fmla="*/ 39 h 90"/>
                <a:gd name="T20" fmla="*/ 16 w 42"/>
                <a:gd name="T21" fmla="*/ 46 h 90"/>
                <a:gd name="T22" fmla="*/ 14 w 42"/>
                <a:gd name="T23" fmla="*/ 50 h 90"/>
                <a:gd name="T24" fmla="*/ 14 w 42"/>
                <a:gd name="T25" fmla="*/ 50 h 90"/>
                <a:gd name="T26" fmla="*/ 11 w 42"/>
                <a:gd name="T27" fmla="*/ 58 h 90"/>
                <a:gd name="T28" fmla="*/ 7 w 42"/>
                <a:gd name="T29" fmla="*/ 65 h 90"/>
                <a:gd name="T30" fmla="*/ 7 w 42"/>
                <a:gd name="T31" fmla="*/ 65 h 90"/>
                <a:gd name="T32" fmla="*/ 3 w 42"/>
                <a:gd name="T33" fmla="*/ 71 h 90"/>
                <a:gd name="T34" fmla="*/ 0 w 42"/>
                <a:gd name="T35" fmla="*/ 81 h 90"/>
                <a:gd name="T36" fmla="*/ 0 w 42"/>
                <a:gd name="T37" fmla="*/ 78 h 90"/>
                <a:gd name="T38" fmla="*/ 1 w 42"/>
                <a:gd name="T39" fmla="*/ 84 h 90"/>
                <a:gd name="T40" fmla="*/ 4 w 42"/>
                <a:gd name="T41" fmla="*/ 89 h 90"/>
                <a:gd name="T42" fmla="*/ 10 w 42"/>
                <a:gd name="T43" fmla="*/ 90 h 90"/>
                <a:gd name="T44" fmla="*/ 14 w 42"/>
                <a:gd name="T45" fmla="*/ 89 h 90"/>
                <a:gd name="T46" fmla="*/ 17 w 42"/>
                <a:gd name="T47" fmla="*/ 81 h 90"/>
                <a:gd name="T48" fmla="*/ 19 w 42"/>
                <a:gd name="T49" fmla="*/ 80 h 90"/>
                <a:gd name="T50" fmla="*/ 25 w 42"/>
                <a:gd name="T51" fmla="*/ 70 h 90"/>
                <a:gd name="T52" fmla="*/ 25 w 42"/>
                <a:gd name="T53" fmla="*/ 70 h 90"/>
                <a:gd name="T54" fmla="*/ 29 w 42"/>
                <a:gd name="T55" fmla="*/ 61 h 90"/>
                <a:gd name="T56" fmla="*/ 32 w 42"/>
                <a:gd name="T57" fmla="*/ 55 h 90"/>
                <a:gd name="T58" fmla="*/ 33 w 42"/>
                <a:gd name="T59" fmla="*/ 50 h 90"/>
                <a:gd name="T60" fmla="*/ 35 w 42"/>
                <a:gd name="T61" fmla="*/ 46 h 90"/>
                <a:gd name="T62" fmla="*/ 36 w 42"/>
                <a:gd name="T63" fmla="*/ 43 h 90"/>
                <a:gd name="T64" fmla="*/ 38 w 42"/>
                <a:gd name="T65" fmla="*/ 39 h 90"/>
                <a:gd name="T66" fmla="*/ 39 w 42"/>
                <a:gd name="T67" fmla="*/ 31 h 90"/>
                <a:gd name="T68" fmla="*/ 41 w 42"/>
                <a:gd name="T69" fmla="*/ 22 h 90"/>
                <a:gd name="T70" fmla="*/ 39 w 42"/>
                <a:gd name="T71" fmla="*/ 15 h 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 h="90">
                  <a:moveTo>
                    <a:pt x="42" y="9"/>
                  </a:moveTo>
                  <a:lnTo>
                    <a:pt x="42" y="8"/>
                  </a:lnTo>
                  <a:lnTo>
                    <a:pt x="41" y="5"/>
                  </a:lnTo>
                  <a:lnTo>
                    <a:pt x="38" y="2"/>
                  </a:lnTo>
                  <a:lnTo>
                    <a:pt x="36" y="0"/>
                  </a:lnTo>
                  <a:lnTo>
                    <a:pt x="32" y="0"/>
                  </a:lnTo>
                  <a:lnTo>
                    <a:pt x="29" y="2"/>
                  </a:lnTo>
                  <a:lnTo>
                    <a:pt x="26" y="5"/>
                  </a:lnTo>
                  <a:lnTo>
                    <a:pt x="25" y="6"/>
                  </a:lnTo>
                  <a:lnTo>
                    <a:pt x="25" y="9"/>
                  </a:lnTo>
                  <a:lnTo>
                    <a:pt x="28" y="3"/>
                  </a:lnTo>
                  <a:lnTo>
                    <a:pt x="23" y="8"/>
                  </a:lnTo>
                  <a:lnTo>
                    <a:pt x="23" y="19"/>
                  </a:lnTo>
                  <a:lnTo>
                    <a:pt x="22" y="22"/>
                  </a:lnTo>
                  <a:lnTo>
                    <a:pt x="22" y="25"/>
                  </a:lnTo>
                  <a:lnTo>
                    <a:pt x="20" y="27"/>
                  </a:lnTo>
                  <a:lnTo>
                    <a:pt x="20" y="33"/>
                  </a:lnTo>
                  <a:lnTo>
                    <a:pt x="19" y="34"/>
                  </a:lnTo>
                  <a:lnTo>
                    <a:pt x="19" y="37"/>
                  </a:lnTo>
                  <a:lnTo>
                    <a:pt x="17" y="39"/>
                  </a:lnTo>
                  <a:lnTo>
                    <a:pt x="17" y="43"/>
                  </a:lnTo>
                  <a:lnTo>
                    <a:pt x="16" y="46"/>
                  </a:lnTo>
                  <a:lnTo>
                    <a:pt x="16" y="47"/>
                  </a:lnTo>
                  <a:lnTo>
                    <a:pt x="14" y="50"/>
                  </a:lnTo>
                  <a:lnTo>
                    <a:pt x="14" y="52"/>
                  </a:lnTo>
                  <a:lnTo>
                    <a:pt x="14" y="50"/>
                  </a:lnTo>
                  <a:lnTo>
                    <a:pt x="11" y="55"/>
                  </a:lnTo>
                  <a:lnTo>
                    <a:pt x="11" y="58"/>
                  </a:lnTo>
                  <a:lnTo>
                    <a:pt x="10" y="58"/>
                  </a:lnTo>
                  <a:lnTo>
                    <a:pt x="7" y="65"/>
                  </a:lnTo>
                  <a:lnTo>
                    <a:pt x="7" y="67"/>
                  </a:lnTo>
                  <a:lnTo>
                    <a:pt x="7" y="65"/>
                  </a:lnTo>
                  <a:lnTo>
                    <a:pt x="4" y="68"/>
                  </a:lnTo>
                  <a:lnTo>
                    <a:pt x="3" y="71"/>
                  </a:lnTo>
                  <a:lnTo>
                    <a:pt x="0" y="75"/>
                  </a:lnTo>
                  <a:lnTo>
                    <a:pt x="0" y="81"/>
                  </a:lnTo>
                  <a:lnTo>
                    <a:pt x="1" y="77"/>
                  </a:lnTo>
                  <a:lnTo>
                    <a:pt x="0" y="78"/>
                  </a:lnTo>
                  <a:lnTo>
                    <a:pt x="0" y="83"/>
                  </a:lnTo>
                  <a:lnTo>
                    <a:pt x="1" y="84"/>
                  </a:lnTo>
                  <a:lnTo>
                    <a:pt x="1" y="87"/>
                  </a:lnTo>
                  <a:lnTo>
                    <a:pt x="4" y="89"/>
                  </a:lnTo>
                  <a:lnTo>
                    <a:pt x="5" y="90"/>
                  </a:lnTo>
                  <a:lnTo>
                    <a:pt x="10" y="90"/>
                  </a:lnTo>
                  <a:lnTo>
                    <a:pt x="11" y="89"/>
                  </a:lnTo>
                  <a:lnTo>
                    <a:pt x="14" y="89"/>
                  </a:lnTo>
                  <a:lnTo>
                    <a:pt x="16" y="86"/>
                  </a:lnTo>
                  <a:lnTo>
                    <a:pt x="17" y="81"/>
                  </a:lnTo>
                  <a:lnTo>
                    <a:pt x="17" y="83"/>
                  </a:lnTo>
                  <a:lnTo>
                    <a:pt x="19" y="80"/>
                  </a:lnTo>
                  <a:lnTo>
                    <a:pt x="22" y="77"/>
                  </a:lnTo>
                  <a:lnTo>
                    <a:pt x="25" y="70"/>
                  </a:lnTo>
                  <a:lnTo>
                    <a:pt x="25" y="68"/>
                  </a:lnTo>
                  <a:lnTo>
                    <a:pt x="25" y="70"/>
                  </a:lnTo>
                  <a:lnTo>
                    <a:pt x="29" y="64"/>
                  </a:lnTo>
                  <a:lnTo>
                    <a:pt x="29" y="61"/>
                  </a:lnTo>
                  <a:lnTo>
                    <a:pt x="29" y="62"/>
                  </a:lnTo>
                  <a:lnTo>
                    <a:pt x="32" y="55"/>
                  </a:lnTo>
                  <a:lnTo>
                    <a:pt x="32" y="53"/>
                  </a:lnTo>
                  <a:lnTo>
                    <a:pt x="33" y="50"/>
                  </a:lnTo>
                  <a:lnTo>
                    <a:pt x="33" y="49"/>
                  </a:lnTo>
                  <a:lnTo>
                    <a:pt x="35" y="46"/>
                  </a:lnTo>
                  <a:lnTo>
                    <a:pt x="35" y="45"/>
                  </a:lnTo>
                  <a:lnTo>
                    <a:pt x="36" y="43"/>
                  </a:lnTo>
                  <a:lnTo>
                    <a:pt x="36" y="40"/>
                  </a:lnTo>
                  <a:lnTo>
                    <a:pt x="38" y="39"/>
                  </a:lnTo>
                  <a:lnTo>
                    <a:pt x="38" y="33"/>
                  </a:lnTo>
                  <a:lnTo>
                    <a:pt x="39" y="31"/>
                  </a:lnTo>
                  <a:lnTo>
                    <a:pt x="39" y="25"/>
                  </a:lnTo>
                  <a:lnTo>
                    <a:pt x="41" y="22"/>
                  </a:lnTo>
                  <a:lnTo>
                    <a:pt x="41" y="14"/>
                  </a:lnTo>
                  <a:lnTo>
                    <a:pt x="39" y="15"/>
                  </a:lnTo>
                  <a:lnTo>
                    <a:pt x="4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6" name="Freeform 115"/>
            <p:cNvSpPr>
              <a:spLocks/>
            </p:cNvSpPr>
            <p:nvPr/>
          </p:nvSpPr>
          <p:spPr bwMode="auto">
            <a:xfrm>
              <a:off x="3772" y="1978"/>
              <a:ext cx="200" cy="86"/>
            </a:xfrm>
            <a:custGeom>
              <a:avLst/>
              <a:gdLst>
                <a:gd name="T0" fmla="*/ 200 w 200"/>
                <a:gd name="T1" fmla="*/ 12 h 86"/>
                <a:gd name="T2" fmla="*/ 197 w 200"/>
                <a:gd name="T3" fmla="*/ 3 h 86"/>
                <a:gd name="T4" fmla="*/ 188 w 200"/>
                <a:gd name="T5" fmla="*/ 0 h 86"/>
                <a:gd name="T6" fmla="*/ 187 w 200"/>
                <a:gd name="T7" fmla="*/ 2 h 86"/>
                <a:gd name="T8" fmla="*/ 177 w 200"/>
                <a:gd name="T9" fmla="*/ 9 h 86"/>
                <a:gd name="T10" fmla="*/ 163 w 200"/>
                <a:gd name="T11" fmla="*/ 19 h 86"/>
                <a:gd name="T12" fmla="*/ 150 w 200"/>
                <a:gd name="T13" fmla="*/ 28 h 86"/>
                <a:gd name="T14" fmla="*/ 140 w 200"/>
                <a:gd name="T15" fmla="*/ 34 h 86"/>
                <a:gd name="T16" fmla="*/ 124 w 200"/>
                <a:gd name="T17" fmla="*/ 43 h 86"/>
                <a:gd name="T18" fmla="*/ 115 w 200"/>
                <a:gd name="T19" fmla="*/ 46 h 86"/>
                <a:gd name="T20" fmla="*/ 97 w 200"/>
                <a:gd name="T21" fmla="*/ 52 h 86"/>
                <a:gd name="T22" fmla="*/ 85 w 200"/>
                <a:gd name="T23" fmla="*/ 56 h 86"/>
                <a:gd name="T24" fmla="*/ 66 w 200"/>
                <a:gd name="T25" fmla="*/ 61 h 86"/>
                <a:gd name="T26" fmla="*/ 47 w 200"/>
                <a:gd name="T27" fmla="*/ 64 h 86"/>
                <a:gd name="T28" fmla="*/ 34 w 200"/>
                <a:gd name="T29" fmla="*/ 65 h 86"/>
                <a:gd name="T30" fmla="*/ 13 w 200"/>
                <a:gd name="T31" fmla="*/ 67 h 86"/>
                <a:gd name="T32" fmla="*/ 9 w 200"/>
                <a:gd name="T33" fmla="*/ 68 h 86"/>
                <a:gd name="T34" fmla="*/ 3 w 200"/>
                <a:gd name="T35" fmla="*/ 71 h 86"/>
                <a:gd name="T36" fmla="*/ 0 w 200"/>
                <a:gd name="T37" fmla="*/ 75 h 86"/>
                <a:gd name="T38" fmla="*/ 3 w 200"/>
                <a:gd name="T39" fmla="*/ 83 h 86"/>
                <a:gd name="T40" fmla="*/ 7 w 200"/>
                <a:gd name="T41" fmla="*/ 86 h 86"/>
                <a:gd name="T42" fmla="*/ 10 w 200"/>
                <a:gd name="T43" fmla="*/ 86 h 86"/>
                <a:gd name="T44" fmla="*/ 29 w 200"/>
                <a:gd name="T45" fmla="*/ 84 h 86"/>
                <a:gd name="T46" fmla="*/ 44 w 200"/>
                <a:gd name="T47" fmla="*/ 83 h 86"/>
                <a:gd name="T48" fmla="*/ 57 w 200"/>
                <a:gd name="T49" fmla="*/ 81 h 86"/>
                <a:gd name="T50" fmla="*/ 77 w 200"/>
                <a:gd name="T51" fmla="*/ 77 h 86"/>
                <a:gd name="T52" fmla="*/ 97 w 200"/>
                <a:gd name="T53" fmla="*/ 72 h 86"/>
                <a:gd name="T54" fmla="*/ 115 w 200"/>
                <a:gd name="T55" fmla="*/ 67 h 86"/>
                <a:gd name="T56" fmla="*/ 127 w 200"/>
                <a:gd name="T57" fmla="*/ 61 h 86"/>
                <a:gd name="T58" fmla="*/ 144 w 200"/>
                <a:gd name="T59" fmla="*/ 52 h 86"/>
                <a:gd name="T60" fmla="*/ 155 w 200"/>
                <a:gd name="T61" fmla="*/ 46 h 86"/>
                <a:gd name="T62" fmla="*/ 165 w 200"/>
                <a:gd name="T63" fmla="*/ 40 h 86"/>
                <a:gd name="T64" fmla="*/ 180 w 200"/>
                <a:gd name="T65" fmla="*/ 30 h 86"/>
                <a:gd name="T66" fmla="*/ 193 w 200"/>
                <a:gd name="T67" fmla="*/ 19 h 86"/>
                <a:gd name="T68" fmla="*/ 197 w 200"/>
                <a:gd name="T69" fmla="*/ 15 h 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0" h="86">
                  <a:moveTo>
                    <a:pt x="197" y="15"/>
                  </a:moveTo>
                  <a:lnTo>
                    <a:pt x="200" y="12"/>
                  </a:lnTo>
                  <a:lnTo>
                    <a:pt x="200" y="6"/>
                  </a:lnTo>
                  <a:lnTo>
                    <a:pt x="197" y="3"/>
                  </a:lnTo>
                  <a:lnTo>
                    <a:pt x="194" y="0"/>
                  </a:lnTo>
                  <a:lnTo>
                    <a:pt x="188" y="0"/>
                  </a:lnTo>
                  <a:lnTo>
                    <a:pt x="185" y="3"/>
                  </a:lnTo>
                  <a:lnTo>
                    <a:pt x="187" y="2"/>
                  </a:lnTo>
                  <a:lnTo>
                    <a:pt x="181" y="5"/>
                  </a:lnTo>
                  <a:lnTo>
                    <a:pt x="177" y="9"/>
                  </a:lnTo>
                  <a:lnTo>
                    <a:pt x="168" y="15"/>
                  </a:lnTo>
                  <a:lnTo>
                    <a:pt x="163" y="19"/>
                  </a:lnTo>
                  <a:lnTo>
                    <a:pt x="156" y="25"/>
                  </a:lnTo>
                  <a:lnTo>
                    <a:pt x="150" y="28"/>
                  </a:lnTo>
                  <a:lnTo>
                    <a:pt x="146" y="31"/>
                  </a:lnTo>
                  <a:lnTo>
                    <a:pt x="140" y="34"/>
                  </a:lnTo>
                  <a:lnTo>
                    <a:pt x="135" y="37"/>
                  </a:lnTo>
                  <a:lnTo>
                    <a:pt x="124" y="43"/>
                  </a:lnTo>
                  <a:lnTo>
                    <a:pt x="121" y="46"/>
                  </a:lnTo>
                  <a:lnTo>
                    <a:pt x="115" y="46"/>
                  </a:lnTo>
                  <a:lnTo>
                    <a:pt x="109" y="49"/>
                  </a:lnTo>
                  <a:lnTo>
                    <a:pt x="97" y="52"/>
                  </a:lnTo>
                  <a:lnTo>
                    <a:pt x="91" y="55"/>
                  </a:lnTo>
                  <a:lnTo>
                    <a:pt x="85" y="56"/>
                  </a:lnTo>
                  <a:lnTo>
                    <a:pt x="74" y="59"/>
                  </a:lnTo>
                  <a:lnTo>
                    <a:pt x="66" y="61"/>
                  </a:lnTo>
                  <a:lnTo>
                    <a:pt x="54" y="64"/>
                  </a:lnTo>
                  <a:lnTo>
                    <a:pt x="47" y="64"/>
                  </a:lnTo>
                  <a:lnTo>
                    <a:pt x="41" y="65"/>
                  </a:lnTo>
                  <a:lnTo>
                    <a:pt x="34" y="65"/>
                  </a:lnTo>
                  <a:lnTo>
                    <a:pt x="26" y="67"/>
                  </a:lnTo>
                  <a:lnTo>
                    <a:pt x="13" y="67"/>
                  </a:lnTo>
                  <a:lnTo>
                    <a:pt x="7" y="68"/>
                  </a:lnTo>
                  <a:lnTo>
                    <a:pt x="9" y="68"/>
                  </a:lnTo>
                  <a:lnTo>
                    <a:pt x="6" y="68"/>
                  </a:lnTo>
                  <a:lnTo>
                    <a:pt x="3" y="71"/>
                  </a:lnTo>
                  <a:lnTo>
                    <a:pt x="1" y="72"/>
                  </a:lnTo>
                  <a:lnTo>
                    <a:pt x="0" y="75"/>
                  </a:lnTo>
                  <a:lnTo>
                    <a:pt x="0" y="80"/>
                  </a:lnTo>
                  <a:lnTo>
                    <a:pt x="3" y="83"/>
                  </a:lnTo>
                  <a:lnTo>
                    <a:pt x="4" y="84"/>
                  </a:lnTo>
                  <a:lnTo>
                    <a:pt x="7" y="86"/>
                  </a:lnTo>
                  <a:lnTo>
                    <a:pt x="9" y="86"/>
                  </a:lnTo>
                  <a:lnTo>
                    <a:pt x="10" y="86"/>
                  </a:lnTo>
                  <a:lnTo>
                    <a:pt x="16" y="84"/>
                  </a:lnTo>
                  <a:lnTo>
                    <a:pt x="29" y="84"/>
                  </a:lnTo>
                  <a:lnTo>
                    <a:pt x="37" y="83"/>
                  </a:lnTo>
                  <a:lnTo>
                    <a:pt x="44" y="83"/>
                  </a:lnTo>
                  <a:lnTo>
                    <a:pt x="50" y="81"/>
                  </a:lnTo>
                  <a:lnTo>
                    <a:pt x="57" y="81"/>
                  </a:lnTo>
                  <a:lnTo>
                    <a:pt x="69" y="78"/>
                  </a:lnTo>
                  <a:lnTo>
                    <a:pt x="77" y="77"/>
                  </a:lnTo>
                  <a:lnTo>
                    <a:pt x="88" y="74"/>
                  </a:lnTo>
                  <a:lnTo>
                    <a:pt x="97" y="72"/>
                  </a:lnTo>
                  <a:lnTo>
                    <a:pt x="103" y="69"/>
                  </a:lnTo>
                  <a:lnTo>
                    <a:pt x="115" y="67"/>
                  </a:lnTo>
                  <a:lnTo>
                    <a:pt x="121" y="64"/>
                  </a:lnTo>
                  <a:lnTo>
                    <a:pt x="127" y="61"/>
                  </a:lnTo>
                  <a:lnTo>
                    <a:pt x="132" y="58"/>
                  </a:lnTo>
                  <a:lnTo>
                    <a:pt x="144" y="52"/>
                  </a:lnTo>
                  <a:lnTo>
                    <a:pt x="149" y="49"/>
                  </a:lnTo>
                  <a:lnTo>
                    <a:pt x="155" y="46"/>
                  </a:lnTo>
                  <a:lnTo>
                    <a:pt x="159" y="43"/>
                  </a:lnTo>
                  <a:lnTo>
                    <a:pt x="165" y="40"/>
                  </a:lnTo>
                  <a:lnTo>
                    <a:pt x="175" y="34"/>
                  </a:lnTo>
                  <a:lnTo>
                    <a:pt x="180" y="30"/>
                  </a:lnTo>
                  <a:lnTo>
                    <a:pt x="188" y="24"/>
                  </a:lnTo>
                  <a:lnTo>
                    <a:pt x="193" y="19"/>
                  </a:lnTo>
                  <a:lnTo>
                    <a:pt x="196" y="16"/>
                  </a:lnTo>
                  <a:lnTo>
                    <a:pt x="19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7" name="Freeform 116"/>
            <p:cNvSpPr>
              <a:spLocks/>
            </p:cNvSpPr>
            <p:nvPr/>
          </p:nvSpPr>
          <p:spPr bwMode="auto">
            <a:xfrm>
              <a:off x="3698" y="1924"/>
              <a:ext cx="95" cy="17"/>
            </a:xfrm>
            <a:custGeom>
              <a:avLst/>
              <a:gdLst>
                <a:gd name="T0" fmla="*/ 9 w 95"/>
                <a:gd name="T1" fmla="*/ 0 h 17"/>
                <a:gd name="T2" fmla="*/ 6 w 95"/>
                <a:gd name="T3" fmla="*/ 0 h 17"/>
                <a:gd name="T4" fmla="*/ 3 w 95"/>
                <a:gd name="T5" fmla="*/ 3 h 17"/>
                <a:gd name="T6" fmla="*/ 0 w 95"/>
                <a:gd name="T7" fmla="*/ 6 h 17"/>
                <a:gd name="T8" fmla="*/ 0 w 95"/>
                <a:gd name="T9" fmla="*/ 12 h 17"/>
                <a:gd name="T10" fmla="*/ 3 w 95"/>
                <a:gd name="T11" fmla="*/ 15 h 17"/>
                <a:gd name="T12" fmla="*/ 6 w 95"/>
                <a:gd name="T13" fmla="*/ 17 h 17"/>
                <a:gd name="T14" fmla="*/ 89 w 95"/>
                <a:gd name="T15" fmla="*/ 17 h 17"/>
                <a:gd name="T16" fmla="*/ 92 w 95"/>
                <a:gd name="T17" fmla="*/ 15 h 17"/>
                <a:gd name="T18" fmla="*/ 95 w 95"/>
                <a:gd name="T19" fmla="*/ 12 h 17"/>
                <a:gd name="T20" fmla="*/ 95 w 95"/>
                <a:gd name="T21" fmla="*/ 6 h 17"/>
                <a:gd name="T22" fmla="*/ 92 w 95"/>
                <a:gd name="T23" fmla="*/ 3 h 17"/>
                <a:gd name="T24" fmla="*/ 89 w 95"/>
                <a:gd name="T25" fmla="*/ 0 h 17"/>
                <a:gd name="T26" fmla="*/ 86 w 95"/>
                <a:gd name="T27" fmla="*/ 0 h 17"/>
                <a:gd name="T28" fmla="*/ 9 w 9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5" h="17">
                  <a:moveTo>
                    <a:pt x="9" y="0"/>
                  </a:moveTo>
                  <a:lnTo>
                    <a:pt x="6" y="0"/>
                  </a:lnTo>
                  <a:lnTo>
                    <a:pt x="3" y="3"/>
                  </a:lnTo>
                  <a:lnTo>
                    <a:pt x="0" y="6"/>
                  </a:lnTo>
                  <a:lnTo>
                    <a:pt x="0" y="12"/>
                  </a:lnTo>
                  <a:lnTo>
                    <a:pt x="3" y="15"/>
                  </a:lnTo>
                  <a:lnTo>
                    <a:pt x="6" y="17"/>
                  </a:lnTo>
                  <a:lnTo>
                    <a:pt x="89" y="17"/>
                  </a:lnTo>
                  <a:lnTo>
                    <a:pt x="92" y="15"/>
                  </a:lnTo>
                  <a:lnTo>
                    <a:pt x="95" y="12"/>
                  </a:lnTo>
                  <a:lnTo>
                    <a:pt x="95" y="6"/>
                  </a:lnTo>
                  <a:lnTo>
                    <a:pt x="92" y="3"/>
                  </a:lnTo>
                  <a:lnTo>
                    <a:pt x="89" y="0"/>
                  </a:lnTo>
                  <a:lnTo>
                    <a:pt x="8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8" name="Freeform 117"/>
            <p:cNvSpPr>
              <a:spLocks/>
            </p:cNvSpPr>
            <p:nvPr/>
          </p:nvSpPr>
          <p:spPr bwMode="auto">
            <a:xfrm>
              <a:off x="3690" y="2031"/>
              <a:ext cx="103" cy="18"/>
            </a:xfrm>
            <a:custGeom>
              <a:avLst/>
              <a:gdLst>
                <a:gd name="T0" fmla="*/ 8 w 103"/>
                <a:gd name="T1" fmla="*/ 0 h 18"/>
                <a:gd name="T2" fmla="*/ 5 w 103"/>
                <a:gd name="T3" fmla="*/ 0 h 18"/>
                <a:gd name="T4" fmla="*/ 3 w 103"/>
                <a:gd name="T5" fmla="*/ 3 h 18"/>
                <a:gd name="T6" fmla="*/ 0 w 103"/>
                <a:gd name="T7" fmla="*/ 6 h 18"/>
                <a:gd name="T8" fmla="*/ 0 w 103"/>
                <a:gd name="T9" fmla="*/ 12 h 18"/>
                <a:gd name="T10" fmla="*/ 3 w 103"/>
                <a:gd name="T11" fmla="*/ 15 h 18"/>
                <a:gd name="T12" fmla="*/ 5 w 103"/>
                <a:gd name="T13" fmla="*/ 18 h 18"/>
                <a:gd name="T14" fmla="*/ 97 w 103"/>
                <a:gd name="T15" fmla="*/ 18 h 18"/>
                <a:gd name="T16" fmla="*/ 100 w 103"/>
                <a:gd name="T17" fmla="*/ 15 h 18"/>
                <a:gd name="T18" fmla="*/ 103 w 103"/>
                <a:gd name="T19" fmla="*/ 12 h 18"/>
                <a:gd name="T20" fmla="*/ 103 w 103"/>
                <a:gd name="T21" fmla="*/ 6 h 18"/>
                <a:gd name="T22" fmla="*/ 100 w 103"/>
                <a:gd name="T23" fmla="*/ 3 h 18"/>
                <a:gd name="T24" fmla="*/ 97 w 103"/>
                <a:gd name="T25" fmla="*/ 0 h 18"/>
                <a:gd name="T26" fmla="*/ 94 w 103"/>
                <a:gd name="T27" fmla="*/ 0 h 18"/>
                <a:gd name="T28" fmla="*/ 8 w 10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18">
                  <a:moveTo>
                    <a:pt x="8" y="0"/>
                  </a:moveTo>
                  <a:lnTo>
                    <a:pt x="5" y="0"/>
                  </a:lnTo>
                  <a:lnTo>
                    <a:pt x="3" y="3"/>
                  </a:lnTo>
                  <a:lnTo>
                    <a:pt x="0" y="6"/>
                  </a:lnTo>
                  <a:lnTo>
                    <a:pt x="0" y="12"/>
                  </a:lnTo>
                  <a:lnTo>
                    <a:pt x="3" y="15"/>
                  </a:lnTo>
                  <a:lnTo>
                    <a:pt x="5" y="18"/>
                  </a:lnTo>
                  <a:lnTo>
                    <a:pt x="97" y="18"/>
                  </a:lnTo>
                  <a:lnTo>
                    <a:pt x="100" y="15"/>
                  </a:lnTo>
                  <a:lnTo>
                    <a:pt x="103" y="12"/>
                  </a:lnTo>
                  <a:lnTo>
                    <a:pt x="103" y="6"/>
                  </a:lnTo>
                  <a:lnTo>
                    <a:pt x="100" y="3"/>
                  </a:lnTo>
                  <a:lnTo>
                    <a:pt x="97" y="0"/>
                  </a:lnTo>
                  <a:lnTo>
                    <a:pt x="9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9" name="Freeform 118"/>
            <p:cNvSpPr>
              <a:spLocks/>
            </p:cNvSpPr>
            <p:nvPr/>
          </p:nvSpPr>
          <p:spPr bwMode="auto">
            <a:xfrm>
              <a:off x="3957" y="1971"/>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0" name="Freeform 119"/>
            <p:cNvSpPr>
              <a:spLocks/>
            </p:cNvSpPr>
            <p:nvPr/>
          </p:nvSpPr>
          <p:spPr bwMode="auto">
            <a:xfrm>
              <a:off x="3534" y="2083"/>
              <a:ext cx="94" cy="159"/>
            </a:xfrm>
            <a:custGeom>
              <a:avLst/>
              <a:gdLst>
                <a:gd name="T0" fmla="*/ 5 w 94"/>
                <a:gd name="T1" fmla="*/ 0 h 159"/>
                <a:gd name="T2" fmla="*/ 0 w 94"/>
                <a:gd name="T3" fmla="*/ 6 h 159"/>
                <a:gd name="T4" fmla="*/ 2 w 94"/>
                <a:gd name="T5" fmla="*/ 15 h 159"/>
                <a:gd name="T6" fmla="*/ 22 w 94"/>
                <a:gd name="T7" fmla="*/ 17 h 159"/>
                <a:gd name="T8" fmla="*/ 29 w 94"/>
                <a:gd name="T9" fmla="*/ 20 h 159"/>
                <a:gd name="T10" fmla="*/ 35 w 94"/>
                <a:gd name="T11" fmla="*/ 22 h 159"/>
                <a:gd name="T12" fmla="*/ 44 w 94"/>
                <a:gd name="T13" fmla="*/ 25 h 159"/>
                <a:gd name="T14" fmla="*/ 51 w 94"/>
                <a:gd name="T15" fmla="*/ 31 h 159"/>
                <a:gd name="T16" fmla="*/ 63 w 94"/>
                <a:gd name="T17" fmla="*/ 42 h 159"/>
                <a:gd name="T18" fmla="*/ 67 w 94"/>
                <a:gd name="T19" fmla="*/ 50 h 159"/>
                <a:gd name="T20" fmla="*/ 73 w 94"/>
                <a:gd name="T21" fmla="*/ 62 h 159"/>
                <a:gd name="T22" fmla="*/ 75 w 94"/>
                <a:gd name="T23" fmla="*/ 69 h 159"/>
                <a:gd name="T24" fmla="*/ 76 w 94"/>
                <a:gd name="T25" fmla="*/ 82 h 159"/>
                <a:gd name="T26" fmla="*/ 75 w 94"/>
                <a:gd name="T27" fmla="*/ 81 h 159"/>
                <a:gd name="T28" fmla="*/ 73 w 94"/>
                <a:gd name="T29" fmla="*/ 91 h 159"/>
                <a:gd name="T30" fmla="*/ 69 w 94"/>
                <a:gd name="T31" fmla="*/ 103 h 159"/>
                <a:gd name="T32" fmla="*/ 66 w 94"/>
                <a:gd name="T33" fmla="*/ 113 h 159"/>
                <a:gd name="T34" fmla="*/ 60 w 94"/>
                <a:gd name="T35" fmla="*/ 118 h 159"/>
                <a:gd name="T36" fmla="*/ 45 w 94"/>
                <a:gd name="T37" fmla="*/ 129 h 159"/>
                <a:gd name="T38" fmla="*/ 41 w 94"/>
                <a:gd name="T39" fmla="*/ 132 h 159"/>
                <a:gd name="T40" fmla="*/ 32 w 94"/>
                <a:gd name="T41" fmla="*/ 137 h 159"/>
                <a:gd name="T42" fmla="*/ 25 w 94"/>
                <a:gd name="T43" fmla="*/ 138 h 159"/>
                <a:gd name="T44" fmla="*/ 10 w 94"/>
                <a:gd name="T45" fmla="*/ 140 h 159"/>
                <a:gd name="T46" fmla="*/ 8 w 94"/>
                <a:gd name="T47" fmla="*/ 141 h 159"/>
                <a:gd name="T48" fmla="*/ 2 w 94"/>
                <a:gd name="T49" fmla="*/ 144 h 159"/>
                <a:gd name="T50" fmla="*/ 0 w 94"/>
                <a:gd name="T51" fmla="*/ 153 h 159"/>
                <a:gd name="T52" fmla="*/ 5 w 94"/>
                <a:gd name="T53" fmla="*/ 159 h 159"/>
                <a:gd name="T54" fmla="*/ 13 w 94"/>
                <a:gd name="T55" fmla="*/ 157 h 159"/>
                <a:gd name="T56" fmla="*/ 30 w 94"/>
                <a:gd name="T57" fmla="*/ 156 h 159"/>
                <a:gd name="T58" fmla="*/ 35 w 94"/>
                <a:gd name="T59" fmla="*/ 154 h 159"/>
                <a:gd name="T60" fmla="*/ 47 w 94"/>
                <a:gd name="T61" fmla="*/ 150 h 159"/>
                <a:gd name="T62" fmla="*/ 57 w 94"/>
                <a:gd name="T63" fmla="*/ 144 h 159"/>
                <a:gd name="T64" fmla="*/ 75 w 94"/>
                <a:gd name="T65" fmla="*/ 129 h 159"/>
                <a:gd name="T66" fmla="*/ 78 w 94"/>
                <a:gd name="T67" fmla="*/ 125 h 159"/>
                <a:gd name="T68" fmla="*/ 86 w 94"/>
                <a:gd name="T69" fmla="*/ 109 h 159"/>
                <a:gd name="T70" fmla="*/ 91 w 94"/>
                <a:gd name="T71" fmla="*/ 94 h 159"/>
                <a:gd name="T72" fmla="*/ 92 w 94"/>
                <a:gd name="T73" fmla="*/ 84 h 159"/>
                <a:gd name="T74" fmla="*/ 92 w 94"/>
                <a:gd name="T75" fmla="*/ 73 h 159"/>
                <a:gd name="T76" fmla="*/ 91 w 94"/>
                <a:gd name="T77" fmla="*/ 63 h 159"/>
                <a:gd name="T78" fmla="*/ 86 w 94"/>
                <a:gd name="T79" fmla="*/ 48 h 159"/>
                <a:gd name="T80" fmla="*/ 78 w 94"/>
                <a:gd name="T81" fmla="*/ 32 h 159"/>
                <a:gd name="T82" fmla="*/ 75 w 94"/>
                <a:gd name="T83" fmla="*/ 28 h 159"/>
                <a:gd name="T84" fmla="*/ 57 w 94"/>
                <a:gd name="T85" fmla="*/ 13 h 159"/>
                <a:gd name="T86" fmla="*/ 47 w 94"/>
                <a:gd name="T87" fmla="*/ 7 h 159"/>
                <a:gd name="T88" fmla="*/ 35 w 94"/>
                <a:gd name="T89" fmla="*/ 3 h 159"/>
                <a:gd name="T90" fmla="*/ 30 w 94"/>
                <a:gd name="T91" fmla="*/ 1 h 159"/>
                <a:gd name="T92" fmla="*/ 8 w 94"/>
                <a:gd name="T93" fmla="*/ 0 h 15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4" h="159">
                  <a:moveTo>
                    <a:pt x="8" y="0"/>
                  </a:moveTo>
                  <a:lnTo>
                    <a:pt x="5" y="0"/>
                  </a:lnTo>
                  <a:lnTo>
                    <a:pt x="2" y="3"/>
                  </a:lnTo>
                  <a:lnTo>
                    <a:pt x="0" y="6"/>
                  </a:lnTo>
                  <a:lnTo>
                    <a:pt x="0" y="12"/>
                  </a:lnTo>
                  <a:lnTo>
                    <a:pt x="2" y="15"/>
                  </a:lnTo>
                  <a:lnTo>
                    <a:pt x="5" y="17"/>
                  </a:lnTo>
                  <a:lnTo>
                    <a:pt x="22" y="17"/>
                  </a:lnTo>
                  <a:lnTo>
                    <a:pt x="25" y="19"/>
                  </a:lnTo>
                  <a:lnTo>
                    <a:pt x="29" y="20"/>
                  </a:lnTo>
                  <a:lnTo>
                    <a:pt x="32" y="20"/>
                  </a:lnTo>
                  <a:lnTo>
                    <a:pt x="35" y="22"/>
                  </a:lnTo>
                  <a:lnTo>
                    <a:pt x="41" y="25"/>
                  </a:lnTo>
                  <a:lnTo>
                    <a:pt x="44" y="25"/>
                  </a:lnTo>
                  <a:lnTo>
                    <a:pt x="45" y="28"/>
                  </a:lnTo>
                  <a:lnTo>
                    <a:pt x="51" y="31"/>
                  </a:lnTo>
                  <a:lnTo>
                    <a:pt x="60" y="40"/>
                  </a:lnTo>
                  <a:lnTo>
                    <a:pt x="63" y="42"/>
                  </a:lnTo>
                  <a:lnTo>
                    <a:pt x="66" y="44"/>
                  </a:lnTo>
                  <a:lnTo>
                    <a:pt x="67" y="50"/>
                  </a:lnTo>
                  <a:lnTo>
                    <a:pt x="69" y="54"/>
                  </a:lnTo>
                  <a:lnTo>
                    <a:pt x="73" y="62"/>
                  </a:lnTo>
                  <a:lnTo>
                    <a:pt x="73" y="66"/>
                  </a:lnTo>
                  <a:lnTo>
                    <a:pt x="75" y="69"/>
                  </a:lnTo>
                  <a:lnTo>
                    <a:pt x="75" y="76"/>
                  </a:lnTo>
                  <a:lnTo>
                    <a:pt x="76" y="82"/>
                  </a:lnTo>
                  <a:lnTo>
                    <a:pt x="78" y="75"/>
                  </a:lnTo>
                  <a:lnTo>
                    <a:pt x="75" y="81"/>
                  </a:lnTo>
                  <a:lnTo>
                    <a:pt x="75" y="88"/>
                  </a:lnTo>
                  <a:lnTo>
                    <a:pt x="73" y="91"/>
                  </a:lnTo>
                  <a:lnTo>
                    <a:pt x="73" y="95"/>
                  </a:lnTo>
                  <a:lnTo>
                    <a:pt x="69" y="103"/>
                  </a:lnTo>
                  <a:lnTo>
                    <a:pt x="67" y="107"/>
                  </a:lnTo>
                  <a:lnTo>
                    <a:pt x="66" y="113"/>
                  </a:lnTo>
                  <a:lnTo>
                    <a:pt x="63" y="115"/>
                  </a:lnTo>
                  <a:lnTo>
                    <a:pt x="60" y="118"/>
                  </a:lnTo>
                  <a:lnTo>
                    <a:pt x="51" y="126"/>
                  </a:lnTo>
                  <a:lnTo>
                    <a:pt x="45" y="129"/>
                  </a:lnTo>
                  <a:lnTo>
                    <a:pt x="44" y="132"/>
                  </a:lnTo>
                  <a:lnTo>
                    <a:pt x="41" y="132"/>
                  </a:lnTo>
                  <a:lnTo>
                    <a:pt x="35" y="135"/>
                  </a:lnTo>
                  <a:lnTo>
                    <a:pt x="32" y="137"/>
                  </a:lnTo>
                  <a:lnTo>
                    <a:pt x="29" y="137"/>
                  </a:lnTo>
                  <a:lnTo>
                    <a:pt x="25" y="138"/>
                  </a:lnTo>
                  <a:lnTo>
                    <a:pt x="22" y="140"/>
                  </a:lnTo>
                  <a:lnTo>
                    <a:pt x="10" y="140"/>
                  </a:lnTo>
                  <a:lnTo>
                    <a:pt x="4" y="143"/>
                  </a:lnTo>
                  <a:lnTo>
                    <a:pt x="8" y="141"/>
                  </a:lnTo>
                  <a:lnTo>
                    <a:pt x="5" y="141"/>
                  </a:lnTo>
                  <a:lnTo>
                    <a:pt x="2" y="144"/>
                  </a:lnTo>
                  <a:lnTo>
                    <a:pt x="0" y="147"/>
                  </a:lnTo>
                  <a:lnTo>
                    <a:pt x="0" y="153"/>
                  </a:lnTo>
                  <a:lnTo>
                    <a:pt x="2" y="156"/>
                  </a:lnTo>
                  <a:lnTo>
                    <a:pt x="5" y="159"/>
                  </a:lnTo>
                  <a:lnTo>
                    <a:pt x="8" y="159"/>
                  </a:lnTo>
                  <a:lnTo>
                    <a:pt x="13" y="157"/>
                  </a:lnTo>
                  <a:lnTo>
                    <a:pt x="25" y="157"/>
                  </a:lnTo>
                  <a:lnTo>
                    <a:pt x="30" y="156"/>
                  </a:lnTo>
                  <a:lnTo>
                    <a:pt x="32" y="154"/>
                  </a:lnTo>
                  <a:lnTo>
                    <a:pt x="35" y="154"/>
                  </a:lnTo>
                  <a:lnTo>
                    <a:pt x="41" y="153"/>
                  </a:lnTo>
                  <a:lnTo>
                    <a:pt x="47" y="150"/>
                  </a:lnTo>
                  <a:lnTo>
                    <a:pt x="53" y="147"/>
                  </a:lnTo>
                  <a:lnTo>
                    <a:pt x="57" y="144"/>
                  </a:lnTo>
                  <a:lnTo>
                    <a:pt x="63" y="141"/>
                  </a:lnTo>
                  <a:lnTo>
                    <a:pt x="75" y="129"/>
                  </a:lnTo>
                  <a:lnTo>
                    <a:pt x="75" y="126"/>
                  </a:lnTo>
                  <a:lnTo>
                    <a:pt x="78" y="125"/>
                  </a:lnTo>
                  <a:lnTo>
                    <a:pt x="85" y="113"/>
                  </a:lnTo>
                  <a:lnTo>
                    <a:pt x="86" y="109"/>
                  </a:lnTo>
                  <a:lnTo>
                    <a:pt x="91" y="98"/>
                  </a:lnTo>
                  <a:lnTo>
                    <a:pt x="91" y="94"/>
                  </a:lnTo>
                  <a:lnTo>
                    <a:pt x="92" y="91"/>
                  </a:lnTo>
                  <a:lnTo>
                    <a:pt x="92" y="84"/>
                  </a:lnTo>
                  <a:lnTo>
                    <a:pt x="94" y="76"/>
                  </a:lnTo>
                  <a:lnTo>
                    <a:pt x="92" y="73"/>
                  </a:lnTo>
                  <a:lnTo>
                    <a:pt x="92" y="66"/>
                  </a:lnTo>
                  <a:lnTo>
                    <a:pt x="91" y="63"/>
                  </a:lnTo>
                  <a:lnTo>
                    <a:pt x="91" y="59"/>
                  </a:lnTo>
                  <a:lnTo>
                    <a:pt x="86" y="48"/>
                  </a:lnTo>
                  <a:lnTo>
                    <a:pt x="85" y="44"/>
                  </a:lnTo>
                  <a:lnTo>
                    <a:pt x="78" y="32"/>
                  </a:lnTo>
                  <a:lnTo>
                    <a:pt x="75" y="31"/>
                  </a:lnTo>
                  <a:lnTo>
                    <a:pt x="75" y="28"/>
                  </a:lnTo>
                  <a:lnTo>
                    <a:pt x="63" y="16"/>
                  </a:lnTo>
                  <a:lnTo>
                    <a:pt x="57" y="13"/>
                  </a:lnTo>
                  <a:lnTo>
                    <a:pt x="53" y="10"/>
                  </a:lnTo>
                  <a:lnTo>
                    <a:pt x="47" y="7"/>
                  </a:lnTo>
                  <a:lnTo>
                    <a:pt x="41" y="4"/>
                  </a:lnTo>
                  <a:lnTo>
                    <a:pt x="35" y="3"/>
                  </a:lnTo>
                  <a:lnTo>
                    <a:pt x="32" y="3"/>
                  </a:lnTo>
                  <a:lnTo>
                    <a:pt x="30" y="1"/>
                  </a:lnTo>
                  <a:lnTo>
                    <a:pt x="2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1" name="Freeform 120"/>
            <p:cNvSpPr>
              <a:spLocks/>
            </p:cNvSpPr>
            <p:nvPr/>
          </p:nvSpPr>
          <p:spPr bwMode="auto">
            <a:xfrm>
              <a:off x="3431" y="2083"/>
              <a:ext cx="131" cy="17"/>
            </a:xfrm>
            <a:custGeom>
              <a:avLst/>
              <a:gdLst>
                <a:gd name="T0" fmla="*/ 122 w 131"/>
                <a:gd name="T1" fmla="*/ 17 h 17"/>
                <a:gd name="T2" fmla="*/ 125 w 131"/>
                <a:gd name="T3" fmla="*/ 17 h 17"/>
                <a:gd name="T4" fmla="*/ 128 w 131"/>
                <a:gd name="T5" fmla="*/ 15 h 17"/>
                <a:gd name="T6" fmla="*/ 131 w 131"/>
                <a:gd name="T7" fmla="*/ 12 h 17"/>
                <a:gd name="T8" fmla="*/ 131 w 131"/>
                <a:gd name="T9" fmla="*/ 6 h 17"/>
                <a:gd name="T10" fmla="*/ 128 w 131"/>
                <a:gd name="T11" fmla="*/ 3 h 17"/>
                <a:gd name="T12" fmla="*/ 125 w 131"/>
                <a:gd name="T13" fmla="*/ 0 h 17"/>
                <a:gd name="T14" fmla="*/ 5 w 131"/>
                <a:gd name="T15" fmla="*/ 0 h 17"/>
                <a:gd name="T16" fmla="*/ 2 w 131"/>
                <a:gd name="T17" fmla="*/ 3 h 17"/>
                <a:gd name="T18" fmla="*/ 0 w 131"/>
                <a:gd name="T19" fmla="*/ 6 h 17"/>
                <a:gd name="T20" fmla="*/ 0 w 131"/>
                <a:gd name="T21" fmla="*/ 12 h 17"/>
                <a:gd name="T22" fmla="*/ 2 w 131"/>
                <a:gd name="T23" fmla="*/ 15 h 17"/>
                <a:gd name="T24" fmla="*/ 5 w 131"/>
                <a:gd name="T25" fmla="*/ 17 h 17"/>
                <a:gd name="T26" fmla="*/ 8 w 131"/>
                <a:gd name="T27" fmla="*/ 17 h 17"/>
                <a:gd name="T28" fmla="*/ 122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2" y="17"/>
                  </a:moveTo>
                  <a:lnTo>
                    <a:pt x="125" y="17"/>
                  </a:lnTo>
                  <a:lnTo>
                    <a:pt x="128" y="15"/>
                  </a:lnTo>
                  <a:lnTo>
                    <a:pt x="131" y="12"/>
                  </a:lnTo>
                  <a:lnTo>
                    <a:pt x="131" y="6"/>
                  </a:lnTo>
                  <a:lnTo>
                    <a:pt x="128" y="3"/>
                  </a:lnTo>
                  <a:lnTo>
                    <a:pt x="125" y="0"/>
                  </a:lnTo>
                  <a:lnTo>
                    <a:pt x="5" y="0"/>
                  </a:lnTo>
                  <a:lnTo>
                    <a:pt x="2" y="3"/>
                  </a:lnTo>
                  <a:lnTo>
                    <a:pt x="0" y="6"/>
                  </a:lnTo>
                  <a:lnTo>
                    <a:pt x="0" y="12"/>
                  </a:lnTo>
                  <a:lnTo>
                    <a:pt x="2" y="15"/>
                  </a:lnTo>
                  <a:lnTo>
                    <a:pt x="5" y="17"/>
                  </a:lnTo>
                  <a:lnTo>
                    <a:pt x="8" y="17"/>
                  </a:lnTo>
                  <a:lnTo>
                    <a:pt x="12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2" name="Freeform 121"/>
            <p:cNvSpPr>
              <a:spLocks/>
            </p:cNvSpPr>
            <p:nvPr/>
          </p:nvSpPr>
          <p:spPr bwMode="auto">
            <a:xfrm>
              <a:off x="3431" y="2226"/>
              <a:ext cx="131" cy="17"/>
            </a:xfrm>
            <a:custGeom>
              <a:avLst/>
              <a:gdLst>
                <a:gd name="T0" fmla="*/ 122 w 131"/>
                <a:gd name="T1" fmla="*/ 17 h 17"/>
                <a:gd name="T2" fmla="*/ 125 w 131"/>
                <a:gd name="T3" fmla="*/ 17 h 17"/>
                <a:gd name="T4" fmla="*/ 128 w 131"/>
                <a:gd name="T5" fmla="*/ 14 h 17"/>
                <a:gd name="T6" fmla="*/ 131 w 131"/>
                <a:gd name="T7" fmla="*/ 11 h 17"/>
                <a:gd name="T8" fmla="*/ 131 w 131"/>
                <a:gd name="T9" fmla="*/ 5 h 17"/>
                <a:gd name="T10" fmla="*/ 128 w 131"/>
                <a:gd name="T11" fmla="*/ 3 h 17"/>
                <a:gd name="T12" fmla="*/ 125 w 131"/>
                <a:gd name="T13" fmla="*/ 0 h 17"/>
                <a:gd name="T14" fmla="*/ 5 w 131"/>
                <a:gd name="T15" fmla="*/ 0 h 17"/>
                <a:gd name="T16" fmla="*/ 2 w 131"/>
                <a:gd name="T17" fmla="*/ 3 h 17"/>
                <a:gd name="T18" fmla="*/ 0 w 131"/>
                <a:gd name="T19" fmla="*/ 5 h 17"/>
                <a:gd name="T20" fmla="*/ 0 w 131"/>
                <a:gd name="T21" fmla="*/ 11 h 17"/>
                <a:gd name="T22" fmla="*/ 2 w 131"/>
                <a:gd name="T23" fmla="*/ 14 h 17"/>
                <a:gd name="T24" fmla="*/ 5 w 131"/>
                <a:gd name="T25" fmla="*/ 17 h 17"/>
                <a:gd name="T26" fmla="*/ 8 w 131"/>
                <a:gd name="T27" fmla="*/ 17 h 17"/>
                <a:gd name="T28" fmla="*/ 122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2" y="17"/>
                  </a:moveTo>
                  <a:lnTo>
                    <a:pt x="125" y="17"/>
                  </a:lnTo>
                  <a:lnTo>
                    <a:pt x="128" y="14"/>
                  </a:lnTo>
                  <a:lnTo>
                    <a:pt x="131" y="11"/>
                  </a:lnTo>
                  <a:lnTo>
                    <a:pt x="131" y="5"/>
                  </a:lnTo>
                  <a:lnTo>
                    <a:pt x="128" y="3"/>
                  </a:lnTo>
                  <a:lnTo>
                    <a:pt x="125" y="0"/>
                  </a:lnTo>
                  <a:lnTo>
                    <a:pt x="5" y="0"/>
                  </a:lnTo>
                  <a:lnTo>
                    <a:pt x="2" y="3"/>
                  </a:lnTo>
                  <a:lnTo>
                    <a:pt x="0" y="5"/>
                  </a:lnTo>
                  <a:lnTo>
                    <a:pt x="0" y="11"/>
                  </a:lnTo>
                  <a:lnTo>
                    <a:pt x="2" y="14"/>
                  </a:lnTo>
                  <a:lnTo>
                    <a:pt x="5" y="17"/>
                  </a:lnTo>
                  <a:lnTo>
                    <a:pt x="8" y="17"/>
                  </a:lnTo>
                  <a:lnTo>
                    <a:pt x="12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3" name="Freeform 122"/>
            <p:cNvSpPr>
              <a:spLocks/>
            </p:cNvSpPr>
            <p:nvPr/>
          </p:nvSpPr>
          <p:spPr bwMode="auto">
            <a:xfrm>
              <a:off x="3431" y="2083"/>
              <a:ext cx="17" cy="160"/>
            </a:xfrm>
            <a:custGeom>
              <a:avLst/>
              <a:gdLst>
                <a:gd name="T0" fmla="*/ 17 w 17"/>
                <a:gd name="T1" fmla="*/ 9 h 160"/>
                <a:gd name="T2" fmla="*/ 17 w 17"/>
                <a:gd name="T3" fmla="*/ 6 h 160"/>
                <a:gd name="T4" fmla="*/ 14 w 17"/>
                <a:gd name="T5" fmla="*/ 3 h 160"/>
                <a:gd name="T6" fmla="*/ 11 w 17"/>
                <a:gd name="T7" fmla="*/ 0 h 160"/>
                <a:gd name="T8" fmla="*/ 5 w 17"/>
                <a:gd name="T9" fmla="*/ 0 h 160"/>
                <a:gd name="T10" fmla="*/ 2 w 17"/>
                <a:gd name="T11" fmla="*/ 3 h 160"/>
                <a:gd name="T12" fmla="*/ 0 w 17"/>
                <a:gd name="T13" fmla="*/ 6 h 160"/>
                <a:gd name="T14" fmla="*/ 0 w 17"/>
                <a:gd name="T15" fmla="*/ 154 h 160"/>
                <a:gd name="T16" fmla="*/ 2 w 17"/>
                <a:gd name="T17" fmla="*/ 157 h 160"/>
                <a:gd name="T18" fmla="*/ 5 w 17"/>
                <a:gd name="T19" fmla="*/ 160 h 160"/>
                <a:gd name="T20" fmla="*/ 11 w 17"/>
                <a:gd name="T21" fmla="*/ 160 h 160"/>
                <a:gd name="T22" fmla="*/ 14 w 17"/>
                <a:gd name="T23" fmla="*/ 157 h 160"/>
                <a:gd name="T24" fmla="*/ 17 w 17"/>
                <a:gd name="T25" fmla="*/ 154 h 160"/>
                <a:gd name="T26" fmla="*/ 17 w 17"/>
                <a:gd name="T27" fmla="*/ 151 h 160"/>
                <a:gd name="T28" fmla="*/ 17 w 17"/>
                <a:gd name="T29" fmla="*/ 9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160">
                  <a:moveTo>
                    <a:pt x="17" y="9"/>
                  </a:moveTo>
                  <a:lnTo>
                    <a:pt x="17" y="6"/>
                  </a:lnTo>
                  <a:lnTo>
                    <a:pt x="14" y="3"/>
                  </a:lnTo>
                  <a:lnTo>
                    <a:pt x="11" y="0"/>
                  </a:lnTo>
                  <a:lnTo>
                    <a:pt x="5" y="0"/>
                  </a:lnTo>
                  <a:lnTo>
                    <a:pt x="2" y="3"/>
                  </a:lnTo>
                  <a:lnTo>
                    <a:pt x="0" y="6"/>
                  </a:lnTo>
                  <a:lnTo>
                    <a:pt x="0" y="154"/>
                  </a:lnTo>
                  <a:lnTo>
                    <a:pt x="2" y="157"/>
                  </a:lnTo>
                  <a:lnTo>
                    <a:pt x="5" y="160"/>
                  </a:lnTo>
                  <a:lnTo>
                    <a:pt x="11" y="160"/>
                  </a:lnTo>
                  <a:lnTo>
                    <a:pt x="14" y="157"/>
                  </a:lnTo>
                  <a:lnTo>
                    <a:pt x="17" y="154"/>
                  </a:lnTo>
                  <a:lnTo>
                    <a:pt x="17" y="151"/>
                  </a:lnTo>
                  <a:lnTo>
                    <a:pt x="1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4" name="Freeform 123"/>
            <p:cNvSpPr>
              <a:spLocks/>
            </p:cNvSpPr>
            <p:nvPr/>
          </p:nvSpPr>
          <p:spPr bwMode="auto">
            <a:xfrm>
              <a:off x="3350" y="2106"/>
              <a:ext cx="92" cy="18"/>
            </a:xfrm>
            <a:custGeom>
              <a:avLst/>
              <a:gdLst>
                <a:gd name="T0" fmla="*/ 8 w 92"/>
                <a:gd name="T1" fmla="*/ 0 h 18"/>
                <a:gd name="T2" fmla="*/ 5 w 92"/>
                <a:gd name="T3" fmla="*/ 0 h 18"/>
                <a:gd name="T4" fmla="*/ 2 w 92"/>
                <a:gd name="T5" fmla="*/ 3 h 18"/>
                <a:gd name="T6" fmla="*/ 0 w 92"/>
                <a:gd name="T7" fmla="*/ 6 h 18"/>
                <a:gd name="T8" fmla="*/ 0 w 92"/>
                <a:gd name="T9" fmla="*/ 12 h 18"/>
                <a:gd name="T10" fmla="*/ 2 w 92"/>
                <a:gd name="T11" fmla="*/ 15 h 18"/>
                <a:gd name="T12" fmla="*/ 5 w 92"/>
                <a:gd name="T13" fmla="*/ 18 h 18"/>
                <a:gd name="T14" fmla="*/ 86 w 92"/>
                <a:gd name="T15" fmla="*/ 18 h 18"/>
                <a:gd name="T16" fmla="*/ 89 w 92"/>
                <a:gd name="T17" fmla="*/ 15 h 18"/>
                <a:gd name="T18" fmla="*/ 92 w 92"/>
                <a:gd name="T19" fmla="*/ 12 h 18"/>
                <a:gd name="T20" fmla="*/ 92 w 92"/>
                <a:gd name="T21" fmla="*/ 6 h 18"/>
                <a:gd name="T22" fmla="*/ 89 w 92"/>
                <a:gd name="T23" fmla="*/ 3 h 18"/>
                <a:gd name="T24" fmla="*/ 86 w 92"/>
                <a:gd name="T25" fmla="*/ 0 h 18"/>
                <a:gd name="T26" fmla="*/ 83 w 92"/>
                <a:gd name="T27" fmla="*/ 0 h 18"/>
                <a:gd name="T28" fmla="*/ 8 w 92"/>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8">
                  <a:moveTo>
                    <a:pt x="8" y="0"/>
                  </a:moveTo>
                  <a:lnTo>
                    <a:pt x="5" y="0"/>
                  </a:lnTo>
                  <a:lnTo>
                    <a:pt x="2" y="3"/>
                  </a:lnTo>
                  <a:lnTo>
                    <a:pt x="0" y="6"/>
                  </a:lnTo>
                  <a:lnTo>
                    <a:pt x="0" y="12"/>
                  </a:lnTo>
                  <a:lnTo>
                    <a:pt x="2" y="15"/>
                  </a:lnTo>
                  <a:lnTo>
                    <a:pt x="5" y="18"/>
                  </a:lnTo>
                  <a:lnTo>
                    <a:pt x="86" y="18"/>
                  </a:lnTo>
                  <a:lnTo>
                    <a:pt x="89" y="15"/>
                  </a:lnTo>
                  <a:lnTo>
                    <a:pt x="92" y="12"/>
                  </a:lnTo>
                  <a:lnTo>
                    <a:pt x="92" y="6"/>
                  </a:lnTo>
                  <a:lnTo>
                    <a:pt x="89" y="3"/>
                  </a:lnTo>
                  <a:lnTo>
                    <a:pt x="86" y="0"/>
                  </a:lnTo>
                  <a:lnTo>
                    <a:pt x="8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5" name="Freeform 124"/>
            <p:cNvSpPr>
              <a:spLocks/>
            </p:cNvSpPr>
            <p:nvPr/>
          </p:nvSpPr>
          <p:spPr bwMode="auto">
            <a:xfrm>
              <a:off x="3350" y="2195"/>
              <a:ext cx="92" cy="17"/>
            </a:xfrm>
            <a:custGeom>
              <a:avLst/>
              <a:gdLst>
                <a:gd name="T0" fmla="*/ 8 w 92"/>
                <a:gd name="T1" fmla="*/ 0 h 17"/>
                <a:gd name="T2" fmla="*/ 5 w 92"/>
                <a:gd name="T3" fmla="*/ 0 h 17"/>
                <a:gd name="T4" fmla="*/ 2 w 92"/>
                <a:gd name="T5" fmla="*/ 3 h 17"/>
                <a:gd name="T6" fmla="*/ 0 w 92"/>
                <a:gd name="T7" fmla="*/ 6 h 17"/>
                <a:gd name="T8" fmla="*/ 0 w 92"/>
                <a:gd name="T9" fmla="*/ 11 h 17"/>
                <a:gd name="T10" fmla="*/ 2 w 92"/>
                <a:gd name="T11" fmla="*/ 14 h 17"/>
                <a:gd name="T12" fmla="*/ 5 w 92"/>
                <a:gd name="T13" fmla="*/ 17 h 17"/>
                <a:gd name="T14" fmla="*/ 86 w 92"/>
                <a:gd name="T15" fmla="*/ 17 h 17"/>
                <a:gd name="T16" fmla="*/ 89 w 92"/>
                <a:gd name="T17" fmla="*/ 14 h 17"/>
                <a:gd name="T18" fmla="*/ 92 w 92"/>
                <a:gd name="T19" fmla="*/ 11 h 17"/>
                <a:gd name="T20" fmla="*/ 92 w 92"/>
                <a:gd name="T21" fmla="*/ 6 h 17"/>
                <a:gd name="T22" fmla="*/ 89 w 92"/>
                <a:gd name="T23" fmla="*/ 3 h 17"/>
                <a:gd name="T24" fmla="*/ 86 w 92"/>
                <a:gd name="T25" fmla="*/ 0 h 17"/>
                <a:gd name="T26" fmla="*/ 83 w 92"/>
                <a:gd name="T27" fmla="*/ 0 h 17"/>
                <a:gd name="T28" fmla="*/ 8 w 92"/>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7">
                  <a:moveTo>
                    <a:pt x="8" y="0"/>
                  </a:moveTo>
                  <a:lnTo>
                    <a:pt x="5" y="0"/>
                  </a:lnTo>
                  <a:lnTo>
                    <a:pt x="2" y="3"/>
                  </a:lnTo>
                  <a:lnTo>
                    <a:pt x="0" y="6"/>
                  </a:lnTo>
                  <a:lnTo>
                    <a:pt x="0" y="11"/>
                  </a:lnTo>
                  <a:lnTo>
                    <a:pt x="2" y="14"/>
                  </a:lnTo>
                  <a:lnTo>
                    <a:pt x="5" y="17"/>
                  </a:lnTo>
                  <a:lnTo>
                    <a:pt x="86" y="17"/>
                  </a:lnTo>
                  <a:lnTo>
                    <a:pt x="89" y="14"/>
                  </a:lnTo>
                  <a:lnTo>
                    <a:pt x="92" y="11"/>
                  </a:lnTo>
                  <a:lnTo>
                    <a:pt x="92" y="6"/>
                  </a:lnTo>
                  <a:lnTo>
                    <a:pt x="89" y="3"/>
                  </a:lnTo>
                  <a:lnTo>
                    <a:pt x="86" y="0"/>
                  </a:lnTo>
                  <a:lnTo>
                    <a:pt x="8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6" name="Freeform 125"/>
            <p:cNvSpPr>
              <a:spLocks/>
            </p:cNvSpPr>
            <p:nvPr/>
          </p:nvSpPr>
          <p:spPr bwMode="auto">
            <a:xfrm>
              <a:off x="3615" y="2159"/>
              <a:ext cx="64" cy="18"/>
            </a:xfrm>
            <a:custGeom>
              <a:avLst/>
              <a:gdLst>
                <a:gd name="T0" fmla="*/ 8 w 64"/>
                <a:gd name="T1" fmla="*/ 0 h 18"/>
                <a:gd name="T2" fmla="*/ 5 w 64"/>
                <a:gd name="T3" fmla="*/ 0 h 18"/>
                <a:gd name="T4" fmla="*/ 2 w 64"/>
                <a:gd name="T5" fmla="*/ 3 h 18"/>
                <a:gd name="T6" fmla="*/ 0 w 64"/>
                <a:gd name="T7" fmla="*/ 6 h 18"/>
                <a:gd name="T8" fmla="*/ 0 w 64"/>
                <a:gd name="T9" fmla="*/ 12 h 18"/>
                <a:gd name="T10" fmla="*/ 2 w 64"/>
                <a:gd name="T11" fmla="*/ 15 h 18"/>
                <a:gd name="T12" fmla="*/ 5 w 64"/>
                <a:gd name="T13" fmla="*/ 18 h 18"/>
                <a:gd name="T14" fmla="*/ 58 w 64"/>
                <a:gd name="T15" fmla="*/ 18 h 18"/>
                <a:gd name="T16" fmla="*/ 61 w 64"/>
                <a:gd name="T17" fmla="*/ 15 h 18"/>
                <a:gd name="T18" fmla="*/ 64 w 64"/>
                <a:gd name="T19" fmla="*/ 12 h 18"/>
                <a:gd name="T20" fmla="*/ 64 w 64"/>
                <a:gd name="T21" fmla="*/ 6 h 18"/>
                <a:gd name="T22" fmla="*/ 61 w 64"/>
                <a:gd name="T23" fmla="*/ 3 h 18"/>
                <a:gd name="T24" fmla="*/ 58 w 64"/>
                <a:gd name="T25" fmla="*/ 0 h 18"/>
                <a:gd name="T26" fmla="*/ 55 w 64"/>
                <a:gd name="T27" fmla="*/ 0 h 18"/>
                <a:gd name="T28" fmla="*/ 8 w 6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4" h="18">
                  <a:moveTo>
                    <a:pt x="8" y="0"/>
                  </a:moveTo>
                  <a:lnTo>
                    <a:pt x="5" y="0"/>
                  </a:lnTo>
                  <a:lnTo>
                    <a:pt x="2" y="3"/>
                  </a:lnTo>
                  <a:lnTo>
                    <a:pt x="0" y="6"/>
                  </a:lnTo>
                  <a:lnTo>
                    <a:pt x="0" y="12"/>
                  </a:lnTo>
                  <a:lnTo>
                    <a:pt x="2" y="15"/>
                  </a:lnTo>
                  <a:lnTo>
                    <a:pt x="5" y="18"/>
                  </a:lnTo>
                  <a:lnTo>
                    <a:pt x="58" y="18"/>
                  </a:lnTo>
                  <a:lnTo>
                    <a:pt x="61" y="15"/>
                  </a:lnTo>
                  <a:lnTo>
                    <a:pt x="64" y="12"/>
                  </a:lnTo>
                  <a:lnTo>
                    <a:pt x="64" y="6"/>
                  </a:lnTo>
                  <a:lnTo>
                    <a:pt x="61" y="3"/>
                  </a:lnTo>
                  <a:lnTo>
                    <a:pt x="58" y="0"/>
                  </a:lnTo>
                  <a:lnTo>
                    <a:pt x="5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7" name="Freeform 126"/>
            <p:cNvSpPr>
              <a:spLocks/>
            </p:cNvSpPr>
            <p:nvPr/>
          </p:nvSpPr>
          <p:spPr bwMode="auto">
            <a:xfrm>
              <a:off x="3548" y="1836"/>
              <a:ext cx="93" cy="158"/>
            </a:xfrm>
            <a:custGeom>
              <a:avLst/>
              <a:gdLst>
                <a:gd name="T0" fmla="*/ 6 w 93"/>
                <a:gd name="T1" fmla="*/ 0 h 158"/>
                <a:gd name="T2" fmla="*/ 0 w 93"/>
                <a:gd name="T3" fmla="*/ 5 h 158"/>
                <a:gd name="T4" fmla="*/ 3 w 93"/>
                <a:gd name="T5" fmla="*/ 14 h 158"/>
                <a:gd name="T6" fmla="*/ 22 w 93"/>
                <a:gd name="T7" fmla="*/ 17 h 158"/>
                <a:gd name="T8" fmla="*/ 30 w 93"/>
                <a:gd name="T9" fmla="*/ 20 h 158"/>
                <a:gd name="T10" fmla="*/ 34 w 93"/>
                <a:gd name="T11" fmla="*/ 22 h 158"/>
                <a:gd name="T12" fmla="*/ 41 w 93"/>
                <a:gd name="T13" fmla="*/ 25 h 158"/>
                <a:gd name="T14" fmla="*/ 50 w 93"/>
                <a:gd name="T15" fmla="*/ 30 h 158"/>
                <a:gd name="T16" fmla="*/ 56 w 93"/>
                <a:gd name="T17" fmla="*/ 33 h 158"/>
                <a:gd name="T18" fmla="*/ 62 w 93"/>
                <a:gd name="T19" fmla="*/ 42 h 158"/>
                <a:gd name="T20" fmla="*/ 67 w 93"/>
                <a:gd name="T21" fmla="*/ 50 h 158"/>
                <a:gd name="T22" fmla="*/ 72 w 93"/>
                <a:gd name="T23" fmla="*/ 61 h 158"/>
                <a:gd name="T24" fmla="*/ 74 w 93"/>
                <a:gd name="T25" fmla="*/ 69 h 158"/>
                <a:gd name="T26" fmla="*/ 75 w 93"/>
                <a:gd name="T27" fmla="*/ 82 h 158"/>
                <a:gd name="T28" fmla="*/ 74 w 93"/>
                <a:gd name="T29" fmla="*/ 80 h 158"/>
                <a:gd name="T30" fmla="*/ 72 w 93"/>
                <a:gd name="T31" fmla="*/ 91 h 158"/>
                <a:gd name="T32" fmla="*/ 68 w 93"/>
                <a:gd name="T33" fmla="*/ 103 h 158"/>
                <a:gd name="T34" fmla="*/ 65 w 93"/>
                <a:gd name="T35" fmla="*/ 113 h 158"/>
                <a:gd name="T36" fmla="*/ 56 w 93"/>
                <a:gd name="T37" fmla="*/ 120 h 158"/>
                <a:gd name="T38" fmla="*/ 53 w 93"/>
                <a:gd name="T39" fmla="*/ 123 h 158"/>
                <a:gd name="T40" fmla="*/ 44 w 93"/>
                <a:gd name="T41" fmla="*/ 129 h 158"/>
                <a:gd name="T42" fmla="*/ 39 w 93"/>
                <a:gd name="T43" fmla="*/ 133 h 158"/>
                <a:gd name="T44" fmla="*/ 33 w 93"/>
                <a:gd name="T45" fmla="*/ 136 h 158"/>
                <a:gd name="T46" fmla="*/ 24 w 93"/>
                <a:gd name="T47" fmla="*/ 138 h 158"/>
                <a:gd name="T48" fmla="*/ 11 w 93"/>
                <a:gd name="T49" fmla="*/ 139 h 158"/>
                <a:gd name="T50" fmla="*/ 9 w 93"/>
                <a:gd name="T51" fmla="*/ 141 h 158"/>
                <a:gd name="T52" fmla="*/ 3 w 93"/>
                <a:gd name="T53" fmla="*/ 144 h 158"/>
                <a:gd name="T54" fmla="*/ 0 w 93"/>
                <a:gd name="T55" fmla="*/ 153 h 158"/>
                <a:gd name="T56" fmla="*/ 6 w 93"/>
                <a:gd name="T57" fmla="*/ 158 h 158"/>
                <a:gd name="T58" fmla="*/ 14 w 93"/>
                <a:gd name="T59" fmla="*/ 157 h 158"/>
                <a:gd name="T60" fmla="*/ 30 w 93"/>
                <a:gd name="T61" fmla="*/ 156 h 158"/>
                <a:gd name="T62" fmla="*/ 36 w 93"/>
                <a:gd name="T63" fmla="*/ 154 h 158"/>
                <a:gd name="T64" fmla="*/ 44 w 93"/>
                <a:gd name="T65" fmla="*/ 151 h 158"/>
                <a:gd name="T66" fmla="*/ 56 w 93"/>
                <a:gd name="T67" fmla="*/ 144 h 158"/>
                <a:gd name="T68" fmla="*/ 65 w 93"/>
                <a:gd name="T69" fmla="*/ 138 h 158"/>
                <a:gd name="T70" fmla="*/ 71 w 93"/>
                <a:gd name="T71" fmla="*/ 132 h 158"/>
                <a:gd name="T72" fmla="*/ 74 w 93"/>
                <a:gd name="T73" fmla="*/ 126 h 158"/>
                <a:gd name="T74" fmla="*/ 84 w 93"/>
                <a:gd name="T75" fmla="*/ 113 h 158"/>
                <a:gd name="T76" fmla="*/ 90 w 93"/>
                <a:gd name="T77" fmla="*/ 98 h 158"/>
                <a:gd name="T78" fmla="*/ 92 w 93"/>
                <a:gd name="T79" fmla="*/ 91 h 158"/>
                <a:gd name="T80" fmla="*/ 93 w 93"/>
                <a:gd name="T81" fmla="*/ 76 h 158"/>
                <a:gd name="T82" fmla="*/ 92 w 93"/>
                <a:gd name="T83" fmla="*/ 66 h 158"/>
                <a:gd name="T84" fmla="*/ 90 w 93"/>
                <a:gd name="T85" fmla="*/ 58 h 158"/>
                <a:gd name="T86" fmla="*/ 84 w 93"/>
                <a:gd name="T87" fmla="*/ 44 h 158"/>
                <a:gd name="T88" fmla="*/ 74 w 93"/>
                <a:gd name="T89" fmla="*/ 30 h 158"/>
                <a:gd name="T90" fmla="*/ 71 w 93"/>
                <a:gd name="T91" fmla="*/ 25 h 158"/>
                <a:gd name="T92" fmla="*/ 65 w 93"/>
                <a:gd name="T93" fmla="*/ 19 h 158"/>
                <a:gd name="T94" fmla="*/ 56 w 93"/>
                <a:gd name="T95" fmla="*/ 13 h 158"/>
                <a:gd name="T96" fmla="*/ 44 w 93"/>
                <a:gd name="T97" fmla="*/ 5 h 158"/>
                <a:gd name="T98" fmla="*/ 36 w 93"/>
                <a:gd name="T99" fmla="*/ 2 h 158"/>
                <a:gd name="T100" fmla="*/ 30 w 93"/>
                <a:gd name="T101" fmla="*/ 1 h 158"/>
                <a:gd name="T102" fmla="*/ 9 w 93"/>
                <a:gd name="T103" fmla="*/ 0 h 15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158">
                  <a:moveTo>
                    <a:pt x="9" y="0"/>
                  </a:moveTo>
                  <a:lnTo>
                    <a:pt x="6" y="0"/>
                  </a:lnTo>
                  <a:lnTo>
                    <a:pt x="3" y="2"/>
                  </a:lnTo>
                  <a:lnTo>
                    <a:pt x="0" y="5"/>
                  </a:lnTo>
                  <a:lnTo>
                    <a:pt x="0" y="11"/>
                  </a:lnTo>
                  <a:lnTo>
                    <a:pt x="3" y="14"/>
                  </a:lnTo>
                  <a:lnTo>
                    <a:pt x="6" y="17"/>
                  </a:lnTo>
                  <a:lnTo>
                    <a:pt x="22" y="17"/>
                  </a:lnTo>
                  <a:lnTo>
                    <a:pt x="24" y="19"/>
                  </a:lnTo>
                  <a:lnTo>
                    <a:pt x="30" y="20"/>
                  </a:lnTo>
                  <a:lnTo>
                    <a:pt x="33" y="20"/>
                  </a:lnTo>
                  <a:lnTo>
                    <a:pt x="34" y="22"/>
                  </a:lnTo>
                  <a:lnTo>
                    <a:pt x="39" y="23"/>
                  </a:lnTo>
                  <a:lnTo>
                    <a:pt x="41" y="25"/>
                  </a:lnTo>
                  <a:lnTo>
                    <a:pt x="44" y="27"/>
                  </a:lnTo>
                  <a:lnTo>
                    <a:pt x="50" y="30"/>
                  </a:lnTo>
                  <a:lnTo>
                    <a:pt x="53" y="33"/>
                  </a:lnTo>
                  <a:lnTo>
                    <a:pt x="56" y="33"/>
                  </a:lnTo>
                  <a:lnTo>
                    <a:pt x="56" y="36"/>
                  </a:lnTo>
                  <a:lnTo>
                    <a:pt x="62" y="42"/>
                  </a:lnTo>
                  <a:lnTo>
                    <a:pt x="65" y="44"/>
                  </a:lnTo>
                  <a:lnTo>
                    <a:pt x="67" y="50"/>
                  </a:lnTo>
                  <a:lnTo>
                    <a:pt x="68" y="54"/>
                  </a:lnTo>
                  <a:lnTo>
                    <a:pt x="72" y="61"/>
                  </a:lnTo>
                  <a:lnTo>
                    <a:pt x="72" y="66"/>
                  </a:lnTo>
                  <a:lnTo>
                    <a:pt x="74" y="69"/>
                  </a:lnTo>
                  <a:lnTo>
                    <a:pt x="74" y="76"/>
                  </a:lnTo>
                  <a:lnTo>
                    <a:pt x="75" y="82"/>
                  </a:lnTo>
                  <a:lnTo>
                    <a:pt x="77" y="75"/>
                  </a:lnTo>
                  <a:lnTo>
                    <a:pt x="74" y="80"/>
                  </a:lnTo>
                  <a:lnTo>
                    <a:pt x="74" y="88"/>
                  </a:lnTo>
                  <a:lnTo>
                    <a:pt x="72" y="91"/>
                  </a:lnTo>
                  <a:lnTo>
                    <a:pt x="72" y="95"/>
                  </a:lnTo>
                  <a:lnTo>
                    <a:pt x="68" y="103"/>
                  </a:lnTo>
                  <a:lnTo>
                    <a:pt x="67" y="107"/>
                  </a:lnTo>
                  <a:lnTo>
                    <a:pt x="65" y="113"/>
                  </a:lnTo>
                  <a:lnTo>
                    <a:pt x="62" y="114"/>
                  </a:lnTo>
                  <a:lnTo>
                    <a:pt x="56" y="120"/>
                  </a:lnTo>
                  <a:lnTo>
                    <a:pt x="56" y="123"/>
                  </a:lnTo>
                  <a:lnTo>
                    <a:pt x="53" y="123"/>
                  </a:lnTo>
                  <a:lnTo>
                    <a:pt x="50" y="126"/>
                  </a:lnTo>
                  <a:lnTo>
                    <a:pt x="44" y="129"/>
                  </a:lnTo>
                  <a:lnTo>
                    <a:pt x="41" y="132"/>
                  </a:lnTo>
                  <a:lnTo>
                    <a:pt x="39" y="133"/>
                  </a:lnTo>
                  <a:lnTo>
                    <a:pt x="34" y="135"/>
                  </a:lnTo>
                  <a:lnTo>
                    <a:pt x="33" y="136"/>
                  </a:lnTo>
                  <a:lnTo>
                    <a:pt x="30" y="136"/>
                  </a:lnTo>
                  <a:lnTo>
                    <a:pt x="24" y="138"/>
                  </a:lnTo>
                  <a:lnTo>
                    <a:pt x="22" y="139"/>
                  </a:lnTo>
                  <a:lnTo>
                    <a:pt x="11" y="139"/>
                  </a:lnTo>
                  <a:lnTo>
                    <a:pt x="5" y="142"/>
                  </a:lnTo>
                  <a:lnTo>
                    <a:pt x="9" y="141"/>
                  </a:lnTo>
                  <a:lnTo>
                    <a:pt x="6" y="141"/>
                  </a:lnTo>
                  <a:lnTo>
                    <a:pt x="3" y="144"/>
                  </a:lnTo>
                  <a:lnTo>
                    <a:pt x="0" y="147"/>
                  </a:lnTo>
                  <a:lnTo>
                    <a:pt x="0" y="153"/>
                  </a:lnTo>
                  <a:lnTo>
                    <a:pt x="3" y="156"/>
                  </a:lnTo>
                  <a:lnTo>
                    <a:pt x="6" y="158"/>
                  </a:lnTo>
                  <a:lnTo>
                    <a:pt x="9" y="158"/>
                  </a:lnTo>
                  <a:lnTo>
                    <a:pt x="14" y="157"/>
                  </a:lnTo>
                  <a:lnTo>
                    <a:pt x="25" y="157"/>
                  </a:lnTo>
                  <a:lnTo>
                    <a:pt x="30" y="156"/>
                  </a:lnTo>
                  <a:lnTo>
                    <a:pt x="33" y="154"/>
                  </a:lnTo>
                  <a:lnTo>
                    <a:pt x="36" y="154"/>
                  </a:lnTo>
                  <a:lnTo>
                    <a:pt x="40" y="153"/>
                  </a:lnTo>
                  <a:lnTo>
                    <a:pt x="44" y="151"/>
                  </a:lnTo>
                  <a:lnTo>
                    <a:pt x="53" y="147"/>
                  </a:lnTo>
                  <a:lnTo>
                    <a:pt x="56" y="144"/>
                  </a:lnTo>
                  <a:lnTo>
                    <a:pt x="62" y="141"/>
                  </a:lnTo>
                  <a:lnTo>
                    <a:pt x="65" y="138"/>
                  </a:lnTo>
                  <a:lnTo>
                    <a:pt x="68" y="135"/>
                  </a:lnTo>
                  <a:lnTo>
                    <a:pt x="71" y="132"/>
                  </a:lnTo>
                  <a:lnTo>
                    <a:pt x="74" y="129"/>
                  </a:lnTo>
                  <a:lnTo>
                    <a:pt x="74" y="126"/>
                  </a:lnTo>
                  <a:lnTo>
                    <a:pt x="77" y="125"/>
                  </a:lnTo>
                  <a:lnTo>
                    <a:pt x="84" y="113"/>
                  </a:lnTo>
                  <a:lnTo>
                    <a:pt x="86" y="108"/>
                  </a:lnTo>
                  <a:lnTo>
                    <a:pt x="90" y="98"/>
                  </a:lnTo>
                  <a:lnTo>
                    <a:pt x="90" y="94"/>
                  </a:lnTo>
                  <a:lnTo>
                    <a:pt x="92" y="91"/>
                  </a:lnTo>
                  <a:lnTo>
                    <a:pt x="92" y="83"/>
                  </a:lnTo>
                  <a:lnTo>
                    <a:pt x="93" y="76"/>
                  </a:lnTo>
                  <a:lnTo>
                    <a:pt x="92" y="73"/>
                  </a:lnTo>
                  <a:lnTo>
                    <a:pt x="92" y="66"/>
                  </a:lnTo>
                  <a:lnTo>
                    <a:pt x="90" y="63"/>
                  </a:lnTo>
                  <a:lnTo>
                    <a:pt x="90" y="58"/>
                  </a:lnTo>
                  <a:lnTo>
                    <a:pt x="86" y="48"/>
                  </a:lnTo>
                  <a:lnTo>
                    <a:pt x="84" y="44"/>
                  </a:lnTo>
                  <a:lnTo>
                    <a:pt x="77" y="32"/>
                  </a:lnTo>
                  <a:lnTo>
                    <a:pt x="74" y="30"/>
                  </a:lnTo>
                  <a:lnTo>
                    <a:pt x="74" y="27"/>
                  </a:lnTo>
                  <a:lnTo>
                    <a:pt x="71" y="25"/>
                  </a:lnTo>
                  <a:lnTo>
                    <a:pt x="68" y="22"/>
                  </a:lnTo>
                  <a:lnTo>
                    <a:pt x="65" y="19"/>
                  </a:lnTo>
                  <a:lnTo>
                    <a:pt x="62" y="16"/>
                  </a:lnTo>
                  <a:lnTo>
                    <a:pt x="56" y="13"/>
                  </a:lnTo>
                  <a:lnTo>
                    <a:pt x="53" y="10"/>
                  </a:lnTo>
                  <a:lnTo>
                    <a:pt x="44" y="5"/>
                  </a:lnTo>
                  <a:lnTo>
                    <a:pt x="40" y="4"/>
                  </a:lnTo>
                  <a:lnTo>
                    <a:pt x="36" y="2"/>
                  </a:lnTo>
                  <a:lnTo>
                    <a:pt x="33" y="2"/>
                  </a:lnTo>
                  <a:lnTo>
                    <a:pt x="30" y="1"/>
                  </a:lnTo>
                  <a:lnTo>
                    <a:pt x="2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8" name="Freeform 127"/>
            <p:cNvSpPr>
              <a:spLocks/>
            </p:cNvSpPr>
            <p:nvPr/>
          </p:nvSpPr>
          <p:spPr bwMode="auto">
            <a:xfrm>
              <a:off x="3444" y="1836"/>
              <a:ext cx="131" cy="17"/>
            </a:xfrm>
            <a:custGeom>
              <a:avLst/>
              <a:gdLst>
                <a:gd name="T0" fmla="*/ 122 w 131"/>
                <a:gd name="T1" fmla="*/ 17 h 17"/>
                <a:gd name="T2" fmla="*/ 125 w 131"/>
                <a:gd name="T3" fmla="*/ 17 h 17"/>
                <a:gd name="T4" fmla="*/ 128 w 131"/>
                <a:gd name="T5" fmla="*/ 14 h 17"/>
                <a:gd name="T6" fmla="*/ 131 w 131"/>
                <a:gd name="T7" fmla="*/ 11 h 17"/>
                <a:gd name="T8" fmla="*/ 131 w 131"/>
                <a:gd name="T9" fmla="*/ 5 h 17"/>
                <a:gd name="T10" fmla="*/ 128 w 131"/>
                <a:gd name="T11" fmla="*/ 2 h 17"/>
                <a:gd name="T12" fmla="*/ 125 w 131"/>
                <a:gd name="T13" fmla="*/ 0 h 17"/>
                <a:gd name="T14" fmla="*/ 6 w 131"/>
                <a:gd name="T15" fmla="*/ 0 h 17"/>
                <a:gd name="T16" fmla="*/ 3 w 131"/>
                <a:gd name="T17" fmla="*/ 2 h 17"/>
                <a:gd name="T18" fmla="*/ 0 w 131"/>
                <a:gd name="T19" fmla="*/ 5 h 17"/>
                <a:gd name="T20" fmla="*/ 0 w 131"/>
                <a:gd name="T21" fmla="*/ 11 h 17"/>
                <a:gd name="T22" fmla="*/ 3 w 131"/>
                <a:gd name="T23" fmla="*/ 14 h 17"/>
                <a:gd name="T24" fmla="*/ 6 w 131"/>
                <a:gd name="T25" fmla="*/ 17 h 17"/>
                <a:gd name="T26" fmla="*/ 9 w 131"/>
                <a:gd name="T27" fmla="*/ 17 h 17"/>
                <a:gd name="T28" fmla="*/ 122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2" y="17"/>
                  </a:moveTo>
                  <a:lnTo>
                    <a:pt x="125" y="17"/>
                  </a:lnTo>
                  <a:lnTo>
                    <a:pt x="128" y="14"/>
                  </a:lnTo>
                  <a:lnTo>
                    <a:pt x="131" y="11"/>
                  </a:lnTo>
                  <a:lnTo>
                    <a:pt x="131" y="5"/>
                  </a:lnTo>
                  <a:lnTo>
                    <a:pt x="128" y="2"/>
                  </a:lnTo>
                  <a:lnTo>
                    <a:pt x="125" y="0"/>
                  </a:lnTo>
                  <a:lnTo>
                    <a:pt x="6" y="0"/>
                  </a:lnTo>
                  <a:lnTo>
                    <a:pt x="3" y="2"/>
                  </a:lnTo>
                  <a:lnTo>
                    <a:pt x="0" y="5"/>
                  </a:lnTo>
                  <a:lnTo>
                    <a:pt x="0" y="11"/>
                  </a:lnTo>
                  <a:lnTo>
                    <a:pt x="3" y="14"/>
                  </a:lnTo>
                  <a:lnTo>
                    <a:pt x="6" y="17"/>
                  </a:lnTo>
                  <a:lnTo>
                    <a:pt x="9" y="17"/>
                  </a:lnTo>
                  <a:lnTo>
                    <a:pt x="12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9" name="Freeform 128"/>
            <p:cNvSpPr>
              <a:spLocks/>
            </p:cNvSpPr>
            <p:nvPr/>
          </p:nvSpPr>
          <p:spPr bwMode="auto">
            <a:xfrm>
              <a:off x="3444" y="1977"/>
              <a:ext cx="131" cy="17"/>
            </a:xfrm>
            <a:custGeom>
              <a:avLst/>
              <a:gdLst>
                <a:gd name="T0" fmla="*/ 122 w 131"/>
                <a:gd name="T1" fmla="*/ 17 h 17"/>
                <a:gd name="T2" fmla="*/ 125 w 131"/>
                <a:gd name="T3" fmla="*/ 17 h 17"/>
                <a:gd name="T4" fmla="*/ 128 w 131"/>
                <a:gd name="T5" fmla="*/ 15 h 17"/>
                <a:gd name="T6" fmla="*/ 131 w 131"/>
                <a:gd name="T7" fmla="*/ 12 h 17"/>
                <a:gd name="T8" fmla="*/ 131 w 131"/>
                <a:gd name="T9" fmla="*/ 6 h 17"/>
                <a:gd name="T10" fmla="*/ 128 w 131"/>
                <a:gd name="T11" fmla="*/ 3 h 17"/>
                <a:gd name="T12" fmla="*/ 125 w 131"/>
                <a:gd name="T13" fmla="*/ 0 h 17"/>
                <a:gd name="T14" fmla="*/ 6 w 131"/>
                <a:gd name="T15" fmla="*/ 0 h 17"/>
                <a:gd name="T16" fmla="*/ 3 w 131"/>
                <a:gd name="T17" fmla="*/ 3 h 17"/>
                <a:gd name="T18" fmla="*/ 0 w 131"/>
                <a:gd name="T19" fmla="*/ 6 h 17"/>
                <a:gd name="T20" fmla="*/ 0 w 131"/>
                <a:gd name="T21" fmla="*/ 12 h 17"/>
                <a:gd name="T22" fmla="*/ 3 w 131"/>
                <a:gd name="T23" fmla="*/ 15 h 17"/>
                <a:gd name="T24" fmla="*/ 6 w 131"/>
                <a:gd name="T25" fmla="*/ 17 h 17"/>
                <a:gd name="T26" fmla="*/ 9 w 131"/>
                <a:gd name="T27" fmla="*/ 17 h 17"/>
                <a:gd name="T28" fmla="*/ 122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2" y="17"/>
                  </a:moveTo>
                  <a:lnTo>
                    <a:pt x="125" y="17"/>
                  </a:lnTo>
                  <a:lnTo>
                    <a:pt x="128" y="15"/>
                  </a:lnTo>
                  <a:lnTo>
                    <a:pt x="131" y="12"/>
                  </a:lnTo>
                  <a:lnTo>
                    <a:pt x="131" y="6"/>
                  </a:lnTo>
                  <a:lnTo>
                    <a:pt x="128" y="3"/>
                  </a:lnTo>
                  <a:lnTo>
                    <a:pt x="125" y="0"/>
                  </a:lnTo>
                  <a:lnTo>
                    <a:pt x="6" y="0"/>
                  </a:lnTo>
                  <a:lnTo>
                    <a:pt x="3" y="3"/>
                  </a:lnTo>
                  <a:lnTo>
                    <a:pt x="0" y="6"/>
                  </a:lnTo>
                  <a:lnTo>
                    <a:pt x="0" y="12"/>
                  </a:lnTo>
                  <a:lnTo>
                    <a:pt x="3" y="15"/>
                  </a:lnTo>
                  <a:lnTo>
                    <a:pt x="6" y="17"/>
                  </a:lnTo>
                  <a:lnTo>
                    <a:pt x="9" y="17"/>
                  </a:lnTo>
                  <a:lnTo>
                    <a:pt x="12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0" name="Freeform 129"/>
            <p:cNvSpPr>
              <a:spLocks/>
            </p:cNvSpPr>
            <p:nvPr/>
          </p:nvSpPr>
          <p:spPr bwMode="auto">
            <a:xfrm>
              <a:off x="3444" y="1836"/>
              <a:ext cx="17" cy="158"/>
            </a:xfrm>
            <a:custGeom>
              <a:avLst/>
              <a:gdLst>
                <a:gd name="T0" fmla="*/ 17 w 17"/>
                <a:gd name="T1" fmla="*/ 8 h 158"/>
                <a:gd name="T2" fmla="*/ 17 w 17"/>
                <a:gd name="T3" fmla="*/ 5 h 158"/>
                <a:gd name="T4" fmla="*/ 14 w 17"/>
                <a:gd name="T5" fmla="*/ 2 h 158"/>
                <a:gd name="T6" fmla="*/ 12 w 17"/>
                <a:gd name="T7" fmla="*/ 0 h 158"/>
                <a:gd name="T8" fmla="*/ 6 w 17"/>
                <a:gd name="T9" fmla="*/ 0 h 158"/>
                <a:gd name="T10" fmla="*/ 3 w 17"/>
                <a:gd name="T11" fmla="*/ 2 h 158"/>
                <a:gd name="T12" fmla="*/ 0 w 17"/>
                <a:gd name="T13" fmla="*/ 5 h 158"/>
                <a:gd name="T14" fmla="*/ 0 w 17"/>
                <a:gd name="T15" fmla="*/ 153 h 158"/>
                <a:gd name="T16" fmla="*/ 3 w 17"/>
                <a:gd name="T17" fmla="*/ 156 h 158"/>
                <a:gd name="T18" fmla="*/ 6 w 17"/>
                <a:gd name="T19" fmla="*/ 158 h 158"/>
                <a:gd name="T20" fmla="*/ 12 w 17"/>
                <a:gd name="T21" fmla="*/ 158 h 158"/>
                <a:gd name="T22" fmla="*/ 14 w 17"/>
                <a:gd name="T23" fmla="*/ 156 h 158"/>
                <a:gd name="T24" fmla="*/ 17 w 17"/>
                <a:gd name="T25" fmla="*/ 153 h 158"/>
                <a:gd name="T26" fmla="*/ 17 w 17"/>
                <a:gd name="T27" fmla="*/ 150 h 158"/>
                <a:gd name="T28" fmla="*/ 17 w 17"/>
                <a:gd name="T29" fmla="*/ 8 h 1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158">
                  <a:moveTo>
                    <a:pt x="17" y="8"/>
                  </a:moveTo>
                  <a:lnTo>
                    <a:pt x="17" y="5"/>
                  </a:lnTo>
                  <a:lnTo>
                    <a:pt x="14" y="2"/>
                  </a:lnTo>
                  <a:lnTo>
                    <a:pt x="12" y="0"/>
                  </a:lnTo>
                  <a:lnTo>
                    <a:pt x="6" y="0"/>
                  </a:lnTo>
                  <a:lnTo>
                    <a:pt x="3" y="2"/>
                  </a:lnTo>
                  <a:lnTo>
                    <a:pt x="0" y="5"/>
                  </a:lnTo>
                  <a:lnTo>
                    <a:pt x="0" y="153"/>
                  </a:lnTo>
                  <a:lnTo>
                    <a:pt x="3" y="156"/>
                  </a:lnTo>
                  <a:lnTo>
                    <a:pt x="6" y="158"/>
                  </a:lnTo>
                  <a:lnTo>
                    <a:pt x="12" y="158"/>
                  </a:lnTo>
                  <a:lnTo>
                    <a:pt x="14" y="156"/>
                  </a:lnTo>
                  <a:lnTo>
                    <a:pt x="17" y="153"/>
                  </a:lnTo>
                  <a:lnTo>
                    <a:pt x="17" y="150"/>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1" name="Freeform 130"/>
            <p:cNvSpPr>
              <a:spLocks/>
            </p:cNvSpPr>
            <p:nvPr/>
          </p:nvSpPr>
          <p:spPr bwMode="auto">
            <a:xfrm>
              <a:off x="3363" y="1859"/>
              <a:ext cx="94" cy="18"/>
            </a:xfrm>
            <a:custGeom>
              <a:avLst/>
              <a:gdLst>
                <a:gd name="T0" fmla="*/ 9 w 94"/>
                <a:gd name="T1" fmla="*/ 0 h 18"/>
                <a:gd name="T2" fmla="*/ 6 w 94"/>
                <a:gd name="T3" fmla="*/ 0 h 18"/>
                <a:gd name="T4" fmla="*/ 3 w 94"/>
                <a:gd name="T5" fmla="*/ 3 h 18"/>
                <a:gd name="T6" fmla="*/ 0 w 94"/>
                <a:gd name="T7" fmla="*/ 6 h 18"/>
                <a:gd name="T8" fmla="*/ 0 w 94"/>
                <a:gd name="T9" fmla="*/ 12 h 18"/>
                <a:gd name="T10" fmla="*/ 3 w 94"/>
                <a:gd name="T11" fmla="*/ 15 h 18"/>
                <a:gd name="T12" fmla="*/ 6 w 94"/>
                <a:gd name="T13" fmla="*/ 18 h 18"/>
                <a:gd name="T14" fmla="*/ 88 w 94"/>
                <a:gd name="T15" fmla="*/ 18 h 18"/>
                <a:gd name="T16" fmla="*/ 91 w 94"/>
                <a:gd name="T17" fmla="*/ 15 h 18"/>
                <a:gd name="T18" fmla="*/ 94 w 94"/>
                <a:gd name="T19" fmla="*/ 12 h 18"/>
                <a:gd name="T20" fmla="*/ 94 w 94"/>
                <a:gd name="T21" fmla="*/ 6 h 18"/>
                <a:gd name="T22" fmla="*/ 91 w 94"/>
                <a:gd name="T23" fmla="*/ 3 h 18"/>
                <a:gd name="T24" fmla="*/ 88 w 94"/>
                <a:gd name="T25" fmla="*/ 0 h 18"/>
                <a:gd name="T26" fmla="*/ 85 w 94"/>
                <a:gd name="T27" fmla="*/ 0 h 18"/>
                <a:gd name="T28" fmla="*/ 9 w 9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18">
                  <a:moveTo>
                    <a:pt x="9" y="0"/>
                  </a:moveTo>
                  <a:lnTo>
                    <a:pt x="6" y="0"/>
                  </a:lnTo>
                  <a:lnTo>
                    <a:pt x="3" y="3"/>
                  </a:lnTo>
                  <a:lnTo>
                    <a:pt x="0" y="6"/>
                  </a:lnTo>
                  <a:lnTo>
                    <a:pt x="0" y="12"/>
                  </a:lnTo>
                  <a:lnTo>
                    <a:pt x="3" y="15"/>
                  </a:lnTo>
                  <a:lnTo>
                    <a:pt x="6" y="18"/>
                  </a:lnTo>
                  <a:lnTo>
                    <a:pt x="88" y="18"/>
                  </a:lnTo>
                  <a:lnTo>
                    <a:pt x="91" y="15"/>
                  </a:lnTo>
                  <a:lnTo>
                    <a:pt x="94" y="12"/>
                  </a:lnTo>
                  <a:lnTo>
                    <a:pt x="94" y="6"/>
                  </a:lnTo>
                  <a:lnTo>
                    <a:pt x="91" y="3"/>
                  </a:lnTo>
                  <a:lnTo>
                    <a:pt x="88" y="0"/>
                  </a:lnTo>
                  <a:lnTo>
                    <a:pt x="8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2" name="Freeform 131"/>
            <p:cNvSpPr>
              <a:spLocks/>
            </p:cNvSpPr>
            <p:nvPr/>
          </p:nvSpPr>
          <p:spPr bwMode="auto">
            <a:xfrm>
              <a:off x="3363" y="1947"/>
              <a:ext cx="94" cy="18"/>
            </a:xfrm>
            <a:custGeom>
              <a:avLst/>
              <a:gdLst>
                <a:gd name="T0" fmla="*/ 9 w 94"/>
                <a:gd name="T1" fmla="*/ 0 h 18"/>
                <a:gd name="T2" fmla="*/ 6 w 94"/>
                <a:gd name="T3" fmla="*/ 0 h 18"/>
                <a:gd name="T4" fmla="*/ 3 w 94"/>
                <a:gd name="T5" fmla="*/ 3 h 18"/>
                <a:gd name="T6" fmla="*/ 0 w 94"/>
                <a:gd name="T7" fmla="*/ 6 h 18"/>
                <a:gd name="T8" fmla="*/ 0 w 94"/>
                <a:gd name="T9" fmla="*/ 12 h 18"/>
                <a:gd name="T10" fmla="*/ 3 w 94"/>
                <a:gd name="T11" fmla="*/ 15 h 18"/>
                <a:gd name="T12" fmla="*/ 6 w 94"/>
                <a:gd name="T13" fmla="*/ 18 h 18"/>
                <a:gd name="T14" fmla="*/ 88 w 94"/>
                <a:gd name="T15" fmla="*/ 18 h 18"/>
                <a:gd name="T16" fmla="*/ 91 w 94"/>
                <a:gd name="T17" fmla="*/ 15 h 18"/>
                <a:gd name="T18" fmla="*/ 94 w 94"/>
                <a:gd name="T19" fmla="*/ 12 h 18"/>
                <a:gd name="T20" fmla="*/ 94 w 94"/>
                <a:gd name="T21" fmla="*/ 6 h 18"/>
                <a:gd name="T22" fmla="*/ 91 w 94"/>
                <a:gd name="T23" fmla="*/ 3 h 18"/>
                <a:gd name="T24" fmla="*/ 88 w 94"/>
                <a:gd name="T25" fmla="*/ 0 h 18"/>
                <a:gd name="T26" fmla="*/ 85 w 94"/>
                <a:gd name="T27" fmla="*/ 0 h 18"/>
                <a:gd name="T28" fmla="*/ 9 w 9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18">
                  <a:moveTo>
                    <a:pt x="9" y="0"/>
                  </a:moveTo>
                  <a:lnTo>
                    <a:pt x="6" y="0"/>
                  </a:lnTo>
                  <a:lnTo>
                    <a:pt x="3" y="3"/>
                  </a:lnTo>
                  <a:lnTo>
                    <a:pt x="0" y="6"/>
                  </a:lnTo>
                  <a:lnTo>
                    <a:pt x="0" y="12"/>
                  </a:lnTo>
                  <a:lnTo>
                    <a:pt x="3" y="15"/>
                  </a:lnTo>
                  <a:lnTo>
                    <a:pt x="6" y="18"/>
                  </a:lnTo>
                  <a:lnTo>
                    <a:pt x="88" y="18"/>
                  </a:lnTo>
                  <a:lnTo>
                    <a:pt x="91" y="15"/>
                  </a:lnTo>
                  <a:lnTo>
                    <a:pt x="94" y="12"/>
                  </a:lnTo>
                  <a:lnTo>
                    <a:pt x="94" y="6"/>
                  </a:lnTo>
                  <a:lnTo>
                    <a:pt x="91" y="3"/>
                  </a:lnTo>
                  <a:lnTo>
                    <a:pt x="88" y="0"/>
                  </a:lnTo>
                  <a:lnTo>
                    <a:pt x="8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3" name="Freeform 132"/>
            <p:cNvSpPr>
              <a:spLocks/>
            </p:cNvSpPr>
            <p:nvPr/>
          </p:nvSpPr>
          <p:spPr bwMode="auto">
            <a:xfrm>
              <a:off x="3628" y="1912"/>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4" name="Freeform 133"/>
            <p:cNvSpPr>
              <a:spLocks/>
            </p:cNvSpPr>
            <p:nvPr/>
          </p:nvSpPr>
          <p:spPr bwMode="auto">
            <a:xfrm>
              <a:off x="3660" y="1918"/>
              <a:ext cx="72" cy="18"/>
            </a:xfrm>
            <a:custGeom>
              <a:avLst/>
              <a:gdLst>
                <a:gd name="T0" fmla="*/ 9 w 72"/>
                <a:gd name="T1" fmla="*/ 0 h 18"/>
                <a:gd name="T2" fmla="*/ 6 w 72"/>
                <a:gd name="T3" fmla="*/ 0 h 18"/>
                <a:gd name="T4" fmla="*/ 3 w 72"/>
                <a:gd name="T5" fmla="*/ 3 h 18"/>
                <a:gd name="T6" fmla="*/ 0 w 72"/>
                <a:gd name="T7" fmla="*/ 6 h 18"/>
                <a:gd name="T8" fmla="*/ 0 w 72"/>
                <a:gd name="T9" fmla="*/ 12 h 18"/>
                <a:gd name="T10" fmla="*/ 3 w 72"/>
                <a:gd name="T11" fmla="*/ 15 h 18"/>
                <a:gd name="T12" fmla="*/ 6 w 72"/>
                <a:gd name="T13" fmla="*/ 18 h 18"/>
                <a:gd name="T14" fmla="*/ 66 w 72"/>
                <a:gd name="T15" fmla="*/ 18 h 18"/>
                <a:gd name="T16" fmla="*/ 69 w 72"/>
                <a:gd name="T17" fmla="*/ 15 h 18"/>
                <a:gd name="T18" fmla="*/ 72 w 72"/>
                <a:gd name="T19" fmla="*/ 12 h 18"/>
                <a:gd name="T20" fmla="*/ 72 w 72"/>
                <a:gd name="T21" fmla="*/ 6 h 18"/>
                <a:gd name="T22" fmla="*/ 69 w 72"/>
                <a:gd name="T23" fmla="*/ 3 h 18"/>
                <a:gd name="T24" fmla="*/ 66 w 72"/>
                <a:gd name="T25" fmla="*/ 0 h 18"/>
                <a:gd name="T26" fmla="*/ 63 w 72"/>
                <a:gd name="T27" fmla="*/ 0 h 18"/>
                <a:gd name="T28" fmla="*/ 9 w 72"/>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8">
                  <a:moveTo>
                    <a:pt x="9" y="0"/>
                  </a:moveTo>
                  <a:lnTo>
                    <a:pt x="6" y="0"/>
                  </a:lnTo>
                  <a:lnTo>
                    <a:pt x="3" y="3"/>
                  </a:lnTo>
                  <a:lnTo>
                    <a:pt x="0" y="6"/>
                  </a:lnTo>
                  <a:lnTo>
                    <a:pt x="0" y="12"/>
                  </a:lnTo>
                  <a:lnTo>
                    <a:pt x="3" y="15"/>
                  </a:lnTo>
                  <a:lnTo>
                    <a:pt x="6" y="18"/>
                  </a:lnTo>
                  <a:lnTo>
                    <a:pt x="66" y="18"/>
                  </a:lnTo>
                  <a:lnTo>
                    <a:pt x="69" y="15"/>
                  </a:lnTo>
                  <a:lnTo>
                    <a:pt x="72" y="12"/>
                  </a:lnTo>
                  <a:lnTo>
                    <a:pt x="72" y="6"/>
                  </a:lnTo>
                  <a:lnTo>
                    <a:pt x="69" y="3"/>
                  </a:lnTo>
                  <a:lnTo>
                    <a:pt x="66" y="0"/>
                  </a:lnTo>
                  <a:lnTo>
                    <a:pt x="6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5" name="Freeform 134"/>
            <p:cNvSpPr>
              <a:spLocks/>
            </p:cNvSpPr>
            <p:nvPr/>
          </p:nvSpPr>
          <p:spPr bwMode="auto">
            <a:xfrm>
              <a:off x="3660" y="2035"/>
              <a:ext cx="50" cy="135"/>
            </a:xfrm>
            <a:custGeom>
              <a:avLst/>
              <a:gdLst>
                <a:gd name="T0" fmla="*/ 74 w 44"/>
                <a:gd name="T1" fmla="*/ 6 h 156"/>
                <a:gd name="T2" fmla="*/ 74 w 44"/>
                <a:gd name="T3" fmla="*/ 3 h 156"/>
                <a:gd name="T4" fmla="*/ 73 w 44"/>
                <a:gd name="T5" fmla="*/ 3 h 156"/>
                <a:gd name="T6" fmla="*/ 68 w 44"/>
                <a:gd name="T7" fmla="*/ 1 h 156"/>
                <a:gd name="T8" fmla="*/ 66 w 44"/>
                <a:gd name="T9" fmla="*/ 1 h 156"/>
                <a:gd name="T10" fmla="*/ 63 w 44"/>
                <a:gd name="T11" fmla="*/ 0 h 156"/>
                <a:gd name="T12" fmla="*/ 56 w 44"/>
                <a:gd name="T13" fmla="*/ 0 h 156"/>
                <a:gd name="T14" fmla="*/ 51 w 44"/>
                <a:gd name="T15" fmla="*/ 1 h 156"/>
                <a:gd name="T16" fmla="*/ 47 w 44"/>
                <a:gd name="T17" fmla="*/ 3 h 156"/>
                <a:gd name="T18" fmla="*/ 47 w 44"/>
                <a:gd name="T19" fmla="*/ 3 h 156"/>
                <a:gd name="T20" fmla="*/ 45 w 44"/>
                <a:gd name="T21" fmla="*/ 3 h 156"/>
                <a:gd name="T22" fmla="*/ 0 w 44"/>
                <a:gd name="T23" fmla="*/ 80 h 156"/>
                <a:gd name="T24" fmla="*/ 0 w 44"/>
                <a:gd name="T25" fmla="*/ 85 h 156"/>
                <a:gd name="T26" fmla="*/ 2 w 44"/>
                <a:gd name="T27" fmla="*/ 85 h 156"/>
                <a:gd name="T28" fmla="*/ 3 w 44"/>
                <a:gd name="T29" fmla="*/ 87 h 156"/>
                <a:gd name="T30" fmla="*/ 9 w 44"/>
                <a:gd name="T31" fmla="*/ 87 h 156"/>
                <a:gd name="T32" fmla="*/ 11 w 44"/>
                <a:gd name="T33" fmla="*/ 87 h 156"/>
                <a:gd name="T34" fmla="*/ 20 w 44"/>
                <a:gd name="T35" fmla="*/ 87 h 156"/>
                <a:gd name="T36" fmla="*/ 22 w 44"/>
                <a:gd name="T37" fmla="*/ 87 h 156"/>
                <a:gd name="T38" fmla="*/ 26 w 44"/>
                <a:gd name="T39" fmla="*/ 86 h 156"/>
                <a:gd name="T40" fmla="*/ 26 w 44"/>
                <a:gd name="T41" fmla="*/ 85 h 156"/>
                <a:gd name="T42" fmla="*/ 30 w 44"/>
                <a:gd name="T43" fmla="*/ 83 h 156"/>
                <a:gd name="T44" fmla="*/ 74 w 44"/>
                <a:gd name="T45" fmla="*/ 6 h 1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 h="156">
                  <a:moveTo>
                    <a:pt x="44" y="10"/>
                  </a:moveTo>
                  <a:lnTo>
                    <a:pt x="44" y="6"/>
                  </a:lnTo>
                  <a:lnTo>
                    <a:pt x="43" y="4"/>
                  </a:lnTo>
                  <a:lnTo>
                    <a:pt x="41" y="1"/>
                  </a:lnTo>
                  <a:lnTo>
                    <a:pt x="40" y="1"/>
                  </a:lnTo>
                  <a:lnTo>
                    <a:pt x="37" y="0"/>
                  </a:lnTo>
                  <a:lnTo>
                    <a:pt x="33" y="0"/>
                  </a:lnTo>
                  <a:lnTo>
                    <a:pt x="31" y="1"/>
                  </a:lnTo>
                  <a:lnTo>
                    <a:pt x="28" y="3"/>
                  </a:lnTo>
                  <a:lnTo>
                    <a:pt x="28" y="4"/>
                  </a:lnTo>
                  <a:lnTo>
                    <a:pt x="27" y="7"/>
                  </a:lnTo>
                  <a:lnTo>
                    <a:pt x="0" y="145"/>
                  </a:lnTo>
                  <a:lnTo>
                    <a:pt x="0" y="150"/>
                  </a:lnTo>
                  <a:lnTo>
                    <a:pt x="2" y="151"/>
                  </a:lnTo>
                  <a:lnTo>
                    <a:pt x="3" y="154"/>
                  </a:lnTo>
                  <a:lnTo>
                    <a:pt x="5" y="154"/>
                  </a:lnTo>
                  <a:lnTo>
                    <a:pt x="7" y="156"/>
                  </a:lnTo>
                  <a:lnTo>
                    <a:pt x="12" y="156"/>
                  </a:lnTo>
                  <a:lnTo>
                    <a:pt x="13" y="154"/>
                  </a:lnTo>
                  <a:lnTo>
                    <a:pt x="16" y="153"/>
                  </a:lnTo>
                  <a:lnTo>
                    <a:pt x="16" y="151"/>
                  </a:lnTo>
                  <a:lnTo>
                    <a:pt x="18" y="148"/>
                  </a:lnTo>
                  <a:lnTo>
                    <a:pt x="4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6" name="Freeform 135"/>
            <p:cNvSpPr>
              <a:spLocks/>
            </p:cNvSpPr>
            <p:nvPr/>
          </p:nvSpPr>
          <p:spPr bwMode="auto">
            <a:xfrm>
              <a:off x="4483" y="1263"/>
              <a:ext cx="43" cy="91"/>
            </a:xfrm>
            <a:custGeom>
              <a:avLst/>
              <a:gdLst>
                <a:gd name="T0" fmla="*/ 25 w 43"/>
                <a:gd name="T1" fmla="*/ 85 h 91"/>
                <a:gd name="T2" fmla="*/ 29 w 43"/>
                <a:gd name="T3" fmla="*/ 90 h 91"/>
                <a:gd name="T4" fmla="*/ 37 w 43"/>
                <a:gd name="T5" fmla="*/ 91 h 91"/>
                <a:gd name="T6" fmla="*/ 41 w 43"/>
                <a:gd name="T7" fmla="*/ 87 h 91"/>
                <a:gd name="T8" fmla="*/ 43 w 43"/>
                <a:gd name="T9" fmla="*/ 82 h 91"/>
                <a:gd name="T10" fmla="*/ 41 w 43"/>
                <a:gd name="T11" fmla="*/ 68 h 91"/>
                <a:gd name="T12" fmla="*/ 40 w 43"/>
                <a:gd name="T13" fmla="*/ 59 h 91"/>
                <a:gd name="T14" fmla="*/ 38 w 43"/>
                <a:gd name="T15" fmla="*/ 51 h 91"/>
                <a:gd name="T16" fmla="*/ 37 w 43"/>
                <a:gd name="T17" fmla="*/ 47 h 91"/>
                <a:gd name="T18" fmla="*/ 35 w 43"/>
                <a:gd name="T19" fmla="*/ 44 h 91"/>
                <a:gd name="T20" fmla="*/ 34 w 43"/>
                <a:gd name="T21" fmla="*/ 40 h 91"/>
                <a:gd name="T22" fmla="*/ 32 w 43"/>
                <a:gd name="T23" fmla="*/ 35 h 91"/>
                <a:gd name="T24" fmla="*/ 29 w 43"/>
                <a:gd name="T25" fmla="*/ 29 h 91"/>
                <a:gd name="T26" fmla="*/ 26 w 43"/>
                <a:gd name="T27" fmla="*/ 22 h 91"/>
                <a:gd name="T28" fmla="*/ 25 w 43"/>
                <a:gd name="T29" fmla="*/ 21 h 91"/>
                <a:gd name="T30" fmla="*/ 22 w 43"/>
                <a:gd name="T31" fmla="*/ 13 h 91"/>
                <a:gd name="T32" fmla="*/ 19 w 43"/>
                <a:gd name="T33" fmla="*/ 9 h 91"/>
                <a:gd name="T34" fmla="*/ 18 w 43"/>
                <a:gd name="T35" fmla="*/ 9 h 91"/>
                <a:gd name="T36" fmla="*/ 15 w 43"/>
                <a:gd name="T37" fmla="*/ 1 h 91"/>
                <a:gd name="T38" fmla="*/ 10 w 43"/>
                <a:gd name="T39" fmla="*/ 0 h 91"/>
                <a:gd name="T40" fmla="*/ 4 w 43"/>
                <a:gd name="T41" fmla="*/ 1 h 91"/>
                <a:gd name="T42" fmla="*/ 1 w 43"/>
                <a:gd name="T43" fmla="*/ 4 h 91"/>
                <a:gd name="T44" fmla="*/ 0 w 43"/>
                <a:gd name="T45" fmla="*/ 12 h 91"/>
                <a:gd name="T46" fmla="*/ 0 w 43"/>
                <a:gd name="T47" fmla="*/ 9 h 91"/>
                <a:gd name="T48" fmla="*/ 3 w 43"/>
                <a:gd name="T49" fmla="*/ 18 h 91"/>
                <a:gd name="T50" fmla="*/ 6 w 43"/>
                <a:gd name="T51" fmla="*/ 22 h 91"/>
                <a:gd name="T52" fmla="*/ 7 w 43"/>
                <a:gd name="T53" fmla="*/ 24 h 91"/>
                <a:gd name="T54" fmla="*/ 10 w 43"/>
                <a:gd name="T55" fmla="*/ 31 h 91"/>
                <a:gd name="T56" fmla="*/ 12 w 43"/>
                <a:gd name="T57" fmla="*/ 32 h 91"/>
                <a:gd name="T58" fmla="*/ 15 w 43"/>
                <a:gd name="T59" fmla="*/ 40 h 91"/>
                <a:gd name="T60" fmla="*/ 15 w 43"/>
                <a:gd name="T61" fmla="*/ 40 h 91"/>
                <a:gd name="T62" fmla="*/ 16 w 43"/>
                <a:gd name="T63" fmla="*/ 44 h 91"/>
                <a:gd name="T64" fmla="*/ 18 w 43"/>
                <a:gd name="T65" fmla="*/ 51 h 91"/>
                <a:gd name="T66" fmla="*/ 19 w 43"/>
                <a:gd name="T67" fmla="*/ 56 h 91"/>
                <a:gd name="T68" fmla="*/ 21 w 43"/>
                <a:gd name="T69" fmla="*/ 63 h 91"/>
                <a:gd name="T70" fmla="*/ 22 w 43"/>
                <a:gd name="T71" fmla="*/ 68 h 91"/>
                <a:gd name="T72" fmla="*/ 24 w 43"/>
                <a:gd name="T73" fmla="*/ 81 h 91"/>
                <a:gd name="T74" fmla="*/ 25 w 43"/>
                <a:gd name="T75" fmla="*/ 82 h 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3" h="91">
                  <a:moveTo>
                    <a:pt x="25" y="82"/>
                  </a:moveTo>
                  <a:lnTo>
                    <a:pt x="25" y="85"/>
                  </a:lnTo>
                  <a:lnTo>
                    <a:pt x="28" y="88"/>
                  </a:lnTo>
                  <a:lnTo>
                    <a:pt x="29" y="90"/>
                  </a:lnTo>
                  <a:lnTo>
                    <a:pt x="32" y="91"/>
                  </a:lnTo>
                  <a:lnTo>
                    <a:pt x="37" y="91"/>
                  </a:lnTo>
                  <a:lnTo>
                    <a:pt x="40" y="88"/>
                  </a:lnTo>
                  <a:lnTo>
                    <a:pt x="41" y="87"/>
                  </a:lnTo>
                  <a:lnTo>
                    <a:pt x="43" y="84"/>
                  </a:lnTo>
                  <a:lnTo>
                    <a:pt x="43" y="82"/>
                  </a:lnTo>
                  <a:lnTo>
                    <a:pt x="41" y="78"/>
                  </a:lnTo>
                  <a:lnTo>
                    <a:pt x="41" y="68"/>
                  </a:lnTo>
                  <a:lnTo>
                    <a:pt x="40" y="65"/>
                  </a:lnTo>
                  <a:lnTo>
                    <a:pt x="40" y="59"/>
                  </a:lnTo>
                  <a:lnTo>
                    <a:pt x="38" y="57"/>
                  </a:lnTo>
                  <a:lnTo>
                    <a:pt x="38" y="51"/>
                  </a:lnTo>
                  <a:lnTo>
                    <a:pt x="37" y="50"/>
                  </a:lnTo>
                  <a:lnTo>
                    <a:pt x="37" y="47"/>
                  </a:lnTo>
                  <a:lnTo>
                    <a:pt x="35" y="46"/>
                  </a:lnTo>
                  <a:lnTo>
                    <a:pt x="35" y="44"/>
                  </a:lnTo>
                  <a:lnTo>
                    <a:pt x="34" y="41"/>
                  </a:lnTo>
                  <a:lnTo>
                    <a:pt x="34" y="40"/>
                  </a:lnTo>
                  <a:lnTo>
                    <a:pt x="32" y="37"/>
                  </a:lnTo>
                  <a:lnTo>
                    <a:pt x="32" y="35"/>
                  </a:lnTo>
                  <a:lnTo>
                    <a:pt x="29" y="28"/>
                  </a:lnTo>
                  <a:lnTo>
                    <a:pt x="29" y="29"/>
                  </a:lnTo>
                  <a:lnTo>
                    <a:pt x="29" y="26"/>
                  </a:lnTo>
                  <a:lnTo>
                    <a:pt x="26" y="22"/>
                  </a:lnTo>
                  <a:lnTo>
                    <a:pt x="25" y="19"/>
                  </a:lnTo>
                  <a:lnTo>
                    <a:pt x="25" y="21"/>
                  </a:lnTo>
                  <a:lnTo>
                    <a:pt x="25" y="18"/>
                  </a:lnTo>
                  <a:lnTo>
                    <a:pt x="22" y="13"/>
                  </a:lnTo>
                  <a:lnTo>
                    <a:pt x="21" y="10"/>
                  </a:lnTo>
                  <a:lnTo>
                    <a:pt x="19" y="9"/>
                  </a:lnTo>
                  <a:lnTo>
                    <a:pt x="18" y="6"/>
                  </a:lnTo>
                  <a:lnTo>
                    <a:pt x="18" y="9"/>
                  </a:lnTo>
                  <a:lnTo>
                    <a:pt x="16" y="4"/>
                  </a:lnTo>
                  <a:lnTo>
                    <a:pt x="15" y="1"/>
                  </a:lnTo>
                  <a:lnTo>
                    <a:pt x="13" y="1"/>
                  </a:lnTo>
                  <a:lnTo>
                    <a:pt x="10" y="0"/>
                  </a:lnTo>
                  <a:lnTo>
                    <a:pt x="6" y="0"/>
                  </a:lnTo>
                  <a:lnTo>
                    <a:pt x="4" y="1"/>
                  </a:lnTo>
                  <a:lnTo>
                    <a:pt x="1" y="3"/>
                  </a:lnTo>
                  <a:lnTo>
                    <a:pt x="1" y="4"/>
                  </a:lnTo>
                  <a:lnTo>
                    <a:pt x="0" y="7"/>
                  </a:lnTo>
                  <a:lnTo>
                    <a:pt x="0" y="12"/>
                  </a:lnTo>
                  <a:lnTo>
                    <a:pt x="1" y="13"/>
                  </a:lnTo>
                  <a:lnTo>
                    <a:pt x="0" y="9"/>
                  </a:lnTo>
                  <a:lnTo>
                    <a:pt x="0" y="13"/>
                  </a:lnTo>
                  <a:lnTo>
                    <a:pt x="3" y="18"/>
                  </a:lnTo>
                  <a:lnTo>
                    <a:pt x="4" y="21"/>
                  </a:lnTo>
                  <a:lnTo>
                    <a:pt x="6" y="22"/>
                  </a:lnTo>
                  <a:lnTo>
                    <a:pt x="7" y="25"/>
                  </a:lnTo>
                  <a:lnTo>
                    <a:pt x="7" y="24"/>
                  </a:lnTo>
                  <a:lnTo>
                    <a:pt x="7" y="26"/>
                  </a:lnTo>
                  <a:lnTo>
                    <a:pt x="10" y="31"/>
                  </a:lnTo>
                  <a:lnTo>
                    <a:pt x="12" y="34"/>
                  </a:lnTo>
                  <a:lnTo>
                    <a:pt x="12" y="32"/>
                  </a:lnTo>
                  <a:lnTo>
                    <a:pt x="12" y="35"/>
                  </a:lnTo>
                  <a:lnTo>
                    <a:pt x="15" y="40"/>
                  </a:lnTo>
                  <a:lnTo>
                    <a:pt x="15" y="38"/>
                  </a:lnTo>
                  <a:lnTo>
                    <a:pt x="15" y="40"/>
                  </a:lnTo>
                  <a:lnTo>
                    <a:pt x="16" y="43"/>
                  </a:lnTo>
                  <a:lnTo>
                    <a:pt x="16" y="44"/>
                  </a:lnTo>
                  <a:lnTo>
                    <a:pt x="18" y="47"/>
                  </a:lnTo>
                  <a:lnTo>
                    <a:pt x="18" y="51"/>
                  </a:lnTo>
                  <a:lnTo>
                    <a:pt x="19" y="53"/>
                  </a:lnTo>
                  <a:lnTo>
                    <a:pt x="19" y="56"/>
                  </a:lnTo>
                  <a:lnTo>
                    <a:pt x="21" y="57"/>
                  </a:lnTo>
                  <a:lnTo>
                    <a:pt x="21" y="63"/>
                  </a:lnTo>
                  <a:lnTo>
                    <a:pt x="22" y="65"/>
                  </a:lnTo>
                  <a:lnTo>
                    <a:pt x="22" y="68"/>
                  </a:lnTo>
                  <a:lnTo>
                    <a:pt x="24" y="71"/>
                  </a:lnTo>
                  <a:lnTo>
                    <a:pt x="24" y="81"/>
                  </a:lnTo>
                  <a:lnTo>
                    <a:pt x="26" y="87"/>
                  </a:lnTo>
                  <a:lnTo>
                    <a:pt x="25"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7" name="Freeform 136"/>
            <p:cNvSpPr>
              <a:spLocks/>
            </p:cNvSpPr>
            <p:nvPr/>
          </p:nvSpPr>
          <p:spPr bwMode="auto">
            <a:xfrm>
              <a:off x="4486" y="1266"/>
              <a:ext cx="200" cy="85"/>
            </a:xfrm>
            <a:custGeom>
              <a:avLst/>
              <a:gdLst>
                <a:gd name="T0" fmla="*/ 185 w 200"/>
                <a:gd name="T1" fmla="*/ 82 h 85"/>
                <a:gd name="T2" fmla="*/ 188 w 200"/>
                <a:gd name="T3" fmla="*/ 85 h 85"/>
                <a:gd name="T4" fmla="*/ 194 w 200"/>
                <a:gd name="T5" fmla="*/ 85 h 85"/>
                <a:gd name="T6" fmla="*/ 197 w 200"/>
                <a:gd name="T7" fmla="*/ 82 h 85"/>
                <a:gd name="T8" fmla="*/ 200 w 200"/>
                <a:gd name="T9" fmla="*/ 79 h 85"/>
                <a:gd name="T10" fmla="*/ 200 w 200"/>
                <a:gd name="T11" fmla="*/ 73 h 85"/>
                <a:gd name="T12" fmla="*/ 197 w 200"/>
                <a:gd name="T13" fmla="*/ 71 h 85"/>
                <a:gd name="T14" fmla="*/ 188 w 200"/>
                <a:gd name="T15" fmla="*/ 60 h 85"/>
                <a:gd name="T16" fmla="*/ 179 w 200"/>
                <a:gd name="T17" fmla="*/ 54 h 85"/>
                <a:gd name="T18" fmla="*/ 175 w 200"/>
                <a:gd name="T19" fmla="*/ 50 h 85"/>
                <a:gd name="T20" fmla="*/ 165 w 200"/>
                <a:gd name="T21" fmla="*/ 44 h 85"/>
                <a:gd name="T22" fmla="*/ 159 w 200"/>
                <a:gd name="T23" fmla="*/ 41 h 85"/>
                <a:gd name="T24" fmla="*/ 154 w 200"/>
                <a:gd name="T25" fmla="*/ 38 h 85"/>
                <a:gd name="T26" fmla="*/ 149 w 200"/>
                <a:gd name="T27" fmla="*/ 35 h 85"/>
                <a:gd name="T28" fmla="*/ 144 w 200"/>
                <a:gd name="T29" fmla="*/ 32 h 85"/>
                <a:gd name="T30" fmla="*/ 132 w 200"/>
                <a:gd name="T31" fmla="*/ 26 h 85"/>
                <a:gd name="T32" fmla="*/ 121 w 200"/>
                <a:gd name="T33" fmla="*/ 21 h 85"/>
                <a:gd name="T34" fmla="*/ 115 w 200"/>
                <a:gd name="T35" fmla="*/ 18 h 85"/>
                <a:gd name="T36" fmla="*/ 103 w 200"/>
                <a:gd name="T37" fmla="*/ 15 h 85"/>
                <a:gd name="T38" fmla="*/ 97 w 200"/>
                <a:gd name="T39" fmla="*/ 12 h 85"/>
                <a:gd name="T40" fmla="*/ 88 w 200"/>
                <a:gd name="T41" fmla="*/ 10 h 85"/>
                <a:gd name="T42" fmla="*/ 76 w 200"/>
                <a:gd name="T43" fmla="*/ 7 h 85"/>
                <a:gd name="T44" fmla="*/ 69 w 200"/>
                <a:gd name="T45" fmla="*/ 6 h 85"/>
                <a:gd name="T46" fmla="*/ 57 w 200"/>
                <a:gd name="T47" fmla="*/ 3 h 85"/>
                <a:gd name="T48" fmla="*/ 50 w 200"/>
                <a:gd name="T49" fmla="*/ 3 h 85"/>
                <a:gd name="T50" fmla="*/ 44 w 200"/>
                <a:gd name="T51" fmla="*/ 1 h 85"/>
                <a:gd name="T52" fmla="*/ 37 w 200"/>
                <a:gd name="T53" fmla="*/ 1 h 85"/>
                <a:gd name="T54" fmla="*/ 29 w 200"/>
                <a:gd name="T55" fmla="*/ 0 h 85"/>
                <a:gd name="T56" fmla="*/ 7 w 200"/>
                <a:gd name="T57" fmla="*/ 0 h 85"/>
                <a:gd name="T58" fmla="*/ 4 w 200"/>
                <a:gd name="T59" fmla="*/ 1 h 85"/>
                <a:gd name="T60" fmla="*/ 1 w 200"/>
                <a:gd name="T61" fmla="*/ 4 h 85"/>
                <a:gd name="T62" fmla="*/ 0 w 200"/>
                <a:gd name="T63" fmla="*/ 6 h 85"/>
                <a:gd name="T64" fmla="*/ 0 w 200"/>
                <a:gd name="T65" fmla="*/ 10 h 85"/>
                <a:gd name="T66" fmla="*/ 1 w 200"/>
                <a:gd name="T67" fmla="*/ 13 h 85"/>
                <a:gd name="T68" fmla="*/ 4 w 200"/>
                <a:gd name="T69" fmla="*/ 16 h 85"/>
                <a:gd name="T70" fmla="*/ 6 w 200"/>
                <a:gd name="T71" fmla="*/ 18 h 85"/>
                <a:gd name="T72" fmla="*/ 9 w 200"/>
                <a:gd name="T73" fmla="*/ 18 h 85"/>
                <a:gd name="T74" fmla="*/ 26 w 200"/>
                <a:gd name="T75" fmla="*/ 18 h 85"/>
                <a:gd name="T76" fmla="*/ 34 w 200"/>
                <a:gd name="T77" fmla="*/ 19 h 85"/>
                <a:gd name="T78" fmla="*/ 41 w 200"/>
                <a:gd name="T79" fmla="*/ 19 h 85"/>
                <a:gd name="T80" fmla="*/ 47 w 200"/>
                <a:gd name="T81" fmla="*/ 21 h 85"/>
                <a:gd name="T82" fmla="*/ 54 w 200"/>
                <a:gd name="T83" fmla="*/ 21 h 85"/>
                <a:gd name="T84" fmla="*/ 66 w 200"/>
                <a:gd name="T85" fmla="*/ 23 h 85"/>
                <a:gd name="T86" fmla="*/ 73 w 200"/>
                <a:gd name="T87" fmla="*/ 25 h 85"/>
                <a:gd name="T88" fmla="*/ 85 w 200"/>
                <a:gd name="T89" fmla="*/ 28 h 85"/>
                <a:gd name="T90" fmla="*/ 91 w 200"/>
                <a:gd name="T91" fmla="*/ 29 h 85"/>
                <a:gd name="T92" fmla="*/ 97 w 200"/>
                <a:gd name="T93" fmla="*/ 32 h 85"/>
                <a:gd name="T94" fmla="*/ 109 w 200"/>
                <a:gd name="T95" fmla="*/ 35 h 85"/>
                <a:gd name="T96" fmla="*/ 115 w 200"/>
                <a:gd name="T97" fmla="*/ 38 h 85"/>
                <a:gd name="T98" fmla="*/ 121 w 200"/>
                <a:gd name="T99" fmla="*/ 38 h 85"/>
                <a:gd name="T100" fmla="*/ 124 w 200"/>
                <a:gd name="T101" fmla="*/ 41 h 85"/>
                <a:gd name="T102" fmla="*/ 135 w 200"/>
                <a:gd name="T103" fmla="*/ 47 h 85"/>
                <a:gd name="T104" fmla="*/ 140 w 200"/>
                <a:gd name="T105" fmla="*/ 50 h 85"/>
                <a:gd name="T106" fmla="*/ 146 w 200"/>
                <a:gd name="T107" fmla="*/ 53 h 85"/>
                <a:gd name="T108" fmla="*/ 150 w 200"/>
                <a:gd name="T109" fmla="*/ 56 h 85"/>
                <a:gd name="T110" fmla="*/ 156 w 200"/>
                <a:gd name="T111" fmla="*/ 59 h 85"/>
                <a:gd name="T112" fmla="*/ 163 w 200"/>
                <a:gd name="T113" fmla="*/ 65 h 85"/>
                <a:gd name="T114" fmla="*/ 168 w 200"/>
                <a:gd name="T115" fmla="*/ 69 h 85"/>
                <a:gd name="T116" fmla="*/ 177 w 200"/>
                <a:gd name="T117" fmla="*/ 75 h 85"/>
                <a:gd name="T118" fmla="*/ 185 w 200"/>
                <a:gd name="T119" fmla="*/ 82 h 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0" h="85">
                  <a:moveTo>
                    <a:pt x="185" y="82"/>
                  </a:moveTo>
                  <a:lnTo>
                    <a:pt x="188" y="85"/>
                  </a:lnTo>
                  <a:lnTo>
                    <a:pt x="194" y="85"/>
                  </a:lnTo>
                  <a:lnTo>
                    <a:pt x="197" y="82"/>
                  </a:lnTo>
                  <a:lnTo>
                    <a:pt x="200" y="79"/>
                  </a:lnTo>
                  <a:lnTo>
                    <a:pt x="200" y="73"/>
                  </a:lnTo>
                  <a:lnTo>
                    <a:pt x="197" y="71"/>
                  </a:lnTo>
                  <a:lnTo>
                    <a:pt x="188" y="60"/>
                  </a:lnTo>
                  <a:lnTo>
                    <a:pt x="179" y="54"/>
                  </a:lnTo>
                  <a:lnTo>
                    <a:pt x="175" y="50"/>
                  </a:lnTo>
                  <a:lnTo>
                    <a:pt x="165" y="44"/>
                  </a:lnTo>
                  <a:lnTo>
                    <a:pt x="159" y="41"/>
                  </a:lnTo>
                  <a:lnTo>
                    <a:pt x="154" y="38"/>
                  </a:lnTo>
                  <a:lnTo>
                    <a:pt x="149" y="35"/>
                  </a:lnTo>
                  <a:lnTo>
                    <a:pt x="144" y="32"/>
                  </a:lnTo>
                  <a:lnTo>
                    <a:pt x="132" y="26"/>
                  </a:lnTo>
                  <a:lnTo>
                    <a:pt x="121" y="21"/>
                  </a:lnTo>
                  <a:lnTo>
                    <a:pt x="115" y="18"/>
                  </a:lnTo>
                  <a:lnTo>
                    <a:pt x="103" y="15"/>
                  </a:lnTo>
                  <a:lnTo>
                    <a:pt x="97" y="12"/>
                  </a:lnTo>
                  <a:lnTo>
                    <a:pt x="88" y="10"/>
                  </a:lnTo>
                  <a:lnTo>
                    <a:pt x="76" y="7"/>
                  </a:lnTo>
                  <a:lnTo>
                    <a:pt x="69" y="6"/>
                  </a:lnTo>
                  <a:lnTo>
                    <a:pt x="57" y="3"/>
                  </a:lnTo>
                  <a:lnTo>
                    <a:pt x="50" y="3"/>
                  </a:lnTo>
                  <a:lnTo>
                    <a:pt x="44" y="1"/>
                  </a:lnTo>
                  <a:lnTo>
                    <a:pt x="37" y="1"/>
                  </a:lnTo>
                  <a:lnTo>
                    <a:pt x="29" y="0"/>
                  </a:lnTo>
                  <a:lnTo>
                    <a:pt x="7" y="0"/>
                  </a:lnTo>
                  <a:lnTo>
                    <a:pt x="4" y="1"/>
                  </a:lnTo>
                  <a:lnTo>
                    <a:pt x="1" y="4"/>
                  </a:lnTo>
                  <a:lnTo>
                    <a:pt x="0" y="6"/>
                  </a:lnTo>
                  <a:lnTo>
                    <a:pt x="0" y="10"/>
                  </a:lnTo>
                  <a:lnTo>
                    <a:pt x="1" y="13"/>
                  </a:lnTo>
                  <a:lnTo>
                    <a:pt x="4" y="16"/>
                  </a:lnTo>
                  <a:lnTo>
                    <a:pt x="6" y="18"/>
                  </a:lnTo>
                  <a:lnTo>
                    <a:pt x="9" y="18"/>
                  </a:lnTo>
                  <a:lnTo>
                    <a:pt x="26" y="18"/>
                  </a:lnTo>
                  <a:lnTo>
                    <a:pt x="34" y="19"/>
                  </a:lnTo>
                  <a:lnTo>
                    <a:pt x="41" y="19"/>
                  </a:lnTo>
                  <a:lnTo>
                    <a:pt x="47" y="21"/>
                  </a:lnTo>
                  <a:lnTo>
                    <a:pt x="54" y="21"/>
                  </a:lnTo>
                  <a:lnTo>
                    <a:pt x="66" y="23"/>
                  </a:lnTo>
                  <a:lnTo>
                    <a:pt x="73" y="25"/>
                  </a:lnTo>
                  <a:lnTo>
                    <a:pt x="85" y="28"/>
                  </a:lnTo>
                  <a:lnTo>
                    <a:pt x="91" y="29"/>
                  </a:lnTo>
                  <a:lnTo>
                    <a:pt x="97" y="32"/>
                  </a:lnTo>
                  <a:lnTo>
                    <a:pt x="109" y="35"/>
                  </a:lnTo>
                  <a:lnTo>
                    <a:pt x="115" y="38"/>
                  </a:lnTo>
                  <a:lnTo>
                    <a:pt x="121" y="38"/>
                  </a:lnTo>
                  <a:lnTo>
                    <a:pt x="124" y="41"/>
                  </a:lnTo>
                  <a:lnTo>
                    <a:pt x="135" y="47"/>
                  </a:lnTo>
                  <a:lnTo>
                    <a:pt x="140" y="50"/>
                  </a:lnTo>
                  <a:lnTo>
                    <a:pt x="146" y="53"/>
                  </a:lnTo>
                  <a:lnTo>
                    <a:pt x="150" y="56"/>
                  </a:lnTo>
                  <a:lnTo>
                    <a:pt x="156" y="59"/>
                  </a:lnTo>
                  <a:lnTo>
                    <a:pt x="163" y="65"/>
                  </a:lnTo>
                  <a:lnTo>
                    <a:pt x="168" y="69"/>
                  </a:lnTo>
                  <a:lnTo>
                    <a:pt x="177" y="75"/>
                  </a:lnTo>
                  <a:lnTo>
                    <a:pt x="185"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8" name="Freeform 137"/>
            <p:cNvSpPr>
              <a:spLocks/>
            </p:cNvSpPr>
            <p:nvPr/>
          </p:nvSpPr>
          <p:spPr bwMode="auto">
            <a:xfrm>
              <a:off x="4486" y="1339"/>
              <a:ext cx="43" cy="90"/>
            </a:xfrm>
            <a:custGeom>
              <a:avLst/>
              <a:gdLst>
                <a:gd name="T0" fmla="*/ 43 w 43"/>
                <a:gd name="T1" fmla="*/ 8 h 90"/>
                <a:gd name="T2" fmla="*/ 38 w 43"/>
                <a:gd name="T3" fmla="*/ 2 h 90"/>
                <a:gd name="T4" fmla="*/ 32 w 43"/>
                <a:gd name="T5" fmla="*/ 0 h 90"/>
                <a:gd name="T6" fmla="*/ 26 w 43"/>
                <a:gd name="T7" fmla="*/ 5 h 90"/>
                <a:gd name="T8" fmla="*/ 25 w 43"/>
                <a:gd name="T9" fmla="*/ 9 h 90"/>
                <a:gd name="T10" fmla="*/ 23 w 43"/>
                <a:gd name="T11" fmla="*/ 8 h 90"/>
                <a:gd name="T12" fmla="*/ 22 w 43"/>
                <a:gd name="T13" fmla="*/ 23 h 90"/>
                <a:gd name="T14" fmla="*/ 21 w 43"/>
                <a:gd name="T15" fmla="*/ 30 h 90"/>
                <a:gd name="T16" fmla="*/ 19 w 43"/>
                <a:gd name="T17" fmla="*/ 39 h 90"/>
                <a:gd name="T18" fmla="*/ 18 w 43"/>
                <a:gd name="T19" fmla="*/ 43 h 90"/>
                <a:gd name="T20" fmla="*/ 16 w 43"/>
                <a:gd name="T21" fmla="*/ 46 h 90"/>
                <a:gd name="T22" fmla="*/ 16 w 43"/>
                <a:gd name="T23" fmla="*/ 48 h 90"/>
                <a:gd name="T24" fmla="*/ 13 w 43"/>
                <a:gd name="T25" fmla="*/ 55 h 90"/>
                <a:gd name="T26" fmla="*/ 10 w 43"/>
                <a:gd name="T27" fmla="*/ 61 h 90"/>
                <a:gd name="T28" fmla="*/ 10 w 43"/>
                <a:gd name="T29" fmla="*/ 61 h 90"/>
                <a:gd name="T30" fmla="*/ 6 w 43"/>
                <a:gd name="T31" fmla="*/ 67 h 90"/>
                <a:gd name="T32" fmla="*/ 1 w 43"/>
                <a:gd name="T33" fmla="*/ 76 h 90"/>
                <a:gd name="T34" fmla="*/ 1 w 43"/>
                <a:gd name="T35" fmla="*/ 76 h 90"/>
                <a:gd name="T36" fmla="*/ 0 w 43"/>
                <a:gd name="T37" fmla="*/ 83 h 90"/>
                <a:gd name="T38" fmla="*/ 1 w 43"/>
                <a:gd name="T39" fmla="*/ 87 h 90"/>
                <a:gd name="T40" fmla="*/ 6 w 43"/>
                <a:gd name="T41" fmla="*/ 90 h 90"/>
                <a:gd name="T42" fmla="*/ 12 w 43"/>
                <a:gd name="T43" fmla="*/ 89 h 90"/>
                <a:gd name="T44" fmla="*/ 16 w 43"/>
                <a:gd name="T45" fmla="*/ 87 h 90"/>
                <a:gd name="T46" fmla="*/ 19 w 43"/>
                <a:gd name="T47" fmla="*/ 80 h 90"/>
                <a:gd name="T48" fmla="*/ 19 w 43"/>
                <a:gd name="T49" fmla="*/ 80 h 90"/>
                <a:gd name="T50" fmla="*/ 22 w 43"/>
                <a:gd name="T51" fmla="*/ 76 h 90"/>
                <a:gd name="T52" fmla="*/ 28 w 43"/>
                <a:gd name="T53" fmla="*/ 65 h 90"/>
                <a:gd name="T54" fmla="*/ 28 w 43"/>
                <a:gd name="T55" fmla="*/ 65 h 90"/>
                <a:gd name="T56" fmla="*/ 31 w 43"/>
                <a:gd name="T57" fmla="*/ 58 h 90"/>
                <a:gd name="T58" fmla="*/ 34 w 43"/>
                <a:gd name="T59" fmla="*/ 52 h 90"/>
                <a:gd name="T60" fmla="*/ 35 w 43"/>
                <a:gd name="T61" fmla="*/ 46 h 90"/>
                <a:gd name="T62" fmla="*/ 37 w 43"/>
                <a:gd name="T63" fmla="*/ 42 h 90"/>
                <a:gd name="T64" fmla="*/ 38 w 43"/>
                <a:gd name="T65" fmla="*/ 36 h 90"/>
                <a:gd name="T66" fmla="*/ 40 w 43"/>
                <a:gd name="T67" fmla="*/ 28 h 90"/>
                <a:gd name="T68" fmla="*/ 41 w 43"/>
                <a:gd name="T69" fmla="*/ 14 h 90"/>
                <a:gd name="T70" fmla="*/ 43 w 43"/>
                <a:gd name="T71" fmla="*/ 9 h 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3" h="90">
                  <a:moveTo>
                    <a:pt x="43" y="9"/>
                  </a:moveTo>
                  <a:lnTo>
                    <a:pt x="43" y="8"/>
                  </a:lnTo>
                  <a:lnTo>
                    <a:pt x="41" y="5"/>
                  </a:lnTo>
                  <a:lnTo>
                    <a:pt x="38" y="2"/>
                  </a:lnTo>
                  <a:lnTo>
                    <a:pt x="37" y="0"/>
                  </a:lnTo>
                  <a:lnTo>
                    <a:pt x="32" y="0"/>
                  </a:lnTo>
                  <a:lnTo>
                    <a:pt x="29" y="2"/>
                  </a:lnTo>
                  <a:lnTo>
                    <a:pt x="26" y="5"/>
                  </a:lnTo>
                  <a:lnTo>
                    <a:pt x="25" y="6"/>
                  </a:lnTo>
                  <a:lnTo>
                    <a:pt x="25" y="9"/>
                  </a:lnTo>
                  <a:lnTo>
                    <a:pt x="28" y="3"/>
                  </a:lnTo>
                  <a:lnTo>
                    <a:pt x="23" y="8"/>
                  </a:lnTo>
                  <a:lnTo>
                    <a:pt x="23" y="21"/>
                  </a:lnTo>
                  <a:lnTo>
                    <a:pt x="22" y="23"/>
                  </a:lnTo>
                  <a:lnTo>
                    <a:pt x="22" y="28"/>
                  </a:lnTo>
                  <a:lnTo>
                    <a:pt x="21" y="30"/>
                  </a:lnTo>
                  <a:lnTo>
                    <a:pt x="21" y="36"/>
                  </a:lnTo>
                  <a:lnTo>
                    <a:pt x="19" y="39"/>
                  </a:lnTo>
                  <a:lnTo>
                    <a:pt x="19" y="40"/>
                  </a:lnTo>
                  <a:lnTo>
                    <a:pt x="18" y="43"/>
                  </a:lnTo>
                  <a:lnTo>
                    <a:pt x="18" y="45"/>
                  </a:lnTo>
                  <a:lnTo>
                    <a:pt x="16" y="46"/>
                  </a:lnTo>
                  <a:lnTo>
                    <a:pt x="16" y="49"/>
                  </a:lnTo>
                  <a:lnTo>
                    <a:pt x="16" y="48"/>
                  </a:lnTo>
                  <a:lnTo>
                    <a:pt x="13" y="52"/>
                  </a:lnTo>
                  <a:lnTo>
                    <a:pt x="13" y="55"/>
                  </a:lnTo>
                  <a:lnTo>
                    <a:pt x="13" y="53"/>
                  </a:lnTo>
                  <a:lnTo>
                    <a:pt x="10" y="61"/>
                  </a:lnTo>
                  <a:lnTo>
                    <a:pt x="10" y="62"/>
                  </a:lnTo>
                  <a:lnTo>
                    <a:pt x="10" y="61"/>
                  </a:lnTo>
                  <a:lnTo>
                    <a:pt x="7" y="64"/>
                  </a:lnTo>
                  <a:lnTo>
                    <a:pt x="6" y="67"/>
                  </a:lnTo>
                  <a:lnTo>
                    <a:pt x="4" y="68"/>
                  </a:lnTo>
                  <a:lnTo>
                    <a:pt x="1" y="76"/>
                  </a:lnTo>
                  <a:lnTo>
                    <a:pt x="1" y="77"/>
                  </a:lnTo>
                  <a:lnTo>
                    <a:pt x="1" y="76"/>
                  </a:lnTo>
                  <a:lnTo>
                    <a:pt x="0" y="79"/>
                  </a:lnTo>
                  <a:lnTo>
                    <a:pt x="0" y="83"/>
                  </a:lnTo>
                  <a:lnTo>
                    <a:pt x="1" y="84"/>
                  </a:lnTo>
                  <a:lnTo>
                    <a:pt x="1" y="87"/>
                  </a:lnTo>
                  <a:lnTo>
                    <a:pt x="3" y="89"/>
                  </a:lnTo>
                  <a:lnTo>
                    <a:pt x="6" y="90"/>
                  </a:lnTo>
                  <a:lnTo>
                    <a:pt x="10" y="90"/>
                  </a:lnTo>
                  <a:lnTo>
                    <a:pt x="12" y="89"/>
                  </a:lnTo>
                  <a:lnTo>
                    <a:pt x="15" y="89"/>
                  </a:lnTo>
                  <a:lnTo>
                    <a:pt x="16" y="87"/>
                  </a:lnTo>
                  <a:lnTo>
                    <a:pt x="16" y="86"/>
                  </a:lnTo>
                  <a:lnTo>
                    <a:pt x="19" y="80"/>
                  </a:lnTo>
                  <a:lnTo>
                    <a:pt x="19" y="79"/>
                  </a:lnTo>
                  <a:lnTo>
                    <a:pt x="19" y="80"/>
                  </a:lnTo>
                  <a:lnTo>
                    <a:pt x="21" y="79"/>
                  </a:lnTo>
                  <a:lnTo>
                    <a:pt x="22" y="76"/>
                  </a:lnTo>
                  <a:lnTo>
                    <a:pt x="25" y="73"/>
                  </a:lnTo>
                  <a:lnTo>
                    <a:pt x="28" y="65"/>
                  </a:lnTo>
                  <a:lnTo>
                    <a:pt x="28" y="64"/>
                  </a:lnTo>
                  <a:lnTo>
                    <a:pt x="28" y="65"/>
                  </a:lnTo>
                  <a:lnTo>
                    <a:pt x="31" y="61"/>
                  </a:lnTo>
                  <a:lnTo>
                    <a:pt x="31" y="58"/>
                  </a:lnTo>
                  <a:lnTo>
                    <a:pt x="31" y="59"/>
                  </a:lnTo>
                  <a:lnTo>
                    <a:pt x="34" y="52"/>
                  </a:lnTo>
                  <a:lnTo>
                    <a:pt x="35" y="51"/>
                  </a:lnTo>
                  <a:lnTo>
                    <a:pt x="35" y="46"/>
                  </a:lnTo>
                  <a:lnTo>
                    <a:pt x="37" y="43"/>
                  </a:lnTo>
                  <a:lnTo>
                    <a:pt x="37" y="42"/>
                  </a:lnTo>
                  <a:lnTo>
                    <a:pt x="38" y="39"/>
                  </a:lnTo>
                  <a:lnTo>
                    <a:pt x="38" y="36"/>
                  </a:lnTo>
                  <a:lnTo>
                    <a:pt x="40" y="34"/>
                  </a:lnTo>
                  <a:lnTo>
                    <a:pt x="40" y="28"/>
                  </a:lnTo>
                  <a:lnTo>
                    <a:pt x="41" y="27"/>
                  </a:lnTo>
                  <a:lnTo>
                    <a:pt x="41" y="14"/>
                  </a:lnTo>
                  <a:lnTo>
                    <a:pt x="40" y="15"/>
                  </a:lnTo>
                  <a:lnTo>
                    <a:pt x="4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9" name="Freeform 138"/>
            <p:cNvSpPr>
              <a:spLocks/>
            </p:cNvSpPr>
            <p:nvPr/>
          </p:nvSpPr>
          <p:spPr bwMode="auto">
            <a:xfrm>
              <a:off x="4490" y="1342"/>
              <a:ext cx="199" cy="87"/>
            </a:xfrm>
            <a:custGeom>
              <a:avLst/>
              <a:gdLst>
                <a:gd name="T0" fmla="*/ 198 w 199"/>
                <a:gd name="T1" fmla="*/ 14 h 87"/>
                <a:gd name="T2" fmla="*/ 199 w 199"/>
                <a:gd name="T3" fmla="*/ 6 h 87"/>
                <a:gd name="T4" fmla="*/ 195 w 199"/>
                <a:gd name="T5" fmla="*/ 2 h 87"/>
                <a:gd name="T6" fmla="*/ 187 w 199"/>
                <a:gd name="T7" fmla="*/ 0 h 87"/>
                <a:gd name="T8" fmla="*/ 186 w 199"/>
                <a:gd name="T9" fmla="*/ 2 h 87"/>
                <a:gd name="T10" fmla="*/ 175 w 199"/>
                <a:gd name="T11" fmla="*/ 9 h 87"/>
                <a:gd name="T12" fmla="*/ 167 w 199"/>
                <a:gd name="T13" fmla="*/ 17 h 87"/>
                <a:gd name="T14" fmla="*/ 158 w 199"/>
                <a:gd name="T15" fmla="*/ 24 h 87"/>
                <a:gd name="T16" fmla="*/ 145 w 199"/>
                <a:gd name="T17" fmla="*/ 33 h 87"/>
                <a:gd name="T18" fmla="*/ 128 w 199"/>
                <a:gd name="T19" fmla="*/ 42 h 87"/>
                <a:gd name="T20" fmla="*/ 120 w 199"/>
                <a:gd name="T21" fmla="*/ 45 h 87"/>
                <a:gd name="T22" fmla="*/ 96 w 199"/>
                <a:gd name="T23" fmla="*/ 53 h 87"/>
                <a:gd name="T24" fmla="*/ 74 w 199"/>
                <a:gd name="T25" fmla="*/ 61 h 87"/>
                <a:gd name="T26" fmla="*/ 61 w 199"/>
                <a:gd name="T27" fmla="*/ 64 h 87"/>
                <a:gd name="T28" fmla="*/ 47 w 199"/>
                <a:gd name="T29" fmla="*/ 65 h 87"/>
                <a:gd name="T30" fmla="*/ 34 w 199"/>
                <a:gd name="T31" fmla="*/ 67 h 87"/>
                <a:gd name="T32" fmla="*/ 14 w 199"/>
                <a:gd name="T33" fmla="*/ 68 h 87"/>
                <a:gd name="T34" fmla="*/ 9 w 199"/>
                <a:gd name="T35" fmla="*/ 70 h 87"/>
                <a:gd name="T36" fmla="*/ 3 w 199"/>
                <a:gd name="T37" fmla="*/ 73 h 87"/>
                <a:gd name="T38" fmla="*/ 0 w 199"/>
                <a:gd name="T39" fmla="*/ 77 h 87"/>
                <a:gd name="T40" fmla="*/ 3 w 199"/>
                <a:gd name="T41" fmla="*/ 84 h 87"/>
                <a:gd name="T42" fmla="*/ 8 w 199"/>
                <a:gd name="T43" fmla="*/ 87 h 87"/>
                <a:gd name="T44" fmla="*/ 11 w 199"/>
                <a:gd name="T45" fmla="*/ 87 h 87"/>
                <a:gd name="T46" fmla="*/ 30 w 199"/>
                <a:gd name="T47" fmla="*/ 86 h 87"/>
                <a:gd name="T48" fmla="*/ 44 w 199"/>
                <a:gd name="T49" fmla="*/ 84 h 87"/>
                <a:gd name="T50" fmla="*/ 56 w 199"/>
                <a:gd name="T51" fmla="*/ 83 h 87"/>
                <a:gd name="T52" fmla="*/ 69 w 199"/>
                <a:gd name="T53" fmla="*/ 80 h 87"/>
                <a:gd name="T54" fmla="*/ 96 w 199"/>
                <a:gd name="T55" fmla="*/ 74 h 87"/>
                <a:gd name="T56" fmla="*/ 114 w 199"/>
                <a:gd name="T57" fmla="*/ 68 h 87"/>
                <a:gd name="T58" fmla="*/ 131 w 199"/>
                <a:gd name="T59" fmla="*/ 59 h 87"/>
                <a:gd name="T60" fmla="*/ 149 w 199"/>
                <a:gd name="T61" fmla="*/ 50 h 87"/>
                <a:gd name="T62" fmla="*/ 159 w 199"/>
                <a:gd name="T63" fmla="*/ 45 h 87"/>
                <a:gd name="T64" fmla="*/ 174 w 199"/>
                <a:gd name="T65" fmla="*/ 34 h 87"/>
                <a:gd name="T66" fmla="*/ 183 w 199"/>
                <a:gd name="T67" fmla="*/ 27 h 87"/>
                <a:gd name="T68" fmla="*/ 192 w 199"/>
                <a:gd name="T69" fmla="*/ 20 h 87"/>
                <a:gd name="T70" fmla="*/ 196 w 199"/>
                <a:gd name="T71" fmla="*/ 15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99" h="87">
                  <a:moveTo>
                    <a:pt x="196" y="15"/>
                  </a:moveTo>
                  <a:lnTo>
                    <a:pt x="198" y="14"/>
                  </a:lnTo>
                  <a:lnTo>
                    <a:pt x="199" y="11"/>
                  </a:lnTo>
                  <a:lnTo>
                    <a:pt x="199" y="6"/>
                  </a:lnTo>
                  <a:lnTo>
                    <a:pt x="196" y="3"/>
                  </a:lnTo>
                  <a:lnTo>
                    <a:pt x="195" y="2"/>
                  </a:lnTo>
                  <a:lnTo>
                    <a:pt x="192" y="0"/>
                  </a:lnTo>
                  <a:lnTo>
                    <a:pt x="187" y="0"/>
                  </a:lnTo>
                  <a:lnTo>
                    <a:pt x="184" y="3"/>
                  </a:lnTo>
                  <a:lnTo>
                    <a:pt x="186" y="2"/>
                  </a:lnTo>
                  <a:lnTo>
                    <a:pt x="180" y="5"/>
                  </a:lnTo>
                  <a:lnTo>
                    <a:pt x="175" y="9"/>
                  </a:lnTo>
                  <a:lnTo>
                    <a:pt x="171" y="12"/>
                  </a:lnTo>
                  <a:lnTo>
                    <a:pt x="167" y="17"/>
                  </a:lnTo>
                  <a:lnTo>
                    <a:pt x="162" y="20"/>
                  </a:lnTo>
                  <a:lnTo>
                    <a:pt x="158" y="24"/>
                  </a:lnTo>
                  <a:lnTo>
                    <a:pt x="150" y="30"/>
                  </a:lnTo>
                  <a:lnTo>
                    <a:pt x="145" y="33"/>
                  </a:lnTo>
                  <a:lnTo>
                    <a:pt x="140" y="36"/>
                  </a:lnTo>
                  <a:lnTo>
                    <a:pt x="128" y="42"/>
                  </a:lnTo>
                  <a:lnTo>
                    <a:pt x="125" y="45"/>
                  </a:lnTo>
                  <a:lnTo>
                    <a:pt x="120" y="45"/>
                  </a:lnTo>
                  <a:lnTo>
                    <a:pt x="108" y="50"/>
                  </a:lnTo>
                  <a:lnTo>
                    <a:pt x="96" y="53"/>
                  </a:lnTo>
                  <a:lnTo>
                    <a:pt x="90" y="56"/>
                  </a:lnTo>
                  <a:lnTo>
                    <a:pt x="74" y="61"/>
                  </a:lnTo>
                  <a:lnTo>
                    <a:pt x="67" y="62"/>
                  </a:lnTo>
                  <a:lnTo>
                    <a:pt x="61" y="64"/>
                  </a:lnTo>
                  <a:lnTo>
                    <a:pt x="53" y="65"/>
                  </a:lnTo>
                  <a:lnTo>
                    <a:pt x="47" y="65"/>
                  </a:lnTo>
                  <a:lnTo>
                    <a:pt x="42" y="67"/>
                  </a:lnTo>
                  <a:lnTo>
                    <a:pt x="34" y="67"/>
                  </a:lnTo>
                  <a:lnTo>
                    <a:pt x="27" y="68"/>
                  </a:lnTo>
                  <a:lnTo>
                    <a:pt x="14" y="68"/>
                  </a:lnTo>
                  <a:lnTo>
                    <a:pt x="8" y="70"/>
                  </a:lnTo>
                  <a:lnTo>
                    <a:pt x="9" y="70"/>
                  </a:lnTo>
                  <a:lnTo>
                    <a:pt x="6" y="70"/>
                  </a:lnTo>
                  <a:lnTo>
                    <a:pt x="3" y="73"/>
                  </a:lnTo>
                  <a:lnTo>
                    <a:pt x="2" y="74"/>
                  </a:lnTo>
                  <a:lnTo>
                    <a:pt x="0" y="77"/>
                  </a:lnTo>
                  <a:lnTo>
                    <a:pt x="0" y="81"/>
                  </a:lnTo>
                  <a:lnTo>
                    <a:pt x="3" y="84"/>
                  </a:lnTo>
                  <a:lnTo>
                    <a:pt x="5" y="86"/>
                  </a:lnTo>
                  <a:lnTo>
                    <a:pt x="8" y="87"/>
                  </a:lnTo>
                  <a:lnTo>
                    <a:pt x="9" y="87"/>
                  </a:lnTo>
                  <a:lnTo>
                    <a:pt x="11" y="87"/>
                  </a:lnTo>
                  <a:lnTo>
                    <a:pt x="17" y="86"/>
                  </a:lnTo>
                  <a:lnTo>
                    <a:pt x="30" y="86"/>
                  </a:lnTo>
                  <a:lnTo>
                    <a:pt x="37" y="84"/>
                  </a:lnTo>
                  <a:lnTo>
                    <a:pt x="44" y="84"/>
                  </a:lnTo>
                  <a:lnTo>
                    <a:pt x="50" y="83"/>
                  </a:lnTo>
                  <a:lnTo>
                    <a:pt x="56" y="83"/>
                  </a:lnTo>
                  <a:lnTo>
                    <a:pt x="64" y="81"/>
                  </a:lnTo>
                  <a:lnTo>
                    <a:pt x="69" y="80"/>
                  </a:lnTo>
                  <a:lnTo>
                    <a:pt x="77" y="78"/>
                  </a:lnTo>
                  <a:lnTo>
                    <a:pt x="96" y="74"/>
                  </a:lnTo>
                  <a:lnTo>
                    <a:pt x="102" y="71"/>
                  </a:lnTo>
                  <a:lnTo>
                    <a:pt x="114" y="68"/>
                  </a:lnTo>
                  <a:lnTo>
                    <a:pt x="125" y="62"/>
                  </a:lnTo>
                  <a:lnTo>
                    <a:pt x="131" y="59"/>
                  </a:lnTo>
                  <a:lnTo>
                    <a:pt x="137" y="56"/>
                  </a:lnTo>
                  <a:lnTo>
                    <a:pt x="149" y="50"/>
                  </a:lnTo>
                  <a:lnTo>
                    <a:pt x="153" y="48"/>
                  </a:lnTo>
                  <a:lnTo>
                    <a:pt x="159" y="45"/>
                  </a:lnTo>
                  <a:lnTo>
                    <a:pt x="170" y="39"/>
                  </a:lnTo>
                  <a:lnTo>
                    <a:pt x="174" y="34"/>
                  </a:lnTo>
                  <a:lnTo>
                    <a:pt x="178" y="31"/>
                  </a:lnTo>
                  <a:lnTo>
                    <a:pt x="183" y="27"/>
                  </a:lnTo>
                  <a:lnTo>
                    <a:pt x="187" y="24"/>
                  </a:lnTo>
                  <a:lnTo>
                    <a:pt x="192" y="20"/>
                  </a:lnTo>
                  <a:lnTo>
                    <a:pt x="195" y="17"/>
                  </a:lnTo>
                  <a:lnTo>
                    <a:pt x="196"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0" name="Freeform 139"/>
            <p:cNvSpPr>
              <a:spLocks/>
            </p:cNvSpPr>
            <p:nvPr/>
          </p:nvSpPr>
          <p:spPr bwMode="auto">
            <a:xfrm>
              <a:off x="4417" y="1289"/>
              <a:ext cx="92" cy="18"/>
            </a:xfrm>
            <a:custGeom>
              <a:avLst/>
              <a:gdLst>
                <a:gd name="T0" fmla="*/ 9 w 92"/>
                <a:gd name="T1" fmla="*/ 0 h 18"/>
                <a:gd name="T2" fmla="*/ 6 w 92"/>
                <a:gd name="T3" fmla="*/ 0 h 18"/>
                <a:gd name="T4" fmla="*/ 3 w 92"/>
                <a:gd name="T5" fmla="*/ 3 h 18"/>
                <a:gd name="T6" fmla="*/ 0 w 92"/>
                <a:gd name="T7" fmla="*/ 6 h 18"/>
                <a:gd name="T8" fmla="*/ 0 w 92"/>
                <a:gd name="T9" fmla="*/ 12 h 18"/>
                <a:gd name="T10" fmla="*/ 3 w 92"/>
                <a:gd name="T11" fmla="*/ 15 h 18"/>
                <a:gd name="T12" fmla="*/ 6 w 92"/>
                <a:gd name="T13" fmla="*/ 18 h 18"/>
                <a:gd name="T14" fmla="*/ 87 w 92"/>
                <a:gd name="T15" fmla="*/ 18 h 18"/>
                <a:gd name="T16" fmla="*/ 90 w 92"/>
                <a:gd name="T17" fmla="*/ 15 h 18"/>
                <a:gd name="T18" fmla="*/ 92 w 92"/>
                <a:gd name="T19" fmla="*/ 12 h 18"/>
                <a:gd name="T20" fmla="*/ 92 w 92"/>
                <a:gd name="T21" fmla="*/ 6 h 18"/>
                <a:gd name="T22" fmla="*/ 90 w 92"/>
                <a:gd name="T23" fmla="*/ 3 h 18"/>
                <a:gd name="T24" fmla="*/ 87 w 92"/>
                <a:gd name="T25" fmla="*/ 0 h 18"/>
                <a:gd name="T26" fmla="*/ 84 w 92"/>
                <a:gd name="T27" fmla="*/ 0 h 18"/>
                <a:gd name="T28" fmla="*/ 9 w 92"/>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8">
                  <a:moveTo>
                    <a:pt x="9" y="0"/>
                  </a:moveTo>
                  <a:lnTo>
                    <a:pt x="6" y="0"/>
                  </a:lnTo>
                  <a:lnTo>
                    <a:pt x="3" y="3"/>
                  </a:lnTo>
                  <a:lnTo>
                    <a:pt x="0" y="6"/>
                  </a:lnTo>
                  <a:lnTo>
                    <a:pt x="0" y="12"/>
                  </a:lnTo>
                  <a:lnTo>
                    <a:pt x="3" y="15"/>
                  </a:lnTo>
                  <a:lnTo>
                    <a:pt x="6" y="18"/>
                  </a:lnTo>
                  <a:lnTo>
                    <a:pt x="87" y="18"/>
                  </a:lnTo>
                  <a:lnTo>
                    <a:pt x="90" y="15"/>
                  </a:lnTo>
                  <a:lnTo>
                    <a:pt x="92" y="12"/>
                  </a:lnTo>
                  <a:lnTo>
                    <a:pt x="92"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1" name="Freeform 140"/>
            <p:cNvSpPr>
              <a:spLocks/>
            </p:cNvSpPr>
            <p:nvPr/>
          </p:nvSpPr>
          <p:spPr bwMode="auto">
            <a:xfrm>
              <a:off x="4406" y="1397"/>
              <a:ext cx="103" cy="18"/>
            </a:xfrm>
            <a:custGeom>
              <a:avLst/>
              <a:gdLst>
                <a:gd name="T0" fmla="*/ 9 w 103"/>
                <a:gd name="T1" fmla="*/ 0 h 18"/>
                <a:gd name="T2" fmla="*/ 6 w 103"/>
                <a:gd name="T3" fmla="*/ 0 h 18"/>
                <a:gd name="T4" fmla="*/ 3 w 103"/>
                <a:gd name="T5" fmla="*/ 3 h 18"/>
                <a:gd name="T6" fmla="*/ 0 w 103"/>
                <a:gd name="T7" fmla="*/ 6 h 18"/>
                <a:gd name="T8" fmla="*/ 0 w 103"/>
                <a:gd name="T9" fmla="*/ 12 h 18"/>
                <a:gd name="T10" fmla="*/ 3 w 103"/>
                <a:gd name="T11" fmla="*/ 15 h 18"/>
                <a:gd name="T12" fmla="*/ 6 w 103"/>
                <a:gd name="T13" fmla="*/ 18 h 18"/>
                <a:gd name="T14" fmla="*/ 98 w 103"/>
                <a:gd name="T15" fmla="*/ 18 h 18"/>
                <a:gd name="T16" fmla="*/ 101 w 103"/>
                <a:gd name="T17" fmla="*/ 15 h 18"/>
                <a:gd name="T18" fmla="*/ 103 w 103"/>
                <a:gd name="T19" fmla="*/ 12 h 18"/>
                <a:gd name="T20" fmla="*/ 103 w 103"/>
                <a:gd name="T21" fmla="*/ 6 h 18"/>
                <a:gd name="T22" fmla="*/ 101 w 103"/>
                <a:gd name="T23" fmla="*/ 3 h 18"/>
                <a:gd name="T24" fmla="*/ 98 w 103"/>
                <a:gd name="T25" fmla="*/ 0 h 18"/>
                <a:gd name="T26" fmla="*/ 95 w 103"/>
                <a:gd name="T27" fmla="*/ 0 h 18"/>
                <a:gd name="T28" fmla="*/ 9 w 10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18">
                  <a:moveTo>
                    <a:pt x="9" y="0"/>
                  </a:moveTo>
                  <a:lnTo>
                    <a:pt x="6" y="0"/>
                  </a:lnTo>
                  <a:lnTo>
                    <a:pt x="3" y="3"/>
                  </a:lnTo>
                  <a:lnTo>
                    <a:pt x="0" y="6"/>
                  </a:lnTo>
                  <a:lnTo>
                    <a:pt x="0" y="12"/>
                  </a:lnTo>
                  <a:lnTo>
                    <a:pt x="3" y="15"/>
                  </a:lnTo>
                  <a:lnTo>
                    <a:pt x="6" y="18"/>
                  </a:lnTo>
                  <a:lnTo>
                    <a:pt x="98" y="18"/>
                  </a:lnTo>
                  <a:lnTo>
                    <a:pt x="101" y="15"/>
                  </a:lnTo>
                  <a:lnTo>
                    <a:pt x="103" y="12"/>
                  </a:lnTo>
                  <a:lnTo>
                    <a:pt x="103" y="6"/>
                  </a:lnTo>
                  <a:lnTo>
                    <a:pt x="101" y="3"/>
                  </a:lnTo>
                  <a:lnTo>
                    <a:pt x="98" y="0"/>
                  </a:lnTo>
                  <a:lnTo>
                    <a:pt x="9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2" name="Freeform 141"/>
            <p:cNvSpPr>
              <a:spLocks/>
            </p:cNvSpPr>
            <p:nvPr/>
          </p:nvSpPr>
          <p:spPr bwMode="auto">
            <a:xfrm>
              <a:off x="4676" y="1337"/>
              <a:ext cx="65" cy="17"/>
            </a:xfrm>
            <a:custGeom>
              <a:avLst/>
              <a:gdLst>
                <a:gd name="T0" fmla="*/ 9 w 65"/>
                <a:gd name="T1" fmla="*/ 0 h 17"/>
                <a:gd name="T2" fmla="*/ 6 w 65"/>
                <a:gd name="T3" fmla="*/ 0 h 17"/>
                <a:gd name="T4" fmla="*/ 3 w 65"/>
                <a:gd name="T5" fmla="*/ 2 h 17"/>
                <a:gd name="T6" fmla="*/ 0 w 65"/>
                <a:gd name="T7" fmla="*/ 5 h 17"/>
                <a:gd name="T8" fmla="*/ 0 w 65"/>
                <a:gd name="T9" fmla="*/ 11 h 17"/>
                <a:gd name="T10" fmla="*/ 3 w 65"/>
                <a:gd name="T11" fmla="*/ 14 h 17"/>
                <a:gd name="T12" fmla="*/ 6 w 65"/>
                <a:gd name="T13" fmla="*/ 17 h 17"/>
                <a:gd name="T14" fmla="*/ 59 w 65"/>
                <a:gd name="T15" fmla="*/ 17 h 17"/>
                <a:gd name="T16" fmla="*/ 62 w 65"/>
                <a:gd name="T17" fmla="*/ 14 h 17"/>
                <a:gd name="T18" fmla="*/ 65 w 65"/>
                <a:gd name="T19" fmla="*/ 11 h 17"/>
                <a:gd name="T20" fmla="*/ 65 w 65"/>
                <a:gd name="T21" fmla="*/ 5 h 17"/>
                <a:gd name="T22" fmla="*/ 62 w 65"/>
                <a:gd name="T23" fmla="*/ 2 h 17"/>
                <a:gd name="T24" fmla="*/ 59 w 65"/>
                <a:gd name="T25" fmla="*/ 0 h 17"/>
                <a:gd name="T26" fmla="*/ 56 w 65"/>
                <a:gd name="T27" fmla="*/ 0 h 17"/>
                <a:gd name="T28" fmla="*/ 9 w 6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7">
                  <a:moveTo>
                    <a:pt x="9" y="0"/>
                  </a:moveTo>
                  <a:lnTo>
                    <a:pt x="6" y="0"/>
                  </a:lnTo>
                  <a:lnTo>
                    <a:pt x="3" y="2"/>
                  </a:lnTo>
                  <a:lnTo>
                    <a:pt x="0" y="5"/>
                  </a:lnTo>
                  <a:lnTo>
                    <a:pt x="0" y="11"/>
                  </a:lnTo>
                  <a:lnTo>
                    <a:pt x="3" y="14"/>
                  </a:lnTo>
                  <a:lnTo>
                    <a:pt x="6" y="17"/>
                  </a:lnTo>
                  <a:lnTo>
                    <a:pt x="59" y="17"/>
                  </a:lnTo>
                  <a:lnTo>
                    <a:pt x="62" y="14"/>
                  </a:lnTo>
                  <a:lnTo>
                    <a:pt x="65" y="11"/>
                  </a:lnTo>
                  <a:lnTo>
                    <a:pt x="65" y="5"/>
                  </a:lnTo>
                  <a:lnTo>
                    <a:pt x="62" y="2"/>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3" name="Freeform 142"/>
            <p:cNvSpPr>
              <a:spLocks/>
            </p:cNvSpPr>
            <p:nvPr/>
          </p:nvSpPr>
          <p:spPr bwMode="auto">
            <a:xfrm>
              <a:off x="4252" y="1447"/>
              <a:ext cx="93" cy="159"/>
            </a:xfrm>
            <a:custGeom>
              <a:avLst/>
              <a:gdLst>
                <a:gd name="T0" fmla="*/ 6 w 93"/>
                <a:gd name="T1" fmla="*/ 0 h 159"/>
                <a:gd name="T2" fmla="*/ 0 w 93"/>
                <a:gd name="T3" fmla="*/ 6 h 159"/>
                <a:gd name="T4" fmla="*/ 3 w 93"/>
                <a:gd name="T5" fmla="*/ 15 h 159"/>
                <a:gd name="T6" fmla="*/ 22 w 93"/>
                <a:gd name="T7" fmla="*/ 18 h 159"/>
                <a:gd name="T8" fmla="*/ 29 w 93"/>
                <a:gd name="T9" fmla="*/ 21 h 159"/>
                <a:gd name="T10" fmla="*/ 34 w 93"/>
                <a:gd name="T11" fmla="*/ 22 h 159"/>
                <a:gd name="T12" fmla="*/ 41 w 93"/>
                <a:gd name="T13" fmla="*/ 25 h 159"/>
                <a:gd name="T14" fmla="*/ 50 w 93"/>
                <a:gd name="T15" fmla="*/ 31 h 159"/>
                <a:gd name="T16" fmla="*/ 56 w 93"/>
                <a:gd name="T17" fmla="*/ 34 h 159"/>
                <a:gd name="T18" fmla="*/ 62 w 93"/>
                <a:gd name="T19" fmla="*/ 43 h 159"/>
                <a:gd name="T20" fmla="*/ 66 w 93"/>
                <a:gd name="T21" fmla="*/ 50 h 159"/>
                <a:gd name="T22" fmla="*/ 72 w 93"/>
                <a:gd name="T23" fmla="*/ 62 h 159"/>
                <a:gd name="T24" fmla="*/ 73 w 93"/>
                <a:gd name="T25" fmla="*/ 69 h 159"/>
                <a:gd name="T26" fmla="*/ 75 w 93"/>
                <a:gd name="T27" fmla="*/ 82 h 159"/>
                <a:gd name="T28" fmla="*/ 73 w 93"/>
                <a:gd name="T29" fmla="*/ 81 h 159"/>
                <a:gd name="T30" fmla="*/ 72 w 93"/>
                <a:gd name="T31" fmla="*/ 91 h 159"/>
                <a:gd name="T32" fmla="*/ 68 w 93"/>
                <a:gd name="T33" fmla="*/ 103 h 159"/>
                <a:gd name="T34" fmla="*/ 65 w 93"/>
                <a:gd name="T35" fmla="*/ 113 h 159"/>
                <a:gd name="T36" fmla="*/ 56 w 93"/>
                <a:gd name="T37" fmla="*/ 121 h 159"/>
                <a:gd name="T38" fmla="*/ 53 w 93"/>
                <a:gd name="T39" fmla="*/ 124 h 159"/>
                <a:gd name="T40" fmla="*/ 44 w 93"/>
                <a:gd name="T41" fmla="*/ 129 h 159"/>
                <a:gd name="T42" fmla="*/ 38 w 93"/>
                <a:gd name="T43" fmla="*/ 134 h 159"/>
                <a:gd name="T44" fmla="*/ 32 w 93"/>
                <a:gd name="T45" fmla="*/ 137 h 159"/>
                <a:gd name="T46" fmla="*/ 23 w 93"/>
                <a:gd name="T47" fmla="*/ 138 h 159"/>
                <a:gd name="T48" fmla="*/ 10 w 93"/>
                <a:gd name="T49" fmla="*/ 140 h 159"/>
                <a:gd name="T50" fmla="*/ 9 w 93"/>
                <a:gd name="T51" fmla="*/ 141 h 159"/>
                <a:gd name="T52" fmla="*/ 3 w 93"/>
                <a:gd name="T53" fmla="*/ 144 h 159"/>
                <a:gd name="T54" fmla="*/ 0 w 93"/>
                <a:gd name="T55" fmla="*/ 153 h 159"/>
                <a:gd name="T56" fmla="*/ 6 w 93"/>
                <a:gd name="T57" fmla="*/ 159 h 159"/>
                <a:gd name="T58" fmla="*/ 13 w 93"/>
                <a:gd name="T59" fmla="*/ 157 h 159"/>
                <a:gd name="T60" fmla="*/ 29 w 93"/>
                <a:gd name="T61" fmla="*/ 156 h 159"/>
                <a:gd name="T62" fmla="*/ 35 w 93"/>
                <a:gd name="T63" fmla="*/ 154 h 159"/>
                <a:gd name="T64" fmla="*/ 44 w 93"/>
                <a:gd name="T65" fmla="*/ 152 h 159"/>
                <a:gd name="T66" fmla="*/ 56 w 93"/>
                <a:gd name="T67" fmla="*/ 144 h 159"/>
                <a:gd name="T68" fmla="*/ 65 w 93"/>
                <a:gd name="T69" fmla="*/ 138 h 159"/>
                <a:gd name="T70" fmla="*/ 71 w 93"/>
                <a:gd name="T71" fmla="*/ 132 h 159"/>
                <a:gd name="T72" fmla="*/ 73 w 93"/>
                <a:gd name="T73" fmla="*/ 127 h 159"/>
                <a:gd name="T74" fmla="*/ 84 w 93"/>
                <a:gd name="T75" fmla="*/ 113 h 159"/>
                <a:gd name="T76" fmla="*/ 90 w 93"/>
                <a:gd name="T77" fmla="*/ 99 h 159"/>
                <a:gd name="T78" fmla="*/ 91 w 93"/>
                <a:gd name="T79" fmla="*/ 91 h 159"/>
                <a:gd name="T80" fmla="*/ 93 w 93"/>
                <a:gd name="T81" fmla="*/ 76 h 159"/>
                <a:gd name="T82" fmla="*/ 91 w 93"/>
                <a:gd name="T83" fmla="*/ 66 h 159"/>
                <a:gd name="T84" fmla="*/ 90 w 93"/>
                <a:gd name="T85" fmla="*/ 59 h 159"/>
                <a:gd name="T86" fmla="*/ 84 w 93"/>
                <a:gd name="T87" fmla="*/ 44 h 159"/>
                <a:gd name="T88" fmla="*/ 73 w 93"/>
                <a:gd name="T89" fmla="*/ 31 h 159"/>
                <a:gd name="T90" fmla="*/ 71 w 93"/>
                <a:gd name="T91" fmla="*/ 25 h 159"/>
                <a:gd name="T92" fmla="*/ 65 w 93"/>
                <a:gd name="T93" fmla="*/ 19 h 159"/>
                <a:gd name="T94" fmla="*/ 56 w 93"/>
                <a:gd name="T95" fmla="*/ 13 h 159"/>
                <a:gd name="T96" fmla="*/ 44 w 93"/>
                <a:gd name="T97" fmla="*/ 6 h 159"/>
                <a:gd name="T98" fmla="*/ 35 w 93"/>
                <a:gd name="T99" fmla="*/ 3 h 159"/>
                <a:gd name="T100" fmla="*/ 29 w 93"/>
                <a:gd name="T101" fmla="*/ 1 h 159"/>
                <a:gd name="T102" fmla="*/ 9 w 93"/>
                <a:gd name="T103" fmla="*/ 0 h 1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159">
                  <a:moveTo>
                    <a:pt x="9" y="0"/>
                  </a:moveTo>
                  <a:lnTo>
                    <a:pt x="6" y="0"/>
                  </a:lnTo>
                  <a:lnTo>
                    <a:pt x="3" y="3"/>
                  </a:lnTo>
                  <a:lnTo>
                    <a:pt x="0" y="6"/>
                  </a:lnTo>
                  <a:lnTo>
                    <a:pt x="0" y="12"/>
                  </a:lnTo>
                  <a:lnTo>
                    <a:pt x="3" y="15"/>
                  </a:lnTo>
                  <a:lnTo>
                    <a:pt x="6" y="18"/>
                  </a:lnTo>
                  <a:lnTo>
                    <a:pt x="22" y="18"/>
                  </a:lnTo>
                  <a:lnTo>
                    <a:pt x="23" y="19"/>
                  </a:lnTo>
                  <a:lnTo>
                    <a:pt x="29" y="21"/>
                  </a:lnTo>
                  <a:lnTo>
                    <a:pt x="32" y="21"/>
                  </a:lnTo>
                  <a:lnTo>
                    <a:pt x="34" y="22"/>
                  </a:lnTo>
                  <a:lnTo>
                    <a:pt x="38" y="23"/>
                  </a:lnTo>
                  <a:lnTo>
                    <a:pt x="41" y="25"/>
                  </a:lnTo>
                  <a:lnTo>
                    <a:pt x="44" y="28"/>
                  </a:lnTo>
                  <a:lnTo>
                    <a:pt x="50" y="31"/>
                  </a:lnTo>
                  <a:lnTo>
                    <a:pt x="53" y="34"/>
                  </a:lnTo>
                  <a:lnTo>
                    <a:pt x="56" y="34"/>
                  </a:lnTo>
                  <a:lnTo>
                    <a:pt x="56" y="37"/>
                  </a:lnTo>
                  <a:lnTo>
                    <a:pt x="62" y="43"/>
                  </a:lnTo>
                  <a:lnTo>
                    <a:pt x="65" y="44"/>
                  </a:lnTo>
                  <a:lnTo>
                    <a:pt x="66" y="50"/>
                  </a:lnTo>
                  <a:lnTo>
                    <a:pt x="68" y="54"/>
                  </a:lnTo>
                  <a:lnTo>
                    <a:pt x="72" y="62"/>
                  </a:lnTo>
                  <a:lnTo>
                    <a:pt x="72" y="66"/>
                  </a:lnTo>
                  <a:lnTo>
                    <a:pt x="73" y="69"/>
                  </a:lnTo>
                  <a:lnTo>
                    <a:pt x="73" y="76"/>
                  </a:lnTo>
                  <a:lnTo>
                    <a:pt x="75" y="82"/>
                  </a:lnTo>
                  <a:lnTo>
                    <a:pt x="76" y="75"/>
                  </a:lnTo>
                  <a:lnTo>
                    <a:pt x="73" y="81"/>
                  </a:lnTo>
                  <a:lnTo>
                    <a:pt x="73" y="88"/>
                  </a:lnTo>
                  <a:lnTo>
                    <a:pt x="72" y="91"/>
                  </a:lnTo>
                  <a:lnTo>
                    <a:pt x="72" y="96"/>
                  </a:lnTo>
                  <a:lnTo>
                    <a:pt x="68" y="103"/>
                  </a:lnTo>
                  <a:lnTo>
                    <a:pt x="66" y="107"/>
                  </a:lnTo>
                  <a:lnTo>
                    <a:pt x="65" y="113"/>
                  </a:lnTo>
                  <a:lnTo>
                    <a:pt x="62" y="115"/>
                  </a:lnTo>
                  <a:lnTo>
                    <a:pt x="56" y="121"/>
                  </a:lnTo>
                  <a:lnTo>
                    <a:pt x="56" y="124"/>
                  </a:lnTo>
                  <a:lnTo>
                    <a:pt x="53" y="124"/>
                  </a:lnTo>
                  <a:lnTo>
                    <a:pt x="50" y="127"/>
                  </a:lnTo>
                  <a:lnTo>
                    <a:pt x="44" y="129"/>
                  </a:lnTo>
                  <a:lnTo>
                    <a:pt x="41" y="132"/>
                  </a:lnTo>
                  <a:lnTo>
                    <a:pt x="38" y="134"/>
                  </a:lnTo>
                  <a:lnTo>
                    <a:pt x="34" y="135"/>
                  </a:lnTo>
                  <a:lnTo>
                    <a:pt x="32" y="137"/>
                  </a:lnTo>
                  <a:lnTo>
                    <a:pt x="29" y="137"/>
                  </a:lnTo>
                  <a:lnTo>
                    <a:pt x="23" y="138"/>
                  </a:lnTo>
                  <a:lnTo>
                    <a:pt x="22" y="140"/>
                  </a:lnTo>
                  <a:lnTo>
                    <a:pt x="10" y="140"/>
                  </a:lnTo>
                  <a:lnTo>
                    <a:pt x="4" y="143"/>
                  </a:lnTo>
                  <a:lnTo>
                    <a:pt x="9" y="141"/>
                  </a:lnTo>
                  <a:lnTo>
                    <a:pt x="6" y="141"/>
                  </a:lnTo>
                  <a:lnTo>
                    <a:pt x="3" y="144"/>
                  </a:lnTo>
                  <a:lnTo>
                    <a:pt x="0" y="147"/>
                  </a:lnTo>
                  <a:lnTo>
                    <a:pt x="0" y="153"/>
                  </a:lnTo>
                  <a:lnTo>
                    <a:pt x="3" y="156"/>
                  </a:lnTo>
                  <a:lnTo>
                    <a:pt x="6" y="159"/>
                  </a:lnTo>
                  <a:lnTo>
                    <a:pt x="9" y="159"/>
                  </a:lnTo>
                  <a:lnTo>
                    <a:pt x="13" y="157"/>
                  </a:lnTo>
                  <a:lnTo>
                    <a:pt x="25" y="157"/>
                  </a:lnTo>
                  <a:lnTo>
                    <a:pt x="29" y="156"/>
                  </a:lnTo>
                  <a:lnTo>
                    <a:pt x="32" y="154"/>
                  </a:lnTo>
                  <a:lnTo>
                    <a:pt x="35" y="154"/>
                  </a:lnTo>
                  <a:lnTo>
                    <a:pt x="40" y="153"/>
                  </a:lnTo>
                  <a:lnTo>
                    <a:pt x="44" y="152"/>
                  </a:lnTo>
                  <a:lnTo>
                    <a:pt x="53" y="147"/>
                  </a:lnTo>
                  <a:lnTo>
                    <a:pt x="56" y="144"/>
                  </a:lnTo>
                  <a:lnTo>
                    <a:pt x="62" y="141"/>
                  </a:lnTo>
                  <a:lnTo>
                    <a:pt x="65" y="138"/>
                  </a:lnTo>
                  <a:lnTo>
                    <a:pt x="68" y="135"/>
                  </a:lnTo>
                  <a:lnTo>
                    <a:pt x="71" y="132"/>
                  </a:lnTo>
                  <a:lnTo>
                    <a:pt x="73" y="129"/>
                  </a:lnTo>
                  <a:lnTo>
                    <a:pt x="73" y="127"/>
                  </a:lnTo>
                  <a:lnTo>
                    <a:pt x="76" y="125"/>
                  </a:lnTo>
                  <a:lnTo>
                    <a:pt x="84" y="113"/>
                  </a:lnTo>
                  <a:lnTo>
                    <a:pt x="85" y="109"/>
                  </a:lnTo>
                  <a:lnTo>
                    <a:pt x="90" y="99"/>
                  </a:lnTo>
                  <a:lnTo>
                    <a:pt x="90" y="94"/>
                  </a:lnTo>
                  <a:lnTo>
                    <a:pt x="91" y="91"/>
                  </a:lnTo>
                  <a:lnTo>
                    <a:pt x="91" y="84"/>
                  </a:lnTo>
                  <a:lnTo>
                    <a:pt x="93" y="76"/>
                  </a:lnTo>
                  <a:lnTo>
                    <a:pt x="91" y="74"/>
                  </a:lnTo>
                  <a:lnTo>
                    <a:pt x="91" y="66"/>
                  </a:lnTo>
                  <a:lnTo>
                    <a:pt x="90" y="63"/>
                  </a:lnTo>
                  <a:lnTo>
                    <a:pt x="90" y="59"/>
                  </a:lnTo>
                  <a:lnTo>
                    <a:pt x="85" y="49"/>
                  </a:lnTo>
                  <a:lnTo>
                    <a:pt x="84" y="44"/>
                  </a:lnTo>
                  <a:lnTo>
                    <a:pt x="76" y="32"/>
                  </a:lnTo>
                  <a:lnTo>
                    <a:pt x="73" y="31"/>
                  </a:lnTo>
                  <a:lnTo>
                    <a:pt x="73" y="28"/>
                  </a:lnTo>
                  <a:lnTo>
                    <a:pt x="71" y="25"/>
                  </a:lnTo>
                  <a:lnTo>
                    <a:pt x="68" y="22"/>
                  </a:lnTo>
                  <a:lnTo>
                    <a:pt x="65" y="19"/>
                  </a:lnTo>
                  <a:lnTo>
                    <a:pt x="62" y="16"/>
                  </a:lnTo>
                  <a:lnTo>
                    <a:pt x="56" y="13"/>
                  </a:lnTo>
                  <a:lnTo>
                    <a:pt x="53" y="10"/>
                  </a:lnTo>
                  <a:lnTo>
                    <a:pt x="44" y="6"/>
                  </a:lnTo>
                  <a:lnTo>
                    <a:pt x="40" y="4"/>
                  </a:lnTo>
                  <a:lnTo>
                    <a:pt x="35" y="3"/>
                  </a:lnTo>
                  <a:lnTo>
                    <a:pt x="32" y="3"/>
                  </a:lnTo>
                  <a:lnTo>
                    <a:pt x="29" y="1"/>
                  </a:lnTo>
                  <a:lnTo>
                    <a:pt x="2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4" name="Freeform 143"/>
            <p:cNvSpPr>
              <a:spLocks/>
            </p:cNvSpPr>
            <p:nvPr/>
          </p:nvSpPr>
          <p:spPr bwMode="auto">
            <a:xfrm>
              <a:off x="4147" y="1447"/>
              <a:ext cx="131" cy="18"/>
            </a:xfrm>
            <a:custGeom>
              <a:avLst/>
              <a:gdLst>
                <a:gd name="T0" fmla="*/ 123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6 w 131"/>
                <a:gd name="T15" fmla="*/ 0 h 18"/>
                <a:gd name="T16" fmla="*/ 3 w 131"/>
                <a:gd name="T17" fmla="*/ 3 h 18"/>
                <a:gd name="T18" fmla="*/ 0 w 131"/>
                <a:gd name="T19" fmla="*/ 6 h 18"/>
                <a:gd name="T20" fmla="*/ 0 w 131"/>
                <a:gd name="T21" fmla="*/ 12 h 18"/>
                <a:gd name="T22" fmla="*/ 3 w 131"/>
                <a:gd name="T23" fmla="*/ 15 h 18"/>
                <a:gd name="T24" fmla="*/ 6 w 131"/>
                <a:gd name="T25" fmla="*/ 18 h 18"/>
                <a:gd name="T26" fmla="*/ 9 w 131"/>
                <a:gd name="T27" fmla="*/ 18 h 18"/>
                <a:gd name="T28" fmla="*/ 123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3" y="18"/>
                  </a:moveTo>
                  <a:lnTo>
                    <a:pt x="125" y="18"/>
                  </a:lnTo>
                  <a:lnTo>
                    <a:pt x="128" y="15"/>
                  </a:lnTo>
                  <a:lnTo>
                    <a:pt x="131" y="12"/>
                  </a:lnTo>
                  <a:lnTo>
                    <a:pt x="131" y="6"/>
                  </a:lnTo>
                  <a:lnTo>
                    <a:pt x="128" y="3"/>
                  </a:lnTo>
                  <a:lnTo>
                    <a:pt x="125" y="0"/>
                  </a:lnTo>
                  <a:lnTo>
                    <a:pt x="6" y="0"/>
                  </a:lnTo>
                  <a:lnTo>
                    <a:pt x="3" y="3"/>
                  </a:lnTo>
                  <a:lnTo>
                    <a:pt x="0" y="6"/>
                  </a:lnTo>
                  <a:lnTo>
                    <a:pt x="0" y="12"/>
                  </a:lnTo>
                  <a:lnTo>
                    <a:pt x="3" y="15"/>
                  </a:lnTo>
                  <a:lnTo>
                    <a:pt x="6" y="18"/>
                  </a:lnTo>
                  <a:lnTo>
                    <a:pt x="9" y="18"/>
                  </a:lnTo>
                  <a:lnTo>
                    <a:pt x="12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5" name="Freeform 144"/>
            <p:cNvSpPr>
              <a:spLocks/>
            </p:cNvSpPr>
            <p:nvPr/>
          </p:nvSpPr>
          <p:spPr bwMode="auto">
            <a:xfrm>
              <a:off x="4147" y="1590"/>
              <a:ext cx="131" cy="17"/>
            </a:xfrm>
            <a:custGeom>
              <a:avLst/>
              <a:gdLst>
                <a:gd name="T0" fmla="*/ 123 w 131"/>
                <a:gd name="T1" fmla="*/ 17 h 17"/>
                <a:gd name="T2" fmla="*/ 125 w 131"/>
                <a:gd name="T3" fmla="*/ 17 h 17"/>
                <a:gd name="T4" fmla="*/ 128 w 131"/>
                <a:gd name="T5" fmla="*/ 14 h 17"/>
                <a:gd name="T6" fmla="*/ 131 w 131"/>
                <a:gd name="T7" fmla="*/ 11 h 17"/>
                <a:gd name="T8" fmla="*/ 131 w 131"/>
                <a:gd name="T9" fmla="*/ 6 h 17"/>
                <a:gd name="T10" fmla="*/ 128 w 131"/>
                <a:gd name="T11" fmla="*/ 3 h 17"/>
                <a:gd name="T12" fmla="*/ 125 w 131"/>
                <a:gd name="T13" fmla="*/ 0 h 17"/>
                <a:gd name="T14" fmla="*/ 6 w 131"/>
                <a:gd name="T15" fmla="*/ 0 h 17"/>
                <a:gd name="T16" fmla="*/ 3 w 131"/>
                <a:gd name="T17" fmla="*/ 3 h 17"/>
                <a:gd name="T18" fmla="*/ 0 w 131"/>
                <a:gd name="T19" fmla="*/ 6 h 17"/>
                <a:gd name="T20" fmla="*/ 0 w 131"/>
                <a:gd name="T21" fmla="*/ 11 h 17"/>
                <a:gd name="T22" fmla="*/ 3 w 131"/>
                <a:gd name="T23" fmla="*/ 14 h 17"/>
                <a:gd name="T24" fmla="*/ 6 w 131"/>
                <a:gd name="T25" fmla="*/ 17 h 17"/>
                <a:gd name="T26" fmla="*/ 9 w 131"/>
                <a:gd name="T27" fmla="*/ 17 h 17"/>
                <a:gd name="T28" fmla="*/ 123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3" y="17"/>
                  </a:moveTo>
                  <a:lnTo>
                    <a:pt x="125" y="17"/>
                  </a:lnTo>
                  <a:lnTo>
                    <a:pt x="128" y="14"/>
                  </a:lnTo>
                  <a:lnTo>
                    <a:pt x="131" y="11"/>
                  </a:lnTo>
                  <a:lnTo>
                    <a:pt x="131" y="6"/>
                  </a:lnTo>
                  <a:lnTo>
                    <a:pt x="128" y="3"/>
                  </a:lnTo>
                  <a:lnTo>
                    <a:pt x="125" y="0"/>
                  </a:lnTo>
                  <a:lnTo>
                    <a:pt x="6" y="0"/>
                  </a:lnTo>
                  <a:lnTo>
                    <a:pt x="3" y="3"/>
                  </a:lnTo>
                  <a:lnTo>
                    <a:pt x="0" y="6"/>
                  </a:lnTo>
                  <a:lnTo>
                    <a:pt x="0" y="11"/>
                  </a:lnTo>
                  <a:lnTo>
                    <a:pt x="3" y="14"/>
                  </a:lnTo>
                  <a:lnTo>
                    <a:pt x="6" y="17"/>
                  </a:lnTo>
                  <a:lnTo>
                    <a:pt x="9" y="17"/>
                  </a:lnTo>
                  <a:lnTo>
                    <a:pt x="1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6" name="Freeform 145"/>
            <p:cNvSpPr>
              <a:spLocks/>
            </p:cNvSpPr>
            <p:nvPr/>
          </p:nvSpPr>
          <p:spPr bwMode="auto">
            <a:xfrm>
              <a:off x="4147" y="1447"/>
              <a:ext cx="18" cy="160"/>
            </a:xfrm>
            <a:custGeom>
              <a:avLst/>
              <a:gdLst>
                <a:gd name="T0" fmla="*/ 18 w 18"/>
                <a:gd name="T1" fmla="*/ 9 h 160"/>
                <a:gd name="T2" fmla="*/ 18 w 18"/>
                <a:gd name="T3" fmla="*/ 6 h 160"/>
                <a:gd name="T4" fmla="*/ 15 w 18"/>
                <a:gd name="T5" fmla="*/ 3 h 160"/>
                <a:gd name="T6" fmla="*/ 12 w 18"/>
                <a:gd name="T7" fmla="*/ 0 h 160"/>
                <a:gd name="T8" fmla="*/ 6 w 18"/>
                <a:gd name="T9" fmla="*/ 0 h 160"/>
                <a:gd name="T10" fmla="*/ 3 w 18"/>
                <a:gd name="T11" fmla="*/ 3 h 160"/>
                <a:gd name="T12" fmla="*/ 0 w 18"/>
                <a:gd name="T13" fmla="*/ 6 h 160"/>
                <a:gd name="T14" fmla="*/ 0 w 18"/>
                <a:gd name="T15" fmla="*/ 154 h 160"/>
                <a:gd name="T16" fmla="*/ 3 w 18"/>
                <a:gd name="T17" fmla="*/ 157 h 160"/>
                <a:gd name="T18" fmla="*/ 6 w 18"/>
                <a:gd name="T19" fmla="*/ 160 h 160"/>
                <a:gd name="T20" fmla="*/ 12 w 18"/>
                <a:gd name="T21" fmla="*/ 160 h 160"/>
                <a:gd name="T22" fmla="*/ 15 w 18"/>
                <a:gd name="T23" fmla="*/ 157 h 160"/>
                <a:gd name="T24" fmla="*/ 18 w 18"/>
                <a:gd name="T25" fmla="*/ 154 h 160"/>
                <a:gd name="T26" fmla="*/ 18 w 18"/>
                <a:gd name="T27" fmla="*/ 152 h 160"/>
                <a:gd name="T28" fmla="*/ 18 w 18"/>
                <a:gd name="T29" fmla="*/ 9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160">
                  <a:moveTo>
                    <a:pt x="18" y="9"/>
                  </a:moveTo>
                  <a:lnTo>
                    <a:pt x="18" y="6"/>
                  </a:lnTo>
                  <a:lnTo>
                    <a:pt x="15" y="3"/>
                  </a:lnTo>
                  <a:lnTo>
                    <a:pt x="12" y="0"/>
                  </a:lnTo>
                  <a:lnTo>
                    <a:pt x="6" y="0"/>
                  </a:lnTo>
                  <a:lnTo>
                    <a:pt x="3" y="3"/>
                  </a:lnTo>
                  <a:lnTo>
                    <a:pt x="0" y="6"/>
                  </a:lnTo>
                  <a:lnTo>
                    <a:pt x="0" y="154"/>
                  </a:lnTo>
                  <a:lnTo>
                    <a:pt x="3" y="157"/>
                  </a:lnTo>
                  <a:lnTo>
                    <a:pt x="6" y="160"/>
                  </a:lnTo>
                  <a:lnTo>
                    <a:pt x="12" y="160"/>
                  </a:lnTo>
                  <a:lnTo>
                    <a:pt x="15" y="157"/>
                  </a:lnTo>
                  <a:lnTo>
                    <a:pt x="18" y="154"/>
                  </a:lnTo>
                  <a:lnTo>
                    <a:pt x="18" y="152"/>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7" name="Freeform 146"/>
            <p:cNvSpPr>
              <a:spLocks/>
            </p:cNvSpPr>
            <p:nvPr/>
          </p:nvSpPr>
          <p:spPr bwMode="auto">
            <a:xfrm>
              <a:off x="4068" y="1472"/>
              <a:ext cx="93" cy="18"/>
            </a:xfrm>
            <a:custGeom>
              <a:avLst/>
              <a:gdLst>
                <a:gd name="T0" fmla="*/ 9 w 93"/>
                <a:gd name="T1" fmla="*/ 0 h 18"/>
                <a:gd name="T2" fmla="*/ 6 w 93"/>
                <a:gd name="T3" fmla="*/ 0 h 18"/>
                <a:gd name="T4" fmla="*/ 3 w 93"/>
                <a:gd name="T5" fmla="*/ 3 h 18"/>
                <a:gd name="T6" fmla="*/ 0 w 93"/>
                <a:gd name="T7" fmla="*/ 6 h 18"/>
                <a:gd name="T8" fmla="*/ 0 w 93"/>
                <a:gd name="T9" fmla="*/ 12 h 18"/>
                <a:gd name="T10" fmla="*/ 3 w 93"/>
                <a:gd name="T11" fmla="*/ 15 h 18"/>
                <a:gd name="T12" fmla="*/ 6 w 93"/>
                <a:gd name="T13" fmla="*/ 18 h 18"/>
                <a:gd name="T14" fmla="*/ 87 w 93"/>
                <a:gd name="T15" fmla="*/ 18 h 18"/>
                <a:gd name="T16" fmla="*/ 90 w 93"/>
                <a:gd name="T17" fmla="*/ 15 h 18"/>
                <a:gd name="T18" fmla="*/ 93 w 93"/>
                <a:gd name="T19" fmla="*/ 12 h 18"/>
                <a:gd name="T20" fmla="*/ 93 w 93"/>
                <a:gd name="T21" fmla="*/ 6 h 18"/>
                <a:gd name="T22" fmla="*/ 90 w 93"/>
                <a:gd name="T23" fmla="*/ 3 h 18"/>
                <a:gd name="T24" fmla="*/ 87 w 93"/>
                <a:gd name="T25" fmla="*/ 0 h 18"/>
                <a:gd name="T26" fmla="*/ 84 w 93"/>
                <a:gd name="T27" fmla="*/ 0 h 18"/>
                <a:gd name="T28" fmla="*/ 9 w 9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8">
                  <a:moveTo>
                    <a:pt x="9" y="0"/>
                  </a:moveTo>
                  <a:lnTo>
                    <a:pt x="6" y="0"/>
                  </a:lnTo>
                  <a:lnTo>
                    <a:pt x="3" y="3"/>
                  </a:lnTo>
                  <a:lnTo>
                    <a:pt x="0" y="6"/>
                  </a:lnTo>
                  <a:lnTo>
                    <a:pt x="0" y="12"/>
                  </a:lnTo>
                  <a:lnTo>
                    <a:pt x="3" y="15"/>
                  </a:lnTo>
                  <a:lnTo>
                    <a:pt x="6" y="18"/>
                  </a:lnTo>
                  <a:lnTo>
                    <a:pt x="87" y="18"/>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8" name="Freeform 147"/>
            <p:cNvSpPr>
              <a:spLocks/>
            </p:cNvSpPr>
            <p:nvPr/>
          </p:nvSpPr>
          <p:spPr bwMode="auto">
            <a:xfrm>
              <a:off x="4068" y="1560"/>
              <a:ext cx="93" cy="18"/>
            </a:xfrm>
            <a:custGeom>
              <a:avLst/>
              <a:gdLst>
                <a:gd name="T0" fmla="*/ 9 w 93"/>
                <a:gd name="T1" fmla="*/ 0 h 18"/>
                <a:gd name="T2" fmla="*/ 6 w 93"/>
                <a:gd name="T3" fmla="*/ 0 h 18"/>
                <a:gd name="T4" fmla="*/ 3 w 93"/>
                <a:gd name="T5" fmla="*/ 3 h 18"/>
                <a:gd name="T6" fmla="*/ 0 w 93"/>
                <a:gd name="T7" fmla="*/ 6 h 18"/>
                <a:gd name="T8" fmla="*/ 0 w 93"/>
                <a:gd name="T9" fmla="*/ 12 h 18"/>
                <a:gd name="T10" fmla="*/ 3 w 93"/>
                <a:gd name="T11" fmla="*/ 15 h 18"/>
                <a:gd name="T12" fmla="*/ 6 w 93"/>
                <a:gd name="T13" fmla="*/ 18 h 18"/>
                <a:gd name="T14" fmla="*/ 87 w 93"/>
                <a:gd name="T15" fmla="*/ 18 h 18"/>
                <a:gd name="T16" fmla="*/ 90 w 93"/>
                <a:gd name="T17" fmla="*/ 15 h 18"/>
                <a:gd name="T18" fmla="*/ 93 w 93"/>
                <a:gd name="T19" fmla="*/ 12 h 18"/>
                <a:gd name="T20" fmla="*/ 93 w 93"/>
                <a:gd name="T21" fmla="*/ 6 h 18"/>
                <a:gd name="T22" fmla="*/ 90 w 93"/>
                <a:gd name="T23" fmla="*/ 3 h 18"/>
                <a:gd name="T24" fmla="*/ 87 w 93"/>
                <a:gd name="T25" fmla="*/ 0 h 18"/>
                <a:gd name="T26" fmla="*/ 84 w 93"/>
                <a:gd name="T27" fmla="*/ 0 h 18"/>
                <a:gd name="T28" fmla="*/ 9 w 9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8">
                  <a:moveTo>
                    <a:pt x="9" y="0"/>
                  </a:moveTo>
                  <a:lnTo>
                    <a:pt x="6" y="0"/>
                  </a:lnTo>
                  <a:lnTo>
                    <a:pt x="3" y="3"/>
                  </a:lnTo>
                  <a:lnTo>
                    <a:pt x="0" y="6"/>
                  </a:lnTo>
                  <a:lnTo>
                    <a:pt x="0" y="12"/>
                  </a:lnTo>
                  <a:lnTo>
                    <a:pt x="3" y="15"/>
                  </a:lnTo>
                  <a:lnTo>
                    <a:pt x="6" y="18"/>
                  </a:lnTo>
                  <a:lnTo>
                    <a:pt x="87" y="18"/>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9" name="Freeform 148"/>
            <p:cNvSpPr>
              <a:spLocks/>
            </p:cNvSpPr>
            <p:nvPr/>
          </p:nvSpPr>
          <p:spPr bwMode="auto">
            <a:xfrm>
              <a:off x="4333" y="1525"/>
              <a:ext cx="63" cy="18"/>
            </a:xfrm>
            <a:custGeom>
              <a:avLst/>
              <a:gdLst>
                <a:gd name="T0" fmla="*/ 9 w 63"/>
                <a:gd name="T1" fmla="*/ 0 h 18"/>
                <a:gd name="T2" fmla="*/ 6 w 63"/>
                <a:gd name="T3" fmla="*/ 0 h 18"/>
                <a:gd name="T4" fmla="*/ 3 w 63"/>
                <a:gd name="T5" fmla="*/ 3 h 18"/>
                <a:gd name="T6" fmla="*/ 0 w 63"/>
                <a:gd name="T7" fmla="*/ 6 h 18"/>
                <a:gd name="T8" fmla="*/ 0 w 63"/>
                <a:gd name="T9" fmla="*/ 12 h 18"/>
                <a:gd name="T10" fmla="*/ 3 w 63"/>
                <a:gd name="T11" fmla="*/ 15 h 18"/>
                <a:gd name="T12" fmla="*/ 6 w 63"/>
                <a:gd name="T13" fmla="*/ 18 h 18"/>
                <a:gd name="T14" fmla="*/ 57 w 63"/>
                <a:gd name="T15" fmla="*/ 18 h 18"/>
                <a:gd name="T16" fmla="*/ 60 w 63"/>
                <a:gd name="T17" fmla="*/ 15 h 18"/>
                <a:gd name="T18" fmla="*/ 63 w 63"/>
                <a:gd name="T19" fmla="*/ 12 h 18"/>
                <a:gd name="T20" fmla="*/ 63 w 63"/>
                <a:gd name="T21" fmla="*/ 6 h 18"/>
                <a:gd name="T22" fmla="*/ 60 w 63"/>
                <a:gd name="T23" fmla="*/ 3 h 18"/>
                <a:gd name="T24" fmla="*/ 57 w 63"/>
                <a:gd name="T25" fmla="*/ 0 h 18"/>
                <a:gd name="T26" fmla="*/ 54 w 63"/>
                <a:gd name="T27" fmla="*/ 0 h 18"/>
                <a:gd name="T28" fmla="*/ 9 w 6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3" h="18">
                  <a:moveTo>
                    <a:pt x="9" y="0"/>
                  </a:moveTo>
                  <a:lnTo>
                    <a:pt x="6" y="0"/>
                  </a:lnTo>
                  <a:lnTo>
                    <a:pt x="3" y="3"/>
                  </a:lnTo>
                  <a:lnTo>
                    <a:pt x="0" y="6"/>
                  </a:lnTo>
                  <a:lnTo>
                    <a:pt x="0" y="12"/>
                  </a:lnTo>
                  <a:lnTo>
                    <a:pt x="3" y="15"/>
                  </a:lnTo>
                  <a:lnTo>
                    <a:pt x="6" y="18"/>
                  </a:lnTo>
                  <a:lnTo>
                    <a:pt x="57" y="18"/>
                  </a:lnTo>
                  <a:lnTo>
                    <a:pt x="60" y="15"/>
                  </a:lnTo>
                  <a:lnTo>
                    <a:pt x="63" y="12"/>
                  </a:lnTo>
                  <a:lnTo>
                    <a:pt x="63" y="6"/>
                  </a:lnTo>
                  <a:lnTo>
                    <a:pt x="60" y="3"/>
                  </a:lnTo>
                  <a:lnTo>
                    <a:pt x="57" y="0"/>
                  </a:lnTo>
                  <a:lnTo>
                    <a:pt x="5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0" name="Freeform 149"/>
            <p:cNvSpPr>
              <a:spLocks/>
            </p:cNvSpPr>
            <p:nvPr/>
          </p:nvSpPr>
          <p:spPr bwMode="auto">
            <a:xfrm>
              <a:off x="4265" y="1200"/>
              <a:ext cx="93" cy="159"/>
            </a:xfrm>
            <a:custGeom>
              <a:avLst/>
              <a:gdLst>
                <a:gd name="T0" fmla="*/ 6 w 93"/>
                <a:gd name="T1" fmla="*/ 0 h 159"/>
                <a:gd name="T2" fmla="*/ 0 w 93"/>
                <a:gd name="T3" fmla="*/ 6 h 159"/>
                <a:gd name="T4" fmla="*/ 3 w 93"/>
                <a:gd name="T5" fmla="*/ 14 h 159"/>
                <a:gd name="T6" fmla="*/ 22 w 93"/>
                <a:gd name="T7" fmla="*/ 17 h 159"/>
                <a:gd name="T8" fmla="*/ 30 w 93"/>
                <a:gd name="T9" fmla="*/ 20 h 159"/>
                <a:gd name="T10" fmla="*/ 34 w 93"/>
                <a:gd name="T11" fmla="*/ 22 h 159"/>
                <a:gd name="T12" fmla="*/ 41 w 93"/>
                <a:gd name="T13" fmla="*/ 25 h 159"/>
                <a:gd name="T14" fmla="*/ 50 w 93"/>
                <a:gd name="T15" fmla="*/ 31 h 159"/>
                <a:gd name="T16" fmla="*/ 56 w 93"/>
                <a:gd name="T17" fmla="*/ 34 h 159"/>
                <a:gd name="T18" fmla="*/ 62 w 93"/>
                <a:gd name="T19" fmla="*/ 42 h 159"/>
                <a:gd name="T20" fmla="*/ 66 w 93"/>
                <a:gd name="T21" fmla="*/ 50 h 159"/>
                <a:gd name="T22" fmla="*/ 72 w 93"/>
                <a:gd name="T23" fmla="*/ 61 h 159"/>
                <a:gd name="T24" fmla="*/ 74 w 93"/>
                <a:gd name="T25" fmla="*/ 69 h 159"/>
                <a:gd name="T26" fmla="*/ 75 w 93"/>
                <a:gd name="T27" fmla="*/ 82 h 159"/>
                <a:gd name="T28" fmla="*/ 74 w 93"/>
                <a:gd name="T29" fmla="*/ 81 h 159"/>
                <a:gd name="T30" fmla="*/ 72 w 93"/>
                <a:gd name="T31" fmla="*/ 91 h 159"/>
                <a:gd name="T32" fmla="*/ 68 w 93"/>
                <a:gd name="T33" fmla="*/ 103 h 159"/>
                <a:gd name="T34" fmla="*/ 65 w 93"/>
                <a:gd name="T35" fmla="*/ 113 h 159"/>
                <a:gd name="T36" fmla="*/ 56 w 93"/>
                <a:gd name="T37" fmla="*/ 120 h 159"/>
                <a:gd name="T38" fmla="*/ 53 w 93"/>
                <a:gd name="T39" fmla="*/ 123 h 159"/>
                <a:gd name="T40" fmla="*/ 44 w 93"/>
                <a:gd name="T41" fmla="*/ 129 h 159"/>
                <a:gd name="T42" fmla="*/ 38 w 93"/>
                <a:gd name="T43" fmla="*/ 134 h 159"/>
                <a:gd name="T44" fmla="*/ 32 w 93"/>
                <a:gd name="T45" fmla="*/ 137 h 159"/>
                <a:gd name="T46" fmla="*/ 24 w 93"/>
                <a:gd name="T47" fmla="*/ 138 h 159"/>
                <a:gd name="T48" fmla="*/ 10 w 93"/>
                <a:gd name="T49" fmla="*/ 139 h 159"/>
                <a:gd name="T50" fmla="*/ 9 w 93"/>
                <a:gd name="T51" fmla="*/ 141 h 159"/>
                <a:gd name="T52" fmla="*/ 3 w 93"/>
                <a:gd name="T53" fmla="*/ 144 h 159"/>
                <a:gd name="T54" fmla="*/ 0 w 93"/>
                <a:gd name="T55" fmla="*/ 153 h 159"/>
                <a:gd name="T56" fmla="*/ 6 w 93"/>
                <a:gd name="T57" fmla="*/ 159 h 159"/>
                <a:gd name="T58" fmla="*/ 13 w 93"/>
                <a:gd name="T59" fmla="*/ 157 h 159"/>
                <a:gd name="T60" fmla="*/ 30 w 93"/>
                <a:gd name="T61" fmla="*/ 156 h 159"/>
                <a:gd name="T62" fmla="*/ 35 w 93"/>
                <a:gd name="T63" fmla="*/ 154 h 159"/>
                <a:gd name="T64" fmla="*/ 44 w 93"/>
                <a:gd name="T65" fmla="*/ 151 h 159"/>
                <a:gd name="T66" fmla="*/ 56 w 93"/>
                <a:gd name="T67" fmla="*/ 144 h 159"/>
                <a:gd name="T68" fmla="*/ 65 w 93"/>
                <a:gd name="T69" fmla="*/ 138 h 159"/>
                <a:gd name="T70" fmla="*/ 71 w 93"/>
                <a:gd name="T71" fmla="*/ 132 h 159"/>
                <a:gd name="T72" fmla="*/ 74 w 93"/>
                <a:gd name="T73" fmla="*/ 126 h 159"/>
                <a:gd name="T74" fmla="*/ 84 w 93"/>
                <a:gd name="T75" fmla="*/ 113 h 159"/>
                <a:gd name="T76" fmla="*/ 90 w 93"/>
                <a:gd name="T77" fmla="*/ 98 h 159"/>
                <a:gd name="T78" fmla="*/ 91 w 93"/>
                <a:gd name="T79" fmla="*/ 91 h 159"/>
                <a:gd name="T80" fmla="*/ 93 w 93"/>
                <a:gd name="T81" fmla="*/ 76 h 159"/>
                <a:gd name="T82" fmla="*/ 91 w 93"/>
                <a:gd name="T83" fmla="*/ 66 h 159"/>
                <a:gd name="T84" fmla="*/ 90 w 93"/>
                <a:gd name="T85" fmla="*/ 59 h 159"/>
                <a:gd name="T86" fmla="*/ 84 w 93"/>
                <a:gd name="T87" fmla="*/ 44 h 159"/>
                <a:gd name="T88" fmla="*/ 74 w 93"/>
                <a:gd name="T89" fmla="*/ 31 h 159"/>
                <a:gd name="T90" fmla="*/ 71 w 93"/>
                <a:gd name="T91" fmla="*/ 25 h 159"/>
                <a:gd name="T92" fmla="*/ 65 w 93"/>
                <a:gd name="T93" fmla="*/ 19 h 159"/>
                <a:gd name="T94" fmla="*/ 56 w 93"/>
                <a:gd name="T95" fmla="*/ 13 h 159"/>
                <a:gd name="T96" fmla="*/ 44 w 93"/>
                <a:gd name="T97" fmla="*/ 6 h 159"/>
                <a:gd name="T98" fmla="*/ 35 w 93"/>
                <a:gd name="T99" fmla="*/ 3 h 159"/>
                <a:gd name="T100" fmla="*/ 30 w 93"/>
                <a:gd name="T101" fmla="*/ 1 h 159"/>
                <a:gd name="T102" fmla="*/ 9 w 93"/>
                <a:gd name="T103" fmla="*/ 0 h 1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159">
                  <a:moveTo>
                    <a:pt x="9" y="0"/>
                  </a:moveTo>
                  <a:lnTo>
                    <a:pt x="6" y="0"/>
                  </a:lnTo>
                  <a:lnTo>
                    <a:pt x="3" y="3"/>
                  </a:lnTo>
                  <a:lnTo>
                    <a:pt x="0" y="6"/>
                  </a:lnTo>
                  <a:lnTo>
                    <a:pt x="0" y="11"/>
                  </a:lnTo>
                  <a:lnTo>
                    <a:pt x="3" y="14"/>
                  </a:lnTo>
                  <a:lnTo>
                    <a:pt x="6" y="17"/>
                  </a:lnTo>
                  <a:lnTo>
                    <a:pt x="22" y="17"/>
                  </a:lnTo>
                  <a:lnTo>
                    <a:pt x="24" y="19"/>
                  </a:lnTo>
                  <a:lnTo>
                    <a:pt x="30" y="20"/>
                  </a:lnTo>
                  <a:lnTo>
                    <a:pt x="32" y="20"/>
                  </a:lnTo>
                  <a:lnTo>
                    <a:pt x="34" y="22"/>
                  </a:lnTo>
                  <a:lnTo>
                    <a:pt x="38" y="23"/>
                  </a:lnTo>
                  <a:lnTo>
                    <a:pt x="41" y="25"/>
                  </a:lnTo>
                  <a:lnTo>
                    <a:pt x="44" y="28"/>
                  </a:lnTo>
                  <a:lnTo>
                    <a:pt x="50" y="31"/>
                  </a:lnTo>
                  <a:lnTo>
                    <a:pt x="53" y="34"/>
                  </a:lnTo>
                  <a:lnTo>
                    <a:pt x="56" y="34"/>
                  </a:lnTo>
                  <a:lnTo>
                    <a:pt x="56" y="36"/>
                  </a:lnTo>
                  <a:lnTo>
                    <a:pt x="62" y="42"/>
                  </a:lnTo>
                  <a:lnTo>
                    <a:pt x="65" y="44"/>
                  </a:lnTo>
                  <a:lnTo>
                    <a:pt x="66" y="50"/>
                  </a:lnTo>
                  <a:lnTo>
                    <a:pt x="68" y="54"/>
                  </a:lnTo>
                  <a:lnTo>
                    <a:pt x="72" y="61"/>
                  </a:lnTo>
                  <a:lnTo>
                    <a:pt x="72" y="66"/>
                  </a:lnTo>
                  <a:lnTo>
                    <a:pt x="74" y="69"/>
                  </a:lnTo>
                  <a:lnTo>
                    <a:pt x="74" y="76"/>
                  </a:lnTo>
                  <a:lnTo>
                    <a:pt x="75" y="82"/>
                  </a:lnTo>
                  <a:lnTo>
                    <a:pt x="77" y="75"/>
                  </a:lnTo>
                  <a:lnTo>
                    <a:pt x="74" y="81"/>
                  </a:lnTo>
                  <a:lnTo>
                    <a:pt x="74" y="88"/>
                  </a:lnTo>
                  <a:lnTo>
                    <a:pt x="72" y="91"/>
                  </a:lnTo>
                  <a:lnTo>
                    <a:pt x="72" y="95"/>
                  </a:lnTo>
                  <a:lnTo>
                    <a:pt x="68" y="103"/>
                  </a:lnTo>
                  <a:lnTo>
                    <a:pt x="66" y="107"/>
                  </a:lnTo>
                  <a:lnTo>
                    <a:pt x="65" y="113"/>
                  </a:lnTo>
                  <a:lnTo>
                    <a:pt x="62" y="114"/>
                  </a:lnTo>
                  <a:lnTo>
                    <a:pt x="56" y="120"/>
                  </a:lnTo>
                  <a:lnTo>
                    <a:pt x="56" y="123"/>
                  </a:lnTo>
                  <a:lnTo>
                    <a:pt x="53" y="123"/>
                  </a:lnTo>
                  <a:lnTo>
                    <a:pt x="50" y="126"/>
                  </a:lnTo>
                  <a:lnTo>
                    <a:pt x="44" y="129"/>
                  </a:lnTo>
                  <a:lnTo>
                    <a:pt x="41" y="132"/>
                  </a:lnTo>
                  <a:lnTo>
                    <a:pt x="38" y="134"/>
                  </a:lnTo>
                  <a:lnTo>
                    <a:pt x="34" y="135"/>
                  </a:lnTo>
                  <a:lnTo>
                    <a:pt x="32" y="137"/>
                  </a:lnTo>
                  <a:lnTo>
                    <a:pt x="30" y="137"/>
                  </a:lnTo>
                  <a:lnTo>
                    <a:pt x="24" y="138"/>
                  </a:lnTo>
                  <a:lnTo>
                    <a:pt x="22" y="139"/>
                  </a:lnTo>
                  <a:lnTo>
                    <a:pt x="10" y="139"/>
                  </a:lnTo>
                  <a:lnTo>
                    <a:pt x="5" y="142"/>
                  </a:lnTo>
                  <a:lnTo>
                    <a:pt x="9" y="141"/>
                  </a:lnTo>
                  <a:lnTo>
                    <a:pt x="6" y="141"/>
                  </a:lnTo>
                  <a:lnTo>
                    <a:pt x="3" y="144"/>
                  </a:lnTo>
                  <a:lnTo>
                    <a:pt x="0" y="147"/>
                  </a:lnTo>
                  <a:lnTo>
                    <a:pt x="0" y="153"/>
                  </a:lnTo>
                  <a:lnTo>
                    <a:pt x="3" y="156"/>
                  </a:lnTo>
                  <a:lnTo>
                    <a:pt x="6" y="159"/>
                  </a:lnTo>
                  <a:lnTo>
                    <a:pt x="9" y="159"/>
                  </a:lnTo>
                  <a:lnTo>
                    <a:pt x="13" y="157"/>
                  </a:lnTo>
                  <a:lnTo>
                    <a:pt x="25" y="157"/>
                  </a:lnTo>
                  <a:lnTo>
                    <a:pt x="30" y="156"/>
                  </a:lnTo>
                  <a:lnTo>
                    <a:pt x="32" y="154"/>
                  </a:lnTo>
                  <a:lnTo>
                    <a:pt x="35" y="154"/>
                  </a:lnTo>
                  <a:lnTo>
                    <a:pt x="40" y="153"/>
                  </a:lnTo>
                  <a:lnTo>
                    <a:pt x="44" y="151"/>
                  </a:lnTo>
                  <a:lnTo>
                    <a:pt x="53" y="147"/>
                  </a:lnTo>
                  <a:lnTo>
                    <a:pt x="56" y="144"/>
                  </a:lnTo>
                  <a:lnTo>
                    <a:pt x="62" y="141"/>
                  </a:lnTo>
                  <a:lnTo>
                    <a:pt x="65" y="138"/>
                  </a:lnTo>
                  <a:lnTo>
                    <a:pt x="68" y="135"/>
                  </a:lnTo>
                  <a:lnTo>
                    <a:pt x="71" y="132"/>
                  </a:lnTo>
                  <a:lnTo>
                    <a:pt x="74" y="129"/>
                  </a:lnTo>
                  <a:lnTo>
                    <a:pt x="74" y="126"/>
                  </a:lnTo>
                  <a:lnTo>
                    <a:pt x="77" y="125"/>
                  </a:lnTo>
                  <a:lnTo>
                    <a:pt x="84" y="113"/>
                  </a:lnTo>
                  <a:lnTo>
                    <a:pt x="85" y="109"/>
                  </a:lnTo>
                  <a:lnTo>
                    <a:pt x="90" y="98"/>
                  </a:lnTo>
                  <a:lnTo>
                    <a:pt x="90" y="94"/>
                  </a:lnTo>
                  <a:lnTo>
                    <a:pt x="91" y="91"/>
                  </a:lnTo>
                  <a:lnTo>
                    <a:pt x="91" y="84"/>
                  </a:lnTo>
                  <a:lnTo>
                    <a:pt x="93" y="76"/>
                  </a:lnTo>
                  <a:lnTo>
                    <a:pt x="91" y="73"/>
                  </a:lnTo>
                  <a:lnTo>
                    <a:pt x="91" y="66"/>
                  </a:lnTo>
                  <a:lnTo>
                    <a:pt x="90" y="63"/>
                  </a:lnTo>
                  <a:lnTo>
                    <a:pt x="90" y="59"/>
                  </a:lnTo>
                  <a:lnTo>
                    <a:pt x="85" y="48"/>
                  </a:lnTo>
                  <a:lnTo>
                    <a:pt x="84" y="44"/>
                  </a:lnTo>
                  <a:lnTo>
                    <a:pt x="77" y="32"/>
                  </a:lnTo>
                  <a:lnTo>
                    <a:pt x="74" y="31"/>
                  </a:lnTo>
                  <a:lnTo>
                    <a:pt x="74" y="28"/>
                  </a:lnTo>
                  <a:lnTo>
                    <a:pt x="71" y="25"/>
                  </a:lnTo>
                  <a:lnTo>
                    <a:pt x="68" y="22"/>
                  </a:lnTo>
                  <a:lnTo>
                    <a:pt x="65" y="19"/>
                  </a:lnTo>
                  <a:lnTo>
                    <a:pt x="62" y="16"/>
                  </a:lnTo>
                  <a:lnTo>
                    <a:pt x="56" y="13"/>
                  </a:lnTo>
                  <a:lnTo>
                    <a:pt x="53" y="10"/>
                  </a:lnTo>
                  <a:lnTo>
                    <a:pt x="44" y="6"/>
                  </a:lnTo>
                  <a:lnTo>
                    <a:pt x="40" y="4"/>
                  </a:lnTo>
                  <a:lnTo>
                    <a:pt x="35" y="3"/>
                  </a:lnTo>
                  <a:lnTo>
                    <a:pt x="32" y="3"/>
                  </a:lnTo>
                  <a:lnTo>
                    <a:pt x="30" y="1"/>
                  </a:lnTo>
                  <a:lnTo>
                    <a:pt x="2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1" name="Freeform 150"/>
            <p:cNvSpPr>
              <a:spLocks/>
            </p:cNvSpPr>
            <p:nvPr/>
          </p:nvSpPr>
          <p:spPr bwMode="auto">
            <a:xfrm>
              <a:off x="4162" y="1200"/>
              <a:ext cx="131" cy="17"/>
            </a:xfrm>
            <a:custGeom>
              <a:avLst/>
              <a:gdLst>
                <a:gd name="T0" fmla="*/ 122 w 131"/>
                <a:gd name="T1" fmla="*/ 17 h 17"/>
                <a:gd name="T2" fmla="*/ 125 w 131"/>
                <a:gd name="T3" fmla="*/ 17 h 17"/>
                <a:gd name="T4" fmla="*/ 128 w 131"/>
                <a:gd name="T5" fmla="*/ 14 h 17"/>
                <a:gd name="T6" fmla="*/ 131 w 131"/>
                <a:gd name="T7" fmla="*/ 11 h 17"/>
                <a:gd name="T8" fmla="*/ 131 w 131"/>
                <a:gd name="T9" fmla="*/ 6 h 17"/>
                <a:gd name="T10" fmla="*/ 128 w 131"/>
                <a:gd name="T11" fmla="*/ 3 h 17"/>
                <a:gd name="T12" fmla="*/ 125 w 131"/>
                <a:gd name="T13" fmla="*/ 0 h 17"/>
                <a:gd name="T14" fmla="*/ 6 w 131"/>
                <a:gd name="T15" fmla="*/ 0 h 17"/>
                <a:gd name="T16" fmla="*/ 3 w 131"/>
                <a:gd name="T17" fmla="*/ 3 h 17"/>
                <a:gd name="T18" fmla="*/ 0 w 131"/>
                <a:gd name="T19" fmla="*/ 6 h 17"/>
                <a:gd name="T20" fmla="*/ 0 w 131"/>
                <a:gd name="T21" fmla="*/ 11 h 17"/>
                <a:gd name="T22" fmla="*/ 3 w 131"/>
                <a:gd name="T23" fmla="*/ 14 h 17"/>
                <a:gd name="T24" fmla="*/ 6 w 131"/>
                <a:gd name="T25" fmla="*/ 17 h 17"/>
                <a:gd name="T26" fmla="*/ 9 w 131"/>
                <a:gd name="T27" fmla="*/ 17 h 17"/>
                <a:gd name="T28" fmla="*/ 122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2" y="17"/>
                  </a:moveTo>
                  <a:lnTo>
                    <a:pt x="125" y="17"/>
                  </a:lnTo>
                  <a:lnTo>
                    <a:pt x="128" y="14"/>
                  </a:lnTo>
                  <a:lnTo>
                    <a:pt x="131" y="11"/>
                  </a:lnTo>
                  <a:lnTo>
                    <a:pt x="131" y="6"/>
                  </a:lnTo>
                  <a:lnTo>
                    <a:pt x="128" y="3"/>
                  </a:lnTo>
                  <a:lnTo>
                    <a:pt x="125" y="0"/>
                  </a:lnTo>
                  <a:lnTo>
                    <a:pt x="6" y="0"/>
                  </a:lnTo>
                  <a:lnTo>
                    <a:pt x="3" y="3"/>
                  </a:lnTo>
                  <a:lnTo>
                    <a:pt x="0" y="6"/>
                  </a:lnTo>
                  <a:lnTo>
                    <a:pt x="0" y="11"/>
                  </a:lnTo>
                  <a:lnTo>
                    <a:pt x="3" y="14"/>
                  </a:lnTo>
                  <a:lnTo>
                    <a:pt x="6" y="17"/>
                  </a:lnTo>
                  <a:lnTo>
                    <a:pt x="9" y="17"/>
                  </a:lnTo>
                  <a:lnTo>
                    <a:pt x="12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2" name="Freeform 151"/>
            <p:cNvSpPr>
              <a:spLocks/>
            </p:cNvSpPr>
            <p:nvPr/>
          </p:nvSpPr>
          <p:spPr bwMode="auto">
            <a:xfrm>
              <a:off x="4162" y="1342"/>
              <a:ext cx="131" cy="18"/>
            </a:xfrm>
            <a:custGeom>
              <a:avLst/>
              <a:gdLst>
                <a:gd name="T0" fmla="*/ 122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6 w 131"/>
                <a:gd name="T15" fmla="*/ 0 h 18"/>
                <a:gd name="T16" fmla="*/ 3 w 131"/>
                <a:gd name="T17" fmla="*/ 3 h 18"/>
                <a:gd name="T18" fmla="*/ 0 w 131"/>
                <a:gd name="T19" fmla="*/ 6 h 18"/>
                <a:gd name="T20" fmla="*/ 0 w 131"/>
                <a:gd name="T21" fmla="*/ 12 h 18"/>
                <a:gd name="T22" fmla="*/ 3 w 131"/>
                <a:gd name="T23" fmla="*/ 15 h 18"/>
                <a:gd name="T24" fmla="*/ 6 w 131"/>
                <a:gd name="T25" fmla="*/ 18 h 18"/>
                <a:gd name="T26" fmla="*/ 9 w 131"/>
                <a:gd name="T27" fmla="*/ 18 h 18"/>
                <a:gd name="T28" fmla="*/ 122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2" y="18"/>
                  </a:moveTo>
                  <a:lnTo>
                    <a:pt x="125" y="18"/>
                  </a:lnTo>
                  <a:lnTo>
                    <a:pt x="128" y="15"/>
                  </a:lnTo>
                  <a:lnTo>
                    <a:pt x="131" y="12"/>
                  </a:lnTo>
                  <a:lnTo>
                    <a:pt x="131" y="6"/>
                  </a:lnTo>
                  <a:lnTo>
                    <a:pt x="128" y="3"/>
                  </a:lnTo>
                  <a:lnTo>
                    <a:pt x="125" y="0"/>
                  </a:lnTo>
                  <a:lnTo>
                    <a:pt x="6" y="0"/>
                  </a:lnTo>
                  <a:lnTo>
                    <a:pt x="3" y="3"/>
                  </a:lnTo>
                  <a:lnTo>
                    <a:pt x="0" y="6"/>
                  </a:lnTo>
                  <a:lnTo>
                    <a:pt x="0" y="12"/>
                  </a:lnTo>
                  <a:lnTo>
                    <a:pt x="3" y="15"/>
                  </a:lnTo>
                  <a:lnTo>
                    <a:pt x="6" y="18"/>
                  </a:lnTo>
                  <a:lnTo>
                    <a:pt x="9" y="18"/>
                  </a:lnTo>
                  <a:lnTo>
                    <a:pt x="1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3" name="Freeform 152"/>
            <p:cNvSpPr>
              <a:spLocks/>
            </p:cNvSpPr>
            <p:nvPr/>
          </p:nvSpPr>
          <p:spPr bwMode="auto">
            <a:xfrm>
              <a:off x="4162" y="1200"/>
              <a:ext cx="18" cy="160"/>
            </a:xfrm>
            <a:custGeom>
              <a:avLst/>
              <a:gdLst>
                <a:gd name="T0" fmla="*/ 18 w 18"/>
                <a:gd name="T1" fmla="*/ 9 h 160"/>
                <a:gd name="T2" fmla="*/ 18 w 18"/>
                <a:gd name="T3" fmla="*/ 6 h 160"/>
                <a:gd name="T4" fmla="*/ 15 w 18"/>
                <a:gd name="T5" fmla="*/ 3 h 160"/>
                <a:gd name="T6" fmla="*/ 12 w 18"/>
                <a:gd name="T7" fmla="*/ 0 h 160"/>
                <a:gd name="T8" fmla="*/ 6 w 18"/>
                <a:gd name="T9" fmla="*/ 0 h 160"/>
                <a:gd name="T10" fmla="*/ 3 w 18"/>
                <a:gd name="T11" fmla="*/ 3 h 160"/>
                <a:gd name="T12" fmla="*/ 0 w 18"/>
                <a:gd name="T13" fmla="*/ 6 h 160"/>
                <a:gd name="T14" fmla="*/ 0 w 18"/>
                <a:gd name="T15" fmla="*/ 154 h 160"/>
                <a:gd name="T16" fmla="*/ 3 w 18"/>
                <a:gd name="T17" fmla="*/ 157 h 160"/>
                <a:gd name="T18" fmla="*/ 6 w 18"/>
                <a:gd name="T19" fmla="*/ 160 h 160"/>
                <a:gd name="T20" fmla="*/ 12 w 18"/>
                <a:gd name="T21" fmla="*/ 160 h 160"/>
                <a:gd name="T22" fmla="*/ 15 w 18"/>
                <a:gd name="T23" fmla="*/ 157 h 160"/>
                <a:gd name="T24" fmla="*/ 18 w 18"/>
                <a:gd name="T25" fmla="*/ 154 h 160"/>
                <a:gd name="T26" fmla="*/ 18 w 18"/>
                <a:gd name="T27" fmla="*/ 151 h 160"/>
                <a:gd name="T28" fmla="*/ 18 w 18"/>
                <a:gd name="T29" fmla="*/ 9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160">
                  <a:moveTo>
                    <a:pt x="18" y="9"/>
                  </a:moveTo>
                  <a:lnTo>
                    <a:pt x="18" y="6"/>
                  </a:lnTo>
                  <a:lnTo>
                    <a:pt x="15" y="3"/>
                  </a:lnTo>
                  <a:lnTo>
                    <a:pt x="12" y="0"/>
                  </a:lnTo>
                  <a:lnTo>
                    <a:pt x="6" y="0"/>
                  </a:lnTo>
                  <a:lnTo>
                    <a:pt x="3" y="3"/>
                  </a:lnTo>
                  <a:lnTo>
                    <a:pt x="0" y="6"/>
                  </a:lnTo>
                  <a:lnTo>
                    <a:pt x="0" y="154"/>
                  </a:lnTo>
                  <a:lnTo>
                    <a:pt x="3" y="157"/>
                  </a:lnTo>
                  <a:lnTo>
                    <a:pt x="6" y="160"/>
                  </a:lnTo>
                  <a:lnTo>
                    <a:pt x="12" y="160"/>
                  </a:lnTo>
                  <a:lnTo>
                    <a:pt x="15" y="157"/>
                  </a:lnTo>
                  <a:lnTo>
                    <a:pt x="18" y="154"/>
                  </a:lnTo>
                  <a:lnTo>
                    <a:pt x="18" y="151"/>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4" name="Freeform 153"/>
            <p:cNvSpPr>
              <a:spLocks/>
            </p:cNvSpPr>
            <p:nvPr/>
          </p:nvSpPr>
          <p:spPr bwMode="auto">
            <a:xfrm>
              <a:off x="4081" y="1223"/>
              <a:ext cx="93" cy="18"/>
            </a:xfrm>
            <a:custGeom>
              <a:avLst/>
              <a:gdLst>
                <a:gd name="T0" fmla="*/ 9 w 93"/>
                <a:gd name="T1" fmla="*/ 0 h 18"/>
                <a:gd name="T2" fmla="*/ 6 w 93"/>
                <a:gd name="T3" fmla="*/ 0 h 18"/>
                <a:gd name="T4" fmla="*/ 3 w 93"/>
                <a:gd name="T5" fmla="*/ 3 h 18"/>
                <a:gd name="T6" fmla="*/ 0 w 93"/>
                <a:gd name="T7" fmla="*/ 6 h 18"/>
                <a:gd name="T8" fmla="*/ 0 w 93"/>
                <a:gd name="T9" fmla="*/ 12 h 18"/>
                <a:gd name="T10" fmla="*/ 3 w 93"/>
                <a:gd name="T11" fmla="*/ 15 h 18"/>
                <a:gd name="T12" fmla="*/ 6 w 93"/>
                <a:gd name="T13" fmla="*/ 18 h 18"/>
                <a:gd name="T14" fmla="*/ 87 w 93"/>
                <a:gd name="T15" fmla="*/ 18 h 18"/>
                <a:gd name="T16" fmla="*/ 90 w 93"/>
                <a:gd name="T17" fmla="*/ 15 h 18"/>
                <a:gd name="T18" fmla="*/ 93 w 93"/>
                <a:gd name="T19" fmla="*/ 12 h 18"/>
                <a:gd name="T20" fmla="*/ 93 w 93"/>
                <a:gd name="T21" fmla="*/ 6 h 18"/>
                <a:gd name="T22" fmla="*/ 90 w 93"/>
                <a:gd name="T23" fmla="*/ 3 h 18"/>
                <a:gd name="T24" fmla="*/ 87 w 93"/>
                <a:gd name="T25" fmla="*/ 0 h 18"/>
                <a:gd name="T26" fmla="*/ 84 w 93"/>
                <a:gd name="T27" fmla="*/ 0 h 18"/>
                <a:gd name="T28" fmla="*/ 9 w 9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8">
                  <a:moveTo>
                    <a:pt x="9" y="0"/>
                  </a:moveTo>
                  <a:lnTo>
                    <a:pt x="6" y="0"/>
                  </a:lnTo>
                  <a:lnTo>
                    <a:pt x="3" y="3"/>
                  </a:lnTo>
                  <a:lnTo>
                    <a:pt x="0" y="6"/>
                  </a:lnTo>
                  <a:lnTo>
                    <a:pt x="0" y="12"/>
                  </a:lnTo>
                  <a:lnTo>
                    <a:pt x="3" y="15"/>
                  </a:lnTo>
                  <a:lnTo>
                    <a:pt x="6" y="18"/>
                  </a:lnTo>
                  <a:lnTo>
                    <a:pt x="87" y="18"/>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5" name="Freeform 154"/>
            <p:cNvSpPr>
              <a:spLocks/>
            </p:cNvSpPr>
            <p:nvPr/>
          </p:nvSpPr>
          <p:spPr bwMode="auto">
            <a:xfrm>
              <a:off x="4081" y="1313"/>
              <a:ext cx="93" cy="18"/>
            </a:xfrm>
            <a:custGeom>
              <a:avLst/>
              <a:gdLst>
                <a:gd name="T0" fmla="*/ 9 w 93"/>
                <a:gd name="T1" fmla="*/ 0 h 18"/>
                <a:gd name="T2" fmla="*/ 6 w 93"/>
                <a:gd name="T3" fmla="*/ 0 h 18"/>
                <a:gd name="T4" fmla="*/ 3 w 93"/>
                <a:gd name="T5" fmla="*/ 3 h 18"/>
                <a:gd name="T6" fmla="*/ 0 w 93"/>
                <a:gd name="T7" fmla="*/ 6 h 18"/>
                <a:gd name="T8" fmla="*/ 0 w 93"/>
                <a:gd name="T9" fmla="*/ 12 h 18"/>
                <a:gd name="T10" fmla="*/ 3 w 93"/>
                <a:gd name="T11" fmla="*/ 15 h 18"/>
                <a:gd name="T12" fmla="*/ 6 w 93"/>
                <a:gd name="T13" fmla="*/ 18 h 18"/>
                <a:gd name="T14" fmla="*/ 87 w 93"/>
                <a:gd name="T15" fmla="*/ 18 h 18"/>
                <a:gd name="T16" fmla="*/ 90 w 93"/>
                <a:gd name="T17" fmla="*/ 15 h 18"/>
                <a:gd name="T18" fmla="*/ 93 w 93"/>
                <a:gd name="T19" fmla="*/ 12 h 18"/>
                <a:gd name="T20" fmla="*/ 93 w 93"/>
                <a:gd name="T21" fmla="*/ 6 h 18"/>
                <a:gd name="T22" fmla="*/ 90 w 93"/>
                <a:gd name="T23" fmla="*/ 3 h 18"/>
                <a:gd name="T24" fmla="*/ 87 w 93"/>
                <a:gd name="T25" fmla="*/ 0 h 18"/>
                <a:gd name="T26" fmla="*/ 84 w 93"/>
                <a:gd name="T27" fmla="*/ 0 h 18"/>
                <a:gd name="T28" fmla="*/ 9 w 9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8">
                  <a:moveTo>
                    <a:pt x="9" y="0"/>
                  </a:moveTo>
                  <a:lnTo>
                    <a:pt x="6" y="0"/>
                  </a:lnTo>
                  <a:lnTo>
                    <a:pt x="3" y="3"/>
                  </a:lnTo>
                  <a:lnTo>
                    <a:pt x="0" y="6"/>
                  </a:lnTo>
                  <a:lnTo>
                    <a:pt x="0" y="12"/>
                  </a:lnTo>
                  <a:lnTo>
                    <a:pt x="3" y="15"/>
                  </a:lnTo>
                  <a:lnTo>
                    <a:pt x="6" y="18"/>
                  </a:lnTo>
                  <a:lnTo>
                    <a:pt x="87" y="18"/>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6" name="Freeform 155"/>
            <p:cNvSpPr>
              <a:spLocks/>
            </p:cNvSpPr>
            <p:nvPr/>
          </p:nvSpPr>
          <p:spPr bwMode="auto">
            <a:xfrm>
              <a:off x="4346" y="1278"/>
              <a:ext cx="65" cy="17"/>
            </a:xfrm>
            <a:custGeom>
              <a:avLst/>
              <a:gdLst>
                <a:gd name="T0" fmla="*/ 9 w 65"/>
                <a:gd name="T1" fmla="*/ 0 h 17"/>
                <a:gd name="T2" fmla="*/ 6 w 65"/>
                <a:gd name="T3" fmla="*/ 0 h 17"/>
                <a:gd name="T4" fmla="*/ 3 w 65"/>
                <a:gd name="T5" fmla="*/ 3 h 17"/>
                <a:gd name="T6" fmla="*/ 0 w 65"/>
                <a:gd name="T7" fmla="*/ 6 h 17"/>
                <a:gd name="T8" fmla="*/ 0 w 65"/>
                <a:gd name="T9" fmla="*/ 11 h 17"/>
                <a:gd name="T10" fmla="*/ 3 w 65"/>
                <a:gd name="T11" fmla="*/ 14 h 17"/>
                <a:gd name="T12" fmla="*/ 6 w 65"/>
                <a:gd name="T13" fmla="*/ 17 h 17"/>
                <a:gd name="T14" fmla="*/ 59 w 65"/>
                <a:gd name="T15" fmla="*/ 17 h 17"/>
                <a:gd name="T16" fmla="*/ 62 w 65"/>
                <a:gd name="T17" fmla="*/ 14 h 17"/>
                <a:gd name="T18" fmla="*/ 65 w 65"/>
                <a:gd name="T19" fmla="*/ 11 h 17"/>
                <a:gd name="T20" fmla="*/ 65 w 65"/>
                <a:gd name="T21" fmla="*/ 6 h 17"/>
                <a:gd name="T22" fmla="*/ 62 w 65"/>
                <a:gd name="T23" fmla="*/ 3 h 17"/>
                <a:gd name="T24" fmla="*/ 59 w 65"/>
                <a:gd name="T25" fmla="*/ 0 h 17"/>
                <a:gd name="T26" fmla="*/ 56 w 65"/>
                <a:gd name="T27" fmla="*/ 0 h 17"/>
                <a:gd name="T28" fmla="*/ 9 w 6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7">
                  <a:moveTo>
                    <a:pt x="9" y="0"/>
                  </a:moveTo>
                  <a:lnTo>
                    <a:pt x="6" y="0"/>
                  </a:lnTo>
                  <a:lnTo>
                    <a:pt x="3" y="3"/>
                  </a:lnTo>
                  <a:lnTo>
                    <a:pt x="0" y="6"/>
                  </a:lnTo>
                  <a:lnTo>
                    <a:pt x="0" y="11"/>
                  </a:lnTo>
                  <a:lnTo>
                    <a:pt x="3" y="14"/>
                  </a:lnTo>
                  <a:lnTo>
                    <a:pt x="6" y="17"/>
                  </a:lnTo>
                  <a:lnTo>
                    <a:pt x="59" y="17"/>
                  </a:lnTo>
                  <a:lnTo>
                    <a:pt x="62" y="14"/>
                  </a:lnTo>
                  <a:lnTo>
                    <a:pt x="65" y="11"/>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7" name="Freeform 156"/>
            <p:cNvSpPr>
              <a:spLocks/>
            </p:cNvSpPr>
            <p:nvPr/>
          </p:nvSpPr>
          <p:spPr bwMode="auto">
            <a:xfrm>
              <a:off x="4377" y="1281"/>
              <a:ext cx="74" cy="18"/>
            </a:xfrm>
            <a:custGeom>
              <a:avLst/>
              <a:gdLst>
                <a:gd name="T0" fmla="*/ 9 w 74"/>
                <a:gd name="T1" fmla="*/ 0 h 18"/>
                <a:gd name="T2" fmla="*/ 6 w 74"/>
                <a:gd name="T3" fmla="*/ 0 h 18"/>
                <a:gd name="T4" fmla="*/ 3 w 74"/>
                <a:gd name="T5" fmla="*/ 3 h 18"/>
                <a:gd name="T6" fmla="*/ 0 w 74"/>
                <a:gd name="T7" fmla="*/ 6 h 18"/>
                <a:gd name="T8" fmla="*/ 0 w 74"/>
                <a:gd name="T9" fmla="*/ 12 h 18"/>
                <a:gd name="T10" fmla="*/ 3 w 74"/>
                <a:gd name="T11" fmla="*/ 15 h 18"/>
                <a:gd name="T12" fmla="*/ 6 w 74"/>
                <a:gd name="T13" fmla="*/ 18 h 18"/>
                <a:gd name="T14" fmla="*/ 68 w 74"/>
                <a:gd name="T15" fmla="*/ 18 h 18"/>
                <a:gd name="T16" fmla="*/ 71 w 74"/>
                <a:gd name="T17" fmla="*/ 15 h 18"/>
                <a:gd name="T18" fmla="*/ 74 w 74"/>
                <a:gd name="T19" fmla="*/ 12 h 18"/>
                <a:gd name="T20" fmla="*/ 74 w 74"/>
                <a:gd name="T21" fmla="*/ 6 h 18"/>
                <a:gd name="T22" fmla="*/ 71 w 74"/>
                <a:gd name="T23" fmla="*/ 3 h 18"/>
                <a:gd name="T24" fmla="*/ 68 w 74"/>
                <a:gd name="T25" fmla="*/ 0 h 18"/>
                <a:gd name="T26" fmla="*/ 65 w 74"/>
                <a:gd name="T27" fmla="*/ 0 h 18"/>
                <a:gd name="T28" fmla="*/ 9 w 7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18">
                  <a:moveTo>
                    <a:pt x="9" y="0"/>
                  </a:moveTo>
                  <a:lnTo>
                    <a:pt x="6" y="0"/>
                  </a:lnTo>
                  <a:lnTo>
                    <a:pt x="3" y="3"/>
                  </a:lnTo>
                  <a:lnTo>
                    <a:pt x="0" y="6"/>
                  </a:lnTo>
                  <a:lnTo>
                    <a:pt x="0" y="12"/>
                  </a:lnTo>
                  <a:lnTo>
                    <a:pt x="3" y="15"/>
                  </a:lnTo>
                  <a:lnTo>
                    <a:pt x="6" y="18"/>
                  </a:lnTo>
                  <a:lnTo>
                    <a:pt x="68" y="18"/>
                  </a:lnTo>
                  <a:lnTo>
                    <a:pt x="71" y="15"/>
                  </a:lnTo>
                  <a:lnTo>
                    <a:pt x="74" y="12"/>
                  </a:lnTo>
                  <a:lnTo>
                    <a:pt x="74" y="6"/>
                  </a:lnTo>
                  <a:lnTo>
                    <a:pt x="71" y="3"/>
                  </a:lnTo>
                  <a:lnTo>
                    <a:pt x="68" y="0"/>
                  </a:lnTo>
                  <a:lnTo>
                    <a:pt x="6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8" name="Freeform 157"/>
            <p:cNvSpPr>
              <a:spLocks/>
            </p:cNvSpPr>
            <p:nvPr/>
          </p:nvSpPr>
          <p:spPr bwMode="auto">
            <a:xfrm>
              <a:off x="4377" y="1400"/>
              <a:ext cx="43" cy="135"/>
            </a:xfrm>
            <a:custGeom>
              <a:avLst/>
              <a:gdLst>
                <a:gd name="T0" fmla="*/ 35 w 46"/>
                <a:gd name="T1" fmla="*/ 7 h 156"/>
                <a:gd name="T2" fmla="*/ 35 w 46"/>
                <a:gd name="T3" fmla="*/ 3 h 156"/>
                <a:gd name="T4" fmla="*/ 34 w 46"/>
                <a:gd name="T5" fmla="*/ 3 h 156"/>
                <a:gd name="T6" fmla="*/ 33 w 46"/>
                <a:gd name="T7" fmla="*/ 2 h 156"/>
                <a:gd name="T8" fmla="*/ 32 w 46"/>
                <a:gd name="T9" fmla="*/ 2 h 156"/>
                <a:gd name="T10" fmla="*/ 30 w 46"/>
                <a:gd name="T11" fmla="*/ 0 h 156"/>
                <a:gd name="T12" fmla="*/ 26 w 46"/>
                <a:gd name="T13" fmla="*/ 0 h 156"/>
                <a:gd name="T14" fmla="*/ 24 w 46"/>
                <a:gd name="T15" fmla="*/ 2 h 156"/>
                <a:gd name="T16" fmla="*/ 22 w 46"/>
                <a:gd name="T17" fmla="*/ 3 h 156"/>
                <a:gd name="T18" fmla="*/ 22 w 46"/>
                <a:gd name="T19" fmla="*/ 3 h 156"/>
                <a:gd name="T20" fmla="*/ 21 w 46"/>
                <a:gd name="T21" fmla="*/ 4 h 156"/>
                <a:gd name="T22" fmla="*/ 0 w 46"/>
                <a:gd name="T23" fmla="*/ 81 h 156"/>
                <a:gd name="T24" fmla="*/ 0 w 46"/>
                <a:gd name="T25" fmla="*/ 85 h 156"/>
                <a:gd name="T26" fmla="*/ 1 w 46"/>
                <a:gd name="T27" fmla="*/ 86 h 156"/>
                <a:gd name="T28" fmla="*/ 3 w 46"/>
                <a:gd name="T29" fmla="*/ 87 h 156"/>
                <a:gd name="T30" fmla="*/ 4 w 46"/>
                <a:gd name="T31" fmla="*/ 87 h 156"/>
                <a:gd name="T32" fmla="*/ 7 w 46"/>
                <a:gd name="T33" fmla="*/ 87 h 156"/>
                <a:gd name="T34" fmla="*/ 8 w 46"/>
                <a:gd name="T35" fmla="*/ 87 h 156"/>
                <a:gd name="T36" fmla="*/ 9 w 46"/>
                <a:gd name="T37" fmla="*/ 87 h 156"/>
                <a:gd name="T38" fmla="*/ 12 w 46"/>
                <a:gd name="T39" fmla="*/ 86 h 156"/>
                <a:gd name="T40" fmla="*/ 12 w 46"/>
                <a:gd name="T41" fmla="*/ 86 h 156"/>
                <a:gd name="T42" fmla="*/ 14 w 46"/>
                <a:gd name="T43" fmla="*/ 84 h 156"/>
                <a:gd name="T44" fmla="*/ 35 w 46"/>
                <a:gd name="T45" fmla="*/ 7 h 1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 h="156">
                  <a:moveTo>
                    <a:pt x="46" y="11"/>
                  </a:moveTo>
                  <a:lnTo>
                    <a:pt x="46" y="6"/>
                  </a:lnTo>
                  <a:lnTo>
                    <a:pt x="44" y="5"/>
                  </a:lnTo>
                  <a:lnTo>
                    <a:pt x="43" y="2"/>
                  </a:lnTo>
                  <a:lnTo>
                    <a:pt x="41" y="2"/>
                  </a:lnTo>
                  <a:lnTo>
                    <a:pt x="38" y="0"/>
                  </a:lnTo>
                  <a:lnTo>
                    <a:pt x="34" y="0"/>
                  </a:lnTo>
                  <a:lnTo>
                    <a:pt x="32" y="2"/>
                  </a:lnTo>
                  <a:lnTo>
                    <a:pt x="29" y="3"/>
                  </a:lnTo>
                  <a:lnTo>
                    <a:pt x="29" y="5"/>
                  </a:lnTo>
                  <a:lnTo>
                    <a:pt x="28" y="8"/>
                  </a:lnTo>
                  <a:lnTo>
                    <a:pt x="0" y="146"/>
                  </a:lnTo>
                  <a:lnTo>
                    <a:pt x="0" y="150"/>
                  </a:lnTo>
                  <a:lnTo>
                    <a:pt x="1" y="152"/>
                  </a:lnTo>
                  <a:lnTo>
                    <a:pt x="3" y="155"/>
                  </a:lnTo>
                  <a:lnTo>
                    <a:pt x="4" y="155"/>
                  </a:lnTo>
                  <a:lnTo>
                    <a:pt x="7" y="156"/>
                  </a:lnTo>
                  <a:lnTo>
                    <a:pt x="12" y="156"/>
                  </a:lnTo>
                  <a:lnTo>
                    <a:pt x="13" y="155"/>
                  </a:lnTo>
                  <a:lnTo>
                    <a:pt x="16" y="153"/>
                  </a:lnTo>
                  <a:lnTo>
                    <a:pt x="16" y="152"/>
                  </a:lnTo>
                  <a:lnTo>
                    <a:pt x="18" y="149"/>
                  </a:lnTo>
                  <a:lnTo>
                    <a:pt x="4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9" name="Freeform 158"/>
            <p:cNvSpPr>
              <a:spLocks/>
            </p:cNvSpPr>
            <p:nvPr/>
          </p:nvSpPr>
          <p:spPr bwMode="auto">
            <a:xfrm>
              <a:off x="4786" y="1732"/>
              <a:ext cx="43" cy="92"/>
            </a:xfrm>
            <a:custGeom>
              <a:avLst/>
              <a:gdLst>
                <a:gd name="T0" fmla="*/ 25 w 43"/>
                <a:gd name="T1" fmla="*/ 86 h 92"/>
                <a:gd name="T2" fmla="*/ 30 w 43"/>
                <a:gd name="T3" fmla="*/ 90 h 92"/>
                <a:gd name="T4" fmla="*/ 37 w 43"/>
                <a:gd name="T5" fmla="*/ 92 h 92"/>
                <a:gd name="T6" fmla="*/ 41 w 43"/>
                <a:gd name="T7" fmla="*/ 87 h 92"/>
                <a:gd name="T8" fmla="*/ 43 w 43"/>
                <a:gd name="T9" fmla="*/ 83 h 92"/>
                <a:gd name="T10" fmla="*/ 41 w 43"/>
                <a:gd name="T11" fmla="*/ 68 h 92"/>
                <a:gd name="T12" fmla="*/ 40 w 43"/>
                <a:gd name="T13" fmla="*/ 59 h 92"/>
                <a:gd name="T14" fmla="*/ 38 w 43"/>
                <a:gd name="T15" fmla="*/ 52 h 92"/>
                <a:gd name="T16" fmla="*/ 37 w 43"/>
                <a:gd name="T17" fmla="*/ 48 h 92"/>
                <a:gd name="T18" fmla="*/ 35 w 43"/>
                <a:gd name="T19" fmla="*/ 45 h 92"/>
                <a:gd name="T20" fmla="*/ 34 w 43"/>
                <a:gd name="T21" fmla="*/ 40 h 92"/>
                <a:gd name="T22" fmla="*/ 33 w 43"/>
                <a:gd name="T23" fmla="*/ 36 h 92"/>
                <a:gd name="T24" fmla="*/ 30 w 43"/>
                <a:gd name="T25" fmla="*/ 30 h 92"/>
                <a:gd name="T26" fmla="*/ 27 w 43"/>
                <a:gd name="T27" fmla="*/ 23 h 92"/>
                <a:gd name="T28" fmla="*/ 25 w 43"/>
                <a:gd name="T29" fmla="*/ 21 h 92"/>
                <a:gd name="T30" fmla="*/ 22 w 43"/>
                <a:gd name="T31" fmla="*/ 14 h 92"/>
                <a:gd name="T32" fmla="*/ 19 w 43"/>
                <a:gd name="T33" fmla="*/ 9 h 92"/>
                <a:gd name="T34" fmla="*/ 18 w 43"/>
                <a:gd name="T35" fmla="*/ 9 h 92"/>
                <a:gd name="T36" fmla="*/ 15 w 43"/>
                <a:gd name="T37" fmla="*/ 2 h 92"/>
                <a:gd name="T38" fmla="*/ 10 w 43"/>
                <a:gd name="T39" fmla="*/ 0 h 92"/>
                <a:gd name="T40" fmla="*/ 5 w 43"/>
                <a:gd name="T41" fmla="*/ 2 h 92"/>
                <a:gd name="T42" fmla="*/ 2 w 43"/>
                <a:gd name="T43" fmla="*/ 5 h 92"/>
                <a:gd name="T44" fmla="*/ 0 w 43"/>
                <a:gd name="T45" fmla="*/ 12 h 92"/>
                <a:gd name="T46" fmla="*/ 0 w 43"/>
                <a:gd name="T47" fmla="*/ 9 h 92"/>
                <a:gd name="T48" fmla="*/ 3 w 43"/>
                <a:gd name="T49" fmla="*/ 18 h 92"/>
                <a:gd name="T50" fmla="*/ 6 w 43"/>
                <a:gd name="T51" fmla="*/ 23 h 92"/>
                <a:gd name="T52" fmla="*/ 8 w 43"/>
                <a:gd name="T53" fmla="*/ 24 h 92"/>
                <a:gd name="T54" fmla="*/ 10 w 43"/>
                <a:gd name="T55" fmla="*/ 31 h 92"/>
                <a:gd name="T56" fmla="*/ 12 w 43"/>
                <a:gd name="T57" fmla="*/ 33 h 92"/>
                <a:gd name="T58" fmla="*/ 15 w 43"/>
                <a:gd name="T59" fmla="*/ 40 h 92"/>
                <a:gd name="T60" fmla="*/ 15 w 43"/>
                <a:gd name="T61" fmla="*/ 40 h 92"/>
                <a:gd name="T62" fmla="*/ 16 w 43"/>
                <a:gd name="T63" fmla="*/ 45 h 92"/>
                <a:gd name="T64" fmla="*/ 18 w 43"/>
                <a:gd name="T65" fmla="*/ 52 h 92"/>
                <a:gd name="T66" fmla="*/ 19 w 43"/>
                <a:gd name="T67" fmla="*/ 56 h 92"/>
                <a:gd name="T68" fmla="*/ 21 w 43"/>
                <a:gd name="T69" fmla="*/ 64 h 92"/>
                <a:gd name="T70" fmla="*/ 22 w 43"/>
                <a:gd name="T71" fmla="*/ 68 h 92"/>
                <a:gd name="T72" fmla="*/ 24 w 43"/>
                <a:gd name="T73" fmla="*/ 81 h 92"/>
                <a:gd name="T74" fmla="*/ 25 w 43"/>
                <a:gd name="T75" fmla="*/ 8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3" h="92">
                  <a:moveTo>
                    <a:pt x="25" y="83"/>
                  </a:moveTo>
                  <a:lnTo>
                    <a:pt x="25" y="86"/>
                  </a:lnTo>
                  <a:lnTo>
                    <a:pt x="28" y="89"/>
                  </a:lnTo>
                  <a:lnTo>
                    <a:pt x="30" y="90"/>
                  </a:lnTo>
                  <a:lnTo>
                    <a:pt x="33" y="92"/>
                  </a:lnTo>
                  <a:lnTo>
                    <a:pt x="37" y="92"/>
                  </a:lnTo>
                  <a:lnTo>
                    <a:pt x="40" y="89"/>
                  </a:lnTo>
                  <a:lnTo>
                    <a:pt x="41" y="87"/>
                  </a:lnTo>
                  <a:lnTo>
                    <a:pt x="43" y="84"/>
                  </a:lnTo>
                  <a:lnTo>
                    <a:pt x="43" y="83"/>
                  </a:lnTo>
                  <a:lnTo>
                    <a:pt x="41" y="78"/>
                  </a:lnTo>
                  <a:lnTo>
                    <a:pt x="41" y="68"/>
                  </a:lnTo>
                  <a:lnTo>
                    <a:pt x="40" y="65"/>
                  </a:lnTo>
                  <a:lnTo>
                    <a:pt x="40" y="59"/>
                  </a:lnTo>
                  <a:lnTo>
                    <a:pt x="38" y="58"/>
                  </a:lnTo>
                  <a:lnTo>
                    <a:pt x="38" y="52"/>
                  </a:lnTo>
                  <a:lnTo>
                    <a:pt x="37" y="51"/>
                  </a:lnTo>
                  <a:lnTo>
                    <a:pt x="37" y="48"/>
                  </a:lnTo>
                  <a:lnTo>
                    <a:pt x="35" y="46"/>
                  </a:lnTo>
                  <a:lnTo>
                    <a:pt x="35" y="45"/>
                  </a:lnTo>
                  <a:lnTo>
                    <a:pt x="34" y="42"/>
                  </a:lnTo>
                  <a:lnTo>
                    <a:pt x="34" y="40"/>
                  </a:lnTo>
                  <a:lnTo>
                    <a:pt x="33" y="37"/>
                  </a:lnTo>
                  <a:lnTo>
                    <a:pt x="33" y="36"/>
                  </a:lnTo>
                  <a:lnTo>
                    <a:pt x="30" y="28"/>
                  </a:lnTo>
                  <a:lnTo>
                    <a:pt x="30" y="30"/>
                  </a:lnTo>
                  <a:lnTo>
                    <a:pt x="30" y="27"/>
                  </a:lnTo>
                  <a:lnTo>
                    <a:pt x="27" y="23"/>
                  </a:lnTo>
                  <a:lnTo>
                    <a:pt x="25" y="20"/>
                  </a:lnTo>
                  <a:lnTo>
                    <a:pt x="25" y="21"/>
                  </a:lnTo>
                  <a:lnTo>
                    <a:pt x="25" y="18"/>
                  </a:lnTo>
                  <a:lnTo>
                    <a:pt x="22" y="14"/>
                  </a:lnTo>
                  <a:lnTo>
                    <a:pt x="21" y="11"/>
                  </a:lnTo>
                  <a:lnTo>
                    <a:pt x="19" y="9"/>
                  </a:lnTo>
                  <a:lnTo>
                    <a:pt x="18" y="6"/>
                  </a:lnTo>
                  <a:lnTo>
                    <a:pt x="18" y="9"/>
                  </a:lnTo>
                  <a:lnTo>
                    <a:pt x="16" y="5"/>
                  </a:lnTo>
                  <a:lnTo>
                    <a:pt x="15" y="2"/>
                  </a:lnTo>
                  <a:lnTo>
                    <a:pt x="13" y="2"/>
                  </a:lnTo>
                  <a:lnTo>
                    <a:pt x="10" y="0"/>
                  </a:lnTo>
                  <a:lnTo>
                    <a:pt x="6" y="0"/>
                  </a:lnTo>
                  <a:lnTo>
                    <a:pt x="5" y="2"/>
                  </a:lnTo>
                  <a:lnTo>
                    <a:pt x="2" y="3"/>
                  </a:lnTo>
                  <a:lnTo>
                    <a:pt x="2" y="5"/>
                  </a:lnTo>
                  <a:lnTo>
                    <a:pt x="0" y="8"/>
                  </a:lnTo>
                  <a:lnTo>
                    <a:pt x="0" y="12"/>
                  </a:lnTo>
                  <a:lnTo>
                    <a:pt x="2" y="14"/>
                  </a:lnTo>
                  <a:lnTo>
                    <a:pt x="0" y="9"/>
                  </a:lnTo>
                  <a:lnTo>
                    <a:pt x="0" y="14"/>
                  </a:lnTo>
                  <a:lnTo>
                    <a:pt x="3" y="18"/>
                  </a:lnTo>
                  <a:lnTo>
                    <a:pt x="5" y="21"/>
                  </a:lnTo>
                  <a:lnTo>
                    <a:pt x="6" y="23"/>
                  </a:lnTo>
                  <a:lnTo>
                    <a:pt x="8" y="26"/>
                  </a:lnTo>
                  <a:lnTo>
                    <a:pt x="8" y="24"/>
                  </a:lnTo>
                  <a:lnTo>
                    <a:pt x="8" y="27"/>
                  </a:lnTo>
                  <a:lnTo>
                    <a:pt x="10" y="31"/>
                  </a:lnTo>
                  <a:lnTo>
                    <a:pt x="12" y="34"/>
                  </a:lnTo>
                  <a:lnTo>
                    <a:pt x="12" y="33"/>
                  </a:lnTo>
                  <a:lnTo>
                    <a:pt x="12" y="36"/>
                  </a:lnTo>
                  <a:lnTo>
                    <a:pt x="15" y="40"/>
                  </a:lnTo>
                  <a:lnTo>
                    <a:pt x="15" y="39"/>
                  </a:lnTo>
                  <a:lnTo>
                    <a:pt x="15" y="40"/>
                  </a:lnTo>
                  <a:lnTo>
                    <a:pt x="16" y="43"/>
                  </a:lnTo>
                  <a:lnTo>
                    <a:pt x="16" y="45"/>
                  </a:lnTo>
                  <a:lnTo>
                    <a:pt x="18" y="48"/>
                  </a:lnTo>
                  <a:lnTo>
                    <a:pt x="18" y="52"/>
                  </a:lnTo>
                  <a:lnTo>
                    <a:pt x="19" y="53"/>
                  </a:lnTo>
                  <a:lnTo>
                    <a:pt x="19" y="56"/>
                  </a:lnTo>
                  <a:lnTo>
                    <a:pt x="21" y="58"/>
                  </a:lnTo>
                  <a:lnTo>
                    <a:pt x="21" y="64"/>
                  </a:lnTo>
                  <a:lnTo>
                    <a:pt x="22" y="65"/>
                  </a:lnTo>
                  <a:lnTo>
                    <a:pt x="22" y="68"/>
                  </a:lnTo>
                  <a:lnTo>
                    <a:pt x="24" y="71"/>
                  </a:lnTo>
                  <a:lnTo>
                    <a:pt x="24" y="81"/>
                  </a:lnTo>
                  <a:lnTo>
                    <a:pt x="27" y="87"/>
                  </a:lnTo>
                  <a:lnTo>
                    <a:pt x="25"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0" name="Freeform 159"/>
            <p:cNvSpPr>
              <a:spLocks/>
            </p:cNvSpPr>
            <p:nvPr/>
          </p:nvSpPr>
          <p:spPr bwMode="auto">
            <a:xfrm>
              <a:off x="4789" y="1735"/>
              <a:ext cx="200" cy="86"/>
            </a:xfrm>
            <a:custGeom>
              <a:avLst/>
              <a:gdLst>
                <a:gd name="T0" fmla="*/ 186 w 200"/>
                <a:gd name="T1" fmla="*/ 83 h 86"/>
                <a:gd name="T2" fmla="*/ 189 w 200"/>
                <a:gd name="T3" fmla="*/ 86 h 86"/>
                <a:gd name="T4" fmla="*/ 194 w 200"/>
                <a:gd name="T5" fmla="*/ 86 h 86"/>
                <a:gd name="T6" fmla="*/ 197 w 200"/>
                <a:gd name="T7" fmla="*/ 83 h 86"/>
                <a:gd name="T8" fmla="*/ 200 w 200"/>
                <a:gd name="T9" fmla="*/ 80 h 86"/>
                <a:gd name="T10" fmla="*/ 200 w 200"/>
                <a:gd name="T11" fmla="*/ 74 h 86"/>
                <a:gd name="T12" fmla="*/ 197 w 200"/>
                <a:gd name="T13" fmla="*/ 71 h 86"/>
                <a:gd name="T14" fmla="*/ 189 w 200"/>
                <a:gd name="T15" fmla="*/ 61 h 86"/>
                <a:gd name="T16" fmla="*/ 180 w 200"/>
                <a:gd name="T17" fmla="*/ 55 h 86"/>
                <a:gd name="T18" fmla="*/ 175 w 200"/>
                <a:gd name="T19" fmla="*/ 50 h 86"/>
                <a:gd name="T20" fmla="*/ 165 w 200"/>
                <a:gd name="T21" fmla="*/ 45 h 86"/>
                <a:gd name="T22" fmla="*/ 159 w 200"/>
                <a:gd name="T23" fmla="*/ 42 h 86"/>
                <a:gd name="T24" fmla="*/ 155 w 200"/>
                <a:gd name="T25" fmla="*/ 39 h 86"/>
                <a:gd name="T26" fmla="*/ 149 w 200"/>
                <a:gd name="T27" fmla="*/ 36 h 86"/>
                <a:gd name="T28" fmla="*/ 144 w 200"/>
                <a:gd name="T29" fmla="*/ 33 h 86"/>
                <a:gd name="T30" fmla="*/ 133 w 200"/>
                <a:gd name="T31" fmla="*/ 27 h 86"/>
                <a:gd name="T32" fmla="*/ 121 w 200"/>
                <a:gd name="T33" fmla="*/ 21 h 86"/>
                <a:gd name="T34" fmla="*/ 115 w 200"/>
                <a:gd name="T35" fmla="*/ 18 h 86"/>
                <a:gd name="T36" fmla="*/ 103 w 200"/>
                <a:gd name="T37" fmla="*/ 15 h 86"/>
                <a:gd name="T38" fmla="*/ 97 w 200"/>
                <a:gd name="T39" fmla="*/ 12 h 86"/>
                <a:gd name="T40" fmla="*/ 88 w 200"/>
                <a:gd name="T41" fmla="*/ 11 h 86"/>
                <a:gd name="T42" fmla="*/ 77 w 200"/>
                <a:gd name="T43" fmla="*/ 8 h 86"/>
                <a:gd name="T44" fmla="*/ 69 w 200"/>
                <a:gd name="T45" fmla="*/ 6 h 86"/>
                <a:gd name="T46" fmla="*/ 58 w 200"/>
                <a:gd name="T47" fmla="*/ 3 h 86"/>
                <a:gd name="T48" fmla="*/ 50 w 200"/>
                <a:gd name="T49" fmla="*/ 3 h 86"/>
                <a:gd name="T50" fmla="*/ 44 w 200"/>
                <a:gd name="T51" fmla="*/ 2 h 86"/>
                <a:gd name="T52" fmla="*/ 37 w 200"/>
                <a:gd name="T53" fmla="*/ 2 h 86"/>
                <a:gd name="T54" fmla="*/ 30 w 200"/>
                <a:gd name="T55" fmla="*/ 0 h 86"/>
                <a:gd name="T56" fmla="*/ 7 w 200"/>
                <a:gd name="T57" fmla="*/ 0 h 86"/>
                <a:gd name="T58" fmla="*/ 5 w 200"/>
                <a:gd name="T59" fmla="*/ 2 h 86"/>
                <a:gd name="T60" fmla="*/ 2 w 200"/>
                <a:gd name="T61" fmla="*/ 5 h 86"/>
                <a:gd name="T62" fmla="*/ 0 w 200"/>
                <a:gd name="T63" fmla="*/ 6 h 86"/>
                <a:gd name="T64" fmla="*/ 0 w 200"/>
                <a:gd name="T65" fmla="*/ 11 h 86"/>
                <a:gd name="T66" fmla="*/ 2 w 200"/>
                <a:gd name="T67" fmla="*/ 14 h 86"/>
                <a:gd name="T68" fmla="*/ 5 w 200"/>
                <a:gd name="T69" fmla="*/ 17 h 86"/>
                <a:gd name="T70" fmla="*/ 6 w 200"/>
                <a:gd name="T71" fmla="*/ 18 h 86"/>
                <a:gd name="T72" fmla="*/ 9 w 200"/>
                <a:gd name="T73" fmla="*/ 18 h 86"/>
                <a:gd name="T74" fmla="*/ 27 w 200"/>
                <a:gd name="T75" fmla="*/ 18 h 86"/>
                <a:gd name="T76" fmla="*/ 34 w 200"/>
                <a:gd name="T77" fmla="*/ 20 h 86"/>
                <a:gd name="T78" fmla="*/ 41 w 200"/>
                <a:gd name="T79" fmla="*/ 20 h 86"/>
                <a:gd name="T80" fmla="*/ 47 w 200"/>
                <a:gd name="T81" fmla="*/ 21 h 86"/>
                <a:gd name="T82" fmla="*/ 55 w 200"/>
                <a:gd name="T83" fmla="*/ 21 h 86"/>
                <a:gd name="T84" fmla="*/ 66 w 200"/>
                <a:gd name="T85" fmla="*/ 24 h 86"/>
                <a:gd name="T86" fmla="*/ 74 w 200"/>
                <a:gd name="T87" fmla="*/ 25 h 86"/>
                <a:gd name="T88" fmla="*/ 85 w 200"/>
                <a:gd name="T89" fmla="*/ 28 h 86"/>
                <a:gd name="T90" fmla="*/ 91 w 200"/>
                <a:gd name="T91" fmla="*/ 30 h 86"/>
                <a:gd name="T92" fmla="*/ 97 w 200"/>
                <a:gd name="T93" fmla="*/ 33 h 86"/>
                <a:gd name="T94" fmla="*/ 109 w 200"/>
                <a:gd name="T95" fmla="*/ 36 h 86"/>
                <a:gd name="T96" fmla="*/ 115 w 200"/>
                <a:gd name="T97" fmla="*/ 39 h 86"/>
                <a:gd name="T98" fmla="*/ 121 w 200"/>
                <a:gd name="T99" fmla="*/ 39 h 86"/>
                <a:gd name="T100" fmla="*/ 124 w 200"/>
                <a:gd name="T101" fmla="*/ 42 h 86"/>
                <a:gd name="T102" fmla="*/ 136 w 200"/>
                <a:gd name="T103" fmla="*/ 48 h 86"/>
                <a:gd name="T104" fmla="*/ 140 w 200"/>
                <a:gd name="T105" fmla="*/ 50 h 86"/>
                <a:gd name="T106" fmla="*/ 146 w 200"/>
                <a:gd name="T107" fmla="*/ 53 h 86"/>
                <a:gd name="T108" fmla="*/ 150 w 200"/>
                <a:gd name="T109" fmla="*/ 56 h 86"/>
                <a:gd name="T110" fmla="*/ 156 w 200"/>
                <a:gd name="T111" fmla="*/ 59 h 86"/>
                <a:gd name="T112" fmla="*/ 164 w 200"/>
                <a:gd name="T113" fmla="*/ 65 h 86"/>
                <a:gd name="T114" fmla="*/ 168 w 200"/>
                <a:gd name="T115" fmla="*/ 70 h 86"/>
                <a:gd name="T116" fmla="*/ 177 w 200"/>
                <a:gd name="T117" fmla="*/ 75 h 86"/>
                <a:gd name="T118" fmla="*/ 186 w 200"/>
                <a:gd name="T119" fmla="*/ 83 h 8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0" h="86">
                  <a:moveTo>
                    <a:pt x="186" y="83"/>
                  </a:moveTo>
                  <a:lnTo>
                    <a:pt x="189" y="86"/>
                  </a:lnTo>
                  <a:lnTo>
                    <a:pt x="194" y="86"/>
                  </a:lnTo>
                  <a:lnTo>
                    <a:pt x="197" y="83"/>
                  </a:lnTo>
                  <a:lnTo>
                    <a:pt x="200" y="80"/>
                  </a:lnTo>
                  <a:lnTo>
                    <a:pt x="200" y="74"/>
                  </a:lnTo>
                  <a:lnTo>
                    <a:pt x="197" y="71"/>
                  </a:lnTo>
                  <a:lnTo>
                    <a:pt x="189" y="61"/>
                  </a:lnTo>
                  <a:lnTo>
                    <a:pt x="180" y="55"/>
                  </a:lnTo>
                  <a:lnTo>
                    <a:pt x="175" y="50"/>
                  </a:lnTo>
                  <a:lnTo>
                    <a:pt x="165" y="45"/>
                  </a:lnTo>
                  <a:lnTo>
                    <a:pt x="159" y="42"/>
                  </a:lnTo>
                  <a:lnTo>
                    <a:pt x="155" y="39"/>
                  </a:lnTo>
                  <a:lnTo>
                    <a:pt x="149" y="36"/>
                  </a:lnTo>
                  <a:lnTo>
                    <a:pt x="144" y="33"/>
                  </a:lnTo>
                  <a:lnTo>
                    <a:pt x="133" y="27"/>
                  </a:lnTo>
                  <a:lnTo>
                    <a:pt x="121" y="21"/>
                  </a:lnTo>
                  <a:lnTo>
                    <a:pt x="115" y="18"/>
                  </a:lnTo>
                  <a:lnTo>
                    <a:pt x="103" y="15"/>
                  </a:lnTo>
                  <a:lnTo>
                    <a:pt x="97" y="12"/>
                  </a:lnTo>
                  <a:lnTo>
                    <a:pt x="88" y="11"/>
                  </a:lnTo>
                  <a:lnTo>
                    <a:pt x="77" y="8"/>
                  </a:lnTo>
                  <a:lnTo>
                    <a:pt x="69" y="6"/>
                  </a:lnTo>
                  <a:lnTo>
                    <a:pt x="58" y="3"/>
                  </a:lnTo>
                  <a:lnTo>
                    <a:pt x="50" y="3"/>
                  </a:lnTo>
                  <a:lnTo>
                    <a:pt x="44" y="2"/>
                  </a:lnTo>
                  <a:lnTo>
                    <a:pt x="37" y="2"/>
                  </a:lnTo>
                  <a:lnTo>
                    <a:pt x="30" y="0"/>
                  </a:lnTo>
                  <a:lnTo>
                    <a:pt x="7" y="0"/>
                  </a:lnTo>
                  <a:lnTo>
                    <a:pt x="5" y="2"/>
                  </a:lnTo>
                  <a:lnTo>
                    <a:pt x="2" y="5"/>
                  </a:lnTo>
                  <a:lnTo>
                    <a:pt x="0" y="6"/>
                  </a:lnTo>
                  <a:lnTo>
                    <a:pt x="0" y="11"/>
                  </a:lnTo>
                  <a:lnTo>
                    <a:pt x="2" y="14"/>
                  </a:lnTo>
                  <a:lnTo>
                    <a:pt x="5" y="17"/>
                  </a:lnTo>
                  <a:lnTo>
                    <a:pt x="6" y="18"/>
                  </a:lnTo>
                  <a:lnTo>
                    <a:pt x="9" y="18"/>
                  </a:lnTo>
                  <a:lnTo>
                    <a:pt x="27" y="18"/>
                  </a:lnTo>
                  <a:lnTo>
                    <a:pt x="34" y="20"/>
                  </a:lnTo>
                  <a:lnTo>
                    <a:pt x="41" y="20"/>
                  </a:lnTo>
                  <a:lnTo>
                    <a:pt x="47" y="21"/>
                  </a:lnTo>
                  <a:lnTo>
                    <a:pt x="55" y="21"/>
                  </a:lnTo>
                  <a:lnTo>
                    <a:pt x="66" y="24"/>
                  </a:lnTo>
                  <a:lnTo>
                    <a:pt x="74" y="25"/>
                  </a:lnTo>
                  <a:lnTo>
                    <a:pt x="85" y="28"/>
                  </a:lnTo>
                  <a:lnTo>
                    <a:pt x="91" y="30"/>
                  </a:lnTo>
                  <a:lnTo>
                    <a:pt x="97" y="33"/>
                  </a:lnTo>
                  <a:lnTo>
                    <a:pt x="109" y="36"/>
                  </a:lnTo>
                  <a:lnTo>
                    <a:pt x="115" y="39"/>
                  </a:lnTo>
                  <a:lnTo>
                    <a:pt x="121" y="39"/>
                  </a:lnTo>
                  <a:lnTo>
                    <a:pt x="124" y="42"/>
                  </a:lnTo>
                  <a:lnTo>
                    <a:pt x="136" y="48"/>
                  </a:lnTo>
                  <a:lnTo>
                    <a:pt x="140" y="50"/>
                  </a:lnTo>
                  <a:lnTo>
                    <a:pt x="146" y="53"/>
                  </a:lnTo>
                  <a:lnTo>
                    <a:pt x="150" y="56"/>
                  </a:lnTo>
                  <a:lnTo>
                    <a:pt x="156" y="59"/>
                  </a:lnTo>
                  <a:lnTo>
                    <a:pt x="164" y="65"/>
                  </a:lnTo>
                  <a:lnTo>
                    <a:pt x="168" y="70"/>
                  </a:lnTo>
                  <a:lnTo>
                    <a:pt x="177" y="75"/>
                  </a:lnTo>
                  <a:lnTo>
                    <a:pt x="186"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1" name="Freeform 160"/>
            <p:cNvSpPr>
              <a:spLocks/>
            </p:cNvSpPr>
            <p:nvPr/>
          </p:nvSpPr>
          <p:spPr bwMode="auto">
            <a:xfrm>
              <a:off x="4789" y="1809"/>
              <a:ext cx="43" cy="90"/>
            </a:xfrm>
            <a:custGeom>
              <a:avLst/>
              <a:gdLst>
                <a:gd name="T0" fmla="*/ 43 w 43"/>
                <a:gd name="T1" fmla="*/ 7 h 90"/>
                <a:gd name="T2" fmla="*/ 38 w 43"/>
                <a:gd name="T3" fmla="*/ 1 h 90"/>
                <a:gd name="T4" fmla="*/ 32 w 43"/>
                <a:gd name="T5" fmla="*/ 0 h 90"/>
                <a:gd name="T6" fmla="*/ 27 w 43"/>
                <a:gd name="T7" fmla="*/ 4 h 90"/>
                <a:gd name="T8" fmla="*/ 25 w 43"/>
                <a:gd name="T9" fmla="*/ 9 h 90"/>
                <a:gd name="T10" fmla="*/ 24 w 43"/>
                <a:gd name="T11" fmla="*/ 7 h 90"/>
                <a:gd name="T12" fmla="*/ 22 w 43"/>
                <a:gd name="T13" fmla="*/ 22 h 90"/>
                <a:gd name="T14" fmla="*/ 21 w 43"/>
                <a:gd name="T15" fmla="*/ 29 h 90"/>
                <a:gd name="T16" fmla="*/ 19 w 43"/>
                <a:gd name="T17" fmla="*/ 38 h 90"/>
                <a:gd name="T18" fmla="*/ 18 w 43"/>
                <a:gd name="T19" fmla="*/ 43 h 90"/>
                <a:gd name="T20" fmla="*/ 16 w 43"/>
                <a:gd name="T21" fmla="*/ 46 h 90"/>
                <a:gd name="T22" fmla="*/ 16 w 43"/>
                <a:gd name="T23" fmla="*/ 47 h 90"/>
                <a:gd name="T24" fmla="*/ 13 w 43"/>
                <a:gd name="T25" fmla="*/ 54 h 90"/>
                <a:gd name="T26" fmla="*/ 10 w 43"/>
                <a:gd name="T27" fmla="*/ 60 h 90"/>
                <a:gd name="T28" fmla="*/ 10 w 43"/>
                <a:gd name="T29" fmla="*/ 60 h 90"/>
                <a:gd name="T30" fmla="*/ 6 w 43"/>
                <a:gd name="T31" fmla="*/ 66 h 90"/>
                <a:gd name="T32" fmla="*/ 2 w 43"/>
                <a:gd name="T33" fmla="*/ 75 h 90"/>
                <a:gd name="T34" fmla="*/ 2 w 43"/>
                <a:gd name="T35" fmla="*/ 75 h 90"/>
                <a:gd name="T36" fmla="*/ 0 w 43"/>
                <a:gd name="T37" fmla="*/ 82 h 90"/>
                <a:gd name="T38" fmla="*/ 2 w 43"/>
                <a:gd name="T39" fmla="*/ 87 h 90"/>
                <a:gd name="T40" fmla="*/ 6 w 43"/>
                <a:gd name="T41" fmla="*/ 90 h 90"/>
                <a:gd name="T42" fmla="*/ 12 w 43"/>
                <a:gd name="T43" fmla="*/ 88 h 90"/>
                <a:gd name="T44" fmla="*/ 16 w 43"/>
                <a:gd name="T45" fmla="*/ 87 h 90"/>
                <a:gd name="T46" fmla="*/ 19 w 43"/>
                <a:gd name="T47" fmla="*/ 80 h 90"/>
                <a:gd name="T48" fmla="*/ 19 w 43"/>
                <a:gd name="T49" fmla="*/ 80 h 90"/>
                <a:gd name="T50" fmla="*/ 22 w 43"/>
                <a:gd name="T51" fmla="*/ 75 h 90"/>
                <a:gd name="T52" fmla="*/ 28 w 43"/>
                <a:gd name="T53" fmla="*/ 65 h 90"/>
                <a:gd name="T54" fmla="*/ 28 w 43"/>
                <a:gd name="T55" fmla="*/ 65 h 90"/>
                <a:gd name="T56" fmla="*/ 31 w 43"/>
                <a:gd name="T57" fmla="*/ 57 h 90"/>
                <a:gd name="T58" fmla="*/ 34 w 43"/>
                <a:gd name="T59" fmla="*/ 52 h 90"/>
                <a:gd name="T60" fmla="*/ 35 w 43"/>
                <a:gd name="T61" fmla="*/ 46 h 90"/>
                <a:gd name="T62" fmla="*/ 37 w 43"/>
                <a:gd name="T63" fmla="*/ 41 h 90"/>
                <a:gd name="T64" fmla="*/ 38 w 43"/>
                <a:gd name="T65" fmla="*/ 35 h 90"/>
                <a:gd name="T66" fmla="*/ 40 w 43"/>
                <a:gd name="T67" fmla="*/ 28 h 90"/>
                <a:gd name="T68" fmla="*/ 41 w 43"/>
                <a:gd name="T69" fmla="*/ 13 h 90"/>
                <a:gd name="T70" fmla="*/ 43 w 43"/>
                <a:gd name="T71" fmla="*/ 9 h 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3" h="90">
                  <a:moveTo>
                    <a:pt x="43" y="9"/>
                  </a:moveTo>
                  <a:lnTo>
                    <a:pt x="43" y="7"/>
                  </a:lnTo>
                  <a:lnTo>
                    <a:pt x="41" y="4"/>
                  </a:lnTo>
                  <a:lnTo>
                    <a:pt x="38" y="1"/>
                  </a:lnTo>
                  <a:lnTo>
                    <a:pt x="37" y="0"/>
                  </a:lnTo>
                  <a:lnTo>
                    <a:pt x="32" y="0"/>
                  </a:lnTo>
                  <a:lnTo>
                    <a:pt x="30" y="1"/>
                  </a:lnTo>
                  <a:lnTo>
                    <a:pt x="27" y="4"/>
                  </a:lnTo>
                  <a:lnTo>
                    <a:pt x="25" y="6"/>
                  </a:lnTo>
                  <a:lnTo>
                    <a:pt x="25" y="9"/>
                  </a:lnTo>
                  <a:lnTo>
                    <a:pt x="28" y="3"/>
                  </a:lnTo>
                  <a:lnTo>
                    <a:pt x="24" y="7"/>
                  </a:lnTo>
                  <a:lnTo>
                    <a:pt x="24" y="21"/>
                  </a:lnTo>
                  <a:lnTo>
                    <a:pt x="22" y="22"/>
                  </a:lnTo>
                  <a:lnTo>
                    <a:pt x="22" y="28"/>
                  </a:lnTo>
                  <a:lnTo>
                    <a:pt x="21" y="29"/>
                  </a:lnTo>
                  <a:lnTo>
                    <a:pt x="21" y="35"/>
                  </a:lnTo>
                  <a:lnTo>
                    <a:pt x="19" y="38"/>
                  </a:lnTo>
                  <a:lnTo>
                    <a:pt x="19" y="40"/>
                  </a:lnTo>
                  <a:lnTo>
                    <a:pt x="18" y="43"/>
                  </a:lnTo>
                  <a:lnTo>
                    <a:pt x="18" y="44"/>
                  </a:lnTo>
                  <a:lnTo>
                    <a:pt x="16" y="46"/>
                  </a:lnTo>
                  <a:lnTo>
                    <a:pt x="16" y="49"/>
                  </a:lnTo>
                  <a:lnTo>
                    <a:pt x="16" y="47"/>
                  </a:lnTo>
                  <a:lnTo>
                    <a:pt x="13" y="52"/>
                  </a:lnTo>
                  <a:lnTo>
                    <a:pt x="13" y="54"/>
                  </a:lnTo>
                  <a:lnTo>
                    <a:pt x="13" y="53"/>
                  </a:lnTo>
                  <a:lnTo>
                    <a:pt x="10" y="60"/>
                  </a:lnTo>
                  <a:lnTo>
                    <a:pt x="10" y="62"/>
                  </a:lnTo>
                  <a:lnTo>
                    <a:pt x="10" y="60"/>
                  </a:lnTo>
                  <a:lnTo>
                    <a:pt x="7" y="63"/>
                  </a:lnTo>
                  <a:lnTo>
                    <a:pt x="6" y="66"/>
                  </a:lnTo>
                  <a:lnTo>
                    <a:pt x="5" y="68"/>
                  </a:lnTo>
                  <a:lnTo>
                    <a:pt x="2" y="75"/>
                  </a:lnTo>
                  <a:lnTo>
                    <a:pt x="2" y="77"/>
                  </a:lnTo>
                  <a:lnTo>
                    <a:pt x="2" y="75"/>
                  </a:lnTo>
                  <a:lnTo>
                    <a:pt x="0" y="78"/>
                  </a:lnTo>
                  <a:lnTo>
                    <a:pt x="0" y="82"/>
                  </a:lnTo>
                  <a:lnTo>
                    <a:pt x="2" y="84"/>
                  </a:lnTo>
                  <a:lnTo>
                    <a:pt x="2" y="87"/>
                  </a:lnTo>
                  <a:lnTo>
                    <a:pt x="3" y="88"/>
                  </a:lnTo>
                  <a:lnTo>
                    <a:pt x="6" y="90"/>
                  </a:lnTo>
                  <a:lnTo>
                    <a:pt x="10" y="90"/>
                  </a:lnTo>
                  <a:lnTo>
                    <a:pt x="12" y="88"/>
                  </a:lnTo>
                  <a:lnTo>
                    <a:pt x="15" y="88"/>
                  </a:lnTo>
                  <a:lnTo>
                    <a:pt x="16" y="87"/>
                  </a:lnTo>
                  <a:lnTo>
                    <a:pt x="16" y="85"/>
                  </a:lnTo>
                  <a:lnTo>
                    <a:pt x="19" y="80"/>
                  </a:lnTo>
                  <a:lnTo>
                    <a:pt x="19" y="78"/>
                  </a:lnTo>
                  <a:lnTo>
                    <a:pt x="19" y="80"/>
                  </a:lnTo>
                  <a:lnTo>
                    <a:pt x="21" y="78"/>
                  </a:lnTo>
                  <a:lnTo>
                    <a:pt x="22" y="75"/>
                  </a:lnTo>
                  <a:lnTo>
                    <a:pt x="25" y="72"/>
                  </a:lnTo>
                  <a:lnTo>
                    <a:pt x="28" y="65"/>
                  </a:lnTo>
                  <a:lnTo>
                    <a:pt x="28" y="63"/>
                  </a:lnTo>
                  <a:lnTo>
                    <a:pt x="28" y="65"/>
                  </a:lnTo>
                  <a:lnTo>
                    <a:pt x="31" y="60"/>
                  </a:lnTo>
                  <a:lnTo>
                    <a:pt x="31" y="57"/>
                  </a:lnTo>
                  <a:lnTo>
                    <a:pt x="31" y="59"/>
                  </a:lnTo>
                  <a:lnTo>
                    <a:pt x="34" y="52"/>
                  </a:lnTo>
                  <a:lnTo>
                    <a:pt x="35" y="50"/>
                  </a:lnTo>
                  <a:lnTo>
                    <a:pt x="35" y="46"/>
                  </a:lnTo>
                  <a:lnTo>
                    <a:pt x="37" y="43"/>
                  </a:lnTo>
                  <a:lnTo>
                    <a:pt x="37" y="41"/>
                  </a:lnTo>
                  <a:lnTo>
                    <a:pt x="38" y="38"/>
                  </a:lnTo>
                  <a:lnTo>
                    <a:pt x="38" y="35"/>
                  </a:lnTo>
                  <a:lnTo>
                    <a:pt x="40" y="34"/>
                  </a:lnTo>
                  <a:lnTo>
                    <a:pt x="40" y="28"/>
                  </a:lnTo>
                  <a:lnTo>
                    <a:pt x="41" y="27"/>
                  </a:lnTo>
                  <a:lnTo>
                    <a:pt x="41" y="13"/>
                  </a:lnTo>
                  <a:lnTo>
                    <a:pt x="40" y="15"/>
                  </a:lnTo>
                  <a:lnTo>
                    <a:pt x="4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2" name="Freeform 161"/>
            <p:cNvSpPr>
              <a:spLocks/>
            </p:cNvSpPr>
            <p:nvPr/>
          </p:nvSpPr>
          <p:spPr bwMode="auto">
            <a:xfrm>
              <a:off x="4794" y="1812"/>
              <a:ext cx="200" cy="87"/>
            </a:xfrm>
            <a:custGeom>
              <a:avLst/>
              <a:gdLst>
                <a:gd name="T0" fmla="*/ 198 w 200"/>
                <a:gd name="T1" fmla="*/ 13 h 87"/>
                <a:gd name="T2" fmla="*/ 200 w 200"/>
                <a:gd name="T3" fmla="*/ 6 h 87"/>
                <a:gd name="T4" fmla="*/ 195 w 200"/>
                <a:gd name="T5" fmla="*/ 1 h 87"/>
                <a:gd name="T6" fmla="*/ 188 w 200"/>
                <a:gd name="T7" fmla="*/ 0 h 87"/>
                <a:gd name="T8" fmla="*/ 186 w 200"/>
                <a:gd name="T9" fmla="*/ 1 h 87"/>
                <a:gd name="T10" fmla="*/ 176 w 200"/>
                <a:gd name="T11" fmla="*/ 9 h 87"/>
                <a:gd name="T12" fmla="*/ 167 w 200"/>
                <a:gd name="T13" fmla="*/ 16 h 87"/>
                <a:gd name="T14" fmla="*/ 159 w 200"/>
                <a:gd name="T15" fmla="*/ 24 h 87"/>
                <a:gd name="T16" fmla="*/ 150 w 200"/>
                <a:gd name="T17" fmla="*/ 29 h 87"/>
                <a:gd name="T18" fmla="*/ 129 w 200"/>
                <a:gd name="T19" fmla="*/ 41 h 87"/>
                <a:gd name="T20" fmla="*/ 120 w 200"/>
                <a:gd name="T21" fmla="*/ 44 h 87"/>
                <a:gd name="T22" fmla="*/ 97 w 200"/>
                <a:gd name="T23" fmla="*/ 53 h 87"/>
                <a:gd name="T24" fmla="*/ 80 w 200"/>
                <a:gd name="T25" fmla="*/ 59 h 87"/>
                <a:gd name="T26" fmla="*/ 67 w 200"/>
                <a:gd name="T27" fmla="*/ 62 h 87"/>
                <a:gd name="T28" fmla="*/ 54 w 200"/>
                <a:gd name="T29" fmla="*/ 65 h 87"/>
                <a:gd name="T30" fmla="*/ 41 w 200"/>
                <a:gd name="T31" fmla="*/ 66 h 87"/>
                <a:gd name="T32" fmla="*/ 27 w 200"/>
                <a:gd name="T33" fmla="*/ 68 h 87"/>
                <a:gd name="T34" fmla="*/ 7 w 200"/>
                <a:gd name="T35" fmla="*/ 69 h 87"/>
                <a:gd name="T36" fmla="*/ 5 w 200"/>
                <a:gd name="T37" fmla="*/ 69 h 87"/>
                <a:gd name="T38" fmla="*/ 1 w 200"/>
                <a:gd name="T39" fmla="*/ 74 h 87"/>
                <a:gd name="T40" fmla="*/ 0 w 200"/>
                <a:gd name="T41" fmla="*/ 81 h 87"/>
                <a:gd name="T42" fmla="*/ 4 w 200"/>
                <a:gd name="T43" fmla="*/ 85 h 87"/>
                <a:gd name="T44" fmla="*/ 8 w 200"/>
                <a:gd name="T45" fmla="*/ 87 h 87"/>
                <a:gd name="T46" fmla="*/ 16 w 200"/>
                <a:gd name="T47" fmla="*/ 85 h 87"/>
                <a:gd name="T48" fmla="*/ 36 w 200"/>
                <a:gd name="T49" fmla="*/ 84 h 87"/>
                <a:gd name="T50" fmla="*/ 50 w 200"/>
                <a:gd name="T51" fmla="*/ 82 h 87"/>
                <a:gd name="T52" fmla="*/ 63 w 200"/>
                <a:gd name="T53" fmla="*/ 81 h 87"/>
                <a:gd name="T54" fmla="*/ 76 w 200"/>
                <a:gd name="T55" fmla="*/ 78 h 87"/>
                <a:gd name="T56" fmla="*/ 97 w 200"/>
                <a:gd name="T57" fmla="*/ 74 h 87"/>
                <a:gd name="T58" fmla="*/ 114 w 200"/>
                <a:gd name="T59" fmla="*/ 68 h 87"/>
                <a:gd name="T60" fmla="*/ 132 w 200"/>
                <a:gd name="T61" fmla="*/ 59 h 87"/>
                <a:gd name="T62" fmla="*/ 150 w 200"/>
                <a:gd name="T63" fmla="*/ 50 h 87"/>
                <a:gd name="T64" fmla="*/ 164 w 200"/>
                <a:gd name="T65" fmla="*/ 41 h 87"/>
                <a:gd name="T66" fmla="*/ 175 w 200"/>
                <a:gd name="T67" fmla="*/ 34 h 87"/>
                <a:gd name="T68" fmla="*/ 184 w 200"/>
                <a:gd name="T69" fmla="*/ 26 h 87"/>
                <a:gd name="T70" fmla="*/ 192 w 200"/>
                <a:gd name="T71" fmla="*/ 19 h 87"/>
                <a:gd name="T72" fmla="*/ 197 w 200"/>
                <a:gd name="T73" fmla="*/ 15 h 8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0" h="87">
                  <a:moveTo>
                    <a:pt x="197" y="15"/>
                  </a:moveTo>
                  <a:lnTo>
                    <a:pt x="198" y="13"/>
                  </a:lnTo>
                  <a:lnTo>
                    <a:pt x="200" y="10"/>
                  </a:lnTo>
                  <a:lnTo>
                    <a:pt x="200" y="6"/>
                  </a:lnTo>
                  <a:lnTo>
                    <a:pt x="197" y="3"/>
                  </a:lnTo>
                  <a:lnTo>
                    <a:pt x="195" y="1"/>
                  </a:lnTo>
                  <a:lnTo>
                    <a:pt x="192" y="0"/>
                  </a:lnTo>
                  <a:lnTo>
                    <a:pt x="188" y="0"/>
                  </a:lnTo>
                  <a:lnTo>
                    <a:pt x="185" y="3"/>
                  </a:lnTo>
                  <a:lnTo>
                    <a:pt x="186" y="1"/>
                  </a:lnTo>
                  <a:lnTo>
                    <a:pt x="181" y="4"/>
                  </a:lnTo>
                  <a:lnTo>
                    <a:pt x="176" y="9"/>
                  </a:lnTo>
                  <a:lnTo>
                    <a:pt x="172" y="12"/>
                  </a:lnTo>
                  <a:lnTo>
                    <a:pt x="167" y="16"/>
                  </a:lnTo>
                  <a:lnTo>
                    <a:pt x="163" y="19"/>
                  </a:lnTo>
                  <a:lnTo>
                    <a:pt x="159" y="24"/>
                  </a:lnTo>
                  <a:lnTo>
                    <a:pt x="156" y="26"/>
                  </a:lnTo>
                  <a:lnTo>
                    <a:pt x="150" y="29"/>
                  </a:lnTo>
                  <a:lnTo>
                    <a:pt x="141" y="35"/>
                  </a:lnTo>
                  <a:lnTo>
                    <a:pt x="129" y="41"/>
                  </a:lnTo>
                  <a:lnTo>
                    <a:pt x="126" y="44"/>
                  </a:lnTo>
                  <a:lnTo>
                    <a:pt x="120" y="44"/>
                  </a:lnTo>
                  <a:lnTo>
                    <a:pt x="108" y="50"/>
                  </a:lnTo>
                  <a:lnTo>
                    <a:pt x="97" y="53"/>
                  </a:lnTo>
                  <a:lnTo>
                    <a:pt x="91" y="56"/>
                  </a:lnTo>
                  <a:lnTo>
                    <a:pt x="80" y="59"/>
                  </a:lnTo>
                  <a:lnTo>
                    <a:pt x="73" y="60"/>
                  </a:lnTo>
                  <a:lnTo>
                    <a:pt x="67" y="62"/>
                  </a:lnTo>
                  <a:lnTo>
                    <a:pt x="60" y="63"/>
                  </a:lnTo>
                  <a:lnTo>
                    <a:pt x="54" y="65"/>
                  </a:lnTo>
                  <a:lnTo>
                    <a:pt x="47" y="65"/>
                  </a:lnTo>
                  <a:lnTo>
                    <a:pt x="41" y="66"/>
                  </a:lnTo>
                  <a:lnTo>
                    <a:pt x="33" y="66"/>
                  </a:lnTo>
                  <a:lnTo>
                    <a:pt x="27" y="68"/>
                  </a:lnTo>
                  <a:lnTo>
                    <a:pt x="13" y="68"/>
                  </a:lnTo>
                  <a:lnTo>
                    <a:pt x="7" y="69"/>
                  </a:lnTo>
                  <a:lnTo>
                    <a:pt x="8" y="69"/>
                  </a:lnTo>
                  <a:lnTo>
                    <a:pt x="5" y="69"/>
                  </a:lnTo>
                  <a:lnTo>
                    <a:pt x="2" y="72"/>
                  </a:lnTo>
                  <a:lnTo>
                    <a:pt x="1" y="74"/>
                  </a:lnTo>
                  <a:lnTo>
                    <a:pt x="0" y="77"/>
                  </a:lnTo>
                  <a:lnTo>
                    <a:pt x="0" y="81"/>
                  </a:lnTo>
                  <a:lnTo>
                    <a:pt x="2" y="84"/>
                  </a:lnTo>
                  <a:lnTo>
                    <a:pt x="4" y="85"/>
                  </a:lnTo>
                  <a:lnTo>
                    <a:pt x="7" y="87"/>
                  </a:lnTo>
                  <a:lnTo>
                    <a:pt x="8" y="87"/>
                  </a:lnTo>
                  <a:lnTo>
                    <a:pt x="10" y="87"/>
                  </a:lnTo>
                  <a:lnTo>
                    <a:pt x="16" y="85"/>
                  </a:lnTo>
                  <a:lnTo>
                    <a:pt x="30" y="85"/>
                  </a:lnTo>
                  <a:lnTo>
                    <a:pt x="36" y="84"/>
                  </a:lnTo>
                  <a:lnTo>
                    <a:pt x="44" y="84"/>
                  </a:lnTo>
                  <a:lnTo>
                    <a:pt x="50" y="82"/>
                  </a:lnTo>
                  <a:lnTo>
                    <a:pt x="57" y="82"/>
                  </a:lnTo>
                  <a:lnTo>
                    <a:pt x="63" y="81"/>
                  </a:lnTo>
                  <a:lnTo>
                    <a:pt x="70" y="79"/>
                  </a:lnTo>
                  <a:lnTo>
                    <a:pt x="76" y="78"/>
                  </a:lnTo>
                  <a:lnTo>
                    <a:pt x="83" y="77"/>
                  </a:lnTo>
                  <a:lnTo>
                    <a:pt x="97" y="74"/>
                  </a:lnTo>
                  <a:lnTo>
                    <a:pt x="103" y="71"/>
                  </a:lnTo>
                  <a:lnTo>
                    <a:pt x="114" y="68"/>
                  </a:lnTo>
                  <a:lnTo>
                    <a:pt x="126" y="62"/>
                  </a:lnTo>
                  <a:lnTo>
                    <a:pt x="132" y="59"/>
                  </a:lnTo>
                  <a:lnTo>
                    <a:pt x="138" y="56"/>
                  </a:lnTo>
                  <a:lnTo>
                    <a:pt x="150" y="50"/>
                  </a:lnTo>
                  <a:lnTo>
                    <a:pt x="159" y="44"/>
                  </a:lnTo>
                  <a:lnTo>
                    <a:pt x="164" y="41"/>
                  </a:lnTo>
                  <a:lnTo>
                    <a:pt x="170" y="38"/>
                  </a:lnTo>
                  <a:lnTo>
                    <a:pt x="175" y="34"/>
                  </a:lnTo>
                  <a:lnTo>
                    <a:pt x="179" y="31"/>
                  </a:lnTo>
                  <a:lnTo>
                    <a:pt x="184" y="26"/>
                  </a:lnTo>
                  <a:lnTo>
                    <a:pt x="188" y="24"/>
                  </a:lnTo>
                  <a:lnTo>
                    <a:pt x="192" y="19"/>
                  </a:lnTo>
                  <a:lnTo>
                    <a:pt x="195" y="16"/>
                  </a:lnTo>
                  <a:lnTo>
                    <a:pt x="19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3" name="Freeform 162"/>
            <p:cNvSpPr>
              <a:spLocks/>
            </p:cNvSpPr>
            <p:nvPr/>
          </p:nvSpPr>
          <p:spPr bwMode="auto">
            <a:xfrm>
              <a:off x="4720" y="1759"/>
              <a:ext cx="94" cy="18"/>
            </a:xfrm>
            <a:custGeom>
              <a:avLst/>
              <a:gdLst>
                <a:gd name="T0" fmla="*/ 9 w 94"/>
                <a:gd name="T1" fmla="*/ 0 h 18"/>
                <a:gd name="T2" fmla="*/ 6 w 94"/>
                <a:gd name="T3" fmla="*/ 0 h 18"/>
                <a:gd name="T4" fmla="*/ 3 w 94"/>
                <a:gd name="T5" fmla="*/ 3 h 18"/>
                <a:gd name="T6" fmla="*/ 0 w 94"/>
                <a:gd name="T7" fmla="*/ 6 h 18"/>
                <a:gd name="T8" fmla="*/ 0 w 94"/>
                <a:gd name="T9" fmla="*/ 12 h 18"/>
                <a:gd name="T10" fmla="*/ 3 w 94"/>
                <a:gd name="T11" fmla="*/ 15 h 18"/>
                <a:gd name="T12" fmla="*/ 6 w 94"/>
                <a:gd name="T13" fmla="*/ 18 h 18"/>
                <a:gd name="T14" fmla="*/ 88 w 94"/>
                <a:gd name="T15" fmla="*/ 18 h 18"/>
                <a:gd name="T16" fmla="*/ 91 w 94"/>
                <a:gd name="T17" fmla="*/ 15 h 18"/>
                <a:gd name="T18" fmla="*/ 94 w 94"/>
                <a:gd name="T19" fmla="*/ 12 h 18"/>
                <a:gd name="T20" fmla="*/ 94 w 94"/>
                <a:gd name="T21" fmla="*/ 6 h 18"/>
                <a:gd name="T22" fmla="*/ 91 w 94"/>
                <a:gd name="T23" fmla="*/ 3 h 18"/>
                <a:gd name="T24" fmla="*/ 88 w 94"/>
                <a:gd name="T25" fmla="*/ 0 h 18"/>
                <a:gd name="T26" fmla="*/ 85 w 94"/>
                <a:gd name="T27" fmla="*/ 0 h 18"/>
                <a:gd name="T28" fmla="*/ 9 w 9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18">
                  <a:moveTo>
                    <a:pt x="9" y="0"/>
                  </a:moveTo>
                  <a:lnTo>
                    <a:pt x="6" y="0"/>
                  </a:lnTo>
                  <a:lnTo>
                    <a:pt x="3" y="3"/>
                  </a:lnTo>
                  <a:lnTo>
                    <a:pt x="0" y="6"/>
                  </a:lnTo>
                  <a:lnTo>
                    <a:pt x="0" y="12"/>
                  </a:lnTo>
                  <a:lnTo>
                    <a:pt x="3" y="15"/>
                  </a:lnTo>
                  <a:lnTo>
                    <a:pt x="6" y="18"/>
                  </a:lnTo>
                  <a:lnTo>
                    <a:pt x="88" y="18"/>
                  </a:lnTo>
                  <a:lnTo>
                    <a:pt x="91" y="15"/>
                  </a:lnTo>
                  <a:lnTo>
                    <a:pt x="94" y="12"/>
                  </a:lnTo>
                  <a:lnTo>
                    <a:pt x="94" y="6"/>
                  </a:lnTo>
                  <a:lnTo>
                    <a:pt x="91" y="3"/>
                  </a:lnTo>
                  <a:lnTo>
                    <a:pt x="88" y="0"/>
                  </a:lnTo>
                  <a:lnTo>
                    <a:pt x="8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4" name="Freeform 163"/>
            <p:cNvSpPr>
              <a:spLocks/>
            </p:cNvSpPr>
            <p:nvPr/>
          </p:nvSpPr>
          <p:spPr bwMode="auto">
            <a:xfrm>
              <a:off x="4710" y="1865"/>
              <a:ext cx="104" cy="18"/>
            </a:xfrm>
            <a:custGeom>
              <a:avLst/>
              <a:gdLst>
                <a:gd name="T0" fmla="*/ 8 w 104"/>
                <a:gd name="T1" fmla="*/ 0 h 18"/>
                <a:gd name="T2" fmla="*/ 6 w 104"/>
                <a:gd name="T3" fmla="*/ 0 h 18"/>
                <a:gd name="T4" fmla="*/ 3 w 104"/>
                <a:gd name="T5" fmla="*/ 3 h 18"/>
                <a:gd name="T6" fmla="*/ 0 w 104"/>
                <a:gd name="T7" fmla="*/ 6 h 18"/>
                <a:gd name="T8" fmla="*/ 0 w 104"/>
                <a:gd name="T9" fmla="*/ 12 h 18"/>
                <a:gd name="T10" fmla="*/ 3 w 104"/>
                <a:gd name="T11" fmla="*/ 15 h 18"/>
                <a:gd name="T12" fmla="*/ 6 w 104"/>
                <a:gd name="T13" fmla="*/ 18 h 18"/>
                <a:gd name="T14" fmla="*/ 98 w 104"/>
                <a:gd name="T15" fmla="*/ 18 h 18"/>
                <a:gd name="T16" fmla="*/ 101 w 104"/>
                <a:gd name="T17" fmla="*/ 15 h 18"/>
                <a:gd name="T18" fmla="*/ 104 w 104"/>
                <a:gd name="T19" fmla="*/ 12 h 18"/>
                <a:gd name="T20" fmla="*/ 104 w 104"/>
                <a:gd name="T21" fmla="*/ 6 h 18"/>
                <a:gd name="T22" fmla="*/ 101 w 104"/>
                <a:gd name="T23" fmla="*/ 3 h 18"/>
                <a:gd name="T24" fmla="*/ 98 w 104"/>
                <a:gd name="T25" fmla="*/ 0 h 18"/>
                <a:gd name="T26" fmla="*/ 95 w 104"/>
                <a:gd name="T27" fmla="*/ 0 h 18"/>
                <a:gd name="T28" fmla="*/ 8 w 10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4" h="18">
                  <a:moveTo>
                    <a:pt x="8" y="0"/>
                  </a:moveTo>
                  <a:lnTo>
                    <a:pt x="6" y="0"/>
                  </a:lnTo>
                  <a:lnTo>
                    <a:pt x="3" y="3"/>
                  </a:lnTo>
                  <a:lnTo>
                    <a:pt x="0" y="6"/>
                  </a:lnTo>
                  <a:lnTo>
                    <a:pt x="0" y="12"/>
                  </a:lnTo>
                  <a:lnTo>
                    <a:pt x="3" y="15"/>
                  </a:lnTo>
                  <a:lnTo>
                    <a:pt x="6" y="18"/>
                  </a:lnTo>
                  <a:lnTo>
                    <a:pt x="98" y="18"/>
                  </a:lnTo>
                  <a:lnTo>
                    <a:pt x="101" y="15"/>
                  </a:lnTo>
                  <a:lnTo>
                    <a:pt x="104" y="12"/>
                  </a:lnTo>
                  <a:lnTo>
                    <a:pt x="104" y="6"/>
                  </a:lnTo>
                  <a:lnTo>
                    <a:pt x="101" y="3"/>
                  </a:lnTo>
                  <a:lnTo>
                    <a:pt x="98" y="0"/>
                  </a:lnTo>
                  <a:lnTo>
                    <a:pt x="9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5" name="Freeform 164"/>
            <p:cNvSpPr>
              <a:spLocks/>
            </p:cNvSpPr>
            <p:nvPr/>
          </p:nvSpPr>
          <p:spPr bwMode="auto">
            <a:xfrm>
              <a:off x="4979" y="1806"/>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6" name="Freeform 165"/>
            <p:cNvSpPr>
              <a:spLocks/>
            </p:cNvSpPr>
            <p:nvPr/>
          </p:nvSpPr>
          <p:spPr bwMode="auto">
            <a:xfrm>
              <a:off x="4555" y="1916"/>
              <a:ext cx="93" cy="159"/>
            </a:xfrm>
            <a:custGeom>
              <a:avLst/>
              <a:gdLst>
                <a:gd name="T0" fmla="*/ 6 w 93"/>
                <a:gd name="T1" fmla="*/ 0 h 159"/>
                <a:gd name="T2" fmla="*/ 0 w 93"/>
                <a:gd name="T3" fmla="*/ 6 h 159"/>
                <a:gd name="T4" fmla="*/ 3 w 93"/>
                <a:gd name="T5" fmla="*/ 15 h 159"/>
                <a:gd name="T6" fmla="*/ 22 w 93"/>
                <a:gd name="T7" fmla="*/ 18 h 159"/>
                <a:gd name="T8" fmla="*/ 30 w 93"/>
                <a:gd name="T9" fmla="*/ 21 h 159"/>
                <a:gd name="T10" fmla="*/ 34 w 93"/>
                <a:gd name="T11" fmla="*/ 23 h 159"/>
                <a:gd name="T12" fmla="*/ 41 w 93"/>
                <a:gd name="T13" fmla="*/ 25 h 159"/>
                <a:gd name="T14" fmla="*/ 50 w 93"/>
                <a:gd name="T15" fmla="*/ 31 h 159"/>
                <a:gd name="T16" fmla="*/ 56 w 93"/>
                <a:gd name="T17" fmla="*/ 34 h 159"/>
                <a:gd name="T18" fmla="*/ 62 w 93"/>
                <a:gd name="T19" fmla="*/ 43 h 159"/>
                <a:gd name="T20" fmla="*/ 66 w 93"/>
                <a:gd name="T21" fmla="*/ 51 h 159"/>
                <a:gd name="T22" fmla="*/ 72 w 93"/>
                <a:gd name="T23" fmla="*/ 62 h 159"/>
                <a:gd name="T24" fmla="*/ 74 w 93"/>
                <a:gd name="T25" fmla="*/ 70 h 159"/>
                <a:gd name="T26" fmla="*/ 75 w 93"/>
                <a:gd name="T27" fmla="*/ 83 h 159"/>
                <a:gd name="T28" fmla="*/ 74 w 93"/>
                <a:gd name="T29" fmla="*/ 81 h 159"/>
                <a:gd name="T30" fmla="*/ 72 w 93"/>
                <a:gd name="T31" fmla="*/ 92 h 159"/>
                <a:gd name="T32" fmla="*/ 68 w 93"/>
                <a:gd name="T33" fmla="*/ 104 h 159"/>
                <a:gd name="T34" fmla="*/ 65 w 93"/>
                <a:gd name="T35" fmla="*/ 114 h 159"/>
                <a:gd name="T36" fmla="*/ 56 w 93"/>
                <a:gd name="T37" fmla="*/ 121 h 159"/>
                <a:gd name="T38" fmla="*/ 53 w 93"/>
                <a:gd name="T39" fmla="*/ 124 h 159"/>
                <a:gd name="T40" fmla="*/ 44 w 93"/>
                <a:gd name="T41" fmla="*/ 130 h 159"/>
                <a:gd name="T42" fmla="*/ 38 w 93"/>
                <a:gd name="T43" fmla="*/ 134 h 159"/>
                <a:gd name="T44" fmla="*/ 32 w 93"/>
                <a:gd name="T45" fmla="*/ 137 h 159"/>
                <a:gd name="T46" fmla="*/ 24 w 93"/>
                <a:gd name="T47" fmla="*/ 139 h 159"/>
                <a:gd name="T48" fmla="*/ 10 w 93"/>
                <a:gd name="T49" fmla="*/ 140 h 159"/>
                <a:gd name="T50" fmla="*/ 9 w 93"/>
                <a:gd name="T51" fmla="*/ 142 h 159"/>
                <a:gd name="T52" fmla="*/ 3 w 93"/>
                <a:gd name="T53" fmla="*/ 145 h 159"/>
                <a:gd name="T54" fmla="*/ 0 w 93"/>
                <a:gd name="T55" fmla="*/ 154 h 159"/>
                <a:gd name="T56" fmla="*/ 6 w 93"/>
                <a:gd name="T57" fmla="*/ 159 h 159"/>
                <a:gd name="T58" fmla="*/ 13 w 93"/>
                <a:gd name="T59" fmla="*/ 158 h 159"/>
                <a:gd name="T60" fmla="*/ 30 w 93"/>
                <a:gd name="T61" fmla="*/ 156 h 159"/>
                <a:gd name="T62" fmla="*/ 35 w 93"/>
                <a:gd name="T63" fmla="*/ 155 h 159"/>
                <a:gd name="T64" fmla="*/ 44 w 93"/>
                <a:gd name="T65" fmla="*/ 152 h 159"/>
                <a:gd name="T66" fmla="*/ 56 w 93"/>
                <a:gd name="T67" fmla="*/ 145 h 159"/>
                <a:gd name="T68" fmla="*/ 65 w 93"/>
                <a:gd name="T69" fmla="*/ 139 h 159"/>
                <a:gd name="T70" fmla="*/ 71 w 93"/>
                <a:gd name="T71" fmla="*/ 133 h 159"/>
                <a:gd name="T72" fmla="*/ 74 w 93"/>
                <a:gd name="T73" fmla="*/ 127 h 159"/>
                <a:gd name="T74" fmla="*/ 84 w 93"/>
                <a:gd name="T75" fmla="*/ 114 h 159"/>
                <a:gd name="T76" fmla="*/ 90 w 93"/>
                <a:gd name="T77" fmla="*/ 99 h 159"/>
                <a:gd name="T78" fmla="*/ 91 w 93"/>
                <a:gd name="T79" fmla="*/ 92 h 159"/>
                <a:gd name="T80" fmla="*/ 93 w 93"/>
                <a:gd name="T81" fmla="*/ 77 h 159"/>
                <a:gd name="T82" fmla="*/ 91 w 93"/>
                <a:gd name="T83" fmla="*/ 67 h 159"/>
                <a:gd name="T84" fmla="*/ 90 w 93"/>
                <a:gd name="T85" fmla="*/ 59 h 159"/>
                <a:gd name="T86" fmla="*/ 84 w 93"/>
                <a:gd name="T87" fmla="*/ 45 h 159"/>
                <a:gd name="T88" fmla="*/ 74 w 93"/>
                <a:gd name="T89" fmla="*/ 31 h 159"/>
                <a:gd name="T90" fmla="*/ 71 w 93"/>
                <a:gd name="T91" fmla="*/ 25 h 159"/>
                <a:gd name="T92" fmla="*/ 65 w 93"/>
                <a:gd name="T93" fmla="*/ 20 h 159"/>
                <a:gd name="T94" fmla="*/ 56 w 93"/>
                <a:gd name="T95" fmla="*/ 14 h 159"/>
                <a:gd name="T96" fmla="*/ 44 w 93"/>
                <a:gd name="T97" fmla="*/ 6 h 159"/>
                <a:gd name="T98" fmla="*/ 35 w 93"/>
                <a:gd name="T99" fmla="*/ 3 h 159"/>
                <a:gd name="T100" fmla="*/ 30 w 93"/>
                <a:gd name="T101" fmla="*/ 2 h 159"/>
                <a:gd name="T102" fmla="*/ 9 w 93"/>
                <a:gd name="T103" fmla="*/ 0 h 1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159">
                  <a:moveTo>
                    <a:pt x="9" y="0"/>
                  </a:moveTo>
                  <a:lnTo>
                    <a:pt x="6" y="0"/>
                  </a:lnTo>
                  <a:lnTo>
                    <a:pt x="3" y="3"/>
                  </a:lnTo>
                  <a:lnTo>
                    <a:pt x="0" y="6"/>
                  </a:lnTo>
                  <a:lnTo>
                    <a:pt x="0" y="12"/>
                  </a:lnTo>
                  <a:lnTo>
                    <a:pt x="3" y="15"/>
                  </a:lnTo>
                  <a:lnTo>
                    <a:pt x="6" y="18"/>
                  </a:lnTo>
                  <a:lnTo>
                    <a:pt x="22" y="18"/>
                  </a:lnTo>
                  <a:lnTo>
                    <a:pt x="24" y="20"/>
                  </a:lnTo>
                  <a:lnTo>
                    <a:pt x="30" y="21"/>
                  </a:lnTo>
                  <a:lnTo>
                    <a:pt x="32" y="21"/>
                  </a:lnTo>
                  <a:lnTo>
                    <a:pt x="34" y="23"/>
                  </a:lnTo>
                  <a:lnTo>
                    <a:pt x="38" y="24"/>
                  </a:lnTo>
                  <a:lnTo>
                    <a:pt x="41" y="25"/>
                  </a:lnTo>
                  <a:lnTo>
                    <a:pt x="44" y="28"/>
                  </a:lnTo>
                  <a:lnTo>
                    <a:pt x="50" y="31"/>
                  </a:lnTo>
                  <a:lnTo>
                    <a:pt x="53" y="34"/>
                  </a:lnTo>
                  <a:lnTo>
                    <a:pt x="56" y="34"/>
                  </a:lnTo>
                  <a:lnTo>
                    <a:pt x="56" y="37"/>
                  </a:lnTo>
                  <a:lnTo>
                    <a:pt x="62" y="43"/>
                  </a:lnTo>
                  <a:lnTo>
                    <a:pt x="65" y="45"/>
                  </a:lnTo>
                  <a:lnTo>
                    <a:pt x="66" y="51"/>
                  </a:lnTo>
                  <a:lnTo>
                    <a:pt x="68" y="55"/>
                  </a:lnTo>
                  <a:lnTo>
                    <a:pt x="72" y="62"/>
                  </a:lnTo>
                  <a:lnTo>
                    <a:pt x="72" y="67"/>
                  </a:lnTo>
                  <a:lnTo>
                    <a:pt x="74" y="70"/>
                  </a:lnTo>
                  <a:lnTo>
                    <a:pt x="74" y="77"/>
                  </a:lnTo>
                  <a:lnTo>
                    <a:pt x="75" y="83"/>
                  </a:lnTo>
                  <a:lnTo>
                    <a:pt x="77" y="76"/>
                  </a:lnTo>
                  <a:lnTo>
                    <a:pt x="74" y="81"/>
                  </a:lnTo>
                  <a:lnTo>
                    <a:pt x="74" y="89"/>
                  </a:lnTo>
                  <a:lnTo>
                    <a:pt x="72" y="92"/>
                  </a:lnTo>
                  <a:lnTo>
                    <a:pt x="72" y="96"/>
                  </a:lnTo>
                  <a:lnTo>
                    <a:pt x="68" y="104"/>
                  </a:lnTo>
                  <a:lnTo>
                    <a:pt x="66" y="108"/>
                  </a:lnTo>
                  <a:lnTo>
                    <a:pt x="65" y="114"/>
                  </a:lnTo>
                  <a:lnTo>
                    <a:pt x="62" y="115"/>
                  </a:lnTo>
                  <a:lnTo>
                    <a:pt x="56" y="121"/>
                  </a:lnTo>
                  <a:lnTo>
                    <a:pt x="56" y="124"/>
                  </a:lnTo>
                  <a:lnTo>
                    <a:pt x="53" y="124"/>
                  </a:lnTo>
                  <a:lnTo>
                    <a:pt x="50" y="127"/>
                  </a:lnTo>
                  <a:lnTo>
                    <a:pt x="44" y="130"/>
                  </a:lnTo>
                  <a:lnTo>
                    <a:pt x="41" y="133"/>
                  </a:lnTo>
                  <a:lnTo>
                    <a:pt x="38" y="134"/>
                  </a:lnTo>
                  <a:lnTo>
                    <a:pt x="34" y="136"/>
                  </a:lnTo>
                  <a:lnTo>
                    <a:pt x="32" y="137"/>
                  </a:lnTo>
                  <a:lnTo>
                    <a:pt x="30" y="137"/>
                  </a:lnTo>
                  <a:lnTo>
                    <a:pt x="24" y="139"/>
                  </a:lnTo>
                  <a:lnTo>
                    <a:pt x="22" y="140"/>
                  </a:lnTo>
                  <a:lnTo>
                    <a:pt x="10" y="140"/>
                  </a:lnTo>
                  <a:lnTo>
                    <a:pt x="4" y="143"/>
                  </a:lnTo>
                  <a:lnTo>
                    <a:pt x="9" y="142"/>
                  </a:lnTo>
                  <a:lnTo>
                    <a:pt x="6" y="142"/>
                  </a:lnTo>
                  <a:lnTo>
                    <a:pt x="3" y="145"/>
                  </a:lnTo>
                  <a:lnTo>
                    <a:pt x="0" y="148"/>
                  </a:lnTo>
                  <a:lnTo>
                    <a:pt x="0" y="154"/>
                  </a:lnTo>
                  <a:lnTo>
                    <a:pt x="3" y="156"/>
                  </a:lnTo>
                  <a:lnTo>
                    <a:pt x="6" y="159"/>
                  </a:lnTo>
                  <a:lnTo>
                    <a:pt x="9" y="159"/>
                  </a:lnTo>
                  <a:lnTo>
                    <a:pt x="13" y="158"/>
                  </a:lnTo>
                  <a:lnTo>
                    <a:pt x="25" y="158"/>
                  </a:lnTo>
                  <a:lnTo>
                    <a:pt x="30" y="156"/>
                  </a:lnTo>
                  <a:lnTo>
                    <a:pt x="32" y="155"/>
                  </a:lnTo>
                  <a:lnTo>
                    <a:pt x="35" y="155"/>
                  </a:lnTo>
                  <a:lnTo>
                    <a:pt x="40" y="154"/>
                  </a:lnTo>
                  <a:lnTo>
                    <a:pt x="44" y="152"/>
                  </a:lnTo>
                  <a:lnTo>
                    <a:pt x="53" y="148"/>
                  </a:lnTo>
                  <a:lnTo>
                    <a:pt x="56" y="145"/>
                  </a:lnTo>
                  <a:lnTo>
                    <a:pt x="62" y="142"/>
                  </a:lnTo>
                  <a:lnTo>
                    <a:pt x="65" y="139"/>
                  </a:lnTo>
                  <a:lnTo>
                    <a:pt x="68" y="136"/>
                  </a:lnTo>
                  <a:lnTo>
                    <a:pt x="71" y="133"/>
                  </a:lnTo>
                  <a:lnTo>
                    <a:pt x="74" y="130"/>
                  </a:lnTo>
                  <a:lnTo>
                    <a:pt x="74" y="127"/>
                  </a:lnTo>
                  <a:lnTo>
                    <a:pt x="77" y="126"/>
                  </a:lnTo>
                  <a:lnTo>
                    <a:pt x="84" y="114"/>
                  </a:lnTo>
                  <a:lnTo>
                    <a:pt x="85" y="109"/>
                  </a:lnTo>
                  <a:lnTo>
                    <a:pt x="90" y="99"/>
                  </a:lnTo>
                  <a:lnTo>
                    <a:pt x="90" y="95"/>
                  </a:lnTo>
                  <a:lnTo>
                    <a:pt x="91" y="92"/>
                  </a:lnTo>
                  <a:lnTo>
                    <a:pt x="91" y="84"/>
                  </a:lnTo>
                  <a:lnTo>
                    <a:pt x="93" y="77"/>
                  </a:lnTo>
                  <a:lnTo>
                    <a:pt x="91" y="74"/>
                  </a:lnTo>
                  <a:lnTo>
                    <a:pt x="91" y="67"/>
                  </a:lnTo>
                  <a:lnTo>
                    <a:pt x="90" y="64"/>
                  </a:lnTo>
                  <a:lnTo>
                    <a:pt x="90" y="59"/>
                  </a:lnTo>
                  <a:lnTo>
                    <a:pt x="85" y="49"/>
                  </a:lnTo>
                  <a:lnTo>
                    <a:pt x="84" y="45"/>
                  </a:lnTo>
                  <a:lnTo>
                    <a:pt x="77" y="33"/>
                  </a:lnTo>
                  <a:lnTo>
                    <a:pt x="74" y="31"/>
                  </a:lnTo>
                  <a:lnTo>
                    <a:pt x="74" y="28"/>
                  </a:lnTo>
                  <a:lnTo>
                    <a:pt x="71" y="25"/>
                  </a:lnTo>
                  <a:lnTo>
                    <a:pt x="68" y="23"/>
                  </a:lnTo>
                  <a:lnTo>
                    <a:pt x="65" y="20"/>
                  </a:lnTo>
                  <a:lnTo>
                    <a:pt x="62" y="17"/>
                  </a:lnTo>
                  <a:lnTo>
                    <a:pt x="56" y="14"/>
                  </a:lnTo>
                  <a:lnTo>
                    <a:pt x="53" y="11"/>
                  </a:lnTo>
                  <a:lnTo>
                    <a:pt x="44" y="6"/>
                  </a:lnTo>
                  <a:lnTo>
                    <a:pt x="40" y="5"/>
                  </a:lnTo>
                  <a:lnTo>
                    <a:pt x="35" y="3"/>
                  </a:lnTo>
                  <a:lnTo>
                    <a:pt x="32" y="3"/>
                  </a:lnTo>
                  <a:lnTo>
                    <a:pt x="30" y="2"/>
                  </a:lnTo>
                  <a:lnTo>
                    <a:pt x="2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7" name="Freeform 166"/>
            <p:cNvSpPr>
              <a:spLocks/>
            </p:cNvSpPr>
            <p:nvPr/>
          </p:nvSpPr>
          <p:spPr bwMode="auto">
            <a:xfrm>
              <a:off x="4451" y="1916"/>
              <a:ext cx="131" cy="18"/>
            </a:xfrm>
            <a:custGeom>
              <a:avLst/>
              <a:gdLst>
                <a:gd name="T0" fmla="*/ 122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5 w 131"/>
                <a:gd name="T15" fmla="*/ 0 h 18"/>
                <a:gd name="T16" fmla="*/ 3 w 131"/>
                <a:gd name="T17" fmla="*/ 3 h 18"/>
                <a:gd name="T18" fmla="*/ 0 w 131"/>
                <a:gd name="T19" fmla="*/ 6 h 18"/>
                <a:gd name="T20" fmla="*/ 0 w 131"/>
                <a:gd name="T21" fmla="*/ 12 h 18"/>
                <a:gd name="T22" fmla="*/ 3 w 131"/>
                <a:gd name="T23" fmla="*/ 15 h 18"/>
                <a:gd name="T24" fmla="*/ 5 w 131"/>
                <a:gd name="T25" fmla="*/ 18 h 18"/>
                <a:gd name="T26" fmla="*/ 8 w 131"/>
                <a:gd name="T27" fmla="*/ 18 h 18"/>
                <a:gd name="T28" fmla="*/ 122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2" y="18"/>
                  </a:moveTo>
                  <a:lnTo>
                    <a:pt x="125" y="18"/>
                  </a:lnTo>
                  <a:lnTo>
                    <a:pt x="128" y="15"/>
                  </a:lnTo>
                  <a:lnTo>
                    <a:pt x="131" y="12"/>
                  </a:lnTo>
                  <a:lnTo>
                    <a:pt x="131" y="6"/>
                  </a:lnTo>
                  <a:lnTo>
                    <a:pt x="128" y="3"/>
                  </a:lnTo>
                  <a:lnTo>
                    <a:pt x="125" y="0"/>
                  </a:lnTo>
                  <a:lnTo>
                    <a:pt x="5" y="0"/>
                  </a:lnTo>
                  <a:lnTo>
                    <a:pt x="3" y="3"/>
                  </a:lnTo>
                  <a:lnTo>
                    <a:pt x="0" y="6"/>
                  </a:lnTo>
                  <a:lnTo>
                    <a:pt x="0" y="12"/>
                  </a:lnTo>
                  <a:lnTo>
                    <a:pt x="3" y="15"/>
                  </a:lnTo>
                  <a:lnTo>
                    <a:pt x="5" y="18"/>
                  </a:lnTo>
                  <a:lnTo>
                    <a:pt x="8" y="18"/>
                  </a:lnTo>
                  <a:lnTo>
                    <a:pt x="1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8" name="Freeform 167"/>
            <p:cNvSpPr>
              <a:spLocks/>
            </p:cNvSpPr>
            <p:nvPr/>
          </p:nvSpPr>
          <p:spPr bwMode="auto">
            <a:xfrm>
              <a:off x="4451" y="2059"/>
              <a:ext cx="131" cy="18"/>
            </a:xfrm>
            <a:custGeom>
              <a:avLst/>
              <a:gdLst>
                <a:gd name="T0" fmla="*/ 122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5 w 131"/>
                <a:gd name="T15" fmla="*/ 0 h 18"/>
                <a:gd name="T16" fmla="*/ 3 w 131"/>
                <a:gd name="T17" fmla="*/ 3 h 18"/>
                <a:gd name="T18" fmla="*/ 0 w 131"/>
                <a:gd name="T19" fmla="*/ 6 h 18"/>
                <a:gd name="T20" fmla="*/ 0 w 131"/>
                <a:gd name="T21" fmla="*/ 12 h 18"/>
                <a:gd name="T22" fmla="*/ 3 w 131"/>
                <a:gd name="T23" fmla="*/ 15 h 18"/>
                <a:gd name="T24" fmla="*/ 5 w 131"/>
                <a:gd name="T25" fmla="*/ 18 h 18"/>
                <a:gd name="T26" fmla="*/ 8 w 131"/>
                <a:gd name="T27" fmla="*/ 18 h 18"/>
                <a:gd name="T28" fmla="*/ 122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2" y="18"/>
                  </a:moveTo>
                  <a:lnTo>
                    <a:pt x="125" y="18"/>
                  </a:lnTo>
                  <a:lnTo>
                    <a:pt x="128" y="15"/>
                  </a:lnTo>
                  <a:lnTo>
                    <a:pt x="131" y="12"/>
                  </a:lnTo>
                  <a:lnTo>
                    <a:pt x="131" y="6"/>
                  </a:lnTo>
                  <a:lnTo>
                    <a:pt x="128" y="3"/>
                  </a:lnTo>
                  <a:lnTo>
                    <a:pt x="125" y="0"/>
                  </a:lnTo>
                  <a:lnTo>
                    <a:pt x="5" y="0"/>
                  </a:lnTo>
                  <a:lnTo>
                    <a:pt x="3" y="3"/>
                  </a:lnTo>
                  <a:lnTo>
                    <a:pt x="0" y="6"/>
                  </a:lnTo>
                  <a:lnTo>
                    <a:pt x="0" y="12"/>
                  </a:lnTo>
                  <a:lnTo>
                    <a:pt x="3" y="15"/>
                  </a:lnTo>
                  <a:lnTo>
                    <a:pt x="5" y="18"/>
                  </a:lnTo>
                  <a:lnTo>
                    <a:pt x="8" y="18"/>
                  </a:lnTo>
                  <a:lnTo>
                    <a:pt x="1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9" name="Freeform 168"/>
            <p:cNvSpPr>
              <a:spLocks/>
            </p:cNvSpPr>
            <p:nvPr/>
          </p:nvSpPr>
          <p:spPr bwMode="auto">
            <a:xfrm>
              <a:off x="4451" y="1916"/>
              <a:ext cx="17" cy="161"/>
            </a:xfrm>
            <a:custGeom>
              <a:avLst/>
              <a:gdLst>
                <a:gd name="T0" fmla="*/ 17 w 17"/>
                <a:gd name="T1" fmla="*/ 9 h 161"/>
                <a:gd name="T2" fmla="*/ 17 w 17"/>
                <a:gd name="T3" fmla="*/ 6 h 161"/>
                <a:gd name="T4" fmla="*/ 14 w 17"/>
                <a:gd name="T5" fmla="*/ 3 h 161"/>
                <a:gd name="T6" fmla="*/ 11 w 17"/>
                <a:gd name="T7" fmla="*/ 0 h 161"/>
                <a:gd name="T8" fmla="*/ 5 w 17"/>
                <a:gd name="T9" fmla="*/ 0 h 161"/>
                <a:gd name="T10" fmla="*/ 3 w 17"/>
                <a:gd name="T11" fmla="*/ 3 h 161"/>
                <a:gd name="T12" fmla="*/ 0 w 17"/>
                <a:gd name="T13" fmla="*/ 6 h 161"/>
                <a:gd name="T14" fmla="*/ 0 w 17"/>
                <a:gd name="T15" fmla="*/ 155 h 161"/>
                <a:gd name="T16" fmla="*/ 3 w 17"/>
                <a:gd name="T17" fmla="*/ 158 h 161"/>
                <a:gd name="T18" fmla="*/ 5 w 17"/>
                <a:gd name="T19" fmla="*/ 161 h 161"/>
                <a:gd name="T20" fmla="*/ 11 w 17"/>
                <a:gd name="T21" fmla="*/ 161 h 161"/>
                <a:gd name="T22" fmla="*/ 14 w 17"/>
                <a:gd name="T23" fmla="*/ 158 h 161"/>
                <a:gd name="T24" fmla="*/ 17 w 17"/>
                <a:gd name="T25" fmla="*/ 155 h 161"/>
                <a:gd name="T26" fmla="*/ 17 w 17"/>
                <a:gd name="T27" fmla="*/ 152 h 161"/>
                <a:gd name="T28" fmla="*/ 17 w 17"/>
                <a:gd name="T29" fmla="*/ 9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161">
                  <a:moveTo>
                    <a:pt x="17" y="9"/>
                  </a:moveTo>
                  <a:lnTo>
                    <a:pt x="17" y="6"/>
                  </a:lnTo>
                  <a:lnTo>
                    <a:pt x="14" y="3"/>
                  </a:lnTo>
                  <a:lnTo>
                    <a:pt x="11" y="0"/>
                  </a:lnTo>
                  <a:lnTo>
                    <a:pt x="5" y="0"/>
                  </a:lnTo>
                  <a:lnTo>
                    <a:pt x="3" y="3"/>
                  </a:lnTo>
                  <a:lnTo>
                    <a:pt x="0" y="6"/>
                  </a:lnTo>
                  <a:lnTo>
                    <a:pt x="0" y="155"/>
                  </a:lnTo>
                  <a:lnTo>
                    <a:pt x="3" y="158"/>
                  </a:lnTo>
                  <a:lnTo>
                    <a:pt x="5" y="161"/>
                  </a:lnTo>
                  <a:lnTo>
                    <a:pt x="11" y="161"/>
                  </a:lnTo>
                  <a:lnTo>
                    <a:pt x="14" y="158"/>
                  </a:lnTo>
                  <a:lnTo>
                    <a:pt x="17" y="155"/>
                  </a:lnTo>
                  <a:lnTo>
                    <a:pt x="17" y="152"/>
                  </a:lnTo>
                  <a:lnTo>
                    <a:pt x="1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0" name="Freeform 169"/>
            <p:cNvSpPr>
              <a:spLocks/>
            </p:cNvSpPr>
            <p:nvPr/>
          </p:nvSpPr>
          <p:spPr bwMode="auto">
            <a:xfrm>
              <a:off x="4371" y="1940"/>
              <a:ext cx="93" cy="18"/>
            </a:xfrm>
            <a:custGeom>
              <a:avLst/>
              <a:gdLst>
                <a:gd name="T0" fmla="*/ 9 w 93"/>
                <a:gd name="T1" fmla="*/ 0 h 18"/>
                <a:gd name="T2" fmla="*/ 6 w 93"/>
                <a:gd name="T3" fmla="*/ 0 h 18"/>
                <a:gd name="T4" fmla="*/ 3 w 93"/>
                <a:gd name="T5" fmla="*/ 3 h 18"/>
                <a:gd name="T6" fmla="*/ 0 w 93"/>
                <a:gd name="T7" fmla="*/ 6 h 18"/>
                <a:gd name="T8" fmla="*/ 0 w 93"/>
                <a:gd name="T9" fmla="*/ 12 h 18"/>
                <a:gd name="T10" fmla="*/ 3 w 93"/>
                <a:gd name="T11" fmla="*/ 15 h 18"/>
                <a:gd name="T12" fmla="*/ 6 w 93"/>
                <a:gd name="T13" fmla="*/ 18 h 18"/>
                <a:gd name="T14" fmla="*/ 87 w 93"/>
                <a:gd name="T15" fmla="*/ 18 h 18"/>
                <a:gd name="T16" fmla="*/ 90 w 93"/>
                <a:gd name="T17" fmla="*/ 15 h 18"/>
                <a:gd name="T18" fmla="*/ 93 w 93"/>
                <a:gd name="T19" fmla="*/ 12 h 18"/>
                <a:gd name="T20" fmla="*/ 93 w 93"/>
                <a:gd name="T21" fmla="*/ 6 h 18"/>
                <a:gd name="T22" fmla="*/ 90 w 93"/>
                <a:gd name="T23" fmla="*/ 3 h 18"/>
                <a:gd name="T24" fmla="*/ 87 w 93"/>
                <a:gd name="T25" fmla="*/ 0 h 18"/>
                <a:gd name="T26" fmla="*/ 84 w 93"/>
                <a:gd name="T27" fmla="*/ 0 h 18"/>
                <a:gd name="T28" fmla="*/ 9 w 9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8">
                  <a:moveTo>
                    <a:pt x="9" y="0"/>
                  </a:moveTo>
                  <a:lnTo>
                    <a:pt x="6" y="0"/>
                  </a:lnTo>
                  <a:lnTo>
                    <a:pt x="3" y="3"/>
                  </a:lnTo>
                  <a:lnTo>
                    <a:pt x="0" y="6"/>
                  </a:lnTo>
                  <a:lnTo>
                    <a:pt x="0" y="12"/>
                  </a:lnTo>
                  <a:lnTo>
                    <a:pt x="3" y="15"/>
                  </a:lnTo>
                  <a:lnTo>
                    <a:pt x="6" y="18"/>
                  </a:lnTo>
                  <a:lnTo>
                    <a:pt x="87" y="18"/>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1" name="Freeform 170"/>
            <p:cNvSpPr>
              <a:spLocks/>
            </p:cNvSpPr>
            <p:nvPr/>
          </p:nvSpPr>
          <p:spPr bwMode="auto">
            <a:xfrm>
              <a:off x="4371" y="2030"/>
              <a:ext cx="93" cy="17"/>
            </a:xfrm>
            <a:custGeom>
              <a:avLst/>
              <a:gdLst>
                <a:gd name="T0" fmla="*/ 9 w 93"/>
                <a:gd name="T1" fmla="*/ 0 h 17"/>
                <a:gd name="T2" fmla="*/ 6 w 93"/>
                <a:gd name="T3" fmla="*/ 0 h 17"/>
                <a:gd name="T4" fmla="*/ 3 w 93"/>
                <a:gd name="T5" fmla="*/ 3 h 17"/>
                <a:gd name="T6" fmla="*/ 0 w 93"/>
                <a:gd name="T7" fmla="*/ 6 h 17"/>
                <a:gd name="T8" fmla="*/ 0 w 93"/>
                <a:gd name="T9" fmla="*/ 12 h 17"/>
                <a:gd name="T10" fmla="*/ 3 w 93"/>
                <a:gd name="T11" fmla="*/ 15 h 17"/>
                <a:gd name="T12" fmla="*/ 6 w 93"/>
                <a:gd name="T13" fmla="*/ 17 h 17"/>
                <a:gd name="T14" fmla="*/ 87 w 93"/>
                <a:gd name="T15" fmla="*/ 17 h 17"/>
                <a:gd name="T16" fmla="*/ 90 w 93"/>
                <a:gd name="T17" fmla="*/ 15 h 17"/>
                <a:gd name="T18" fmla="*/ 93 w 93"/>
                <a:gd name="T19" fmla="*/ 12 h 17"/>
                <a:gd name="T20" fmla="*/ 93 w 93"/>
                <a:gd name="T21" fmla="*/ 6 h 17"/>
                <a:gd name="T22" fmla="*/ 90 w 93"/>
                <a:gd name="T23" fmla="*/ 3 h 17"/>
                <a:gd name="T24" fmla="*/ 87 w 93"/>
                <a:gd name="T25" fmla="*/ 0 h 17"/>
                <a:gd name="T26" fmla="*/ 84 w 93"/>
                <a:gd name="T27" fmla="*/ 0 h 17"/>
                <a:gd name="T28" fmla="*/ 9 w 93"/>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7">
                  <a:moveTo>
                    <a:pt x="9" y="0"/>
                  </a:moveTo>
                  <a:lnTo>
                    <a:pt x="6" y="0"/>
                  </a:lnTo>
                  <a:lnTo>
                    <a:pt x="3" y="3"/>
                  </a:lnTo>
                  <a:lnTo>
                    <a:pt x="0" y="6"/>
                  </a:lnTo>
                  <a:lnTo>
                    <a:pt x="0" y="12"/>
                  </a:lnTo>
                  <a:lnTo>
                    <a:pt x="3" y="15"/>
                  </a:lnTo>
                  <a:lnTo>
                    <a:pt x="6" y="17"/>
                  </a:lnTo>
                  <a:lnTo>
                    <a:pt x="87" y="17"/>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2" name="Freeform 171"/>
            <p:cNvSpPr>
              <a:spLocks/>
            </p:cNvSpPr>
            <p:nvPr/>
          </p:nvSpPr>
          <p:spPr bwMode="auto">
            <a:xfrm>
              <a:off x="4636" y="1993"/>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3" name="Freeform 172"/>
            <p:cNvSpPr>
              <a:spLocks/>
            </p:cNvSpPr>
            <p:nvPr/>
          </p:nvSpPr>
          <p:spPr bwMode="auto">
            <a:xfrm>
              <a:off x="4570" y="1669"/>
              <a:ext cx="93" cy="159"/>
            </a:xfrm>
            <a:custGeom>
              <a:avLst/>
              <a:gdLst>
                <a:gd name="T0" fmla="*/ 7 w 93"/>
                <a:gd name="T1" fmla="*/ 0 h 159"/>
                <a:gd name="T2" fmla="*/ 1 w 93"/>
                <a:gd name="T3" fmla="*/ 5 h 159"/>
                <a:gd name="T4" fmla="*/ 0 w 93"/>
                <a:gd name="T5" fmla="*/ 11 h 159"/>
                <a:gd name="T6" fmla="*/ 4 w 93"/>
                <a:gd name="T7" fmla="*/ 16 h 159"/>
                <a:gd name="T8" fmla="*/ 17 w 93"/>
                <a:gd name="T9" fmla="*/ 18 h 159"/>
                <a:gd name="T10" fmla="*/ 25 w 93"/>
                <a:gd name="T11" fmla="*/ 19 h 159"/>
                <a:gd name="T12" fmla="*/ 34 w 93"/>
                <a:gd name="T13" fmla="*/ 24 h 159"/>
                <a:gd name="T14" fmla="*/ 44 w 93"/>
                <a:gd name="T15" fmla="*/ 28 h 159"/>
                <a:gd name="T16" fmla="*/ 50 w 93"/>
                <a:gd name="T17" fmla="*/ 33 h 159"/>
                <a:gd name="T18" fmla="*/ 56 w 93"/>
                <a:gd name="T19" fmla="*/ 36 h 159"/>
                <a:gd name="T20" fmla="*/ 63 w 93"/>
                <a:gd name="T21" fmla="*/ 46 h 159"/>
                <a:gd name="T22" fmla="*/ 70 w 93"/>
                <a:gd name="T23" fmla="*/ 62 h 159"/>
                <a:gd name="T24" fmla="*/ 72 w 93"/>
                <a:gd name="T25" fmla="*/ 66 h 159"/>
                <a:gd name="T26" fmla="*/ 73 w 93"/>
                <a:gd name="T27" fmla="*/ 77 h 159"/>
                <a:gd name="T28" fmla="*/ 76 w 93"/>
                <a:gd name="T29" fmla="*/ 75 h 159"/>
                <a:gd name="T30" fmla="*/ 73 w 93"/>
                <a:gd name="T31" fmla="*/ 89 h 159"/>
                <a:gd name="T32" fmla="*/ 72 w 93"/>
                <a:gd name="T33" fmla="*/ 94 h 159"/>
                <a:gd name="T34" fmla="*/ 69 w 93"/>
                <a:gd name="T35" fmla="*/ 100 h 159"/>
                <a:gd name="T36" fmla="*/ 56 w 93"/>
                <a:gd name="T37" fmla="*/ 119 h 159"/>
                <a:gd name="T38" fmla="*/ 53 w 93"/>
                <a:gd name="T39" fmla="*/ 122 h 159"/>
                <a:gd name="T40" fmla="*/ 47 w 93"/>
                <a:gd name="T41" fmla="*/ 127 h 159"/>
                <a:gd name="T42" fmla="*/ 38 w 93"/>
                <a:gd name="T43" fmla="*/ 133 h 159"/>
                <a:gd name="T44" fmla="*/ 28 w 93"/>
                <a:gd name="T45" fmla="*/ 137 h 159"/>
                <a:gd name="T46" fmla="*/ 22 w 93"/>
                <a:gd name="T47" fmla="*/ 139 h 159"/>
                <a:gd name="T48" fmla="*/ 10 w 93"/>
                <a:gd name="T49" fmla="*/ 140 h 159"/>
                <a:gd name="T50" fmla="*/ 9 w 93"/>
                <a:gd name="T51" fmla="*/ 141 h 159"/>
                <a:gd name="T52" fmla="*/ 3 w 93"/>
                <a:gd name="T53" fmla="*/ 144 h 159"/>
                <a:gd name="T54" fmla="*/ 0 w 93"/>
                <a:gd name="T55" fmla="*/ 149 h 159"/>
                <a:gd name="T56" fmla="*/ 3 w 93"/>
                <a:gd name="T57" fmla="*/ 156 h 159"/>
                <a:gd name="T58" fmla="*/ 7 w 93"/>
                <a:gd name="T59" fmla="*/ 159 h 159"/>
                <a:gd name="T60" fmla="*/ 13 w 93"/>
                <a:gd name="T61" fmla="*/ 158 h 159"/>
                <a:gd name="T62" fmla="*/ 25 w 93"/>
                <a:gd name="T63" fmla="*/ 156 h 159"/>
                <a:gd name="T64" fmla="*/ 34 w 93"/>
                <a:gd name="T65" fmla="*/ 155 h 159"/>
                <a:gd name="T66" fmla="*/ 44 w 93"/>
                <a:gd name="T67" fmla="*/ 150 h 159"/>
                <a:gd name="T68" fmla="*/ 59 w 93"/>
                <a:gd name="T69" fmla="*/ 141 h 159"/>
                <a:gd name="T70" fmla="*/ 65 w 93"/>
                <a:gd name="T71" fmla="*/ 137 h 159"/>
                <a:gd name="T72" fmla="*/ 70 w 93"/>
                <a:gd name="T73" fmla="*/ 131 h 159"/>
                <a:gd name="T74" fmla="*/ 87 w 93"/>
                <a:gd name="T75" fmla="*/ 106 h 159"/>
                <a:gd name="T76" fmla="*/ 90 w 93"/>
                <a:gd name="T77" fmla="*/ 97 h 159"/>
                <a:gd name="T78" fmla="*/ 91 w 93"/>
                <a:gd name="T79" fmla="*/ 91 h 159"/>
                <a:gd name="T80" fmla="*/ 93 w 93"/>
                <a:gd name="T81" fmla="*/ 77 h 159"/>
                <a:gd name="T82" fmla="*/ 91 w 93"/>
                <a:gd name="T83" fmla="*/ 66 h 159"/>
                <a:gd name="T84" fmla="*/ 90 w 93"/>
                <a:gd name="T85" fmla="*/ 61 h 159"/>
                <a:gd name="T86" fmla="*/ 87 w 93"/>
                <a:gd name="T87" fmla="*/ 52 h 159"/>
                <a:gd name="T88" fmla="*/ 70 w 93"/>
                <a:gd name="T89" fmla="*/ 27 h 159"/>
                <a:gd name="T90" fmla="*/ 65 w 93"/>
                <a:gd name="T91" fmla="*/ 21 h 159"/>
                <a:gd name="T92" fmla="*/ 59 w 93"/>
                <a:gd name="T93" fmla="*/ 16 h 159"/>
                <a:gd name="T94" fmla="*/ 44 w 93"/>
                <a:gd name="T95" fmla="*/ 8 h 159"/>
                <a:gd name="T96" fmla="*/ 34 w 93"/>
                <a:gd name="T97" fmla="*/ 3 h 159"/>
                <a:gd name="T98" fmla="*/ 25 w 93"/>
                <a:gd name="T99" fmla="*/ 2 h 159"/>
                <a:gd name="T100" fmla="*/ 9 w 93"/>
                <a:gd name="T101" fmla="*/ 0 h 1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3" h="159">
                  <a:moveTo>
                    <a:pt x="9" y="0"/>
                  </a:moveTo>
                  <a:lnTo>
                    <a:pt x="7" y="0"/>
                  </a:lnTo>
                  <a:lnTo>
                    <a:pt x="4" y="2"/>
                  </a:lnTo>
                  <a:lnTo>
                    <a:pt x="1" y="5"/>
                  </a:lnTo>
                  <a:lnTo>
                    <a:pt x="0" y="6"/>
                  </a:lnTo>
                  <a:lnTo>
                    <a:pt x="0" y="11"/>
                  </a:lnTo>
                  <a:lnTo>
                    <a:pt x="1" y="13"/>
                  </a:lnTo>
                  <a:lnTo>
                    <a:pt x="4" y="16"/>
                  </a:lnTo>
                  <a:lnTo>
                    <a:pt x="6" y="18"/>
                  </a:lnTo>
                  <a:lnTo>
                    <a:pt x="17" y="18"/>
                  </a:lnTo>
                  <a:lnTo>
                    <a:pt x="22" y="19"/>
                  </a:lnTo>
                  <a:lnTo>
                    <a:pt x="25" y="19"/>
                  </a:lnTo>
                  <a:lnTo>
                    <a:pt x="28" y="21"/>
                  </a:lnTo>
                  <a:lnTo>
                    <a:pt x="34" y="24"/>
                  </a:lnTo>
                  <a:lnTo>
                    <a:pt x="38" y="25"/>
                  </a:lnTo>
                  <a:lnTo>
                    <a:pt x="44" y="28"/>
                  </a:lnTo>
                  <a:lnTo>
                    <a:pt x="47" y="31"/>
                  </a:lnTo>
                  <a:lnTo>
                    <a:pt x="50" y="33"/>
                  </a:lnTo>
                  <a:lnTo>
                    <a:pt x="53" y="36"/>
                  </a:lnTo>
                  <a:lnTo>
                    <a:pt x="56" y="36"/>
                  </a:lnTo>
                  <a:lnTo>
                    <a:pt x="56" y="38"/>
                  </a:lnTo>
                  <a:lnTo>
                    <a:pt x="63" y="46"/>
                  </a:lnTo>
                  <a:lnTo>
                    <a:pt x="69" y="58"/>
                  </a:lnTo>
                  <a:lnTo>
                    <a:pt x="70" y="62"/>
                  </a:lnTo>
                  <a:lnTo>
                    <a:pt x="72" y="63"/>
                  </a:lnTo>
                  <a:lnTo>
                    <a:pt x="72" y="66"/>
                  </a:lnTo>
                  <a:lnTo>
                    <a:pt x="73" y="69"/>
                  </a:lnTo>
                  <a:lnTo>
                    <a:pt x="73" y="77"/>
                  </a:lnTo>
                  <a:lnTo>
                    <a:pt x="75" y="83"/>
                  </a:lnTo>
                  <a:lnTo>
                    <a:pt x="76" y="75"/>
                  </a:lnTo>
                  <a:lnTo>
                    <a:pt x="73" y="81"/>
                  </a:lnTo>
                  <a:lnTo>
                    <a:pt x="73" y="89"/>
                  </a:lnTo>
                  <a:lnTo>
                    <a:pt x="72" y="91"/>
                  </a:lnTo>
                  <a:lnTo>
                    <a:pt x="72" y="94"/>
                  </a:lnTo>
                  <a:lnTo>
                    <a:pt x="70" y="96"/>
                  </a:lnTo>
                  <a:lnTo>
                    <a:pt x="69" y="100"/>
                  </a:lnTo>
                  <a:lnTo>
                    <a:pt x="63" y="112"/>
                  </a:lnTo>
                  <a:lnTo>
                    <a:pt x="56" y="119"/>
                  </a:lnTo>
                  <a:lnTo>
                    <a:pt x="56" y="122"/>
                  </a:lnTo>
                  <a:lnTo>
                    <a:pt x="53" y="122"/>
                  </a:lnTo>
                  <a:lnTo>
                    <a:pt x="50" y="125"/>
                  </a:lnTo>
                  <a:lnTo>
                    <a:pt x="47" y="127"/>
                  </a:lnTo>
                  <a:lnTo>
                    <a:pt x="44" y="130"/>
                  </a:lnTo>
                  <a:lnTo>
                    <a:pt x="38" y="133"/>
                  </a:lnTo>
                  <a:lnTo>
                    <a:pt x="34" y="134"/>
                  </a:lnTo>
                  <a:lnTo>
                    <a:pt x="28" y="137"/>
                  </a:lnTo>
                  <a:lnTo>
                    <a:pt x="25" y="139"/>
                  </a:lnTo>
                  <a:lnTo>
                    <a:pt x="22" y="139"/>
                  </a:lnTo>
                  <a:lnTo>
                    <a:pt x="17" y="140"/>
                  </a:lnTo>
                  <a:lnTo>
                    <a:pt x="10" y="140"/>
                  </a:lnTo>
                  <a:lnTo>
                    <a:pt x="4" y="143"/>
                  </a:lnTo>
                  <a:lnTo>
                    <a:pt x="9" y="141"/>
                  </a:lnTo>
                  <a:lnTo>
                    <a:pt x="6" y="141"/>
                  </a:lnTo>
                  <a:lnTo>
                    <a:pt x="3" y="144"/>
                  </a:lnTo>
                  <a:lnTo>
                    <a:pt x="1" y="146"/>
                  </a:lnTo>
                  <a:lnTo>
                    <a:pt x="0" y="149"/>
                  </a:lnTo>
                  <a:lnTo>
                    <a:pt x="0" y="153"/>
                  </a:lnTo>
                  <a:lnTo>
                    <a:pt x="3" y="156"/>
                  </a:lnTo>
                  <a:lnTo>
                    <a:pt x="4" y="158"/>
                  </a:lnTo>
                  <a:lnTo>
                    <a:pt x="7" y="159"/>
                  </a:lnTo>
                  <a:lnTo>
                    <a:pt x="9" y="159"/>
                  </a:lnTo>
                  <a:lnTo>
                    <a:pt x="13" y="158"/>
                  </a:lnTo>
                  <a:lnTo>
                    <a:pt x="20" y="158"/>
                  </a:lnTo>
                  <a:lnTo>
                    <a:pt x="25" y="156"/>
                  </a:lnTo>
                  <a:lnTo>
                    <a:pt x="28" y="156"/>
                  </a:lnTo>
                  <a:lnTo>
                    <a:pt x="34" y="155"/>
                  </a:lnTo>
                  <a:lnTo>
                    <a:pt x="40" y="152"/>
                  </a:lnTo>
                  <a:lnTo>
                    <a:pt x="44" y="150"/>
                  </a:lnTo>
                  <a:lnTo>
                    <a:pt x="56" y="144"/>
                  </a:lnTo>
                  <a:lnTo>
                    <a:pt x="59" y="141"/>
                  </a:lnTo>
                  <a:lnTo>
                    <a:pt x="62" y="140"/>
                  </a:lnTo>
                  <a:lnTo>
                    <a:pt x="65" y="137"/>
                  </a:lnTo>
                  <a:lnTo>
                    <a:pt x="68" y="134"/>
                  </a:lnTo>
                  <a:lnTo>
                    <a:pt x="70" y="131"/>
                  </a:lnTo>
                  <a:lnTo>
                    <a:pt x="78" y="124"/>
                  </a:lnTo>
                  <a:lnTo>
                    <a:pt x="87" y="106"/>
                  </a:lnTo>
                  <a:lnTo>
                    <a:pt x="88" y="102"/>
                  </a:lnTo>
                  <a:lnTo>
                    <a:pt x="90" y="97"/>
                  </a:lnTo>
                  <a:lnTo>
                    <a:pt x="90" y="94"/>
                  </a:lnTo>
                  <a:lnTo>
                    <a:pt x="91" y="91"/>
                  </a:lnTo>
                  <a:lnTo>
                    <a:pt x="91" y="84"/>
                  </a:lnTo>
                  <a:lnTo>
                    <a:pt x="93" y="77"/>
                  </a:lnTo>
                  <a:lnTo>
                    <a:pt x="91" y="74"/>
                  </a:lnTo>
                  <a:lnTo>
                    <a:pt x="91" y="66"/>
                  </a:lnTo>
                  <a:lnTo>
                    <a:pt x="90" y="63"/>
                  </a:lnTo>
                  <a:lnTo>
                    <a:pt x="90" y="61"/>
                  </a:lnTo>
                  <a:lnTo>
                    <a:pt x="88" y="56"/>
                  </a:lnTo>
                  <a:lnTo>
                    <a:pt x="87" y="52"/>
                  </a:lnTo>
                  <a:lnTo>
                    <a:pt x="78" y="34"/>
                  </a:lnTo>
                  <a:lnTo>
                    <a:pt x="70" y="27"/>
                  </a:lnTo>
                  <a:lnTo>
                    <a:pt x="68" y="24"/>
                  </a:lnTo>
                  <a:lnTo>
                    <a:pt x="65" y="21"/>
                  </a:lnTo>
                  <a:lnTo>
                    <a:pt x="62" y="18"/>
                  </a:lnTo>
                  <a:lnTo>
                    <a:pt x="59" y="16"/>
                  </a:lnTo>
                  <a:lnTo>
                    <a:pt x="56" y="13"/>
                  </a:lnTo>
                  <a:lnTo>
                    <a:pt x="44" y="8"/>
                  </a:lnTo>
                  <a:lnTo>
                    <a:pt x="40" y="6"/>
                  </a:lnTo>
                  <a:lnTo>
                    <a:pt x="34" y="3"/>
                  </a:lnTo>
                  <a:lnTo>
                    <a:pt x="28" y="2"/>
                  </a:lnTo>
                  <a:lnTo>
                    <a:pt x="25" y="2"/>
                  </a:lnTo>
                  <a:lnTo>
                    <a:pt x="20"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4" name="Freeform 173"/>
            <p:cNvSpPr>
              <a:spLocks/>
            </p:cNvSpPr>
            <p:nvPr/>
          </p:nvSpPr>
          <p:spPr bwMode="auto">
            <a:xfrm>
              <a:off x="4465" y="1669"/>
              <a:ext cx="131" cy="18"/>
            </a:xfrm>
            <a:custGeom>
              <a:avLst/>
              <a:gdLst>
                <a:gd name="T0" fmla="*/ 122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6 w 131"/>
                <a:gd name="T15" fmla="*/ 0 h 18"/>
                <a:gd name="T16" fmla="*/ 3 w 131"/>
                <a:gd name="T17" fmla="*/ 3 h 18"/>
                <a:gd name="T18" fmla="*/ 0 w 131"/>
                <a:gd name="T19" fmla="*/ 6 h 18"/>
                <a:gd name="T20" fmla="*/ 0 w 131"/>
                <a:gd name="T21" fmla="*/ 12 h 18"/>
                <a:gd name="T22" fmla="*/ 3 w 131"/>
                <a:gd name="T23" fmla="*/ 15 h 18"/>
                <a:gd name="T24" fmla="*/ 6 w 131"/>
                <a:gd name="T25" fmla="*/ 18 h 18"/>
                <a:gd name="T26" fmla="*/ 9 w 131"/>
                <a:gd name="T27" fmla="*/ 18 h 18"/>
                <a:gd name="T28" fmla="*/ 122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2" y="18"/>
                  </a:moveTo>
                  <a:lnTo>
                    <a:pt x="125" y="18"/>
                  </a:lnTo>
                  <a:lnTo>
                    <a:pt x="128" y="15"/>
                  </a:lnTo>
                  <a:lnTo>
                    <a:pt x="131" y="12"/>
                  </a:lnTo>
                  <a:lnTo>
                    <a:pt x="131" y="6"/>
                  </a:lnTo>
                  <a:lnTo>
                    <a:pt x="128" y="3"/>
                  </a:lnTo>
                  <a:lnTo>
                    <a:pt x="125" y="0"/>
                  </a:lnTo>
                  <a:lnTo>
                    <a:pt x="6" y="0"/>
                  </a:lnTo>
                  <a:lnTo>
                    <a:pt x="3" y="3"/>
                  </a:lnTo>
                  <a:lnTo>
                    <a:pt x="0" y="6"/>
                  </a:lnTo>
                  <a:lnTo>
                    <a:pt x="0" y="12"/>
                  </a:lnTo>
                  <a:lnTo>
                    <a:pt x="3" y="15"/>
                  </a:lnTo>
                  <a:lnTo>
                    <a:pt x="6" y="18"/>
                  </a:lnTo>
                  <a:lnTo>
                    <a:pt x="9" y="18"/>
                  </a:lnTo>
                  <a:lnTo>
                    <a:pt x="1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5" name="Freeform 174"/>
            <p:cNvSpPr>
              <a:spLocks/>
            </p:cNvSpPr>
            <p:nvPr/>
          </p:nvSpPr>
          <p:spPr bwMode="auto">
            <a:xfrm>
              <a:off x="4465" y="1812"/>
              <a:ext cx="131" cy="18"/>
            </a:xfrm>
            <a:custGeom>
              <a:avLst/>
              <a:gdLst>
                <a:gd name="T0" fmla="*/ 122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6 w 131"/>
                <a:gd name="T15" fmla="*/ 0 h 18"/>
                <a:gd name="T16" fmla="*/ 3 w 131"/>
                <a:gd name="T17" fmla="*/ 3 h 18"/>
                <a:gd name="T18" fmla="*/ 0 w 131"/>
                <a:gd name="T19" fmla="*/ 6 h 18"/>
                <a:gd name="T20" fmla="*/ 0 w 131"/>
                <a:gd name="T21" fmla="*/ 12 h 18"/>
                <a:gd name="T22" fmla="*/ 3 w 131"/>
                <a:gd name="T23" fmla="*/ 15 h 18"/>
                <a:gd name="T24" fmla="*/ 6 w 131"/>
                <a:gd name="T25" fmla="*/ 18 h 18"/>
                <a:gd name="T26" fmla="*/ 9 w 131"/>
                <a:gd name="T27" fmla="*/ 18 h 18"/>
                <a:gd name="T28" fmla="*/ 122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2" y="18"/>
                  </a:moveTo>
                  <a:lnTo>
                    <a:pt x="125" y="18"/>
                  </a:lnTo>
                  <a:lnTo>
                    <a:pt x="128" y="15"/>
                  </a:lnTo>
                  <a:lnTo>
                    <a:pt x="131" y="12"/>
                  </a:lnTo>
                  <a:lnTo>
                    <a:pt x="131" y="6"/>
                  </a:lnTo>
                  <a:lnTo>
                    <a:pt x="128" y="3"/>
                  </a:lnTo>
                  <a:lnTo>
                    <a:pt x="125" y="0"/>
                  </a:lnTo>
                  <a:lnTo>
                    <a:pt x="6" y="0"/>
                  </a:lnTo>
                  <a:lnTo>
                    <a:pt x="3" y="3"/>
                  </a:lnTo>
                  <a:lnTo>
                    <a:pt x="0" y="6"/>
                  </a:lnTo>
                  <a:lnTo>
                    <a:pt x="0" y="12"/>
                  </a:lnTo>
                  <a:lnTo>
                    <a:pt x="3" y="15"/>
                  </a:lnTo>
                  <a:lnTo>
                    <a:pt x="6" y="18"/>
                  </a:lnTo>
                  <a:lnTo>
                    <a:pt x="9" y="18"/>
                  </a:lnTo>
                  <a:lnTo>
                    <a:pt x="1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6" name="Freeform 175"/>
            <p:cNvSpPr>
              <a:spLocks/>
            </p:cNvSpPr>
            <p:nvPr/>
          </p:nvSpPr>
          <p:spPr bwMode="auto">
            <a:xfrm>
              <a:off x="4465" y="1669"/>
              <a:ext cx="18" cy="161"/>
            </a:xfrm>
            <a:custGeom>
              <a:avLst/>
              <a:gdLst>
                <a:gd name="T0" fmla="*/ 18 w 18"/>
                <a:gd name="T1" fmla="*/ 9 h 161"/>
                <a:gd name="T2" fmla="*/ 18 w 18"/>
                <a:gd name="T3" fmla="*/ 6 h 161"/>
                <a:gd name="T4" fmla="*/ 15 w 18"/>
                <a:gd name="T5" fmla="*/ 3 h 161"/>
                <a:gd name="T6" fmla="*/ 12 w 18"/>
                <a:gd name="T7" fmla="*/ 0 h 161"/>
                <a:gd name="T8" fmla="*/ 6 w 18"/>
                <a:gd name="T9" fmla="*/ 0 h 161"/>
                <a:gd name="T10" fmla="*/ 3 w 18"/>
                <a:gd name="T11" fmla="*/ 3 h 161"/>
                <a:gd name="T12" fmla="*/ 0 w 18"/>
                <a:gd name="T13" fmla="*/ 6 h 161"/>
                <a:gd name="T14" fmla="*/ 0 w 18"/>
                <a:gd name="T15" fmla="*/ 155 h 161"/>
                <a:gd name="T16" fmla="*/ 3 w 18"/>
                <a:gd name="T17" fmla="*/ 158 h 161"/>
                <a:gd name="T18" fmla="*/ 6 w 18"/>
                <a:gd name="T19" fmla="*/ 161 h 161"/>
                <a:gd name="T20" fmla="*/ 12 w 18"/>
                <a:gd name="T21" fmla="*/ 161 h 161"/>
                <a:gd name="T22" fmla="*/ 15 w 18"/>
                <a:gd name="T23" fmla="*/ 158 h 161"/>
                <a:gd name="T24" fmla="*/ 18 w 18"/>
                <a:gd name="T25" fmla="*/ 155 h 161"/>
                <a:gd name="T26" fmla="*/ 18 w 18"/>
                <a:gd name="T27" fmla="*/ 152 h 161"/>
                <a:gd name="T28" fmla="*/ 18 w 18"/>
                <a:gd name="T29" fmla="*/ 9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161">
                  <a:moveTo>
                    <a:pt x="18" y="9"/>
                  </a:moveTo>
                  <a:lnTo>
                    <a:pt x="18" y="6"/>
                  </a:lnTo>
                  <a:lnTo>
                    <a:pt x="15" y="3"/>
                  </a:lnTo>
                  <a:lnTo>
                    <a:pt x="12" y="0"/>
                  </a:lnTo>
                  <a:lnTo>
                    <a:pt x="6" y="0"/>
                  </a:lnTo>
                  <a:lnTo>
                    <a:pt x="3" y="3"/>
                  </a:lnTo>
                  <a:lnTo>
                    <a:pt x="0" y="6"/>
                  </a:lnTo>
                  <a:lnTo>
                    <a:pt x="0" y="155"/>
                  </a:lnTo>
                  <a:lnTo>
                    <a:pt x="3" y="158"/>
                  </a:lnTo>
                  <a:lnTo>
                    <a:pt x="6" y="161"/>
                  </a:lnTo>
                  <a:lnTo>
                    <a:pt x="12" y="161"/>
                  </a:lnTo>
                  <a:lnTo>
                    <a:pt x="15" y="158"/>
                  </a:lnTo>
                  <a:lnTo>
                    <a:pt x="18" y="155"/>
                  </a:lnTo>
                  <a:lnTo>
                    <a:pt x="18" y="152"/>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7" name="Freeform 176"/>
            <p:cNvSpPr>
              <a:spLocks/>
            </p:cNvSpPr>
            <p:nvPr/>
          </p:nvSpPr>
          <p:spPr bwMode="auto">
            <a:xfrm>
              <a:off x="4372" y="1696"/>
              <a:ext cx="95" cy="17"/>
            </a:xfrm>
            <a:custGeom>
              <a:avLst/>
              <a:gdLst>
                <a:gd name="T0" fmla="*/ 9 w 95"/>
                <a:gd name="T1" fmla="*/ 0 h 17"/>
                <a:gd name="T2" fmla="*/ 6 w 95"/>
                <a:gd name="T3" fmla="*/ 0 h 17"/>
                <a:gd name="T4" fmla="*/ 3 w 95"/>
                <a:gd name="T5" fmla="*/ 3 h 17"/>
                <a:gd name="T6" fmla="*/ 0 w 95"/>
                <a:gd name="T7" fmla="*/ 6 h 17"/>
                <a:gd name="T8" fmla="*/ 0 w 95"/>
                <a:gd name="T9" fmla="*/ 12 h 17"/>
                <a:gd name="T10" fmla="*/ 3 w 95"/>
                <a:gd name="T11" fmla="*/ 14 h 17"/>
                <a:gd name="T12" fmla="*/ 6 w 95"/>
                <a:gd name="T13" fmla="*/ 17 h 17"/>
                <a:gd name="T14" fmla="*/ 89 w 95"/>
                <a:gd name="T15" fmla="*/ 17 h 17"/>
                <a:gd name="T16" fmla="*/ 92 w 95"/>
                <a:gd name="T17" fmla="*/ 14 h 17"/>
                <a:gd name="T18" fmla="*/ 95 w 95"/>
                <a:gd name="T19" fmla="*/ 12 h 17"/>
                <a:gd name="T20" fmla="*/ 95 w 95"/>
                <a:gd name="T21" fmla="*/ 6 h 17"/>
                <a:gd name="T22" fmla="*/ 92 w 95"/>
                <a:gd name="T23" fmla="*/ 3 h 17"/>
                <a:gd name="T24" fmla="*/ 89 w 95"/>
                <a:gd name="T25" fmla="*/ 0 h 17"/>
                <a:gd name="T26" fmla="*/ 86 w 95"/>
                <a:gd name="T27" fmla="*/ 0 h 17"/>
                <a:gd name="T28" fmla="*/ 9 w 9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5" h="17">
                  <a:moveTo>
                    <a:pt x="9" y="0"/>
                  </a:moveTo>
                  <a:lnTo>
                    <a:pt x="6" y="0"/>
                  </a:lnTo>
                  <a:lnTo>
                    <a:pt x="3" y="3"/>
                  </a:lnTo>
                  <a:lnTo>
                    <a:pt x="0" y="6"/>
                  </a:lnTo>
                  <a:lnTo>
                    <a:pt x="0" y="12"/>
                  </a:lnTo>
                  <a:lnTo>
                    <a:pt x="3" y="14"/>
                  </a:lnTo>
                  <a:lnTo>
                    <a:pt x="6" y="17"/>
                  </a:lnTo>
                  <a:lnTo>
                    <a:pt x="89" y="17"/>
                  </a:lnTo>
                  <a:lnTo>
                    <a:pt x="92" y="14"/>
                  </a:lnTo>
                  <a:lnTo>
                    <a:pt x="95" y="12"/>
                  </a:lnTo>
                  <a:lnTo>
                    <a:pt x="95" y="6"/>
                  </a:lnTo>
                  <a:lnTo>
                    <a:pt x="92" y="3"/>
                  </a:lnTo>
                  <a:lnTo>
                    <a:pt x="89" y="0"/>
                  </a:lnTo>
                  <a:lnTo>
                    <a:pt x="8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8" name="Freeform 177"/>
            <p:cNvSpPr>
              <a:spLocks/>
            </p:cNvSpPr>
            <p:nvPr/>
          </p:nvSpPr>
          <p:spPr bwMode="auto">
            <a:xfrm>
              <a:off x="4384" y="1783"/>
              <a:ext cx="95" cy="17"/>
            </a:xfrm>
            <a:custGeom>
              <a:avLst/>
              <a:gdLst>
                <a:gd name="T0" fmla="*/ 9 w 95"/>
                <a:gd name="T1" fmla="*/ 0 h 17"/>
                <a:gd name="T2" fmla="*/ 6 w 95"/>
                <a:gd name="T3" fmla="*/ 0 h 17"/>
                <a:gd name="T4" fmla="*/ 3 w 95"/>
                <a:gd name="T5" fmla="*/ 2 h 17"/>
                <a:gd name="T6" fmla="*/ 0 w 95"/>
                <a:gd name="T7" fmla="*/ 5 h 17"/>
                <a:gd name="T8" fmla="*/ 0 w 95"/>
                <a:gd name="T9" fmla="*/ 11 h 17"/>
                <a:gd name="T10" fmla="*/ 3 w 95"/>
                <a:gd name="T11" fmla="*/ 14 h 17"/>
                <a:gd name="T12" fmla="*/ 6 w 95"/>
                <a:gd name="T13" fmla="*/ 17 h 17"/>
                <a:gd name="T14" fmla="*/ 89 w 95"/>
                <a:gd name="T15" fmla="*/ 17 h 17"/>
                <a:gd name="T16" fmla="*/ 92 w 95"/>
                <a:gd name="T17" fmla="*/ 14 h 17"/>
                <a:gd name="T18" fmla="*/ 95 w 95"/>
                <a:gd name="T19" fmla="*/ 11 h 17"/>
                <a:gd name="T20" fmla="*/ 95 w 95"/>
                <a:gd name="T21" fmla="*/ 5 h 17"/>
                <a:gd name="T22" fmla="*/ 92 w 95"/>
                <a:gd name="T23" fmla="*/ 2 h 17"/>
                <a:gd name="T24" fmla="*/ 89 w 95"/>
                <a:gd name="T25" fmla="*/ 0 h 17"/>
                <a:gd name="T26" fmla="*/ 86 w 95"/>
                <a:gd name="T27" fmla="*/ 0 h 17"/>
                <a:gd name="T28" fmla="*/ 9 w 9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5" h="17">
                  <a:moveTo>
                    <a:pt x="9" y="0"/>
                  </a:moveTo>
                  <a:lnTo>
                    <a:pt x="6" y="0"/>
                  </a:lnTo>
                  <a:lnTo>
                    <a:pt x="3" y="2"/>
                  </a:lnTo>
                  <a:lnTo>
                    <a:pt x="0" y="5"/>
                  </a:lnTo>
                  <a:lnTo>
                    <a:pt x="0" y="11"/>
                  </a:lnTo>
                  <a:lnTo>
                    <a:pt x="3" y="14"/>
                  </a:lnTo>
                  <a:lnTo>
                    <a:pt x="6" y="17"/>
                  </a:lnTo>
                  <a:lnTo>
                    <a:pt x="89" y="17"/>
                  </a:lnTo>
                  <a:lnTo>
                    <a:pt x="92" y="14"/>
                  </a:lnTo>
                  <a:lnTo>
                    <a:pt x="95" y="11"/>
                  </a:lnTo>
                  <a:lnTo>
                    <a:pt x="95" y="5"/>
                  </a:lnTo>
                  <a:lnTo>
                    <a:pt x="92" y="2"/>
                  </a:lnTo>
                  <a:lnTo>
                    <a:pt x="89" y="0"/>
                  </a:lnTo>
                  <a:lnTo>
                    <a:pt x="8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9" name="Freeform 178"/>
            <p:cNvSpPr>
              <a:spLocks/>
            </p:cNvSpPr>
            <p:nvPr/>
          </p:nvSpPr>
          <p:spPr bwMode="auto">
            <a:xfrm>
              <a:off x="4649" y="1746"/>
              <a:ext cx="65" cy="17"/>
            </a:xfrm>
            <a:custGeom>
              <a:avLst/>
              <a:gdLst>
                <a:gd name="T0" fmla="*/ 9 w 65"/>
                <a:gd name="T1" fmla="*/ 0 h 17"/>
                <a:gd name="T2" fmla="*/ 6 w 65"/>
                <a:gd name="T3" fmla="*/ 0 h 17"/>
                <a:gd name="T4" fmla="*/ 3 w 65"/>
                <a:gd name="T5" fmla="*/ 3 h 17"/>
                <a:gd name="T6" fmla="*/ 0 w 65"/>
                <a:gd name="T7" fmla="*/ 6 h 17"/>
                <a:gd name="T8" fmla="*/ 0 w 65"/>
                <a:gd name="T9" fmla="*/ 12 h 17"/>
                <a:gd name="T10" fmla="*/ 3 w 65"/>
                <a:gd name="T11" fmla="*/ 14 h 17"/>
                <a:gd name="T12" fmla="*/ 6 w 65"/>
                <a:gd name="T13" fmla="*/ 17 h 17"/>
                <a:gd name="T14" fmla="*/ 59 w 65"/>
                <a:gd name="T15" fmla="*/ 17 h 17"/>
                <a:gd name="T16" fmla="*/ 62 w 65"/>
                <a:gd name="T17" fmla="*/ 14 h 17"/>
                <a:gd name="T18" fmla="*/ 65 w 65"/>
                <a:gd name="T19" fmla="*/ 12 h 17"/>
                <a:gd name="T20" fmla="*/ 65 w 65"/>
                <a:gd name="T21" fmla="*/ 6 h 17"/>
                <a:gd name="T22" fmla="*/ 62 w 65"/>
                <a:gd name="T23" fmla="*/ 3 h 17"/>
                <a:gd name="T24" fmla="*/ 59 w 65"/>
                <a:gd name="T25" fmla="*/ 0 h 17"/>
                <a:gd name="T26" fmla="*/ 56 w 65"/>
                <a:gd name="T27" fmla="*/ 0 h 17"/>
                <a:gd name="T28" fmla="*/ 9 w 6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7">
                  <a:moveTo>
                    <a:pt x="9" y="0"/>
                  </a:moveTo>
                  <a:lnTo>
                    <a:pt x="6" y="0"/>
                  </a:lnTo>
                  <a:lnTo>
                    <a:pt x="3" y="3"/>
                  </a:lnTo>
                  <a:lnTo>
                    <a:pt x="0" y="6"/>
                  </a:lnTo>
                  <a:lnTo>
                    <a:pt x="0" y="12"/>
                  </a:lnTo>
                  <a:lnTo>
                    <a:pt x="3" y="14"/>
                  </a:lnTo>
                  <a:lnTo>
                    <a:pt x="6" y="17"/>
                  </a:lnTo>
                  <a:lnTo>
                    <a:pt x="59" y="17"/>
                  </a:lnTo>
                  <a:lnTo>
                    <a:pt x="62" y="14"/>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0" name="Freeform 179"/>
            <p:cNvSpPr>
              <a:spLocks/>
            </p:cNvSpPr>
            <p:nvPr/>
          </p:nvSpPr>
          <p:spPr bwMode="auto">
            <a:xfrm>
              <a:off x="4680" y="1753"/>
              <a:ext cx="74" cy="18"/>
            </a:xfrm>
            <a:custGeom>
              <a:avLst/>
              <a:gdLst>
                <a:gd name="T0" fmla="*/ 9 w 74"/>
                <a:gd name="T1" fmla="*/ 0 h 18"/>
                <a:gd name="T2" fmla="*/ 6 w 74"/>
                <a:gd name="T3" fmla="*/ 0 h 18"/>
                <a:gd name="T4" fmla="*/ 3 w 74"/>
                <a:gd name="T5" fmla="*/ 3 h 18"/>
                <a:gd name="T6" fmla="*/ 0 w 74"/>
                <a:gd name="T7" fmla="*/ 6 h 18"/>
                <a:gd name="T8" fmla="*/ 0 w 74"/>
                <a:gd name="T9" fmla="*/ 12 h 18"/>
                <a:gd name="T10" fmla="*/ 3 w 74"/>
                <a:gd name="T11" fmla="*/ 15 h 18"/>
                <a:gd name="T12" fmla="*/ 6 w 74"/>
                <a:gd name="T13" fmla="*/ 18 h 18"/>
                <a:gd name="T14" fmla="*/ 68 w 74"/>
                <a:gd name="T15" fmla="*/ 18 h 18"/>
                <a:gd name="T16" fmla="*/ 71 w 74"/>
                <a:gd name="T17" fmla="*/ 15 h 18"/>
                <a:gd name="T18" fmla="*/ 74 w 74"/>
                <a:gd name="T19" fmla="*/ 12 h 18"/>
                <a:gd name="T20" fmla="*/ 74 w 74"/>
                <a:gd name="T21" fmla="*/ 6 h 18"/>
                <a:gd name="T22" fmla="*/ 71 w 74"/>
                <a:gd name="T23" fmla="*/ 3 h 18"/>
                <a:gd name="T24" fmla="*/ 68 w 74"/>
                <a:gd name="T25" fmla="*/ 0 h 18"/>
                <a:gd name="T26" fmla="*/ 65 w 74"/>
                <a:gd name="T27" fmla="*/ 0 h 18"/>
                <a:gd name="T28" fmla="*/ 9 w 7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18">
                  <a:moveTo>
                    <a:pt x="9" y="0"/>
                  </a:moveTo>
                  <a:lnTo>
                    <a:pt x="6" y="0"/>
                  </a:lnTo>
                  <a:lnTo>
                    <a:pt x="3" y="3"/>
                  </a:lnTo>
                  <a:lnTo>
                    <a:pt x="0" y="6"/>
                  </a:lnTo>
                  <a:lnTo>
                    <a:pt x="0" y="12"/>
                  </a:lnTo>
                  <a:lnTo>
                    <a:pt x="3" y="15"/>
                  </a:lnTo>
                  <a:lnTo>
                    <a:pt x="6" y="18"/>
                  </a:lnTo>
                  <a:lnTo>
                    <a:pt x="68" y="18"/>
                  </a:lnTo>
                  <a:lnTo>
                    <a:pt x="71" y="15"/>
                  </a:lnTo>
                  <a:lnTo>
                    <a:pt x="74" y="12"/>
                  </a:lnTo>
                  <a:lnTo>
                    <a:pt x="74" y="6"/>
                  </a:lnTo>
                  <a:lnTo>
                    <a:pt x="71" y="3"/>
                  </a:lnTo>
                  <a:lnTo>
                    <a:pt x="68" y="0"/>
                  </a:lnTo>
                  <a:lnTo>
                    <a:pt x="6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1" name="Freeform 180"/>
            <p:cNvSpPr>
              <a:spLocks/>
            </p:cNvSpPr>
            <p:nvPr/>
          </p:nvSpPr>
          <p:spPr bwMode="auto">
            <a:xfrm>
              <a:off x="4680" y="1879"/>
              <a:ext cx="49" cy="126"/>
            </a:xfrm>
            <a:custGeom>
              <a:avLst/>
              <a:gdLst>
                <a:gd name="T0" fmla="*/ 59 w 46"/>
                <a:gd name="T1" fmla="*/ 4 h 156"/>
                <a:gd name="T2" fmla="*/ 59 w 46"/>
                <a:gd name="T3" fmla="*/ 2 h 156"/>
                <a:gd name="T4" fmla="*/ 56 w 46"/>
                <a:gd name="T5" fmla="*/ 2 h 156"/>
                <a:gd name="T6" fmla="*/ 55 w 46"/>
                <a:gd name="T7" fmla="*/ 1 h 156"/>
                <a:gd name="T8" fmla="*/ 53 w 46"/>
                <a:gd name="T9" fmla="*/ 1 h 156"/>
                <a:gd name="T10" fmla="*/ 49 w 46"/>
                <a:gd name="T11" fmla="*/ 0 h 156"/>
                <a:gd name="T12" fmla="*/ 43 w 46"/>
                <a:gd name="T13" fmla="*/ 0 h 156"/>
                <a:gd name="T14" fmla="*/ 42 w 46"/>
                <a:gd name="T15" fmla="*/ 1 h 156"/>
                <a:gd name="T16" fmla="*/ 38 w 46"/>
                <a:gd name="T17" fmla="*/ 2 h 156"/>
                <a:gd name="T18" fmla="*/ 38 w 46"/>
                <a:gd name="T19" fmla="*/ 2 h 156"/>
                <a:gd name="T20" fmla="*/ 36 w 46"/>
                <a:gd name="T21" fmla="*/ 3 h 156"/>
                <a:gd name="T22" fmla="*/ 0 w 46"/>
                <a:gd name="T23" fmla="*/ 62 h 156"/>
                <a:gd name="T24" fmla="*/ 0 w 46"/>
                <a:gd name="T25" fmla="*/ 64 h 156"/>
                <a:gd name="T26" fmla="*/ 2 w 46"/>
                <a:gd name="T27" fmla="*/ 65 h 156"/>
                <a:gd name="T28" fmla="*/ 3 w 46"/>
                <a:gd name="T29" fmla="*/ 65 h 156"/>
                <a:gd name="T30" fmla="*/ 5 w 46"/>
                <a:gd name="T31" fmla="*/ 65 h 156"/>
                <a:gd name="T32" fmla="*/ 12 w 46"/>
                <a:gd name="T33" fmla="*/ 66 h 156"/>
                <a:gd name="T34" fmla="*/ 16 w 46"/>
                <a:gd name="T35" fmla="*/ 66 h 156"/>
                <a:gd name="T36" fmla="*/ 17 w 46"/>
                <a:gd name="T37" fmla="*/ 65 h 156"/>
                <a:gd name="T38" fmla="*/ 20 w 46"/>
                <a:gd name="T39" fmla="*/ 65 h 156"/>
                <a:gd name="T40" fmla="*/ 20 w 46"/>
                <a:gd name="T41" fmla="*/ 65 h 156"/>
                <a:gd name="T42" fmla="*/ 22 w 46"/>
                <a:gd name="T43" fmla="*/ 63 h 156"/>
                <a:gd name="T44" fmla="*/ 59 w 46"/>
                <a:gd name="T45" fmla="*/ 4 h 1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 h="156">
                  <a:moveTo>
                    <a:pt x="46" y="10"/>
                  </a:moveTo>
                  <a:lnTo>
                    <a:pt x="46" y="6"/>
                  </a:lnTo>
                  <a:lnTo>
                    <a:pt x="44" y="4"/>
                  </a:lnTo>
                  <a:lnTo>
                    <a:pt x="43" y="1"/>
                  </a:lnTo>
                  <a:lnTo>
                    <a:pt x="41" y="1"/>
                  </a:lnTo>
                  <a:lnTo>
                    <a:pt x="38" y="0"/>
                  </a:lnTo>
                  <a:lnTo>
                    <a:pt x="34" y="0"/>
                  </a:lnTo>
                  <a:lnTo>
                    <a:pt x="33" y="1"/>
                  </a:lnTo>
                  <a:lnTo>
                    <a:pt x="30" y="3"/>
                  </a:lnTo>
                  <a:lnTo>
                    <a:pt x="30" y="4"/>
                  </a:lnTo>
                  <a:lnTo>
                    <a:pt x="28" y="7"/>
                  </a:lnTo>
                  <a:lnTo>
                    <a:pt x="0" y="145"/>
                  </a:lnTo>
                  <a:lnTo>
                    <a:pt x="0" y="150"/>
                  </a:lnTo>
                  <a:lnTo>
                    <a:pt x="2" y="151"/>
                  </a:lnTo>
                  <a:lnTo>
                    <a:pt x="3" y="154"/>
                  </a:lnTo>
                  <a:lnTo>
                    <a:pt x="5" y="154"/>
                  </a:lnTo>
                  <a:lnTo>
                    <a:pt x="8" y="156"/>
                  </a:lnTo>
                  <a:lnTo>
                    <a:pt x="12" y="156"/>
                  </a:lnTo>
                  <a:lnTo>
                    <a:pt x="13" y="154"/>
                  </a:lnTo>
                  <a:lnTo>
                    <a:pt x="16" y="153"/>
                  </a:lnTo>
                  <a:lnTo>
                    <a:pt x="16" y="151"/>
                  </a:lnTo>
                  <a:lnTo>
                    <a:pt x="18" y="148"/>
                  </a:lnTo>
                  <a:lnTo>
                    <a:pt x="4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2" name="Freeform 181"/>
            <p:cNvSpPr>
              <a:spLocks/>
            </p:cNvSpPr>
            <p:nvPr/>
          </p:nvSpPr>
          <p:spPr bwMode="auto">
            <a:xfrm>
              <a:off x="3258" y="1188"/>
              <a:ext cx="155" cy="64"/>
            </a:xfrm>
            <a:custGeom>
              <a:avLst/>
              <a:gdLst>
                <a:gd name="T0" fmla="*/ 12 w 155"/>
                <a:gd name="T1" fmla="*/ 0 h 73"/>
                <a:gd name="T2" fmla="*/ 6 w 155"/>
                <a:gd name="T3" fmla="*/ 0 h 73"/>
                <a:gd name="T4" fmla="*/ 3 w 155"/>
                <a:gd name="T5" fmla="*/ 1 h 73"/>
                <a:gd name="T6" fmla="*/ 2 w 155"/>
                <a:gd name="T7" fmla="*/ 3 h 73"/>
                <a:gd name="T8" fmla="*/ 0 w 155"/>
                <a:gd name="T9" fmla="*/ 4 h 73"/>
                <a:gd name="T10" fmla="*/ 0 w 155"/>
                <a:gd name="T11" fmla="*/ 8 h 73"/>
                <a:gd name="T12" fmla="*/ 2 w 155"/>
                <a:gd name="T13" fmla="*/ 9 h 73"/>
                <a:gd name="T14" fmla="*/ 3 w 155"/>
                <a:gd name="T15" fmla="*/ 10 h 73"/>
                <a:gd name="T16" fmla="*/ 6 w 155"/>
                <a:gd name="T17" fmla="*/ 11 h 73"/>
                <a:gd name="T18" fmla="*/ 143 w 155"/>
                <a:gd name="T19" fmla="*/ 43 h 73"/>
                <a:gd name="T20" fmla="*/ 149 w 155"/>
                <a:gd name="T21" fmla="*/ 43 h 73"/>
                <a:gd name="T22" fmla="*/ 152 w 155"/>
                <a:gd name="T23" fmla="*/ 42 h 73"/>
                <a:gd name="T24" fmla="*/ 153 w 155"/>
                <a:gd name="T25" fmla="*/ 40 h 73"/>
                <a:gd name="T26" fmla="*/ 155 w 155"/>
                <a:gd name="T27" fmla="*/ 40 h 73"/>
                <a:gd name="T28" fmla="*/ 155 w 155"/>
                <a:gd name="T29" fmla="*/ 36 h 73"/>
                <a:gd name="T30" fmla="*/ 153 w 155"/>
                <a:gd name="T31" fmla="*/ 35 h 73"/>
                <a:gd name="T32" fmla="*/ 152 w 155"/>
                <a:gd name="T33" fmla="*/ 34 h 73"/>
                <a:gd name="T34" fmla="*/ 149 w 155"/>
                <a:gd name="T35" fmla="*/ 33 h 73"/>
                <a:gd name="T36" fmla="*/ 12 w 155"/>
                <a:gd name="T37" fmla="*/ 0 h 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5" h="73">
                  <a:moveTo>
                    <a:pt x="12" y="0"/>
                  </a:moveTo>
                  <a:lnTo>
                    <a:pt x="6" y="0"/>
                  </a:lnTo>
                  <a:lnTo>
                    <a:pt x="3" y="1"/>
                  </a:lnTo>
                  <a:lnTo>
                    <a:pt x="2" y="3"/>
                  </a:lnTo>
                  <a:lnTo>
                    <a:pt x="0" y="6"/>
                  </a:lnTo>
                  <a:lnTo>
                    <a:pt x="0" y="12"/>
                  </a:lnTo>
                  <a:lnTo>
                    <a:pt x="2" y="15"/>
                  </a:lnTo>
                  <a:lnTo>
                    <a:pt x="3" y="16"/>
                  </a:lnTo>
                  <a:lnTo>
                    <a:pt x="6" y="18"/>
                  </a:lnTo>
                  <a:lnTo>
                    <a:pt x="143" y="73"/>
                  </a:lnTo>
                  <a:lnTo>
                    <a:pt x="149" y="73"/>
                  </a:lnTo>
                  <a:lnTo>
                    <a:pt x="152" y="72"/>
                  </a:lnTo>
                  <a:lnTo>
                    <a:pt x="153" y="70"/>
                  </a:lnTo>
                  <a:lnTo>
                    <a:pt x="155" y="68"/>
                  </a:lnTo>
                  <a:lnTo>
                    <a:pt x="155" y="62"/>
                  </a:lnTo>
                  <a:lnTo>
                    <a:pt x="153" y="59"/>
                  </a:lnTo>
                  <a:lnTo>
                    <a:pt x="152" y="57"/>
                  </a:lnTo>
                  <a:lnTo>
                    <a:pt x="149" y="5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3" name="Freeform 182"/>
            <p:cNvSpPr>
              <a:spLocks/>
            </p:cNvSpPr>
            <p:nvPr/>
          </p:nvSpPr>
          <p:spPr bwMode="auto">
            <a:xfrm>
              <a:off x="3257" y="1322"/>
              <a:ext cx="159" cy="325"/>
            </a:xfrm>
            <a:custGeom>
              <a:avLst/>
              <a:gdLst>
                <a:gd name="T0" fmla="*/ 2 w 183"/>
                <a:gd name="T1" fmla="*/ 252 h 349"/>
                <a:gd name="T2" fmla="*/ 0 w 183"/>
                <a:gd name="T3" fmla="*/ 255 h 349"/>
                <a:gd name="T4" fmla="*/ 0 w 183"/>
                <a:gd name="T5" fmla="*/ 258 h 349"/>
                <a:gd name="T6" fmla="*/ 3 w 183"/>
                <a:gd name="T7" fmla="*/ 260 h 349"/>
                <a:gd name="T8" fmla="*/ 3 w 183"/>
                <a:gd name="T9" fmla="*/ 262 h 349"/>
                <a:gd name="T10" fmla="*/ 4 w 183"/>
                <a:gd name="T11" fmla="*/ 263 h 349"/>
                <a:gd name="T12" fmla="*/ 7 w 183"/>
                <a:gd name="T13" fmla="*/ 263 h 349"/>
                <a:gd name="T14" fmla="*/ 9 w 183"/>
                <a:gd name="T15" fmla="*/ 260 h 349"/>
                <a:gd name="T16" fmla="*/ 10 w 183"/>
                <a:gd name="T17" fmla="*/ 259 h 349"/>
                <a:gd name="T18" fmla="*/ 103 w 183"/>
                <a:gd name="T19" fmla="*/ 9 h 349"/>
                <a:gd name="T20" fmla="*/ 104 w 183"/>
                <a:gd name="T21" fmla="*/ 7 h 349"/>
                <a:gd name="T22" fmla="*/ 104 w 183"/>
                <a:gd name="T23" fmla="*/ 6 h 349"/>
                <a:gd name="T24" fmla="*/ 103 w 183"/>
                <a:gd name="T25" fmla="*/ 3 h 349"/>
                <a:gd name="T26" fmla="*/ 102 w 183"/>
                <a:gd name="T27" fmla="*/ 2 h 349"/>
                <a:gd name="T28" fmla="*/ 100 w 183"/>
                <a:gd name="T29" fmla="*/ 0 h 349"/>
                <a:gd name="T30" fmla="*/ 97 w 183"/>
                <a:gd name="T31" fmla="*/ 0 h 349"/>
                <a:gd name="T32" fmla="*/ 96 w 183"/>
                <a:gd name="T33" fmla="*/ 3 h 349"/>
                <a:gd name="T34" fmla="*/ 95 w 183"/>
                <a:gd name="T35" fmla="*/ 5 h 349"/>
                <a:gd name="T36" fmla="*/ 2 w 183"/>
                <a:gd name="T37" fmla="*/ 252 h 3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3" h="349">
                  <a:moveTo>
                    <a:pt x="2" y="336"/>
                  </a:moveTo>
                  <a:lnTo>
                    <a:pt x="0" y="339"/>
                  </a:lnTo>
                  <a:lnTo>
                    <a:pt x="0" y="343"/>
                  </a:lnTo>
                  <a:lnTo>
                    <a:pt x="3" y="346"/>
                  </a:lnTo>
                  <a:lnTo>
                    <a:pt x="5" y="348"/>
                  </a:lnTo>
                  <a:lnTo>
                    <a:pt x="8" y="349"/>
                  </a:lnTo>
                  <a:lnTo>
                    <a:pt x="12" y="349"/>
                  </a:lnTo>
                  <a:lnTo>
                    <a:pt x="15" y="346"/>
                  </a:lnTo>
                  <a:lnTo>
                    <a:pt x="17" y="345"/>
                  </a:lnTo>
                  <a:lnTo>
                    <a:pt x="181" y="13"/>
                  </a:lnTo>
                  <a:lnTo>
                    <a:pt x="183" y="11"/>
                  </a:lnTo>
                  <a:lnTo>
                    <a:pt x="183" y="6"/>
                  </a:lnTo>
                  <a:lnTo>
                    <a:pt x="180" y="3"/>
                  </a:lnTo>
                  <a:lnTo>
                    <a:pt x="178" y="2"/>
                  </a:lnTo>
                  <a:lnTo>
                    <a:pt x="175" y="0"/>
                  </a:lnTo>
                  <a:lnTo>
                    <a:pt x="171" y="0"/>
                  </a:lnTo>
                  <a:lnTo>
                    <a:pt x="168" y="3"/>
                  </a:lnTo>
                  <a:lnTo>
                    <a:pt x="167" y="5"/>
                  </a:lnTo>
                  <a:lnTo>
                    <a:pt x="2" y="3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4" name="Freeform 183"/>
            <p:cNvSpPr>
              <a:spLocks/>
            </p:cNvSpPr>
            <p:nvPr/>
          </p:nvSpPr>
          <p:spPr bwMode="auto">
            <a:xfrm>
              <a:off x="3245" y="1329"/>
              <a:ext cx="156" cy="156"/>
            </a:xfrm>
            <a:custGeom>
              <a:avLst/>
              <a:gdLst>
                <a:gd name="T0" fmla="*/ 142 w 156"/>
                <a:gd name="T1" fmla="*/ 153 h 156"/>
                <a:gd name="T2" fmla="*/ 145 w 156"/>
                <a:gd name="T3" fmla="*/ 156 h 156"/>
                <a:gd name="T4" fmla="*/ 150 w 156"/>
                <a:gd name="T5" fmla="*/ 156 h 156"/>
                <a:gd name="T6" fmla="*/ 153 w 156"/>
                <a:gd name="T7" fmla="*/ 153 h 156"/>
                <a:gd name="T8" fmla="*/ 156 w 156"/>
                <a:gd name="T9" fmla="*/ 150 h 156"/>
                <a:gd name="T10" fmla="*/ 156 w 156"/>
                <a:gd name="T11" fmla="*/ 144 h 156"/>
                <a:gd name="T12" fmla="*/ 153 w 156"/>
                <a:gd name="T13" fmla="*/ 141 h 156"/>
                <a:gd name="T14" fmla="*/ 15 w 156"/>
                <a:gd name="T15" fmla="*/ 3 h 156"/>
                <a:gd name="T16" fmla="*/ 12 w 156"/>
                <a:gd name="T17" fmla="*/ 0 h 156"/>
                <a:gd name="T18" fmla="*/ 6 w 156"/>
                <a:gd name="T19" fmla="*/ 0 h 156"/>
                <a:gd name="T20" fmla="*/ 3 w 156"/>
                <a:gd name="T21" fmla="*/ 3 h 156"/>
                <a:gd name="T22" fmla="*/ 0 w 156"/>
                <a:gd name="T23" fmla="*/ 6 h 156"/>
                <a:gd name="T24" fmla="*/ 0 w 156"/>
                <a:gd name="T25" fmla="*/ 12 h 156"/>
                <a:gd name="T26" fmla="*/ 3 w 156"/>
                <a:gd name="T27" fmla="*/ 15 h 156"/>
                <a:gd name="T28" fmla="*/ 142 w 156"/>
                <a:gd name="T29" fmla="*/ 153 h 1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6" h="156">
                  <a:moveTo>
                    <a:pt x="142" y="153"/>
                  </a:moveTo>
                  <a:lnTo>
                    <a:pt x="145" y="156"/>
                  </a:lnTo>
                  <a:lnTo>
                    <a:pt x="150" y="156"/>
                  </a:lnTo>
                  <a:lnTo>
                    <a:pt x="153" y="153"/>
                  </a:lnTo>
                  <a:lnTo>
                    <a:pt x="156" y="150"/>
                  </a:lnTo>
                  <a:lnTo>
                    <a:pt x="156" y="144"/>
                  </a:lnTo>
                  <a:lnTo>
                    <a:pt x="153" y="141"/>
                  </a:lnTo>
                  <a:lnTo>
                    <a:pt x="15" y="3"/>
                  </a:lnTo>
                  <a:lnTo>
                    <a:pt x="12" y="0"/>
                  </a:lnTo>
                  <a:lnTo>
                    <a:pt x="6" y="0"/>
                  </a:lnTo>
                  <a:lnTo>
                    <a:pt x="3" y="3"/>
                  </a:lnTo>
                  <a:lnTo>
                    <a:pt x="0" y="6"/>
                  </a:lnTo>
                  <a:lnTo>
                    <a:pt x="0" y="12"/>
                  </a:lnTo>
                  <a:lnTo>
                    <a:pt x="3" y="15"/>
                  </a:lnTo>
                  <a:lnTo>
                    <a:pt x="142"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5" name="Freeform 185"/>
            <p:cNvSpPr>
              <a:spLocks/>
            </p:cNvSpPr>
            <p:nvPr/>
          </p:nvSpPr>
          <p:spPr bwMode="auto">
            <a:xfrm>
              <a:off x="3258" y="1853"/>
              <a:ext cx="128" cy="211"/>
            </a:xfrm>
            <a:custGeom>
              <a:avLst/>
              <a:gdLst>
                <a:gd name="T0" fmla="*/ 127 w 128"/>
                <a:gd name="T1" fmla="*/ 13 h 211"/>
                <a:gd name="T2" fmla="*/ 128 w 128"/>
                <a:gd name="T3" fmla="*/ 12 h 211"/>
                <a:gd name="T4" fmla="*/ 128 w 128"/>
                <a:gd name="T5" fmla="*/ 6 h 211"/>
                <a:gd name="T6" fmla="*/ 125 w 128"/>
                <a:gd name="T7" fmla="*/ 3 h 211"/>
                <a:gd name="T8" fmla="*/ 122 w 128"/>
                <a:gd name="T9" fmla="*/ 0 h 211"/>
                <a:gd name="T10" fmla="*/ 117 w 128"/>
                <a:gd name="T11" fmla="*/ 0 h 211"/>
                <a:gd name="T12" fmla="*/ 114 w 128"/>
                <a:gd name="T13" fmla="*/ 3 h 211"/>
                <a:gd name="T14" fmla="*/ 112 w 128"/>
                <a:gd name="T15" fmla="*/ 5 h 211"/>
                <a:gd name="T16" fmla="*/ 2 w 128"/>
                <a:gd name="T17" fmla="*/ 197 h 211"/>
                <a:gd name="T18" fmla="*/ 0 w 128"/>
                <a:gd name="T19" fmla="*/ 199 h 211"/>
                <a:gd name="T20" fmla="*/ 0 w 128"/>
                <a:gd name="T21" fmla="*/ 205 h 211"/>
                <a:gd name="T22" fmla="*/ 3 w 128"/>
                <a:gd name="T23" fmla="*/ 208 h 211"/>
                <a:gd name="T24" fmla="*/ 6 w 128"/>
                <a:gd name="T25" fmla="*/ 211 h 211"/>
                <a:gd name="T26" fmla="*/ 12 w 128"/>
                <a:gd name="T27" fmla="*/ 211 h 211"/>
                <a:gd name="T28" fmla="*/ 15 w 128"/>
                <a:gd name="T29" fmla="*/ 208 h 211"/>
                <a:gd name="T30" fmla="*/ 16 w 128"/>
                <a:gd name="T31" fmla="*/ 206 h 211"/>
                <a:gd name="T32" fmla="*/ 127 w 128"/>
                <a:gd name="T33" fmla="*/ 13 h 2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8" h="211">
                  <a:moveTo>
                    <a:pt x="127" y="13"/>
                  </a:moveTo>
                  <a:lnTo>
                    <a:pt x="128" y="12"/>
                  </a:lnTo>
                  <a:lnTo>
                    <a:pt x="128" y="6"/>
                  </a:lnTo>
                  <a:lnTo>
                    <a:pt x="125" y="3"/>
                  </a:lnTo>
                  <a:lnTo>
                    <a:pt x="122" y="0"/>
                  </a:lnTo>
                  <a:lnTo>
                    <a:pt x="117" y="0"/>
                  </a:lnTo>
                  <a:lnTo>
                    <a:pt x="114" y="3"/>
                  </a:lnTo>
                  <a:lnTo>
                    <a:pt x="112" y="5"/>
                  </a:lnTo>
                  <a:lnTo>
                    <a:pt x="2" y="197"/>
                  </a:lnTo>
                  <a:lnTo>
                    <a:pt x="0" y="199"/>
                  </a:lnTo>
                  <a:lnTo>
                    <a:pt x="0" y="205"/>
                  </a:lnTo>
                  <a:lnTo>
                    <a:pt x="3" y="208"/>
                  </a:lnTo>
                  <a:lnTo>
                    <a:pt x="6" y="211"/>
                  </a:lnTo>
                  <a:lnTo>
                    <a:pt x="12" y="211"/>
                  </a:lnTo>
                  <a:lnTo>
                    <a:pt x="15" y="208"/>
                  </a:lnTo>
                  <a:lnTo>
                    <a:pt x="16" y="206"/>
                  </a:lnTo>
                  <a:lnTo>
                    <a:pt x="12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6" name="Freeform 186"/>
            <p:cNvSpPr>
              <a:spLocks/>
            </p:cNvSpPr>
            <p:nvPr/>
          </p:nvSpPr>
          <p:spPr bwMode="auto">
            <a:xfrm>
              <a:off x="3258" y="1957"/>
              <a:ext cx="116" cy="548"/>
            </a:xfrm>
            <a:custGeom>
              <a:avLst/>
              <a:gdLst>
                <a:gd name="T0" fmla="*/ 86 w 128"/>
                <a:gd name="T1" fmla="*/ 10 h 569"/>
                <a:gd name="T2" fmla="*/ 86 w 128"/>
                <a:gd name="T3" fmla="*/ 5 h 569"/>
                <a:gd name="T4" fmla="*/ 85 w 128"/>
                <a:gd name="T5" fmla="*/ 4 h 569"/>
                <a:gd name="T6" fmla="*/ 83 w 128"/>
                <a:gd name="T7" fmla="*/ 1 h 569"/>
                <a:gd name="T8" fmla="*/ 83 w 128"/>
                <a:gd name="T9" fmla="*/ 1 h 569"/>
                <a:gd name="T10" fmla="*/ 82 w 128"/>
                <a:gd name="T11" fmla="*/ 0 h 569"/>
                <a:gd name="T12" fmla="*/ 79 w 128"/>
                <a:gd name="T13" fmla="*/ 0 h 569"/>
                <a:gd name="T14" fmla="*/ 77 w 128"/>
                <a:gd name="T15" fmla="*/ 1 h 569"/>
                <a:gd name="T16" fmla="*/ 75 w 128"/>
                <a:gd name="T17" fmla="*/ 3 h 569"/>
                <a:gd name="T18" fmla="*/ 75 w 128"/>
                <a:gd name="T19" fmla="*/ 4 h 569"/>
                <a:gd name="T20" fmla="*/ 75 w 128"/>
                <a:gd name="T21" fmla="*/ 7 h 569"/>
                <a:gd name="T22" fmla="*/ 0 w 128"/>
                <a:gd name="T23" fmla="*/ 481 h 569"/>
                <a:gd name="T24" fmla="*/ 0 w 128"/>
                <a:gd name="T25" fmla="*/ 484 h 569"/>
                <a:gd name="T26" fmla="*/ 2 w 128"/>
                <a:gd name="T27" fmla="*/ 486 h 569"/>
                <a:gd name="T28" fmla="*/ 3 w 128"/>
                <a:gd name="T29" fmla="*/ 489 h 569"/>
                <a:gd name="T30" fmla="*/ 5 w 128"/>
                <a:gd name="T31" fmla="*/ 489 h 569"/>
                <a:gd name="T32" fmla="*/ 5 w 128"/>
                <a:gd name="T33" fmla="*/ 490 h 569"/>
                <a:gd name="T34" fmla="*/ 8 w 128"/>
                <a:gd name="T35" fmla="*/ 490 h 569"/>
                <a:gd name="T36" fmla="*/ 10 w 128"/>
                <a:gd name="T37" fmla="*/ 489 h 569"/>
                <a:gd name="T38" fmla="*/ 12 w 128"/>
                <a:gd name="T39" fmla="*/ 487 h 569"/>
                <a:gd name="T40" fmla="*/ 12 w 128"/>
                <a:gd name="T41" fmla="*/ 486 h 569"/>
                <a:gd name="T42" fmla="*/ 13 w 128"/>
                <a:gd name="T43" fmla="*/ 483 h 569"/>
                <a:gd name="T44" fmla="*/ 86 w 128"/>
                <a:gd name="T45" fmla="*/ 10 h 5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8" h="569">
                  <a:moveTo>
                    <a:pt x="128" y="10"/>
                  </a:moveTo>
                  <a:lnTo>
                    <a:pt x="128" y="5"/>
                  </a:lnTo>
                  <a:lnTo>
                    <a:pt x="127" y="4"/>
                  </a:lnTo>
                  <a:lnTo>
                    <a:pt x="125" y="1"/>
                  </a:lnTo>
                  <a:lnTo>
                    <a:pt x="124" y="1"/>
                  </a:lnTo>
                  <a:lnTo>
                    <a:pt x="121" y="0"/>
                  </a:lnTo>
                  <a:lnTo>
                    <a:pt x="117" y="0"/>
                  </a:lnTo>
                  <a:lnTo>
                    <a:pt x="115" y="1"/>
                  </a:lnTo>
                  <a:lnTo>
                    <a:pt x="112" y="3"/>
                  </a:lnTo>
                  <a:lnTo>
                    <a:pt x="112" y="4"/>
                  </a:lnTo>
                  <a:lnTo>
                    <a:pt x="111" y="7"/>
                  </a:lnTo>
                  <a:lnTo>
                    <a:pt x="0" y="559"/>
                  </a:lnTo>
                  <a:lnTo>
                    <a:pt x="0" y="563"/>
                  </a:lnTo>
                  <a:lnTo>
                    <a:pt x="2" y="565"/>
                  </a:lnTo>
                  <a:lnTo>
                    <a:pt x="3" y="568"/>
                  </a:lnTo>
                  <a:lnTo>
                    <a:pt x="5" y="568"/>
                  </a:lnTo>
                  <a:lnTo>
                    <a:pt x="8" y="569"/>
                  </a:lnTo>
                  <a:lnTo>
                    <a:pt x="12" y="569"/>
                  </a:lnTo>
                  <a:lnTo>
                    <a:pt x="14" y="568"/>
                  </a:lnTo>
                  <a:lnTo>
                    <a:pt x="16" y="566"/>
                  </a:lnTo>
                  <a:lnTo>
                    <a:pt x="16" y="565"/>
                  </a:lnTo>
                  <a:lnTo>
                    <a:pt x="18" y="562"/>
                  </a:lnTo>
                  <a:lnTo>
                    <a:pt x="12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7" name="Freeform 187"/>
            <p:cNvSpPr>
              <a:spLocks/>
            </p:cNvSpPr>
            <p:nvPr/>
          </p:nvSpPr>
          <p:spPr bwMode="auto">
            <a:xfrm>
              <a:off x="3258" y="2102"/>
              <a:ext cx="100" cy="100"/>
            </a:xfrm>
            <a:custGeom>
              <a:avLst/>
              <a:gdLst>
                <a:gd name="T0" fmla="*/ 97 w 100"/>
                <a:gd name="T1" fmla="*/ 15 h 100"/>
                <a:gd name="T2" fmla="*/ 100 w 100"/>
                <a:gd name="T3" fmla="*/ 12 h 100"/>
                <a:gd name="T4" fmla="*/ 100 w 100"/>
                <a:gd name="T5" fmla="*/ 6 h 100"/>
                <a:gd name="T6" fmla="*/ 97 w 100"/>
                <a:gd name="T7" fmla="*/ 3 h 100"/>
                <a:gd name="T8" fmla="*/ 94 w 100"/>
                <a:gd name="T9" fmla="*/ 0 h 100"/>
                <a:gd name="T10" fmla="*/ 89 w 100"/>
                <a:gd name="T11" fmla="*/ 0 h 100"/>
                <a:gd name="T12" fmla="*/ 86 w 100"/>
                <a:gd name="T13" fmla="*/ 3 h 100"/>
                <a:gd name="T14" fmla="*/ 3 w 100"/>
                <a:gd name="T15" fmla="*/ 85 h 100"/>
                <a:gd name="T16" fmla="*/ 0 w 100"/>
                <a:gd name="T17" fmla="*/ 88 h 100"/>
                <a:gd name="T18" fmla="*/ 0 w 100"/>
                <a:gd name="T19" fmla="*/ 94 h 100"/>
                <a:gd name="T20" fmla="*/ 3 w 100"/>
                <a:gd name="T21" fmla="*/ 97 h 100"/>
                <a:gd name="T22" fmla="*/ 6 w 100"/>
                <a:gd name="T23" fmla="*/ 100 h 100"/>
                <a:gd name="T24" fmla="*/ 12 w 100"/>
                <a:gd name="T25" fmla="*/ 100 h 100"/>
                <a:gd name="T26" fmla="*/ 15 w 100"/>
                <a:gd name="T27" fmla="*/ 97 h 100"/>
                <a:gd name="T28" fmla="*/ 97 w 100"/>
                <a:gd name="T29" fmla="*/ 15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 h="100">
                  <a:moveTo>
                    <a:pt x="97" y="15"/>
                  </a:moveTo>
                  <a:lnTo>
                    <a:pt x="100" y="12"/>
                  </a:lnTo>
                  <a:lnTo>
                    <a:pt x="100" y="6"/>
                  </a:lnTo>
                  <a:lnTo>
                    <a:pt x="97" y="3"/>
                  </a:lnTo>
                  <a:lnTo>
                    <a:pt x="94" y="0"/>
                  </a:lnTo>
                  <a:lnTo>
                    <a:pt x="89" y="0"/>
                  </a:lnTo>
                  <a:lnTo>
                    <a:pt x="86" y="3"/>
                  </a:lnTo>
                  <a:lnTo>
                    <a:pt x="3" y="85"/>
                  </a:lnTo>
                  <a:lnTo>
                    <a:pt x="0" y="88"/>
                  </a:lnTo>
                  <a:lnTo>
                    <a:pt x="0" y="94"/>
                  </a:lnTo>
                  <a:lnTo>
                    <a:pt x="3" y="97"/>
                  </a:lnTo>
                  <a:lnTo>
                    <a:pt x="6" y="100"/>
                  </a:lnTo>
                  <a:lnTo>
                    <a:pt x="12" y="100"/>
                  </a:lnTo>
                  <a:lnTo>
                    <a:pt x="15" y="97"/>
                  </a:lnTo>
                  <a:lnTo>
                    <a:pt x="9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8" name="Freeform 188"/>
            <p:cNvSpPr>
              <a:spLocks/>
            </p:cNvSpPr>
            <p:nvPr/>
          </p:nvSpPr>
          <p:spPr bwMode="auto">
            <a:xfrm>
              <a:off x="3270" y="2191"/>
              <a:ext cx="100" cy="708"/>
            </a:xfrm>
            <a:custGeom>
              <a:avLst/>
              <a:gdLst>
                <a:gd name="T0" fmla="*/ 100 w 100"/>
                <a:gd name="T1" fmla="*/ 11 h 708"/>
                <a:gd name="T2" fmla="*/ 100 w 100"/>
                <a:gd name="T3" fmla="*/ 6 h 708"/>
                <a:gd name="T4" fmla="*/ 99 w 100"/>
                <a:gd name="T5" fmla="*/ 3 h 708"/>
                <a:gd name="T6" fmla="*/ 97 w 100"/>
                <a:gd name="T7" fmla="*/ 2 h 708"/>
                <a:gd name="T8" fmla="*/ 94 w 100"/>
                <a:gd name="T9" fmla="*/ 0 h 708"/>
                <a:gd name="T10" fmla="*/ 89 w 100"/>
                <a:gd name="T11" fmla="*/ 0 h 708"/>
                <a:gd name="T12" fmla="*/ 86 w 100"/>
                <a:gd name="T13" fmla="*/ 2 h 708"/>
                <a:gd name="T14" fmla="*/ 84 w 100"/>
                <a:gd name="T15" fmla="*/ 3 h 708"/>
                <a:gd name="T16" fmla="*/ 83 w 100"/>
                <a:gd name="T17" fmla="*/ 6 h 708"/>
                <a:gd name="T18" fmla="*/ 83 w 100"/>
                <a:gd name="T19" fmla="*/ 8 h 708"/>
                <a:gd name="T20" fmla="*/ 0 w 100"/>
                <a:gd name="T21" fmla="*/ 698 h 708"/>
                <a:gd name="T22" fmla="*/ 0 w 100"/>
                <a:gd name="T23" fmla="*/ 702 h 708"/>
                <a:gd name="T24" fmla="*/ 2 w 100"/>
                <a:gd name="T25" fmla="*/ 705 h 708"/>
                <a:gd name="T26" fmla="*/ 3 w 100"/>
                <a:gd name="T27" fmla="*/ 707 h 708"/>
                <a:gd name="T28" fmla="*/ 6 w 100"/>
                <a:gd name="T29" fmla="*/ 708 h 708"/>
                <a:gd name="T30" fmla="*/ 12 w 100"/>
                <a:gd name="T31" fmla="*/ 708 h 708"/>
                <a:gd name="T32" fmla="*/ 15 w 100"/>
                <a:gd name="T33" fmla="*/ 707 h 708"/>
                <a:gd name="T34" fmla="*/ 16 w 100"/>
                <a:gd name="T35" fmla="*/ 705 h 708"/>
                <a:gd name="T36" fmla="*/ 18 w 100"/>
                <a:gd name="T37" fmla="*/ 702 h 708"/>
                <a:gd name="T38" fmla="*/ 18 w 100"/>
                <a:gd name="T39" fmla="*/ 701 h 708"/>
                <a:gd name="T40" fmla="*/ 100 w 100"/>
                <a:gd name="T41" fmla="*/ 11 h 7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0" h="708">
                  <a:moveTo>
                    <a:pt x="100" y="11"/>
                  </a:moveTo>
                  <a:lnTo>
                    <a:pt x="100" y="6"/>
                  </a:lnTo>
                  <a:lnTo>
                    <a:pt x="99" y="3"/>
                  </a:lnTo>
                  <a:lnTo>
                    <a:pt x="97" y="2"/>
                  </a:lnTo>
                  <a:lnTo>
                    <a:pt x="94" y="0"/>
                  </a:lnTo>
                  <a:lnTo>
                    <a:pt x="89" y="0"/>
                  </a:lnTo>
                  <a:lnTo>
                    <a:pt x="86" y="2"/>
                  </a:lnTo>
                  <a:lnTo>
                    <a:pt x="84" y="3"/>
                  </a:lnTo>
                  <a:lnTo>
                    <a:pt x="83" y="6"/>
                  </a:lnTo>
                  <a:lnTo>
                    <a:pt x="83" y="8"/>
                  </a:lnTo>
                  <a:lnTo>
                    <a:pt x="0" y="698"/>
                  </a:lnTo>
                  <a:lnTo>
                    <a:pt x="0" y="702"/>
                  </a:lnTo>
                  <a:lnTo>
                    <a:pt x="2" y="705"/>
                  </a:lnTo>
                  <a:lnTo>
                    <a:pt x="3" y="707"/>
                  </a:lnTo>
                  <a:lnTo>
                    <a:pt x="6" y="708"/>
                  </a:lnTo>
                  <a:lnTo>
                    <a:pt x="12" y="708"/>
                  </a:lnTo>
                  <a:lnTo>
                    <a:pt x="15" y="707"/>
                  </a:lnTo>
                  <a:lnTo>
                    <a:pt x="16" y="705"/>
                  </a:lnTo>
                  <a:lnTo>
                    <a:pt x="18" y="702"/>
                  </a:lnTo>
                  <a:lnTo>
                    <a:pt x="18" y="701"/>
                  </a:lnTo>
                  <a:lnTo>
                    <a:pt x="10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9" name="Freeform 189"/>
            <p:cNvSpPr>
              <a:spLocks/>
            </p:cNvSpPr>
            <p:nvPr/>
          </p:nvSpPr>
          <p:spPr bwMode="auto">
            <a:xfrm>
              <a:off x="4034" y="1310"/>
              <a:ext cx="72" cy="46"/>
            </a:xfrm>
            <a:custGeom>
              <a:avLst/>
              <a:gdLst>
                <a:gd name="T0" fmla="*/ 4 w 72"/>
                <a:gd name="T1" fmla="*/ 30 h 46"/>
                <a:gd name="T2" fmla="*/ 2 w 72"/>
                <a:gd name="T3" fmla="*/ 33 h 46"/>
                <a:gd name="T4" fmla="*/ 0 w 72"/>
                <a:gd name="T5" fmla="*/ 34 h 46"/>
                <a:gd name="T6" fmla="*/ 0 w 72"/>
                <a:gd name="T7" fmla="*/ 38 h 46"/>
                <a:gd name="T8" fmla="*/ 2 w 72"/>
                <a:gd name="T9" fmla="*/ 41 h 46"/>
                <a:gd name="T10" fmla="*/ 4 w 72"/>
                <a:gd name="T11" fmla="*/ 44 h 46"/>
                <a:gd name="T12" fmla="*/ 6 w 72"/>
                <a:gd name="T13" fmla="*/ 46 h 46"/>
                <a:gd name="T14" fmla="*/ 10 w 72"/>
                <a:gd name="T15" fmla="*/ 46 h 46"/>
                <a:gd name="T16" fmla="*/ 13 w 72"/>
                <a:gd name="T17" fmla="*/ 44 h 46"/>
                <a:gd name="T18" fmla="*/ 68 w 72"/>
                <a:gd name="T19" fmla="*/ 16 h 46"/>
                <a:gd name="T20" fmla="*/ 71 w 72"/>
                <a:gd name="T21" fmla="*/ 13 h 46"/>
                <a:gd name="T22" fmla="*/ 72 w 72"/>
                <a:gd name="T23" fmla="*/ 12 h 46"/>
                <a:gd name="T24" fmla="*/ 72 w 72"/>
                <a:gd name="T25" fmla="*/ 8 h 46"/>
                <a:gd name="T26" fmla="*/ 71 w 72"/>
                <a:gd name="T27" fmla="*/ 5 h 46"/>
                <a:gd name="T28" fmla="*/ 68 w 72"/>
                <a:gd name="T29" fmla="*/ 2 h 46"/>
                <a:gd name="T30" fmla="*/ 66 w 72"/>
                <a:gd name="T31" fmla="*/ 0 h 46"/>
                <a:gd name="T32" fmla="*/ 62 w 72"/>
                <a:gd name="T33" fmla="*/ 0 h 46"/>
                <a:gd name="T34" fmla="*/ 59 w 72"/>
                <a:gd name="T35" fmla="*/ 2 h 46"/>
                <a:gd name="T36" fmla="*/ 4 w 72"/>
                <a:gd name="T37" fmla="*/ 30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2" h="46">
                  <a:moveTo>
                    <a:pt x="4" y="30"/>
                  </a:moveTo>
                  <a:lnTo>
                    <a:pt x="2" y="33"/>
                  </a:lnTo>
                  <a:lnTo>
                    <a:pt x="0" y="34"/>
                  </a:lnTo>
                  <a:lnTo>
                    <a:pt x="0" y="38"/>
                  </a:lnTo>
                  <a:lnTo>
                    <a:pt x="2" y="41"/>
                  </a:lnTo>
                  <a:lnTo>
                    <a:pt x="4" y="44"/>
                  </a:lnTo>
                  <a:lnTo>
                    <a:pt x="6" y="46"/>
                  </a:lnTo>
                  <a:lnTo>
                    <a:pt x="10" y="46"/>
                  </a:lnTo>
                  <a:lnTo>
                    <a:pt x="13" y="44"/>
                  </a:lnTo>
                  <a:lnTo>
                    <a:pt x="68" y="16"/>
                  </a:lnTo>
                  <a:lnTo>
                    <a:pt x="71" y="13"/>
                  </a:lnTo>
                  <a:lnTo>
                    <a:pt x="72" y="12"/>
                  </a:lnTo>
                  <a:lnTo>
                    <a:pt x="72" y="8"/>
                  </a:lnTo>
                  <a:lnTo>
                    <a:pt x="71" y="5"/>
                  </a:lnTo>
                  <a:lnTo>
                    <a:pt x="68" y="2"/>
                  </a:lnTo>
                  <a:lnTo>
                    <a:pt x="66" y="0"/>
                  </a:lnTo>
                  <a:lnTo>
                    <a:pt x="62" y="0"/>
                  </a:lnTo>
                  <a:lnTo>
                    <a:pt x="59" y="2"/>
                  </a:lnTo>
                  <a:lnTo>
                    <a:pt x="4"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0" name="Freeform 190"/>
            <p:cNvSpPr>
              <a:spLocks/>
            </p:cNvSpPr>
            <p:nvPr/>
          </p:nvSpPr>
          <p:spPr bwMode="auto">
            <a:xfrm>
              <a:off x="3625" y="1163"/>
              <a:ext cx="459" cy="73"/>
            </a:xfrm>
            <a:custGeom>
              <a:avLst/>
              <a:gdLst>
                <a:gd name="T0" fmla="*/ 449 w 459"/>
                <a:gd name="T1" fmla="*/ 73 h 73"/>
                <a:gd name="T2" fmla="*/ 453 w 459"/>
                <a:gd name="T3" fmla="*/ 73 h 73"/>
                <a:gd name="T4" fmla="*/ 456 w 459"/>
                <a:gd name="T5" fmla="*/ 72 h 73"/>
                <a:gd name="T6" fmla="*/ 458 w 459"/>
                <a:gd name="T7" fmla="*/ 71 h 73"/>
                <a:gd name="T8" fmla="*/ 459 w 459"/>
                <a:gd name="T9" fmla="*/ 68 h 73"/>
                <a:gd name="T10" fmla="*/ 459 w 459"/>
                <a:gd name="T11" fmla="*/ 62 h 73"/>
                <a:gd name="T12" fmla="*/ 458 w 459"/>
                <a:gd name="T13" fmla="*/ 59 h 73"/>
                <a:gd name="T14" fmla="*/ 456 w 459"/>
                <a:gd name="T15" fmla="*/ 57 h 73"/>
                <a:gd name="T16" fmla="*/ 453 w 459"/>
                <a:gd name="T17" fmla="*/ 56 h 73"/>
                <a:gd name="T18" fmla="*/ 452 w 459"/>
                <a:gd name="T19" fmla="*/ 56 h 73"/>
                <a:gd name="T20" fmla="*/ 10 w 459"/>
                <a:gd name="T21" fmla="*/ 0 h 73"/>
                <a:gd name="T22" fmla="*/ 6 w 459"/>
                <a:gd name="T23" fmla="*/ 0 h 73"/>
                <a:gd name="T24" fmla="*/ 3 w 459"/>
                <a:gd name="T25" fmla="*/ 1 h 73"/>
                <a:gd name="T26" fmla="*/ 1 w 459"/>
                <a:gd name="T27" fmla="*/ 3 h 73"/>
                <a:gd name="T28" fmla="*/ 0 w 459"/>
                <a:gd name="T29" fmla="*/ 6 h 73"/>
                <a:gd name="T30" fmla="*/ 0 w 459"/>
                <a:gd name="T31" fmla="*/ 12 h 73"/>
                <a:gd name="T32" fmla="*/ 1 w 459"/>
                <a:gd name="T33" fmla="*/ 15 h 73"/>
                <a:gd name="T34" fmla="*/ 3 w 459"/>
                <a:gd name="T35" fmla="*/ 16 h 73"/>
                <a:gd name="T36" fmla="*/ 6 w 459"/>
                <a:gd name="T37" fmla="*/ 18 h 73"/>
                <a:gd name="T38" fmla="*/ 7 w 459"/>
                <a:gd name="T39" fmla="*/ 18 h 73"/>
                <a:gd name="T40" fmla="*/ 449 w 459"/>
                <a:gd name="T41" fmla="*/ 73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9" h="73">
                  <a:moveTo>
                    <a:pt x="449" y="73"/>
                  </a:moveTo>
                  <a:lnTo>
                    <a:pt x="453" y="73"/>
                  </a:lnTo>
                  <a:lnTo>
                    <a:pt x="456" y="72"/>
                  </a:lnTo>
                  <a:lnTo>
                    <a:pt x="458" y="71"/>
                  </a:lnTo>
                  <a:lnTo>
                    <a:pt x="459" y="68"/>
                  </a:lnTo>
                  <a:lnTo>
                    <a:pt x="459" y="62"/>
                  </a:lnTo>
                  <a:lnTo>
                    <a:pt x="458" y="59"/>
                  </a:lnTo>
                  <a:lnTo>
                    <a:pt x="456" y="57"/>
                  </a:lnTo>
                  <a:lnTo>
                    <a:pt x="453" y="56"/>
                  </a:lnTo>
                  <a:lnTo>
                    <a:pt x="452" y="56"/>
                  </a:lnTo>
                  <a:lnTo>
                    <a:pt x="10" y="0"/>
                  </a:lnTo>
                  <a:lnTo>
                    <a:pt x="6" y="0"/>
                  </a:lnTo>
                  <a:lnTo>
                    <a:pt x="3" y="1"/>
                  </a:lnTo>
                  <a:lnTo>
                    <a:pt x="1" y="3"/>
                  </a:lnTo>
                  <a:lnTo>
                    <a:pt x="0" y="6"/>
                  </a:lnTo>
                  <a:lnTo>
                    <a:pt x="0" y="12"/>
                  </a:lnTo>
                  <a:lnTo>
                    <a:pt x="1" y="15"/>
                  </a:lnTo>
                  <a:lnTo>
                    <a:pt x="3" y="16"/>
                  </a:lnTo>
                  <a:lnTo>
                    <a:pt x="6" y="18"/>
                  </a:lnTo>
                  <a:lnTo>
                    <a:pt x="7" y="18"/>
                  </a:lnTo>
                  <a:lnTo>
                    <a:pt x="449"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1" name="Freeform 191"/>
            <p:cNvSpPr>
              <a:spLocks/>
            </p:cNvSpPr>
            <p:nvPr/>
          </p:nvSpPr>
          <p:spPr bwMode="auto">
            <a:xfrm>
              <a:off x="3258" y="1163"/>
              <a:ext cx="376" cy="46"/>
            </a:xfrm>
            <a:custGeom>
              <a:avLst/>
              <a:gdLst>
                <a:gd name="T0" fmla="*/ 367 w 376"/>
                <a:gd name="T1" fmla="*/ 18 h 46"/>
                <a:gd name="T2" fmla="*/ 370 w 376"/>
                <a:gd name="T3" fmla="*/ 18 h 46"/>
                <a:gd name="T4" fmla="*/ 371 w 376"/>
                <a:gd name="T5" fmla="*/ 16 h 46"/>
                <a:gd name="T6" fmla="*/ 374 w 376"/>
                <a:gd name="T7" fmla="*/ 15 h 46"/>
                <a:gd name="T8" fmla="*/ 374 w 376"/>
                <a:gd name="T9" fmla="*/ 13 h 46"/>
                <a:gd name="T10" fmla="*/ 376 w 376"/>
                <a:gd name="T11" fmla="*/ 10 h 46"/>
                <a:gd name="T12" fmla="*/ 376 w 376"/>
                <a:gd name="T13" fmla="*/ 6 h 46"/>
                <a:gd name="T14" fmla="*/ 374 w 376"/>
                <a:gd name="T15" fmla="*/ 4 h 46"/>
                <a:gd name="T16" fmla="*/ 373 w 376"/>
                <a:gd name="T17" fmla="*/ 1 h 46"/>
                <a:gd name="T18" fmla="*/ 371 w 376"/>
                <a:gd name="T19" fmla="*/ 1 h 46"/>
                <a:gd name="T20" fmla="*/ 368 w 376"/>
                <a:gd name="T21" fmla="*/ 0 h 46"/>
                <a:gd name="T22" fmla="*/ 367 w 376"/>
                <a:gd name="T23" fmla="*/ 0 h 46"/>
                <a:gd name="T24" fmla="*/ 9 w 376"/>
                <a:gd name="T25" fmla="*/ 28 h 46"/>
                <a:gd name="T26" fmla="*/ 6 w 376"/>
                <a:gd name="T27" fmla="*/ 28 h 46"/>
                <a:gd name="T28" fmla="*/ 5 w 376"/>
                <a:gd name="T29" fmla="*/ 29 h 46"/>
                <a:gd name="T30" fmla="*/ 2 w 376"/>
                <a:gd name="T31" fmla="*/ 31 h 46"/>
                <a:gd name="T32" fmla="*/ 2 w 376"/>
                <a:gd name="T33" fmla="*/ 32 h 46"/>
                <a:gd name="T34" fmla="*/ 0 w 376"/>
                <a:gd name="T35" fmla="*/ 35 h 46"/>
                <a:gd name="T36" fmla="*/ 0 w 376"/>
                <a:gd name="T37" fmla="*/ 40 h 46"/>
                <a:gd name="T38" fmla="*/ 2 w 376"/>
                <a:gd name="T39" fmla="*/ 41 h 46"/>
                <a:gd name="T40" fmla="*/ 3 w 376"/>
                <a:gd name="T41" fmla="*/ 44 h 46"/>
                <a:gd name="T42" fmla="*/ 5 w 376"/>
                <a:gd name="T43" fmla="*/ 44 h 46"/>
                <a:gd name="T44" fmla="*/ 8 w 376"/>
                <a:gd name="T45" fmla="*/ 46 h 46"/>
                <a:gd name="T46" fmla="*/ 9 w 376"/>
                <a:gd name="T47" fmla="*/ 46 h 46"/>
                <a:gd name="T48" fmla="*/ 367 w 376"/>
                <a:gd name="T49" fmla="*/ 18 h 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6" h="46">
                  <a:moveTo>
                    <a:pt x="367" y="18"/>
                  </a:moveTo>
                  <a:lnTo>
                    <a:pt x="370" y="18"/>
                  </a:lnTo>
                  <a:lnTo>
                    <a:pt x="371" y="16"/>
                  </a:lnTo>
                  <a:lnTo>
                    <a:pt x="374" y="15"/>
                  </a:lnTo>
                  <a:lnTo>
                    <a:pt x="374" y="13"/>
                  </a:lnTo>
                  <a:lnTo>
                    <a:pt x="376" y="10"/>
                  </a:lnTo>
                  <a:lnTo>
                    <a:pt x="376" y="6"/>
                  </a:lnTo>
                  <a:lnTo>
                    <a:pt x="374" y="4"/>
                  </a:lnTo>
                  <a:lnTo>
                    <a:pt x="373" y="1"/>
                  </a:lnTo>
                  <a:lnTo>
                    <a:pt x="371" y="1"/>
                  </a:lnTo>
                  <a:lnTo>
                    <a:pt x="368" y="0"/>
                  </a:lnTo>
                  <a:lnTo>
                    <a:pt x="367" y="0"/>
                  </a:lnTo>
                  <a:lnTo>
                    <a:pt x="9" y="28"/>
                  </a:lnTo>
                  <a:lnTo>
                    <a:pt x="6" y="28"/>
                  </a:lnTo>
                  <a:lnTo>
                    <a:pt x="5" y="29"/>
                  </a:lnTo>
                  <a:lnTo>
                    <a:pt x="2" y="31"/>
                  </a:lnTo>
                  <a:lnTo>
                    <a:pt x="2" y="32"/>
                  </a:lnTo>
                  <a:lnTo>
                    <a:pt x="0" y="35"/>
                  </a:lnTo>
                  <a:lnTo>
                    <a:pt x="0" y="40"/>
                  </a:lnTo>
                  <a:lnTo>
                    <a:pt x="2" y="41"/>
                  </a:lnTo>
                  <a:lnTo>
                    <a:pt x="3" y="44"/>
                  </a:lnTo>
                  <a:lnTo>
                    <a:pt x="5" y="44"/>
                  </a:lnTo>
                  <a:lnTo>
                    <a:pt x="8" y="46"/>
                  </a:lnTo>
                  <a:lnTo>
                    <a:pt x="9" y="46"/>
                  </a:lnTo>
                  <a:lnTo>
                    <a:pt x="36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2" name="Freeform 192"/>
            <p:cNvSpPr>
              <a:spLocks/>
            </p:cNvSpPr>
            <p:nvPr/>
          </p:nvSpPr>
          <p:spPr bwMode="auto">
            <a:xfrm>
              <a:off x="3672" y="1468"/>
              <a:ext cx="403" cy="72"/>
            </a:xfrm>
            <a:custGeom>
              <a:avLst/>
              <a:gdLst>
                <a:gd name="T0" fmla="*/ 396 w 403"/>
                <a:gd name="T1" fmla="*/ 17 h 72"/>
                <a:gd name="T2" fmla="*/ 397 w 403"/>
                <a:gd name="T3" fmla="*/ 17 h 72"/>
                <a:gd name="T4" fmla="*/ 400 w 403"/>
                <a:gd name="T5" fmla="*/ 16 h 72"/>
                <a:gd name="T6" fmla="*/ 402 w 403"/>
                <a:gd name="T7" fmla="*/ 14 h 72"/>
                <a:gd name="T8" fmla="*/ 403 w 403"/>
                <a:gd name="T9" fmla="*/ 11 h 72"/>
                <a:gd name="T10" fmla="*/ 403 w 403"/>
                <a:gd name="T11" fmla="*/ 5 h 72"/>
                <a:gd name="T12" fmla="*/ 402 w 403"/>
                <a:gd name="T13" fmla="*/ 2 h 72"/>
                <a:gd name="T14" fmla="*/ 400 w 403"/>
                <a:gd name="T15" fmla="*/ 1 h 72"/>
                <a:gd name="T16" fmla="*/ 397 w 403"/>
                <a:gd name="T17" fmla="*/ 0 h 72"/>
                <a:gd name="T18" fmla="*/ 393 w 403"/>
                <a:gd name="T19" fmla="*/ 0 h 72"/>
                <a:gd name="T20" fmla="*/ 7 w 403"/>
                <a:gd name="T21" fmla="*/ 54 h 72"/>
                <a:gd name="T22" fmla="*/ 6 w 403"/>
                <a:gd name="T23" fmla="*/ 54 h 72"/>
                <a:gd name="T24" fmla="*/ 3 w 403"/>
                <a:gd name="T25" fmla="*/ 55 h 72"/>
                <a:gd name="T26" fmla="*/ 1 w 403"/>
                <a:gd name="T27" fmla="*/ 57 h 72"/>
                <a:gd name="T28" fmla="*/ 0 w 403"/>
                <a:gd name="T29" fmla="*/ 60 h 72"/>
                <a:gd name="T30" fmla="*/ 0 w 403"/>
                <a:gd name="T31" fmla="*/ 66 h 72"/>
                <a:gd name="T32" fmla="*/ 1 w 403"/>
                <a:gd name="T33" fmla="*/ 69 h 72"/>
                <a:gd name="T34" fmla="*/ 3 w 403"/>
                <a:gd name="T35" fmla="*/ 70 h 72"/>
                <a:gd name="T36" fmla="*/ 6 w 403"/>
                <a:gd name="T37" fmla="*/ 72 h 72"/>
                <a:gd name="T38" fmla="*/ 10 w 403"/>
                <a:gd name="T39" fmla="*/ 72 h 72"/>
                <a:gd name="T40" fmla="*/ 396 w 403"/>
                <a:gd name="T41" fmla="*/ 1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3" h="72">
                  <a:moveTo>
                    <a:pt x="396" y="17"/>
                  </a:moveTo>
                  <a:lnTo>
                    <a:pt x="397" y="17"/>
                  </a:lnTo>
                  <a:lnTo>
                    <a:pt x="400" y="16"/>
                  </a:lnTo>
                  <a:lnTo>
                    <a:pt x="402" y="14"/>
                  </a:lnTo>
                  <a:lnTo>
                    <a:pt x="403" y="11"/>
                  </a:lnTo>
                  <a:lnTo>
                    <a:pt x="403" y="5"/>
                  </a:lnTo>
                  <a:lnTo>
                    <a:pt x="402" y="2"/>
                  </a:lnTo>
                  <a:lnTo>
                    <a:pt x="400" y="1"/>
                  </a:lnTo>
                  <a:lnTo>
                    <a:pt x="397" y="0"/>
                  </a:lnTo>
                  <a:lnTo>
                    <a:pt x="393" y="0"/>
                  </a:lnTo>
                  <a:lnTo>
                    <a:pt x="7" y="54"/>
                  </a:lnTo>
                  <a:lnTo>
                    <a:pt x="6" y="54"/>
                  </a:lnTo>
                  <a:lnTo>
                    <a:pt x="3" y="55"/>
                  </a:lnTo>
                  <a:lnTo>
                    <a:pt x="1" y="57"/>
                  </a:lnTo>
                  <a:lnTo>
                    <a:pt x="0" y="60"/>
                  </a:lnTo>
                  <a:lnTo>
                    <a:pt x="0" y="66"/>
                  </a:lnTo>
                  <a:lnTo>
                    <a:pt x="1" y="69"/>
                  </a:lnTo>
                  <a:lnTo>
                    <a:pt x="3" y="70"/>
                  </a:lnTo>
                  <a:lnTo>
                    <a:pt x="6" y="72"/>
                  </a:lnTo>
                  <a:lnTo>
                    <a:pt x="10" y="72"/>
                  </a:lnTo>
                  <a:lnTo>
                    <a:pt x="39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3" name="Freeform 193"/>
            <p:cNvSpPr>
              <a:spLocks/>
            </p:cNvSpPr>
            <p:nvPr/>
          </p:nvSpPr>
          <p:spPr bwMode="auto">
            <a:xfrm>
              <a:off x="3700" y="1550"/>
              <a:ext cx="375" cy="377"/>
            </a:xfrm>
            <a:custGeom>
              <a:avLst/>
              <a:gdLst>
                <a:gd name="T0" fmla="*/ 372 w 375"/>
                <a:gd name="T1" fmla="*/ 15 h 377"/>
                <a:gd name="T2" fmla="*/ 375 w 375"/>
                <a:gd name="T3" fmla="*/ 12 h 377"/>
                <a:gd name="T4" fmla="*/ 375 w 375"/>
                <a:gd name="T5" fmla="*/ 6 h 377"/>
                <a:gd name="T6" fmla="*/ 372 w 375"/>
                <a:gd name="T7" fmla="*/ 3 h 377"/>
                <a:gd name="T8" fmla="*/ 369 w 375"/>
                <a:gd name="T9" fmla="*/ 0 h 377"/>
                <a:gd name="T10" fmla="*/ 363 w 375"/>
                <a:gd name="T11" fmla="*/ 0 h 377"/>
                <a:gd name="T12" fmla="*/ 361 w 375"/>
                <a:gd name="T13" fmla="*/ 3 h 377"/>
                <a:gd name="T14" fmla="*/ 3 w 375"/>
                <a:gd name="T15" fmla="*/ 362 h 377"/>
                <a:gd name="T16" fmla="*/ 0 w 375"/>
                <a:gd name="T17" fmla="*/ 365 h 377"/>
                <a:gd name="T18" fmla="*/ 0 w 375"/>
                <a:gd name="T19" fmla="*/ 371 h 377"/>
                <a:gd name="T20" fmla="*/ 3 w 375"/>
                <a:gd name="T21" fmla="*/ 374 h 377"/>
                <a:gd name="T22" fmla="*/ 6 w 375"/>
                <a:gd name="T23" fmla="*/ 377 h 377"/>
                <a:gd name="T24" fmla="*/ 12 w 375"/>
                <a:gd name="T25" fmla="*/ 377 h 377"/>
                <a:gd name="T26" fmla="*/ 15 w 375"/>
                <a:gd name="T27" fmla="*/ 374 h 377"/>
                <a:gd name="T28" fmla="*/ 372 w 375"/>
                <a:gd name="T29" fmla="*/ 15 h 3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75" h="377">
                  <a:moveTo>
                    <a:pt x="372" y="15"/>
                  </a:moveTo>
                  <a:lnTo>
                    <a:pt x="375" y="12"/>
                  </a:lnTo>
                  <a:lnTo>
                    <a:pt x="375" y="6"/>
                  </a:lnTo>
                  <a:lnTo>
                    <a:pt x="372" y="3"/>
                  </a:lnTo>
                  <a:lnTo>
                    <a:pt x="369" y="0"/>
                  </a:lnTo>
                  <a:lnTo>
                    <a:pt x="363" y="0"/>
                  </a:lnTo>
                  <a:lnTo>
                    <a:pt x="361" y="3"/>
                  </a:lnTo>
                  <a:lnTo>
                    <a:pt x="3" y="362"/>
                  </a:lnTo>
                  <a:lnTo>
                    <a:pt x="0" y="365"/>
                  </a:lnTo>
                  <a:lnTo>
                    <a:pt x="0" y="371"/>
                  </a:lnTo>
                  <a:lnTo>
                    <a:pt x="3" y="374"/>
                  </a:lnTo>
                  <a:lnTo>
                    <a:pt x="6" y="377"/>
                  </a:lnTo>
                  <a:lnTo>
                    <a:pt x="12" y="377"/>
                  </a:lnTo>
                  <a:lnTo>
                    <a:pt x="15" y="374"/>
                  </a:lnTo>
                  <a:lnTo>
                    <a:pt x="372"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4" name="Freeform 194"/>
            <p:cNvSpPr>
              <a:spLocks/>
            </p:cNvSpPr>
            <p:nvPr/>
          </p:nvSpPr>
          <p:spPr bwMode="auto">
            <a:xfrm>
              <a:off x="3258" y="1694"/>
              <a:ext cx="1122" cy="44"/>
            </a:xfrm>
            <a:custGeom>
              <a:avLst/>
              <a:gdLst>
                <a:gd name="T0" fmla="*/ 1113 w 1122"/>
                <a:gd name="T1" fmla="*/ 18 h 44"/>
                <a:gd name="T2" fmla="*/ 1116 w 1122"/>
                <a:gd name="T3" fmla="*/ 18 h 44"/>
                <a:gd name="T4" fmla="*/ 1119 w 1122"/>
                <a:gd name="T5" fmla="*/ 15 h 44"/>
                <a:gd name="T6" fmla="*/ 1120 w 1122"/>
                <a:gd name="T7" fmla="*/ 14 h 44"/>
                <a:gd name="T8" fmla="*/ 1122 w 1122"/>
                <a:gd name="T9" fmla="*/ 11 h 44"/>
                <a:gd name="T10" fmla="*/ 1122 w 1122"/>
                <a:gd name="T11" fmla="*/ 6 h 44"/>
                <a:gd name="T12" fmla="*/ 1119 w 1122"/>
                <a:gd name="T13" fmla="*/ 3 h 44"/>
                <a:gd name="T14" fmla="*/ 1117 w 1122"/>
                <a:gd name="T15" fmla="*/ 2 h 44"/>
                <a:gd name="T16" fmla="*/ 1115 w 1122"/>
                <a:gd name="T17" fmla="*/ 0 h 44"/>
                <a:gd name="T18" fmla="*/ 1113 w 1122"/>
                <a:gd name="T19" fmla="*/ 0 h 44"/>
                <a:gd name="T20" fmla="*/ 9 w 1122"/>
                <a:gd name="T21" fmla="*/ 27 h 44"/>
                <a:gd name="T22" fmla="*/ 6 w 1122"/>
                <a:gd name="T23" fmla="*/ 27 h 44"/>
                <a:gd name="T24" fmla="*/ 3 w 1122"/>
                <a:gd name="T25" fmla="*/ 30 h 44"/>
                <a:gd name="T26" fmla="*/ 2 w 1122"/>
                <a:gd name="T27" fmla="*/ 31 h 44"/>
                <a:gd name="T28" fmla="*/ 0 w 1122"/>
                <a:gd name="T29" fmla="*/ 34 h 44"/>
                <a:gd name="T30" fmla="*/ 0 w 1122"/>
                <a:gd name="T31" fmla="*/ 39 h 44"/>
                <a:gd name="T32" fmla="*/ 3 w 1122"/>
                <a:gd name="T33" fmla="*/ 42 h 44"/>
                <a:gd name="T34" fmla="*/ 5 w 1122"/>
                <a:gd name="T35" fmla="*/ 43 h 44"/>
                <a:gd name="T36" fmla="*/ 8 w 1122"/>
                <a:gd name="T37" fmla="*/ 44 h 44"/>
                <a:gd name="T38" fmla="*/ 9 w 1122"/>
                <a:gd name="T39" fmla="*/ 44 h 44"/>
                <a:gd name="T40" fmla="*/ 1113 w 1122"/>
                <a:gd name="T41" fmla="*/ 18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22" h="44">
                  <a:moveTo>
                    <a:pt x="1113" y="18"/>
                  </a:moveTo>
                  <a:lnTo>
                    <a:pt x="1116" y="18"/>
                  </a:lnTo>
                  <a:lnTo>
                    <a:pt x="1119" y="15"/>
                  </a:lnTo>
                  <a:lnTo>
                    <a:pt x="1120" y="14"/>
                  </a:lnTo>
                  <a:lnTo>
                    <a:pt x="1122" y="11"/>
                  </a:lnTo>
                  <a:lnTo>
                    <a:pt x="1122" y="6"/>
                  </a:lnTo>
                  <a:lnTo>
                    <a:pt x="1119" y="3"/>
                  </a:lnTo>
                  <a:lnTo>
                    <a:pt x="1117" y="2"/>
                  </a:lnTo>
                  <a:lnTo>
                    <a:pt x="1115" y="0"/>
                  </a:lnTo>
                  <a:lnTo>
                    <a:pt x="1113" y="0"/>
                  </a:lnTo>
                  <a:lnTo>
                    <a:pt x="9" y="27"/>
                  </a:lnTo>
                  <a:lnTo>
                    <a:pt x="6" y="27"/>
                  </a:lnTo>
                  <a:lnTo>
                    <a:pt x="3" y="30"/>
                  </a:lnTo>
                  <a:lnTo>
                    <a:pt x="2" y="31"/>
                  </a:lnTo>
                  <a:lnTo>
                    <a:pt x="0" y="34"/>
                  </a:lnTo>
                  <a:lnTo>
                    <a:pt x="0" y="39"/>
                  </a:lnTo>
                  <a:lnTo>
                    <a:pt x="3" y="42"/>
                  </a:lnTo>
                  <a:lnTo>
                    <a:pt x="5" y="43"/>
                  </a:lnTo>
                  <a:lnTo>
                    <a:pt x="8" y="44"/>
                  </a:lnTo>
                  <a:lnTo>
                    <a:pt x="9" y="44"/>
                  </a:lnTo>
                  <a:lnTo>
                    <a:pt x="111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5" name="Freeform 195"/>
            <p:cNvSpPr>
              <a:spLocks/>
            </p:cNvSpPr>
            <p:nvPr/>
          </p:nvSpPr>
          <p:spPr bwMode="auto">
            <a:xfrm>
              <a:off x="4003" y="1790"/>
              <a:ext cx="394" cy="191"/>
            </a:xfrm>
            <a:custGeom>
              <a:avLst/>
              <a:gdLst>
                <a:gd name="T0" fmla="*/ 364 w 403"/>
                <a:gd name="T1" fmla="*/ 21 h 182"/>
                <a:gd name="T2" fmla="*/ 365 w 403"/>
                <a:gd name="T3" fmla="*/ 20 h 182"/>
                <a:gd name="T4" fmla="*/ 367 w 403"/>
                <a:gd name="T5" fmla="*/ 18 h 182"/>
                <a:gd name="T6" fmla="*/ 368 w 403"/>
                <a:gd name="T7" fmla="*/ 15 h 182"/>
                <a:gd name="T8" fmla="*/ 368 w 403"/>
                <a:gd name="T9" fmla="*/ 6 h 182"/>
                <a:gd name="T10" fmla="*/ 367 w 403"/>
                <a:gd name="T11" fmla="*/ 3 h 182"/>
                <a:gd name="T12" fmla="*/ 365 w 403"/>
                <a:gd name="T13" fmla="*/ 1 h 182"/>
                <a:gd name="T14" fmla="*/ 364 w 403"/>
                <a:gd name="T15" fmla="*/ 0 h 182"/>
                <a:gd name="T16" fmla="*/ 358 w 403"/>
                <a:gd name="T17" fmla="*/ 0 h 182"/>
                <a:gd name="T18" fmla="*/ 6 w 403"/>
                <a:gd name="T19" fmla="*/ 200 h 182"/>
                <a:gd name="T20" fmla="*/ 3 w 403"/>
                <a:gd name="T21" fmla="*/ 201 h 182"/>
                <a:gd name="T22" fmla="*/ 2 w 403"/>
                <a:gd name="T23" fmla="*/ 204 h 182"/>
                <a:gd name="T24" fmla="*/ 0 w 403"/>
                <a:gd name="T25" fmla="*/ 206 h 182"/>
                <a:gd name="T26" fmla="*/ 0 w 403"/>
                <a:gd name="T27" fmla="*/ 214 h 182"/>
                <a:gd name="T28" fmla="*/ 2 w 403"/>
                <a:gd name="T29" fmla="*/ 217 h 182"/>
                <a:gd name="T30" fmla="*/ 3 w 403"/>
                <a:gd name="T31" fmla="*/ 219 h 182"/>
                <a:gd name="T32" fmla="*/ 6 w 403"/>
                <a:gd name="T33" fmla="*/ 220 h 182"/>
                <a:gd name="T34" fmla="*/ 12 w 403"/>
                <a:gd name="T35" fmla="*/ 220 h 182"/>
                <a:gd name="T36" fmla="*/ 364 w 403"/>
                <a:gd name="T37" fmla="*/ 21 h 1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3" h="182">
                  <a:moveTo>
                    <a:pt x="398" y="17"/>
                  </a:moveTo>
                  <a:lnTo>
                    <a:pt x="400" y="16"/>
                  </a:lnTo>
                  <a:lnTo>
                    <a:pt x="402" y="14"/>
                  </a:lnTo>
                  <a:lnTo>
                    <a:pt x="403" y="11"/>
                  </a:lnTo>
                  <a:lnTo>
                    <a:pt x="403" y="6"/>
                  </a:lnTo>
                  <a:lnTo>
                    <a:pt x="402" y="3"/>
                  </a:lnTo>
                  <a:lnTo>
                    <a:pt x="400" y="1"/>
                  </a:lnTo>
                  <a:lnTo>
                    <a:pt x="398" y="0"/>
                  </a:lnTo>
                  <a:lnTo>
                    <a:pt x="392" y="0"/>
                  </a:lnTo>
                  <a:lnTo>
                    <a:pt x="6" y="165"/>
                  </a:lnTo>
                  <a:lnTo>
                    <a:pt x="3" y="166"/>
                  </a:lnTo>
                  <a:lnTo>
                    <a:pt x="2" y="168"/>
                  </a:lnTo>
                  <a:lnTo>
                    <a:pt x="0" y="170"/>
                  </a:lnTo>
                  <a:lnTo>
                    <a:pt x="0" y="176"/>
                  </a:lnTo>
                  <a:lnTo>
                    <a:pt x="2" y="179"/>
                  </a:lnTo>
                  <a:lnTo>
                    <a:pt x="3" y="181"/>
                  </a:lnTo>
                  <a:lnTo>
                    <a:pt x="6" y="182"/>
                  </a:lnTo>
                  <a:lnTo>
                    <a:pt x="12" y="182"/>
                  </a:lnTo>
                  <a:lnTo>
                    <a:pt x="39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6" name="Freeform 196"/>
            <p:cNvSpPr>
              <a:spLocks/>
            </p:cNvSpPr>
            <p:nvPr/>
          </p:nvSpPr>
          <p:spPr bwMode="auto">
            <a:xfrm>
              <a:off x="3257" y="1936"/>
              <a:ext cx="1123" cy="557"/>
            </a:xfrm>
            <a:custGeom>
              <a:avLst/>
              <a:gdLst>
                <a:gd name="T0" fmla="*/ 1041 w 1150"/>
                <a:gd name="T1" fmla="*/ 16 h 569"/>
                <a:gd name="T2" fmla="*/ 1043 w 1150"/>
                <a:gd name="T3" fmla="*/ 16 h 569"/>
                <a:gd name="T4" fmla="*/ 1044 w 1150"/>
                <a:gd name="T5" fmla="*/ 13 h 569"/>
                <a:gd name="T6" fmla="*/ 1046 w 1150"/>
                <a:gd name="T7" fmla="*/ 11 h 569"/>
                <a:gd name="T8" fmla="*/ 1046 w 1150"/>
                <a:gd name="T9" fmla="*/ 7 h 569"/>
                <a:gd name="T10" fmla="*/ 1044 w 1150"/>
                <a:gd name="T11" fmla="*/ 4 h 569"/>
                <a:gd name="T12" fmla="*/ 1044 w 1150"/>
                <a:gd name="T13" fmla="*/ 3 h 569"/>
                <a:gd name="T14" fmla="*/ 1041 w 1150"/>
                <a:gd name="T15" fmla="*/ 1 h 569"/>
                <a:gd name="T16" fmla="*/ 1040 w 1150"/>
                <a:gd name="T17" fmla="*/ 0 h 569"/>
                <a:gd name="T18" fmla="*/ 1036 w 1150"/>
                <a:gd name="T19" fmla="*/ 0 h 569"/>
                <a:gd name="T20" fmla="*/ 1034 w 1150"/>
                <a:gd name="T21" fmla="*/ 1 h 569"/>
                <a:gd name="T22" fmla="*/ 5 w 1150"/>
                <a:gd name="T23" fmla="*/ 508 h 569"/>
                <a:gd name="T24" fmla="*/ 3 w 1150"/>
                <a:gd name="T25" fmla="*/ 508 h 569"/>
                <a:gd name="T26" fmla="*/ 2 w 1150"/>
                <a:gd name="T27" fmla="*/ 511 h 569"/>
                <a:gd name="T28" fmla="*/ 0 w 1150"/>
                <a:gd name="T29" fmla="*/ 512 h 569"/>
                <a:gd name="T30" fmla="*/ 0 w 1150"/>
                <a:gd name="T31" fmla="*/ 516 h 569"/>
                <a:gd name="T32" fmla="*/ 2 w 1150"/>
                <a:gd name="T33" fmla="*/ 519 h 569"/>
                <a:gd name="T34" fmla="*/ 2 w 1150"/>
                <a:gd name="T35" fmla="*/ 520 h 569"/>
                <a:gd name="T36" fmla="*/ 5 w 1150"/>
                <a:gd name="T37" fmla="*/ 522 h 569"/>
                <a:gd name="T38" fmla="*/ 6 w 1150"/>
                <a:gd name="T39" fmla="*/ 523 h 569"/>
                <a:gd name="T40" fmla="*/ 11 w 1150"/>
                <a:gd name="T41" fmla="*/ 523 h 569"/>
                <a:gd name="T42" fmla="*/ 14 w 1150"/>
                <a:gd name="T43" fmla="*/ 522 h 569"/>
                <a:gd name="T44" fmla="*/ 1041 w 1150"/>
                <a:gd name="T45" fmla="*/ 16 h 5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50" h="569">
                  <a:moveTo>
                    <a:pt x="1145" y="16"/>
                  </a:moveTo>
                  <a:lnTo>
                    <a:pt x="1147" y="16"/>
                  </a:lnTo>
                  <a:lnTo>
                    <a:pt x="1148" y="13"/>
                  </a:lnTo>
                  <a:lnTo>
                    <a:pt x="1150" y="11"/>
                  </a:lnTo>
                  <a:lnTo>
                    <a:pt x="1150" y="7"/>
                  </a:lnTo>
                  <a:lnTo>
                    <a:pt x="1148" y="4"/>
                  </a:lnTo>
                  <a:lnTo>
                    <a:pt x="1148" y="3"/>
                  </a:lnTo>
                  <a:lnTo>
                    <a:pt x="1145" y="1"/>
                  </a:lnTo>
                  <a:lnTo>
                    <a:pt x="1144" y="0"/>
                  </a:lnTo>
                  <a:lnTo>
                    <a:pt x="1140" y="0"/>
                  </a:lnTo>
                  <a:lnTo>
                    <a:pt x="1137" y="1"/>
                  </a:lnTo>
                  <a:lnTo>
                    <a:pt x="5" y="553"/>
                  </a:lnTo>
                  <a:lnTo>
                    <a:pt x="3" y="553"/>
                  </a:lnTo>
                  <a:lnTo>
                    <a:pt x="2" y="556"/>
                  </a:lnTo>
                  <a:lnTo>
                    <a:pt x="0" y="557"/>
                  </a:lnTo>
                  <a:lnTo>
                    <a:pt x="0" y="562"/>
                  </a:lnTo>
                  <a:lnTo>
                    <a:pt x="2" y="565"/>
                  </a:lnTo>
                  <a:lnTo>
                    <a:pt x="2" y="566"/>
                  </a:lnTo>
                  <a:lnTo>
                    <a:pt x="5" y="568"/>
                  </a:lnTo>
                  <a:lnTo>
                    <a:pt x="6" y="569"/>
                  </a:lnTo>
                  <a:lnTo>
                    <a:pt x="11" y="569"/>
                  </a:lnTo>
                  <a:lnTo>
                    <a:pt x="14" y="568"/>
                  </a:lnTo>
                  <a:lnTo>
                    <a:pt x="1145"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7" name="Freeform 197"/>
            <p:cNvSpPr>
              <a:spLocks/>
            </p:cNvSpPr>
            <p:nvPr/>
          </p:nvSpPr>
          <p:spPr bwMode="auto">
            <a:xfrm>
              <a:off x="3245" y="2020"/>
              <a:ext cx="1135" cy="606"/>
            </a:xfrm>
            <a:custGeom>
              <a:avLst/>
              <a:gdLst>
                <a:gd name="T0" fmla="*/ 1086 w 1150"/>
                <a:gd name="T1" fmla="*/ 16 h 624"/>
                <a:gd name="T2" fmla="*/ 1089 w 1150"/>
                <a:gd name="T3" fmla="*/ 13 h 624"/>
                <a:gd name="T4" fmla="*/ 1091 w 1150"/>
                <a:gd name="T5" fmla="*/ 11 h 624"/>
                <a:gd name="T6" fmla="*/ 1091 w 1150"/>
                <a:gd name="T7" fmla="*/ 7 h 624"/>
                <a:gd name="T8" fmla="*/ 1089 w 1150"/>
                <a:gd name="T9" fmla="*/ 4 h 624"/>
                <a:gd name="T10" fmla="*/ 1086 w 1150"/>
                <a:gd name="T11" fmla="*/ 1 h 624"/>
                <a:gd name="T12" fmla="*/ 1085 w 1150"/>
                <a:gd name="T13" fmla="*/ 0 h 624"/>
                <a:gd name="T14" fmla="*/ 1082 w 1150"/>
                <a:gd name="T15" fmla="*/ 0 h 624"/>
                <a:gd name="T16" fmla="*/ 1079 w 1150"/>
                <a:gd name="T17" fmla="*/ 1 h 624"/>
                <a:gd name="T18" fmla="*/ 5 w 1150"/>
                <a:gd name="T19" fmla="*/ 540 h 624"/>
                <a:gd name="T20" fmla="*/ 2 w 1150"/>
                <a:gd name="T21" fmla="*/ 542 h 624"/>
                <a:gd name="T22" fmla="*/ 0 w 1150"/>
                <a:gd name="T23" fmla="*/ 544 h 624"/>
                <a:gd name="T24" fmla="*/ 0 w 1150"/>
                <a:gd name="T25" fmla="*/ 548 h 624"/>
                <a:gd name="T26" fmla="*/ 2 w 1150"/>
                <a:gd name="T27" fmla="*/ 551 h 624"/>
                <a:gd name="T28" fmla="*/ 5 w 1150"/>
                <a:gd name="T29" fmla="*/ 554 h 624"/>
                <a:gd name="T30" fmla="*/ 6 w 1150"/>
                <a:gd name="T31" fmla="*/ 556 h 624"/>
                <a:gd name="T32" fmla="*/ 11 w 1150"/>
                <a:gd name="T33" fmla="*/ 556 h 624"/>
                <a:gd name="T34" fmla="*/ 14 w 1150"/>
                <a:gd name="T35" fmla="*/ 554 h 624"/>
                <a:gd name="T36" fmla="*/ 1086 w 1150"/>
                <a:gd name="T37" fmla="*/ 16 h 6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50" h="624">
                  <a:moveTo>
                    <a:pt x="1145" y="16"/>
                  </a:moveTo>
                  <a:lnTo>
                    <a:pt x="1148" y="13"/>
                  </a:lnTo>
                  <a:lnTo>
                    <a:pt x="1150" y="11"/>
                  </a:lnTo>
                  <a:lnTo>
                    <a:pt x="1150" y="7"/>
                  </a:lnTo>
                  <a:lnTo>
                    <a:pt x="1148" y="4"/>
                  </a:lnTo>
                  <a:lnTo>
                    <a:pt x="1145" y="1"/>
                  </a:lnTo>
                  <a:lnTo>
                    <a:pt x="1144" y="0"/>
                  </a:lnTo>
                  <a:lnTo>
                    <a:pt x="1140" y="0"/>
                  </a:lnTo>
                  <a:lnTo>
                    <a:pt x="1137" y="1"/>
                  </a:lnTo>
                  <a:lnTo>
                    <a:pt x="5" y="607"/>
                  </a:lnTo>
                  <a:lnTo>
                    <a:pt x="2" y="610"/>
                  </a:lnTo>
                  <a:lnTo>
                    <a:pt x="0" y="612"/>
                  </a:lnTo>
                  <a:lnTo>
                    <a:pt x="0" y="616"/>
                  </a:lnTo>
                  <a:lnTo>
                    <a:pt x="2" y="619"/>
                  </a:lnTo>
                  <a:lnTo>
                    <a:pt x="5" y="622"/>
                  </a:lnTo>
                  <a:lnTo>
                    <a:pt x="6" y="624"/>
                  </a:lnTo>
                  <a:lnTo>
                    <a:pt x="11" y="624"/>
                  </a:lnTo>
                  <a:lnTo>
                    <a:pt x="14" y="622"/>
                  </a:lnTo>
                  <a:lnTo>
                    <a:pt x="1145"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8" name="Freeform 198"/>
            <p:cNvSpPr>
              <a:spLocks/>
            </p:cNvSpPr>
            <p:nvPr/>
          </p:nvSpPr>
          <p:spPr bwMode="auto">
            <a:xfrm>
              <a:off x="3990" y="1967"/>
              <a:ext cx="1343" cy="569"/>
            </a:xfrm>
            <a:custGeom>
              <a:avLst/>
              <a:gdLst>
                <a:gd name="T0" fmla="*/ 12 w 1343"/>
                <a:gd name="T1" fmla="*/ 0 h 569"/>
                <a:gd name="T2" fmla="*/ 6 w 1343"/>
                <a:gd name="T3" fmla="*/ 0 h 569"/>
                <a:gd name="T4" fmla="*/ 3 w 1343"/>
                <a:gd name="T5" fmla="*/ 1 h 569"/>
                <a:gd name="T6" fmla="*/ 2 w 1343"/>
                <a:gd name="T7" fmla="*/ 3 h 569"/>
                <a:gd name="T8" fmla="*/ 0 w 1343"/>
                <a:gd name="T9" fmla="*/ 5 h 569"/>
                <a:gd name="T10" fmla="*/ 0 w 1343"/>
                <a:gd name="T11" fmla="*/ 11 h 569"/>
                <a:gd name="T12" fmla="*/ 2 w 1343"/>
                <a:gd name="T13" fmla="*/ 14 h 569"/>
                <a:gd name="T14" fmla="*/ 3 w 1343"/>
                <a:gd name="T15" fmla="*/ 16 h 569"/>
                <a:gd name="T16" fmla="*/ 6 w 1343"/>
                <a:gd name="T17" fmla="*/ 17 h 569"/>
                <a:gd name="T18" fmla="*/ 1331 w 1343"/>
                <a:gd name="T19" fmla="*/ 569 h 569"/>
                <a:gd name="T20" fmla="*/ 1337 w 1343"/>
                <a:gd name="T21" fmla="*/ 569 h 569"/>
                <a:gd name="T22" fmla="*/ 1340 w 1343"/>
                <a:gd name="T23" fmla="*/ 568 h 569"/>
                <a:gd name="T24" fmla="*/ 1341 w 1343"/>
                <a:gd name="T25" fmla="*/ 566 h 569"/>
                <a:gd name="T26" fmla="*/ 1343 w 1343"/>
                <a:gd name="T27" fmla="*/ 563 h 569"/>
                <a:gd name="T28" fmla="*/ 1343 w 1343"/>
                <a:gd name="T29" fmla="*/ 557 h 569"/>
                <a:gd name="T30" fmla="*/ 1341 w 1343"/>
                <a:gd name="T31" fmla="*/ 554 h 569"/>
                <a:gd name="T32" fmla="*/ 1340 w 1343"/>
                <a:gd name="T33" fmla="*/ 553 h 569"/>
                <a:gd name="T34" fmla="*/ 1337 w 1343"/>
                <a:gd name="T35" fmla="*/ 552 h 569"/>
                <a:gd name="T36" fmla="*/ 12 w 1343"/>
                <a:gd name="T37" fmla="*/ 0 h 5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43" h="569">
                  <a:moveTo>
                    <a:pt x="12" y="0"/>
                  </a:moveTo>
                  <a:lnTo>
                    <a:pt x="6" y="0"/>
                  </a:lnTo>
                  <a:lnTo>
                    <a:pt x="3" y="1"/>
                  </a:lnTo>
                  <a:lnTo>
                    <a:pt x="2" y="3"/>
                  </a:lnTo>
                  <a:lnTo>
                    <a:pt x="0" y="5"/>
                  </a:lnTo>
                  <a:lnTo>
                    <a:pt x="0" y="11"/>
                  </a:lnTo>
                  <a:lnTo>
                    <a:pt x="2" y="14"/>
                  </a:lnTo>
                  <a:lnTo>
                    <a:pt x="3" y="16"/>
                  </a:lnTo>
                  <a:lnTo>
                    <a:pt x="6" y="17"/>
                  </a:lnTo>
                  <a:lnTo>
                    <a:pt x="1331" y="569"/>
                  </a:lnTo>
                  <a:lnTo>
                    <a:pt x="1337" y="569"/>
                  </a:lnTo>
                  <a:lnTo>
                    <a:pt x="1340" y="568"/>
                  </a:lnTo>
                  <a:lnTo>
                    <a:pt x="1341" y="566"/>
                  </a:lnTo>
                  <a:lnTo>
                    <a:pt x="1343" y="563"/>
                  </a:lnTo>
                  <a:lnTo>
                    <a:pt x="1343" y="557"/>
                  </a:lnTo>
                  <a:lnTo>
                    <a:pt x="1341" y="554"/>
                  </a:lnTo>
                  <a:lnTo>
                    <a:pt x="1340" y="553"/>
                  </a:lnTo>
                  <a:lnTo>
                    <a:pt x="1337" y="55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9" name="Freeform 199"/>
            <p:cNvSpPr>
              <a:spLocks/>
            </p:cNvSpPr>
            <p:nvPr/>
          </p:nvSpPr>
          <p:spPr bwMode="auto">
            <a:xfrm>
              <a:off x="4720" y="1191"/>
              <a:ext cx="598" cy="156"/>
            </a:xfrm>
            <a:custGeom>
              <a:avLst/>
              <a:gdLst>
                <a:gd name="T0" fmla="*/ 7 w 598"/>
                <a:gd name="T1" fmla="*/ 138 h 156"/>
                <a:gd name="T2" fmla="*/ 4 w 598"/>
                <a:gd name="T3" fmla="*/ 140 h 156"/>
                <a:gd name="T4" fmla="*/ 1 w 598"/>
                <a:gd name="T5" fmla="*/ 143 h 156"/>
                <a:gd name="T6" fmla="*/ 0 w 598"/>
                <a:gd name="T7" fmla="*/ 144 h 156"/>
                <a:gd name="T8" fmla="*/ 0 w 598"/>
                <a:gd name="T9" fmla="*/ 148 h 156"/>
                <a:gd name="T10" fmla="*/ 1 w 598"/>
                <a:gd name="T11" fmla="*/ 151 h 156"/>
                <a:gd name="T12" fmla="*/ 4 w 598"/>
                <a:gd name="T13" fmla="*/ 154 h 156"/>
                <a:gd name="T14" fmla="*/ 6 w 598"/>
                <a:gd name="T15" fmla="*/ 156 h 156"/>
                <a:gd name="T16" fmla="*/ 10 w 598"/>
                <a:gd name="T17" fmla="*/ 156 h 156"/>
                <a:gd name="T18" fmla="*/ 590 w 598"/>
                <a:gd name="T19" fmla="*/ 18 h 156"/>
                <a:gd name="T20" fmla="*/ 593 w 598"/>
                <a:gd name="T21" fmla="*/ 16 h 156"/>
                <a:gd name="T22" fmla="*/ 596 w 598"/>
                <a:gd name="T23" fmla="*/ 13 h 156"/>
                <a:gd name="T24" fmla="*/ 598 w 598"/>
                <a:gd name="T25" fmla="*/ 12 h 156"/>
                <a:gd name="T26" fmla="*/ 598 w 598"/>
                <a:gd name="T27" fmla="*/ 7 h 156"/>
                <a:gd name="T28" fmla="*/ 596 w 598"/>
                <a:gd name="T29" fmla="*/ 4 h 156"/>
                <a:gd name="T30" fmla="*/ 593 w 598"/>
                <a:gd name="T31" fmla="*/ 1 h 156"/>
                <a:gd name="T32" fmla="*/ 592 w 598"/>
                <a:gd name="T33" fmla="*/ 0 h 156"/>
                <a:gd name="T34" fmla="*/ 587 w 598"/>
                <a:gd name="T35" fmla="*/ 0 h 156"/>
                <a:gd name="T36" fmla="*/ 7 w 598"/>
                <a:gd name="T37" fmla="*/ 138 h 1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8" h="156">
                  <a:moveTo>
                    <a:pt x="7" y="138"/>
                  </a:moveTo>
                  <a:lnTo>
                    <a:pt x="4" y="140"/>
                  </a:lnTo>
                  <a:lnTo>
                    <a:pt x="1" y="143"/>
                  </a:lnTo>
                  <a:lnTo>
                    <a:pt x="0" y="144"/>
                  </a:lnTo>
                  <a:lnTo>
                    <a:pt x="0" y="148"/>
                  </a:lnTo>
                  <a:lnTo>
                    <a:pt x="1" y="151"/>
                  </a:lnTo>
                  <a:lnTo>
                    <a:pt x="4" y="154"/>
                  </a:lnTo>
                  <a:lnTo>
                    <a:pt x="6" y="156"/>
                  </a:lnTo>
                  <a:lnTo>
                    <a:pt x="10" y="156"/>
                  </a:lnTo>
                  <a:lnTo>
                    <a:pt x="590" y="18"/>
                  </a:lnTo>
                  <a:lnTo>
                    <a:pt x="593" y="16"/>
                  </a:lnTo>
                  <a:lnTo>
                    <a:pt x="596" y="13"/>
                  </a:lnTo>
                  <a:lnTo>
                    <a:pt x="598" y="12"/>
                  </a:lnTo>
                  <a:lnTo>
                    <a:pt x="598" y="7"/>
                  </a:lnTo>
                  <a:lnTo>
                    <a:pt x="596" y="4"/>
                  </a:lnTo>
                  <a:lnTo>
                    <a:pt x="593" y="1"/>
                  </a:lnTo>
                  <a:lnTo>
                    <a:pt x="592" y="0"/>
                  </a:lnTo>
                  <a:lnTo>
                    <a:pt x="587" y="0"/>
                  </a:lnTo>
                  <a:lnTo>
                    <a:pt x="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0" name="Freeform 200"/>
            <p:cNvSpPr>
              <a:spLocks/>
            </p:cNvSpPr>
            <p:nvPr/>
          </p:nvSpPr>
          <p:spPr bwMode="auto">
            <a:xfrm>
              <a:off x="5025" y="1799"/>
              <a:ext cx="299" cy="265"/>
            </a:xfrm>
            <a:custGeom>
              <a:avLst/>
              <a:gdLst>
                <a:gd name="T0" fmla="*/ 14 w 293"/>
                <a:gd name="T1" fmla="*/ 3 h 265"/>
                <a:gd name="T2" fmla="*/ 13 w 293"/>
                <a:gd name="T3" fmla="*/ 1 h 265"/>
                <a:gd name="T4" fmla="*/ 10 w 293"/>
                <a:gd name="T5" fmla="*/ 0 h 265"/>
                <a:gd name="T6" fmla="*/ 6 w 293"/>
                <a:gd name="T7" fmla="*/ 0 h 265"/>
                <a:gd name="T8" fmla="*/ 3 w 293"/>
                <a:gd name="T9" fmla="*/ 3 h 265"/>
                <a:gd name="T10" fmla="*/ 1 w 293"/>
                <a:gd name="T11" fmla="*/ 4 h 265"/>
                <a:gd name="T12" fmla="*/ 0 w 293"/>
                <a:gd name="T13" fmla="*/ 7 h 265"/>
                <a:gd name="T14" fmla="*/ 0 w 293"/>
                <a:gd name="T15" fmla="*/ 11 h 265"/>
                <a:gd name="T16" fmla="*/ 3 w 293"/>
                <a:gd name="T17" fmla="*/ 14 h 265"/>
                <a:gd name="T18" fmla="*/ 302 w 293"/>
                <a:gd name="T19" fmla="*/ 262 h 265"/>
                <a:gd name="T20" fmla="*/ 303 w 293"/>
                <a:gd name="T21" fmla="*/ 263 h 265"/>
                <a:gd name="T22" fmla="*/ 306 w 293"/>
                <a:gd name="T23" fmla="*/ 265 h 265"/>
                <a:gd name="T24" fmla="*/ 311 w 293"/>
                <a:gd name="T25" fmla="*/ 265 h 265"/>
                <a:gd name="T26" fmla="*/ 314 w 293"/>
                <a:gd name="T27" fmla="*/ 262 h 265"/>
                <a:gd name="T28" fmla="*/ 315 w 293"/>
                <a:gd name="T29" fmla="*/ 260 h 265"/>
                <a:gd name="T30" fmla="*/ 317 w 293"/>
                <a:gd name="T31" fmla="*/ 257 h 265"/>
                <a:gd name="T32" fmla="*/ 317 w 293"/>
                <a:gd name="T33" fmla="*/ 253 h 265"/>
                <a:gd name="T34" fmla="*/ 314 w 293"/>
                <a:gd name="T35" fmla="*/ 250 h 265"/>
                <a:gd name="T36" fmla="*/ 14 w 293"/>
                <a:gd name="T37" fmla="*/ 3 h 2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3" h="265">
                  <a:moveTo>
                    <a:pt x="14" y="3"/>
                  </a:moveTo>
                  <a:lnTo>
                    <a:pt x="13" y="1"/>
                  </a:lnTo>
                  <a:lnTo>
                    <a:pt x="10" y="0"/>
                  </a:lnTo>
                  <a:lnTo>
                    <a:pt x="6" y="0"/>
                  </a:lnTo>
                  <a:lnTo>
                    <a:pt x="3" y="3"/>
                  </a:lnTo>
                  <a:lnTo>
                    <a:pt x="1" y="4"/>
                  </a:lnTo>
                  <a:lnTo>
                    <a:pt x="0" y="7"/>
                  </a:lnTo>
                  <a:lnTo>
                    <a:pt x="0" y="11"/>
                  </a:lnTo>
                  <a:lnTo>
                    <a:pt x="3" y="14"/>
                  </a:lnTo>
                  <a:lnTo>
                    <a:pt x="278" y="262"/>
                  </a:lnTo>
                  <a:lnTo>
                    <a:pt x="279" y="263"/>
                  </a:lnTo>
                  <a:lnTo>
                    <a:pt x="282" y="265"/>
                  </a:lnTo>
                  <a:lnTo>
                    <a:pt x="287" y="265"/>
                  </a:lnTo>
                  <a:lnTo>
                    <a:pt x="290" y="262"/>
                  </a:lnTo>
                  <a:lnTo>
                    <a:pt x="291" y="260"/>
                  </a:lnTo>
                  <a:lnTo>
                    <a:pt x="293" y="257"/>
                  </a:lnTo>
                  <a:lnTo>
                    <a:pt x="293" y="253"/>
                  </a:lnTo>
                  <a:lnTo>
                    <a:pt x="290" y="250"/>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1" name="Freeform 201"/>
            <p:cNvSpPr>
              <a:spLocks/>
            </p:cNvSpPr>
            <p:nvPr/>
          </p:nvSpPr>
          <p:spPr bwMode="auto">
            <a:xfrm>
              <a:off x="3230" y="2929"/>
              <a:ext cx="2088" cy="18"/>
            </a:xfrm>
            <a:custGeom>
              <a:avLst/>
              <a:gdLst>
                <a:gd name="T0" fmla="*/ 9 w 2088"/>
                <a:gd name="T1" fmla="*/ 0 h 18"/>
                <a:gd name="T2" fmla="*/ 6 w 2088"/>
                <a:gd name="T3" fmla="*/ 0 h 18"/>
                <a:gd name="T4" fmla="*/ 3 w 2088"/>
                <a:gd name="T5" fmla="*/ 3 h 18"/>
                <a:gd name="T6" fmla="*/ 0 w 2088"/>
                <a:gd name="T7" fmla="*/ 6 h 18"/>
                <a:gd name="T8" fmla="*/ 0 w 2088"/>
                <a:gd name="T9" fmla="*/ 12 h 18"/>
                <a:gd name="T10" fmla="*/ 3 w 2088"/>
                <a:gd name="T11" fmla="*/ 15 h 18"/>
                <a:gd name="T12" fmla="*/ 6 w 2088"/>
                <a:gd name="T13" fmla="*/ 18 h 18"/>
                <a:gd name="T14" fmla="*/ 2082 w 2088"/>
                <a:gd name="T15" fmla="*/ 18 h 18"/>
                <a:gd name="T16" fmla="*/ 2085 w 2088"/>
                <a:gd name="T17" fmla="*/ 15 h 18"/>
                <a:gd name="T18" fmla="*/ 2088 w 2088"/>
                <a:gd name="T19" fmla="*/ 12 h 18"/>
                <a:gd name="T20" fmla="*/ 2088 w 2088"/>
                <a:gd name="T21" fmla="*/ 6 h 18"/>
                <a:gd name="T22" fmla="*/ 2085 w 2088"/>
                <a:gd name="T23" fmla="*/ 3 h 18"/>
                <a:gd name="T24" fmla="*/ 2082 w 2088"/>
                <a:gd name="T25" fmla="*/ 0 h 18"/>
                <a:gd name="T26" fmla="*/ 2079 w 2088"/>
                <a:gd name="T27" fmla="*/ 0 h 18"/>
                <a:gd name="T28" fmla="*/ 9 w 2088"/>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88" h="18">
                  <a:moveTo>
                    <a:pt x="9" y="0"/>
                  </a:moveTo>
                  <a:lnTo>
                    <a:pt x="6" y="0"/>
                  </a:lnTo>
                  <a:lnTo>
                    <a:pt x="3" y="3"/>
                  </a:lnTo>
                  <a:lnTo>
                    <a:pt x="0" y="6"/>
                  </a:lnTo>
                  <a:lnTo>
                    <a:pt x="0" y="12"/>
                  </a:lnTo>
                  <a:lnTo>
                    <a:pt x="3" y="15"/>
                  </a:lnTo>
                  <a:lnTo>
                    <a:pt x="6" y="18"/>
                  </a:lnTo>
                  <a:lnTo>
                    <a:pt x="2082" y="18"/>
                  </a:lnTo>
                  <a:lnTo>
                    <a:pt x="2085" y="15"/>
                  </a:lnTo>
                  <a:lnTo>
                    <a:pt x="2088" y="12"/>
                  </a:lnTo>
                  <a:lnTo>
                    <a:pt x="2088" y="6"/>
                  </a:lnTo>
                  <a:lnTo>
                    <a:pt x="2085" y="3"/>
                  </a:lnTo>
                  <a:lnTo>
                    <a:pt x="2082" y="0"/>
                  </a:lnTo>
                  <a:lnTo>
                    <a:pt x="207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2" name="Freeform 202"/>
            <p:cNvSpPr>
              <a:spLocks/>
            </p:cNvSpPr>
            <p:nvPr/>
          </p:nvSpPr>
          <p:spPr bwMode="auto">
            <a:xfrm>
              <a:off x="3672" y="2156"/>
              <a:ext cx="18" cy="18"/>
            </a:xfrm>
            <a:custGeom>
              <a:avLst/>
              <a:gdLst>
                <a:gd name="T0" fmla="*/ 9 w 18"/>
                <a:gd name="T1" fmla="*/ 0 h 18"/>
                <a:gd name="T2" fmla="*/ 6 w 18"/>
                <a:gd name="T3" fmla="*/ 0 h 18"/>
                <a:gd name="T4" fmla="*/ 3 w 18"/>
                <a:gd name="T5" fmla="*/ 3 h 18"/>
                <a:gd name="T6" fmla="*/ 0 w 18"/>
                <a:gd name="T7" fmla="*/ 6 h 18"/>
                <a:gd name="T8" fmla="*/ 0 w 18"/>
                <a:gd name="T9" fmla="*/ 12 h 18"/>
                <a:gd name="T10" fmla="*/ 3 w 18"/>
                <a:gd name="T11" fmla="*/ 15 h 18"/>
                <a:gd name="T12" fmla="*/ 6 w 18"/>
                <a:gd name="T13" fmla="*/ 18 h 18"/>
                <a:gd name="T14" fmla="*/ 12 w 18"/>
                <a:gd name="T15" fmla="*/ 18 h 18"/>
                <a:gd name="T16" fmla="*/ 15 w 18"/>
                <a:gd name="T17" fmla="*/ 15 h 18"/>
                <a:gd name="T18" fmla="*/ 18 w 18"/>
                <a:gd name="T19" fmla="*/ 12 h 18"/>
                <a:gd name="T20" fmla="*/ 18 w 18"/>
                <a:gd name="T21" fmla="*/ 6 h 18"/>
                <a:gd name="T22" fmla="*/ 15 w 18"/>
                <a:gd name="T23" fmla="*/ 3 h 18"/>
                <a:gd name="T24" fmla="*/ 12 w 18"/>
                <a:gd name="T25" fmla="*/ 0 h 18"/>
                <a:gd name="T26" fmla="*/ 9 w 18"/>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 h="18">
                  <a:moveTo>
                    <a:pt x="9" y="0"/>
                  </a:moveTo>
                  <a:lnTo>
                    <a:pt x="6" y="0"/>
                  </a:lnTo>
                  <a:lnTo>
                    <a:pt x="3" y="3"/>
                  </a:lnTo>
                  <a:lnTo>
                    <a:pt x="0" y="6"/>
                  </a:lnTo>
                  <a:lnTo>
                    <a:pt x="0" y="12"/>
                  </a:lnTo>
                  <a:lnTo>
                    <a:pt x="3" y="15"/>
                  </a:lnTo>
                  <a:lnTo>
                    <a:pt x="6" y="18"/>
                  </a:lnTo>
                  <a:lnTo>
                    <a:pt x="12" y="18"/>
                  </a:lnTo>
                  <a:lnTo>
                    <a:pt x="15" y="15"/>
                  </a:lnTo>
                  <a:lnTo>
                    <a:pt x="18" y="12"/>
                  </a:lnTo>
                  <a:lnTo>
                    <a:pt x="18" y="6"/>
                  </a:lnTo>
                  <a:lnTo>
                    <a:pt x="15" y="3"/>
                  </a:lnTo>
                  <a:lnTo>
                    <a:pt x="12"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3" name="Freeform 203"/>
            <p:cNvSpPr>
              <a:spLocks/>
            </p:cNvSpPr>
            <p:nvPr/>
          </p:nvSpPr>
          <p:spPr bwMode="auto">
            <a:xfrm>
              <a:off x="4377" y="1524"/>
              <a:ext cx="944" cy="129"/>
            </a:xfrm>
            <a:custGeom>
              <a:avLst/>
              <a:gdLst>
                <a:gd name="T0" fmla="*/ 11 w 956"/>
                <a:gd name="T1" fmla="*/ 0 h 156"/>
                <a:gd name="T2" fmla="*/ 6 w 956"/>
                <a:gd name="T3" fmla="*/ 0 h 156"/>
                <a:gd name="T4" fmla="*/ 3 w 956"/>
                <a:gd name="T5" fmla="*/ 2 h 156"/>
                <a:gd name="T6" fmla="*/ 2 w 956"/>
                <a:gd name="T7" fmla="*/ 2 h 156"/>
                <a:gd name="T8" fmla="*/ 0 w 956"/>
                <a:gd name="T9" fmla="*/ 2 h 156"/>
                <a:gd name="T10" fmla="*/ 0 w 956"/>
                <a:gd name="T11" fmla="*/ 6 h 156"/>
                <a:gd name="T12" fmla="*/ 2 w 956"/>
                <a:gd name="T13" fmla="*/ 7 h 156"/>
                <a:gd name="T14" fmla="*/ 3 w 956"/>
                <a:gd name="T15" fmla="*/ 7 h 156"/>
                <a:gd name="T16" fmla="*/ 6 w 956"/>
                <a:gd name="T17" fmla="*/ 8 h 156"/>
                <a:gd name="T18" fmla="*/ 8 w 956"/>
                <a:gd name="T19" fmla="*/ 8 h 156"/>
                <a:gd name="T20" fmla="*/ 898 w 956"/>
                <a:gd name="T21" fmla="*/ 73 h 156"/>
                <a:gd name="T22" fmla="*/ 903 w 956"/>
                <a:gd name="T23" fmla="*/ 73 h 156"/>
                <a:gd name="T24" fmla="*/ 905 w 956"/>
                <a:gd name="T25" fmla="*/ 73 h 156"/>
                <a:gd name="T26" fmla="*/ 906 w 956"/>
                <a:gd name="T27" fmla="*/ 72 h 156"/>
                <a:gd name="T28" fmla="*/ 908 w 956"/>
                <a:gd name="T29" fmla="*/ 70 h 156"/>
                <a:gd name="T30" fmla="*/ 908 w 956"/>
                <a:gd name="T31" fmla="*/ 67 h 156"/>
                <a:gd name="T32" fmla="*/ 906 w 956"/>
                <a:gd name="T33" fmla="*/ 66 h 156"/>
                <a:gd name="T34" fmla="*/ 905 w 956"/>
                <a:gd name="T35" fmla="*/ 65 h 156"/>
                <a:gd name="T36" fmla="*/ 903 w 956"/>
                <a:gd name="T37" fmla="*/ 65 h 156"/>
                <a:gd name="T38" fmla="*/ 901 w 956"/>
                <a:gd name="T39" fmla="*/ 65 h 156"/>
                <a:gd name="T40" fmla="*/ 11 w 956"/>
                <a:gd name="T41" fmla="*/ 0 h 1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56" h="156">
                  <a:moveTo>
                    <a:pt x="11" y="0"/>
                  </a:moveTo>
                  <a:lnTo>
                    <a:pt x="6" y="0"/>
                  </a:lnTo>
                  <a:lnTo>
                    <a:pt x="3" y="2"/>
                  </a:lnTo>
                  <a:lnTo>
                    <a:pt x="2" y="3"/>
                  </a:lnTo>
                  <a:lnTo>
                    <a:pt x="0" y="6"/>
                  </a:lnTo>
                  <a:lnTo>
                    <a:pt x="0" y="12"/>
                  </a:lnTo>
                  <a:lnTo>
                    <a:pt x="2" y="15"/>
                  </a:lnTo>
                  <a:lnTo>
                    <a:pt x="3" y="16"/>
                  </a:lnTo>
                  <a:lnTo>
                    <a:pt x="6" y="18"/>
                  </a:lnTo>
                  <a:lnTo>
                    <a:pt x="8" y="18"/>
                  </a:lnTo>
                  <a:lnTo>
                    <a:pt x="945" y="156"/>
                  </a:lnTo>
                  <a:lnTo>
                    <a:pt x="950" y="156"/>
                  </a:lnTo>
                  <a:lnTo>
                    <a:pt x="953" y="155"/>
                  </a:lnTo>
                  <a:lnTo>
                    <a:pt x="954" y="153"/>
                  </a:lnTo>
                  <a:lnTo>
                    <a:pt x="956" y="150"/>
                  </a:lnTo>
                  <a:lnTo>
                    <a:pt x="956" y="144"/>
                  </a:lnTo>
                  <a:lnTo>
                    <a:pt x="954" y="141"/>
                  </a:lnTo>
                  <a:lnTo>
                    <a:pt x="953" y="140"/>
                  </a:lnTo>
                  <a:lnTo>
                    <a:pt x="950" y="138"/>
                  </a:lnTo>
                  <a:lnTo>
                    <a:pt x="948" y="13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4" name="Line 205"/>
            <p:cNvSpPr>
              <a:spLocks noChangeShapeType="1"/>
            </p:cNvSpPr>
            <p:nvPr/>
          </p:nvSpPr>
          <p:spPr bwMode="auto">
            <a:xfrm>
              <a:off x="3390" y="1569"/>
              <a:ext cx="0" cy="30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8666189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body" idx="1"/>
          </p:nvPr>
        </p:nvSpPr>
        <p:spPr>
          <a:xfrm>
            <a:off x="479425" y="1370013"/>
            <a:ext cx="7772400" cy="4114800"/>
          </a:xfrm>
        </p:spPr>
        <p:txBody>
          <a:bodyPr/>
          <a:lstStyle/>
          <a:p>
            <a:r>
              <a:rPr lang="en-US" altLang="en-US" sz="2800" smtClean="0">
                <a:cs typeface="Times New Roman" pitchFamily="18" charset="0"/>
              </a:rPr>
              <a:t>If the </a:t>
            </a:r>
            <a:r>
              <a:rPr lang="en-US" altLang="en-US" sz="2800" u="sng" smtClean="0">
                <a:cs typeface="Times New Roman" pitchFamily="18" charset="0"/>
              </a:rPr>
              <a:t>clock period</a:t>
            </a:r>
            <a:r>
              <a:rPr lang="en-US" altLang="en-US" sz="2800" smtClean="0">
                <a:cs typeface="Times New Roman" pitchFamily="18" charset="0"/>
              </a:rPr>
              <a:t> is</a:t>
            </a:r>
            <a:br>
              <a:rPr lang="en-US" altLang="en-US" sz="2800" smtClean="0">
                <a:cs typeface="Times New Roman" pitchFamily="18" charset="0"/>
              </a:rPr>
            </a:br>
            <a:r>
              <a:rPr lang="en-US" altLang="en-US" sz="2800" smtClean="0">
                <a:cs typeface="Times New Roman" pitchFamily="18" charset="0"/>
              </a:rPr>
              <a:t>too short, some</a:t>
            </a:r>
            <a:br>
              <a:rPr lang="en-US" altLang="en-US" sz="2800" smtClean="0">
                <a:cs typeface="Times New Roman" pitchFamily="18" charset="0"/>
              </a:rPr>
            </a:br>
            <a:r>
              <a:rPr lang="en-US" altLang="en-US" sz="2800" smtClean="0">
                <a:cs typeface="Times New Roman" pitchFamily="18" charset="0"/>
              </a:rPr>
              <a:t>data changes will not</a:t>
            </a:r>
            <a:br>
              <a:rPr lang="en-US" altLang="en-US" sz="2800" smtClean="0">
                <a:cs typeface="Times New Roman" pitchFamily="18" charset="0"/>
              </a:rPr>
            </a:br>
            <a:r>
              <a:rPr lang="en-US" altLang="en-US" sz="2800" smtClean="0">
                <a:cs typeface="Times New Roman" pitchFamily="18" charset="0"/>
              </a:rPr>
              <a:t>propagate through the</a:t>
            </a:r>
            <a:br>
              <a:rPr lang="en-US" altLang="en-US" sz="2800" smtClean="0">
                <a:cs typeface="Times New Roman" pitchFamily="18" charset="0"/>
              </a:rPr>
            </a:br>
            <a:r>
              <a:rPr lang="en-US" altLang="en-US" sz="2800" smtClean="0">
                <a:cs typeface="Times New Roman" pitchFamily="18" charset="0"/>
              </a:rPr>
              <a:t>circuit to flip-flop </a:t>
            </a:r>
            <a:br>
              <a:rPr lang="en-US" altLang="en-US" sz="2800" smtClean="0">
                <a:cs typeface="Times New Roman" pitchFamily="18" charset="0"/>
              </a:rPr>
            </a:br>
            <a:r>
              <a:rPr lang="en-US" altLang="en-US" sz="2800" smtClean="0">
                <a:cs typeface="Times New Roman" pitchFamily="18" charset="0"/>
              </a:rPr>
              <a:t>inputs before the setup</a:t>
            </a:r>
            <a:br>
              <a:rPr lang="en-US" altLang="en-US" sz="2800" smtClean="0">
                <a:cs typeface="Times New Roman" pitchFamily="18" charset="0"/>
              </a:rPr>
            </a:br>
            <a:r>
              <a:rPr lang="en-US" altLang="en-US" sz="2800" smtClean="0">
                <a:cs typeface="Times New Roman" pitchFamily="18" charset="0"/>
              </a:rPr>
              <a:t>time interval begins</a:t>
            </a:r>
          </a:p>
        </p:txBody>
      </p:sp>
      <p:sp>
        <p:nvSpPr>
          <p:cNvPr id="10243" name="Rectangle 8"/>
          <p:cNvSpPr>
            <a:spLocks noGrp="1" noChangeArrowheads="1"/>
          </p:cNvSpPr>
          <p:nvPr>
            <p:ph type="title"/>
          </p:nvPr>
        </p:nvSpPr>
        <p:spPr>
          <a:xfrm>
            <a:off x="369570" y="-76200"/>
            <a:ext cx="7772400" cy="1143000"/>
          </a:xfrm>
          <a:noFill/>
        </p:spPr>
        <p:txBody>
          <a:bodyPr/>
          <a:lstStyle/>
          <a:p>
            <a:r>
              <a:rPr lang="en-US" altLang="en-US" dirty="0" smtClean="0">
                <a:solidFill>
                  <a:schemeClr val="tx1"/>
                </a:solidFill>
              </a:rPr>
              <a:t>Circuit and System Level Timing</a:t>
            </a:r>
          </a:p>
        </p:txBody>
      </p:sp>
      <p:grpSp>
        <p:nvGrpSpPr>
          <p:cNvPr id="10244" name="Group 206"/>
          <p:cNvGrpSpPr>
            <a:grpSpLocks/>
          </p:cNvGrpSpPr>
          <p:nvPr/>
        </p:nvGrpSpPr>
        <p:grpSpPr bwMode="auto">
          <a:xfrm>
            <a:off x="4572000" y="1752600"/>
            <a:ext cx="4243388" cy="3668713"/>
            <a:chOff x="2880" y="1104"/>
            <a:chExt cx="2673" cy="2311"/>
          </a:xfrm>
        </p:grpSpPr>
        <p:sp>
          <p:nvSpPr>
            <p:cNvPr id="10246" name="Freeform 9"/>
            <p:cNvSpPr>
              <a:spLocks/>
            </p:cNvSpPr>
            <p:nvPr/>
          </p:nvSpPr>
          <p:spPr bwMode="auto">
            <a:xfrm>
              <a:off x="3027" y="1108"/>
              <a:ext cx="236" cy="301"/>
            </a:xfrm>
            <a:custGeom>
              <a:avLst/>
              <a:gdLst>
                <a:gd name="T0" fmla="*/ 9 w 236"/>
                <a:gd name="T1" fmla="*/ 0 h 301"/>
                <a:gd name="T2" fmla="*/ 6 w 236"/>
                <a:gd name="T3" fmla="*/ 0 h 301"/>
                <a:gd name="T4" fmla="*/ 3 w 236"/>
                <a:gd name="T5" fmla="*/ 3 h 301"/>
                <a:gd name="T6" fmla="*/ 0 w 236"/>
                <a:gd name="T7" fmla="*/ 6 h 301"/>
                <a:gd name="T8" fmla="*/ 0 w 236"/>
                <a:gd name="T9" fmla="*/ 295 h 301"/>
                <a:gd name="T10" fmla="*/ 3 w 236"/>
                <a:gd name="T11" fmla="*/ 298 h 301"/>
                <a:gd name="T12" fmla="*/ 6 w 236"/>
                <a:gd name="T13" fmla="*/ 301 h 301"/>
                <a:gd name="T14" fmla="*/ 230 w 236"/>
                <a:gd name="T15" fmla="*/ 301 h 301"/>
                <a:gd name="T16" fmla="*/ 233 w 236"/>
                <a:gd name="T17" fmla="*/ 298 h 301"/>
                <a:gd name="T18" fmla="*/ 236 w 236"/>
                <a:gd name="T19" fmla="*/ 295 h 301"/>
                <a:gd name="T20" fmla="*/ 236 w 236"/>
                <a:gd name="T21" fmla="*/ 6 h 301"/>
                <a:gd name="T22" fmla="*/ 233 w 236"/>
                <a:gd name="T23" fmla="*/ 3 h 301"/>
                <a:gd name="T24" fmla="*/ 230 w 236"/>
                <a:gd name="T25" fmla="*/ 0 h 301"/>
                <a:gd name="T26" fmla="*/ 227 w 236"/>
                <a:gd name="T27" fmla="*/ 0 h 301"/>
                <a:gd name="T28" fmla="*/ 9 w 236"/>
                <a:gd name="T29" fmla="*/ 0 h 301"/>
                <a:gd name="T30" fmla="*/ 9 w 236"/>
                <a:gd name="T31" fmla="*/ 18 h 301"/>
                <a:gd name="T32" fmla="*/ 227 w 236"/>
                <a:gd name="T33" fmla="*/ 18 h 301"/>
                <a:gd name="T34" fmla="*/ 218 w 236"/>
                <a:gd name="T35" fmla="*/ 9 h 301"/>
                <a:gd name="T36" fmla="*/ 218 w 236"/>
                <a:gd name="T37" fmla="*/ 292 h 301"/>
                <a:gd name="T38" fmla="*/ 227 w 236"/>
                <a:gd name="T39" fmla="*/ 283 h 301"/>
                <a:gd name="T40" fmla="*/ 9 w 236"/>
                <a:gd name="T41" fmla="*/ 283 h 301"/>
                <a:gd name="T42" fmla="*/ 18 w 236"/>
                <a:gd name="T43" fmla="*/ 292 h 301"/>
                <a:gd name="T44" fmla="*/ 18 w 236"/>
                <a:gd name="T45" fmla="*/ 9 h 301"/>
                <a:gd name="T46" fmla="*/ 9 w 236"/>
                <a:gd name="T47" fmla="*/ 18 h 301"/>
                <a:gd name="T48" fmla="*/ 9 w 236"/>
                <a:gd name="T49" fmla="*/ 0 h 3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6" h="301">
                  <a:moveTo>
                    <a:pt x="9" y="0"/>
                  </a:moveTo>
                  <a:lnTo>
                    <a:pt x="6" y="0"/>
                  </a:lnTo>
                  <a:lnTo>
                    <a:pt x="3" y="3"/>
                  </a:lnTo>
                  <a:lnTo>
                    <a:pt x="0" y="6"/>
                  </a:lnTo>
                  <a:lnTo>
                    <a:pt x="0" y="295"/>
                  </a:lnTo>
                  <a:lnTo>
                    <a:pt x="3" y="298"/>
                  </a:lnTo>
                  <a:lnTo>
                    <a:pt x="6" y="301"/>
                  </a:lnTo>
                  <a:lnTo>
                    <a:pt x="230" y="301"/>
                  </a:lnTo>
                  <a:lnTo>
                    <a:pt x="233" y="298"/>
                  </a:lnTo>
                  <a:lnTo>
                    <a:pt x="236" y="295"/>
                  </a:lnTo>
                  <a:lnTo>
                    <a:pt x="236" y="6"/>
                  </a:lnTo>
                  <a:lnTo>
                    <a:pt x="233" y="3"/>
                  </a:lnTo>
                  <a:lnTo>
                    <a:pt x="230" y="0"/>
                  </a:lnTo>
                  <a:lnTo>
                    <a:pt x="227" y="0"/>
                  </a:lnTo>
                  <a:lnTo>
                    <a:pt x="9" y="0"/>
                  </a:lnTo>
                  <a:lnTo>
                    <a:pt x="9" y="18"/>
                  </a:lnTo>
                  <a:lnTo>
                    <a:pt x="227" y="18"/>
                  </a:lnTo>
                  <a:lnTo>
                    <a:pt x="218" y="9"/>
                  </a:lnTo>
                  <a:lnTo>
                    <a:pt x="218" y="292"/>
                  </a:lnTo>
                  <a:lnTo>
                    <a:pt x="227" y="283"/>
                  </a:lnTo>
                  <a:lnTo>
                    <a:pt x="9" y="283"/>
                  </a:lnTo>
                  <a:lnTo>
                    <a:pt x="18" y="292"/>
                  </a:lnTo>
                  <a:lnTo>
                    <a:pt x="18" y="9"/>
                  </a:lnTo>
                  <a:lnTo>
                    <a:pt x="9" y="18"/>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7" name="Rectangle 10"/>
            <p:cNvSpPr>
              <a:spLocks noChangeArrowheads="1"/>
            </p:cNvSpPr>
            <p:nvPr/>
          </p:nvSpPr>
          <p:spPr bwMode="auto">
            <a:xfrm>
              <a:off x="3063" y="1285"/>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10248" name="Rectangle 11"/>
            <p:cNvSpPr>
              <a:spLocks noChangeArrowheads="1"/>
            </p:cNvSpPr>
            <p:nvPr/>
          </p:nvSpPr>
          <p:spPr bwMode="auto">
            <a:xfrm>
              <a:off x="3063" y="1154"/>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10249" name="Rectangle 12"/>
            <p:cNvSpPr>
              <a:spLocks noChangeArrowheads="1"/>
            </p:cNvSpPr>
            <p:nvPr/>
          </p:nvSpPr>
          <p:spPr bwMode="auto">
            <a:xfrm>
              <a:off x="3171" y="1154"/>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50" name="Rectangle 13"/>
            <p:cNvSpPr>
              <a:spLocks noChangeArrowheads="1"/>
            </p:cNvSpPr>
            <p:nvPr/>
          </p:nvSpPr>
          <p:spPr bwMode="auto">
            <a:xfrm>
              <a:off x="3171" y="1295"/>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51" name="Freeform 14"/>
            <p:cNvSpPr>
              <a:spLocks/>
            </p:cNvSpPr>
            <p:nvPr/>
          </p:nvSpPr>
          <p:spPr bwMode="auto">
            <a:xfrm>
              <a:off x="3027" y="1550"/>
              <a:ext cx="236" cy="300"/>
            </a:xfrm>
            <a:custGeom>
              <a:avLst/>
              <a:gdLst>
                <a:gd name="T0" fmla="*/ 9 w 236"/>
                <a:gd name="T1" fmla="*/ 0 h 300"/>
                <a:gd name="T2" fmla="*/ 6 w 236"/>
                <a:gd name="T3" fmla="*/ 0 h 300"/>
                <a:gd name="T4" fmla="*/ 3 w 236"/>
                <a:gd name="T5" fmla="*/ 3 h 300"/>
                <a:gd name="T6" fmla="*/ 0 w 236"/>
                <a:gd name="T7" fmla="*/ 6 h 300"/>
                <a:gd name="T8" fmla="*/ 0 w 236"/>
                <a:gd name="T9" fmla="*/ 294 h 300"/>
                <a:gd name="T10" fmla="*/ 3 w 236"/>
                <a:gd name="T11" fmla="*/ 297 h 300"/>
                <a:gd name="T12" fmla="*/ 6 w 236"/>
                <a:gd name="T13" fmla="*/ 300 h 300"/>
                <a:gd name="T14" fmla="*/ 230 w 236"/>
                <a:gd name="T15" fmla="*/ 300 h 300"/>
                <a:gd name="T16" fmla="*/ 233 w 236"/>
                <a:gd name="T17" fmla="*/ 297 h 300"/>
                <a:gd name="T18" fmla="*/ 236 w 236"/>
                <a:gd name="T19" fmla="*/ 294 h 300"/>
                <a:gd name="T20" fmla="*/ 236 w 236"/>
                <a:gd name="T21" fmla="*/ 6 h 300"/>
                <a:gd name="T22" fmla="*/ 233 w 236"/>
                <a:gd name="T23" fmla="*/ 3 h 300"/>
                <a:gd name="T24" fmla="*/ 230 w 236"/>
                <a:gd name="T25" fmla="*/ 0 h 300"/>
                <a:gd name="T26" fmla="*/ 227 w 236"/>
                <a:gd name="T27" fmla="*/ 0 h 300"/>
                <a:gd name="T28" fmla="*/ 9 w 236"/>
                <a:gd name="T29" fmla="*/ 0 h 300"/>
                <a:gd name="T30" fmla="*/ 9 w 236"/>
                <a:gd name="T31" fmla="*/ 18 h 300"/>
                <a:gd name="T32" fmla="*/ 227 w 236"/>
                <a:gd name="T33" fmla="*/ 18 h 300"/>
                <a:gd name="T34" fmla="*/ 218 w 236"/>
                <a:gd name="T35" fmla="*/ 9 h 300"/>
                <a:gd name="T36" fmla="*/ 218 w 236"/>
                <a:gd name="T37" fmla="*/ 291 h 300"/>
                <a:gd name="T38" fmla="*/ 227 w 236"/>
                <a:gd name="T39" fmla="*/ 283 h 300"/>
                <a:gd name="T40" fmla="*/ 9 w 236"/>
                <a:gd name="T41" fmla="*/ 283 h 300"/>
                <a:gd name="T42" fmla="*/ 18 w 236"/>
                <a:gd name="T43" fmla="*/ 291 h 300"/>
                <a:gd name="T44" fmla="*/ 18 w 236"/>
                <a:gd name="T45" fmla="*/ 9 h 300"/>
                <a:gd name="T46" fmla="*/ 9 w 236"/>
                <a:gd name="T47" fmla="*/ 18 h 300"/>
                <a:gd name="T48" fmla="*/ 9 w 236"/>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6" h="300">
                  <a:moveTo>
                    <a:pt x="9" y="0"/>
                  </a:moveTo>
                  <a:lnTo>
                    <a:pt x="6" y="0"/>
                  </a:lnTo>
                  <a:lnTo>
                    <a:pt x="3" y="3"/>
                  </a:lnTo>
                  <a:lnTo>
                    <a:pt x="0" y="6"/>
                  </a:lnTo>
                  <a:lnTo>
                    <a:pt x="0" y="294"/>
                  </a:lnTo>
                  <a:lnTo>
                    <a:pt x="3" y="297"/>
                  </a:lnTo>
                  <a:lnTo>
                    <a:pt x="6" y="300"/>
                  </a:lnTo>
                  <a:lnTo>
                    <a:pt x="230" y="300"/>
                  </a:lnTo>
                  <a:lnTo>
                    <a:pt x="233" y="297"/>
                  </a:lnTo>
                  <a:lnTo>
                    <a:pt x="236" y="294"/>
                  </a:lnTo>
                  <a:lnTo>
                    <a:pt x="236" y="6"/>
                  </a:lnTo>
                  <a:lnTo>
                    <a:pt x="233" y="3"/>
                  </a:lnTo>
                  <a:lnTo>
                    <a:pt x="230" y="0"/>
                  </a:lnTo>
                  <a:lnTo>
                    <a:pt x="227" y="0"/>
                  </a:lnTo>
                  <a:lnTo>
                    <a:pt x="9" y="0"/>
                  </a:lnTo>
                  <a:lnTo>
                    <a:pt x="9" y="18"/>
                  </a:lnTo>
                  <a:lnTo>
                    <a:pt x="227" y="18"/>
                  </a:lnTo>
                  <a:lnTo>
                    <a:pt x="218" y="9"/>
                  </a:lnTo>
                  <a:lnTo>
                    <a:pt x="218" y="291"/>
                  </a:lnTo>
                  <a:lnTo>
                    <a:pt x="227" y="283"/>
                  </a:lnTo>
                  <a:lnTo>
                    <a:pt x="9" y="283"/>
                  </a:lnTo>
                  <a:lnTo>
                    <a:pt x="18" y="291"/>
                  </a:lnTo>
                  <a:lnTo>
                    <a:pt x="18" y="9"/>
                  </a:lnTo>
                  <a:lnTo>
                    <a:pt x="9" y="18"/>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2" name="Rectangle 15"/>
            <p:cNvSpPr>
              <a:spLocks noChangeArrowheads="1"/>
            </p:cNvSpPr>
            <p:nvPr/>
          </p:nvSpPr>
          <p:spPr bwMode="auto">
            <a:xfrm>
              <a:off x="3063" y="1727"/>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10253" name="Rectangle 16"/>
            <p:cNvSpPr>
              <a:spLocks noChangeArrowheads="1"/>
            </p:cNvSpPr>
            <p:nvPr/>
          </p:nvSpPr>
          <p:spPr bwMode="auto">
            <a:xfrm>
              <a:off x="3063" y="1596"/>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10254" name="Rectangle 17"/>
            <p:cNvSpPr>
              <a:spLocks noChangeArrowheads="1"/>
            </p:cNvSpPr>
            <p:nvPr/>
          </p:nvSpPr>
          <p:spPr bwMode="auto">
            <a:xfrm>
              <a:off x="3171" y="1596"/>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55" name="Rectangle 18"/>
            <p:cNvSpPr>
              <a:spLocks noChangeArrowheads="1"/>
            </p:cNvSpPr>
            <p:nvPr/>
          </p:nvSpPr>
          <p:spPr bwMode="auto">
            <a:xfrm>
              <a:off x="3171" y="1737"/>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56" name="Freeform 19"/>
            <p:cNvSpPr>
              <a:spLocks/>
            </p:cNvSpPr>
            <p:nvPr/>
          </p:nvSpPr>
          <p:spPr bwMode="auto">
            <a:xfrm>
              <a:off x="3027" y="1992"/>
              <a:ext cx="236" cy="300"/>
            </a:xfrm>
            <a:custGeom>
              <a:avLst/>
              <a:gdLst>
                <a:gd name="T0" fmla="*/ 9 w 236"/>
                <a:gd name="T1" fmla="*/ 0 h 300"/>
                <a:gd name="T2" fmla="*/ 6 w 236"/>
                <a:gd name="T3" fmla="*/ 0 h 300"/>
                <a:gd name="T4" fmla="*/ 3 w 236"/>
                <a:gd name="T5" fmla="*/ 2 h 300"/>
                <a:gd name="T6" fmla="*/ 0 w 236"/>
                <a:gd name="T7" fmla="*/ 5 h 300"/>
                <a:gd name="T8" fmla="*/ 0 w 236"/>
                <a:gd name="T9" fmla="*/ 294 h 300"/>
                <a:gd name="T10" fmla="*/ 3 w 236"/>
                <a:gd name="T11" fmla="*/ 297 h 300"/>
                <a:gd name="T12" fmla="*/ 6 w 236"/>
                <a:gd name="T13" fmla="*/ 300 h 300"/>
                <a:gd name="T14" fmla="*/ 230 w 236"/>
                <a:gd name="T15" fmla="*/ 300 h 300"/>
                <a:gd name="T16" fmla="*/ 233 w 236"/>
                <a:gd name="T17" fmla="*/ 297 h 300"/>
                <a:gd name="T18" fmla="*/ 236 w 236"/>
                <a:gd name="T19" fmla="*/ 294 h 300"/>
                <a:gd name="T20" fmla="*/ 236 w 236"/>
                <a:gd name="T21" fmla="*/ 5 h 300"/>
                <a:gd name="T22" fmla="*/ 233 w 236"/>
                <a:gd name="T23" fmla="*/ 2 h 300"/>
                <a:gd name="T24" fmla="*/ 230 w 236"/>
                <a:gd name="T25" fmla="*/ 0 h 300"/>
                <a:gd name="T26" fmla="*/ 227 w 236"/>
                <a:gd name="T27" fmla="*/ 0 h 300"/>
                <a:gd name="T28" fmla="*/ 9 w 236"/>
                <a:gd name="T29" fmla="*/ 0 h 300"/>
                <a:gd name="T30" fmla="*/ 9 w 236"/>
                <a:gd name="T31" fmla="*/ 17 h 300"/>
                <a:gd name="T32" fmla="*/ 227 w 236"/>
                <a:gd name="T33" fmla="*/ 17 h 300"/>
                <a:gd name="T34" fmla="*/ 218 w 236"/>
                <a:gd name="T35" fmla="*/ 8 h 300"/>
                <a:gd name="T36" fmla="*/ 218 w 236"/>
                <a:gd name="T37" fmla="*/ 291 h 300"/>
                <a:gd name="T38" fmla="*/ 227 w 236"/>
                <a:gd name="T39" fmla="*/ 282 h 300"/>
                <a:gd name="T40" fmla="*/ 9 w 236"/>
                <a:gd name="T41" fmla="*/ 282 h 300"/>
                <a:gd name="T42" fmla="*/ 18 w 236"/>
                <a:gd name="T43" fmla="*/ 291 h 300"/>
                <a:gd name="T44" fmla="*/ 18 w 236"/>
                <a:gd name="T45" fmla="*/ 8 h 300"/>
                <a:gd name="T46" fmla="*/ 9 w 236"/>
                <a:gd name="T47" fmla="*/ 17 h 300"/>
                <a:gd name="T48" fmla="*/ 9 w 236"/>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6" h="300">
                  <a:moveTo>
                    <a:pt x="9" y="0"/>
                  </a:moveTo>
                  <a:lnTo>
                    <a:pt x="6" y="0"/>
                  </a:lnTo>
                  <a:lnTo>
                    <a:pt x="3" y="2"/>
                  </a:lnTo>
                  <a:lnTo>
                    <a:pt x="0" y="5"/>
                  </a:lnTo>
                  <a:lnTo>
                    <a:pt x="0" y="294"/>
                  </a:lnTo>
                  <a:lnTo>
                    <a:pt x="3" y="297"/>
                  </a:lnTo>
                  <a:lnTo>
                    <a:pt x="6" y="300"/>
                  </a:lnTo>
                  <a:lnTo>
                    <a:pt x="230" y="300"/>
                  </a:lnTo>
                  <a:lnTo>
                    <a:pt x="233" y="297"/>
                  </a:lnTo>
                  <a:lnTo>
                    <a:pt x="236" y="294"/>
                  </a:lnTo>
                  <a:lnTo>
                    <a:pt x="236" y="5"/>
                  </a:lnTo>
                  <a:lnTo>
                    <a:pt x="233" y="2"/>
                  </a:lnTo>
                  <a:lnTo>
                    <a:pt x="230" y="0"/>
                  </a:lnTo>
                  <a:lnTo>
                    <a:pt x="227" y="0"/>
                  </a:lnTo>
                  <a:lnTo>
                    <a:pt x="9" y="0"/>
                  </a:lnTo>
                  <a:lnTo>
                    <a:pt x="9" y="17"/>
                  </a:lnTo>
                  <a:lnTo>
                    <a:pt x="227" y="17"/>
                  </a:lnTo>
                  <a:lnTo>
                    <a:pt x="218" y="8"/>
                  </a:lnTo>
                  <a:lnTo>
                    <a:pt x="218" y="291"/>
                  </a:lnTo>
                  <a:lnTo>
                    <a:pt x="227" y="282"/>
                  </a:lnTo>
                  <a:lnTo>
                    <a:pt x="9" y="282"/>
                  </a:lnTo>
                  <a:lnTo>
                    <a:pt x="18" y="291"/>
                  </a:lnTo>
                  <a:lnTo>
                    <a:pt x="18" y="8"/>
                  </a:lnTo>
                  <a:lnTo>
                    <a:pt x="9" y="17"/>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7" name="Rectangle 20"/>
            <p:cNvSpPr>
              <a:spLocks noChangeArrowheads="1"/>
            </p:cNvSpPr>
            <p:nvPr/>
          </p:nvSpPr>
          <p:spPr bwMode="auto">
            <a:xfrm>
              <a:off x="3063" y="2168"/>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10258" name="Rectangle 21"/>
            <p:cNvSpPr>
              <a:spLocks noChangeArrowheads="1"/>
            </p:cNvSpPr>
            <p:nvPr/>
          </p:nvSpPr>
          <p:spPr bwMode="auto">
            <a:xfrm>
              <a:off x="3063" y="2037"/>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10259" name="Rectangle 22"/>
            <p:cNvSpPr>
              <a:spLocks noChangeArrowheads="1"/>
            </p:cNvSpPr>
            <p:nvPr/>
          </p:nvSpPr>
          <p:spPr bwMode="auto">
            <a:xfrm>
              <a:off x="3171" y="2037"/>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60" name="Rectangle 23"/>
            <p:cNvSpPr>
              <a:spLocks noChangeArrowheads="1"/>
            </p:cNvSpPr>
            <p:nvPr/>
          </p:nvSpPr>
          <p:spPr bwMode="auto">
            <a:xfrm>
              <a:off x="3171" y="2178"/>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61" name="Freeform 24"/>
            <p:cNvSpPr>
              <a:spLocks/>
            </p:cNvSpPr>
            <p:nvPr/>
          </p:nvSpPr>
          <p:spPr bwMode="auto">
            <a:xfrm>
              <a:off x="3027" y="2433"/>
              <a:ext cx="236" cy="300"/>
            </a:xfrm>
            <a:custGeom>
              <a:avLst/>
              <a:gdLst>
                <a:gd name="T0" fmla="*/ 9 w 236"/>
                <a:gd name="T1" fmla="*/ 0 h 300"/>
                <a:gd name="T2" fmla="*/ 6 w 236"/>
                <a:gd name="T3" fmla="*/ 0 h 300"/>
                <a:gd name="T4" fmla="*/ 3 w 236"/>
                <a:gd name="T5" fmla="*/ 3 h 300"/>
                <a:gd name="T6" fmla="*/ 0 w 236"/>
                <a:gd name="T7" fmla="*/ 6 h 300"/>
                <a:gd name="T8" fmla="*/ 0 w 236"/>
                <a:gd name="T9" fmla="*/ 294 h 300"/>
                <a:gd name="T10" fmla="*/ 3 w 236"/>
                <a:gd name="T11" fmla="*/ 297 h 300"/>
                <a:gd name="T12" fmla="*/ 6 w 236"/>
                <a:gd name="T13" fmla="*/ 300 h 300"/>
                <a:gd name="T14" fmla="*/ 230 w 236"/>
                <a:gd name="T15" fmla="*/ 300 h 300"/>
                <a:gd name="T16" fmla="*/ 233 w 236"/>
                <a:gd name="T17" fmla="*/ 297 h 300"/>
                <a:gd name="T18" fmla="*/ 236 w 236"/>
                <a:gd name="T19" fmla="*/ 294 h 300"/>
                <a:gd name="T20" fmla="*/ 236 w 236"/>
                <a:gd name="T21" fmla="*/ 6 h 300"/>
                <a:gd name="T22" fmla="*/ 233 w 236"/>
                <a:gd name="T23" fmla="*/ 3 h 300"/>
                <a:gd name="T24" fmla="*/ 230 w 236"/>
                <a:gd name="T25" fmla="*/ 0 h 300"/>
                <a:gd name="T26" fmla="*/ 227 w 236"/>
                <a:gd name="T27" fmla="*/ 0 h 300"/>
                <a:gd name="T28" fmla="*/ 9 w 236"/>
                <a:gd name="T29" fmla="*/ 0 h 300"/>
                <a:gd name="T30" fmla="*/ 9 w 236"/>
                <a:gd name="T31" fmla="*/ 18 h 300"/>
                <a:gd name="T32" fmla="*/ 227 w 236"/>
                <a:gd name="T33" fmla="*/ 18 h 300"/>
                <a:gd name="T34" fmla="*/ 218 w 236"/>
                <a:gd name="T35" fmla="*/ 9 h 300"/>
                <a:gd name="T36" fmla="*/ 218 w 236"/>
                <a:gd name="T37" fmla="*/ 292 h 300"/>
                <a:gd name="T38" fmla="*/ 227 w 236"/>
                <a:gd name="T39" fmla="*/ 283 h 300"/>
                <a:gd name="T40" fmla="*/ 9 w 236"/>
                <a:gd name="T41" fmla="*/ 283 h 300"/>
                <a:gd name="T42" fmla="*/ 18 w 236"/>
                <a:gd name="T43" fmla="*/ 292 h 300"/>
                <a:gd name="T44" fmla="*/ 18 w 236"/>
                <a:gd name="T45" fmla="*/ 9 h 300"/>
                <a:gd name="T46" fmla="*/ 9 w 236"/>
                <a:gd name="T47" fmla="*/ 18 h 300"/>
                <a:gd name="T48" fmla="*/ 9 w 236"/>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6" h="300">
                  <a:moveTo>
                    <a:pt x="9" y="0"/>
                  </a:moveTo>
                  <a:lnTo>
                    <a:pt x="6" y="0"/>
                  </a:lnTo>
                  <a:lnTo>
                    <a:pt x="3" y="3"/>
                  </a:lnTo>
                  <a:lnTo>
                    <a:pt x="0" y="6"/>
                  </a:lnTo>
                  <a:lnTo>
                    <a:pt x="0" y="294"/>
                  </a:lnTo>
                  <a:lnTo>
                    <a:pt x="3" y="297"/>
                  </a:lnTo>
                  <a:lnTo>
                    <a:pt x="6" y="300"/>
                  </a:lnTo>
                  <a:lnTo>
                    <a:pt x="230" y="300"/>
                  </a:lnTo>
                  <a:lnTo>
                    <a:pt x="233" y="297"/>
                  </a:lnTo>
                  <a:lnTo>
                    <a:pt x="236" y="294"/>
                  </a:lnTo>
                  <a:lnTo>
                    <a:pt x="236" y="6"/>
                  </a:lnTo>
                  <a:lnTo>
                    <a:pt x="233" y="3"/>
                  </a:lnTo>
                  <a:lnTo>
                    <a:pt x="230" y="0"/>
                  </a:lnTo>
                  <a:lnTo>
                    <a:pt x="227" y="0"/>
                  </a:lnTo>
                  <a:lnTo>
                    <a:pt x="9" y="0"/>
                  </a:lnTo>
                  <a:lnTo>
                    <a:pt x="9" y="18"/>
                  </a:lnTo>
                  <a:lnTo>
                    <a:pt x="227" y="18"/>
                  </a:lnTo>
                  <a:lnTo>
                    <a:pt x="218" y="9"/>
                  </a:lnTo>
                  <a:lnTo>
                    <a:pt x="218" y="292"/>
                  </a:lnTo>
                  <a:lnTo>
                    <a:pt x="227" y="283"/>
                  </a:lnTo>
                  <a:lnTo>
                    <a:pt x="9" y="283"/>
                  </a:lnTo>
                  <a:lnTo>
                    <a:pt x="18" y="292"/>
                  </a:lnTo>
                  <a:lnTo>
                    <a:pt x="18" y="9"/>
                  </a:lnTo>
                  <a:lnTo>
                    <a:pt x="9" y="18"/>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2" name="Rectangle 25"/>
            <p:cNvSpPr>
              <a:spLocks noChangeArrowheads="1"/>
            </p:cNvSpPr>
            <p:nvPr/>
          </p:nvSpPr>
          <p:spPr bwMode="auto">
            <a:xfrm>
              <a:off x="3063" y="2610"/>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10263" name="Rectangle 26"/>
            <p:cNvSpPr>
              <a:spLocks noChangeArrowheads="1"/>
            </p:cNvSpPr>
            <p:nvPr/>
          </p:nvSpPr>
          <p:spPr bwMode="auto">
            <a:xfrm>
              <a:off x="3063" y="2479"/>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10264" name="Rectangle 27"/>
            <p:cNvSpPr>
              <a:spLocks noChangeArrowheads="1"/>
            </p:cNvSpPr>
            <p:nvPr/>
          </p:nvSpPr>
          <p:spPr bwMode="auto">
            <a:xfrm>
              <a:off x="3171" y="2479"/>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65" name="Rectangle 28"/>
            <p:cNvSpPr>
              <a:spLocks noChangeArrowheads="1"/>
            </p:cNvSpPr>
            <p:nvPr/>
          </p:nvSpPr>
          <p:spPr bwMode="auto">
            <a:xfrm>
              <a:off x="3171" y="2620"/>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66" name="Freeform 29"/>
            <p:cNvSpPr>
              <a:spLocks/>
            </p:cNvSpPr>
            <p:nvPr/>
          </p:nvSpPr>
          <p:spPr bwMode="auto">
            <a:xfrm>
              <a:off x="3027" y="2875"/>
              <a:ext cx="236" cy="300"/>
            </a:xfrm>
            <a:custGeom>
              <a:avLst/>
              <a:gdLst>
                <a:gd name="T0" fmla="*/ 9 w 236"/>
                <a:gd name="T1" fmla="*/ 0 h 300"/>
                <a:gd name="T2" fmla="*/ 6 w 236"/>
                <a:gd name="T3" fmla="*/ 0 h 300"/>
                <a:gd name="T4" fmla="*/ 3 w 236"/>
                <a:gd name="T5" fmla="*/ 3 h 300"/>
                <a:gd name="T6" fmla="*/ 0 w 236"/>
                <a:gd name="T7" fmla="*/ 6 h 300"/>
                <a:gd name="T8" fmla="*/ 0 w 236"/>
                <a:gd name="T9" fmla="*/ 294 h 300"/>
                <a:gd name="T10" fmla="*/ 3 w 236"/>
                <a:gd name="T11" fmla="*/ 297 h 300"/>
                <a:gd name="T12" fmla="*/ 6 w 236"/>
                <a:gd name="T13" fmla="*/ 300 h 300"/>
                <a:gd name="T14" fmla="*/ 230 w 236"/>
                <a:gd name="T15" fmla="*/ 300 h 300"/>
                <a:gd name="T16" fmla="*/ 233 w 236"/>
                <a:gd name="T17" fmla="*/ 297 h 300"/>
                <a:gd name="T18" fmla="*/ 236 w 236"/>
                <a:gd name="T19" fmla="*/ 294 h 300"/>
                <a:gd name="T20" fmla="*/ 236 w 236"/>
                <a:gd name="T21" fmla="*/ 6 h 300"/>
                <a:gd name="T22" fmla="*/ 233 w 236"/>
                <a:gd name="T23" fmla="*/ 3 h 300"/>
                <a:gd name="T24" fmla="*/ 230 w 236"/>
                <a:gd name="T25" fmla="*/ 0 h 300"/>
                <a:gd name="T26" fmla="*/ 227 w 236"/>
                <a:gd name="T27" fmla="*/ 0 h 300"/>
                <a:gd name="T28" fmla="*/ 9 w 236"/>
                <a:gd name="T29" fmla="*/ 0 h 300"/>
                <a:gd name="T30" fmla="*/ 9 w 236"/>
                <a:gd name="T31" fmla="*/ 17 h 300"/>
                <a:gd name="T32" fmla="*/ 227 w 236"/>
                <a:gd name="T33" fmla="*/ 17 h 300"/>
                <a:gd name="T34" fmla="*/ 218 w 236"/>
                <a:gd name="T35" fmla="*/ 8 h 300"/>
                <a:gd name="T36" fmla="*/ 218 w 236"/>
                <a:gd name="T37" fmla="*/ 291 h 300"/>
                <a:gd name="T38" fmla="*/ 227 w 236"/>
                <a:gd name="T39" fmla="*/ 282 h 300"/>
                <a:gd name="T40" fmla="*/ 9 w 236"/>
                <a:gd name="T41" fmla="*/ 282 h 300"/>
                <a:gd name="T42" fmla="*/ 18 w 236"/>
                <a:gd name="T43" fmla="*/ 291 h 300"/>
                <a:gd name="T44" fmla="*/ 18 w 236"/>
                <a:gd name="T45" fmla="*/ 8 h 300"/>
                <a:gd name="T46" fmla="*/ 9 w 236"/>
                <a:gd name="T47" fmla="*/ 17 h 300"/>
                <a:gd name="T48" fmla="*/ 9 w 236"/>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6" h="300">
                  <a:moveTo>
                    <a:pt x="9" y="0"/>
                  </a:moveTo>
                  <a:lnTo>
                    <a:pt x="6" y="0"/>
                  </a:lnTo>
                  <a:lnTo>
                    <a:pt x="3" y="3"/>
                  </a:lnTo>
                  <a:lnTo>
                    <a:pt x="0" y="6"/>
                  </a:lnTo>
                  <a:lnTo>
                    <a:pt x="0" y="294"/>
                  </a:lnTo>
                  <a:lnTo>
                    <a:pt x="3" y="297"/>
                  </a:lnTo>
                  <a:lnTo>
                    <a:pt x="6" y="300"/>
                  </a:lnTo>
                  <a:lnTo>
                    <a:pt x="230" y="300"/>
                  </a:lnTo>
                  <a:lnTo>
                    <a:pt x="233" y="297"/>
                  </a:lnTo>
                  <a:lnTo>
                    <a:pt x="236" y="294"/>
                  </a:lnTo>
                  <a:lnTo>
                    <a:pt x="236" y="6"/>
                  </a:lnTo>
                  <a:lnTo>
                    <a:pt x="233" y="3"/>
                  </a:lnTo>
                  <a:lnTo>
                    <a:pt x="230" y="0"/>
                  </a:lnTo>
                  <a:lnTo>
                    <a:pt x="227" y="0"/>
                  </a:lnTo>
                  <a:lnTo>
                    <a:pt x="9" y="0"/>
                  </a:lnTo>
                  <a:lnTo>
                    <a:pt x="9" y="17"/>
                  </a:lnTo>
                  <a:lnTo>
                    <a:pt x="227" y="17"/>
                  </a:lnTo>
                  <a:lnTo>
                    <a:pt x="218" y="8"/>
                  </a:lnTo>
                  <a:lnTo>
                    <a:pt x="218" y="291"/>
                  </a:lnTo>
                  <a:lnTo>
                    <a:pt x="227" y="282"/>
                  </a:lnTo>
                  <a:lnTo>
                    <a:pt x="9" y="282"/>
                  </a:lnTo>
                  <a:lnTo>
                    <a:pt x="18" y="291"/>
                  </a:lnTo>
                  <a:lnTo>
                    <a:pt x="18" y="8"/>
                  </a:lnTo>
                  <a:lnTo>
                    <a:pt x="9" y="17"/>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7" name="Rectangle 30"/>
            <p:cNvSpPr>
              <a:spLocks noChangeArrowheads="1"/>
            </p:cNvSpPr>
            <p:nvPr/>
          </p:nvSpPr>
          <p:spPr bwMode="auto">
            <a:xfrm>
              <a:off x="3063" y="3051"/>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10268" name="Rectangle 31"/>
            <p:cNvSpPr>
              <a:spLocks noChangeArrowheads="1"/>
            </p:cNvSpPr>
            <p:nvPr/>
          </p:nvSpPr>
          <p:spPr bwMode="auto">
            <a:xfrm>
              <a:off x="3063" y="2920"/>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10269" name="Rectangle 32"/>
            <p:cNvSpPr>
              <a:spLocks noChangeArrowheads="1"/>
            </p:cNvSpPr>
            <p:nvPr/>
          </p:nvSpPr>
          <p:spPr bwMode="auto">
            <a:xfrm>
              <a:off x="3171" y="2920"/>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70" name="Rectangle 33"/>
            <p:cNvSpPr>
              <a:spLocks noChangeArrowheads="1"/>
            </p:cNvSpPr>
            <p:nvPr/>
          </p:nvSpPr>
          <p:spPr bwMode="auto">
            <a:xfrm>
              <a:off x="3171" y="3062"/>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71" name="Freeform 34"/>
            <p:cNvSpPr>
              <a:spLocks/>
            </p:cNvSpPr>
            <p:nvPr/>
          </p:nvSpPr>
          <p:spPr bwMode="auto">
            <a:xfrm>
              <a:off x="2927" y="1301"/>
              <a:ext cx="128" cy="18"/>
            </a:xfrm>
            <a:custGeom>
              <a:avLst/>
              <a:gdLst>
                <a:gd name="T0" fmla="*/ 119 w 128"/>
                <a:gd name="T1" fmla="*/ 18 h 18"/>
                <a:gd name="T2" fmla="*/ 122 w 128"/>
                <a:gd name="T3" fmla="*/ 18 h 18"/>
                <a:gd name="T4" fmla="*/ 125 w 128"/>
                <a:gd name="T5" fmla="*/ 15 h 18"/>
                <a:gd name="T6" fmla="*/ 128 w 128"/>
                <a:gd name="T7" fmla="*/ 12 h 18"/>
                <a:gd name="T8" fmla="*/ 128 w 128"/>
                <a:gd name="T9" fmla="*/ 6 h 18"/>
                <a:gd name="T10" fmla="*/ 125 w 128"/>
                <a:gd name="T11" fmla="*/ 3 h 18"/>
                <a:gd name="T12" fmla="*/ 122 w 128"/>
                <a:gd name="T13" fmla="*/ 0 h 18"/>
                <a:gd name="T14" fmla="*/ 6 w 128"/>
                <a:gd name="T15" fmla="*/ 0 h 18"/>
                <a:gd name="T16" fmla="*/ 3 w 128"/>
                <a:gd name="T17" fmla="*/ 3 h 18"/>
                <a:gd name="T18" fmla="*/ 0 w 128"/>
                <a:gd name="T19" fmla="*/ 6 h 18"/>
                <a:gd name="T20" fmla="*/ 0 w 128"/>
                <a:gd name="T21" fmla="*/ 12 h 18"/>
                <a:gd name="T22" fmla="*/ 3 w 128"/>
                <a:gd name="T23" fmla="*/ 15 h 18"/>
                <a:gd name="T24" fmla="*/ 6 w 128"/>
                <a:gd name="T25" fmla="*/ 18 h 18"/>
                <a:gd name="T26" fmla="*/ 9 w 128"/>
                <a:gd name="T27" fmla="*/ 18 h 18"/>
                <a:gd name="T28" fmla="*/ 119 w 128"/>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8" h="18">
                  <a:moveTo>
                    <a:pt x="119" y="18"/>
                  </a:moveTo>
                  <a:lnTo>
                    <a:pt x="122" y="18"/>
                  </a:lnTo>
                  <a:lnTo>
                    <a:pt x="125" y="15"/>
                  </a:lnTo>
                  <a:lnTo>
                    <a:pt x="128" y="12"/>
                  </a:lnTo>
                  <a:lnTo>
                    <a:pt x="128" y="6"/>
                  </a:lnTo>
                  <a:lnTo>
                    <a:pt x="125" y="3"/>
                  </a:lnTo>
                  <a:lnTo>
                    <a:pt x="122" y="0"/>
                  </a:lnTo>
                  <a:lnTo>
                    <a:pt x="6" y="0"/>
                  </a:lnTo>
                  <a:lnTo>
                    <a:pt x="3" y="3"/>
                  </a:lnTo>
                  <a:lnTo>
                    <a:pt x="0" y="6"/>
                  </a:lnTo>
                  <a:lnTo>
                    <a:pt x="0" y="12"/>
                  </a:lnTo>
                  <a:lnTo>
                    <a:pt x="3" y="15"/>
                  </a:lnTo>
                  <a:lnTo>
                    <a:pt x="6" y="18"/>
                  </a:lnTo>
                  <a:lnTo>
                    <a:pt x="9" y="18"/>
                  </a:lnTo>
                  <a:lnTo>
                    <a:pt x="11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2" name="Freeform 35"/>
            <p:cNvSpPr>
              <a:spLocks/>
            </p:cNvSpPr>
            <p:nvPr/>
          </p:nvSpPr>
          <p:spPr bwMode="auto">
            <a:xfrm>
              <a:off x="2927" y="1301"/>
              <a:ext cx="18" cy="2005"/>
            </a:xfrm>
            <a:custGeom>
              <a:avLst/>
              <a:gdLst>
                <a:gd name="T0" fmla="*/ 18 w 18"/>
                <a:gd name="T1" fmla="*/ 9 h 2005"/>
                <a:gd name="T2" fmla="*/ 18 w 18"/>
                <a:gd name="T3" fmla="*/ 6 h 2005"/>
                <a:gd name="T4" fmla="*/ 15 w 18"/>
                <a:gd name="T5" fmla="*/ 3 h 2005"/>
                <a:gd name="T6" fmla="*/ 12 w 18"/>
                <a:gd name="T7" fmla="*/ 0 h 2005"/>
                <a:gd name="T8" fmla="*/ 6 w 18"/>
                <a:gd name="T9" fmla="*/ 0 h 2005"/>
                <a:gd name="T10" fmla="*/ 3 w 18"/>
                <a:gd name="T11" fmla="*/ 3 h 2005"/>
                <a:gd name="T12" fmla="*/ 0 w 18"/>
                <a:gd name="T13" fmla="*/ 6 h 2005"/>
                <a:gd name="T14" fmla="*/ 0 w 18"/>
                <a:gd name="T15" fmla="*/ 1999 h 2005"/>
                <a:gd name="T16" fmla="*/ 3 w 18"/>
                <a:gd name="T17" fmla="*/ 2002 h 2005"/>
                <a:gd name="T18" fmla="*/ 6 w 18"/>
                <a:gd name="T19" fmla="*/ 2005 h 2005"/>
                <a:gd name="T20" fmla="*/ 12 w 18"/>
                <a:gd name="T21" fmla="*/ 2005 h 2005"/>
                <a:gd name="T22" fmla="*/ 15 w 18"/>
                <a:gd name="T23" fmla="*/ 2002 h 2005"/>
                <a:gd name="T24" fmla="*/ 18 w 18"/>
                <a:gd name="T25" fmla="*/ 1999 h 2005"/>
                <a:gd name="T26" fmla="*/ 18 w 18"/>
                <a:gd name="T27" fmla="*/ 1996 h 2005"/>
                <a:gd name="T28" fmla="*/ 18 w 18"/>
                <a:gd name="T29" fmla="*/ 9 h 20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2005">
                  <a:moveTo>
                    <a:pt x="18" y="9"/>
                  </a:moveTo>
                  <a:lnTo>
                    <a:pt x="18" y="6"/>
                  </a:lnTo>
                  <a:lnTo>
                    <a:pt x="15" y="3"/>
                  </a:lnTo>
                  <a:lnTo>
                    <a:pt x="12" y="0"/>
                  </a:lnTo>
                  <a:lnTo>
                    <a:pt x="6" y="0"/>
                  </a:lnTo>
                  <a:lnTo>
                    <a:pt x="3" y="3"/>
                  </a:lnTo>
                  <a:lnTo>
                    <a:pt x="0" y="6"/>
                  </a:lnTo>
                  <a:lnTo>
                    <a:pt x="0" y="1999"/>
                  </a:lnTo>
                  <a:lnTo>
                    <a:pt x="3" y="2002"/>
                  </a:lnTo>
                  <a:lnTo>
                    <a:pt x="6" y="2005"/>
                  </a:lnTo>
                  <a:lnTo>
                    <a:pt x="12" y="2005"/>
                  </a:lnTo>
                  <a:lnTo>
                    <a:pt x="15" y="2002"/>
                  </a:lnTo>
                  <a:lnTo>
                    <a:pt x="18" y="1999"/>
                  </a:lnTo>
                  <a:lnTo>
                    <a:pt x="18" y="1996"/>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3" name="Freeform 36"/>
            <p:cNvSpPr>
              <a:spLocks/>
            </p:cNvSpPr>
            <p:nvPr/>
          </p:nvSpPr>
          <p:spPr bwMode="auto">
            <a:xfrm>
              <a:off x="2927" y="1743"/>
              <a:ext cx="128" cy="17"/>
            </a:xfrm>
            <a:custGeom>
              <a:avLst/>
              <a:gdLst>
                <a:gd name="T0" fmla="*/ 119 w 128"/>
                <a:gd name="T1" fmla="*/ 17 h 17"/>
                <a:gd name="T2" fmla="*/ 122 w 128"/>
                <a:gd name="T3" fmla="*/ 17 h 17"/>
                <a:gd name="T4" fmla="*/ 125 w 128"/>
                <a:gd name="T5" fmla="*/ 15 h 17"/>
                <a:gd name="T6" fmla="*/ 128 w 128"/>
                <a:gd name="T7" fmla="*/ 12 h 17"/>
                <a:gd name="T8" fmla="*/ 128 w 128"/>
                <a:gd name="T9" fmla="*/ 6 h 17"/>
                <a:gd name="T10" fmla="*/ 125 w 128"/>
                <a:gd name="T11" fmla="*/ 3 h 17"/>
                <a:gd name="T12" fmla="*/ 122 w 128"/>
                <a:gd name="T13" fmla="*/ 0 h 17"/>
                <a:gd name="T14" fmla="*/ 6 w 128"/>
                <a:gd name="T15" fmla="*/ 0 h 17"/>
                <a:gd name="T16" fmla="*/ 3 w 128"/>
                <a:gd name="T17" fmla="*/ 3 h 17"/>
                <a:gd name="T18" fmla="*/ 0 w 128"/>
                <a:gd name="T19" fmla="*/ 6 h 17"/>
                <a:gd name="T20" fmla="*/ 0 w 128"/>
                <a:gd name="T21" fmla="*/ 12 h 17"/>
                <a:gd name="T22" fmla="*/ 3 w 128"/>
                <a:gd name="T23" fmla="*/ 15 h 17"/>
                <a:gd name="T24" fmla="*/ 6 w 128"/>
                <a:gd name="T25" fmla="*/ 17 h 17"/>
                <a:gd name="T26" fmla="*/ 9 w 128"/>
                <a:gd name="T27" fmla="*/ 17 h 17"/>
                <a:gd name="T28" fmla="*/ 119 w 128"/>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8" h="17">
                  <a:moveTo>
                    <a:pt x="119" y="17"/>
                  </a:moveTo>
                  <a:lnTo>
                    <a:pt x="122" y="17"/>
                  </a:lnTo>
                  <a:lnTo>
                    <a:pt x="125" y="15"/>
                  </a:lnTo>
                  <a:lnTo>
                    <a:pt x="128" y="12"/>
                  </a:lnTo>
                  <a:lnTo>
                    <a:pt x="128" y="6"/>
                  </a:lnTo>
                  <a:lnTo>
                    <a:pt x="125" y="3"/>
                  </a:lnTo>
                  <a:lnTo>
                    <a:pt x="122" y="0"/>
                  </a:lnTo>
                  <a:lnTo>
                    <a:pt x="6" y="0"/>
                  </a:lnTo>
                  <a:lnTo>
                    <a:pt x="3" y="3"/>
                  </a:lnTo>
                  <a:lnTo>
                    <a:pt x="0" y="6"/>
                  </a:lnTo>
                  <a:lnTo>
                    <a:pt x="0" y="12"/>
                  </a:lnTo>
                  <a:lnTo>
                    <a:pt x="3" y="15"/>
                  </a:lnTo>
                  <a:lnTo>
                    <a:pt x="6" y="17"/>
                  </a:lnTo>
                  <a:lnTo>
                    <a:pt x="9" y="17"/>
                  </a:lnTo>
                  <a:lnTo>
                    <a:pt x="11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4" name="Freeform 37"/>
            <p:cNvSpPr>
              <a:spLocks/>
            </p:cNvSpPr>
            <p:nvPr/>
          </p:nvSpPr>
          <p:spPr bwMode="auto">
            <a:xfrm>
              <a:off x="2927" y="2184"/>
              <a:ext cx="128" cy="18"/>
            </a:xfrm>
            <a:custGeom>
              <a:avLst/>
              <a:gdLst>
                <a:gd name="T0" fmla="*/ 119 w 128"/>
                <a:gd name="T1" fmla="*/ 18 h 18"/>
                <a:gd name="T2" fmla="*/ 122 w 128"/>
                <a:gd name="T3" fmla="*/ 18 h 18"/>
                <a:gd name="T4" fmla="*/ 125 w 128"/>
                <a:gd name="T5" fmla="*/ 15 h 18"/>
                <a:gd name="T6" fmla="*/ 128 w 128"/>
                <a:gd name="T7" fmla="*/ 12 h 18"/>
                <a:gd name="T8" fmla="*/ 128 w 128"/>
                <a:gd name="T9" fmla="*/ 6 h 18"/>
                <a:gd name="T10" fmla="*/ 125 w 128"/>
                <a:gd name="T11" fmla="*/ 3 h 18"/>
                <a:gd name="T12" fmla="*/ 122 w 128"/>
                <a:gd name="T13" fmla="*/ 0 h 18"/>
                <a:gd name="T14" fmla="*/ 6 w 128"/>
                <a:gd name="T15" fmla="*/ 0 h 18"/>
                <a:gd name="T16" fmla="*/ 3 w 128"/>
                <a:gd name="T17" fmla="*/ 3 h 18"/>
                <a:gd name="T18" fmla="*/ 0 w 128"/>
                <a:gd name="T19" fmla="*/ 6 h 18"/>
                <a:gd name="T20" fmla="*/ 0 w 128"/>
                <a:gd name="T21" fmla="*/ 12 h 18"/>
                <a:gd name="T22" fmla="*/ 3 w 128"/>
                <a:gd name="T23" fmla="*/ 15 h 18"/>
                <a:gd name="T24" fmla="*/ 6 w 128"/>
                <a:gd name="T25" fmla="*/ 18 h 18"/>
                <a:gd name="T26" fmla="*/ 9 w 128"/>
                <a:gd name="T27" fmla="*/ 18 h 18"/>
                <a:gd name="T28" fmla="*/ 119 w 128"/>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8" h="18">
                  <a:moveTo>
                    <a:pt x="119" y="18"/>
                  </a:moveTo>
                  <a:lnTo>
                    <a:pt x="122" y="18"/>
                  </a:lnTo>
                  <a:lnTo>
                    <a:pt x="125" y="15"/>
                  </a:lnTo>
                  <a:lnTo>
                    <a:pt x="128" y="12"/>
                  </a:lnTo>
                  <a:lnTo>
                    <a:pt x="128" y="6"/>
                  </a:lnTo>
                  <a:lnTo>
                    <a:pt x="125" y="3"/>
                  </a:lnTo>
                  <a:lnTo>
                    <a:pt x="122" y="0"/>
                  </a:lnTo>
                  <a:lnTo>
                    <a:pt x="6" y="0"/>
                  </a:lnTo>
                  <a:lnTo>
                    <a:pt x="3" y="3"/>
                  </a:lnTo>
                  <a:lnTo>
                    <a:pt x="0" y="6"/>
                  </a:lnTo>
                  <a:lnTo>
                    <a:pt x="0" y="12"/>
                  </a:lnTo>
                  <a:lnTo>
                    <a:pt x="3" y="15"/>
                  </a:lnTo>
                  <a:lnTo>
                    <a:pt x="6" y="18"/>
                  </a:lnTo>
                  <a:lnTo>
                    <a:pt x="9" y="18"/>
                  </a:lnTo>
                  <a:lnTo>
                    <a:pt x="11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5" name="Freeform 38"/>
            <p:cNvSpPr>
              <a:spLocks/>
            </p:cNvSpPr>
            <p:nvPr/>
          </p:nvSpPr>
          <p:spPr bwMode="auto">
            <a:xfrm>
              <a:off x="2927" y="2626"/>
              <a:ext cx="128" cy="18"/>
            </a:xfrm>
            <a:custGeom>
              <a:avLst/>
              <a:gdLst>
                <a:gd name="T0" fmla="*/ 119 w 128"/>
                <a:gd name="T1" fmla="*/ 18 h 18"/>
                <a:gd name="T2" fmla="*/ 122 w 128"/>
                <a:gd name="T3" fmla="*/ 18 h 18"/>
                <a:gd name="T4" fmla="*/ 125 w 128"/>
                <a:gd name="T5" fmla="*/ 15 h 18"/>
                <a:gd name="T6" fmla="*/ 128 w 128"/>
                <a:gd name="T7" fmla="*/ 12 h 18"/>
                <a:gd name="T8" fmla="*/ 128 w 128"/>
                <a:gd name="T9" fmla="*/ 6 h 18"/>
                <a:gd name="T10" fmla="*/ 125 w 128"/>
                <a:gd name="T11" fmla="*/ 3 h 18"/>
                <a:gd name="T12" fmla="*/ 122 w 128"/>
                <a:gd name="T13" fmla="*/ 0 h 18"/>
                <a:gd name="T14" fmla="*/ 6 w 128"/>
                <a:gd name="T15" fmla="*/ 0 h 18"/>
                <a:gd name="T16" fmla="*/ 3 w 128"/>
                <a:gd name="T17" fmla="*/ 3 h 18"/>
                <a:gd name="T18" fmla="*/ 0 w 128"/>
                <a:gd name="T19" fmla="*/ 6 h 18"/>
                <a:gd name="T20" fmla="*/ 0 w 128"/>
                <a:gd name="T21" fmla="*/ 12 h 18"/>
                <a:gd name="T22" fmla="*/ 3 w 128"/>
                <a:gd name="T23" fmla="*/ 15 h 18"/>
                <a:gd name="T24" fmla="*/ 6 w 128"/>
                <a:gd name="T25" fmla="*/ 18 h 18"/>
                <a:gd name="T26" fmla="*/ 9 w 128"/>
                <a:gd name="T27" fmla="*/ 18 h 18"/>
                <a:gd name="T28" fmla="*/ 119 w 128"/>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8" h="18">
                  <a:moveTo>
                    <a:pt x="119" y="18"/>
                  </a:moveTo>
                  <a:lnTo>
                    <a:pt x="122" y="18"/>
                  </a:lnTo>
                  <a:lnTo>
                    <a:pt x="125" y="15"/>
                  </a:lnTo>
                  <a:lnTo>
                    <a:pt x="128" y="12"/>
                  </a:lnTo>
                  <a:lnTo>
                    <a:pt x="128" y="6"/>
                  </a:lnTo>
                  <a:lnTo>
                    <a:pt x="125" y="3"/>
                  </a:lnTo>
                  <a:lnTo>
                    <a:pt x="122" y="0"/>
                  </a:lnTo>
                  <a:lnTo>
                    <a:pt x="6" y="0"/>
                  </a:lnTo>
                  <a:lnTo>
                    <a:pt x="3" y="3"/>
                  </a:lnTo>
                  <a:lnTo>
                    <a:pt x="0" y="6"/>
                  </a:lnTo>
                  <a:lnTo>
                    <a:pt x="0" y="12"/>
                  </a:lnTo>
                  <a:lnTo>
                    <a:pt x="3" y="15"/>
                  </a:lnTo>
                  <a:lnTo>
                    <a:pt x="6" y="18"/>
                  </a:lnTo>
                  <a:lnTo>
                    <a:pt x="9" y="18"/>
                  </a:lnTo>
                  <a:lnTo>
                    <a:pt x="11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6" name="Freeform 39"/>
            <p:cNvSpPr>
              <a:spLocks/>
            </p:cNvSpPr>
            <p:nvPr/>
          </p:nvSpPr>
          <p:spPr bwMode="auto">
            <a:xfrm>
              <a:off x="2927" y="3067"/>
              <a:ext cx="128" cy="18"/>
            </a:xfrm>
            <a:custGeom>
              <a:avLst/>
              <a:gdLst>
                <a:gd name="T0" fmla="*/ 119 w 128"/>
                <a:gd name="T1" fmla="*/ 18 h 18"/>
                <a:gd name="T2" fmla="*/ 122 w 128"/>
                <a:gd name="T3" fmla="*/ 18 h 18"/>
                <a:gd name="T4" fmla="*/ 125 w 128"/>
                <a:gd name="T5" fmla="*/ 15 h 18"/>
                <a:gd name="T6" fmla="*/ 128 w 128"/>
                <a:gd name="T7" fmla="*/ 12 h 18"/>
                <a:gd name="T8" fmla="*/ 128 w 128"/>
                <a:gd name="T9" fmla="*/ 6 h 18"/>
                <a:gd name="T10" fmla="*/ 125 w 128"/>
                <a:gd name="T11" fmla="*/ 3 h 18"/>
                <a:gd name="T12" fmla="*/ 122 w 128"/>
                <a:gd name="T13" fmla="*/ 0 h 18"/>
                <a:gd name="T14" fmla="*/ 6 w 128"/>
                <a:gd name="T15" fmla="*/ 0 h 18"/>
                <a:gd name="T16" fmla="*/ 3 w 128"/>
                <a:gd name="T17" fmla="*/ 3 h 18"/>
                <a:gd name="T18" fmla="*/ 0 w 128"/>
                <a:gd name="T19" fmla="*/ 6 h 18"/>
                <a:gd name="T20" fmla="*/ 0 w 128"/>
                <a:gd name="T21" fmla="*/ 12 h 18"/>
                <a:gd name="T22" fmla="*/ 3 w 128"/>
                <a:gd name="T23" fmla="*/ 15 h 18"/>
                <a:gd name="T24" fmla="*/ 6 w 128"/>
                <a:gd name="T25" fmla="*/ 18 h 18"/>
                <a:gd name="T26" fmla="*/ 9 w 128"/>
                <a:gd name="T27" fmla="*/ 18 h 18"/>
                <a:gd name="T28" fmla="*/ 119 w 128"/>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8" h="18">
                  <a:moveTo>
                    <a:pt x="119" y="18"/>
                  </a:moveTo>
                  <a:lnTo>
                    <a:pt x="122" y="18"/>
                  </a:lnTo>
                  <a:lnTo>
                    <a:pt x="125" y="15"/>
                  </a:lnTo>
                  <a:lnTo>
                    <a:pt x="128" y="12"/>
                  </a:lnTo>
                  <a:lnTo>
                    <a:pt x="128" y="6"/>
                  </a:lnTo>
                  <a:lnTo>
                    <a:pt x="125" y="3"/>
                  </a:lnTo>
                  <a:lnTo>
                    <a:pt x="122" y="0"/>
                  </a:lnTo>
                  <a:lnTo>
                    <a:pt x="6" y="0"/>
                  </a:lnTo>
                  <a:lnTo>
                    <a:pt x="3" y="3"/>
                  </a:lnTo>
                  <a:lnTo>
                    <a:pt x="0" y="6"/>
                  </a:lnTo>
                  <a:lnTo>
                    <a:pt x="0" y="12"/>
                  </a:lnTo>
                  <a:lnTo>
                    <a:pt x="3" y="15"/>
                  </a:lnTo>
                  <a:lnTo>
                    <a:pt x="6" y="18"/>
                  </a:lnTo>
                  <a:lnTo>
                    <a:pt x="9" y="18"/>
                  </a:lnTo>
                  <a:lnTo>
                    <a:pt x="11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7" name="Oval 40"/>
            <p:cNvSpPr>
              <a:spLocks noChangeArrowheads="1"/>
            </p:cNvSpPr>
            <p:nvPr/>
          </p:nvSpPr>
          <p:spPr bwMode="auto">
            <a:xfrm>
              <a:off x="2908" y="1724"/>
              <a:ext cx="56" cy="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10278" name="Freeform 41"/>
            <p:cNvSpPr>
              <a:spLocks/>
            </p:cNvSpPr>
            <p:nvPr/>
          </p:nvSpPr>
          <p:spPr bwMode="auto">
            <a:xfrm>
              <a:off x="2899" y="1715"/>
              <a:ext cx="71" cy="72"/>
            </a:xfrm>
            <a:custGeom>
              <a:avLst/>
              <a:gdLst>
                <a:gd name="T0" fmla="*/ 2 w 71"/>
                <a:gd name="T1" fmla="*/ 48 h 72"/>
                <a:gd name="T2" fmla="*/ 3 w 71"/>
                <a:gd name="T3" fmla="*/ 53 h 72"/>
                <a:gd name="T4" fmla="*/ 9 w 71"/>
                <a:gd name="T5" fmla="*/ 59 h 72"/>
                <a:gd name="T6" fmla="*/ 19 w 71"/>
                <a:gd name="T7" fmla="*/ 69 h 72"/>
                <a:gd name="T8" fmla="*/ 24 w 71"/>
                <a:gd name="T9" fmla="*/ 72 h 72"/>
                <a:gd name="T10" fmla="*/ 44 w 71"/>
                <a:gd name="T11" fmla="*/ 65 h 72"/>
                <a:gd name="T12" fmla="*/ 47 w 71"/>
                <a:gd name="T13" fmla="*/ 70 h 72"/>
                <a:gd name="T14" fmla="*/ 52 w 71"/>
                <a:gd name="T15" fmla="*/ 69 h 72"/>
                <a:gd name="T16" fmla="*/ 60 w 71"/>
                <a:gd name="T17" fmla="*/ 60 h 72"/>
                <a:gd name="T18" fmla="*/ 63 w 71"/>
                <a:gd name="T19" fmla="*/ 57 h 72"/>
                <a:gd name="T20" fmla="*/ 66 w 71"/>
                <a:gd name="T21" fmla="*/ 54 h 72"/>
                <a:gd name="T22" fmla="*/ 66 w 71"/>
                <a:gd name="T23" fmla="*/ 54 h 72"/>
                <a:gd name="T24" fmla="*/ 68 w 71"/>
                <a:gd name="T25" fmla="*/ 43 h 72"/>
                <a:gd name="T26" fmla="*/ 71 w 71"/>
                <a:gd name="T27" fmla="*/ 32 h 72"/>
                <a:gd name="T28" fmla="*/ 66 w 71"/>
                <a:gd name="T29" fmla="*/ 17 h 72"/>
                <a:gd name="T30" fmla="*/ 66 w 71"/>
                <a:gd name="T31" fmla="*/ 17 h 72"/>
                <a:gd name="T32" fmla="*/ 63 w 71"/>
                <a:gd name="T33" fmla="*/ 15 h 72"/>
                <a:gd name="T34" fmla="*/ 60 w 71"/>
                <a:gd name="T35" fmla="*/ 12 h 72"/>
                <a:gd name="T36" fmla="*/ 52 w 71"/>
                <a:gd name="T37" fmla="*/ 3 h 72"/>
                <a:gd name="T38" fmla="*/ 47 w 71"/>
                <a:gd name="T39" fmla="*/ 1 h 72"/>
                <a:gd name="T40" fmla="*/ 22 w 71"/>
                <a:gd name="T41" fmla="*/ 1 h 72"/>
                <a:gd name="T42" fmla="*/ 18 w 71"/>
                <a:gd name="T43" fmla="*/ 3 h 72"/>
                <a:gd name="T44" fmla="*/ 7 w 71"/>
                <a:gd name="T45" fmla="*/ 13 h 72"/>
                <a:gd name="T46" fmla="*/ 6 w 71"/>
                <a:gd name="T47" fmla="*/ 17 h 72"/>
                <a:gd name="T48" fmla="*/ 0 w 71"/>
                <a:gd name="T49" fmla="*/ 25 h 72"/>
                <a:gd name="T50" fmla="*/ 18 w 71"/>
                <a:gd name="T51" fmla="*/ 31 h 72"/>
                <a:gd name="T52" fmla="*/ 18 w 71"/>
                <a:gd name="T53" fmla="*/ 29 h 72"/>
                <a:gd name="T54" fmla="*/ 19 w 71"/>
                <a:gd name="T55" fmla="*/ 25 h 72"/>
                <a:gd name="T56" fmla="*/ 25 w 71"/>
                <a:gd name="T57" fmla="*/ 20 h 72"/>
                <a:gd name="T58" fmla="*/ 30 w 71"/>
                <a:gd name="T59" fmla="*/ 17 h 72"/>
                <a:gd name="T60" fmla="*/ 41 w 71"/>
                <a:gd name="T61" fmla="*/ 19 h 72"/>
                <a:gd name="T62" fmla="*/ 46 w 71"/>
                <a:gd name="T63" fmla="*/ 20 h 72"/>
                <a:gd name="T64" fmla="*/ 43 w 71"/>
                <a:gd name="T65" fmla="*/ 17 h 72"/>
                <a:gd name="T66" fmla="*/ 46 w 71"/>
                <a:gd name="T67" fmla="*/ 20 h 72"/>
                <a:gd name="T68" fmla="*/ 49 w 71"/>
                <a:gd name="T69" fmla="*/ 23 h 72"/>
                <a:gd name="T70" fmla="*/ 55 w 71"/>
                <a:gd name="T71" fmla="*/ 29 h 72"/>
                <a:gd name="T72" fmla="*/ 53 w 71"/>
                <a:gd name="T73" fmla="*/ 38 h 72"/>
                <a:gd name="T74" fmla="*/ 56 w 71"/>
                <a:gd name="T75" fmla="*/ 31 h 72"/>
                <a:gd name="T76" fmla="*/ 55 w 71"/>
                <a:gd name="T77" fmla="*/ 43 h 72"/>
                <a:gd name="T78" fmla="*/ 49 w 71"/>
                <a:gd name="T79" fmla="*/ 48 h 72"/>
                <a:gd name="T80" fmla="*/ 46 w 71"/>
                <a:gd name="T81" fmla="*/ 51 h 72"/>
                <a:gd name="T82" fmla="*/ 43 w 71"/>
                <a:gd name="T83" fmla="*/ 54 h 72"/>
                <a:gd name="T84" fmla="*/ 46 w 71"/>
                <a:gd name="T85" fmla="*/ 51 h 72"/>
                <a:gd name="T86" fmla="*/ 41 w 71"/>
                <a:gd name="T87" fmla="*/ 53 h 72"/>
                <a:gd name="T88" fmla="*/ 27 w 71"/>
                <a:gd name="T89" fmla="*/ 65 h 72"/>
                <a:gd name="T90" fmla="*/ 30 w 71"/>
                <a:gd name="T91" fmla="*/ 54 h 72"/>
                <a:gd name="T92" fmla="*/ 25 w 71"/>
                <a:gd name="T93" fmla="*/ 51 h 72"/>
                <a:gd name="T94" fmla="*/ 19 w 71"/>
                <a:gd name="T95" fmla="*/ 47 h 72"/>
                <a:gd name="T96" fmla="*/ 18 w 71"/>
                <a:gd name="T97" fmla="*/ 43 h 72"/>
                <a:gd name="T98" fmla="*/ 18 w 71"/>
                <a:gd name="T99" fmla="*/ 41 h 7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1" h="72">
                  <a:moveTo>
                    <a:pt x="0" y="37"/>
                  </a:moveTo>
                  <a:lnTo>
                    <a:pt x="0" y="47"/>
                  </a:lnTo>
                  <a:lnTo>
                    <a:pt x="2" y="48"/>
                  </a:lnTo>
                  <a:lnTo>
                    <a:pt x="5" y="54"/>
                  </a:lnTo>
                  <a:lnTo>
                    <a:pt x="6" y="54"/>
                  </a:lnTo>
                  <a:lnTo>
                    <a:pt x="3" y="53"/>
                  </a:lnTo>
                  <a:lnTo>
                    <a:pt x="5" y="54"/>
                  </a:lnTo>
                  <a:lnTo>
                    <a:pt x="7" y="59"/>
                  </a:lnTo>
                  <a:lnTo>
                    <a:pt x="9" y="59"/>
                  </a:lnTo>
                  <a:lnTo>
                    <a:pt x="6" y="57"/>
                  </a:lnTo>
                  <a:lnTo>
                    <a:pt x="18" y="69"/>
                  </a:lnTo>
                  <a:lnTo>
                    <a:pt x="19" y="69"/>
                  </a:lnTo>
                  <a:lnTo>
                    <a:pt x="21" y="70"/>
                  </a:lnTo>
                  <a:lnTo>
                    <a:pt x="22" y="70"/>
                  </a:lnTo>
                  <a:lnTo>
                    <a:pt x="24" y="72"/>
                  </a:lnTo>
                  <a:lnTo>
                    <a:pt x="31" y="72"/>
                  </a:lnTo>
                  <a:lnTo>
                    <a:pt x="30" y="70"/>
                  </a:lnTo>
                  <a:lnTo>
                    <a:pt x="44" y="65"/>
                  </a:lnTo>
                  <a:lnTo>
                    <a:pt x="41" y="69"/>
                  </a:lnTo>
                  <a:lnTo>
                    <a:pt x="46" y="72"/>
                  </a:lnTo>
                  <a:lnTo>
                    <a:pt x="47" y="70"/>
                  </a:lnTo>
                  <a:lnTo>
                    <a:pt x="53" y="68"/>
                  </a:lnTo>
                  <a:lnTo>
                    <a:pt x="53" y="66"/>
                  </a:lnTo>
                  <a:lnTo>
                    <a:pt x="52" y="69"/>
                  </a:lnTo>
                  <a:lnTo>
                    <a:pt x="53" y="68"/>
                  </a:lnTo>
                  <a:lnTo>
                    <a:pt x="58" y="65"/>
                  </a:lnTo>
                  <a:lnTo>
                    <a:pt x="60" y="60"/>
                  </a:lnTo>
                  <a:lnTo>
                    <a:pt x="56" y="65"/>
                  </a:lnTo>
                  <a:lnTo>
                    <a:pt x="60" y="62"/>
                  </a:lnTo>
                  <a:lnTo>
                    <a:pt x="63" y="57"/>
                  </a:lnTo>
                  <a:lnTo>
                    <a:pt x="59" y="62"/>
                  </a:lnTo>
                  <a:lnTo>
                    <a:pt x="63" y="59"/>
                  </a:lnTo>
                  <a:lnTo>
                    <a:pt x="66" y="54"/>
                  </a:lnTo>
                  <a:lnTo>
                    <a:pt x="68" y="53"/>
                  </a:lnTo>
                  <a:lnTo>
                    <a:pt x="65" y="54"/>
                  </a:lnTo>
                  <a:lnTo>
                    <a:pt x="66" y="54"/>
                  </a:lnTo>
                  <a:lnTo>
                    <a:pt x="69" y="48"/>
                  </a:lnTo>
                  <a:lnTo>
                    <a:pt x="71" y="47"/>
                  </a:lnTo>
                  <a:lnTo>
                    <a:pt x="68" y="43"/>
                  </a:lnTo>
                  <a:lnTo>
                    <a:pt x="63" y="45"/>
                  </a:lnTo>
                  <a:lnTo>
                    <a:pt x="69" y="31"/>
                  </a:lnTo>
                  <a:lnTo>
                    <a:pt x="71" y="32"/>
                  </a:lnTo>
                  <a:lnTo>
                    <a:pt x="71" y="25"/>
                  </a:lnTo>
                  <a:lnTo>
                    <a:pt x="69" y="23"/>
                  </a:lnTo>
                  <a:lnTo>
                    <a:pt x="66" y="17"/>
                  </a:lnTo>
                  <a:lnTo>
                    <a:pt x="65" y="17"/>
                  </a:lnTo>
                  <a:lnTo>
                    <a:pt x="68" y="19"/>
                  </a:lnTo>
                  <a:lnTo>
                    <a:pt x="66" y="17"/>
                  </a:lnTo>
                  <a:lnTo>
                    <a:pt x="63" y="13"/>
                  </a:lnTo>
                  <a:lnTo>
                    <a:pt x="59" y="10"/>
                  </a:lnTo>
                  <a:lnTo>
                    <a:pt x="63" y="15"/>
                  </a:lnTo>
                  <a:lnTo>
                    <a:pt x="60" y="10"/>
                  </a:lnTo>
                  <a:lnTo>
                    <a:pt x="56" y="7"/>
                  </a:lnTo>
                  <a:lnTo>
                    <a:pt x="60" y="12"/>
                  </a:lnTo>
                  <a:lnTo>
                    <a:pt x="58" y="7"/>
                  </a:lnTo>
                  <a:lnTo>
                    <a:pt x="53" y="4"/>
                  </a:lnTo>
                  <a:lnTo>
                    <a:pt x="52" y="3"/>
                  </a:lnTo>
                  <a:lnTo>
                    <a:pt x="53" y="6"/>
                  </a:lnTo>
                  <a:lnTo>
                    <a:pt x="53" y="4"/>
                  </a:lnTo>
                  <a:lnTo>
                    <a:pt x="47" y="1"/>
                  </a:lnTo>
                  <a:lnTo>
                    <a:pt x="46" y="0"/>
                  </a:lnTo>
                  <a:lnTo>
                    <a:pt x="24" y="0"/>
                  </a:lnTo>
                  <a:lnTo>
                    <a:pt x="22" y="1"/>
                  </a:lnTo>
                  <a:lnTo>
                    <a:pt x="21" y="1"/>
                  </a:lnTo>
                  <a:lnTo>
                    <a:pt x="19" y="3"/>
                  </a:lnTo>
                  <a:lnTo>
                    <a:pt x="18" y="3"/>
                  </a:lnTo>
                  <a:lnTo>
                    <a:pt x="6" y="15"/>
                  </a:lnTo>
                  <a:lnTo>
                    <a:pt x="9" y="13"/>
                  </a:lnTo>
                  <a:lnTo>
                    <a:pt x="7" y="13"/>
                  </a:lnTo>
                  <a:lnTo>
                    <a:pt x="5" y="17"/>
                  </a:lnTo>
                  <a:lnTo>
                    <a:pt x="3" y="19"/>
                  </a:lnTo>
                  <a:lnTo>
                    <a:pt x="6" y="17"/>
                  </a:lnTo>
                  <a:lnTo>
                    <a:pt x="5" y="17"/>
                  </a:lnTo>
                  <a:lnTo>
                    <a:pt x="2" y="23"/>
                  </a:lnTo>
                  <a:lnTo>
                    <a:pt x="0" y="25"/>
                  </a:lnTo>
                  <a:lnTo>
                    <a:pt x="0" y="37"/>
                  </a:lnTo>
                  <a:lnTo>
                    <a:pt x="18" y="37"/>
                  </a:lnTo>
                  <a:lnTo>
                    <a:pt x="18" y="31"/>
                  </a:lnTo>
                  <a:lnTo>
                    <a:pt x="19" y="29"/>
                  </a:lnTo>
                  <a:lnTo>
                    <a:pt x="16" y="29"/>
                  </a:lnTo>
                  <a:lnTo>
                    <a:pt x="18" y="29"/>
                  </a:lnTo>
                  <a:lnTo>
                    <a:pt x="21" y="25"/>
                  </a:lnTo>
                  <a:lnTo>
                    <a:pt x="22" y="23"/>
                  </a:lnTo>
                  <a:lnTo>
                    <a:pt x="19" y="25"/>
                  </a:lnTo>
                  <a:lnTo>
                    <a:pt x="21" y="25"/>
                  </a:lnTo>
                  <a:lnTo>
                    <a:pt x="24" y="20"/>
                  </a:lnTo>
                  <a:lnTo>
                    <a:pt x="25" y="20"/>
                  </a:lnTo>
                  <a:lnTo>
                    <a:pt x="27" y="19"/>
                  </a:lnTo>
                  <a:lnTo>
                    <a:pt x="28" y="19"/>
                  </a:lnTo>
                  <a:lnTo>
                    <a:pt x="30" y="17"/>
                  </a:lnTo>
                  <a:lnTo>
                    <a:pt x="35" y="17"/>
                  </a:lnTo>
                  <a:lnTo>
                    <a:pt x="40" y="17"/>
                  </a:lnTo>
                  <a:lnTo>
                    <a:pt x="41" y="19"/>
                  </a:lnTo>
                  <a:lnTo>
                    <a:pt x="41" y="16"/>
                  </a:lnTo>
                  <a:lnTo>
                    <a:pt x="41" y="17"/>
                  </a:lnTo>
                  <a:lnTo>
                    <a:pt x="46" y="20"/>
                  </a:lnTo>
                  <a:lnTo>
                    <a:pt x="47" y="22"/>
                  </a:lnTo>
                  <a:lnTo>
                    <a:pt x="46" y="19"/>
                  </a:lnTo>
                  <a:lnTo>
                    <a:pt x="43" y="17"/>
                  </a:lnTo>
                  <a:lnTo>
                    <a:pt x="50" y="25"/>
                  </a:lnTo>
                  <a:lnTo>
                    <a:pt x="49" y="22"/>
                  </a:lnTo>
                  <a:lnTo>
                    <a:pt x="46" y="20"/>
                  </a:lnTo>
                  <a:lnTo>
                    <a:pt x="53" y="28"/>
                  </a:lnTo>
                  <a:lnTo>
                    <a:pt x="52" y="25"/>
                  </a:lnTo>
                  <a:lnTo>
                    <a:pt x="49" y="23"/>
                  </a:lnTo>
                  <a:lnTo>
                    <a:pt x="50" y="25"/>
                  </a:lnTo>
                  <a:lnTo>
                    <a:pt x="53" y="29"/>
                  </a:lnTo>
                  <a:lnTo>
                    <a:pt x="55" y="29"/>
                  </a:lnTo>
                  <a:lnTo>
                    <a:pt x="52" y="29"/>
                  </a:lnTo>
                  <a:lnTo>
                    <a:pt x="53" y="31"/>
                  </a:lnTo>
                  <a:lnTo>
                    <a:pt x="53" y="38"/>
                  </a:lnTo>
                  <a:lnTo>
                    <a:pt x="58" y="43"/>
                  </a:lnTo>
                  <a:lnTo>
                    <a:pt x="63" y="28"/>
                  </a:lnTo>
                  <a:lnTo>
                    <a:pt x="56" y="31"/>
                  </a:lnTo>
                  <a:lnTo>
                    <a:pt x="53" y="41"/>
                  </a:lnTo>
                  <a:lnTo>
                    <a:pt x="52" y="43"/>
                  </a:lnTo>
                  <a:lnTo>
                    <a:pt x="55" y="43"/>
                  </a:lnTo>
                  <a:lnTo>
                    <a:pt x="53" y="43"/>
                  </a:lnTo>
                  <a:lnTo>
                    <a:pt x="50" y="47"/>
                  </a:lnTo>
                  <a:lnTo>
                    <a:pt x="49" y="48"/>
                  </a:lnTo>
                  <a:lnTo>
                    <a:pt x="52" y="47"/>
                  </a:lnTo>
                  <a:lnTo>
                    <a:pt x="53" y="44"/>
                  </a:lnTo>
                  <a:lnTo>
                    <a:pt x="46" y="51"/>
                  </a:lnTo>
                  <a:lnTo>
                    <a:pt x="49" y="50"/>
                  </a:lnTo>
                  <a:lnTo>
                    <a:pt x="50" y="47"/>
                  </a:lnTo>
                  <a:lnTo>
                    <a:pt x="43" y="54"/>
                  </a:lnTo>
                  <a:lnTo>
                    <a:pt x="46" y="53"/>
                  </a:lnTo>
                  <a:lnTo>
                    <a:pt x="47" y="50"/>
                  </a:lnTo>
                  <a:lnTo>
                    <a:pt x="46" y="51"/>
                  </a:lnTo>
                  <a:lnTo>
                    <a:pt x="41" y="54"/>
                  </a:lnTo>
                  <a:lnTo>
                    <a:pt x="41" y="56"/>
                  </a:lnTo>
                  <a:lnTo>
                    <a:pt x="41" y="53"/>
                  </a:lnTo>
                  <a:lnTo>
                    <a:pt x="40" y="54"/>
                  </a:lnTo>
                  <a:lnTo>
                    <a:pt x="30" y="57"/>
                  </a:lnTo>
                  <a:lnTo>
                    <a:pt x="27" y="65"/>
                  </a:lnTo>
                  <a:lnTo>
                    <a:pt x="41" y="59"/>
                  </a:lnTo>
                  <a:lnTo>
                    <a:pt x="37" y="54"/>
                  </a:lnTo>
                  <a:lnTo>
                    <a:pt x="30" y="54"/>
                  </a:lnTo>
                  <a:lnTo>
                    <a:pt x="28" y="53"/>
                  </a:lnTo>
                  <a:lnTo>
                    <a:pt x="27" y="53"/>
                  </a:lnTo>
                  <a:lnTo>
                    <a:pt x="25" y="51"/>
                  </a:lnTo>
                  <a:lnTo>
                    <a:pt x="24" y="51"/>
                  </a:lnTo>
                  <a:lnTo>
                    <a:pt x="21" y="47"/>
                  </a:lnTo>
                  <a:lnTo>
                    <a:pt x="19" y="47"/>
                  </a:lnTo>
                  <a:lnTo>
                    <a:pt x="22" y="48"/>
                  </a:lnTo>
                  <a:lnTo>
                    <a:pt x="21" y="47"/>
                  </a:lnTo>
                  <a:lnTo>
                    <a:pt x="18" y="43"/>
                  </a:lnTo>
                  <a:lnTo>
                    <a:pt x="16" y="43"/>
                  </a:lnTo>
                  <a:lnTo>
                    <a:pt x="19" y="43"/>
                  </a:lnTo>
                  <a:lnTo>
                    <a:pt x="18" y="41"/>
                  </a:lnTo>
                  <a:lnTo>
                    <a:pt x="18"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9" name="Oval 42"/>
            <p:cNvSpPr>
              <a:spLocks noChangeArrowheads="1"/>
            </p:cNvSpPr>
            <p:nvPr/>
          </p:nvSpPr>
          <p:spPr bwMode="auto">
            <a:xfrm>
              <a:off x="2908" y="2165"/>
              <a:ext cx="56"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10280" name="Freeform 43"/>
            <p:cNvSpPr>
              <a:spLocks/>
            </p:cNvSpPr>
            <p:nvPr/>
          </p:nvSpPr>
          <p:spPr bwMode="auto">
            <a:xfrm>
              <a:off x="2899" y="2156"/>
              <a:ext cx="71" cy="73"/>
            </a:xfrm>
            <a:custGeom>
              <a:avLst/>
              <a:gdLst>
                <a:gd name="T0" fmla="*/ 2 w 71"/>
                <a:gd name="T1" fmla="*/ 49 h 73"/>
                <a:gd name="T2" fmla="*/ 3 w 71"/>
                <a:gd name="T3" fmla="*/ 53 h 73"/>
                <a:gd name="T4" fmla="*/ 9 w 71"/>
                <a:gd name="T5" fmla="*/ 59 h 73"/>
                <a:gd name="T6" fmla="*/ 19 w 71"/>
                <a:gd name="T7" fmla="*/ 70 h 73"/>
                <a:gd name="T8" fmla="*/ 24 w 71"/>
                <a:gd name="T9" fmla="*/ 73 h 73"/>
                <a:gd name="T10" fmla="*/ 44 w 71"/>
                <a:gd name="T11" fmla="*/ 65 h 73"/>
                <a:gd name="T12" fmla="*/ 47 w 71"/>
                <a:gd name="T13" fmla="*/ 71 h 73"/>
                <a:gd name="T14" fmla="*/ 52 w 71"/>
                <a:gd name="T15" fmla="*/ 70 h 73"/>
                <a:gd name="T16" fmla="*/ 60 w 71"/>
                <a:gd name="T17" fmla="*/ 61 h 73"/>
                <a:gd name="T18" fmla="*/ 63 w 71"/>
                <a:gd name="T19" fmla="*/ 58 h 73"/>
                <a:gd name="T20" fmla="*/ 66 w 71"/>
                <a:gd name="T21" fmla="*/ 55 h 73"/>
                <a:gd name="T22" fmla="*/ 66 w 71"/>
                <a:gd name="T23" fmla="*/ 55 h 73"/>
                <a:gd name="T24" fmla="*/ 68 w 71"/>
                <a:gd name="T25" fmla="*/ 43 h 73"/>
                <a:gd name="T26" fmla="*/ 71 w 71"/>
                <a:gd name="T27" fmla="*/ 33 h 73"/>
                <a:gd name="T28" fmla="*/ 66 w 71"/>
                <a:gd name="T29" fmla="*/ 18 h 73"/>
                <a:gd name="T30" fmla="*/ 66 w 71"/>
                <a:gd name="T31" fmla="*/ 18 h 73"/>
                <a:gd name="T32" fmla="*/ 63 w 71"/>
                <a:gd name="T33" fmla="*/ 15 h 73"/>
                <a:gd name="T34" fmla="*/ 60 w 71"/>
                <a:gd name="T35" fmla="*/ 12 h 73"/>
                <a:gd name="T36" fmla="*/ 52 w 71"/>
                <a:gd name="T37" fmla="*/ 3 h 73"/>
                <a:gd name="T38" fmla="*/ 47 w 71"/>
                <a:gd name="T39" fmla="*/ 2 h 73"/>
                <a:gd name="T40" fmla="*/ 22 w 71"/>
                <a:gd name="T41" fmla="*/ 2 h 73"/>
                <a:gd name="T42" fmla="*/ 18 w 71"/>
                <a:gd name="T43" fmla="*/ 3 h 73"/>
                <a:gd name="T44" fmla="*/ 7 w 71"/>
                <a:gd name="T45" fmla="*/ 14 h 73"/>
                <a:gd name="T46" fmla="*/ 6 w 71"/>
                <a:gd name="T47" fmla="*/ 18 h 73"/>
                <a:gd name="T48" fmla="*/ 0 w 71"/>
                <a:gd name="T49" fmla="*/ 25 h 73"/>
                <a:gd name="T50" fmla="*/ 18 w 71"/>
                <a:gd name="T51" fmla="*/ 31 h 73"/>
                <a:gd name="T52" fmla="*/ 18 w 71"/>
                <a:gd name="T53" fmla="*/ 30 h 73"/>
                <a:gd name="T54" fmla="*/ 19 w 71"/>
                <a:gd name="T55" fmla="*/ 25 h 73"/>
                <a:gd name="T56" fmla="*/ 25 w 71"/>
                <a:gd name="T57" fmla="*/ 21 h 73"/>
                <a:gd name="T58" fmla="*/ 30 w 71"/>
                <a:gd name="T59" fmla="*/ 18 h 73"/>
                <a:gd name="T60" fmla="*/ 41 w 71"/>
                <a:gd name="T61" fmla="*/ 20 h 73"/>
                <a:gd name="T62" fmla="*/ 47 w 71"/>
                <a:gd name="T63" fmla="*/ 22 h 73"/>
                <a:gd name="T64" fmla="*/ 50 w 71"/>
                <a:gd name="T65" fmla="*/ 25 h 73"/>
                <a:gd name="T66" fmla="*/ 53 w 71"/>
                <a:gd name="T67" fmla="*/ 28 h 73"/>
                <a:gd name="T68" fmla="*/ 50 w 71"/>
                <a:gd name="T69" fmla="*/ 25 h 73"/>
                <a:gd name="T70" fmla="*/ 52 w 71"/>
                <a:gd name="T71" fmla="*/ 30 h 73"/>
                <a:gd name="T72" fmla="*/ 58 w 71"/>
                <a:gd name="T73" fmla="*/ 43 h 73"/>
                <a:gd name="T74" fmla="*/ 53 w 71"/>
                <a:gd name="T75" fmla="*/ 42 h 73"/>
                <a:gd name="T76" fmla="*/ 53 w 71"/>
                <a:gd name="T77" fmla="*/ 43 h 73"/>
                <a:gd name="T78" fmla="*/ 52 w 71"/>
                <a:gd name="T79" fmla="*/ 47 h 73"/>
                <a:gd name="T80" fmla="*/ 49 w 71"/>
                <a:gd name="T81" fmla="*/ 50 h 73"/>
                <a:gd name="T82" fmla="*/ 46 w 71"/>
                <a:gd name="T83" fmla="*/ 53 h 73"/>
                <a:gd name="T84" fmla="*/ 41 w 71"/>
                <a:gd name="T85" fmla="*/ 55 h 73"/>
                <a:gd name="T86" fmla="*/ 41 w 71"/>
                <a:gd name="T87" fmla="*/ 59 h 73"/>
                <a:gd name="T88" fmla="*/ 28 w 71"/>
                <a:gd name="T89" fmla="*/ 53 h 73"/>
                <a:gd name="T90" fmla="*/ 24 w 71"/>
                <a:gd name="T91" fmla="*/ 52 h 73"/>
                <a:gd name="T92" fmla="*/ 22 w 71"/>
                <a:gd name="T93" fmla="*/ 49 h 73"/>
                <a:gd name="T94" fmla="*/ 16 w 71"/>
                <a:gd name="T95" fmla="*/ 43 h 73"/>
                <a:gd name="T96" fmla="*/ 18 w 71"/>
                <a:gd name="T97" fmla="*/ 37 h 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 h="73">
                  <a:moveTo>
                    <a:pt x="0" y="37"/>
                  </a:moveTo>
                  <a:lnTo>
                    <a:pt x="0" y="47"/>
                  </a:lnTo>
                  <a:lnTo>
                    <a:pt x="2" y="49"/>
                  </a:lnTo>
                  <a:lnTo>
                    <a:pt x="5" y="55"/>
                  </a:lnTo>
                  <a:lnTo>
                    <a:pt x="6" y="55"/>
                  </a:lnTo>
                  <a:lnTo>
                    <a:pt x="3" y="53"/>
                  </a:lnTo>
                  <a:lnTo>
                    <a:pt x="5" y="55"/>
                  </a:lnTo>
                  <a:lnTo>
                    <a:pt x="7" y="59"/>
                  </a:lnTo>
                  <a:lnTo>
                    <a:pt x="9" y="59"/>
                  </a:lnTo>
                  <a:lnTo>
                    <a:pt x="6" y="58"/>
                  </a:lnTo>
                  <a:lnTo>
                    <a:pt x="18" y="70"/>
                  </a:lnTo>
                  <a:lnTo>
                    <a:pt x="19" y="70"/>
                  </a:lnTo>
                  <a:lnTo>
                    <a:pt x="21" y="71"/>
                  </a:lnTo>
                  <a:lnTo>
                    <a:pt x="22" y="71"/>
                  </a:lnTo>
                  <a:lnTo>
                    <a:pt x="24" y="73"/>
                  </a:lnTo>
                  <a:lnTo>
                    <a:pt x="31" y="73"/>
                  </a:lnTo>
                  <a:lnTo>
                    <a:pt x="30" y="71"/>
                  </a:lnTo>
                  <a:lnTo>
                    <a:pt x="44" y="65"/>
                  </a:lnTo>
                  <a:lnTo>
                    <a:pt x="41" y="70"/>
                  </a:lnTo>
                  <a:lnTo>
                    <a:pt x="46" y="73"/>
                  </a:lnTo>
                  <a:lnTo>
                    <a:pt x="47" y="71"/>
                  </a:lnTo>
                  <a:lnTo>
                    <a:pt x="53" y="68"/>
                  </a:lnTo>
                  <a:lnTo>
                    <a:pt x="53" y="67"/>
                  </a:lnTo>
                  <a:lnTo>
                    <a:pt x="52" y="70"/>
                  </a:lnTo>
                  <a:lnTo>
                    <a:pt x="53" y="68"/>
                  </a:lnTo>
                  <a:lnTo>
                    <a:pt x="58" y="65"/>
                  </a:lnTo>
                  <a:lnTo>
                    <a:pt x="60" y="61"/>
                  </a:lnTo>
                  <a:lnTo>
                    <a:pt x="56" y="65"/>
                  </a:lnTo>
                  <a:lnTo>
                    <a:pt x="60" y="62"/>
                  </a:lnTo>
                  <a:lnTo>
                    <a:pt x="63" y="58"/>
                  </a:lnTo>
                  <a:lnTo>
                    <a:pt x="59" y="62"/>
                  </a:lnTo>
                  <a:lnTo>
                    <a:pt x="63" y="59"/>
                  </a:lnTo>
                  <a:lnTo>
                    <a:pt x="66" y="55"/>
                  </a:lnTo>
                  <a:lnTo>
                    <a:pt x="68" y="53"/>
                  </a:lnTo>
                  <a:lnTo>
                    <a:pt x="65" y="55"/>
                  </a:lnTo>
                  <a:lnTo>
                    <a:pt x="66" y="55"/>
                  </a:lnTo>
                  <a:lnTo>
                    <a:pt x="69" y="49"/>
                  </a:lnTo>
                  <a:lnTo>
                    <a:pt x="71" y="47"/>
                  </a:lnTo>
                  <a:lnTo>
                    <a:pt x="68" y="43"/>
                  </a:lnTo>
                  <a:lnTo>
                    <a:pt x="63" y="46"/>
                  </a:lnTo>
                  <a:lnTo>
                    <a:pt x="69" y="31"/>
                  </a:lnTo>
                  <a:lnTo>
                    <a:pt x="71" y="33"/>
                  </a:lnTo>
                  <a:lnTo>
                    <a:pt x="71" y="25"/>
                  </a:lnTo>
                  <a:lnTo>
                    <a:pt x="69" y="24"/>
                  </a:lnTo>
                  <a:lnTo>
                    <a:pt x="66" y="18"/>
                  </a:lnTo>
                  <a:lnTo>
                    <a:pt x="65" y="18"/>
                  </a:lnTo>
                  <a:lnTo>
                    <a:pt x="68" y="20"/>
                  </a:lnTo>
                  <a:lnTo>
                    <a:pt x="66" y="18"/>
                  </a:lnTo>
                  <a:lnTo>
                    <a:pt x="63" y="14"/>
                  </a:lnTo>
                  <a:lnTo>
                    <a:pt x="59" y="11"/>
                  </a:lnTo>
                  <a:lnTo>
                    <a:pt x="63" y="15"/>
                  </a:lnTo>
                  <a:lnTo>
                    <a:pt x="60" y="11"/>
                  </a:lnTo>
                  <a:lnTo>
                    <a:pt x="56" y="8"/>
                  </a:lnTo>
                  <a:lnTo>
                    <a:pt x="60" y="12"/>
                  </a:lnTo>
                  <a:lnTo>
                    <a:pt x="58" y="8"/>
                  </a:lnTo>
                  <a:lnTo>
                    <a:pt x="53" y="5"/>
                  </a:lnTo>
                  <a:lnTo>
                    <a:pt x="52" y="3"/>
                  </a:lnTo>
                  <a:lnTo>
                    <a:pt x="53" y="6"/>
                  </a:lnTo>
                  <a:lnTo>
                    <a:pt x="53" y="5"/>
                  </a:lnTo>
                  <a:lnTo>
                    <a:pt x="47" y="2"/>
                  </a:lnTo>
                  <a:lnTo>
                    <a:pt x="46" y="0"/>
                  </a:lnTo>
                  <a:lnTo>
                    <a:pt x="24" y="0"/>
                  </a:lnTo>
                  <a:lnTo>
                    <a:pt x="22" y="2"/>
                  </a:lnTo>
                  <a:lnTo>
                    <a:pt x="21" y="2"/>
                  </a:lnTo>
                  <a:lnTo>
                    <a:pt x="19" y="3"/>
                  </a:lnTo>
                  <a:lnTo>
                    <a:pt x="18" y="3"/>
                  </a:lnTo>
                  <a:lnTo>
                    <a:pt x="6" y="15"/>
                  </a:lnTo>
                  <a:lnTo>
                    <a:pt x="9" y="14"/>
                  </a:lnTo>
                  <a:lnTo>
                    <a:pt x="7" y="14"/>
                  </a:lnTo>
                  <a:lnTo>
                    <a:pt x="5" y="18"/>
                  </a:lnTo>
                  <a:lnTo>
                    <a:pt x="3" y="20"/>
                  </a:lnTo>
                  <a:lnTo>
                    <a:pt x="6" y="18"/>
                  </a:lnTo>
                  <a:lnTo>
                    <a:pt x="5" y="18"/>
                  </a:lnTo>
                  <a:lnTo>
                    <a:pt x="2" y="24"/>
                  </a:lnTo>
                  <a:lnTo>
                    <a:pt x="0" y="25"/>
                  </a:lnTo>
                  <a:lnTo>
                    <a:pt x="0" y="37"/>
                  </a:lnTo>
                  <a:lnTo>
                    <a:pt x="18" y="37"/>
                  </a:lnTo>
                  <a:lnTo>
                    <a:pt x="18" y="31"/>
                  </a:lnTo>
                  <a:lnTo>
                    <a:pt x="19" y="30"/>
                  </a:lnTo>
                  <a:lnTo>
                    <a:pt x="16" y="30"/>
                  </a:lnTo>
                  <a:lnTo>
                    <a:pt x="18" y="30"/>
                  </a:lnTo>
                  <a:lnTo>
                    <a:pt x="21" y="25"/>
                  </a:lnTo>
                  <a:lnTo>
                    <a:pt x="22" y="24"/>
                  </a:lnTo>
                  <a:lnTo>
                    <a:pt x="19" y="25"/>
                  </a:lnTo>
                  <a:lnTo>
                    <a:pt x="21" y="25"/>
                  </a:lnTo>
                  <a:lnTo>
                    <a:pt x="24" y="21"/>
                  </a:lnTo>
                  <a:lnTo>
                    <a:pt x="25" y="21"/>
                  </a:lnTo>
                  <a:lnTo>
                    <a:pt x="27" y="20"/>
                  </a:lnTo>
                  <a:lnTo>
                    <a:pt x="28" y="20"/>
                  </a:lnTo>
                  <a:lnTo>
                    <a:pt x="30" y="18"/>
                  </a:lnTo>
                  <a:lnTo>
                    <a:pt x="35" y="18"/>
                  </a:lnTo>
                  <a:lnTo>
                    <a:pt x="40" y="18"/>
                  </a:lnTo>
                  <a:lnTo>
                    <a:pt x="41" y="20"/>
                  </a:lnTo>
                  <a:lnTo>
                    <a:pt x="41" y="18"/>
                  </a:lnTo>
                  <a:lnTo>
                    <a:pt x="46" y="21"/>
                  </a:lnTo>
                  <a:lnTo>
                    <a:pt x="47" y="22"/>
                  </a:lnTo>
                  <a:lnTo>
                    <a:pt x="46" y="20"/>
                  </a:lnTo>
                  <a:lnTo>
                    <a:pt x="43" y="18"/>
                  </a:lnTo>
                  <a:lnTo>
                    <a:pt x="50" y="25"/>
                  </a:lnTo>
                  <a:lnTo>
                    <a:pt x="49" y="22"/>
                  </a:lnTo>
                  <a:lnTo>
                    <a:pt x="46" y="21"/>
                  </a:lnTo>
                  <a:lnTo>
                    <a:pt x="53" y="28"/>
                  </a:lnTo>
                  <a:lnTo>
                    <a:pt x="52" y="25"/>
                  </a:lnTo>
                  <a:lnTo>
                    <a:pt x="49" y="24"/>
                  </a:lnTo>
                  <a:lnTo>
                    <a:pt x="50" y="25"/>
                  </a:lnTo>
                  <a:lnTo>
                    <a:pt x="53" y="30"/>
                  </a:lnTo>
                  <a:lnTo>
                    <a:pt x="55" y="30"/>
                  </a:lnTo>
                  <a:lnTo>
                    <a:pt x="52" y="30"/>
                  </a:lnTo>
                  <a:lnTo>
                    <a:pt x="53" y="31"/>
                  </a:lnTo>
                  <a:lnTo>
                    <a:pt x="53" y="39"/>
                  </a:lnTo>
                  <a:lnTo>
                    <a:pt x="58" y="43"/>
                  </a:lnTo>
                  <a:lnTo>
                    <a:pt x="63" y="28"/>
                  </a:lnTo>
                  <a:lnTo>
                    <a:pt x="56" y="31"/>
                  </a:lnTo>
                  <a:lnTo>
                    <a:pt x="53" y="42"/>
                  </a:lnTo>
                  <a:lnTo>
                    <a:pt x="52" y="43"/>
                  </a:lnTo>
                  <a:lnTo>
                    <a:pt x="55" y="43"/>
                  </a:lnTo>
                  <a:lnTo>
                    <a:pt x="53" y="43"/>
                  </a:lnTo>
                  <a:lnTo>
                    <a:pt x="50" y="47"/>
                  </a:lnTo>
                  <a:lnTo>
                    <a:pt x="49" y="49"/>
                  </a:lnTo>
                  <a:lnTo>
                    <a:pt x="52" y="47"/>
                  </a:lnTo>
                  <a:lnTo>
                    <a:pt x="53" y="45"/>
                  </a:lnTo>
                  <a:lnTo>
                    <a:pt x="46" y="52"/>
                  </a:lnTo>
                  <a:lnTo>
                    <a:pt x="49" y="50"/>
                  </a:lnTo>
                  <a:lnTo>
                    <a:pt x="50" y="47"/>
                  </a:lnTo>
                  <a:lnTo>
                    <a:pt x="43" y="55"/>
                  </a:lnTo>
                  <a:lnTo>
                    <a:pt x="46" y="53"/>
                  </a:lnTo>
                  <a:lnTo>
                    <a:pt x="47" y="50"/>
                  </a:lnTo>
                  <a:lnTo>
                    <a:pt x="46" y="52"/>
                  </a:lnTo>
                  <a:lnTo>
                    <a:pt x="41" y="55"/>
                  </a:lnTo>
                  <a:lnTo>
                    <a:pt x="30" y="58"/>
                  </a:lnTo>
                  <a:lnTo>
                    <a:pt x="27" y="65"/>
                  </a:lnTo>
                  <a:lnTo>
                    <a:pt x="41" y="59"/>
                  </a:lnTo>
                  <a:lnTo>
                    <a:pt x="37" y="55"/>
                  </a:lnTo>
                  <a:lnTo>
                    <a:pt x="30" y="55"/>
                  </a:lnTo>
                  <a:lnTo>
                    <a:pt x="28" y="53"/>
                  </a:lnTo>
                  <a:lnTo>
                    <a:pt x="27" y="53"/>
                  </a:lnTo>
                  <a:lnTo>
                    <a:pt x="25" y="52"/>
                  </a:lnTo>
                  <a:lnTo>
                    <a:pt x="24" y="52"/>
                  </a:lnTo>
                  <a:lnTo>
                    <a:pt x="21" y="47"/>
                  </a:lnTo>
                  <a:lnTo>
                    <a:pt x="19" y="47"/>
                  </a:lnTo>
                  <a:lnTo>
                    <a:pt x="22" y="49"/>
                  </a:lnTo>
                  <a:lnTo>
                    <a:pt x="21" y="47"/>
                  </a:lnTo>
                  <a:lnTo>
                    <a:pt x="18" y="43"/>
                  </a:lnTo>
                  <a:lnTo>
                    <a:pt x="16" y="43"/>
                  </a:lnTo>
                  <a:lnTo>
                    <a:pt x="19" y="43"/>
                  </a:lnTo>
                  <a:lnTo>
                    <a:pt x="18" y="42"/>
                  </a:lnTo>
                  <a:lnTo>
                    <a:pt x="18"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1" name="Oval 44"/>
            <p:cNvSpPr>
              <a:spLocks noChangeArrowheads="1"/>
            </p:cNvSpPr>
            <p:nvPr/>
          </p:nvSpPr>
          <p:spPr bwMode="auto">
            <a:xfrm>
              <a:off x="2908" y="2607"/>
              <a:ext cx="56" cy="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10282" name="Freeform 45"/>
            <p:cNvSpPr>
              <a:spLocks/>
            </p:cNvSpPr>
            <p:nvPr/>
          </p:nvSpPr>
          <p:spPr bwMode="auto">
            <a:xfrm>
              <a:off x="2899" y="2598"/>
              <a:ext cx="71" cy="72"/>
            </a:xfrm>
            <a:custGeom>
              <a:avLst/>
              <a:gdLst>
                <a:gd name="T0" fmla="*/ 2 w 71"/>
                <a:gd name="T1" fmla="*/ 49 h 72"/>
                <a:gd name="T2" fmla="*/ 3 w 71"/>
                <a:gd name="T3" fmla="*/ 53 h 72"/>
                <a:gd name="T4" fmla="*/ 9 w 71"/>
                <a:gd name="T5" fmla="*/ 59 h 72"/>
                <a:gd name="T6" fmla="*/ 19 w 71"/>
                <a:gd name="T7" fmla="*/ 69 h 72"/>
                <a:gd name="T8" fmla="*/ 24 w 71"/>
                <a:gd name="T9" fmla="*/ 72 h 72"/>
                <a:gd name="T10" fmla="*/ 44 w 71"/>
                <a:gd name="T11" fmla="*/ 65 h 72"/>
                <a:gd name="T12" fmla="*/ 47 w 71"/>
                <a:gd name="T13" fmla="*/ 71 h 72"/>
                <a:gd name="T14" fmla="*/ 52 w 71"/>
                <a:gd name="T15" fmla="*/ 69 h 72"/>
                <a:gd name="T16" fmla="*/ 60 w 71"/>
                <a:gd name="T17" fmla="*/ 60 h 72"/>
                <a:gd name="T18" fmla="*/ 63 w 71"/>
                <a:gd name="T19" fmla="*/ 57 h 72"/>
                <a:gd name="T20" fmla="*/ 66 w 71"/>
                <a:gd name="T21" fmla="*/ 54 h 72"/>
                <a:gd name="T22" fmla="*/ 66 w 71"/>
                <a:gd name="T23" fmla="*/ 54 h 72"/>
                <a:gd name="T24" fmla="*/ 68 w 71"/>
                <a:gd name="T25" fmla="*/ 43 h 72"/>
                <a:gd name="T26" fmla="*/ 71 w 71"/>
                <a:gd name="T27" fmla="*/ 32 h 72"/>
                <a:gd name="T28" fmla="*/ 66 w 71"/>
                <a:gd name="T29" fmla="*/ 18 h 72"/>
                <a:gd name="T30" fmla="*/ 66 w 71"/>
                <a:gd name="T31" fmla="*/ 18 h 72"/>
                <a:gd name="T32" fmla="*/ 63 w 71"/>
                <a:gd name="T33" fmla="*/ 15 h 72"/>
                <a:gd name="T34" fmla="*/ 60 w 71"/>
                <a:gd name="T35" fmla="*/ 12 h 72"/>
                <a:gd name="T36" fmla="*/ 52 w 71"/>
                <a:gd name="T37" fmla="*/ 3 h 72"/>
                <a:gd name="T38" fmla="*/ 47 w 71"/>
                <a:gd name="T39" fmla="*/ 1 h 72"/>
                <a:gd name="T40" fmla="*/ 22 w 71"/>
                <a:gd name="T41" fmla="*/ 1 h 72"/>
                <a:gd name="T42" fmla="*/ 18 w 71"/>
                <a:gd name="T43" fmla="*/ 3 h 72"/>
                <a:gd name="T44" fmla="*/ 7 w 71"/>
                <a:gd name="T45" fmla="*/ 13 h 72"/>
                <a:gd name="T46" fmla="*/ 6 w 71"/>
                <a:gd name="T47" fmla="*/ 18 h 72"/>
                <a:gd name="T48" fmla="*/ 0 w 71"/>
                <a:gd name="T49" fmla="*/ 25 h 72"/>
                <a:gd name="T50" fmla="*/ 18 w 71"/>
                <a:gd name="T51" fmla="*/ 31 h 72"/>
                <a:gd name="T52" fmla="*/ 18 w 71"/>
                <a:gd name="T53" fmla="*/ 29 h 72"/>
                <a:gd name="T54" fmla="*/ 19 w 71"/>
                <a:gd name="T55" fmla="*/ 25 h 72"/>
                <a:gd name="T56" fmla="*/ 25 w 71"/>
                <a:gd name="T57" fmla="*/ 21 h 72"/>
                <a:gd name="T58" fmla="*/ 30 w 71"/>
                <a:gd name="T59" fmla="*/ 18 h 72"/>
                <a:gd name="T60" fmla="*/ 41 w 71"/>
                <a:gd name="T61" fmla="*/ 19 h 72"/>
                <a:gd name="T62" fmla="*/ 46 w 71"/>
                <a:gd name="T63" fmla="*/ 21 h 72"/>
                <a:gd name="T64" fmla="*/ 43 w 71"/>
                <a:gd name="T65" fmla="*/ 18 h 72"/>
                <a:gd name="T66" fmla="*/ 46 w 71"/>
                <a:gd name="T67" fmla="*/ 21 h 72"/>
                <a:gd name="T68" fmla="*/ 49 w 71"/>
                <a:gd name="T69" fmla="*/ 23 h 72"/>
                <a:gd name="T70" fmla="*/ 55 w 71"/>
                <a:gd name="T71" fmla="*/ 29 h 72"/>
                <a:gd name="T72" fmla="*/ 53 w 71"/>
                <a:gd name="T73" fmla="*/ 38 h 72"/>
                <a:gd name="T74" fmla="*/ 56 w 71"/>
                <a:gd name="T75" fmla="*/ 31 h 72"/>
                <a:gd name="T76" fmla="*/ 53 w 71"/>
                <a:gd name="T77" fmla="*/ 43 h 72"/>
                <a:gd name="T78" fmla="*/ 52 w 71"/>
                <a:gd name="T79" fmla="*/ 47 h 72"/>
                <a:gd name="T80" fmla="*/ 49 w 71"/>
                <a:gd name="T81" fmla="*/ 50 h 72"/>
                <a:gd name="T82" fmla="*/ 46 w 71"/>
                <a:gd name="T83" fmla="*/ 53 h 72"/>
                <a:gd name="T84" fmla="*/ 41 w 71"/>
                <a:gd name="T85" fmla="*/ 54 h 72"/>
                <a:gd name="T86" fmla="*/ 40 w 71"/>
                <a:gd name="T87" fmla="*/ 54 h 72"/>
                <a:gd name="T88" fmla="*/ 41 w 71"/>
                <a:gd name="T89" fmla="*/ 59 h 72"/>
                <a:gd name="T90" fmla="*/ 28 w 71"/>
                <a:gd name="T91" fmla="*/ 53 h 72"/>
                <a:gd name="T92" fmla="*/ 24 w 71"/>
                <a:gd name="T93" fmla="*/ 51 h 72"/>
                <a:gd name="T94" fmla="*/ 22 w 71"/>
                <a:gd name="T95" fmla="*/ 49 h 72"/>
                <a:gd name="T96" fmla="*/ 16 w 71"/>
                <a:gd name="T97" fmla="*/ 43 h 72"/>
                <a:gd name="T98" fmla="*/ 18 w 71"/>
                <a:gd name="T99" fmla="*/ 37 h 7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1" h="72">
                  <a:moveTo>
                    <a:pt x="0" y="37"/>
                  </a:moveTo>
                  <a:lnTo>
                    <a:pt x="0" y="47"/>
                  </a:lnTo>
                  <a:lnTo>
                    <a:pt x="2" y="49"/>
                  </a:lnTo>
                  <a:lnTo>
                    <a:pt x="5" y="54"/>
                  </a:lnTo>
                  <a:lnTo>
                    <a:pt x="6" y="54"/>
                  </a:lnTo>
                  <a:lnTo>
                    <a:pt x="3" y="53"/>
                  </a:lnTo>
                  <a:lnTo>
                    <a:pt x="5" y="54"/>
                  </a:lnTo>
                  <a:lnTo>
                    <a:pt x="7" y="59"/>
                  </a:lnTo>
                  <a:lnTo>
                    <a:pt x="9" y="59"/>
                  </a:lnTo>
                  <a:lnTo>
                    <a:pt x="6" y="57"/>
                  </a:lnTo>
                  <a:lnTo>
                    <a:pt x="18" y="69"/>
                  </a:lnTo>
                  <a:lnTo>
                    <a:pt x="19" y="69"/>
                  </a:lnTo>
                  <a:lnTo>
                    <a:pt x="21" y="71"/>
                  </a:lnTo>
                  <a:lnTo>
                    <a:pt x="22" y="71"/>
                  </a:lnTo>
                  <a:lnTo>
                    <a:pt x="24" y="72"/>
                  </a:lnTo>
                  <a:lnTo>
                    <a:pt x="31" y="72"/>
                  </a:lnTo>
                  <a:lnTo>
                    <a:pt x="30" y="71"/>
                  </a:lnTo>
                  <a:lnTo>
                    <a:pt x="44" y="65"/>
                  </a:lnTo>
                  <a:lnTo>
                    <a:pt x="41" y="69"/>
                  </a:lnTo>
                  <a:lnTo>
                    <a:pt x="46" y="72"/>
                  </a:lnTo>
                  <a:lnTo>
                    <a:pt x="47" y="71"/>
                  </a:lnTo>
                  <a:lnTo>
                    <a:pt x="53" y="68"/>
                  </a:lnTo>
                  <a:lnTo>
                    <a:pt x="53" y="66"/>
                  </a:lnTo>
                  <a:lnTo>
                    <a:pt x="52" y="69"/>
                  </a:lnTo>
                  <a:lnTo>
                    <a:pt x="53" y="68"/>
                  </a:lnTo>
                  <a:lnTo>
                    <a:pt x="58" y="65"/>
                  </a:lnTo>
                  <a:lnTo>
                    <a:pt x="60" y="60"/>
                  </a:lnTo>
                  <a:lnTo>
                    <a:pt x="56" y="65"/>
                  </a:lnTo>
                  <a:lnTo>
                    <a:pt x="60" y="62"/>
                  </a:lnTo>
                  <a:lnTo>
                    <a:pt x="63" y="57"/>
                  </a:lnTo>
                  <a:lnTo>
                    <a:pt x="59" y="62"/>
                  </a:lnTo>
                  <a:lnTo>
                    <a:pt x="63" y="59"/>
                  </a:lnTo>
                  <a:lnTo>
                    <a:pt x="66" y="54"/>
                  </a:lnTo>
                  <a:lnTo>
                    <a:pt x="68" y="53"/>
                  </a:lnTo>
                  <a:lnTo>
                    <a:pt x="65" y="54"/>
                  </a:lnTo>
                  <a:lnTo>
                    <a:pt x="66" y="54"/>
                  </a:lnTo>
                  <a:lnTo>
                    <a:pt x="69" y="49"/>
                  </a:lnTo>
                  <a:lnTo>
                    <a:pt x="71" y="47"/>
                  </a:lnTo>
                  <a:lnTo>
                    <a:pt x="68" y="43"/>
                  </a:lnTo>
                  <a:lnTo>
                    <a:pt x="63" y="46"/>
                  </a:lnTo>
                  <a:lnTo>
                    <a:pt x="69" y="31"/>
                  </a:lnTo>
                  <a:lnTo>
                    <a:pt x="71" y="32"/>
                  </a:lnTo>
                  <a:lnTo>
                    <a:pt x="71" y="25"/>
                  </a:lnTo>
                  <a:lnTo>
                    <a:pt x="69" y="23"/>
                  </a:lnTo>
                  <a:lnTo>
                    <a:pt x="66" y="18"/>
                  </a:lnTo>
                  <a:lnTo>
                    <a:pt x="65" y="18"/>
                  </a:lnTo>
                  <a:lnTo>
                    <a:pt x="68" y="19"/>
                  </a:lnTo>
                  <a:lnTo>
                    <a:pt x="66" y="18"/>
                  </a:lnTo>
                  <a:lnTo>
                    <a:pt x="63" y="13"/>
                  </a:lnTo>
                  <a:lnTo>
                    <a:pt x="59" y="10"/>
                  </a:lnTo>
                  <a:lnTo>
                    <a:pt x="63" y="15"/>
                  </a:lnTo>
                  <a:lnTo>
                    <a:pt x="60" y="10"/>
                  </a:lnTo>
                  <a:lnTo>
                    <a:pt x="56" y="7"/>
                  </a:lnTo>
                  <a:lnTo>
                    <a:pt x="60" y="12"/>
                  </a:lnTo>
                  <a:lnTo>
                    <a:pt x="58" y="7"/>
                  </a:lnTo>
                  <a:lnTo>
                    <a:pt x="53" y="4"/>
                  </a:lnTo>
                  <a:lnTo>
                    <a:pt x="52" y="3"/>
                  </a:lnTo>
                  <a:lnTo>
                    <a:pt x="53" y="6"/>
                  </a:lnTo>
                  <a:lnTo>
                    <a:pt x="53" y="4"/>
                  </a:lnTo>
                  <a:lnTo>
                    <a:pt x="47" y="1"/>
                  </a:lnTo>
                  <a:lnTo>
                    <a:pt x="46" y="0"/>
                  </a:lnTo>
                  <a:lnTo>
                    <a:pt x="24" y="0"/>
                  </a:lnTo>
                  <a:lnTo>
                    <a:pt x="22" y="1"/>
                  </a:lnTo>
                  <a:lnTo>
                    <a:pt x="21" y="1"/>
                  </a:lnTo>
                  <a:lnTo>
                    <a:pt x="19" y="3"/>
                  </a:lnTo>
                  <a:lnTo>
                    <a:pt x="18" y="3"/>
                  </a:lnTo>
                  <a:lnTo>
                    <a:pt x="6" y="15"/>
                  </a:lnTo>
                  <a:lnTo>
                    <a:pt x="9" y="13"/>
                  </a:lnTo>
                  <a:lnTo>
                    <a:pt x="7" y="13"/>
                  </a:lnTo>
                  <a:lnTo>
                    <a:pt x="5" y="18"/>
                  </a:lnTo>
                  <a:lnTo>
                    <a:pt x="3" y="19"/>
                  </a:lnTo>
                  <a:lnTo>
                    <a:pt x="6" y="18"/>
                  </a:lnTo>
                  <a:lnTo>
                    <a:pt x="5" y="18"/>
                  </a:lnTo>
                  <a:lnTo>
                    <a:pt x="2" y="23"/>
                  </a:lnTo>
                  <a:lnTo>
                    <a:pt x="0" y="25"/>
                  </a:lnTo>
                  <a:lnTo>
                    <a:pt x="0" y="37"/>
                  </a:lnTo>
                  <a:lnTo>
                    <a:pt x="18" y="37"/>
                  </a:lnTo>
                  <a:lnTo>
                    <a:pt x="18" y="31"/>
                  </a:lnTo>
                  <a:lnTo>
                    <a:pt x="19" y="29"/>
                  </a:lnTo>
                  <a:lnTo>
                    <a:pt x="16" y="29"/>
                  </a:lnTo>
                  <a:lnTo>
                    <a:pt x="18" y="29"/>
                  </a:lnTo>
                  <a:lnTo>
                    <a:pt x="21" y="25"/>
                  </a:lnTo>
                  <a:lnTo>
                    <a:pt x="22" y="23"/>
                  </a:lnTo>
                  <a:lnTo>
                    <a:pt x="19" y="25"/>
                  </a:lnTo>
                  <a:lnTo>
                    <a:pt x="21" y="25"/>
                  </a:lnTo>
                  <a:lnTo>
                    <a:pt x="24" y="21"/>
                  </a:lnTo>
                  <a:lnTo>
                    <a:pt x="25" y="21"/>
                  </a:lnTo>
                  <a:lnTo>
                    <a:pt x="27" y="19"/>
                  </a:lnTo>
                  <a:lnTo>
                    <a:pt x="28" y="19"/>
                  </a:lnTo>
                  <a:lnTo>
                    <a:pt x="30" y="18"/>
                  </a:lnTo>
                  <a:lnTo>
                    <a:pt x="35" y="18"/>
                  </a:lnTo>
                  <a:lnTo>
                    <a:pt x="40" y="18"/>
                  </a:lnTo>
                  <a:lnTo>
                    <a:pt x="41" y="19"/>
                  </a:lnTo>
                  <a:lnTo>
                    <a:pt x="41" y="16"/>
                  </a:lnTo>
                  <a:lnTo>
                    <a:pt x="41" y="18"/>
                  </a:lnTo>
                  <a:lnTo>
                    <a:pt x="46" y="21"/>
                  </a:lnTo>
                  <a:lnTo>
                    <a:pt x="47" y="22"/>
                  </a:lnTo>
                  <a:lnTo>
                    <a:pt x="46" y="19"/>
                  </a:lnTo>
                  <a:lnTo>
                    <a:pt x="43" y="18"/>
                  </a:lnTo>
                  <a:lnTo>
                    <a:pt x="50" y="25"/>
                  </a:lnTo>
                  <a:lnTo>
                    <a:pt x="49" y="22"/>
                  </a:lnTo>
                  <a:lnTo>
                    <a:pt x="46" y="21"/>
                  </a:lnTo>
                  <a:lnTo>
                    <a:pt x="53" y="28"/>
                  </a:lnTo>
                  <a:lnTo>
                    <a:pt x="52" y="25"/>
                  </a:lnTo>
                  <a:lnTo>
                    <a:pt x="49" y="23"/>
                  </a:lnTo>
                  <a:lnTo>
                    <a:pt x="50" y="25"/>
                  </a:lnTo>
                  <a:lnTo>
                    <a:pt x="53" y="29"/>
                  </a:lnTo>
                  <a:lnTo>
                    <a:pt x="55" y="29"/>
                  </a:lnTo>
                  <a:lnTo>
                    <a:pt x="52" y="29"/>
                  </a:lnTo>
                  <a:lnTo>
                    <a:pt x="53" y="31"/>
                  </a:lnTo>
                  <a:lnTo>
                    <a:pt x="53" y="38"/>
                  </a:lnTo>
                  <a:lnTo>
                    <a:pt x="58" y="43"/>
                  </a:lnTo>
                  <a:lnTo>
                    <a:pt x="63" y="28"/>
                  </a:lnTo>
                  <a:lnTo>
                    <a:pt x="56" y="31"/>
                  </a:lnTo>
                  <a:lnTo>
                    <a:pt x="53" y="41"/>
                  </a:lnTo>
                  <a:lnTo>
                    <a:pt x="55" y="43"/>
                  </a:lnTo>
                  <a:lnTo>
                    <a:pt x="53" y="43"/>
                  </a:lnTo>
                  <a:lnTo>
                    <a:pt x="50" y="47"/>
                  </a:lnTo>
                  <a:lnTo>
                    <a:pt x="49" y="49"/>
                  </a:lnTo>
                  <a:lnTo>
                    <a:pt x="52" y="47"/>
                  </a:lnTo>
                  <a:lnTo>
                    <a:pt x="53" y="44"/>
                  </a:lnTo>
                  <a:lnTo>
                    <a:pt x="46" y="51"/>
                  </a:lnTo>
                  <a:lnTo>
                    <a:pt x="49" y="50"/>
                  </a:lnTo>
                  <a:lnTo>
                    <a:pt x="50" y="47"/>
                  </a:lnTo>
                  <a:lnTo>
                    <a:pt x="43" y="54"/>
                  </a:lnTo>
                  <a:lnTo>
                    <a:pt x="46" y="53"/>
                  </a:lnTo>
                  <a:lnTo>
                    <a:pt x="47" y="50"/>
                  </a:lnTo>
                  <a:lnTo>
                    <a:pt x="46" y="51"/>
                  </a:lnTo>
                  <a:lnTo>
                    <a:pt x="41" y="54"/>
                  </a:lnTo>
                  <a:lnTo>
                    <a:pt x="41" y="56"/>
                  </a:lnTo>
                  <a:lnTo>
                    <a:pt x="41" y="53"/>
                  </a:lnTo>
                  <a:lnTo>
                    <a:pt x="40" y="54"/>
                  </a:lnTo>
                  <a:lnTo>
                    <a:pt x="30" y="57"/>
                  </a:lnTo>
                  <a:lnTo>
                    <a:pt x="27" y="65"/>
                  </a:lnTo>
                  <a:lnTo>
                    <a:pt x="41" y="59"/>
                  </a:lnTo>
                  <a:lnTo>
                    <a:pt x="37" y="54"/>
                  </a:lnTo>
                  <a:lnTo>
                    <a:pt x="30" y="54"/>
                  </a:lnTo>
                  <a:lnTo>
                    <a:pt x="28" y="53"/>
                  </a:lnTo>
                  <a:lnTo>
                    <a:pt x="27" y="53"/>
                  </a:lnTo>
                  <a:lnTo>
                    <a:pt x="25" y="51"/>
                  </a:lnTo>
                  <a:lnTo>
                    <a:pt x="24" y="51"/>
                  </a:lnTo>
                  <a:lnTo>
                    <a:pt x="21" y="47"/>
                  </a:lnTo>
                  <a:lnTo>
                    <a:pt x="19" y="47"/>
                  </a:lnTo>
                  <a:lnTo>
                    <a:pt x="22" y="49"/>
                  </a:lnTo>
                  <a:lnTo>
                    <a:pt x="21" y="47"/>
                  </a:lnTo>
                  <a:lnTo>
                    <a:pt x="18" y="43"/>
                  </a:lnTo>
                  <a:lnTo>
                    <a:pt x="16" y="43"/>
                  </a:lnTo>
                  <a:lnTo>
                    <a:pt x="19" y="43"/>
                  </a:lnTo>
                  <a:lnTo>
                    <a:pt x="18" y="41"/>
                  </a:lnTo>
                  <a:lnTo>
                    <a:pt x="18"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3" name="Oval 46"/>
            <p:cNvSpPr>
              <a:spLocks noChangeArrowheads="1"/>
            </p:cNvSpPr>
            <p:nvPr/>
          </p:nvSpPr>
          <p:spPr bwMode="auto">
            <a:xfrm>
              <a:off x="2908" y="3048"/>
              <a:ext cx="56"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10284" name="Freeform 47"/>
            <p:cNvSpPr>
              <a:spLocks/>
            </p:cNvSpPr>
            <p:nvPr/>
          </p:nvSpPr>
          <p:spPr bwMode="auto">
            <a:xfrm>
              <a:off x="2899" y="3040"/>
              <a:ext cx="71" cy="72"/>
            </a:xfrm>
            <a:custGeom>
              <a:avLst/>
              <a:gdLst>
                <a:gd name="T0" fmla="*/ 2 w 71"/>
                <a:gd name="T1" fmla="*/ 48 h 72"/>
                <a:gd name="T2" fmla="*/ 3 w 71"/>
                <a:gd name="T3" fmla="*/ 52 h 72"/>
                <a:gd name="T4" fmla="*/ 9 w 71"/>
                <a:gd name="T5" fmla="*/ 58 h 72"/>
                <a:gd name="T6" fmla="*/ 19 w 71"/>
                <a:gd name="T7" fmla="*/ 69 h 72"/>
                <a:gd name="T8" fmla="*/ 24 w 71"/>
                <a:gd name="T9" fmla="*/ 72 h 72"/>
                <a:gd name="T10" fmla="*/ 44 w 71"/>
                <a:gd name="T11" fmla="*/ 64 h 72"/>
                <a:gd name="T12" fmla="*/ 47 w 71"/>
                <a:gd name="T13" fmla="*/ 70 h 72"/>
                <a:gd name="T14" fmla="*/ 52 w 71"/>
                <a:gd name="T15" fmla="*/ 69 h 72"/>
                <a:gd name="T16" fmla="*/ 60 w 71"/>
                <a:gd name="T17" fmla="*/ 60 h 72"/>
                <a:gd name="T18" fmla="*/ 63 w 71"/>
                <a:gd name="T19" fmla="*/ 57 h 72"/>
                <a:gd name="T20" fmla="*/ 66 w 71"/>
                <a:gd name="T21" fmla="*/ 54 h 72"/>
                <a:gd name="T22" fmla="*/ 66 w 71"/>
                <a:gd name="T23" fmla="*/ 54 h 72"/>
                <a:gd name="T24" fmla="*/ 68 w 71"/>
                <a:gd name="T25" fmla="*/ 42 h 72"/>
                <a:gd name="T26" fmla="*/ 71 w 71"/>
                <a:gd name="T27" fmla="*/ 32 h 72"/>
                <a:gd name="T28" fmla="*/ 66 w 71"/>
                <a:gd name="T29" fmla="*/ 17 h 72"/>
                <a:gd name="T30" fmla="*/ 66 w 71"/>
                <a:gd name="T31" fmla="*/ 17 h 72"/>
                <a:gd name="T32" fmla="*/ 63 w 71"/>
                <a:gd name="T33" fmla="*/ 14 h 72"/>
                <a:gd name="T34" fmla="*/ 60 w 71"/>
                <a:gd name="T35" fmla="*/ 11 h 72"/>
                <a:gd name="T36" fmla="*/ 52 w 71"/>
                <a:gd name="T37" fmla="*/ 2 h 72"/>
                <a:gd name="T38" fmla="*/ 47 w 71"/>
                <a:gd name="T39" fmla="*/ 1 h 72"/>
                <a:gd name="T40" fmla="*/ 22 w 71"/>
                <a:gd name="T41" fmla="*/ 1 h 72"/>
                <a:gd name="T42" fmla="*/ 18 w 71"/>
                <a:gd name="T43" fmla="*/ 2 h 72"/>
                <a:gd name="T44" fmla="*/ 7 w 71"/>
                <a:gd name="T45" fmla="*/ 13 h 72"/>
                <a:gd name="T46" fmla="*/ 6 w 71"/>
                <a:gd name="T47" fmla="*/ 17 h 72"/>
                <a:gd name="T48" fmla="*/ 0 w 71"/>
                <a:gd name="T49" fmla="*/ 25 h 72"/>
                <a:gd name="T50" fmla="*/ 18 w 71"/>
                <a:gd name="T51" fmla="*/ 30 h 72"/>
                <a:gd name="T52" fmla="*/ 18 w 71"/>
                <a:gd name="T53" fmla="*/ 29 h 72"/>
                <a:gd name="T54" fmla="*/ 19 w 71"/>
                <a:gd name="T55" fmla="*/ 25 h 72"/>
                <a:gd name="T56" fmla="*/ 25 w 71"/>
                <a:gd name="T57" fmla="*/ 20 h 72"/>
                <a:gd name="T58" fmla="*/ 30 w 71"/>
                <a:gd name="T59" fmla="*/ 17 h 72"/>
                <a:gd name="T60" fmla="*/ 41 w 71"/>
                <a:gd name="T61" fmla="*/ 19 h 72"/>
                <a:gd name="T62" fmla="*/ 47 w 71"/>
                <a:gd name="T63" fmla="*/ 22 h 72"/>
                <a:gd name="T64" fmla="*/ 50 w 71"/>
                <a:gd name="T65" fmla="*/ 25 h 72"/>
                <a:gd name="T66" fmla="*/ 53 w 71"/>
                <a:gd name="T67" fmla="*/ 27 h 72"/>
                <a:gd name="T68" fmla="*/ 50 w 71"/>
                <a:gd name="T69" fmla="*/ 25 h 72"/>
                <a:gd name="T70" fmla="*/ 52 w 71"/>
                <a:gd name="T71" fmla="*/ 29 h 72"/>
                <a:gd name="T72" fmla="*/ 63 w 71"/>
                <a:gd name="T73" fmla="*/ 27 h 72"/>
                <a:gd name="T74" fmla="*/ 52 w 71"/>
                <a:gd name="T75" fmla="*/ 42 h 72"/>
                <a:gd name="T76" fmla="*/ 50 w 71"/>
                <a:gd name="T77" fmla="*/ 47 h 72"/>
                <a:gd name="T78" fmla="*/ 53 w 71"/>
                <a:gd name="T79" fmla="*/ 44 h 72"/>
                <a:gd name="T80" fmla="*/ 50 w 71"/>
                <a:gd name="T81" fmla="*/ 47 h 72"/>
                <a:gd name="T82" fmla="*/ 47 w 71"/>
                <a:gd name="T83" fmla="*/ 50 h 72"/>
                <a:gd name="T84" fmla="*/ 30 w 71"/>
                <a:gd name="T85" fmla="*/ 57 h 72"/>
                <a:gd name="T86" fmla="*/ 37 w 71"/>
                <a:gd name="T87" fmla="*/ 54 h 72"/>
                <a:gd name="T88" fmla="*/ 27 w 71"/>
                <a:gd name="T89" fmla="*/ 52 h 72"/>
                <a:gd name="T90" fmla="*/ 21 w 71"/>
                <a:gd name="T91" fmla="*/ 47 h 72"/>
                <a:gd name="T92" fmla="*/ 21 w 71"/>
                <a:gd name="T93" fmla="*/ 47 h 72"/>
                <a:gd name="T94" fmla="*/ 19 w 71"/>
                <a:gd name="T95" fmla="*/ 42 h 72"/>
                <a:gd name="T96" fmla="*/ 0 w 71"/>
                <a:gd name="T97" fmla="*/ 36 h 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 h="72">
                  <a:moveTo>
                    <a:pt x="0" y="36"/>
                  </a:moveTo>
                  <a:lnTo>
                    <a:pt x="0" y="47"/>
                  </a:lnTo>
                  <a:lnTo>
                    <a:pt x="2" y="48"/>
                  </a:lnTo>
                  <a:lnTo>
                    <a:pt x="5" y="54"/>
                  </a:lnTo>
                  <a:lnTo>
                    <a:pt x="6" y="54"/>
                  </a:lnTo>
                  <a:lnTo>
                    <a:pt x="3" y="52"/>
                  </a:lnTo>
                  <a:lnTo>
                    <a:pt x="5" y="54"/>
                  </a:lnTo>
                  <a:lnTo>
                    <a:pt x="7" y="58"/>
                  </a:lnTo>
                  <a:lnTo>
                    <a:pt x="9" y="58"/>
                  </a:lnTo>
                  <a:lnTo>
                    <a:pt x="6" y="57"/>
                  </a:lnTo>
                  <a:lnTo>
                    <a:pt x="18" y="69"/>
                  </a:lnTo>
                  <a:lnTo>
                    <a:pt x="19" y="69"/>
                  </a:lnTo>
                  <a:lnTo>
                    <a:pt x="21" y="70"/>
                  </a:lnTo>
                  <a:lnTo>
                    <a:pt x="22" y="70"/>
                  </a:lnTo>
                  <a:lnTo>
                    <a:pt x="24" y="72"/>
                  </a:lnTo>
                  <a:lnTo>
                    <a:pt x="31" y="72"/>
                  </a:lnTo>
                  <a:lnTo>
                    <a:pt x="30" y="70"/>
                  </a:lnTo>
                  <a:lnTo>
                    <a:pt x="44" y="64"/>
                  </a:lnTo>
                  <a:lnTo>
                    <a:pt x="41" y="69"/>
                  </a:lnTo>
                  <a:lnTo>
                    <a:pt x="46" y="72"/>
                  </a:lnTo>
                  <a:lnTo>
                    <a:pt x="47" y="70"/>
                  </a:lnTo>
                  <a:lnTo>
                    <a:pt x="53" y="67"/>
                  </a:lnTo>
                  <a:lnTo>
                    <a:pt x="53" y="66"/>
                  </a:lnTo>
                  <a:lnTo>
                    <a:pt x="52" y="69"/>
                  </a:lnTo>
                  <a:lnTo>
                    <a:pt x="53" y="67"/>
                  </a:lnTo>
                  <a:lnTo>
                    <a:pt x="58" y="64"/>
                  </a:lnTo>
                  <a:lnTo>
                    <a:pt x="60" y="60"/>
                  </a:lnTo>
                  <a:lnTo>
                    <a:pt x="56" y="64"/>
                  </a:lnTo>
                  <a:lnTo>
                    <a:pt x="60" y="61"/>
                  </a:lnTo>
                  <a:lnTo>
                    <a:pt x="63" y="57"/>
                  </a:lnTo>
                  <a:lnTo>
                    <a:pt x="59" y="61"/>
                  </a:lnTo>
                  <a:lnTo>
                    <a:pt x="63" y="58"/>
                  </a:lnTo>
                  <a:lnTo>
                    <a:pt x="66" y="54"/>
                  </a:lnTo>
                  <a:lnTo>
                    <a:pt x="68" y="52"/>
                  </a:lnTo>
                  <a:lnTo>
                    <a:pt x="65" y="54"/>
                  </a:lnTo>
                  <a:lnTo>
                    <a:pt x="66" y="54"/>
                  </a:lnTo>
                  <a:lnTo>
                    <a:pt x="69" y="48"/>
                  </a:lnTo>
                  <a:lnTo>
                    <a:pt x="71" y="47"/>
                  </a:lnTo>
                  <a:lnTo>
                    <a:pt x="68" y="42"/>
                  </a:lnTo>
                  <a:lnTo>
                    <a:pt x="63" y="45"/>
                  </a:lnTo>
                  <a:lnTo>
                    <a:pt x="69" y="30"/>
                  </a:lnTo>
                  <a:lnTo>
                    <a:pt x="71" y="32"/>
                  </a:lnTo>
                  <a:lnTo>
                    <a:pt x="71" y="25"/>
                  </a:lnTo>
                  <a:lnTo>
                    <a:pt x="69" y="23"/>
                  </a:lnTo>
                  <a:lnTo>
                    <a:pt x="66" y="17"/>
                  </a:lnTo>
                  <a:lnTo>
                    <a:pt x="65" y="17"/>
                  </a:lnTo>
                  <a:lnTo>
                    <a:pt x="68" y="19"/>
                  </a:lnTo>
                  <a:lnTo>
                    <a:pt x="66" y="17"/>
                  </a:lnTo>
                  <a:lnTo>
                    <a:pt x="63" y="13"/>
                  </a:lnTo>
                  <a:lnTo>
                    <a:pt x="59" y="10"/>
                  </a:lnTo>
                  <a:lnTo>
                    <a:pt x="63" y="14"/>
                  </a:lnTo>
                  <a:lnTo>
                    <a:pt x="60" y="10"/>
                  </a:lnTo>
                  <a:lnTo>
                    <a:pt x="56" y="7"/>
                  </a:lnTo>
                  <a:lnTo>
                    <a:pt x="60" y="11"/>
                  </a:lnTo>
                  <a:lnTo>
                    <a:pt x="58" y="7"/>
                  </a:lnTo>
                  <a:lnTo>
                    <a:pt x="53" y="4"/>
                  </a:lnTo>
                  <a:lnTo>
                    <a:pt x="52" y="2"/>
                  </a:lnTo>
                  <a:lnTo>
                    <a:pt x="53" y="5"/>
                  </a:lnTo>
                  <a:lnTo>
                    <a:pt x="53" y="4"/>
                  </a:lnTo>
                  <a:lnTo>
                    <a:pt x="47" y="1"/>
                  </a:lnTo>
                  <a:lnTo>
                    <a:pt x="46" y="0"/>
                  </a:lnTo>
                  <a:lnTo>
                    <a:pt x="24" y="0"/>
                  </a:lnTo>
                  <a:lnTo>
                    <a:pt x="22" y="1"/>
                  </a:lnTo>
                  <a:lnTo>
                    <a:pt x="21" y="1"/>
                  </a:lnTo>
                  <a:lnTo>
                    <a:pt x="19" y="2"/>
                  </a:lnTo>
                  <a:lnTo>
                    <a:pt x="18" y="2"/>
                  </a:lnTo>
                  <a:lnTo>
                    <a:pt x="6" y="14"/>
                  </a:lnTo>
                  <a:lnTo>
                    <a:pt x="9" y="13"/>
                  </a:lnTo>
                  <a:lnTo>
                    <a:pt x="7" y="13"/>
                  </a:lnTo>
                  <a:lnTo>
                    <a:pt x="5" y="17"/>
                  </a:lnTo>
                  <a:lnTo>
                    <a:pt x="3" y="19"/>
                  </a:lnTo>
                  <a:lnTo>
                    <a:pt x="6" y="17"/>
                  </a:lnTo>
                  <a:lnTo>
                    <a:pt x="5" y="17"/>
                  </a:lnTo>
                  <a:lnTo>
                    <a:pt x="2" y="23"/>
                  </a:lnTo>
                  <a:lnTo>
                    <a:pt x="0" y="25"/>
                  </a:lnTo>
                  <a:lnTo>
                    <a:pt x="0" y="36"/>
                  </a:lnTo>
                  <a:lnTo>
                    <a:pt x="18" y="36"/>
                  </a:lnTo>
                  <a:lnTo>
                    <a:pt x="18" y="30"/>
                  </a:lnTo>
                  <a:lnTo>
                    <a:pt x="19" y="29"/>
                  </a:lnTo>
                  <a:lnTo>
                    <a:pt x="16" y="29"/>
                  </a:lnTo>
                  <a:lnTo>
                    <a:pt x="18" y="29"/>
                  </a:lnTo>
                  <a:lnTo>
                    <a:pt x="21" y="25"/>
                  </a:lnTo>
                  <a:lnTo>
                    <a:pt x="22" y="23"/>
                  </a:lnTo>
                  <a:lnTo>
                    <a:pt x="19" y="25"/>
                  </a:lnTo>
                  <a:lnTo>
                    <a:pt x="21" y="25"/>
                  </a:lnTo>
                  <a:lnTo>
                    <a:pt x="24" y="20"/>
                  </a:lnTo>
                  <a:lnTo>
                    <a:pt x="25" y="20"/>
                  </a:lnTo>
                  <a:lnTo>
                    <a:pt x="27" y="19"/>
                  </a:lnTo>
                  <a:lnTo>
                    <a:pt x="28" y="19"/>
                  </a:lnTo>
                  <a:lnTo>
                    <a:pt x="30" y="17"/>
                  </a:lnTo>
                  <a:lnTo>
                    <a:pt x="35" y="17"/>
                  </a:lnTo>
                  <a:lnTo>
                    <a:pt x="40" y="17"/>
                  </a:lnTo>
                  <a:lnTo>
                    <a:pt x="41" y="19"/>
                  </a:lnTo>
                  <a:lnTo>
                    <a:pt x="41" y="17"/>
                  </a:lnTo>
                  <a:lnTo>
                    <a:pt x="46" y="20"/>
                  </a:lnTo>
                  <a:lnTo>
                    <a:pt x="47" y="22"/>
                  </a:lnTo>
                  <a:lnTo>
                    <a:pt x="46" y="19"/>
                  </a:lnTo>
                  <a:lnTo>
                    <a:pt x="43" y="17"/>
                  </a:lnTo>
                  <a:lnTo>
                    <a:pt x="50" y="25"/>
                  </a:lnTo>
                  <a:lnTo>
                    <a:pt x="49" y="22"/>
                  </a:lnTo>
                  <a:lnTo>
                    <a:pt x="46" y="20"/>
                  </a:lnTo>
                  <a:lnTo>
                    <a:pt x="53" y="27"/>
                  </a:lnTo>
                  <a:lnTo>
                    <a:pt x="52" y="25"/>
                  </a:lnTo>
                  <a:lnTo>
                    <a:pt x="49" y="23"/>
                  </a:lnTo>
                  <a:lnTo>
                    <a:pt x="50" y="25"/>
                  </a:lnTo>
                  <a:lnTo>
                    <a:pt x="53" y="29"/>
                  </a:lnTo>
                  <a:lnTo>
                    <a:pt x="55" y="29"/>
                  </a:lnTo>
                  <a:lnTo>
                    <a:pt x="52" y="29"/>
                  </a:lnTo>
                  <a:lnTo>
                    <a:pt x="53" y="30"/>
                  </a:lnTo>
                  <a:lnTo>
                    <a:pt x="58" y="42"/>
                  </a:lnTo>
                  <a:lnTo>
                    <a:pt x="63" y="27"/>
                  </a:lnTo>
                  <a:lnTo>
                    <a:pt x="56" y="30"/>
                  </a:lnTo>
                  <a:lnTo>
                    <a:pt x="53" y="41"/>
                  </a:lnTo>
                  <a:lnTo>
                    <a:pt x="52" y="42"/>
                  </a:lnTo>
                  <a:lnTo>
                    <a:pt x="55" y="42"/>
                  </a:lnTo>
                  <a:lnTo>
                    <a:pt x="53" y="42"/>
                  </a:lnTo>
                  <a:lnTo>
                    <a:pt x="50" y="47"/>
                  </a:lnTo>
                  <a:lnTo>
                    <a:pt x="49" y="48"/>
                  </a:lnTo>
                  <a:lnTo>
                    <a:pt x="52" y="47"/>
                  </a:lnTo>
                  <a:lnTo>
                    <a:pt x="53" y="44"/>
                  </a:lnTo>
                  <a:lnTo>
                    <a:pt x="46" y="51"/>
                  </a:lnTo>
                  <a:lnTo>
                    <a:pt x="49" y="50"/>
                  </a:lnTo>
                  <a:lnTo>
                    <a:pt x="50" y="47"/>
                  </a:lnTo>
                  <a:lnTo>
                    <a:pt x="43" y="54"/>
                  </a:lnTo>
                  <a:lnTo>
                    <a:pt x="46" y="52"/>
                  </a:lnTo>
                  <a:lnTo>
                    <a:pt x="47" y="50"/>
                  </a:lnTo>
                  <a:lnTo>
                    <a:pt x="46" y="51"/>
                  </a:lnTo>
                  <a:lnTo>
                    <a:pt x="41" y="54"/>
                  </a:lnTo>
                  <a:lnTo>
                    <a:pt x="30" y="57"/>
                  </a:lnTo>
                  <a:lnTo>
                    <a:pt x="27" y="64"/>
                  </a:lnTo>
                  <a:lnTo>
                    <a:pt x="41" y="58"/>
                  </a:lnTo>
                  <a:lnTo>
                    <a:pt x="37" y="54"/>
                  </a:lnTo>
                  <a:lnTo>
                    <a:pt x="30" y="54"/>
                  </a:lnTo>
                  <a:lnTo>
                    <a:pt x="28" y="52"/>
                  </a:lnTo>
                  <a:lnTo>
                    <a:pt x="27" y="52"/>
                  </a:lnTo>
                  <a:lnTo>
                    <a:pt x="25" y="51"/>
                  </a:lnTo>
                  <a:lnTo>
                    <a:pt x="24" y="51"/>
                  </a:lnTo>
                  <a:lnTo>
                    <a:pt x="21" y="47"/>
                  </a:lnTo>
                  <a:lnTo>
                    <a:pt x="19" y="47"/>
                  </a:lnTo>
                  <a:lnTo>
                    <a:pt x="22" y="48"/>
                  </a:lnTo>
                  <a:lnTo>
                    <a:pt x="21" y="47"/>
                  </a:lnTo>
                  <a:lnTo>
                    <a:pt x="18" y="42"/>
                  </a:lnTo>
                  <a:lnTo>
                    <a:pt x="16" y="42"/>
                  </a:lnTo>
                  <a:lnTo>
                    <a:pt x="19" y="42"/>
                  </a:lnTo>
                  <a:lnTo>
                    <a:pt x="18" y="41"/>
                  </a:lnTo>
                  <a:lnTo>
                    <a:pt x="18"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5" name="Freeform 48"/>
            <p:cNvSpPr>
              <a:spLocks/>
            </p:cNvSpPr>
            <p:nvPr/>
          </p:nvSpPr>
          <p:spPr bwMode="auto">
            <a:xfrm>
              <a:off x="5318" y="1104"/>
              <a:ext cx="235" cy="300"/>
            </a:xfrm>
            <a:custGeom>
              <a:avLst/>
              <a:gdLst>
                <a:gd name="T0" fmla="*/ 8 w 235"/>
                <a:gd name="T1" fmla="*/ 0 h 300"/>
                <a:gd name="T2" fmla="*/ 5 w 235"/>
                <a:gd name="T3" fmla="*/ 0 h 300"/>
                <a:gd name="T4" fmla="*/ 2 w 235"/>
                <a:gd name="T5" fmla="*/ 3 h 300"/>
                <a:gd name="T6" fmla="*/ 0 w 235"/>
                <a:gd name="T7" fmla="*/ 6 h 300"/>
                <a:gd name="T8" fmla="*/ 0 w 235"/>
                <a:gd name="T9" fmla="*/ 294 h 300"/>
                <a:gd name="T10" fmla="*/ 2 w 235"/>
                <a:gd name="T11" fmla="*/ 297 h 300"/>
                <a:gd name="T12" fmla="*/ 5 w 235"/>
                <a:gd name="T13" fmla="*/ 300 h 300"/>
                <a:gd name="T14" fmla="*/ 229 w 235"/>
                <a:gd name="T15" fmla="*/ 300 h 300"/>
                <a:gd name="T16" fmla="*/ 232 w 235"/>
                <a:gd name="T17" fmla="*/ 297 h 300"/>
                <a:gd name="T18" fmla="*/ 235 w 235"/>
                <a:gd name="T19" fmla="*/ 294 h 300"/>
                <a:gd name="T20" fmla="*/ 235 w 235"/>
                <a:gd name="T21" fmla="*/ 6 h 300"/>
                <a:gd name="T22" fmla="*/ 232 w 235"/>
                <a:gd name="T23" fmla="*/ 3 h 300"/>
                <a:gd name="T24" fmla="*/ 229 w 235"/>
                <a:gd name="T25" fmla="*/ 0 h 300"/>
                <a:gd name="T26" fmla="*/ 226 w 235"/>
                <a:gd name="T27" fmla="*/ 0 h 300"/>
                <a:gd name="T28" fmla="*/ 8 w 235"/>
                <a:gd name="T29" fmla="*/ 0 h 300"/>
                <a:gd name="T30" fmla="*/ 8 w 235"/>
                <a:gd name="T31" fmla="*/ 18 h 300"/>
                <a:gd name="T32" fmla="*/ 226 w 235"/>
                <a:gd name="T33" fmla="*/ 18 h 300"/>
                <a:gd name="T34" fmla="*/ 217 w 235"/>
                <a:gd name="T35" fmla="*/ 9 h 300"/>
                <a:gd name="T36" fmla="*/ 217 w 235"/>
                <a:gd name="T37" fmla="*/ 291 h 300"/>
                <a:gd name="T38" fmla="*/ 226 w 235"/>
                <a:gd name="T39" fmla="*/ 283 h 300"/>
                <a:gd name="T40" fmla="*/ 8 w 235"/>
                <a:gd name="T41" fmla="*/ 283 h 300"/>
                <a:gd name="T42" fmla="*/ 17 w 235"/>
                <a:gd name="T43" fmla="*/ 291 h 300"/>
                <a:gd name="T44" fmla="*/ 17 w 235"/>
                <a:gd name="T45" fmla="*/ 9 h 300"/>
                <a:gd name="T46" fmla="*/ 8 w 235"/>
                <a:gd name="T47" fmla="*/ 18 h 300"/>
                <a:gd name="T48" fmla="*/ 8 w 235"/>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5" h="300">
                  <a:moveTo>
                    <a:pt x="8" y="0"/>
                  </a:moveTo>
                  <a:lnTo>
                    <a:pt x="5" y="0"/>
                  </a:lnTo>
                  <a:lnTo>
                    <a:pt x="2" y="3"/>
                  </a:lnTo>
                  <a:lnTo>
                    <a:pt x="0" y="6"/>
                  </a:lnTo>
                  <a:lnTo>
                    <a:pt x="0" y="294"/>
                  </a:lnTo>
                  <a:lnTo>
                    <a:pt x="2" y="297"/>
                  </a:lnTo>
                  <a:lnTo>
                    <a:pt x="5" y="300"/>
                  </a:lnTo>
                  <a:lnTo>
                    <a:pt x="229" y="300"/>
                  </a:lnTo>
                  <a:lnTo>
                    <a:pt x="232" y="297"/>
                  </a:lnTo>
                  <a:lnTo>
                    <a:pt x="235" y="294"/>
                  </a:lnTo>
                  <a:lnTo>
                    <a:pt x="235" y="6"/>
                  </a:lnTo>
                  <a:lnTo>
                    <a:pt x="232" y="3"/>
                  </a:lnTo>
                  <a:lnTo>
                    <a:pt x="229" y="0"/>
                  </a:lnTo>
                  <a:lnTo>
                    <a:pt x="226" y="0"/>
                  </a:lnTo>
                  <a:lnTo>
                    <a:pt x="8" y="0"/>
                  </a:lnTo>
                  <a:lnTo>
                    <a:pt x="8" y="18"/>
                  </a:lnTo>
                  <a:lnTo>
                    <a:pt x="226" y="18"/>
                  </a:lnTo>
                  <a:lnTo>
                    <a:pt x="217" y="9"/>
                  </a:lnTo>
                  <a:lnTo>
                    <a:pt x="217" y="291"/>
                  </a:lnTo>
                  <a:lnTo>
                    <a:pt x="226" y="283"/>
                  </a:lnTo>
                  <a:lnTo>
                    <a:pt x="8" y="283"/>
                  </a:lnTo>
                  <a:lnTo>
                    <a:pt x="17" y="291"/>
                  </a:lnTo>
                  <a:lnTo>
                    <a:pt x="17" y="9"/>
                  </a:lnTo>
                  <a:lnTo>
                    <a:pt x="8" y="1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6" name="Rectangle 49"/>
            <p:cNvSpPr>
              <a:spLocks noChangeArrowheads="1"/>
            </p:cNvSpPr>
            <p:nvPr/>
          </p:nvSpPr>
          <p:spPr bwMode="auto">
            <a:xfrm>
              <a:off x="5354" y="1282"/>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10287" name="Rectangle 50"/>
            <p:cNvSpPr>
              <a:spLocks noChangeArrowheads="1"/>
            </p:cNvSpPr>
            <p:nvPr/>
          </p:nvSpPr>
          <p:spPr bwMode="auto">
            <a:xfrm>
              <a:off x="5354" y="1151"/>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10288" name="Rectangle 51"/>
            <p:cNvSpPr>
              <a:spLocks noChangeArrowheads="1"/>
            </p:cNvSpPr>
            <p:nvPr/>
          </p:nvSpPr>
          <p:spPr bwMode="auto">
            <a:xfrm>
              <a:off x="5462" y="1151"/>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89" name="Rectangle 52"/>
            <p:cNvSpPr>
              <a:spLocks noChangeArrowheads="1"/>
            </p:cNvSpPr>
            <p:nvPr/>
          </p:nvSpPr>
          <p:spPr bwMode="auto">
            <a:xfrm>
              <a:off x="5462" y="1291"/>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90" name="Freeform 53"/>
            <p:cNvSpPr>
              <a:spLocks/>
            </p:cNvSpPr>
            <p:nvPr/>
          </p:nvSpPr>
          <p:spPr bwMode="auto">
            <a:xfrm>
              <a:off x="5318" y="1546"/>
              <a:ext cx="235" cy="300"/>
            </a:xfrm>
            <a:custGeom>
              <a:avLst/>
              <a:gdLst>
                <a:gd name="T0" fmla="*/ 8 w 235"/>
                <a:gd name="T1" fmla="*/ 0 h 300"/>
                <a:gd name="T2" fmla="*/ 5 w 235"/>
                <a:gd name="T3" fmla="*/ 0 h 300"/>
                <a:gd name="T4" fmla="*/ 2 w 235"/>
                <a:gd name="T5" fmla="*/ 3 h 300"/>
                <a:gd name="T6" fmla="*/ 0 w 235"/>
                <a:gd name="T7" fmla="*/ 5 h 300"/>
                <a:gd name="T8" fmla="*/ 0 w 235"/>
                <a:gd name="T9" fmla="*/ 294 h 300"/>
                <a:gd name="T10" fmla="*/ 2 w 235"/>
                <a:gd name="T11" fmla="*/ 297 h 300"/>
                <a:gd name="T12" fmla="*/ 5 w 235"/>
                <a:gd name="T13" fmla="*/ 300 h 300"/>
                <a:gd name="T14" fmla="*/ 229 w 235"/>
                <a:gd name="T15" fmla="*/ 300 h 300"/>
                <a:gd name="T16" fmla="*/ 232 w 235"/>
                <a:gd name="T17" fmla="*/ 297 h 300"/>
                <a:gd name="T18" fmla="*/ 235 w 235"/>
                <a:gd name="T19" fmla="*/ 294 h 300"/>
                <a:gd name="T20" fmla="*/ 235 w 235"/>
                <a:gd name="T21" fmla="*/ 5 h 300"/>
                <a:gd name="T22" fmla="*/ 232 w 235"/>
                <a:gd name="T23" fmla="*/ 3 h 300"/>
                <a:gd name="T24" fmla="*/ 229 w 235"/>
                <a:gd name="T25" fmla="*/ 0 h 300"/>
                <a:gd name="T26" fmla="*/ 226 w 235"/>
                <a:gd name="T27" fmla="*/ 0 h 300"/>
                <a:gd name="T28" fmla="*/ 8 w 235"/>
                <a:gd name="T29" fmla="*/ 0 h 300"/>
                <a:gd name="T30" fmla="*/ 8 w 235"/>
                <a:gd name="T31" fmla="*/ 17 h 300"/>
                <a:gd name="T32" fmla="*/ 226 w 235"/>
                <a:gd name="T33" fmla="*/ 17 h 300"/>
                <a:gd name="T34" fmla="*/ 217 w 235"/>
                <a:gd name="T35" fmla="*/ 8 h 300"/>
                <a:gd name="T36" fmla="*/ 217 w 235"/>
                <a:gd name="T37" fmla="*/ 291 h 300"/>
                <a:gd name="T38" fmla="*/ 226 w 235"/>
                <a:gd name="T39" fmla="*/ 282 h 300"/>
                <a:gd name="T40" fmla="*/ 8 w 235"/>
                <a:gd name="T41" fmla="*/ 282 h 300"/>
                <a:gd name="T42" fmla="*/ 17 w 235"/>
                <a:gd name="T43" fmla="*/ 291 h 300"/>
                <a:gd name="T44" fmla="*/ 17 w 235"/>
                <a:gd name="T45" fmla="*/ 8 h 300"/>
                <a:gd name="T46" fmla="*/ 8 w 235"/>
                <a:gd name="T47" fmla="*/ 17 h 300"/>
                <a:gd name="T48" fmla="*/ 8 w 235"/>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5" h="300">
                  <a:moveTo>
                    <a:pt x="8" y="0"/>
                  </a:moveTo>
                  <a:lnTo>
                    <a:pt x="5" y="0"/>
                  </a:lnTo>
                  <a:lnTo>
                    <a:pt x="2" y="3"/>
                  </a:lnTo>
                  <a:lnTo>
                    <a:pt x="0" y="5"/>
                  </a:lnTo>
                  <a:lnTo>
                    <a:pt x="0" y="294"/>
                  </a:lnTo>
                  <a:lnTo>
                    <a:pt x="2" y="297"/>
                  </a:lnTo>
                  <a:lnTo>
                    <a:pt x="5" y="300"/>
                  </a:lnTo>
                  <a:lnTo>
                    <a:pt x="229" y="300"/>
                  </a:lnTo>
                  <a:lnTo>
                    <a:pt x="232" y="297"/>
                  </a:lnTo>
                  <a:lnTo>
                    <a:pt x="235" y="294"/>
                  </a:lnTo>
                  <a:lnTo>
                    <a:pt x="235" y="5"/>
                  </a:lnTo>
                  <a:lnTo>
                    <a:pt x="232" y="3"/>
                  </a:lnTo>
                  <a:lnTo>
                    <a:pt x="229" y="0"/>
                  </a:lnTo>
                  <a:lnTo>
                    <a:pt x="226" y="0"/>
                  </a:lnTo>
                  <a:lnTo>
                    <a:pt x="8" y="0"/>
                  </a:lnTo>
                  <a:lnTo>
                    <a:pt x="8" y="17"/>
                  </a:lnTo>
                  <a:lnTo>
                    <a:pt x="226" y="17"/>
                  </a:lnTo>
                  <a:lnTo>
                    <a:pt x="217" y="8"/>
                  </a:lnTo>
                  <a:lnTo>
                    <a:pt x="217" y="291"/>
                  </a:lnTo>
                  <a:lnTo>
                    <a:pt x="226" y="282"/>
                  </a:lnTo>
                  <a:lnTo>
                    <a:pt x="8" y="282"/>
                  </a:lnTo>
                  <a:lnTo>
                    <a:pt x="17" y="291"/>
                  </a:lnTo>
                  <a:lnTo>
                    <a:pt x="17" y="8"/>
                  </a:lnTo>
                  <a:lnTo>
                    <a:pt x="8" y="17"/>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1" name="Rectangle 54"/>
            <p:cNvSpPr>
              <a:spLocks noChangeArrowheads="1"/>
            </p:cNvSpPr>
            <p:nvPr/>
          </p:nvSpPr>
          <p:spPr bwMode="auto">
            <a:xfrm>
              <a:off x="5354" y="1724"/>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10292" name="Rectangle 55"/>
            <p:cNvSpPr>
              <a:spLocks noChangeArrowheads="1"/>
            </p:cNvSpPr>
            <p:nvPr/>
          </p:nvSpPr>
          <p:spPr bwMode="auto">
            <a:xfrm>
              <a:off x="5354" y="1593"/>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10293" name="Rectangle 56"/>
            <p:cNvSpPr>
              <a:spLocks noChangeArrowheads="1"/>
            </p:cNvSpPr>
            <p:nvPr/>
          </p:nvSpPr>
          <p:spPr bwMode="auto">
            <a:xfrm>
              <a:off x="5462" y="1593"/>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94" name="Rectangle 57"/>
            <p:cNvSpPr>
              <a:spLocks noChangeArrowheads="1"/>
            </p:cNvSpPr>
            <p:nvPr/>
          </p:nvSpPr>
          <p:spPr bwMode="auto">
            <a:xfrm>
              <a:off x="5462" y="1732"/>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95" name="Freeform 58"/>
            <p:cNvSpPr>
              <a:spLocks/>
            </p:cNvSpPr>
            <p:nvPr/>
          </p:nvSpPr>
          <p:spPr bwMode="auto">
            <a:xfrm>
              <a:off x="5318" y="1987"/>
              <a:ext cx="235" cy="300"/>
            </a:xfrm>
            <a:custGeom>
              <a:avLst/>
              <a:gdLst>
                <a:gd name="T0" fmla="*/ 8 w 235"/>
                <a:gd name="T1" fmla="*/ 0 h 300"/>
                <a:gd name="T2" fmla="*/ 5 w 235"/>
                <a:gd name="T3" fmla="*/ 0 h 300"/>
                <a:gd name="T4" fmla="*/ 2 w 235"/>
                <a:gd name="T5" fmla="*/ 3 h 300"/>
                <a:gd name="T6" fmla="*/ 0 w 235"/>
                <a:gd name="T7" fmla="*/ 6 h 300"/>
                <a:gd name="T8" fmla="*/ 0 w 235"/>
                <a:gd name="T9" fmla="*/ 294 h 300"/>
                <a:gd name="T10" fmla="*/ 2 w 235"/>
                <a:gd name="T11" fmla="*/ 297 h 300"/>
                <a:gd name="T12" fmla="*/ 5 w 235"/>
                <a:gd name="T13" fmla="*/ 300 h 300"/>
                <a:gd name="T14" fmla="*/ 229 w 235"/>
                <a:gd name="T15" fmla="*/ 300 h 300"/>
                <a:gd name="T16" fmla="*/ 232 w 235"/>
                <a:gd name="T17" fmla="*/ 297 h 300"/>
                <a:gd name="T18" fmla="*/ 235 w 235"/>
                <a:gd name="T19" fmla="*/ 294 h 300"/>
                <a:gd name="T20" fmla="*/ 235 w 235"/>
                <a:gd name="T21" fmla="*/ 6 h 300"/>
                <a:gd name="T22" fmla="*/ 232 w 235"/>
                <a:gd name="T23" fmla="*/ 3 h 300"/>
                <a:gd name="T24" fmla="*/ 229 w 235"/>
                <a:gd name="T25" fmla="*/ 0 h 300"/>
                <a:gd name="T26" fmla="*/ 226 w 235"/>
                <a:gd name="T27" fmla="*/ 0 h 300"/>
                <a:gd name="T28" fmla="*/ 8 w 235"/>
                <a:gd name="T29" fmla="*/ 0 h 300"/>
                <a:gd name="T30" fmla="*/ 8 w 235"/>
                <a:gd name="T31" fmla="*/ 18 h 300"/>
                <a:gd name="T32" fmla="*/ 226 w 235"/>
                <a:gd name="T33" fmla="*/ 18 h 300"/>
                <a:gd name="T34" fmla="*/ 217 w 235"/>
                <a:gd name="T35" fmla="*/ 9 h 300"/>
                <a:gd name="T36" fmla="*/ 217 w 235"/>
                <a:gd name="T37" fmla="*/ 292 h 300"/>
                <a:gd name="T38" fmla="*/ 226 w 235"/>
                <a:gd name="T39" fmla="*/ 283 h 300"/>
                <a:gd name="T40" fmla="*/ 8 w 235"/>
                <a:gd name="T41" fmla="*/ 283 h 300"/>
                <a:gd name="T42" fmla="*/ 17 w 235"/>
                <a:gd name="T43" fmla="*/ 292 h 300"/>
                <a:gd name="T44" fmla="*/ 17 w 235"/>
                <a:gd name="T45" fmla="*/ 9 h 300"/>
                <a:gd name="T46" fmla="*/ 8 w 235"/>
                <a:gd name="T47" fmla="*/ 18 h 300"/>
                <a:gd name="T48" fmla="*/ 8 w 235"/>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5" h="300">
                  <a:moveTo>
                    <a:pt x="8" y="0"/>
                  </a:moveTo>
                  <a:lnTo>
                    <a:pt x="5" y="0"/>
                  </a:lnTo>
                  <a:lnTo>
                    <a:pt x="2" y="3"/>
                  </a:lnTo>
                  <a:lnTo>
                    <a:pt x="0" y="6"/>
                  </a:lnTo>
                  <a:lnTo>
                    <a:pt x="0" y="294"/>
                  </a:lnTo>
                  <a:lnTo>
                    <a:pt x="2" y="297"/>
                  </a:lnTo>
                  <a:lnTo>
                    <a:pt x="5" y="300"/>
                  </a:lnTo>
                  <a:lnTo>
                    <a:pt x="229" y="300"/>
                  </a:lnTo>
                  <a:lnTo>
                    <a:pt x="232" y="297"/>
                  </a:lnTo>
                  <a:lnTo>
                    <a:pt x="235" y="294"/>
                  </a:lnTo>
                  <a:lnTo>
                    <a:pt x="235" y="6"/>
                  </a:lnTo>
                  <a:lnTo>
                    <a:pt x="232" y="3"/>
                  </a:lnTo>
                  <a:lnTo>
                    <a:pt x="229" y="0"/>
                  </a:lnTo>
                  <a:lnTo>
                    <a:pt x="226" y="0"/>
                  </a:lnTo>
                  <a:lnTo>
                    <a:pt x="8" y="0"/>
                  </a:lnTo>
                  <a:lnTo>
                    <a:pt x="8" y="18"/>
                  </a:lnTo>
                  <a:lnTo>
                    <a:pt x="226" y="18"/>
                  </a:lnTo>
                  <a:lnTo>
                    <a:pt x="217" y="9"/>
                  </a:lnTo>
                  <a:lnTo>
                    <a:pt x="217" y="292"/>
                  </a:lnTo>
                  <a:lnTo>
                    <a:pt x="226" y="283"/>
                  </a:lnTo>
                  <a:lnTo>
                    <a:pt x="8" y="283"/>
                  </a:lnTo>
                  <a:lnTo>
                    <a:pt x="17" y="292"/>
                  </a:lnTo>
                  <a:lnTo>
                    <a:pt x="17" y="9"/>
                  </a:lnTo>
                  <a:lnTo>
                    <a:pt x="8" y="1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6" name="Rectangle 59"/>
            <p:cNvSpPr>
              <a:spLocks noChangeArrowheads="1"/>
            </p:cNvSpPr>
            <p:nvPr/>
          </p:nvSpPr>
          <p:spPr bwMode="auto">
            <a:xfrm>
              <a:off x="5354" y="2165"/>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10297" name="Rectangle 60"/>
            <p:cNvSpPr>
              <a:spLocks noChangeArrowheads="1"/>
            </p:cNvSpPr>
            <p:nvPr/>
          </p:nvSpPr>
          <p:spPr bwMode="auto">
            <a:xfrm>
              <a:off x="5354" y="2034"/>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10298" name="Rectangle 61"/>
            <p:cNvSpPr>
              <a:spLocks noChangeArrowheads="1"/>
            </p:cNvSpPr>
            <p:nvPr/>
          </p:nvSpPr>
          <p:spPr bwMode="auto">
            <a:xfrm>
              <a:off x="5462" y="2034"/>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299" name="Rectangle 62"/>
            <p:cNvSpPr>
              <a:spLocks noChangeArrowheads="1"/>
            </p:cNvSpPr>
            <p:nvPr/>
          </p:nvSpPr>
          <p:spPr bwMode="auto">
            <a:xfrm>
              <a:off x="5462" y="2174"/>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300" name="Freeform 63"/>
            <p:cNvSpPr>
              <a:spLocks/>
            </p:cNvSpPr>
            <p:nvPr/>
          </p:nvSpPr>
          <p:spPr bwMode="auto">
            <a:xfrm>
              <a:off x="5318" y="2429"/>
              <a:ext cx="235" cy="300"/>
            </a:xfrm>
            <a:custGeom>
              <a:avLst/>
              <a:gdLst>
                <a:gd name="T0" fmla="*/ 8 w 235"/>
                <a:gd name="T1" fmla="*/ 0 h 300"/>
                <a:gd name="T2" fmla="*/ 5 w 235"/>
                <a:gd name="T3" fmla="*/ 0 h 300"/>
                <a:gd name="T4" fmla="*/ 2 w 235"/>
                <a:gd name="T5" fmla="*/ 3 h 300"/>
                <a:gd name="T6" fmla="*/ 0 w 235"/>
                <a:gd name="T7" fmla="*/ 6 h 300"/>
                <a:gd name="T8" fmla="*/ 0 w 235"/>
                <a:gd name="T9" fmla="*/ 294 h 300"/>
                <a:gd name="T10" fmla="*/ 2 w 235"/>
                <a:gd name="T11" fmla="*/ 297 h 300"/>
                <a:gd name="T12" fmla="*/ 5 w 235"/>
                <a:gd name="T13" fmla="*/ 300 h 300"/>
                <a:gd name="T14" fmla="*/ 229 w 235"/>
                <a:gd name="T15" fmla="*/ 300 h 300"/>
                <a:gd name="T16" fmla="*/ 232 w 235"/>
                <a:gd name="T17" fmla="*/ 297 h 300"/>
                <a:gd name="T18" fmla="*/ 235 w 235"/>
                <a:gd name="T19" fmla="*/ 294 h 300"/>
                <a:gd name="T20" fmla="*/ 235 w 235"/>
                <a:gd name="T21" fmla="*/ 6 h 300"/>
                <a:gd name="T22" fmla="*/ 232 w 235"/>
                <a:gd name="T23" fmla="*/ 3 h 300"/>
                <a:gd name="T24" fmla="*/ 229 w 235"/>
                <a:gd name="T25" fmla="*/ 0 h 300"/>
                <a:gd name="T26" fmla="*/ 226 w 235"/>
                <a:gd name="T27" fmla="*/ 0 h 300"/>
                <a:gd name="T28" fmla="*/ 8 w 235"/>
                <a:gd name="T29" fmla="*/ 0 h 300"/>
                <a:gd name="T30" fmla="*/ 8 w 235"/>
                <a:gd name="T31" fmla="*/ 17 h 300"/>
                <a:gd name="T32" fmla="*/ 226 w 235"/>
                <a:gd name="T33" fmla="*/ 17 h 300"/>
                <a:gd name="T34" fmla="*/ 217 w 235"/>
                <a:gd name="T35" fmla="*/ 9 h 300"/>
                <a:gd name="T36" fmla="*/ 217 w 235"/>
                <a:gd name="T37" fmla="*/ 291 h 300"/>
                <a:gd name="T38" fmla="*/ 226 w 235"/>
                <a:gd name="T39" fmla="*/ 282 h 300"/>
                <a:gd name="T40" fmla="*/ 8 w 235"/>
                <a:gd name="T41" fmla="*/ 282 h 300"/>
                <a:gd name="T42" fmla="*/ 17 w 235"/>
                <a:gd name="T43" fmla="*/ 291 h 300"/>
                <a:gd name="T44" fmla="*/ 17 w 235"/>
                <a:gd name="T45" fmla="*/ 9 h 300"/>
                <a:gd name="T46" fmla="*/ 8 w 235"/>
                <a:gd name="T47" fmla="*/ 17 h 300"/>
                <a:gd name="T48" fmla="*/ 8 w 235"/>
                <a:gd name="T49" fmla="*/ 0 h 3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5" h="300">
                  <a:moveTo>
                    <a:pt x="8" y="0"/>
                  </a:moveTo>
                  <a:lnTo>
                    <a:pt x="5" y="0"/>
                  </a:lnTo>
                  <a:lnTo>
                    <a:pt x="2" y="3"/>
                  </a:lnTo>
                  <a:lnTo>
                    <a:pt x="0" y="6"/>
                  </a:lnTo>
                  <a:lnTo>
                    <a:pt x="0" y="294"/>
                  </a:lnTo>
                  <a:lnTo>
                    <a:pt x="2" y="297"/>
                  </a:lnTo>
                  <a:lnTo>
                    <a:pt x="5" y="300"/>
                  </a:lnTo>
                  <a:lnTo>
                    <a:pt x="229" y="300"/>
                  </a:lnTo>
                  <a:lnTo>
                    <a:pt x="232" y="297"/>
                  </a:lnTo>
                  <a:lnTo>
                    <a:pt x="235" y="294"/>
                  </a:lnTo>
                  <a:lnTo>
                    <a:pt x="235" y="6"/>
                  </a:lnTo>
                  <a:lnTo>
                    <a:pt x="232" y="3"/>
                  </a:lnTo>
                  <a:lnTo>
                    <a:pt x="229" y="0"/>
                  </a:lnTo>
                  <a:lnTo>
                    <a:pt x="226" y="0"/>
                  </a:lnTo>
                  <a:lnTo>
                    <a:pt x="8" y="0"/>
                  </a:lnTo>
                  <a:lnTo>
                    <a:pt x="8" y="17"/>
                  </a:lnTo>
                  <a:lnTo>
                    <a:pt x="226" y="17"/>
                  </a:lnTo>
                  <a:lnTo>
                    <a:pt x="217" y="9"/>
                  </a:lnTo>
                  <a:lnTo>
                    <a:pt x="217" y="291"/>
                  </a:lnTo>
                  <a:lnTo>
                    <a:pt x="226" y="282"/>
                  </a:lnTo>
                  <a:lnTo>
                    <a:pt x="8" y="282"/>
                  </a:lnTo>
                  <a:lnTo>
                    <a:pt x="17" y="291"/>
                  </a:lnTo>
                  <a:lnTo>
                    <a:pt x="17" y="9"/>
                  </a:lnTo>
                  <a:lnTo>
                    <a:pt x="8" y="17"/>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1" name="Rectangle 64"/>
            <p:cNvSpPr>
              <a:spLocks noChangeArrowheads="1"/>
            </p:cNvSpPr>
            <p:nvPr/>
          </p:nvSpPr>
          <p:spPr bwMode="auto">
            <a:xfrm>
              <a:off x="5354" y="2607"/>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10302" name="Rectangle 65"/>
            <p:cNvSpPr>
              <a:spLocks noChangeArrowheads="1"/>
            </p:cNvSpPr>
            <p:nvPr/>
          </p:nvSpPr>
          <p:spPr bwMode="auto">
            <a:xfrm>
              <a:off x="5354" y="2476"/>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10303" name="Rectangle 66"/>
            <p:cNvSpPr>
              <a:spLocks noChangeArrowheads="1"/>
            </p:cNvSpPr>
            <p:nvPr/>
          </p:nvSpPr>
          <p:spPr bwMode="auto">
            <a:xfrm>
              <a:off x="5462" y="2476"/>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304" name="Rectangle 67"/>
            <p:cNvSpPr>
              <a:spLocks noChangeArrowheads="1"/>
            </p:cNvSpPr>
            <p:nvPr/>
          </p:nvSpPr>
          <p:spPr bwMode="auto">
            <a:xfrm>
              <a:off x="5462" y="2616"/>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305" name="Freeform 68"/>
            <p:cNvSpPr>
              <a:spLocks/>
            </p:cNvSpPr>
            <p:nvPr/>
          </p:nvSpPr>
          <p:spPr bwMode="auto">
            <a:xfrm>
              <a:off x="5318" y="2870"/>
              <a:ext cx="235" cy="301"/>
            </a:xfrm>
            <a:custGeom>
              <a:avLst/>
              <a:gdLst>
                <a:gd name="T0" fmla="*/ 8 w 235"/>
                <a:gd name="T1" fmla="*/ 0 h 301"/>
                <a:gd name="T2" fmla="*/ 5 w 235"/>
                <a:gd name="T3" fmla="*/ 0 h 301"/>
                <a:gd name="T4" fmla="*/ 2 w 235"/>
                <a:gd name="T5" fmla="*/ 3 h 301"/>
                <a:gd name="T6" fmla="*/ 0 w 235"/>
                <a:gd name="T7" fmla="*/ 6 h 301"/>
                <a:gd name="T8" fmla="*/ 0 w 235"/>
                <a:gd name="T9" fmla="*/ 295 h 301"/>
                <a:gd name="T10" fmla="*/ 2 w 235"/>
                <a:gd name="T11" fmla="*/ 298 h 301"/>
                <a:gd name="T12" fmla="*/ 5 w 235"/>
                <a:gd name="T13" fmla="*/ 301 h 301"/>
                <a:gd name="T14" fmla="*/ 229 w 235"/>
                <a:gd name="T15" fmla="*/ 301 h 301"/>
                <a:gd name="T16" fmla="*/ 232 w 235"/>
                <a:gd name="T17" fmla="*/ 298 h 301"/>
                <a:gd name="T18" fmla="*/ 235 w 235"/>
                <a:gd name="T19" fmla="*/ 295 h 301"/>
                <a:gd name="T20" fmla="*/ 235 w 235"/>
                <a:gd name="T21" fmla="*/ 6 h 301"/>
                <a:gd name="T22" fmla="*/ 232 w 235"/>
                <a:gd name="T23" fmla="*/ 3 h 301"/>
                <a:gd name="T24" fmla="*/ 229 w 235"/>
                <a:gd name="T25" fmla="*/ 0 h 301"/>
                <a:gd name="T26" fmla="*/ 226 w 235"/>
                <a:gd name="T27" fmla="*/ 0 h 301"/>
                <a:gd name="T28" fmla="*/ 8 w 235"/>
                <a:gd name="T29" fmla="*/ 0 h 301"/>
                <a:gd name="T30" fmla="*/ 8 w 235"/>
                <a:gd name="T31" fmla="*/ 18 h 301"/>
                <a:gd name="T32" fmla="*/ 226 w 235"/>
                <a:gd name="T33" fmla="*/ 18 h 301"/>
                <a:gd name="T34" fmla="*/ 217 w 235"/>
                <a:gd name="T35" fmla="*/ 9 h 301"/>
                <a:gd name="T36" fmla="*/ 217 w 235"/>
                <a:gd name="T37" fmla="*/ 292 h 301"/>
                <a:gd name="T38" fmla="*/ 226 w 235"/>
                <a:gd name="T39" fmla="*/ 283 h 301"/>
                <a:gd name="T40" fmla="*/ 8 w 235"/>
                <a:gd name="T41" fmla="*/ 283 h 301"/>
                <a:gd name="T42" fmla="*/ 17 w 235"/>
                <a:gd name="T43" fmla="*/ 292 h 301"/>
                <a:gd name="T44" fmla="*/ 17 w 235"/>
                <a:gd name="T45" fmla="*/ 9 h 301"/>
                <a:gd name="T46" fmla="*/ 8 w 235"/>
                <a:gd name="T47" fmla="*/ 18 h 301"/>
                <a:gd name="T48" fmla="*/ 8 w 235"/>
                <a:gd name="T49" fmla="*/ 0 h 3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5" h="301">
                  <a:moveTo>
                    <a:pt x="8" y="0"/>
                  </a:moveTo>
                  <a:lnTo>
                    <a:pt x="5" y="0"/>
                  </a:lnTo>
                  <a:lnTo>
                    <a:pt x="2" y="3"/>
                  </a:lnTo>
                  <a:lnTo>
                    <a:pt x="0" y="6"/>
                  </a:lnTo>
                  <a:lnTo>
                    <a:pt x="0" y="295"/>
                  </a:lnTo>
                  <a:lnTo>
                    <a:pt x="2" y="298"/>
                  </a:lnTo>
                  <a:lnTo>
                    <a:pt x="5" y="301"/>
                  </a:lnTo>
                  <a:lnTo>
                    <a:pt x="229" y="301"/>
                  </a:lnTo>
                  <a:lnTo>
                    <a:pt x="232" y="298"/>
                  </a:lnTo>
                  <a:lnTo>
                    <a:pt x="235" y="295"/>
                  </a:lnTo>
                  <a:lnTo>
                    <a:pt x="235" y="6"/>
                  </a:lnTo>
                  <a:lnTo>
                    <a:pt x="232" y="3"/>
                  </a:lnTo>
                  <a:lnTo>
                    <a:pt x="229" y="0"/>
                  </a:lnTo>
                  <a:lnTo>
                    <a:pt x="226" y="0"/>
                  </a:lnTo>
                  <a:lnTo>
                    <a:pt x="8" y="0"/>
                  </a:lnTo>
                  <a:lnTo>
                    <a:pt x="8" y="18"/>
                  </a:lnTo>
                  <a:lnTo>
                    <a:pt x="226" y="18"/>
                  </a:lnTo>
                  <a:lnTo>
                    <a:pt x="217" y="9"/>
                  </a:lnTo>
                  <a:lnTo>
                    <a:pt x="217" y="292"/>
                  </a:lnTo>
                  <a:lnTo>
                    <a:pt x="226" y="283"/>
                  </a:lnTo>
                  <a:lnTo>
                    <a:pt x="8" y="283"/>
                  </a:lnTo>
                  <a:lnTo>
                    <a:pt x="17" y="292"/>
                  </a:lnTo>
                  <a:lnTo>
                    <a:pt x="17" y="9"/>
                  </a:lnTo>
                  <a:lnTo>
                    <a:pt x="8" y="1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6" name="Rectangle 69"/>
            <p:cNvSpPr>
              <a:spLocks noChangeArrowheads="1"/>
            </p:cNvSpPr>
            <p:nvPr/>
          </p:nvSpPr>
          <p:spPr bwMode="auto">
            <a:xfrm>
              <a:off x="5354" y="3048"/>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a:t>
              </a:r>
              <a:endParaRPr lang="en-US" altLang="en-US" sz="3600"/>
            </a:p>
          </p:txBody>
        </p:sp>
        <p:sp>
          <p:nvSpPr>
            <p:cNvPr id="10307" name="Rectangle 70"/>
            <p:cNvSpPr>
              <a:spLocks noChangeArrowheads="1"/>
            </p:cNvSpPr>
            <p:nvPr/>
          </p:nvSpPr>
          <p:spPr bwMode="auto">
            <a:xfrm>
              <a:off x="5354" y="2917"/>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D</a:t>
              </a:r>
              <a:endParaRPr lang="en-US" altLang="en-US" sz="3600"/>
            </a:p>
          </p:txBody>
        </p:sp>
        <p:sp>
          <p:nvSpPr>
            <p:cNvPr id="10308" name="Rectangle 71"/>
            <p:cNvSpPr>
              <a:spLocks noChangeArrowheads="1"/>
            </p:cNvSpPr>
            <p:nvPr/>
          </p:nvSpPr>
          <p:spPr bwMode="auto">
            <a:xfrm>
              <a:off x="5462" y="2917"/>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309" name="Rectangle 72"/>
            <p:cNvSpPr>
              <a:spLocks noChangeArrowheads="1"/>
            </p:cNvSpPr>
            <p:nvPr/>
          </p:nvSpPr>
          <p:spPr bwMode="auto">
            <a:xfrm>
              <a:off x="5462" y="3057"/>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Q'</a:t>
              </a:r>
              <a:endParaRPr lang="en-US" altLang="en-US" sz="3600"/>
            </a:p>
          </p:txBody>
        </p:sp>
        <p:sp>
          <p:nvSpPr>
            <p:cNvPr id="10310" name="Freeform 73"/>
            <p:cNvSpPr>
              <a:spLocks/>
            </p:cNvSpPr>
            <p:nvPr/>
          </p:nvSpPr>
          <p:spPr bwMode="auto">
            <a:xfrm>
              <a:off x="5217" y="1298"/>
              <a:ext cx="129" cy="18"/>
            </a:xfrm>
            <a:custGeom>
              <a:avLst/>
              <a:gdLst>
                <a:gd name="T0" fmla="*/ 120 w 129"/>
                <a:gd name="T1" fmla="*/ 18 h 18"/>
                <a:gd name="T2" fmla="*/ 123 w 129"/>
                <a:gd name="T3" fmla="*/ 18 h 18"/>
                <a:gd name="T4" fmla="*/ 126 w 129"/>
                <a:gd name="T5" fmla="*/ 15 h 18"/>
                <a:gd name="T6" fmla="*/ 129 w 129"/>
                <a:gd name="T7" fmla="*/ 12 h 18"/>
                <a:gd name="T8" fmla="*/ 129 w 129"/>
                <a:gd name="T9" fmla="*/ 6 h 18"/>
                <a:gd name="T10" fmla="*/ 126 w 129"/>
                <a:gd name="T11" fmla="*/ 3 h 18"/>
                <a:gd name="T12" fmla="*/ 123 w 129"/>
                <a:gd name="T13" fmla="*/ 0 h 18"/>
                <a:gd name="T14" fmla="*/ 6 w 129"/>
                <a:gd name="T15" fmla="*/ 0 h 18"/>
                <a:gd name="T16" fmla="*/ 3 w 129"/>
                <a:gd name="T17" fmla="*/ 3 h 18"/>
                <a:gd name="T18" fmla="*/ 0 w 129"/>
                <a:gd name="T19" fmla="*/ 6 h 18"/>
                <a:gd name="T20" fmla="*/ 0 w 129"/>
                <a:gd name="T21" fmla="*/ 12 h 18"/>
                <a:gd name="T22" fmla="*/ 3 w 129"/>
                <a:gd name="T23" fmla="*/ 15 h 18"/>
                <a:gd name="T24" fmla="*/ 6 w 129"/>
                <a:gd name="T25" fmla="*/ 18 h 18"/>
                <a:gd name="T26" fmla="*/ 9 w 129"/>
                <a:gd name="T27" fmla="*/ 18 h 18"/>
                <a:gd name="T28" fmla="*/ 120 w 129"/>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9" h="18">
                  <a:moveTo>
                    <a:pt x="120" y="18"/>
                  </a:moveTo>
                  <a:lnTo>
                    <a:pt x="123" y="18"/>
                  </a:lnTo>
                  <a:lnTo>
                    <a:pt x="126" y="15"/>
                  </a:lnTo>
                  <a:lnTo>
                    <a:pt x="129" y="12"/>
                  </a:lnTo>
                  <a:lnTo>
                    <a:pt x="129" y="6"/>
                  </a:lnTo>
                  <a:lnTo>
                    <a:pt x="126" y="3"/>
                  </a:lnTo>
                  <a:lnTo>
                    <a:pt x="123" y="0"/>
                  </a:lnTo>
                  <a:lnTo>
                    <a:pt x="6" y="0"/>
                  </a:lnTo>
                  <a:lnTo>
                    <a:pt x="3" y="3"/>
                  </a:lnTo>
                  <a:lnTo>
                    <a:pt x="0" y="6"/>
                  </a:lnTo>
                  <a:lnTo>
                    <a:pt x="0" y="12"/>
                  </a:lnTo>
                  <a:lnTo>
                    <a:pt x="3" y="15"/>
                  </a:lnTo>
                  <a:lnTo>
                    <a:pt x="6" y="18"/>
                  </a:lnTo>
                  <a:lnTo>
                    <a:pt x="9" y="18"/>
                  </a:lnTo>
                  <a:lnTo>
                    <a:pt x="1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1" name="Freeform 74"/>
            <p:cNvSpPr>
              <a:spLocks/>
            </p:cNvSpPr>
            <p:nvPr/>
          </p:nvSpPr>
          <p:spPr bwMode="auto">
            <a:xfrm>
              <a:off x="5217" y="1298"/>
              <a:ext cx="18" cy="2005"/>
            </a:xfrm>
            <a:custGeom>
              <a:avLst/>
              <a:gdLst>
                <a:gd name="T0" fmla="*/ 18 w 18"/>
                <a:gd name="T1" fmla="*/ 9 h 2005"/>
                <a:gd name="T2" fmla="*/ 18 w 18"/>
                <a:gd name="T3" fmla="*/ 6 h 2005"/>
                <a:gd name="T4" fmla="*/ 15 w 18"/>
                <a:gd name="T5" fmla="*/ 3 h 2005"/>
                <a:gd name="T6" fmla="*/ 12 w 18"/>
                <a:gd name="T7" fmla="*/ 0 h 2005"/>
                <a:gd name="T8" fmla="*/ 6 w 18"/>
                <a:gd name="T9" fmla="*/ 0 h 2005"/>
                <a:gd name="T10" fmla="*/ 3 w 18"/>
                <a:gd name="T11" fmla="*/ 3 h 2005"/>
                <a:gd name="T12" fmla="*/ 0 w 18"/>
                <a:gd name="T13" fmla="*/ 6 h 2005"/>
                <a:gd name="T14" fmla="*/ 0 w 18"/>
                <a:gd name="T15" fmla="*/ 1999 h 2005"/>
                <a:gd name="T16" fmla="*/ 3 w 18"/>
                <a:gd name="T17" fmla="*/ 2002 h 2005"/>
                <a:gd name="T18" fmla="*/ 6 w 18"/>
                <a:gd name="T19" fmla="*/ 2005 h 2005"/>
                <a:gd name="T20" fmla="*/ 12 w 18"/>
                <a:gd name="T21" fmla="*/ 2005 h 2005"/>
                <a:gd name="T22" fmla="*/ 15 w 18"/>
                <a:gd name="T23" fmla="*/ 2002 h 2005"/>
                <a:gd name="T24" fmla="*/ 18 w 18"/>
                <a:gd name="T25" fmla="*/ 1999 h 2005"/>
                <a:gd name="T26" fmla="*/ 18 w 18"/>
                <a:gd name="T27" fmla="*/ 1996 h 2005"/>
                <a:gd name="T28" fmla="*/ 18 w 18"/>
                <a:gd name="T29" fmla="*/ 9 h 20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2005">
                  <a:moveTo>
                    <a:pt x="18" y="9"/>
                  </a:moveTo>
                  <a:lnTo>
                    <a:pt x="18" y="6"/>
                  </a:lnTo>
                  <a:lnTo>
                    <a:pt x="15" y="3"/>
                  </a:lnTo>
                  <a:lnTo>
                    <a:pt x="12" y="0"/>
                  </a:lnTo>
                  <a:lnTo>
                    <a:pt x="6" y="0"/>
                  </a:lnTo>
                  <a:lnTo>
                    <a:pt x="3" y="3"/>
                  </a:lnTo>
                  <a:lnTo>
                    <a:pt x="0" y="6"/>
                  </a:lnTo>
                  <a:lnTo>
                    <a:pt x="0" y="1999"/>
                  </a:lnTo>
                  <a:lnTo>
                    <a:pt x="3" y="2002"/>
                  </a:lnTo>
                  <a:lnTo>
                    <a:pt x="6" y="2005"/>
                  </a:lnTo>
                  <a:lnTo>
                    <a:pt x="12" y="2005"/>
                  </a:lnTo>
                  <a:lnTo>
                    <a:pt x="15" y="2002"/>
                  </a:lnTo>
                  <a:lnTo>
                    <a:pt x="18" y="1999"/>
                  </a:lnTo>
                  <a:lnTo>
                    <a:pt x="18" y="1996"/>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2" name="Freeform 75"/>
            <p:cNvSpPr>
              <a:spLocks/>
            </p:cNvSpPr>
            <p:nvPr/>
          </p:nvSpPr>
          <p:spPr bwMode="auto">
            <a:xfrm>
              <a:off x="5217" y="1740"/>
              <a:ext cx="129" cy="18"/>
            </a:xfrm>
            <a:custGeom>
              <a:avLst/>
              <a:gdLst>
                <a:gd name="T0" fmla="*/ 120 w 129"/>
                <a:gd name="T1" fmla="*/ 18 h 18"/>
                <a:gd name="T2" fmla="*/ 123 w 129"/>
                <a:gd name="T3" fmla="*/ 18 h 18"/>
                <a:gd name="T4" fmla="*/ 126 w 129"/>
                <a:gd name="T5" fmla="*/ 15 h 18"/>
                <a:gd name="T6" fmla="*/ 129 w 129"/>
                <a:gd name="T7" fmla="*/ 12 h 18"/>
                <a:gd name="T8" fmla="*/ 129 w 129"/>
                <a:gd name="T9" fmla="*/ 6 h 18"/>
                <a:gd name="T10" fmla="*/ 126 w 129"/>
                <a:gd name="T11" fmla="*/ 3 h 18"/>
                <a:gd name="T12" fmla="*/ 123 w 129"/>
                <a:gd name="T13" fmla="*/ 0 h 18"/>
                <a:gd name="T14" fmla="*/ 6 w 129"/>
                <a:gd name="T15" fmla="*/ 0 h 18"/>
                <a:gd name="T16" fmla="*/ 3 w 129"/>
                <a:gd name="T17" fmla="*/ 3 h 18"/>
                <a:gd name="T18" fmla="*/ 0 w 129"/>
                <a:gd name="T19" fmla="*/ 6 h 18"/>
                <a:gd name="T20" fmla="*/ 0 w 129"/>
                <a:gd name="T21" fmla="*/ 12 h 18"/>
                <a:gd name="T22" fmla="*/ 3 w 129"/>
                <a:gd name="T23" fmla="*/ 15 h 18"/>
                <a:gd name="T24" fmla="*/ 6 w 129"/>
                <a:gd name="T25" fmla="*/ 18 h 18"/>
                <a:gd name="T26" fmla="*/ 9 w 129"/>
                <a:gd name="T27" fmla="*/ 18 h 18"/>
                <a:gd name="T28" fmla="*/ 120 w 129"/>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9" h="18">
                  <a:moveTo>
                    <a:pt x="120" y="18"/>
                  </a:moveTo>
                  <a:lnTo>
                    <a:pt x="123" y="18"/>
                  </a:lnTo>
                  <a:lnTo>
                    <a:pt x="126" y="15"/>
                  </a:lnTo>
                  <a:lnTo>
                    <a:pt x="129" y="12"/>
                  </a:lnTo>
                  <a:lnTo>
                    <a:pt x="129" y="6"/>
                  </a:lnTo>
                  <a:lnTo>
                    <a:pt x="126" y="3"/>
                  </a:lnTo>
                  <a:lnTo>
                    <a:pt x="123" y="0"/>
                  </a:lnTo>
                  <a:lnTo>
                    <a:pt x="6" y="0"/>
                  </a:lnTo>
                  <a:lnTo>
                    <a:pt x="3" y="3"/>
                  </a:lnTo>
                  <a:lnTo>
                    <a:pt x="0" y="6"/>
                  </a:lnTo>
                  <a:lnTo>
                    <a:pt x="0" y="12"/>
                  </a:lnTo>
                  <a:lnTo>
                    <a:pt x="3" y="15"/>
                  </a:lnTo>
                  <a:lnTo>
                    <a:pt x="6" y="18"/>
                  </a:lnTo>
                  <a:lnTo>
                    <a:pt x="9" y="18"/>
                  </a:lnTo>
                  <a:lnTo>
                    <a:pt x="1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3" name="Freeform 76"/>
            <p:cNvSpPr>
              <a:spLocks/>
            </p:cNvSpPr>
            <p:nvPr/>
          </p:nvSpPr>
          <p:spPr bwMode="auto">
            <a:xfrm>
              <a:off x="5217" y="2181"/>
              <a:ext cx="129" cy="18"/>
            </a:xfrm>
            <a:custGeom>
              <a:avLst/>
              <a:gdLst>
                <a:gd name="T0" fmla="*/ 120 w 129"/>
                <a:gd name="T1" fmla="*/ 18 h 18"/>
                <a:gd name="T2" fmla="*/ 123 w 129"/>
                <a:gd name="T3" fmla="*/ 18 h 18"/>
                <a:gd name="T4" fmla="*/ 126 w 129"/>
                <a:gd name="T5" fmla="*/ 15 h 18"/>
                <a:gd name="T6" fmla="*/ 129 w 129"/>
                <a:gd name="T7" fmla="*/ 12 h 18"/>
                <a:gd name="T8" fmla="*/ 129 w 129"/>
                <a:gd name="T9" fmla="*/ 6 h 18"/>
                <a:gd name="T10" fmla="*/ 126 w 129"/>
                <a:gd name="T11" fmla="*/ 3 h 18"/>
                <a:gd name="T12" fmla="*/ 123 w 129"/>
                <a:gd name="T13" fmla="*/ 0 h 18"/>
                <a:gd name="T14" fmla="*/ 6 w 129"/>
                <a:gd name="T15" fmla="*/ 0 h 18"/>
                <a:gd name="T16" fmla="*/ 3 w 129"/>
                <a:gd name="T17" fmla="*/ 3 h 18"/>
                <a:gd name="T18" fmla="*/ 0 w 129"/>
                <a:gd name="T19" fmla="*/ 6 h 18"/>
                <a:gd name="T20" fmla="*/ 0 w 129"/>
                <a:gd name="T21" fmla="*/ 12 h 18"/>
                <a:gd name="T22" fmla="*/ 3 w 129"/>
                <a:gd name="T23" fmla="*/ 15 h 18"/>
                <a:gd name="T24" fmla="*/ 6 w 129"/>
                <a:gd name="T25" fmla="*/ 18 h 18"/>
                <a:gd name="T26" fmla="*/ 9 w 129"/>
                <a:gd name="T27" fmla="*/ 18 h 18"/>
                <a:gd name="T28" fmla="*/ 120 w 129"/>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9" h="18">
                  <a:moveTo>
                    <a:pt x="120" y="18"/>
                  </a:moveTo>
                  <a:lnTo>
                    <a:pt x="123" y="18"/>
                  </a:lnTo>
                  <a:lnTo>
                    <a:pt x="126" y="15"/>
                  </a:lnTo>
                  <a:lnTo>
                    <a:pt x="129" y="12"/>
                  </a:lnTo>
                  <a:lnTo>
                    <a:pt x="129" y="6"/>
                  </a:lnTo>
                  <a:lnTo>
                    <a:pt x="126" y="3"/>
                  </a:lnTo>
                  <a:lnTo>
                    <a:pt x="123" y="0"/>
                  </a:lnTo>
                  <a:lnTo>
                    <a:pt x="6" y="0"/>
                  </a:lnTo>
                  <a:lnTo>
                    <a:pt x="3" y="3"/>
                  </a:lnTo>
                  <a:lnTo>
                    <a:pt x="0" y="6"/>
                  </a:lnTo>
                  <a:lnTo>
                    <a:pt x="0" y="12"/>
                  </a:lnTo>
                  <a:lnTo>
                    <a:pt x="3" y="15"/>
                  </a:lnTo>
                  <a:lnTo>
                    <a:pt x="6" y="18"/>
                  </a:lnTo>
                  <a:lnTo>
                    <a:pt x="9" y="18"/>
                  </a:lnTo>
                  <a:lnTo>
                    <a:pt x="1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4" name="Freeform 77"/>
            <p:cNvSpPr>
              <a:spLocks/>
            </p:cNvSpPr>
            <p:nvPr/>
          </p:nvSpPr>
          <p:spPr bwMode="auto">
            <a:xfrm>
              <a:off x="5217" y="2623"/>
              <a:ext cx="129" cy="18"/>
            </a:xfrm>
            <a:custGeom>
              <a:avLst/>
              <a:gdLst>
                <a:gd name="T0" fmla="*/ 120 w 129"/>
                <a:gd name="T1" fmla="*/ 18 h 18"/>
                <a:gd name="T2" fmla="*/ 123 w 129"/>
                <a:gd name="T3" fmla="*/ 18 h 18"/>
                <a:gd name="T4" fmla="*/ 126 w 129"/>
                <a:gd name="T5" fmla="*/ 15 h 18"/>
                <a:gd name="T6" fmla="*/ 129 w 129"/>
                <a:gd name="T7" fmla="*/ 12 h 18"/>
                <a:gd name="T8" fmla="*/ 129 w 129"/>
                <a:gd name="T9" fmla="*/ 6 h 18"/>
                <a:gd name="T10" fmla="*/ 126 w 129"/>
                <a:gd name="T11" fmla="*/ 3 h 18"/>
                <a:gd name="T12" fmla="*/ 123 w 129"/>
                <a:gd name="T13" fmla="*/ 0 h 18"/>
                <a:gd name="T14" fmla="*/ 6 w 129"/>
                <a:gd name="T15" fmla="*/ 0 h 18"/>
                <a:gd name="T16" fmla="*/ 3 w 129"/>
                <a:gd name="T17" fmla="*/ 3 h 18"/>
                <a:gd name="T18" fmla="*/ 0 w 129"/>
                <a:gd name="T19" fmla="*/ 6 h 18"/>
                <a:gd name="T20" fmla="*/ 0 w 129"/>
                <a:gd name="T21" fmla="*/ 12 h 18"/>
                <a:gd name="T22" fmla="*/ 3 w 129"/>
                <a:gd name="T23" fmla="*/ 15 h 18"/>
                <a:gd name="T24" fmla="*/ 6 w 129"/>
                <a:gd name="T25" fmla="*/ 18 h 18"/>
                <a:gd name="T26" fmla="*/ 9 w 129"/>
                <a:gd name="T27" fmla="*/ 18 h 18"/>
                <a:gd name="T28" fmla="*/ 120 w 129"/>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9" h="18">
                  <a:moveTo>
                    <a:pt x="120" y="18"/>
                  </a:moveTo>
                  <a:lnTo>
                    <a:pt x="123" y="18"/>
                  </a:lnTo>
                  <a:lnTo>
                    <a:pt x="126" y="15"/>
                  </a:lnTo>
                  <a:lnTo>
                    <a:pt x="129" y="12"/>
                  </a:lnTo>
                  <a:lnTo>
                    <a:pt x="129" y="6"/>
                  </a:lnTo>
                  <a:lnTo>
                    <a:pt x="126" y="3"/>
                  </a:lnTo>
                  <a:lnTo>
                    <a:pt x="123" y="0"/>
                  </a:lnTo>
                  <a:lnTo>
                    <a:pt x="6" y="0"/>
                  </a:lnTo>
                  <a:lnTo>
                    <a:pt x="3" y="3"/>
                  </a:lnTo>
                  <a:lnTo>
                    <a:pt x="0" y="6"/>
                  </a:lnTo>
                  <a:lnTo>
                    <a:pt x="0" y="12"/>
                  </a:lnTo>
                  <a:lnTo>
                    <a:pt x="3" y="15"/>
                  </a:lnTo>
                  <a:lnTo>
                    <a:pt x="6" y="18"/>
                  </a:lnTo>
                  <a:lnTo>
                    <a:pt x="9" y="18"/>
                  </a:lnTo>
                  <a:lnTo>
                    <a:pt x="1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5" name="Freeform 78"/>
            <p:cNvSpPr>
              <a:spLocks/>
            </p:cNvSpPr>
            <p:nvPr/>
          </p:nvSpPr>
          <p:spPr bwMode="auto">
            <a:xfrm>
              <a:off x="5217" y="3065"/>
              <a:ext cx="129" cy="17"/>
            </a:xfrm>
            <a:custGeom>
              <a:avLst/>
              <a:gdLst>
                <a:gd name="T0" fmla="*/ 120 w 129"/>
                <a:gd name="T1" fmla="*/ 17 h 17"/>
                <a:gd name="T2" fmla="*/ 123 w 129"/>
                <a:gd name="T3" fmla="*/ 17 h 17"/>
                <a:gd name="T4" fmla="*/ 126 w 129"/>
                <a:gd name="T5" fmla="*/ 14 h 17"/>
                <a:gd name="T6" fmla="*/ 129 w 129"/>
                <a:gd name="T7" fmla="*/ 11 h 17"/>
                <a:gd name="T8" fmla="*/ 129 w 129"/>
                <a:gd name="T9" fmla="*/ 5 h 17"/>
                <a:gd name="T10" fmla="*/ 126 w 129"/>
                <a:gd name="T11" fmla="*/ 2 h 17"/>
                <a:gd name="T12" fmla="*/ 123 w 129"/>
                <a:gd name="T13" fmla="*/ 0 h 17"/>
                <a:gd name="T14" fmla="*/ 6 w 129"/>
                <a:gd name="T15" fmla="*/ 0 h 17"/>
                <a:gd name="T16" fmla="*/ 3 w 129"/>
                <a:gd name="T17" fmla="*/ 2 h 17"/>
                <a:gd name="T18" fmla="*/ 0 w 129"/>
                <a:gd name="T19" fmla="*/ 5 h 17"/>
                <a:gd name="T20" fmla="*/ 0 w 129"/>
                <a:gd name="T21" fmla="*/ 11 h 17"/>
                <a:gd name="T22" fmla="*/ 3 w 129"/>
                <a:gd name="T23" fmla="*/ 14 h 17"/>
                <a:gd name="T24" fmla="*/ 6 w 129"/>
                <a:gd name="T25" fmla="*/ 17 h 17"/>
                <a:gd name="T26" fmla="*/ 9 w 129"/>
                <a:gd name="T27" fmla="*/ 17 h 17"/>
                <a:gd name="T28" fmla="*/ 120 w 129"/>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9" h="17">
                  <a:moveTo>
                    <a:pt x="120" y="17"/>
                  </a:moveTo>
                  <a:lnTo>
                    <a:pt x="123" y="17"/>
                  </a:lnTo>
                  <a:lnTo>
                    <a:pt x="126" y="14"/>
                  </a:lnTo>
                  <a:lnTo>
                    <a:pt x="129" y="11"/>
                  </a:lnTo>
                  <a:lnTo>
                    <a:pt x="129" y="5"/>
                  </a:lnTo>
                  <a:lnTo>
                    <a:pt x="126" y="2"/>
                  </a:lnTo>
                  <a:lnTo>
                    <a:pt x="123" y="0"/>
                  </a:lnTo>
                  <a:lnTo>
                    <a:pt x="6" y="0"/>
                  </a:lnTo>
                  <a:lnTo>
                    <a:pt x="3" y="2"/>
                  </a:lnTo>
                  <a:lnTo>
                    <a:pt x="0" y="5"/>
                  </a:lnTo>
                  <a:lnTo>
                    <a:pt x="0" y="11"/>
                  </a:lnTo>
                  <a:lnTo>
                    <a:pt x="3" y="14"/>
                  </a:lnTo>
                  <a:lnTo>
                    <a:pt x="6" y="17"/>
                  </a:lnTo>
                  <a:lnTo>
                    <a:pt x="9" y="17"/>
                  </a:lnTo>
                  <a:lnTo>
                    <a:pt x="12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6" name="Oval 79"/>
            <p:cNvSpPr>
              <a:spLocks noChangeArrowheads="1"/>
            </p:cNvSpPr>
            <p:nvPr/>
          </p:nvSpPr>
          <p:spPr bwMode="auto">
            <a:xfrm>
              <a:off x="5198" y="1721"/>
              <a:ext cx="58" cy="5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10317" name="Freeform 80"/>
            <p:cNvSpPr>
              <a:spLocks/>
            </p:cNvSpPr>
            <p:nvPr/>
          </p:nvSpPr>
          <p:spPr bwMode="auto">
            <a:xfrm>
              <a:off x="5189" y="1712"/>
              <a:ext cx="73" cy="71"/>
            </a:xfrm>
            <a:custGeom>
              <a:avLst/>
              <a:gdLst>
                <a:gd name="T0" fmla="*/ 2 w 73"/>
                <a:gd name="T1" fmla="*/ 47 h 71"/>
                <a:gd name="T2" fmla="*/ 3 w 73"/>
                <a:gd name="T3" fmla="*/ 51 h 71"/>
                <a:gd name="T4" fmla="*/ 12 w 73"/>
                <a:gd name="T5" fmla="*/ 60 h 71"/>
                <a:gd name="T6" fmla="*/ 15 w 73"/>
                <a:gd name="T7" fmla="*/ 63 h 71"/>
                <a:gd name="T8" fmla="*/ 18 w 73"/>
                <a:gd name="T9" fmla="*/ 66 h 71"/>
                <a:gd name="T10" fmla="*/ 18 w 73"/>
                <a:gd name="T11" fmla="*/ 66 h 71"/>
                <a:gd name="T12" fmla="*/ 33 w 73"/>
                <a:gd name="T13" fmla="*/ 71 h 71"/>
                <a:gd name="T14" fmla="*/ 43 w 73"/>
                <a:gd name="T15" fmla="*/ 68 h 71"/>
                <a:gd name="T16" fmla="*/ 55 w 73"/>
                <a:gd name="T17" fmla="*/ 66 h 71"/>
                <a:gd name="T18" fmla="*/ 55 w 73"/>
                <a:gd name="T19" fmla="*/ 66 h 71"/>
                <a:gd name="T20" fmla="*/ 58 w 73"/>
                <a:gd name="T21" fmla="*/ 63 h 71"/>
                <a:gd name="T22" fmla="*/ 61 w 73"/>
                <a:gd name="T23" fmla="*/ 60 h 71"/>
                <a:gd name="T24" fmla="*/ 70 w 73"/>
                <a:gd name="T25" fmla="*/ 51 h 71"/>
                <a:gd name="T26" fmla="*/ 71 w 73"/>
                <a:gd name="T27" fmla="*/ 47 h 71"/>
                <a:gd name="T28" fmla="*/ 65 w 73"/>
                <a:gd name="T29" fmla="*/ 44 h 71"/>
                <a:gd name="T30" fmla="*/ 73 w 73"/>
                <a:gd name="T31" fmla="*/ 23 h 71"/>
                <a:gd name="T32" fmla="*/ 70 w 73"/>
                <a:gd name="T33" fmla="*/ 19 h 71"/>
                <a:gd name="T34" fmla="*/ 59 w 73"/>
                <a:gd name="T35" fmla="*/ 9 h 71"/>
                <a:gd name="T36" fmla="*/ 53 w 73"/>
                <a:gd name="T37" fmla="*/ 3 h 71"/>
                <a:gd name="T38" fmla="*/ 49 w 73"/>
                <a:gd name="T39" fmla="*/ 1 h 71"/>
                <a:gd name="T40" fmla="*/ 24 w 73"/>
                <a:gd name="T41" fmla="*/ 1 h 71"/>
                <a:gd name="T42" fmla="*/ 20 w 73"/>
                <a:gd name="T43" fmla="*/ 3 h 71"/>
                <a:gd name="T44" fmla="*/ 14 w 73"/>
                <a:gd name="T45" fmla="*/ 9 h 71"/>
                <a:gd name="T46" fmla="*/ 3 w 73"/>
                <a:gd name="T47" fmla="*/ 19 h 71"/>
                <a:gd name="T48" fmla="*/ 0 w 73"/>
                <a:gd name="T49" fmla="*/ 23 h 71"/>
                <a:gd name="T50" fmla="*/ 18 w 73"/>
                <a:gd name="T51" fmla="*/ 29 h 71"/>
                <a:gd name="T52" fmla="*/ 21 w 73"/>
                <a:gd name="T53" fmla="*/ 25 h 71"/>
                <a:gd name="T54" fmla="*/ 26 w 73"/>
                <a:gd name="T55" fmla="*/ 19 h 71"/>
                <a:gd name="T56" fmla="*/ 30 w 73"/>
                <a:gd name="T57" fmla="*/ 18 h 71"/>
                <a:gd name="T58" fmla="*/ 31 w 73"/>
                <a:gd name="T59" fmla="*/ 18 h 71"/>
                <a:gd name="T60" fmla="*/ 43 w 73"/>
                <a:gd name="T61" fmla="*/ 19 h 71"/>
                <a:gd name="T62" fmla="*/ 48 w 73"/>
                <a:gd name="T63" fmla="*/ 20 h 71"/>
                <a:gd name="T64" fmla="*/ 48 w 73"/>
                <a:gd name="T65" fmla="*/ 20 h 71"/>
                <a:gd name="T66" fmla="*/ 53 w 73"/>
                <a:gd name="T67" fmla="*/ 26 h 71"/>
                <a:gd name="T68" fmla="*/ 55 w 73"/>
                <a:gd name="T69" fmla="*/ 37 h 71"/>
                <a:gd name="T70" fmla="*/ 58 w 73"/>
                <a:gd name="T71" fmla="*/ 29 h 71"/>
                <a:gd name="T72" fmla="*/ 56 w 73"/>
                <a:gd name="T73" fmla="*/ 41 h 71"/>
                <a:gd name="T74" fmla="*/ 51 w 73"/>
                <a:gd name="T75" fmla="*/ 47 h 71"/>
                <a:gd name="T76" fmla="*/ 48 w 73"/>
                <a:gd name="T77" fmla="*/ 50 h 71"/>
                <a:gd name="T78" fmla="*/ 45 w 73"/>
                <a:gd name="T79" fmla="*/ 53 h 71"/>
                <a:gd name="T80" fmla="*/ 48 w 73"/>
                <a:gd name="T81" fmla="*/ 50 h 71"/>
                <a:gd name="T82" fmla="*/ 43 w 73"/>
                <a:gd name="T83" fmla="*/ 51 h 71"/>
                <a:gd name="T84" fmla="*/ 28 w 73"/>
                <a:gd name="T85" fmla="*/ 63 h 71"/>
                <a:gd name="T86" fmla="*/ 31 w 73"/>
                <a:gd name="T87" fmla="*/ 53 h 71"/>
                <a:gd name="T88" fmla="*/ 30 w 73"/>
                <a:gd name="T89" fmla="*/ 53 h 71"/>
                <a:gd name="T90" fmla="*/ 26 w 73"/>
                <a:gd name="T91" fmla="*/ 51 h 71"/>
                <a:gd name="T92" fmla="*/ 23 w 73"/>
                <a:gd name="T93" fmla="*/ 48 h 71"/>
                <a:gd name="T94" fmla="*/ 20 w 73"/>
                <a:gd name="T95" fmla="*/ 46 h 71"/>
                <a:gd name="T96" fmla="*/ 18 w 73"/>
                <a:gd name="T97" fmla="*/ 41 h 71"/>
                <a:gd name="T98" fmla="*/ 18 w 73"/>
                <a:gd name="T99" fmla="*/ 40 h 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3" h="71">
                  <a:moveTo>
                    <a:pt x="0" y="35"/>
                  </a:moveTo>
                  <a:lnTo>
                    <a:pt x="0" y="46"/>
                  </a:lnTo>
                  <a:lnTo>
                    <a:pt x="2" y="47"/>
                  </a:lnTo>
                  <a:lnTo>
                    <a:pt x="5" y="53"/>
                  </a:lnTo>
                  <a:lnTo>
                    <a:pt x="6" y="53"/>
                  </a:lnTo>
                  <a:lnTo>
                    <a:pt x="3" y="51"/>
                  </a:lnTo>
                  <a:lnTo>
                    <a:pt x="5" y="53"/>
                  </a:lnTo>
                  <a:lnTo>
                    <a:pt x="8" y="57"/>
                  </a:lnTo>
                  <a:lnTo>
                    <a:pt x="12" y="60"/>
                  </a:lnTo>
                  <a:lnTo>
                    <a:pt x="8" y="56"/>
                  </a:lnTo>
                  <a:lnTo>
                    <a:pt x="11" y="60"/>
                  </a:lnTo>
                  <a:lnTo>
                    <a:pt x="15" y="63"/>
                  </a:lnTo>
                  <a:lnTo>
                    <a:pt x="11" y="59"/>
                  </a:lnTo>
                  <a:lnTo>
                    <a:pt x="14" y="63"/>
                  </a:lnTo>
                  <a:lnTo>
                    <a:pt x="18" y="66"/>
                  </a:lnTo>
                  <a:lnTo>
                    <a:pt x="20" y="68"/>
                  </a:lnTo>
                  <a:lnTo>
                    <a:pt x="18" y="65"/>
                  </a:lnTo>
                  <a:lnTo>
                    <a:pt x="18" y="66"/>
                  </a:lnTo>
                  <a:lnTo>
                    <a:pt x="24" y="69"/>
                  </a:lnTo>
                  <a:lnTo>
                    <a:pt x="26" y="71"/>
                  </a:lnTo>
                  <a:lnTo>
                    <a:pt x="33" y="71"/>
                  </a:lnTo>
                  <a:lnTo>
                    <a:pt x="31" y="69"/>
                  </a:lnTo>
                  <a:lnTo>
                    <a:pt x="46" y="63"/>
                  </a:lnTo>
                  <a:lnTo>
                    <a:pt x="43" y="68"/>
                  </a:lnTo>
                  <a:lnTo>
                    <a:pt x="48" y="71"/>
                  </a:lnTo>
                  <a:lnTo>
                    <a:pt x="49" y="69"/>
                  </a:lnTo>
                  <a:lnTo>
                    <a:pt x="55" y="66"/>
                  </a:lnTo>
                  <a:lnTo>
                    <a:pt x="55" y="65"/>
                  </a:lnTo>
                  <a:lnTo>
                    <a:pt x="53" y="68"/>
                  </a:lnTo>
                  <a:lnTo>
                    <a:pt x="55" y="66"/>
                  </a:lnTo>
                  <a:lnTo>
                    <a:pt x="59" y="63"/>
                  </a:lnTo>
                  <a:lnTo>
                    <a:pt x="62" y="59"/>
                  </a:lnTo>
                  <a:lnTo>
                    <a:pt x="58" y="63"/>
                  </a:lnTo>
                  <a:lnTo>
                    <a:pt x="62" y="60"/>
                  </a:lnTo>
                  <a:lnTo>
                    <a:pt x="65" y="56"/>
                  </a:lnTo>
                  <a:lnTo>
                    <a:pt x="61" y="60"/>
                  </a:lnTo>
                  <a:lnTo>
                    <a:pt x="65" y="57"/>
                  </a:lnTo>
                  <a:lnTo>
                    <a:pt x="68" y="53"/>
                  </a:lnTo>
                  <a:lnTo>
                    <a:pt x="70" y="51"/>
                  </a:lnTo>
                  <a:lnTo>
                    <a:pt x="67" y="53"/>
                  </a:lnTo>
                  <a:lnTo>
                    <a:pt x="68" y="53"/>
                  </a:lnTo>
                  <a:lnTo>
                    <a:pt x="71" y="47"/>
                  </a:lnTo>
                  <a:lnTo>
                    <a:pt x="73" y="46"/>
                  </a:lnTo>
                  <a:lnTo>
                    <a:pt x="70" y="41"/>
                  </a:lnTo>
                  <a:lnTo>
                    <a:pt x="65" y="44"/>
                  </a:lnTo>
                  <a:lnTo>
                    <a:pt x="71" y="29"/>
                  </a:lnTo>
                  <a:lnTo>
                    <a:pt x="73" y="31"/>
                  </a:lnTo>
                  <a:lnTo>
                    <a:pt x="73" y="23"/>
                  </a:lnTo>
                  <a:lnTo>
                    <a:pt x="71" y="22"/>
                  </a:lnTo>
                  <a:lnTo>
                    <a:pt x="71" y="20"/>
                  </a:lnTo>
                  <a:lnTo>
                    <a:pt x="70" y="19"/>
                  </a:lnTo>
                  <a:lnTo>
                    <a:pt x="70" y="18"/>
                  </a:lnTo>
                  <a:lnTo>
                    <a:pt x="58" y="6"/>
                  </a:lnTo>
                  <a:lnTo>
                    <a:pt x="59" y="9"/>
                  </a:lnTo>
                  <a:lnTo>
                    <a:pt x="59" y="7"/>
                  </a:lnTo>
                  <a:lnTo>
                    <a:pt x="55" y="4"/>
                  </a:lnTo>
                  <a:lnTo>
                    <a:pt x="53" y="3"/>
                  </a:lnTo>
                  <a:lnTo>
                    <a:pt x="55" y="6"/>
                  </a:lnTo>
                  <a:lnTo>
                    <a:pt x="55" y="4"/>
                  </a:lnTo>
                  <a:lnTo>
                    <a:pt x="49" y="1"/>
                  </a:lnTo>
                  <a:lnTo>
                    <a:pt x="48" y="0"/>
                  </a:lnTo>
                  <a:lnTo>
                    <a:pt x="26" y="0"/>
                  </a:lnTo>
                  <a:lnTo>
                    <a:pt x="24" y="1"/>
                  </a:lnTo>
                  <a:lnTo>
                    <a:pt x="18" y="4"/>
                  </a:lnTo>
                  <a:lnTo>
                    <a:pt x="18" y="6"/>
                  </a:lnTo>
                  <a:lnTo>
                    <a:pt x="20" y="3"/>
                  </a:lnTo>
                  <a:lnTo>
                    <a:pt x="18" y="4"/>
                  </a:lnTo>
                  <a:lnTo>
                    <a:pt x="14" y="7"/>
                  </a:lnTo>
                  <a:lnTo>
                    <a:pt x="14" y="9"/>
                  </a:lnTo>
                  <a:lnTo>
                    <a:pt x="15" y="6"/>
                  </a:lnTo>
                  <a:lnTo>
                    <a:pt x="3" y="18"/>
                  </a:lnTo>
                  <a:lnTo>
                    <a:pt x="3" y="19"/>
                  </a:lnTo>
                  <a:lnTo>
                    <a:pt x="2" y="20"/>
                  </a:lnTo>
                  <a:lnTo>
                    <a:pt x="2" y="22"/>
                  </a:lnTo>
                  <a:lnTo>
                    <a:pt x="0" y="23"/>
                  </a:lnTo>
                  <a:lnTo>
                    <a:pt x="0" y="35"/>
                  </a:lnTo>
                  <a:lnTo>
                    <a:pt x="18" y="35"/>
                  </a:lnTo>
                  <a:lnTo>
                    <a:pt x="18" y="29"/>
                  </a:lnTo>
                  <a:lnTo>
                    <a:pt x="20" y="28"/>
                  </a:lnTo>
                  <a:lnTo>
                    <a:pt x="20" y="26"/>
                  </a:lnTo>
                  <a:lnTo>
                    <a:pt x="21" y="25"/>
                  </a:lnTo>
                  <a:lnTo>
                    <a:pt x="21" y="23"/>
                  </a:lnTo>
                  <a:lnTo>
                    <a:pt x="26" y="20"/>
                  </a:lnTo>
                  <a:lnTo>
                    <a:pt x="26" y="19"/>
                  </a:lnTo>
                  <a:lnTo>
                    <a:pt x="24" y="22"/>
                  </a:lnTo>
                  <a:lnTo>
                    <a:pt x="26" y="20"/>
                  </a:lnTo>
                  <a:lnTo>
                    <a:pt x="30" y="18"/>
                  </a:lnTo>
                  <a:lnTo>
                    <a:pt x="30" y="16"/>
                  </a:lnTo>
                  <a:lnTo>
                    <a:pt x="30" y="19"/>
                  </a:lnTo>
                  <a:lnTo>
                    <a:pt x="31" y="18"/>
                  </a:lnTo>
                  <a:lnTo>
                    <a:pt x="37" y="18"/>
                  </a:lnTo>
                  <a:lnTo>
                    <a:pt x="42" y="18"/>
                  </a:lnTo>
                  <a:lnTo>
                    <a:pt x="43" y="19"/>
                  </a:lnTo>
                  <a:lnTo>
                    <a:pt x="43" y="16"/>
                  </a:lnTo>
                  <a:lnTo>
                    <a:pt x="43" y="18"/>
                  </a:lnTo>
                  <a:lnTo>
                    <a:pt x="48" y="20"/>
                  </a:lnTo>
                  <a:lnTo>
                    <a:pt x="49" y="22"/>
                  </a:lnTo>
                  <a:lnTo>
                    <a:pt x="48" y="19"/>
                  </a:lnTo>
                  <a:lnTo>
                    <a:pt x="48" y="20"/>
                  </a:lnTo>
                  <a:lnTo>
                    <a:pt x="52" y="23"/>
                  </a:lnTo>
                  <a:lnTo>
                    <a:pt x="52" y="25"/>
                  </a:lnTo>
                  <a:lnTo>
                    <a:pt x="53" y="26"/>
                  </a:lnTo>
                  <a:lnTo>
                    <a:pt x="53" y="28"/>
                  </a:lnTo>
                  <a:lnTo>
                    <a:pt x="55" y="29"/>
                  </a:lnTo>
                  <a:lnTo>
                    <a:pt x="55" y="37"/>
                  </a:lnTo>
                  <a:lnTo>
                    <a:pt x="59" y="41"/>
                  </a:lnTo>
                  <a:lnTo>
                    <a:pt x="65" y="26"/>
                  </a:lnTo>
                  <a:lnTo>
                    <a:pt x="58" y="29"/>
                  </a:lnTo>
                  <a:lnTo>
                    <a:pt x="55" y="40"/>
                  </a:lnTo>
                  <a:lnTo>
                    <a:pt x="53" y="41"/>
                  </a:lnTo>
                  <a:lnTo>
                    <a:pt x="56" y="41"/>
                  </a:lnTo>
                  <a:lnTo>
                    <a:pt x="55" y="41"/>
                  </a:lnTo>
                  <a:lnTo>
                    <a:pt x="52" y="46"/>
                  </a:lnTo>
                  <a:lnTo>
                    <a:pt x="51" y="47"/>
                  </a:lnTo>
                  <a:lnTo>
                    <a:pt x="53" y="46"/>
                  </a:lnTo>
                  <a:lnTo>
                    <a:pt x="55" y="43"/>
                  </a:lnTo>
                  <a:lnTo>
                    <a:pt x="48" y="50"/>
                  </a:lnTo>
                  <a:lnTo>
                    <a:pt x="51" y="48"/>
                  </a:lnTo>
                  <a:lnTo>
                    <a:pt x="52" y="46"/>
                  </a:lnTo>
                  <a:lnTo>
                    <a:pt x="45" y="53"/>
                  </a:lnTo>
                  <a:lnTo>
                    <a:pt x="48" y="51"/>
                  </a:lnTo>
                  <a:lnTo>
                    <a:pt x="49" y="48"/>
                  </a:lnTo>
                  <a:lnTo>
                    <a:pt x="48" y="50"/>
                  </a:lnTo>
                  <a:lnTo>
                    <a:pt x="43" y="53"/>
                  </a:lnTo>
                  <a:lnTo>
                    <a:pt x="43" y="54"/>
                  </a:lnTo>
                  <a:lnTo>
                    <a:pt x="43" y="51"/>
                  </a:lnTo>
                  <a:lnTo>
                    <a:pt x="42" y="53"/>
                  </a:lnTo>
                  <a:lnTo>
                    <a:pt x="31" y="56"/>
                  </a:lnTo>
                  <a:lnTo>
                    <a:pt x="28" y="63"/>
                  </a:lnTo>
                  <a:lnTo>
                    <a:pt x="43" y="57"/>
                  </a:lnTo>
                  <a:lnTo>
                    <a:pt x="39" y="53"/>
                  </a:lnTo>
                  <a:lnTo>
                    <a:pt x="31" y="53"/>
                  </a:lnTo>
                  <a:lnTo>
                    <a:pt x="30" y="51"/>
                  </a:lnTo>
                  <a:lnTo>
                    <a:pt x="30" y="54"/>
                  </a:lnTo>
                  <a:lnTo>
                    <a:pt x="30" y="53"/>
                  </a:lnTo>
                  <a:lnTo>
                    <a:pt x="26" y="50"/>
                  </a:lnTo>
                  <a:lnTo>
                    <a:pt x="24" y="48"/>
                  </a:lnTo>
                  <a:lnTo>
                    <a:pt x="26" y="51"/>
                  </a:lnTo>
                  <a:lnTo>
                    <a:pt x="28" y="53"/>
                  </a:lnTo>
                  <a:lnTo>
                    <a:pt x="21" y="46"/>
                  </a:lnTo>
                  <a:lnTo>
                    <a:pt x="23" y="48"/>
                  </a:lnTo>
                  <a:lnTo>
                    <a:pt x="26" y="50"/>
                  </a:lnTo>
                  <a:lnTo>
                    <a:pt x="18" y="43"/>
                  </a:lnTo>
                  <a:lnTo>
                    <a:pt x="20" y="46"/>
                  </a:lnTo>
                  <a:lnTo>
                    <a:pt x="23" y="47"/>
                  </a:lnTo>
                  <a:lnTo>
                    <a:pt x="21" y="46"/>
                  </a:lnTo>
                  <a:lnTo>
                    <a:pt x="18" y="41"/>
                  </a:lnTo>
                  <a:lnTo>
                    <a:pt x="17" y="41"/>
                  </a:lnTo>
                  <a:lnTo>
                    <a:pt x="20" y="41"/>
                  </a:lnTo>
                  <a:lnTo>
                    <a:pt x="18" y="40"/>
                  </a:lnTo>
                  <a:lnTo>
                    <a:pt x="18"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8" name="Oval 81"/>
            <p:cNvSpPr>
              <a:spLocks noChangeArrowheads="1"/>
            </p:cNvSpPr>
            <p:nvPr/>
          </p:nvSpPr>
          <p:spPr bwMode="auto">
            <a:xfrm>
              <a:off x="5198" y="2162"/>
              <a:ext cx="58" cy="5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10319" name="Freeform 82"/>
            <p:cNvSpPr>
              <a:spLocks/>
            </p:cNvSpPr>
            <p:nvPr/>
          </p:nvSpPr>
          <p:spPr bwMode="auto">
            <a:xfrm>
              <a:off x="5189" y="2153"/>
              <a:ext cx="73" cy="71"/>
            </a:xfrm>
            <a:custGeom>
              <a:avLst/>
              <a:gdLst>
                <a:gd name="T0" fmla="*/ 2 w 73"/>
                <a:gd name="T1" fmla="*/ 48 h 71"/>
                <a:gd name="T2" fmla="*/ 3 w 73"/>
                <a:gd name="T3" fmla="*/ 52 h 71"/>
                <a:gd name="T4" fmla="*/ 12 w 73"/>
                <a:gd name="T5" fmla="*/ 61 h 71"/>
                <a:gd name="T6" fmla="*/ 15 w 73"/>
                <a:gd name="T7" fmla="*/ 64 h 71"/>
                <a:gd name="T8" fmla="*/ 18 w 73"/>
                <a:gd name="T9" fmla="*/ 67 h 71"/>
                <a:gd name="T10" fmla="*/ 18 w 73"/>
                <a:gd name="T11" fmla="*/ 67 h 71"/>
                <a:gd name="T12" fmla="*/ 33 w 73"/>
                <a:gd name="T13" fmla="*/ 71 h 71"/>
                <a:gd name="T14" fmla="*/ 43 w 73"/>
                <a:gd name="T15" fmla="*/ 68 h 71"/>
                <a:gd name="T16" fmla="*/ 55 w 73"/>
                <a:gd name="T17" fmla="*/ 67 h 71"/>
                <a:gd name="T18" fmla="*/ 55 w 73"/>
                <a:gd name="T19" fmla="*/ 67 h 71"/>
                <a:gd name="T20" fmla="*/ 58 w 73"/>
                <a:gd name="T21" fmla="*/ 64 h 71"/>
                <a:gd name="T22" fmla="*/ 61 w 73"/>
                <a:gd name="T23" fmla="*/ 61 h 71"/>
                <a:gd name="T24" fmla="*/ 70 w 73"/>
                <a:gd name="T25" fmla="*/ 52 h 71"/>
                <a:gd name="T26" fmla="*/ 71 w 73"/>
                <a:gd name="T27" fmla="*/ 48 h 71"/>
                <a:gd name="T28" fmla="*/ 65 w 73"/>
                <a:gd name="T29" fmla="*/ 45 h 71"/>
                <a:gd name="T30" fmla="*/ 73 w 73"/>
                <a:gd name="T31" fmla="*/ 24 h 71"/>
                <a:gd name="T32" fmla="*/ 70 w 73"/>
                <a:gd name="T33" fmla="*/ 20 h 71"/>
                <a:gd name="T34" fmla="*/ 59 w 73"/>
                <a:gd name="T35" fmla="*/ 9 h 71"/>
                <a:gd name="T36" fmla="*/ 53 w 73"/>
                <a:gd name="T37" fmla="*/ 3 h 71"/>
                <a:gd name="T38" fmla="*/ 49 w 73"/>
                <a:gd name="T39" fmla="*/ 2 h 71"/>
                <a:gd name="T40" fmla="*/ 24 w 73"/>
                <a:gd name="T41" fmla="*/ 2 h 71"/>
                <a:gd name="T42" fmla="*/ 20 w 73"/>
                <a:gd name="T43" fmla="*/ 3 h 71"/>
                <a:gd name="T44" fmla="*/ 14 w 73"/>
                <a:gd name="T45" fmla="*/ 9 h 71"/>
                <a:gd name="T46" fmla="*/ 3 w 73"/>
                <a:gd name="T47" fmla="*/ 20 h 71"/>
                <a:gd name="T48" fmla="*/ 0 w 73"/>
                <a:gd name="T49" fmla="*/ 24 h 71"/>
                <a:gd name="T50" fmla="*/ 18 w 73"/>
                <a:gd name="T51" fmla="*/ 30 h 71"/>
                <a:gd name="T52" fmla="*/ 21 w 73"/>
                <a:gd name="T53" fmla="*/ 25 h 71"/>
                <a:gd name="T54" fmla="*/ 26 w 73"/>
                <a:gd name="T55" fmla="*/ 20 h 71"/>
                <a:gd name="T56" fmla="*/ 30 w 73"/>
                <a:gd name="T57" fmla="*/ 18 h 71"/>
                <a:gd name="T58" fmla="*/ 31 w 73"/>
                <a:gd name="T59" fmla="*/ 18 h 71"/>
                <a:gd name="T60" fmla="*/ 43 w 73"/>
                <a:gd name="T61" fmla="*/ 20 h 71"/>
                <a:gd name="T62" fmla="*/ 49 w 73"/>
                <a:gd name="T63" fmla="*/ 23 h 71"/>
                <a:gd name="T64" fmla="*/ 52 w 73"/>
                <a:gd name="T65" fmla="*/ 24 h 71"/>
                <a:gd name="T66" fmla="*/ 53 w 73"/>
                <a:gd name="T67" fmla="*/ 28 h 71"/>
                <a:gd name="T68" fmla="*/ 59 w 73"/>
                <a:gd name="T69" fmla="*/ 42 h 71"/>
                <a:gd name="T70" fmla="*/ 55 w 73"/>
                <a:gd name="T71" fmla="*/ 40 h 71"/>
                <a:gd name="T72" fmla="*/ 55 w 73"/>
                <a:gd name="T73" fmla="*/ 42 h 71"/>
                <a:gd name="T74" fmla="*/ 53 w 73"/>
                <a:gd name="T75" fmla="*/ 46 h 71"/>
                <a:gd name="T76" fmla="*/ 51 w 73"/>
                <a:gd name="T77" fmla="*/ 49 h 71"/>
                <a:gd name="T78" fmla="*/ 48 w 73"/>
                <a:gd name="T79" fmla="*/ 52 h 71"/>
                <a:gd name="T80" fmla="*/ 43 w 73"/>
                <a:gd name="T81" fmla="*/ 53 h 71"/>
                <a:gd name="T82" fmla="*/ 42 w 73"/>
                <a:gd name="T83" fmla="*/ 53 h 71"/>
                <a:gd name="T84" fmla="*/ 43 w 73"/>
                <a:gd name="T85" fmla="*/ 58 h 71"/>
                <a:gd name="T86" fmla="*/ 30 w 73"/>
                <a:gd name="T87" fmla="*/ 52 h 71"/>
                <a:gd name="T88" fmla="*/ 28 w 73"/>
                <a:gd name="T89" fmla="*/ 53 h 71"/>
                <a:gd name="T90" fmla="*/ 26 w 73"/>
                <a:gd name="T91" fmla="*/ 50 h 71"/>
                <a:gd name="T92" fmla="*/ 23 w 73"/>
                <a:gd name="T93" fmla="*/ 48 h 71"/>
                <a:gd name="T94" fmla="*/ 17 w 73"/>
                <a:gd name="T95" fmla="*/ 42 h 71"/>
                <a:gd name="T96" fmla="*/ 18 w 73"/>
                <a:gd name="T97" fmla="*/ 36 h 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3" h="71">
                  <a:moveTo>
                    <a:pt x="0" y="36"/>
                  </a:moveTo>
                  <a:lnTo>
                    <a:pt x="0" y="46"/>
                  </a:lnTo>
                  <a:lnTo>
                    <a:pt x="2" y="48"/>
                  </a:lnTo>
                  <a:lnTo>
                    <a:pt x="5" y="53"/>
                  </a:lnTo>
                  <a:lnTo>
                    <a:pt x="6" y="53"/>
                  </a:lnTo>
                  <a:lnTo>
                    <a:pt x="3" y="52"/>
                  </a:lnTo>
                  <a:lnTo>
                    <a:pt x="5" y="53"/>
                  </a:lnTo>
                  <a:lnTo>
                    <a:pt x="8" y="58"/>
                  </a:lnTo>
                  <a:lnTo>
                    <a:pt x="12" y="61"/>
                  </a:lnTo>
                  <a:lnTo>
                    <a:pt x="8" y="56"/>
                  </a:lnTo>
                  <a:lnTo>
                    <a:pt x="11" y="61"/>
                  </a:lnTo>
                  <a:lnTo>
                    <a:pt x="15" y="64"/>
                  </a:lnTo>
                  <a:lnTo>
                    <a:pt x="11" y="59"/>
                  </a:lnTo>
                  <a:lnTo>
                    <a:pt x="14" y="64"/>
                  </a:lnTo>
                  <a:lnTo>
                    <a:pt x="18" y="67"/>
                  </a:lnTo>
                  <a:lnTo>
                    <a:pt x="20" y="68"/>
                  </a:lnTo>
                  <a:lnTo>
                    <a:pt x="18" y="65"/>
                  </a:lnTo>
                  <a:lnTo>
                    <a:pt x="18" y="67"/>
                  </a:lnTo>
                  <a:lnTo>
                    <a:pt x="24" y="70"/>
                  </a:lnTo>
                  <a:lnTo>
                    <a:pt x="26" y="71"/>
                  </a:lnTo>
                  <a:lnTo>
                    <a:pt x="33" y="71"/>
                  </a:lnTo>
                  <a:lnTo>
                    <a:pt x="31" y="70"/>
                  </a:lnTo>
                  <a:lnTo>
                    <a:pt x="46" y="64"/>
                  </a:lnTo>
                  <a:lnTo>
                    <a:pt x="43" y="68"/>
                  </a:lnTo>
                  <a:lnTo>
                    <a:pt x="48" y="71"/>
                  </a:lnTo>
                  <a:lnTo>
                    <a:pt x="49" y="70"/>
                  </a:lnTo>
                  <a:lnTo>
                    <a:pt x="55" y="67"/>
                  </a:lnTo>
                  <a:lnTo>
                    <a:pt x="55" y="65"/>
                  </a:lnTo>
                  <a:lnTo>
                    <a:pt x="53" y="68"/>
                  </a:lnTo>
                  <a:lnTo>
                    <a:pt x="55" y="67"/>
                  </a:lnTo>
                  <a:lnTo>
                    <a:pt x="59" y="64"/>
                  </a:lnTo>
                  <a:lnTo>
                    <a:pt x="62" y="59"/>
                  </a:lnTo>
                  <a:lnTo>
                    <a:pt x="58" y="64"/>
                  </a:lnTo>
                  <a:lnTo>
                    <a:pt x="62" y="61"/>
                  </a:lnTo>
                  <a:lnTo>
                    <a:pt x="65" y="56"/>
                  </a:lnTo>
                  <a:lnTo>
                    <a:pt x="61" y="61"/>
                  </a:lnTo>
                  <a:lnTo>
                    <a:pt x="65" y="58"/>
                  </a:lnTo>
                  <a:lnTo>
                    <a:pt x="68" y="53"/>
                  </a:lnTo>
                  <a:lnTo>
                    <a:pt x="70" y="52"/>
                  </a:lnTo>
                  <a:lnTo>
                    <a:pt x="67" y="53"/>
                  </a:lnTo>
                  <a:lnTo>
                    <a:pt x="68" y="53"/>
                  </a:lnTo>
                  <a:lnTo>
                    <a:pt x="71" y="48"/>
                  </a:lnTo>
                  <a:lnTo>
                    <a:pt x="73" y="46"/>
                  </a:lnTo>
                  <a:lnTo>
                    <a:pt x="70" y="42"/>
                  </a:lnTo>
                  <a:lnTo>
                    <a:pt x="65" y="45"/>
                  </a:lnTo>
                  <a:lnTo>
                    <a:pt x="71" y="30"/>
                  </a:lnTo>
                  <a:lnTo>
                    <a:pt x="73" y="31"/>
                  </a:lnTo>
                  <a:lnTo>
                    <a:pt x="73" y="24"/>
                  </a:lnTo>
                  <a:lnTo>
                    <a:pt x="71" y="23"/>
                  </a:lnTo>
                  <a:lnTo>
                    <a:pt x="71" y="21"/>
                  </a:lnTo>
                  <a:lnTo>
                    <a:pt x="70" y="20"/>
                  </a:lnTo>
                  <a:lnTo>
                    <a:pt x="70" y="18"/>
                  </a:lnTo>
                  <a:lnTo>
                    <a:pt x="58" y="6"/>
                  </a:lnTo>
                  <a:lnTo>
                    <a:pt x="59" y="9"/>
                  </a:lnTo>
                  <a:lnTo>
                    <a:pt x="59" y="8"/>
                  </a:lnTo>
                  <a:lnTo>
                    <a:pt x="55" y="5"/>
                  </a:lnTo>
                  <a:lnTo>
                    <a:pt x="53" y="3"/>
                  </a:lnTo>
                  <a:lnTo>
                    <a:pt x="55" y="6"/>
                  </a:lnTo>
                  <a:lnTo>
                    <a:pt x="55" y="5"/>
                  </a:lnTo>
                  <a:lnTo>
                    <a:pt x="49" y="2"/>
                  </a:lnTo>
                  <a:lnTo>
                    <a:pt x="48" y="0"/>
                  </a:lnTo>
                  <a:lnTo>
                    <a:pt x="26" y="0"/>
                  </a:lnTo>
                  <a:lnTo>
                    <a:pt x="24" y="2"/>
                  </a:lnTo>
                  <a:lnTo>
                    <a:pt x="18" y="5"/>
                  </a:lnTo>
                  <a:lnTo>
                    <a:pt x="18" y="6"/>
                  </a:lnTo>
                  <a:lnTo>
                    <a:pt x="20" y="3"/>
                  </a:lnTo>
                  <a:lnTo>
                    <a:pt x="18" y="5"/>
                  </a:lnTo>
                  <a:lnTo>
                    <a:pt x="14" y="8"/>
                  </a:lnTo>
                  <a:lnTo>
                    <a:pt x="14" y="9"/>
                  </a:lnTo>
                  <a:lnTo>
                    <a:pt x="15" y="6"/>
                  </a:lnTo>
                  <a:lnTo>
                    <a:pt x="3" y="18"/>
                  </a:lnTo>
                  <a:lnTo>
                    <a:pt x="3" y="20"/>
                  </a:lnTo>
                  <a:lnTo>
                    <a:pt x="2" y="21"/>
                  </a:lnTo>
                  <a:lnTo>
                    <a:pt x="2" y="23"/>
                  </a:lnTo>
                  <a:lnTo>
                    <a:pt x="0" y="24"/>
                  </a:lnTo>
                  <a:lnTo>
                    <a:pt x="0" y="36"/>
                  </a:lnTo>
                  <a:lnTo>
                    <a:pt x="18" y="36"/>
                  </a:lnTo>
                  <a:lnTo>
                    <a:pt x="18" y="30"/>
                  </a:lnTo>
                  <a:lnTo>
                    <a:pt x="20" y="28"/>
                  </a:lnTo>
                  <a:lnTo>
                    <a:pt x="20" y="27"/>
                  </a:lnTo>
                  <a:lnTo>
                    <a:pt x="21" y="25"/>
                  </a:lnTo>
                  <a:lnTo>
                    <a:pt x="21" y="24"/>
                  </a:lnTo>
                  <a:lnTo>
                    <a:pt x="26" y="21"/>
                  </a:lnTo>
                  <a:lnTo>
                    <a:pt x="26" y="20"/>
                  </a:lnTo>
                  <a:lnTo>
                    <a:pt x="24" y="23"/>
                  </a:lnTo>
                  <a:lnTo>
                    <a:pt x="26" y="21"/>
                  </a:lnTo>
                  <a:lnTo>
                    <a:pt x="30" y="18"/>
                  </a:lnTo>
                  <a:lnTo>
                    <a:pt x="30" y="17"/>
                  </a:lnTo>
                  <a:lnTo>
                    <a:pt x="30" y="20"/>
                  </a:lnTo>
                  <a:lnTo>
                    <a:pt x="31" y="18"/>
                  </a:lnTo>
                  <a:lnTo>
                    <a:pt x="37" y="18"/>
                  </a:lnTo>
                  <a:lnTo>
                    <a:pt x="42" y="18"/>
                  </a:lnTo>
                  <a:lnTo>
                    <a:pt x="43" y="20"/>
                  </a:lnTo>
                  <a:lnTo>
                    <a:pt x="43" y="18"/>
                  </a:lnTo>
                  <a:lnTo>
                    <a:pt x="48" y="21"/>
                  </a:lnTo>
                  <a:lnTo>
                    <a:pt x="49" y="23"/>
                  </a:lnTo>
                  <a:lnTo>
                    <a:pt x="48" y="20"/>
                  </a:lnTo>
                  <a:lnTo>
                    <a:pt x="48" y="21"/>
                  </a:lnTo>
                  <a:lnTo>
                    <a:pt x="52" y="24"/>
                  </a:lnTo>
                  <a:lnTo>
                    <a:pt x="52" y="25"/>
                  </a:lnTo>
                  <a:lnTo>
                    <a:pt x="53" y="27"/>
                  </a:lnTo>
                  <a:lnTo>
                    <a:pt x="53" y="28"/>
                  </a:lnTo>
                  <a:lnTo>
                    <a:pt x="55" y="30"/>
                  </a:lnTo>
                  <a:lnTo>
                    <a:pt x="55" y="37"/>
                  </a:lnTo>
                  <a:lnTo>
                    <a:pt x="59" y="42"/>
                  </a:lnTo>
                  <a:lnTo>
                    <a:pt x="65" y="27"/>
                  </a:lnTo>
                  <a:lnTo>
                    <a:pt x="58" y="30"/>
                  </a:lnTo>
                  <a:lnTo>
                    <a:pt x="55" y="40"/>
                  </a:lnTo>
                  <a:lnTo>
                    <a:pt x="53" y="42"/>
                  </a:lnTo>
                  <a:lnTo>
                    <a:pt x="56" y="42"/>
                  </a:lnTo>
                  <a:lnTo>
                    <a:pt x="55" y="42"/>
                  </a:lnTo>
                  <a:lnTo>
                    <a:pt x="52" y="46"/>
                  </a:lnTo>
                  <a:lnTo>
                    <a:pt x="51" y="48"/>
                  </a:lnTo>
                  <a:lnTo>
                    <a:pt x="53" y="46"/>
                  </a:lnTo>
                  <a:lnTo>
                    <a:pt x="55" y="43"/>
                  </a:lnTo>
                  <a:lnTo>
                    <a:pt x="48" y="50"/>
                  </a:lnTo>
                  <a:lnTo>
                    <a:pt x="51" y="49"/>
                  </a:lnTo>
                  <a:lnTo>
                    <a:pt x="52" y="46"/>
                  </a:lnTo>
                  <a:lnTo>
                    <a:pt x="45" y="53"/>
                  </a:lnTo>
                  <a:lnTo>
                    <a:pt x="48" y="52"/>
                  </a:lnTo>
                  <a:lnTo>
                    <a:pt x="49" y="49"/>
                  </a:lnTo>
                  <a:lnTo>
                    <a:pt x="48" y="50"/>
                  </a:lnTo>
                  <a:lnTo>
                    <a:pt x="43" y="53"/>
                  </a:lnTo>
                  <a:lnTo>
                    <a:pt x="43" y="55"/>
                  </a:lnTo>
                  <a:lnTo>
                    <a:pt x="43" y="52"/>
                  </a:lnTo>
                  <a:lnTo>
                    <a:pt x="42" y="53"/>
                  </a:lnTo>
                  <a:lnTo>
                    <a:pt x="31" y="56"/>
                  </a:lnTo>
                  <a:lnTo>
                    <a:pt x="28" y="64"/>
                  </a:lnTo>
                  <a:lnTo>
                    <a:pt x="43" y="58"/>
                  </a:lnTo>
                  <a:lnTo>
                    <a:pt x="39" y="53"/>
                  </a:lnTo>
                  <a:lnTo>
                    <a:pt x="31" y="53"/>
                  </a:lnTo>
                  <a:lnTo>
                    <a:pt x="30" y="52"/>
                  </a:lnTo>
                  <a:lnTo>
                    <a:pt x="24" y="49"/>
                  </a:lnTo>
                  <a:lnTo>
                    <a:pt x="26" y="52"/>
                  </a:lnTo>
                  <a:lnTo>
                    <a:pt x="28" y="53"/>
                  </a:lnTo>
                  <a:lnTo>
                    <a:pt x="21" y="46"/>
                  </a:lnTo>
                  <a:lnTo>
                    <a:pt x="23" y="49"/>
                  </a:lnTo>
                  <a:lnTo>
                    <a:pt x="26" y="50"/>
                  </a:lnTo>
                  <a:lnTo>
                    <a:pt x="18" y="43"/>
                  </a:lnTo>
                  <a:lnTo>
                    <a:pt x="20" y="46"/>
                  </a:lnTo>
                  <a:lnTo>
                    <a:pt x="23" y="48"/>
                  </a:lnTo>
                  <a:lnTo>
                    <a:pt x="21" y="46"/>
                  </a:lnTo>
                  <a:lnTo>
                    <a:pt x="18" y="42"/>
                  </a:lnTo>
                  <a:lnTo>
                    <a:pt x="17" y="42"/>
                  </a:lnTo>
                  <a:lnTo>
                    <a:pt x="20" y="42"/>
                  </a:lnTo>
                  <a:lnTo>
                    <a:pt x="18" y="40"/>
                  </a:lnTo>
                  <a:lnTo>
                    <a:pt x="18"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20" name="Oval 83"/>
            <p:cNvSpPr>
              <a:spLocks noChangeArrowheads="1"/>
            </p:cNvSpPr>
            <p:nvPr/>
          </p:nvSpPr>
          <p:spPr bwMode="auto">
            <a:xfrm>
              <a:off x="5198" y="2604"/>
              <a:ext cx="58" cy="5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10321" name="Freeform 84"/>
            <p:cNvSpPr>
              <a:spLocks/>
            </p:cNvSpPr>
            <p:nvPr/>
          </p:nvSpPr>
          <p:spPr bwMode="auto">
            <a:xfrm>
              <a:off x="5189" y="2595"/>
              <a:ext cx="73" cy="71"/>
            </a:xfrm>
            <a:custGeom>
              <a:avLst/>
              <a:gdLst>
                <a:gd name="T0" fmla="*/ 2 w 73"/>
                <a:gd name="T1" fmla="*/ 47 h 71"/>
                <a:gd name="T2" fmla="*/ 3 w 73"/>
                <a:gd name="T3" fmla="*/ 52 h 71"/>
                <a:gd name="T4" fmla="*/ 12 w 73"/>
                <a:gd name="T5" fmla="*/ 60 h 71"/>
                <a:gd name="T6" fmla="*/ 15 w 73"/>
                <a:gd name="T7" fmla="*/ 63 h 71"/>
                <a:gd name="T8" fmla="*/ 18 w 73"/>
                <a:gd name="T9" fmla="*/ 66 h 71"/>
                <a:gd name="T10" fmla="*/ 18 w 73"/>
                <a:gd name="T11" fmla="*/ 66 h 71"/>
                <a:gd name="T12" fmla="*/ 33 w 73"/>
                <a:gd name="T13" fmla="*/ 71 h 71"/>
                <a:gd name="T14" fmla="*/ 43 w 73"/>
                <a:gd name="T15" fmla="*/ 68 h 71"/>
                <a:gd name="T16" fmla="*/ 55 w 73"/>
                <a:gd name="T17" fmla="*/ 66 h 71"/>
                <a:gd name="T18" fmla="*/ 55 w 73"/>
                <a:gd name="T19" fmla="*/ 66 h 71"/>
                <a:gd name="T20" fmla="*/ 58 w 73"/>
                <a:gd name="T21" fmla="*/ 63 h 71"/>
                <a:gd name="T22" fmla="*/ 61 w 73"/>
                <a:gd name="T23" fmla="*/ 60 h 71"/>
                <a:gd name="T24" fmla="*/ 70 w 73"/>
                <a:gd name="T25" fmla="*/ 52 h 71"/>
                <a:gd name="T26" fmla="*/ 71 w 73"/>
                <a:gd name="T27" fmla="*/ 47 h 71"/>
                <a:gd name="T28" fmla="*/ 65 w 73"/>
                <a:gd name="T29" fmla="*/ 44 h 71"/>
                <a:gd name="T30" fmla="*/ 73 w 73"/>
                <a:gd name="T31" fmla="*/ 24 h 71"/>
                <a:gd name="T32" fmla="*/ 70 w 73"/>
                <a:gd name="T33" fmla="*/ 19 h 71"/>
                <a:gd name="T34" fmla="*/ 59 w 73"/>
                <a:gd name="T35" fmla="*/ 9 h 71"/>
                <a:gd name="T36" fmla="*/ 53 w 73"/>
                <a:gd name="T37" fmla="*/ 3 h 71"/>
                <a:gd name="T38" fmla="*/ 49 w 73"/>
                <a:gd name="T39" fmla="*/ 1 h 71"/>
                <a:gd name="T40" fmla="*/ 24 w 73"/>
                <a:gd name="T41" fmla="*/ 1 h 71"/>
                <a:gd name="T42" fmla="*/ 20 w 73"/>
                <a:gd name="T43" fmla="*/ 3 h 71"/>
                <a:gd name="T44" fmla="*/ 14 w 73"/>
                <a:gd name="T45" fmla="*/ 9 h 71"/>
                <a:gd name="T46" fmla="*/ 3 w 73"/>
                <a:gd name="T47" fmla="*/ 19 h 71"/>
                <a:gd name="T48" fmla="*/ 0 w 73"/>
                <a:gd name="T49" fmla="*/ 24 h 71"/>
                <a:gd name="T50" fmla="*/ 18 w 73"/>
                <a:gd name="T51" fmla="*/ 29 h 71"/>
                <a:gd name="T52" fmla="*/ 21 w 73"/>
                <a:gd name="T53" fmla="*/ 25 h 71"/>
                <a:gd name="T54" fmla="*/ 26 w 73"/>
                <a:gd name="T55" fmla="*/ 19 h 71"/>
                <a:gd name="T56" fmla="*/ 30 w 73"/>
                <a:gd name="T57" fmla="*/ 18 h 71"/>
                <a:gd name="T58" fmla="*/ 31 w 73"/>
                <a:gd name="T59" fmla="*/ 18 h 71"/>
                <a:gd name="T60" fmla="*/ 43 w 73"/>
                <a:gd name="T61" fmla="*/ 19 h 71"/>
                <a:gd name="T62" fmla="*/ 48 w 73"/>
                <a:gd name="T63" fmla="*/ 21 h 71"/>
                <a:gd name="T64" fmla="*/ 48 w 73"/>
                <a:gd name="T65" fmla="*/ 21 h 71"/>
                <a:gd name="T66" fmla="*/ 53 w 73"/>
                <a:gd name="T67" fmla="*/ 26 h 71"/>
                <a:gd name="T68" fmla="*/ 55 w 73"/>
                <a:gd name="T69" fmla="*/ 37 h 71"/>
                <a:gd name="T70" fmla="*/ 58 w 73"/>
                <a:gd name="T71" fmla="*/ 29 h 71"/>
                <a:gd name="T72" fmla="*/ 55 w 73"/>
                <a:gd name="T73" fmla="*/ 41 h 71"/>
                <a:gd name="T74" fmla="*/ 53 w 73"/>
                <a:gd name="T75" fmla="*/ 46 h 71"/>
                <a:gd name="T76" fmla="*/ 51 w 73"/>
                <a:gd name="T77" fmla="*/ 49 h 71"/>
                <a:gd name="T78" fmla="*/ 48 w 73"/>
                <a:gd name="T79" fmla="*/ 52 h 71"/>
                <a:gd name="T80" fmla="*/ 43 w 73"/>
                <a:gd name="T81" fmla="*/ 53 h 71"/>
                <a:gd name="T82" fmla="*/ 42 w 73"/>
                <a:gd name="T83" fmla="*/ 53 h 71"/>
                <a:gd name="T84" fmla="*/ 43 w 73"/>
                <a:gd name="T85" fmla="*/ 57 h 71"/>
                <a:gd name="T86" fmla="*/ 30 w 73"/>
                <a:gd name="T87" fmla="*/ 52 h 71"/>
                <a:gd name="T88" fmla="*/ 26 w 73"/>
                <a:gd name="T89" fmla="*/ 50 h 71"/>
                <a:gd name="T90" fmla="*/ 28 w 73"/>
                <a:gd name="T91" fmla="*/ 53 h 71"/>
                <a:gd name="T92" fmla="*/ 26 w 73"/>
                <a:gd name="T93" fmla="*/ 50 h 71"/>
                <a:gd name="T94" fmla="*/ 23 w 73"/>
                <a:gd name="T95" fmla="*/ 47 h 71"/>
                <a:gd name="T96" fmla="*/ 17 w 73"/>
                <a:gd name="T97" fmla="*/ 41 h 71"/>
                <a:gd name="T98" fmla="*/ 18 w 73"/>
                <a:gd name="T99" fmla="*/ 35 h 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3" h="71">
                  <a:moveTo>
                    <a:pt x="0" y="35"/>
                  </a:moveTo>
                  <a:lnTo>
                    <a:pt x="0" y="46"/>
                  </a:lnTo>
                  <a:lnTo>
                    <a:pt x="2" y="47"/>
                  </a:lnTo>
                  <a:lnTo>
                    <a:pt x="5" y="53"/>
                  </a:lnTo>
                  <a:lnTo>
                    <a:pt x="6" y="53"/>
                  </a:lnTo>
                  <a:lnTo>
                    <a:pt x="3" y="52"/>
                  </a:lnTo>
                  <a:lnTo>
                    <a:pt x="5" y="53"/>
                  </a:lnTo>
                  <a:lnTo>
                    <a:pt x="8" y="57"/>
                  </a:lnTo>
                  <a:lnTo>
                    <a:pt x="12" y="60"/>
                  </a:lnTo>
                  <a:lnTo>
                    <a:pt x="8" y="56"/>
                  </a:lnTo>
                  <a:lnTo>
                    <a:pt x="11" y="60"/>
                  </a:lnTo>
                  <a:lnTo>
                    <a:pt x="15" y="63"/>
                  </a:lnTo>
                  <a:lnTo>
                    <a:pt x="11" y="59"/>
                  </a:lnTo>
                  <a:lnTo>
                    <a:pt x="14" y="63"/>
                  </a:lnTo>
                  <a:lnTo>
                    <a:pt x="18" y="66"/>
                  </a:lnTo>
                  <a:lnTo>
                    <a:pt x="20" y="68"/>
                  </a:lnTo>
                  <a:lnTo>
                    <a:pt x="18" y="65"/>
                  </a:lnTo>
                  <a:lnTo>
                    <a:pt x="18" y="66"/>
                  </a:lnTo>
                  <a:lnTo>
                    <a:pt x="24" y="69"/>
                  </a:lnTo>
                  <a:lnTo>
                    <a:pt x="26" y="71"/>
                  </a:lnTo>
                  <a:lnTo>
                    <a:pt x="33" y="71"/>
                  </a:lnTo>
                  <a:lnTo>
                    <a:pt x="31" y="69"/>
                  </a:lnTo>
                  <a:lnTo>
                    <a:pt x="46" y="63"/>
                  </a:lnTo>
                  <a:lnTo>
                    <a:pt x="43" y="68"/>
                  </a:lnTo>
                  <a:lnTo>
                    <a:pt x="48" y="71"/>
                  </a:lnTo>
                  <a:lnTo>
                    <a:pt x="49" y="69"/>
                  </a:lnTo>
                  <a:lnTo>
                    <a:pt x="55" y="66"/>
                  </a:lnTo>
                  <a:lnTo>
                    <a:pt x="55" y="65"/>
                  </a:lnTo>
                  <a:lnTo>
                    <a:pt x="53" y="68"/>
                  </a:lnTo>
                  <a:lnTo>
                    <a:pt x="55" y="66"/>
                  </a:lnTo>
                  <a:lnTo>
                    <a:pt x="59" y="63"/>
                  </a:lnTo>
                  <a:lnTo>
                    <a:pt x="62" y="59"/>
                  </a:lnTo>
                  <a:lnTo>
                    <a:pt x="58" y="63"/>
                  </a:lnTo>
                  <a:lnTo>
                    <a:pt x="62" y="60"/>
                  </a:lnTo>
                  <a:lnTo>
                    <a:pt x="65" y="56"/>
                  </a:lnTo>
                  <a:lnTo>
                    <a:pt x="61" y="60"/>
                  </a:lnTo>
                  <a:lnTo>
                    <a:pt x="65" y="57"/>
                  </a:lnTo>
                  <a:lnTo>
                    <a:pt x="68" y="53"/>
                  </a:lnTo>
                  <a:lnTo>
                    <a:pt x="70" y="52"/>
                  </a:lnTo>
                  <a:lnTo>
                    <a:pt x="67" y="53"/>
                  </a:lnTo>
                  <a:lnTo>
                    <a:pt x="68" y="53"/>
                  </a:lnTo>
                  <a:lnTo>
                    <a:pt x="71" y="47"/>
                  </a:lnTo>
                  <a:lnTo>
                    <a:pt x="73" y="46"/>
                  </a:lnTo>
                  <a:lnTo>
                    <a:pt x="70" y="41"/>
                  </a:lnTo>
                  <a:lnTo>
                    <a:pt x="65" y="44"/>
                  </a:lnTo>
                  <a:lnTo>
                    <a:pt x="71" y="29"/>
                  </a:lnTo>
                  <a:lnTo>
                    <a:pt x="73" y="31"/>
                  </a:lnTo>
                  <a:lnTo>
                    <a:pt x="73" y="24"/>
                  </a:lnTo>
                  <a:lnTo>
                    <a:pt x="71" y="22"/>
                  </a:lnTo>
                  <a:lnTo>
                    <a:pt x="71" y="21"/>
                  </a:lnTo>
                  <a:lnTo>
                    <a:pt x="70" y="19"/>
                  </a:lnTo>
                  <a:lnTo>
                    <a:pt x="70" y="18"/>
                  </a:lnTo>
                  <a:lnTo>
                    <a:pt x="58" y="6"/>
                  </a:lnTo>
                  <a:lnTo>
                    <a:pt x="59" y="9"/>
                  </a:lnTo>
                  <a:lnTo>
                    <a:pt x="59" y="7"/>
                  </a:lnTo>
                  <a:lnTo>
                    <a:pt x="55" y="4"/>
                  </a:lnTo>
                  <a:lnTo>
                    <a:pt x="53" y="3"/>
                  </a:lnTo>
                  <a:lnTo>
                    <a:pt x="55" y="6"/>
                  </a:lnTo>
                  <a:lnTo>
                    <a:pt x="55" y="4"/>
                  </a:lnTo>
                  <a:lnTo>
                    <a:pt x="49" y="1"/>
                  </a:lnTo>
                  <a:lnTo>
                    <a:pt x="48" y="0"/>
                  </a:lnTo>
                  <a:lnTo>
                    <a:pt x="26" y="0"/>
                  </a:lnTo>
                  <a:lnTo>
                    <a:pt x="24" y="1"/>
                  </a:lnTo>
                  <a:lnTo>
                    <a:pt x="18" y="4"/>
                  </a:lnTo>
                  <a:lnTo>
                    <a:pt x="18" y="6"/>
                  </a:lnTo>
                  <a:lnTo>
                    <a:pt x="20" y="3"/>
                  </a:lnTo>
                  <a:lnTo>
                    <a:pt x="18" y="4"/>
                  </a:lnTo>
                  <a:lnTo>
                    <a:pt x="14" y="7"/>
                  </a:lnTo>
                  <a:lnTo>
                    <a:pt x="14" y="9"/>
                  </a:lnTo>
                  <a:lnTo>
                    <a:pt x="15" y="6"/>
                  </a:lnTo>
                  <a:lnTo>
                    <a:pt x="3" y="18"/>
                  </a:lnTo>
                  <a:lnTo>
                    <a:pt x="3" y="19"/>
                  </a:lnTo>
                  <a:lnTo>
                    <a:pt x="2" y="21"/>
                  </a:lnTo>
                  <a:lnTo>
                    <a:pt x="2" y="22"/>
                  </a:lnTo>
                  <a:lnTo>
                    <a:pt x="0" y="24"/>
                  </a:lnTo>
                  <a:lnTo>
                    <a:pt x="0" y="35"/>
                  </a:lnTo>
                  <a:lnTo>
                    <a:pt x="18" y="35"/>
                  </a:lnTo>
                  <a:lnTo>
                    <a:pt x="18" y="29"/>
                  </a:lnTo>
                  <a:lnTo>
                    <a:pt x="20" y="28"/>
                  </a:lnTo>
                  <a:lnTo>
                    <a:pt x="20" y="26"/>
                  </a:lnTo>
                  <a:lnTo>
                    <a:pt x="21" y="25"/>
                  </a:lnTo>
                  <a:lnTo>
                    <a:pt x="21" y="24"/>
                  </a:lnTo>
                  <a:lnTo>
                    <a:pt x="26" y="21"/>
                  </a:lnTo>
                  <a:lnTo>
                    <a:pt x="26" y="19"/>
                  </a:lnTo>
                  <a:lnTo>
                    <a:pt x="24" y="22"/>
                  </a:lnTo>
                  <a:lnTo>
                    <a:pt x="26" y="21"/>
                  </a:lnTo>
                  <a:lnTo>
                    <a:pt x="30" y="18"/>
                  </a:lnTo>
                  <a:lnTo>
                    <a:pt x="30" y="16"/>
                  </a:lnTo>
                  <a:lnTo>
                    <a:pt x="30" y="19"/>
                  </a:lnTo>
                  <a:lnTo>
                    <a:pt x="31" y="18"/>
                  </a:lnTo>
                  <a:lnTo>
                    <a:pt x="37" y="18"/>
                  </a:lnTo>
                  <a:lnTo>
                    <a:pt x="42" y="18"/>
                  </a:lnTo>
                  <a:lnTo>
                    <a:pt x="43" y="19"/>
                  </a:lnTo>
                  <a:lnTo>
                    <a:pt x="43" y="16"/>
                  </a:lnTo>
                  <a:lnTo>
                    <a:pt x="43" y="18"/>
                  </a:lnTo>
                  <a:lnTo>
                    <a:pt x="48" y="21"/>
                  </a:lnTo>
                  <a:lnTo>
                    <a:pt x="49" y="22"/>
                  </a:lnTo>
                  <a:lnTo>
                    <a:pt x="48" y="19"/>
                  </a:lnTo>
                  <a:lnTo>
                    <a:pt x="48" y="21"/>
                  </a:lnTo>
                  <a:lnTo>
                    <a:pt x="52" y="24"/>
                  </a:lnTo>
                  <a:lnTo>
                    <a:pt x="52" y="25"/>
                  </a:lnTo>
                  <a:lnTo>
                    <a:pt x="53" y="26"/>
                  </a:lnTo>
                  <a:lnTo>
                    <a:pt x="53" y="28"/>
                  </a:lnTo>
                  <a:lnTo>
                    <a:pt x="55" y="29"/>
                  </a:lnTo>
                  <a:lnTo>
                    <a:pt x="55" y="37"/>
                  </a:lnTo>
                  <a:lnTo>
                    <a:pt x="59" y="41"/>
                  </a:lnTo>
                  <a:lnTo>
                    <a:pt x="65" y="26"/>
                  </a:lnTo>
                  <a:lnTo>
                    <a:pt x="58" y="29"/>
                  </a:lnTo>
                  <a:lnTo>
                    <a:pt x="55" y="40"/>
                  </a:lnTo>
                  <a:lnTo>
                    <a:pt x="56" y="41"/>
                  </a:lnTo>
                  <a:lnTo>
                    <a:pt x="55" y="41"/>
                  </a:lnTo>
                  <a:lnTo>
                    <a:pt x="52" y="46"/>
                  </a:lnTo>
                  <a:lnTo>
                    <a:pt x="51" y="47"/>
                  </a:lnTo>
                  <a:lnTo>
                    <a:pt x="53" y="46"/>
                  </a:lnTo>
                  <a:lnTo>
                    <a:pt x="55" y="43"/>
                  </a:lnTo>
                  <a:lnTo>
                    <a:pt x="48" y="50"/>
                  </a:lnTo>
                  <a:lnTo>
                    <a:pt x="51" y="49"/>
                  </a:lnTo>
                  <a:lnTo>
                    <a:pt x="52" y="46"/>
                  </a:lnTo>
                  <a:lnTo>
                    <a:pt x="45" y="53"/>
                  </a:lnTo>
                  <a:lnTo>
                    <a:pt x="48" y="52"/>
                  </a:lnTo>
                  <a:lnTo>
                    <a:pt x="49" y="49"/>
                  </a:lnTo>
                  <a:lnTo>
                    <a:pt x="48" y="50"/>
                  </a:lnTo>
                  <a:lnTo>
                    <a:pt x="43" y="53"/>
                  </a:lnTo>
                  <a:lnTo>
                    <a:pt x="43" y="54"/>
                  </a:lnTo>
                  <a:lnTo>
                    <a:pt x="43" y="52"/>
                  </a:lnTo>
                  <a:lnTo>
                    <a:pt x="42" y="53"/>
                  </a:lnTo>
                  <a:lnTo>
                    <a:pt x="31" y="56"/>
                  </a:lnTo>
                  <a:lnTo>
                    <a:pt x="28" y="63"/>
                  </a:lnTo>
                  <a:lnTo>
                    <a:pt x="43" y="57"/>
                  </a:lnTo>
                  <a:lnTo>
                    <a:pt x="39" y="53"/>
                  </a:lnTo>
                  <a:lnTo>
                    <a:pt x="31" y="53"/>
                  </a:lnTo>
                  <a:lnTo>
                    <a:pt x="30" y="52"/>
                  </a:lnTo>
                  <a:lnTo>
                    <a:pt x="30" y="54"/>
                  </a:lnTo>
                  <a:lnTo>
                    <a:pt x="30" y="53"/>
                  </a:lnTo>
                  <a:lnTo>
                    <a:pt x="26" y="50"/>
                  </a:lnTo>
                  <a:lnTo>
                    <a:pt x="24" y="49"/>
                  </a:lnTo>
                  <a:lnTo>
                    <a:pt x="26" y="52"/>
                  </a:lnTo>
                  <a:lnTo>
                    <a:pt x="28" y="53"/>
                  </a:lnTo>
                  <a:lnTo>
                    <a:pt x="21" y="46"/>
                  </a:lnTo>
                  <a:lnTo>
                    <a:pt x="23" y="49"/>
                  </a:lnTo>
                  <a:lnTo>
                    <a:pt x="26" y="50"/>
                  </a:lnTo>
                  <a:lnTo>
                    <a:pt x="18" y="43"/>
                  </a:lnTo>
                  <a:lnTo>
                    <a:pt x="20" y="46"/>
                  </a:lnTo>
                  <a:lnTo>
                    <a:pt x="23" y="47"/>
                  </a:lnTo>
                  <a:lnTo>
                    <a:pt x="21" y="46"/>
                  </a:lnTo>
                  <a:lnTo>
                    <a:pt x="18" y="41"/>
                  </a:lnTo>
                  <a:lnTo>
                    <a:pt x="17" y="41"/>
                  </a:lnTo>
                  <a:lnTo>
                    <a:pt x="20" y="41"/>
                  </a:lnTo>
                  <a:lnTo>
                    <a:pt x="18" y="40"/>
                  </a:lnTo>
                  <a:lnTo>
                    <a:pt x="18"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22" name="Oval 85"/>
            <p:cNvSpPr>
              <a:spLocks noChangeArrowheads="1"/>
            </p:cNvSpPr>
            <p:nvPr/>
          </p:nvSpPr>
          <p:spPr bwMode="auto">
            <a:xfrm>
              <a:off x="5198" y="3045"/>
              <a:ext cx="58" cy="5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10323" name="Freeform 86"/>
            <p:cNvSpPr>
              <a:spLocks/>
            </p:cNvSpPr>
            <p:nvPr/>
          </p:nvSpPr>
          <p:spPr bwMode="auto">
            <a:xfrm>
              <a:off x="5189" y="3037"/>
              <a:ext cx="73" cy="70"/>
            </a:xfrm>
            <a:custGeom>
              <a:avLst/>
              <a:gdLst>
                <a:gd name="T0" fmla="*/ 2 w 73"/>
                <a:gd name="T1" fmla="*/ 47 h 70"/>
                <a:gd name="T2" fmla="*/ 3 w 73"/>
                <a:gd name="T3" fmla="*/ 51 h 70"/>
                <a:gd name="T4" fmla="*/ 12 w 73"/>
                <a:gd name="T5" fmla="*/ 60 h 70"/>
                <a:gd name="T6" fmla="*/ 15 w 73"/>
                <a:gd name="T7" fmla="*/ 63 h 70"/>
                <a:gd name="T8" fmla="*/ 18 w 73"/>
                <a:gd name="T9" fmla="*/ 66 h 70"/>
                <a:gd name="T10" fmla="*/ 18 w 73"/>
                <a:gd name="T11" fmla="*/ 66 h 70"/>
                <a:gd name="T12" fmla="*/ 33 w 73"/>
                <a:gd name="T13" fmla="*/ 70 h 70"/>
                <a:gd name="T14" fmla="*/ 43 w 73"/>
                <a:gd name="T15" fmla="*/ 67 h 70"/>
                <a:gd name="T16" fmla="*/ 55 w 73"/>
                <a:gd name="T17" fmla="*/ 66 h 70"/>
                <a:gd name="T18" fmla="*/ 55 w 73"/>
                <a:gd name="T19" fmla="*/ 66 h 70"/>
                <a:gd name="T20" fmla="*/ 58 w 73"/>
                <a:gd name="T21" fmla="*/ 63 h 70"/>
                <a:gd name="T22" fmla="*/ 61 w 73"/>
                <a:gd name="T23" fmla="*/ 60 h 70"/>
                <a:gd name="T24" fmla="*/ 70 w 73"/>
                <a:gd name="T25" fmla="*/ 51 h 70"/>
                <a:gd name="T26" fmla="*/ 71 w 73"/>
                <a:gd name="T27" fmla="*/ 47 h 70"/>
                <a:gd name="T28" fmla="*/ 65 w 73"/>
                <a:gd name="T29" fmla="*/ 44 h 70"/>
                <a:gd name="T30" fmla="*/ 73 w 73"/>
                <a:gd name="T31" fmla="*/ 23 h 70"/>
                <a:gd name="T32" fmla="*/ 70 w 73"/>
                <a:gd name="T33" fmla="*/ 19 h 70"/>
                <a:gd name="T34" fmla="*/ 59 w 73"/>
                <a:gd name="T35" fmla="*/ 8 h 70"/>
                <a:gd name="T36" fmla="*/ 53 w 73"/>
                <a:gd name="T37" fmla="*/ 3 h 70"/>
                <a:gd name="T38" fmla="*/ 49 w 73"/>
                <a:gd name="T39" fmla="*/ 1 h 70"/>
                <a:gd name="T40" fmla="*/ 24 w 73"/>
                <a:gd name="T41" fmla="*/ 1 h 70"/>
                <a:gd name="T42" fmla="*/ 20 w 73"/>
                <a:gd name="T43" fmla="*/ 3 h 70"/>
                <a:gd name="T44" fmla="*/ 14 w 73"/>
                <a:gd name="T45" fmla="*/ 8 h 70"/>
                <a:gd name="T46" fmla="*/ 3 w 73"/>
                <a:gd name="T47" fmla="*/ 19 h 70"/>
                <a:gd name="T48" fmla="*/ 0 w 73"/>
                <a:gd name="T49" fmla="*/ 23 h 70"/>
                <a:gd name="T50" fmla="*/ 18 w 73"/>
                <a:gd name="T51" fmla="*/ 29 h 70"/>
                <a:gd name="T52" fmla="*/ 21 w 73"/>
                <a:gd name="T53" fmla="*/ 25 h 70"/>
                <a:gd name="T54" fmla="*/ 26 w 73"/>
                <a:gd name="T55" fmla="*/ 19 h 70"/>
                <a:gd name="T56" fmla="*/ 30 w 73"/>
                <a:gd name="T57" fmla="*/ 17 h 70"/>
                <a:gd name="T58" fmla="*/ 31 w 73"/>
                <a:gd name="T59" fmla="*/ 17 h 70"/>
                <a:gd name="T60" fmla="*/ 43 w 73"/>
                <a:gd name="T61" fmla="*/ 19 h 70"/>
                <a:gd name="T62" fmla="*/ 49 w 73"/>
                <a:gd name="T63" fmla="*/ 22 h 70"/>
                <a:gd name="T64" fmla="*/ 52 w 73"/>
                <a:gd name="T65" fmla="*/ 23 h 70"/>
                <a:gd name="T66" fmla="*/ 53 w 73"/>
                <a:gd name="T67" fmla="*/ 28 h 70"/>
                <a:gd name="T68" fmla="*/ 65 w 73"/>
                <a:gd name="T69" fmla="*/ 26 h 70"/>
                <a:gd name="T70" fmla="*/ 53 w 73"/>
                <a:gd name="T71" fmla="*/ 41 h 70"/>
                <a:gd name="T72" fmla="*/ 52 w 73"/>
                <a:gd name="T73" fmla="*/ 45 h 70"/>
                <a:gd name="T74" fmla="*/ 55 w 73"/>
                <a:gd name="T75" fmla="*/ 42 h 70"/>
                <a:gd name="T76" fmla="*/ 52 w 73"/>
                <a:gd name="T77" fmla="*/ 45 h 70"/>
                <a:gd name="T78" fmla="*/ 49 w 73"/>
                <a:gd name="T79" fmla="*/ 48 h 70"/>
                <a:gd name="T80" fmla="*/ 43 w 73"/>
                <a:gd name="T81" fmla="*/ 54 h 70"/>
                <a:gd name="T82" fmla="*/ 31 w 73"/>
                <a:gd name="T83" fmla="*/ 55 h 70"/>
                <a:gd name="T84" fmla="*/ 39 w 73"/>
                <a:gd name="T85" fmla="*/ 53 h 70"/>
                <a:gd name="T86" fmla="*/ 24 w 73"/>
                <a:gd name="T87" fmla="*/ 48 h 70"/>
                <a:gd name="T88" fmla="*/ 21 w 73"/>
                <a:gd name="T89" fmla="*/ 45 h 70"/>
                <a:gd name="T90" fmla="*/ 18 w 73"/>
                <a:gd name="T91" fmla="*/ 42 h 70"/>
                <a:gd name="T92" fmla="*/ 21 w 73"/>
                <a:gd name="T93" fmla="*/ 45 h 70"/>
                <a:gd name="T94" fmla="*/ 20 w 73"/>
                <a:gd name="T95" fmla="*/ 41 h 70"/>
                <a:gd name="T96" fmla="*/ 0 w 73"/>
                <a:gd name="T97" fmla="*/ 35 h 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3" h="70">
                  <a:moveTo>
                    <a:pt x="0" y="35"/>
                  </a:moveTo>
                  <a:lnTo>
                    <a:pt x="0" y="45"/>
                  </a:lnTo>
                  <a:lnTo>
                    <a:pt x="2" y="47"/>
                  </a:lnTo>
                  <a:lnTo>
                    <a:pt x="5" y="53"/>
                  </a:lnTo>
                  <a:lnTo>
                    <a:pt x="6" y="53"/>
                  </a:lnTo>
                  <a:lnTo>
                    <a:pt x="3" y="51"/>
                  </a:lnTo>
                  <a:lnTo>
                    <a:pt x="5" y="53"/>
                  </a:lnTo>
                  <a:lnTo>
                    <a:pt x="8" y="57"/>
                  </a:lnTo>
                  <a:lnTo>
                    <a:pt x="12" y="60"/>
                  </a:lnTo>
                  <a:lnTo>
                    <a:pt x="8" y="55"/>
                  </a:lnTo>
                  <a:lnTo>
                    <a:pt x="11" y="60"/>
                  </a:lnTo>
                  <a:lnTo>
                    <a:pt x="15" y="63"/>
                  </a:lnTo>
                  <a:lnTo>
                    <a:pt x="11" y="58"/>
                  </a:lnTo>
                  <a:lnTo>
                    <a:pt x="14" y="63"/>
                  </a:lnTo>
                  <a:lnTo>
                    <a:pt x="18" y="66"/>
                  </a:lnTo>
                  <a:lnTo>
                    <a:pt x="20" y="67"/>
                  </a:lnTo>
                  <a:lnTo>
                    <a:pt x="18" y="64"/>
                  </a:lnTo>
                  <a:lnTo>
                    <a:pt x="18" y="66"/>
                  </a:lnTo>
                  <a:lnTo>
                    <a:pt x="24" y="69"/>
                  </a:lnTo>
                  <a:lnTo>
                    <a:pt x="26" y="70"/>
                  </a:lnTo>
                  <a:lnTo>
                    <a:pt x="33" y="70"/>
                  </a:lnTo>
                  <a:lnTo>
                    <a:pt x="31" y="69"/>
                  </a:lnTo>
                  <a:lnTo>
                    <a:pt x="46" y="63"/>
                  </a:lnTo>
                  <a:lnTo>
                    <a:pt x="43" y="67"/>
                  </a:lnTo>
                  <a:lnTo>
                    <a:pt x="48" y="70"/>
                  </a:lnTo>
                  <a:lnTo>
                    <a:pt x="49" y="69"/>
                  </a:lnTo>
                  <a:lnTo>
                    <a:pt x="55" y="66"/>
                  </a:lnTo>
                  <a:lnTo>
                    <a:pt x="55" y="64"/>
                  </a:lnTo>
                  <a:lnTo>
                    <a:pt x="53" y="67"/>
                  </a:lnTo>
                  <a:lnTo>
                    <a:pt x="55" y="66"/>
                  </a:lnTo>
                  <a:lnTo>
                    <a:pt x="59" y="63"/>
                  </a:lnTo>
                  <a:lnTo>
                    <a:pt x="62" y="58"/>
                  </a:lnTo>
                  <a:lnTo>
                    <a:pt x="58" y="63"/>
                  </a:lnTo>
                  <a:lnTo>
                    <a:pt x="62" y="60"/>
                  </a:lnTo>
                  <a:lnTo>
                    <a:pt x="65" y="55"/>
                  </a:lnTo>
                  <a:lnTo>
                    <a:pt x="61" y="60"/>
                  </a:lnTo>
                  <a:lnTo>
                    <a:pt x="65" y="57"/>
                  </a:lnTo>
                  <a:lnTo>
                    <a:pt x="68" y="53"/>
                  </a:lnTo>
                  <a:lnTo>
                    <a:pt x="70" y="51"/>
                  </a:lnTo>
                  <a:lnTo>
                    <a:pt x="67" y="53"/>
                  </a:lnTo>
                  <a:lnTo>
                    <a:pt x="68" y="53"/>
                  </a:lnTo>
                  <a:lnTo>
                    <a:pt x="71" y="47"/>
                  </a:lnTo>
                  <a:lnTo>
                    <a:pt x="73" y="45"/>
                  </a:lnTo>
                  <a:lnTo>
                    <a:pt x="70" y="41"/>
                  </a:lnTo>
                  <a:lnTo>
                    <a:pt x="65" y="44"/>
                  </a:lnTo>
                  <a:lnTo>
                    <a:pt x="71" y="29"/>
                  </a:lnTo>
                  <a:lnTo>
                    <a:pt x="73" y="30"/>
                  </a:lnTo>
                  <a:lnTo>
                    <a:pt x="73" y="23"/>
                  </a:lnTo>
                  <a:lnTo>
                    <a:pt x="71" y="22"/>
                  </a:lnTo>
                  <a:lnTo>
                    <a:pt x="71" y="20"/>
                  </a:lnTo>
                  <a:lnTo>
                    <a:pt x="70" y="19"/>
                  </a:lnTo>
                  <a:lnTo>
                    <a:pt x="70" y="17"/>
                  </a:lnTo>
                  <a:lnTo>
                    <a:pt x="58" y="5"/>
                  </a:lnTo>
                  <a:lnTo>
                    <a:pt x="59" y="8"/>
                  </a:lnTo>
                  <a:lnTo>
                    <a:pt x="59" y="7"/>
                  </a:lnTo>
                  <a:lnTo>
                    <a:pt x="55" y="4"/>
                  </a:lnTo>
                  <a:lnTo>
                    <a:pt x="53" y="3"/>
                  </a:lnTo>
                  <a:lnTo>
                    <a:pt x="55" y="5"/>
                  </a:lnTo>
                  <a:lnTo>
                    <a:pt x="55" y="4"/>
                  </a:lnTo>
                  <a:lnTo>
                    <a:pt x="49" y="1"/>
                  </a:lnTo>
                  <a:lnTo>
                    <a:pt x="48" y="0"/>
                  </a:lnTo>
                  <a:lnTo>
                    <a:pt x="26" y="0"/>
                  </a:lnTo>
                  <a:lnTo>
                    <a:pt x="24" y="1"/>
                  </a:lnTo>
                  <a:lnTo>
                    <a:pt x="18" y="4"/>
                  </a:lnTo>
                  <a:lnTo>
                    <a:pt x="18" y="5"/>
                  </a:lnTo>
                  <a:lnTo>
                    <a:pt x="20" y="3"/>
                  </a:lnTo>
                  <a:lnTo>
                    <a:pt x="18" y="4"/>
                  </a:lnTo>
                  <a:lnTo>
                    <a:pt x="14" y="7"/>
                  </a:lnTo>
                  <a:lnTo>
                    <a:pt x="14" y="8"/>
                  </a:lnTo>
                  <a:lnTo>
                    <a:pt x="15" y="5"/>
                  </a:lnTo>
                  <a:lnTo>
                    <a:pt x="3" y="17"/>
                  </a:lnTo>
                  <a:lnTo>
                    <a:pt x="3" y="19"/>
                  </a:lnTo>
                  <a:lnTo>
                    <a:pt x="2" y="20"/>
                  </a:lnTo>
                  <a:lnTo>
                    <a:pt x="2" y="22"/>
                  </a:lnTo>
                  <a:lnTo>
                    <a:pt x="0" y="23"/>
                  </a:lnTo>
                  <a:lnTo>
                    <a:pt x="0" y="35"/>
                  </a:lnTo>
                  <a:lnTo>
                    <a:pt x="18" y="35"/>
                  </a:lnTo>
                  <a:lnTo>
                    <a:pt x="18" y="29"/>
                  </a:lnTo>
                  <a:lnTo>
                    <a:pt x="20" y="28"/>
                  </a:lnTo>
                  <a:lnTo>
                    <a:pt x="20" y="26"/>
                  </a:lnTo>
                  <a:lnTo>
                    <a:pt x="21" y="25"/>
                  </a:lnTo>
                  <a:lnTo>
                    <a:pt x="21" y="23"/>
                  </a:lnTo>
                  <a:lnTo>
                    <a:pt x="26" y="20"/>
                  </a:lnTo>
                  <a:lnTo>
                    <a:pt x="26" y="19"/>
                  </a:lnTo>
                  <a:lnTo>
                    <a:pt x="24" y="22"/>
                  </a:lnTo>
                  <a:lnTo>
                    <a:pt x="26" y="20"/>
                  </a:lnTo>
                  <a:lnTo>
                    <a:pt x="30" y="17"/>
                  </a:lnTo>
                  <a:lnTo>
                    <a:pt x="30" y="16"/>
                  </a:lnTo>
                  <a:lnTo>
                    <a:pt x="30" y="19"/>
                  </a:lnTo>
                  <a:lnTo>
                    <a:pt x="31" y="17"/>
                  </a:lnTo>
                  <a:lnTo>
                    <a:pt x="37" y="17"/>
                  </a:lnTo>
                  <a:lnTo>
                    <a:pt x="42" y="17"/>
                  </a:lnTo>
                  <a:lnTo>
                    <a:pt x="43" y="19"/>
                  </a:lnTo>
                  <a:lnTo>
                    <a:pt x="43" y="17"/>
                  </a:lnTo>
                  <a:lnTo>
                    <a:pt x="48" y="20"/>
                  </a:lnTo>
                  <a:lnTo>
                    <a:pt x="49" y="22"/>
                  </a:lnTo>
                  <a:lnTo>
                    <a:pt x="48" y="19"/>
                  </a:lnTo>
                  <a:lnTo>
                    <a:pt x="48" y="20"/>
                  </a:lnTo>
                  <a:lnTo>
                    <a:pt x="52" y="23"/>
                  </a:lnTo>
                  <a:lnTo>
                    <a:pt x="52" y="25"/>
                  </a:lnTo>
                  <a:lnTo>
                    <a:pt x="53" y="26"/>
                  </a:lnTo>
                  <a:lnTo>
                    <a:pt x="53" y="28"/>
                  </a:lnTo>
                  <a:lnTo>
                    <a:pt x="55" y="29"/>
                  </a:lnTo>
                  <a:lnTo>
                    <a:pt x="59" y="41"/>
                  </a:lnTo>
                  <a:lnTo>
                    <a:pt x="65" y="26"/>
                  </a:lnTo>
                  <a:lnTo>
                    <a:pt x="58" y="29"/>
                  </a:lnTo>
                  <a:lnTo>
                    <a:pt x="55" y="39"/>
                  </a:lnTo>
                  <a:lnTo>
                    <a:pt x="53" y="41"/>
                  </a:lnTo>
                  <a:lnTo>
                    <a:pt x="56" y="41"/>
                  </a:lnTo>
                  <a:lnTo>
                    <a:pt x="55" y="41"/>
                  </a:lnTo>
                  <a:lnTo>
                    <a:pt x="52" y="45"/>
                  </a:lnTo>
                  <a:lnTo>
                    <a:pt x="51" y="47"/>
                  </a:lnTo>
                  <a:lnTo>
                    <a:pt x="53" y="45"/>
                  </a:lnTo>
                  <a:lnTo>
                    <a:pt x="55" y="42"/>
                  </a:lnTo>
                  <a:lnTo>
                    <a:pt x="48" y="50"/>
                  </a:lnTo>
                  <a:lnTo>
                    <a:pt x="51" y="48"/>
                  </a:lnTo>
                  <a:lnTo>
                    <a:pt x="52" y="45"/>
                  </a:lnTo>
                  <a:lnTo>
                    <a:pt x="45" y="53"/>
                  </a:lnTo>
                  <a:lnTo>
                    <a:pt x="48" y="51"/>
                  </a:lnTo>
                  <a:lnTo>
                    <a:pt x="49" y="48"/>
                  </a:lnTo>
                  <a:lnTo>
                    <a:pt x="48" y="50"/>
                  </a:lnTo>
                  <a:lnTo>
                    <a:pt x="43" y="53"/>
                  </a:lnTo>
                  <a:lnTo>
                    <a:pt x="43" y="54"/>
                  </a:lnTo>
                  <a:lnTo>
                    <a:pt x="43" y="51"/>
                  </a:lnTo>
                  <a:lnTo>
                    <a:pt x="42" y="53"/>
                  </a:lnTo>
                  <a:lnTo>
                    <a:pt x="31" y="55"/>
                  </a:lnTo>
                  <a:lnTo>
                    <a:pt x="28" y="63"/>
                  </a:lnTo>
                  <a:lnTo>
                    <a:pt x="43" y="57"/>
                  </a:lnTo>
                  <a:lnTo>
                    <a:pt x="39" y="53"/>
                  </a:lnTo>
                  <a:lnTo>
                    <a:pt x="31" y="53"/>
                  </a:lnTo>
                  <a:lnTo>
                    <a:pt x="30" y="51"/>
                  </a:lnTo>
                  <a:lnTo>
                    <a:pt x="24" y="48"/>
                  </a:lnTo>
                  <a:lnTo>
                    <a:pt x="26" y="51"/>
                  </a:lnTo>
                  <a:lnTo>
                    <a:pt x="28" y="53"/>
                  </a:lnTo>
                  <a:lnTo>
                    <a:pt x="21" y="45"/>
                  </a:lnTo>
                  <a:lnTo>
                    <a:pt x="23" y="48"/>
                  </a:lnTo>
                  <a:lnTo>
                    <a:pt x="26" y="50"/>
                  </a:lnTo>
                  <a:lnTo>
                    <a:pt x="18" y="42"/>
                  </a:lnTo>
                  <a:lnTo>
                    <a:pt x="20" y="45"/>
                  </a:lnTo>
                  <a:lnTo>
                    <a:pt x="23" y="47"/>
                  </a:lnTo>
                  <a:lnTo>
                    <a:pt x="21" y="45"/>
                  </a:lnTo>
                  <a:lnTo>
                    <a:pt x="18" y="41"/>
                  </a:lnTo>
                  <a:lnTo>
                    <a:pt x="17" y="41"/>
                  </a:lnTo>
                  <a:lnTo>
                    <a:pt x="20" y="41"/>
                  </a:lnTo>
                  <a:lnTo>
                    <a:pt x="18" y="39"/>
                  </a:lnTo>
                  <a:lnTo>
                    <a:pt x="18"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24" name="Rectangle 87"/>
            <p:cNvSpPr>
              <a:spLocks noChangeArrowheads="1"/>
            </p:cNvSpPr>
            <p:nvPr/>
          </p:nvSpPr>
          <p:spPr bwMode="auto">
            <a:xfrm>
              <a:off x="2880" y="3329"/>
              <a:ext cx="26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CLOCK</a:t>
              </a:r>
              <a:endParaRPr lang="en-US" altLang="en-US" sz="3600"/>
            </a:p>
          </p:txBody>
        </p:sp>
        <p:sp>
          <p:nvSpPr>
            <p:cNvPr id="10325" name="Rectangle 88"/>
            <p:cNvSpPr>
              <a:spLocks noChangeArrowheads="1"/>
            </p:cNvSpPr>
            <p:nvPr/>
          </p:nvSpPr>
          <p:spPr bwMode="auto">
            <a:xfrm>
              <a:off x="5116" y="3329"/>
              <a:ext cx="26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900">
                  <a:solidFill>
                    <a:srgbClr val="000000"/>
                  </a:solidFill>
                  <a:latin typeface="Swiss 721 SWA" charset="0"/>
                </a:rPr>
                <a:t>CLOCK</a:t>
              </a:r>
              <a:endParaRPr lang="en-US" altLang="en-US" sz="3600"/>
            </a:p>
          </p:txBody>
        </p:sp>
        <p:sp>
          <p:nvSpPr>
            <p:cNvPr id="10326" name="Freeform 89"/>
            <p:cNvSpPr>
              <a:spLocks/>
            </p:cNvSpPr>
            <p:nvPr/>
          </p:nvSpPr>
          <p:spPr bwMode="auto">
            <a:xfrm>
              <a:off x="3804" y="1267"/>
              <a:ext cx="43" cy="92"/>
            </a:xfrm>
            <a:custGeom>
              <a:avLst/>
              <a:gdLst>
                <a:gd name="T0" fmla="*/ 25 w 43"/>
                <a:gd name="T1" fmla="*/ 86 h 92"/>
                <a:gd name="T2" fmla="*/ 30 w 43"/>
                <a:gd name="T3" fmla="*/ 90 h 92"/>
                <a:gd name="T4" fmla="*/ 37 w 43"/>
                <a:gd name="T5" fmla="*/ 92 h 92"/>
                <a:gd name="T6" fmla="*/ 42 w 43"/>
                <a:gd name="T7" fmla="*/ 87 h 92"/>
                <a:gd name="T8" fmla="*/ 43 w 43"/>
                <a:gd name="T9" fmla="*/ 83 h 92"/>
                <a:gd name="T10" fmla="*/ 42 w 43"/>
                <a:gd name="T11" fmla="*/ 68 h 92"/>
                <a:gd name="T12" fmla="*/ 40 w 43"/>
                <a:gd name="T13" fmla="*/ 59 h 92"/>
                <a:gd name="T14" fmla="*/ 39 w 43"/>
                <a:gd name="T15" fmla="*/ 52 h 92"/>
                <a:gd name="T16" fmla="*/ 37 w 43"/>
                <a:gd name="T17" fmla="*/ 47 h 92"/>
                <a:gd name="T18" fmla="*/ 36 w 43"/>
                <a:gd name="T19" fmla="*/ 45 h 92"/>
                <a:gd name="T20" fmla="*/ 34 w 43"/>
                <a:gd name="T21" fmla="*/ 40 h 92"/>
                <a:gd name="T22" fmla="*/ 33 w 43"/>
                <a:gd name="T23" fmla="*/ 36 h 92"/>
                <a:gd name="T24" fmla="*/ 30 w 43"/>
                <a:gd name="T25" fmla="*/ 30 h 92"/>
                <a:gd name="T26" fmla="*/ 27 w 43"/>
                <a:gd name="T27" fmla="*/ 22 h 92"/>
                <a:gd name="T28" fmla="*/ 25 w 43"/>
                <a:gd name="T29" fmla="*/ 21 h 92"/>
                <a:gd name="T30" fmla="*/ 22 w 43"/>
                <a:gd name="T31" fmla="*/ 14 h 92"/>
                <a:gd name="T32" fmla="*/ 20 w 43"/>
                <a:gd name="T33" fmla="*/ 9 h 92"/>
                <a:gd name="T34" fmla="*/ 18 w 43"/>
                <a:gd name="T35" fmla="*/ 9 h 92"/>
                <a:gd name="T36" fmla="*/ 15 w 43"/>
                <a:gd name="T37" fmla="*/ 2 h 92"/>
                <a:gd name="T38" fmla="*/ 11 w 43"/>
                <a:gd name="T39" fmla="*/ 0 h 92"/>
                <a:gd name="T40" fmla="*/ 5 w 43"/>
                <a:gd name="T41" fmla="*/ 2 h 92"/>
                <a:gd name="T42" fmla="*/ 2 w 43"/>
                <a:gd name="T43" fmla="*/ 5 h 92"/>
                <a:gd name="T44" fmla="*/ 0 w 43"/>
                <a:gd name="T45" fmla="*/ 12 h 92"/>
                <a:gd name="T46" fmla="*/ 0 w 43"/>
                <a:gd name="T47" fmla="*/ 9 h 92"/>
                <a:gd name="T48" fmla="*/ 3 w 43"/>
                <a:gd name="T49" fmla="*/ 18 h 92"/>
                <a:gd name="T50" fmla="*/ 6 w 43"/>
                <a:gd name="T51" fmla="*/ 22 h 92"/>
                <a:gd name="T52" fmla="*/ 8 w 43"/>
                <a:gd name="T53" fmla="*/ 24 h 92"/>
                <a:gd name="T54" fmla="*/ 11 w 43"/>
                <a:gd name="T55" fmla="*/ 31 h 92"/>
                <a:gd name="T56" fmla="*/ 12 w 43"/>
                <a:gd name="T57" fmla="*/ 33 h 92"/>
                <a:gd name="T58" fmla="*/ 15 w 43"/>
                <a:gd name="T59" fmla="*/ 40 h 92"/>
                <a:gd name="T60" fmla="*/ 15 w 43"/>
                <a:gd name="T61" fmla="*/ 40 h 92"/>
                <a:gd name="T62" fmla="*/ 17 w 43"/>
                <a:gd name="T63" fmla="*/ 45 h 92"/>
                <a:gd name="T64" fmla="*/ 18 w 43"/>
                <a:gd name="T65" fmla="*/ 52 h 92"/>
                <a:gd name="T66" fmla="*/ 20 w 43"/>
                <a:gd name="T67" fmla="*/ 56 h 92"/>
                <a:gd name="T68" fmla="*/ 21 w 43"/>
                <a:gd name="T69" fmla="*/ 64 h 92"/>
                <a:gd name="T70" fmla="*/ 22 w 43"/>
                <a:gd name="T71" fmla="*/ 68 h 92"/>
                <a:gd name="T72" fmla="*/ 24 w 43"/>
                <a:gd name="T73" fmla="*/ 81 h 92"/>
                <a:gd name="T74" fmla="*/ 25 w 43"/>
                <a:gd name="T75" fmla="*/ 8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3" h="92">
                  <a:moveTo>
                    <a:pt x="25" y="83"/>
                  </a:moveTo>
                  <a:lnTo>
                    <a:pt x="25" y="86"/>
                  </a:lnTo>
                  <a:lnTo>
                    <a:pt x="28" y="89"/>
                  </a:lnTo>
                  <a:lnTo>
                    <a:pt x="30" y="90"/>
                  </a:lnTo>
                  <a:lnTo>
                    <a:pt x="33" y="92"/>
                  </a:lnTo>
                  <a:lnTo>
                    <a:pt x="37" y="92"/>
                  </a:lnTo>
                  <a:lnTo>
                    <a:pt x="40" y="89"/>
                  </a:lnTo>
                  <a:lnTo>
                    <a:pt x="42" y="87"/>
                  </a:lnTo>
                  <a:lnTo>
                    <a:pt x="43" y="84"/>
                  </a:lnTo>
                  <a:lnTo>
                    <a:pt x="43" y="83"/>
                  </a:lnTo>
                  <a:lnTo>
                    <a:pt x="42" y="78"/>
                  </a:lnTo>
                  <a:lnTo>
                    <a:pt x="42" y="68"/>
                  </a:lnTo>
                  <a:lnTo>
                    <a:pt x="40" y="65"/>
                  </a:lnTo>
                  <a:lnTo>
                    <a:pt x="40" y="59"/>
                  </a:lnTo>
                  <a:lnTo>
                    <a:pt x="39" y="58"/>
                  </a:lnTo>
                  <a:lnTo>
                    <a:pt x="39" y="52"/>
                  </a:lnTo>
                  <a:lnTo>
                    <a:pt x="37" y="50"/>
                  </a:lnTo>
                  <a:lnTo>
                    <a:pt x="37" y="47"/>
                  </a:lnTo>
                  <a:lnTo>
                    <a:pt x="36" y="46"/>
                  </a:lnTo>
                  <a:lnTo>
                    <a:pt x="36" y="45"/>
                  </a:lnTo>
                  <a:lnTo>
                    <a:pt x="34" y="42"/>
                  </a:lnTo>
                  <a:lnTo>
                    <a:pt x="34" y="40"/>
                  </a:lnTo>
                  <a:lnTo>
                    <a:pt x="33" y="37"/>
                  </a:lnTo>
                  <a:lnTo>
                    <a:pt x="33" y="36"/>
                  </a:lnTo>
                  <a:lnTo>
                    <a:pt x="30" y="28"/>
                  </a:lnTo>
                  <a:lnTo>
                    <a:pt x="30" y="30"/>
                  </a:lnTo>
                  <a:lnTo>
                    <a:pt x="30" y="27"/>
                  </a:lnTo>
                  <a:lnTo>
                    <a:pt x="27" y="22"/>
                  </a:lnTo>
                  <a:lnTo>
                    <a:pt x="25" y="20"/>
                  </a:lnTo>
                  <a:lnTo>
                    <a:pt x="25" y="21"/>
                  </a:lnTo>
                  <a:lnTo>
                    <a:pt x="25" y="18"/>
                  </a:lnTo>
                  <a:lnTo>
                    <a:pt x="22" y="14"/>
                  </a:lnTo>
                  <a:lnTo>
                    <a:pt x="21" y="11"/>
                  </a:lnTo>
                  <a:lnTo>
                    <a:pt x="20" y="9"/>
                  </a:lnTo>
                  <a:lnTo>
                    <a:pt x="18" y="6"/>
                  </a:lnTo>
                  <a:lnTo>
                    <a:pt x="18" y="9"/>
                  </a:lnTo>
                  <a:lnTo>
                    <a:pt x="17" y="5"/>
                  </a:lnTo>
                  <a:lnTo>
                    <a:pt x="15" y="2"/>
                  </a:lnTo>
                  <a:lnTo>
                    <a:pt x="14" y="2"/>
                  </a:lnTo>
                  <a:lnTo>
                    <a:pt x="11" y="0"/>
                  </a:lnTo>
                  <a:lnTo>
                    <a:pt x="6" y="0"/>
                  </a:lnTo>
                  <a:lnTo>
                    <a:pt x="5" y="2"/>
                  </a:lnTo>
                  <a:lnTo>
                    <a:pt x="2" y="3"/>
                  </a:lnTo>
                  <a:lnTo>
                    <a:pt x="2" y="5"/>
                  </a:lnTo>
                  <a:lnTo>
                    <a:pt x="0" y="8"/>
                  </a:lnTo>
                  <a:lnTo>
                    <a:pt x="0" y="12"/>
                  </a:lnTo>
                  <a:lnTo>
                    <a:pt x="2" y="14"/>
                  </a:lnTo>
                  <a:lnTo>
                    <a:pt x="0" y="9"/>
                  </a:lnTo>
                  <a:lnTo>
                    <a:pt x="0" y="14"/>
                  </a:lnTo>
                  <a:lnTo>
                    <a:pt x="3" y="18"/>
                  </a:lnTo>
                  <a:lnTo>
                    <a:pt x="5" y="21"/>
                  </a:lnTo>
                  <a:lnTo>
                    <a:pt x="6" y="22"/>
                  </a:lnTo>
                  <a:lnTo>
                    <a:pt x="8" y="25"/>
                  </a:lnTo>
                  <a:lnTo>
                    <a:pt x="8" y="24"/>
                  </a:lnTo>
                  <a:lnTo>
                    <a:pt x="8" y="27"/>
                  </a:lnTo>
                  <a:lnTo>
                    <a:pt x="11" y="31"/>
                  </a:lnTo>
                  <a:lnTo>
                    <a:pt x="12" y="34"/>
                  </a:lnTo>
                  <a:lnTo>
                    <a:pt x="12" y="33"/>
                  </a:lnTo>
                  <a:lnTo>
                    <a:pt x="12" y="36"/>
                  </a:lnTo>
                  <a:lnTo>
                    <a:pt x="15" y="40"/>
                  </a:lnTo>
                  <a:lnTo>
                    <a:pt x="15" y="39"/>
                  </a:lnTo>
                  <a:lnTo>
                    <a:pt x="15" y="40"/>
                  </a:lnTo>
                  <a:lnTo>
                    <a:pt x="17" y="43"/>
                  </a:lnTo>
                  <a:lnTo>
                    <a:pt x="17" y="45"/>
                  </a:lnTo>
                  <a:lnTo>
                    <a:pt x="18" y="47"/>
                  </a:lnTo>
                  <a:lnTo>
                    <a:pt x="18" y="52"/>
                  </a:lnTo>
                  <a:lnTo>
                    <a:pt x="20" y="53"/>
                  </a:lnTo>
                  <a:lnTo>
                    <a:pt x="20" y="56"/>
                  </a:lnTo>
                  <a:lnTo>
                    <a:pt x="21" y="58"/>
                  </a:lnTo>
                  <a:lnTo>
                    <a:pt x="21" y="64"/>
                  </a:lnTo>
                  <a:lnTo>
                    <a:pt x="22" y="65"/>
                  </a:lnTo>
                  <a:lnTo>
                    <a:pt x="22" y="68"/>
                  </a:lnTo>
                  <a:lnTo>
                    <a:pt x="24" y="71"/>
                  </a:lnTo>
                  <a:lnTo>
                    <a:pt x="24" y="81"/>
                  </a:lnTo>
                  <a:lnTo>
                    <a:pt x="27" y="87"/>
                  </a:lnTo>
                  <a:lnTo>
                    <a:pt x="25"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27" name="Freeform 90"/>
            <p:cNvSpPr>
              <a:spLocks/>
            </p:cNvSpPr>
            <p:nvPr/>
          </p:nvSpPr>
          <p:spPr bwMode="auto">
            <a:xfrm>
              <a:off x="3807" y="1270"/>
              <a:ext cx="199" cy="86"/>
            </a:xfrm>
            <a:custGeom>
              <a:avLst/>
              <a:gdLst>
                <a:gd name="T0" fmla="*/ 184 w 199"/>
                <a:gd name="T1" fmla="*/ 83 h 86"/>
                <a:gd name="T2" fmla="*/ 187 w 199"/>
                <a:gd name="T3" fmla="*/ 86 h 86"/>
                <a:gd name="T4" fmla="*/ 193 w 199"/>
                <a:gd name="T5" fmla="*/ 86 h 86"/>
                <a:gd name="T6" fmla="*/ 196 w 199"/>
                <a:gd name="T7" fmla="*/ 83 h 86"/>
                <a:gd name="T8" fmla="*/ 199 w 199"/>
                <a:gd name="T9" fmla="*/ 80 h 86"/>
                <a:gd name="T10" fmla="*/ 199 w 199"/>
                <a:gd name="T11" fmla="*/ 74 h 86"/>
                <a:gd name="T12" fmla="*/ 196 w 199"/>
                <a:gd name="T13" fmla="*/ 71 h 86"/>
                <a:gd name="T14" fmla="*/ 187 w 199"/>
                <a:gd name="T15" fmla="*/ 61 h 86"/>
                <a:gd name="T16" fmla="*/ 178 w 199"/>
                <a:gd name="T17" fmla="*/ 55 h 86"/>
                <a:gd name="T18" fmla="*/ 174 w 199"/>
                <a:gd name="T19" fmla="*/ 50 h 86"/>
                <a:gd name="T20" fmla="*/ 164 w 199"/>
                <a:gd name="T21" fmla="*/ 44 h 86"/>
                <a:gd name="T22" fmla="*/ 158 w 199"/>
                <a:gd name="T23" fmla="*/ 42 h 86"/>
                <a:gd name="T24" fmla="*/ 153 w 199"/>
                <a:gd name="T25" fmla="*/ 39 h 86"/>
                <a:gd name="T26" fmla="*/ 148 w 199"/>
                <a:gd name="T27" fmla="*/ 36 h 86"/>
                <a:gd name="T28" fmla="*/ 143 w 199"/>
                <a:gd name="T29" fmla="*/ 33 h 86"/>
                <a:gd name="T30" fmla="*/ 131 w 199"/>
                <a:gd name="T31" fmla="*/ 27 h 86"/>
                <a:gd name="T32" fmla="*/ 120 w 199"/>
                <a:gd name="T33" fmla="*/ 21 h 86"/>
                <a:gd name="T34" fmla="*/ 114 w 199"/>
                <a:gd name="T35" fmla="*/ 18 h 86"/>
                <a:gd name="T36" fmla="*/ 102 w 199"/>
                <a:gd name="T37" fmla="*/ 15 h 86"/>
                <a:gd name="T38" fmla="*/ 96 w 199"/>
                <a:gd name="T39" fmla="*/ 12 h 86"/>
                <a:gd name="T40" fmla="*/ 81 w 199"/>
                <a:gd name="T41" fmla="*/ 9 h 86"/>
                <a:gd name="T42" fmla="*/ 70 w 199"/>
                <a:gd name="T43" fmla="*/ 6 h 86"/>
                <a:gd name="T44" fmla="*/ 62 w 199"/>
                <a:gd name="T45" fmla="*/ 5 h 86"/>
                <a:gd name="T46" fmla="*/ 56 w 199"/>
                <a:gd name="T47" fmla="*/ 3 h 86"/>
                <a:gd name="T48" fmla="*/ 50 w 199"/>
                <a:gd name="T49" fmla="*/ 3 h 86"/>
                <a:gd name="T50" fmla="*/ 43 w 199"/>
                <a:gd name="T51" fmla="*/ 2 h 86"/>
                <a:gd name="T52" fmla="*/ 37 w 199"/>
                <a:gd name="T53" fmla="*/ 2 h 86"/>
                <a:gd name="T54" fmla="*/ 30 w 199"/>
                <a:gd name="T55" fmla="*/ 0 h 86"/>
                <a:gd name="T56" fmla="*/ 8 w 199"/>
                <a:gd name="T57" fmla="*/ 0 h 86"/>
                <a:gd name="T58" fmla="*/ 5 w 199"/>
                <a:gd name="T59" fmla="*/ 2 h 86"/>
                <a:gd name="T60" fmla="*/ 2 w 199"/>
                <a:gd name="T61" fmla="*/ 5 h 86"/>
                <a:gd name="T62" fmla="*/ 0 w 199"/>
                <a:gd name="T63" fmla="*/ 6 h 86"/>
                <a:gd name="T64" fmla="*/ 0 w 199"/>
                <a:gd name="T65" fmla="*/ 11 h 86"/>
                <a:gd name="T66" fmla="*/ 2 w 199"/>
                <a:gd name="T67" fmla="*/ 14 h 86"/>
                <a:gd name="T68" fmla="*/ 5 w 199"/>
                <a:gd name="T69" fmla="*/ 17 h 86"/>
                <a:gd name="T70" fmla="*/ 6 w 199"/>
                <a:gd name="T71" fmla="*/ 18 h 86"/>
                <a:gd name="T72" fmla="*/ 9 w 199"/>
                <a:gd name="T73" fmla="*/ 18 h 86"/>
                <a:gd name="T74" fmla="*/ 27 w 199"/>
                <a:gd name="T75" fmla="*/ 18 h 86"/>
                <a:gd name="T76" fmla="*/ 34 w 199"/>
                <a:gd name="T77" fmla="*/ 19 h 86"/>
                <a:gd name="T78" fmla="*/ 40 w 199"/>
                <a:gd name="T79" fmla="*/ 19 h 86"/>
                <a:gd name="T80" fmla="*/ 47 w 199"/>
                <a:gd name="T81" fmla="*/ 21 h 86"/>
                <a:gd name="T82" fmla="*/ 53 w 199"/>
                <a:gd name="T83" fmla="*/ 21 h 86"/>
                <a:gd name="T84" fmla="*/ 59 w 199"/>
                <a:gd name="T85" fmla="*/ 22 h 86"/>
                <a:gd name="T86" fmla="*/ 67 w 199"/>
                <a:gd name="T87" fmla="*/ 24 h 86"/>
                <a:gd name="T88" fmla="*/ 78 w 199"/>
                <a:gd name="T89" fmla="*/ 27 h 86"/>
                <a:gd name="T90" fmla="*/ 86 w 199"/>
                <a:gd name="T91" fmla="*/ 28 h 86"/>
                <a:gd name="T92" fmla="*/ 90 w 199"/>
                <a:gd name="T93" fmla="*/ 30 h 86"/>
                <a:gd name="T94" fmla="*/ 96 w 199"/>
                <a:gd name="T95" fmla="*/ 33 h 86"/>
                <a:gd name="T96" fmla="*/ 108 w 199"/>
                <a:gd name="T97" fmla="*/ 36 h 86"/>
                <a:gd name="T98" fmla="*/ 114 w 199"/>
                <a:gd name="T99" fmla="*/ 39 h 86"/>
                <a:gd name="T100" fmla="*/ 120 w 199"/>
                <a:gd name="T101" fmla="*/ 39 h 86"/>
                <a:gd name="T102" fmla="*/ 122 w 199"/>
                <a:gd name="T103" fmla="*/ 42 h 86"/>
                <a:gd name="T104" fmla="*/ 134 w 199"/>
                <a:gd name="T105" fmla="*/ 47 h 86"/>
                <a:gd name="T106" fmla="*/ 139 w 199"/>
                <a:gd name="T107" fmla="*/ 50 h 86"/>
                <a:gd name="T108" fmla="*/ 145 w 199"/>
                <a:gd name="T109" fmla="*/ 53 h 86"/>
                <a:gd name="T110" fmla="*/ 149 w 199"/>
                <a:gd name="T111" fmla="*/ 56 h 86"/>
                <a:gd name="T112" fmla="*/ 155 w 199"/>
                <a:gd name="T113" fmla="*/ 59 h 86"/>
                <a:gd name="T114" fmla="*/ 162 w 199"/>
                <a:gd name="T115" fmla="*/ 65 h 86"/>
                <a:gd name="T116" fmla="*/ 167 w 199"/>
                <a:gd name="T117" fmla="*/ 69 h 86"/>
                <a:gd name="T118" fmla="*/ 175 w 199"/>
                <a:gd name="T119" fmla="*/ 75 h 86"/>
                <a:gd name="T120" fmla="*/ 184 w 199"/>
                <a:gd name="T121" fmla="*/ 83 h 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9" h="86">
                  <a:moveTo>
                    <a:pt x="184" y="83"/>
                  </a:moveTo>
                  <a:lnTo>
                    <a:pt x="187" y="86"/>
                  </a:lnTo>
                  <a:lnTo>
                    <a:pt x="193" y="86"/>
                  </a:lnTo>
                  <a:lnTo>
                    <a:pt x="196" y="83"/>
                  </a:lnTo>
                  <a:lnTo>
                    <a:pt x="199" y="80"/>
                  </a:lnTo>
                  <a:lnTo>
                    <a:pt x="199" y="74"/>
                  </a:lnTo>
                  <a:lnTo>
                    <a:pt x="196" y="71"/>
                  </a:lnTo>
                  <a:lnTo>
                    <a:pt x="187" y="61"/>
                  </a:lnTo>
                  <a:lnTo>
                    <a:pt x="178" y="55"/>
                  </a:lnTo>
                  <a:lnTo>
                    <a:pt x="174" y="50"/>
                  </a:lnTo>
                  <a:lnTo>
                    <a:pt x="164" y="44"/>
                  </a:lnTo>
                  <a:lnTo>
                    <a:pt x="158" y="42"/>
                  </a:lnTo>
                  <a:lnTo>
                    <a:pt x="153" y="39"/>
                  </a:lnTo>
                  <a:lnTo>
                    <a:pt x="148" y="36"/>
                  </a:lnTo>
                  <a:lnTo>
                    <a:pt x="143" y="33"/>
                  </a:lnTo>
                  <a:lnTo>
                    <a:pt x="131" y="27"/>
                  </a:lnTo>
                  <a:lnTo>
                    <a:pt x="120" y="21"/>
                  </a:lnTo>
                  <a:lnTo>
                    <a:pt x="114" y="18"/>
                  </a:lnTo>
                  <a:lnTo>
                    <a:pt x="102" y="15"/>
                  </a:lnTo>
                  <a:lnTo>
                    <a:pt x="96" y="12"/>
                  </a:lnTo>
                  <a:lnTo>
                    <a:pt x="81" y="9"/>
                  </a:lnTo>
                  <a:lnTo>
                    <a:pt x="70" y="6"/>
                  </a:lnTo>
                  <a:lnTo>
                    <a:pt x="62" y="5"/>
                  </a:lnTo>
                  <a:lnTo>
                    <a:pt x="56" y="3"/>
                  </a:lnTo>
                  <a:lnTo>
                    <a:pt x="50" y="3"/>
                  </a:lnTo>
                  <a:lnTo>
                    <a:pt x="43" y="2"/>
                  </a:lnTo>
                  <a:lnTo>
                    <a:pt x="37" y="2"/>
                  </a:lnTo>
                  <a:lnTo>
                    <a:pt x="30" y="0"/>
                  </a:lnTo>
                  <a:lnTo>
                    <a:pt x="8" y="0"/>
                  </a:lnTo>
                  <a:lnTo>
                    <a:pt x="5" y="2"/>
                  </a:lnTo>
                  <a:lnTo>
                    <a:pt x="2" y="5"/>
                  </a:lnTo>
                  <a:lnTo>
                    <a:pt x="0" y="6"/>
                  </a:lnTo>
                  <a:lnTo>
                    <a:pt x="0" y="11"/>
                  </a:lnTo>
                  <a:lnTo>
                    <a:pt x="2" y="14"/>
                  </a:lnTo>
                  <a:lnTo>
                    <a:pt x="5" y="17"/>
                  </a:lnTo>
                  <a:lnTo>
                    <a:pt x="6" y="18"/>
                  </a:lnTo>
                  <a:lnTo>
                    <a:pt x="9" y="18"/>
                  </a:lnTo>
                  <a:lnTo>
                    <a:pt x="27" y="18"/>
                  </a:lnTo>
                  <a:lnTo>
                    <a:pt x="34" y="19"/>
                  </a:lnTo>
                  <a:lnTo>
                    <a:pt x="40" y="19"/>
                  </a:lnTo>
                  <a:lnTo>
                    <a:pt x="47" y="21"/>
                  </a:lnTo>
                  <a:lnTo>
                    <a:pt x="53" y="21"/>
                  </a:lnTo>
                  <a:lnTo>
                    <a:pt x="59" y="22"/>
                  </a:lnTo>
                  <a:lnTo>
                    <a:pt x="67" y="24"/>
                  </a:lnTo>
                  <a:lnTo>
                    <a:pt x="78" y="27"/>
                  </a:lnTo>
                  <a:lnTo>
                    <a:pt x="86" y="28"/>
                  </a:lnTo>
                  <a:lnTo>
                    <a:pt x="90" y="30"/>
                  </a:lnTo>
                  <a:lnTo>
                    <a:pt x="96" y="33"/>
                  </a:lnTo>
                  <a:lnTo>
                    <a:pt x="108" y="36"/>
                  </a:lnTo>
                  <a:lnTo>
                    <a:pt x="114" y="39"/>
                  </a:lnTo>
                  <a:lnTo>
                    <a:pt x="120" y="39"/>
                  </a:lnTo>
                  <a:lnTo>
                    <a:pt x="122" y="42"/>
                  </a:lnTo>
                  <a:lnTo>
                    <a:pt x="134" y="47"/>
                  </a:lnTo>
                  <a:lnTo>
                    <a:pt x="139" y="50"/>
                  </a:lnTo>
                  <a:lnTo>
                    <a:pt x="145" y="53"/>
                  </a:lnTo>
                  <a:lnTo>
                    <a:pt x="149" y="56"/>
                  </a:lnTo>
                  <a:lnTo>
                    <a:pt x="155" y="59"/>
                  </a:lnTo>
                  <a:lnTo>
                    <a:pt x="162" y="65"/>
                  </a:lnTo>
                  <a:lnTo>
                    <a:pt x="167" y="69"/>
                  </a:lnTo>
                  <a:lnTo>
                    <a:pt x="175" y="75"/>
                  </a:lnTo>
                  <a:lnTo>
                    <a:pt x="184"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28" name="Freeform 91"/>
            <p:cNvSpPr>
              <a:spLocks/>
            </p:cNvSpPr>
            <p:nvPr/>
          </p:nvSpPr>
          <p:spPr bwMode="auto">
            <a:xfrm>
              <a:off x="3807" y="1345"/>
              <a:ext cx="43" cy="89"/>
            </a:xfrm>
            <a:custGeom>
              <a:avLst/>
              <a:gdLst>
                <a:gd name="T0" fmla="*/ 43 w 43"/>
                <a:gd name="T1" fmla="*/ 8 h 89"/>
                <a:gd name="T2" fmla="*/ 39 w 43"/>
                <a:gd name="T3" fmla="*/ 2 h 89"/>
                <a:gd name="T4" fmla="*/ 33 w 43"/>
                <a:gd name="T5" fmla="*/ 0 h 89"/>
                <a:gd name="T6" fmla="*/ 27 w 43"/>
                <a:gd name="T7" fmla="*/ 5 h 89"/>
                <a:gd name="T8" fmla="*/ 25 w 43"/>
                <a:gd name="T9" fmla="*/ 9 h 89"/>
                <a:gd name="T10" fmla="*/ 24 w 43"/>
                <a:gd name="T11" fmla="*/ 8 h 89"/>
                <a:gd name="T12" fmla="*/ 22 w 43"/>
                <a:gd name="T13" fmla="*/ 20 h 89"/>
                <a:gd name="T14" fmla="*/ 21 w 43"/>
                <a:gd name="T15" fmla="*/ 27 h 89"/>
                <a:gd name="T16" fmla="*/ 19 w 43"/>
                <a:gd name="T17" fmla="*/ 36 h 89"/>
                <a:gd name="T18" fmla="*/ 18 w 43"/>
                <a:gd name="T19" fmla="*/ 40 h 89"/>
                <a:gd name="T20" fmla="*/ 17 w 43"/>
                <a:gd name="T21" fmla="*/ 45 h 89"/>
                <a:gd name="T22" fmla="*/ 15 w 43"/>
                <a:gd name="T23" fmla="*/ 49 h 89"/>
                <a:gd name="T24" fmla="*/ 15 w 43"/>
                <a:gd name="T25" fmla="*/ 49 h 89"/>
                <a:gd name="T26" fmla="*/ 12 w 43"/>
                <a:gd name="T27" fmla="*/ 56 h 89"/>
                <a:gd name="T28" fmla="*/ 11 w 43"/>
                <a:gd name="T29" fmla="*/ 58 h 89"/>
                <a:gd name="T30" fmla="*/ 8 w 43"/>
                <a:gd name="T31" fmla="*/ 65 h 89"/>
                <a:gd name="T32" fmla="*/ 6 w 43"/>
                <a:gd name="T33" fmla="*/ 65 h 89"/>
                <a:gd name="T34" fmla="*/ 0 w 43"/>
                <a:gd name="T35" fmla="*/ 74 h 89"/>
                <a:gd name="T36" fmla="*/ 2 w 43"/>
                <a:gd name="T37" fmla="*/ 75 h 89"/>
                <a:gd name="T38" fmla="*/ 0 w 43"/>
                <a:gd name="T39" fmla="*/ 81 h 89"/>
                <a:gd name="T40" fmla="*/ 2 w 43"/>
                <a:gd name="T41" fmla="*/ 86 h 89"/>
                <a:gd name="T42" fmla="*/ 6 w 43"/>
                <a:gd name="T43" fmla="*/ 89 h 89"/>
                <a:gd name="T44" fmla="*/ 12 w 43"/>
                <a:gd name="T45" fmla="*/ 87 h 89"/>
                <a:gd name="T46" fmla="*/ 17 w 43"/>
                <a:gd name="T47" fmla="*/ 84 h 89"/>
                <a:gd name="T48" fmla="*/ 19 w 43"/>
                <a:gd name="T49" fmla="*/ 80 h 89"/>
                <a:gd name="T50" fmla="*/ 22 w 43"/>
                <a:gd name="T51" fmla="*/ 75 h 89"/>
                <a:gd name="T52" fmla="*/ 25 w 43"/>
                <a:gd name="T53" fmla="*/ 70 h 89"/>
                <a:gd name="T54" fmla="*/ 30 w 43"/>
                <a:gd name="T55" fmla="*/ 62 h 89"/>
                <a:gd name="T56" fmla="*/ 30 w 43"/>
                <a:gd name="T57" fmla="*/ 61 h 89"/>
                <a:gd name="T58" fmla="*/ 33 w 43"/>
                <a:gd name="T59" fmla="*/ 52 h 89"/>
                <a:gd name="T60" fmla="*/ 34 w 43"/>
                <a:gd name="T61" fmla="*/ 47 h 89"/>
                <a:gd name="T62" fmla="*/ 36 w 43"/>
                <a:gd name="T63" fmla="*/ 43 h 89"/>
                <a:gd name="T64" fmla="*/ 37 w 43"/>
                <a:gd name="T65" fmla="*/ 39 h 89"/>
                <a:gd name="T66" fmla="*/ 39 w 43"/>
                <a:gd name="T67" fmla="*/ 33 h 89"/>
                <a:gd name="T68" fmla="*/ 40 w 43"/>
                <a:gd name="T69" fmla="*/ 25 h 89"/>
                <a:gd name="T70" fmla="*/ 42 w 43"/>
                <a:gd name="T71" fmla="*/ 14 h 89"/>
                <a:gd name="T72" fmla="*/ 43 w 43"/>
                <a:gd name="T73" fmla="*/ 9 h 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3" h="89">
                  <a:moveTo>
                    <a:pt x="43" y="9"/>
                  </a:moveTo>
                  <a:lnTo>
                    <a:pt x="43" y="8"/>
                  </a:lnTo>
                  <a:lnTo>
                    <a:pt x="42" y="5"/>
                  </a:lnTo>
                  <a:lnTo>
                    <a:pt x="39" y="2"/>
                  </a:lnTo>
                  <a:lnTo>
                    <a:pt x="37" y="0"/>
                  </a:lnTo>
                  <a:lnTo>
                    <a:pt x="33" y="0"/>
                  </a:lnTo>
                  <a:lnTo>
                    <a:pt x="30" y="2"/>
                  </a:lnTo>
                  <a:lnTo>
                    <a:pt x="27" y="5"/>
                  </a:lnTo>
                  <a:lnTo>
                    <a:pt x="25" y="6"/>
                  </a:lnTo>
                  <a:lnTo>
                    <a:pt x="25" y="9"/>
                  </a:lnTo>
                  <a:lnTo>
                    <a:pt x="28" y="3"/>
                  </a:lnTo>
                  <a:lnTo>
                    <a:pt x="24" y="8"/>
                  </a:lnTo>
                  <a:lnTo>
                    <a:pt x="24" y="18"/>
                  </a:lnTo>
                  <a:lnTo>
                    <a:pt x="22" y="20"/>
                  </a:lnTo>
                  <a:lnTo>
                    <a:pt x="22" y="25"/>
                  </a:lnTo>
                  <a:lnTo>
                    <a:pt x="21" y="27"/>
                  </a:lnTo>
                  <a:lnTo>
                    <a:pt x="21" y="33"/>
                  </a:lnTo>
                  <a:lnTo>
                    <a:pt x="19" y="36"/>
                  </a:lnTo>
                  <a:lnTo>
                    <a:pt x="19" y="37"/>
                  </a:lnTo>
                  <a:lnTo>
                    <a:pt x="18" y="40"/>
                  </a:lnTo>
                  <a:lnTo>
                    <a:pt x="18" y="42"/>
                  </a:lnTo>
                  <a:lnTo>
                    <a:pt x="17" y="45"/>
                  </a:lnTo>
                  <a:lnTo>
                    <a:pt x="17" y="46"/>
                  </a:lnTo>
                  <a:lnTo>
                    <a:pt x="15" y="49"/>
                  </a:lnTo>
                  <a:lnTo>
                    <a:pt x="15" y="50"/>
                  </a:lnTo>
                  <a:lnTo>
                    <a:pt x="15" y="49"/>
                  </a:lnTo>
                  <a:lnTo>
                    <a:pt x="12" y="53"/>
                  </a:lnTo>
                  <a:lnTo>
                    <a:pt x="12" y="56"/>
                  </a:lnTo>
                  <a:lnTo>
                    <a:pt x="12" y="55"/>
                  </a:lnTo>
                  <a:lnTo>
                    <a:pt x="11" y="58"/>
                  </a:lnTo>
                  <a:lnTo>
                    <a:pt x="8" y="62"/>
                  </a:lnTo>
                  <a:lnTo>
                    <a:pt x="8" y="65"/>
                  </a:lnTo>
                  <a:lnTo>
                    <a:pt x="8" y="64"/>
                  </a:lnTo>
                  <a:lnTo>
                    <a:pt x="6" y="65"/>
                  </a:lnTo>
                  <a:lnTo>
                    <a:pt x="5" y="68"/>
                  </a:lnTo>
                  <a:lnTo>
                    <a:pt x="0" y="74"/>
                  </a:lnTo>
                  <a:lnTo>
                    <a:pt x="0" y="80"/>
                  </a:lnTo>
                  <a:lnTo>
                    <a:pt x="2" y="75"/>
                  </a:lnTo>
                  <a:lnTo>
                    <a:pt x="0" y="77"/>
                  </a:lnTo>
                  <a:lnTo>
                    <a:pt x="0" y="81"/>
                  </a:lnTo>
                  <a:lnTo>
                    <a:pt x="2" y="83"/>
                  </a:lnTo>
                  <a:lnTo>
                    <a:pt x="2" y="86"/>
                  </a:lnTo>
                  <a:lnTo>
                    <a:pt x="5" y="87"/>
                  </a:lnTo>
                  <a:lnTo>
                    <a:pt x="6" y="89"/>
                  </a:lnTo>
                  <a:lnTo>
                    <a:pt x="11" y="89"/>
                  </a:lnTo>
                  <a:lnTo>
                    <a:pt x="12" y="87"/>
                  </a:lnTo>
                  <a:lnTo>
                    <a:pt x="15" y="87"/>
                  </a:lnTo>
                  <a:lnTo>
                    <a:pt x="17" y="84"/>
                  </a:lnTo>
                  <a:lnTo>
                    <a:pt x="18" y="80"/>
                  </a:lnTo>
                  <a:lnTo>
                    <a:pt x="19" y="80"/>
                  </a:lnTo>
                  <a:lnTo>
                    <a:pt x="21" y="77"/>
                  </a:lnTo>
                  <a:lnTo>
                    <a:pt x="22" y="75"/>
                  </a:lnTo>
                  <a:lnTo>
                    <a:pt x="25" y="68"/>
                  </a:lnTo>
                  <a:lnTo>
                    <a:pt x="25" y="70"/>
                  </a:lnTo>
                  <a:lnTo>
                    <a:pt x="27" y="67"/>
                  </a:lnTo>
                  <a:lnTo>
                    <a:pt x="30" y="62"/>
                  </a:lnTo>
                  <a:lnTo>
                    <a:pt x="30" y="59"/>
                  </a:lnTo>
                  <a:lnTo>
                    <a:pt x="30" y="61"/>
                  </a:lnTo>
                  <a:lnTo>
                    <a:pt x="33" y="53"/>
                  </a:lnTo>
                  <a:lnTo>
                    <a:pt x="33" y="52"/>
                  </a:lnTo>
                  <a:lnTo>
                    <a:pt x="34" y="49"/>
                  </a:lnTo>
                  <a:lnTo>
                    <a:pt x="34" y="47"/>
                  </a:lnTo>
                  <a:lnTo>
                    <a:pt x="36" y="45"/>
                  </a:lnTo>
                  <a:lnTo>
                    <a:pt x="36" y="43"/>
                  </a:lnTo>
                  <a:lnTo>
                    <a:pt x="37" y="40"/>
                  </a:lnTo>
                  <a:lnTo>
                    <a:pt x="37" y="39"/>
                  </a:lnTo>
                  <a:lnTo>
                    <a:pt x="39" y="36"/>
                  </a:lnTo>
                  <a:lnTo>
                    <a:pt x="39" y="33"/>
                  </a:lnTo>
                  <a:lnTo>
                    <a:pt x="40" y="31"/>
                  </a:lnTo>
                  <a:lnTo>
                    <a:pt x="40" y="25"/>
                  </a:lnTo>
                  <a:lnTo>
                    <a:pt x="42" y="24"/>
                  </a:lnTo>
                  <a:lnTo>
                    <a:pt x="42" y="14"/>
                  </a:lnTo>
                  <a:lnTo>
                    <a:pt x="40" y="15"/>
                  </a:lnTo>
                  <a:lnTo>
                    <a:pt x="4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29" name="Freeform 92"/>
            <p:cNvSpPr>
              <a:spLocks/>
            </p:cNvSpPr>
            <p:nvPr/>
          </p:nvSpPr>
          <p:spPr bwMode="auto">
            <a:xfrm>
              <a:off x="3812" y="1348"/>
              <a:ext cx="200" cy="86"/>
            </a:xfrm>
            <a:custGeom>
              <a:avLst/>
              <a:gdLst>
                <a:gd name="T0" fmla="*/ 200 w 200"/>
                <a:gd name="T1" fmla="*/ 12 h 86"/>
                <a:gd name="T2" fmla="*/ 197 w 200"/>
                <a:gd name="T3" fmla="*/ 3 h 86"/>
                <a:gd name="T4" fmla="*/ 188 w 200"/>
                <a:gd name="T5" fmla="*/ 0 h 86"/>
                <a:gd name="T6" fmla="*/ 187 w 200"/>
                <a:gd name="T7" fmla="*/ 2 h 86"/>
                <a:gd name="T8" fmla="*/ 176 w 200"/>
                <a:gd name="T9" fmla="*/ 9 h 86"/>
                <a:gd name="T10" fmla="*/ 163 w 200"/>
                <a:gd name="T11" fmla="*/ 19 h 86"/>
                <a:gd name="T12" fmla="*/ 150 w 200"/>
                <a:gd name="T13" fmla="*/ 28 h 86"/>
                <a:gd name="T14" fmla="*/ 140 w 200"/>
                <a:gd name="T15" fmla="*/ 34 h 86"/>
                <a:gd name="T16" fmla="*/ 123 w 200"/>
                <a:gd name="T17" fmla="*/ 43 h 86"/>
                <a:gd name="T18" fmla="*/ 115 w 200"/>
                <a:gd name="T19" fmla="*/ 46 h 86"/>
                <a:gd name="T20" fmla="*/ 97 w 200"/>
                <a:gd name="T21" fmla="*/ 52 h 86"/>
                <a:gd name="T22" fmla="*/ 85 w 200"/>
                <a:gd name="T23" fmla="*/ 56 h 86"/>
                <a:gd name="T24" fmla="*/ 66 w 200"/>
                <a:gd name="T25" fmla="*/ 61 h 86"/>
                <a:gd name="T26" fmla="*/ 47 w 200"/>
                <a:gd name="T27" fmla="*/ 64 h 86"/>
                <a:gd name="T28" fmla="*/ 34 w 200"/>
                <a:gd name="T29" fmla="*/ 65 h 86"/>
                <a:gd name="T30" fmla="*/ 13 w 200"/>
                <a:gd name="T31" fmla="*/ 67 h 86"/>
                <a:gd name="T32" fmla="*/ 9 w 200"/>
                <a:gd name="T33" fmla="*/ 68 h 86"/>
                <a:gd name="T34" fmla="*/ 3 w 200"/>
                <a:gd name="T35" fmla="*/ 71 h 86"/>
                <a:gd name="T36" fmla="*/ 0 w 200"/>
                <a:gd name="T37" fmla="*/ 75 h 86"/>
                <a:gd name="T38" fmla="*/ 3 w 200"/>
                <a:gd name="T39" fmla="*/ 83 h 86"/>
                <a:gd name="T40" fmla="*/ 7 w 200"/>
                <a:gd name="T41" fmla="*/ 86 h 86"/>
                <a:gd name="T42" fmla="*/ 10 w 200"/>
                <a:gd name="T43" fmla="*/ 86 h 86"/>
                <a:gd name="T44" fmla="*/ 29 w 200"/>
                <a:gd name="T45" fmla="*/ 84 h 86"/>
                <a:gd name="T46" fmla="*/ 44 w 200"/>
                <a:gd name="T47" fmla="*/ 83 h 86"/>
                <a:gd name="T48" fmla="*/ 57 w 200"/>
                <a:gd name="T49" fmla="*/ 81 h 86"/>
                <a:gd name="T50" fmla="*/ 76 w 200"/>
                <a:gd name="T51" fmla="*/ 77 h 86"/>
                <a:gd name="T52" fmla="*/ 97 w 200"/>
                <a:gd name="T53" fmla="*/ 72 h 86"/>
                <a:gd name="T54" fmla="*/ 115 w 200"/>
                <a:gd name="T55" fmla="*/ 67 h 86"/>
                <a:gd name="T56" fmla="*/ 126 w 200"/>
                <a:gd name="T57" fmla="*/ 61 h 86"/>
                <a:gd name="T58" fmla="*/ 144 w 200"/>
                <a:gd name="T59" fmla="*/ 52 h 86"/>
                <a:gd name="T60" fmla="*/ 154 w 200"/>
                <a:gd name="T61" fmla="*/ 46 h 86"/>
                <a:gd name="T62" fmla="*/ 165 w 200"/>
                <a:gd name="T63" fmla="*/ 40 h 86"/>
                <a:gd name="T64" fmla="*/ 179 w 200"/>
                <a:gd name="T65" fmla="*/ 30 h 86"/>
                <a:gd name="T66" fmla="*/ 193 w 200"/>
                <a:gd name="T67" fmla="*/ 19 h 86"/>
                <a:gd name="T68" fmla="*/ 197 w 200"/>
                <a:gd name="T69" fmla="*/ 15 h 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0" h="86">
                  <a:moveTo>
                    <a:pt x="197" y="15"/>
                  </a:moveTo>
                  <a:lnTo>
                    <a:pt x="200" y="12"/>
                  </a:lnTo>
                  <a:lnTo>
                    <a:pt x="200" y="6"/>
                  </a:lnTo>
                  <a:lnTo>
                    <a:pt x="197" y="3"/>
                  </a:lnTo>
                  <a:lnTo>
                    <a:pt x="194" y="0"/>
                  </a:lnTo>
                  <a:lnTo>
                    <a:pt x="188" y="0"/>
                  </a:lnTo>
                  <a:lnTo>
                    <a:pt x="185" y="3"/>
                  </a:lnTo>
                  <a:lnTo>
                    <a:pt x="187" y="2"/>
                  </a:lnTo>
                  <a:lnTo>
                    <a:pt x="181" y="5"/>
                  </a:lnTo>
                  <a:lnTo>
                    <a:pt x="176" y="9"/>
                  </a:lnTo>
                  <a:lnTo>
                    <a:pt x="168" y="15"/>
                  </a:lnTo>
                  <a:lnTo>
                    <a:pt x="163" y="19"/>
                  </a:lnTo>
                  <a:lnTo>
                    <a:pt x="156" y="25"/>
                  </a:lnTo>
                  <a:lnTo>
                    <a:pt x="150" y="28"/>
                  </a:lnTo>
                  <a:lnTo>
                    <a:pt x="145" y="31"/>
                  </a:lnTo>
                  <a:lnTo>
                    <a:pt x="140" y="34"/>
                  </a:lnTo>
                  <a:lnTo>
                    <a:pt x="135" y="37"/>
                  </a:lnTo>
                  <a:lnTo>
                    <a:pt x="123" y="43"/>
                  </a:lnTo>
                  <a:lnTo>
                    <a:pt x="120" y="46"/>
                  </a:lnTo>
                  <a:lnTo>
                    <a:pt x="115" y="46"/>
                  </a:lnTo>
                  <a:lnTo>
                    <a:pt x="109" y="49"/>
                  </a:lnTo>
                  <a:lnTo>
                    <a:pt x="97" y="52"/>
                  </a:lnTo>
                  <a:lnTo>
                    <a:pt x="91" y="55"/>
                  </a:lnTo>
                  <a:lnTo>
                    <a:pt x="85" y="56"/>
                  </a:lnTo>
                  <a:lnTo>
                    <a:pt x="73" y="59"/>
                  </a:lnTo>
                  <a:lnTo>
                    <a:pt x="66" y="61"/>
                  </a:lnTo>
                  <a:lnTo>
                    <a:pt x="54" y="64"/>
                  </a:lnTo>
                  <a:lnTo>
                    <a:pt x="47" y="64"/>
                  </a:lnTo>
                  <a:lnTo>
                    <a:pt x="41" y="65"/>
                  </a:lnTo>
                  <a:lnTo>
                    <a:pt x="34" y="65"/>
                  </a:lnTo>
                  <a:lnTo>
                    <a:pt x="26" y="67"/>
                  </a:lnTo>
                  <a:lnTo>
                    <a:pt x="13" y="67"/>
                  </a:lnTo>
                  <a:lnTo>
                    <a:pt x="7" y="68"/>
                  </a:lnTo>
                  <a:lnTo>
                    <a:pt x="9" y="68"/>
                  </a:lnTo>
                  <a:lnTo>
                    <a:pt x="6" y="68"/>
                  </a:lnTo>
                  <a:lnTo>
                    <a:pt x="3" y="71"/>
                  </a:lnTo>
                  <a:lnTo>
                    <a:pt x="1" y="72"/>
                  </a:lnTo>
                  <a:lnTo>
                    <a:pt x="0" y="75"/>
                  </a:lnTo>
                  <a:lnTo>
                    <a:pt x="0" y="80"/>
                  </a:lnTo>
                  <a:lnTo>
                    <a:pt x="3" y="83"/>
                  </a:lnTo>
                  <a:lnTo>
                    <a:pt x="4" y="84"/>
                  </a:lnTo>
                  <a:lnTo>
                    <a:pt x="7" y="86"/>
                  </a:lnTo>
                  <a:lnTo>
                    <a:pt x="9" y="86"/>
                  </a:lnTo>
                  <a:lnTo>
                    <a:pt x="10" y="86"/>
                  </a:lnTo>
                  <a:lnTo>
                    <a:pt x="16" y="84"/>
                  </a:lnTo>
                  <a:lnTo>
                    <a:pt x="29" y="84"/>
                  </a:lnTo>
                  <a:lnTo>
                    <a:pt x="37" y="83"/>
                  </a:lnTo>
                  <a:lnTo>
                    <a:pt x="44" y="83"/>
                  </a:lnTo>
                  <a:lnTo>
                    <a:pt x="50" y="81"/>
                  </a:lnTo>
                  <a:lnTo>
                    <a:pt x="57" y="81"/>
                  </a:lnTo>
                  <a:lnTo>
                    <a:pt x="69" y="78"/>
                  </a:lnTo>
                  <a:lnTo>
                    <a:pt x="76" y="77"/>
                  </a:lnTo>
                  <a:lnTo>
                    <a:pt x="88" y="74"/>
                  </a:lnTo>
                  <a:lnTo>
                    <a:pt x="97" y="72"/>
                  </a:lnTo>
                  <a:lnTo>
                    <a:pt x="103" y="70"/>
                  </a:lnTo>
                  <a:lnTo>
                    <a:pt x="115" y="67"/>
                  </a:lnTo>
                  <a:lnTo>
                    <a:pt x="120" y="64"/>
                  </a:lnTo>
                  <a:lnTo>
                    <a:pt x="126" y="61"/>
                  </a:lnTo>
                  <a:lnTo>
                    <a:pt x="132" y="58"/>
                  </a:lnTo>
                  <a:lnTo>
                    <a:pt x="144" y="52"/>
                  </a:lnTo>
                  <a:lnTo>
                    <a:pt x="148" y="49"/>
                  </a:lnTo>
                  <a:lnTo>
                    <a:pt x="154" y="46"/>
                  </a:lnTo>
                  <a:lnTo>
                    <a:pt x="159" y="43"/>
                  </a:lnTo>
                  <a:lnTo>
                    <a:pt x="165" y="40"/>
                  </a:lnTo>
                  <a:lnTo>
                    <a:pt x="175" y="34"/>
                  </a:lnTo>
                  <a:lnTo>
                    <a:pt x="179" y="30"/>
                  </a:lnTo>
                  <a:lnTo>
                    <a:pt x="188" y="24"/>
                  </a:lnTo>
                  <a:lnTo>
                    <a:pt x="193" y="19"/>
                  </a:lnTo>
                  <a:lnTo>
                    <a:pt x="196" y="17"/>
                  </a:lnTo>
                  <a:lnTo>
                    <a:pt x="19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0" name="Freeform 93"/>
            <p:cNvSpPr>
              <a:spLocks/>
            </p:cNvSpPr>
            <p:nvPr/>
          </p:nvSpPr>
          <p:spPr bwMode="auto">
            <a:xfrm>
              <a:off x="3738" y="1294"/>
              <a:ext cx="94" cy="18"/>
            </a:xfrm>
            <a:custGeom>
              <a:avLst/>
              <a:gdLst>
                <a:gd name="T0" fmla="*/ 9 w 94"/>
                <a:gd name="T1" fmla="*/ 0 h 18"/>
                <a:gd name="T2" fmla="*/ 6 w 94"/>
                <a:gd name="T3" fmla="*/ 0 h 18"/>
                <a:gd name="T4" fmla="*/ 3 w 94"/>
                <a:gd name="T5" fmla="*/ 3 h 18"/>
                <a:gd name="T6" fmla="*/ 0 w 94"/>
                <a:gd name="T7" fmla="*/ 6 h 18"/>
                <a:gd name="T8" fmla="*/ 0 w 94"/>
                <a:gd name="T9" fmla="*/ 12 h 18"/>
                <a:gd name="T10" fmla="*/ 3 w 94"/>
                <a:gd name="T11" fmla="*/ 15 h 18"/>
                <a:gd name="T12" fmla="*/ 6 w 94"/>
                <a:gd name="T13" fmla="*/ 18 h 18"/>
                <a:gd name="T14" fmla="*/ 88 w 94"/>
                <a:gd name="T15" fmla="*/ 18 h 18"/>
                <a:gd name="T16" fmla="*/ 91 w 94"/>
                <a:gd name="T17" fmla="*/ 15 h 18"/>
                <a:gd name="T18" fmla="*/ 94 w 94"/>
                <a:gd name="T19" fmla="*/ 12 h 18"/>
                <a:gd name="T20" fmla="*/ 94 w 94"/>
                <a:gd name="T21" fmla="*/ 6 h 18"/>
                <a:gd name="T22" fmla="*/ 91 w 94"/>
                <a:gd name="T23" fmla="*/ 3 h 18"/>
                <a:gd name="T24" fmla="*/ 88 w 94"/>
                <a:gd name="T25" fmla="*/ 0 h 18"/>
                <a:gd name="T26" fmla="*/ 86 w 94"/>
                <a:gd name="T27" fmla="*/ 0 h 18"/>
                <a:gd name="T28" fmla="*/ 9 w 9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18">
                  <a:moveTo>
                    <a:pt x="9" y="0"/>
                  </a:moveTo>
                  <a:lnTo>
                    <a:pt x="6" y="0"/>
                  </a:lnTo>
                  <a:lnTo>
                    <a:pt x="3" y="3"/>
                  </a:lnTo>
                  <a:lnTo>
                    <a:pt x="0" y="6"/>
                  </a:lnTo>
                  <a:lnTo>
                    <a:pt x="0" y="12"/>
                  </a:lnTo>
                  <a:lnTo>
                    <a:pt x="3" y="15"/>
                  </a:lnTo>
                  <a:lnTo>
                    <a:pt x="6" y="18"/>
                  </a:lnTo>
                  <a:lnTo>
                    <a:pt x="88" y="18"/>
                  </a:lnTo>
                  <a:lnTo>
                    <a:pt x="91" y="15"/>
                  </a:lnTo>
                  <a:lnTo>
                    <a:pt x="94" y="12"/>
                  </a:lnTo>
                  <a:lnTo>
                    <a:pt x="94" y="6"/>
                  </a:lnTo>
                  <a:lnTo>
                    <a:pt x="91" y="3"/>
                  </a:lnTo>
                  <a:lnTo>
                    <a:pt x="88" y="0"/>
                  </a:lnTo>
                  <a:lnTo>
                    <a:pt x="8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1" name="Freeform 94"/>
            <p:cNvSpPr>
              <a:spLocks/>
            </p:cNvSpPr>
            <p:nvPr/>
          </p:nvSpPr>
          <p:spPr bwMode="auto">
            <a:xfrm>
              <a:off x="3729" y="1401"/>
              <a:ext cx="103" cy="18"/>
            </a:xfrm>
            <a:custGeom>
              <a:avLst/>
              <a:gdLst>
                <a:gd name="T0" fmla="*/ 9 w 103"/>
                <a:gd name="T1" fmla="*/ 0 h 18"/>
                <a:gd name="T2" fmla="*/ 6 w 103"/>
                <a:gd name="T3" fmla="*/ 0 h 18"/>
                <a:gd name="T4" fmla="*/ 3 w 103"/>
                <a:gd name="T5" fmla="*/ 3 h 18"/>
                <a:gd name="T6" fmla="*/ 0 w 103"/>
                <a:gd name="T7" fmla="*/ 6 h 18"/>
                <a:gd name="T8" fmla="*/ 0 w 103"/>
                <a:gd name="T9" fmla="*/ 12 h 18"/>
                <a:gd name="T10" fmla="*/ 3 w 103"/>
                <a:gd name="T11" fmla="*/ 15 h 18"/>
                <a:gd name="T12" fmla="*/ 6 w 103"/>
                <a:gd name="T13" fmla="*/ 18 h 18"/>
                <a:gd name="T14" fmla="*/ 97 w 103"/>
                <a:gd name="T15" fmla="*/ 18 h 18"/>
                <a:gd name="T16" fmla="*/ 100 w 103"/>
                <a:gd name="T17" fmla="*/ 15 h 18"/>
                <a:gd name="T18" fmla="*/ 103 w 103"/>
                <a:gd name="T19" fmla="*/ 12 h 18"/>
                <a:gd name="T20" fmla="*/ 103 w 103"/>
                <a:gd name="T21" fmla="*/ 6 h 18"/>
                <a:gd name="T22" fmla="*/ 100 w 103"/>
                <a:gd name="T23" fmla="*/ 3 h 18"/>
                <a:gd name="T24" fmla="*/ 97 w 103"/>
                <a:gd name="T25" fmla="*/ 0 h 18"/>
                <a:gd name="T26" fmla="*/ 95 w 103"/>
                <a:gd name="T27" fmla="*/ 0 h 18"/>
                <a:gd name="T28" fmla="*/ 9 w 10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18">
                  <a:moveTo>
                    <a:pt x="9" y="0"/>
                  </a:moveTo>
                  <a:lnTo>
                    <a:pt x="6" y="0"/>
                  </a:lnTo>
                  <a:lnTo>
                    <a:pt x="3" y="3"/>
                  </a:lnTo>
                  <a:lnTo>
                    <a:pt x="0" y="6"/>
                  </a:lnTo>
                  <a:lnTo>
                    <a:pt x="0" y="12"/>
                  </a:lnTo>
                  <a:lnTo>
                    <a:pt x="3" y="15"/>
                  </a:lnTo>
                  <a:lnTo>
                    <a:pt x="6" y="18"/>
                  </a:lnTo>
                  <a:lnTo>
                    <a:pt x="97" y="18"/>
                  </a:lnTo>
                  <a:lnTo>
                    <a:pt x="100" y="15"/>
                  </a:lnTo>
                  <a:lnTo>
                    <a:pt x="103" y="12"/>
                  </a:lnTo>
                  <a:lnTo>
                    <a:pt x="103" y="6"/>
                  </a:lnTo>
                  <a:lnTo>
                    <a:pt x="100" y="3"/>
                  </a:lnTo>
                  <a:lnTo>
                    <a:pt x="97" y="0"/>
                  </a:lnTo>
                  <a:lnTo>
                    <a:pt x="9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2" name="Freeform 95"/>
            <p:cNvSpPr>
              <a:spLocks/>
            </p:cNvSpPr>
            <p:nvPr/>
          </p:nvSpPr>
          <p:spPr bwMode="auto">
            <a:xfrm>
              <a:off x="3997" y="1341"/>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3" name="Freeform 96"/>
            <p:cNvSpPr>
              <a:spLocks/>
            </p:cNvSpPr>
            <p:nvPr/>
          </p:nvSpPr>
          <p:spPr bwMode="auto">
            <a:xfrm>
              <a:off x="3573" y="1453"/>
              <a:ext cx="93" cy="159"/>
            </a:xfrm>
            <a:custGeom>
              <a:avLst/>
              <a:gdLst>
                <a:gd name="T0" fmla="*/ 6 w 93"/>
                <a:gd name="T1" fmla="*/ 0 h 159"/>
                <a:gd name="T2" fmla="*/ 0 w 93"/>
                <a:gd name="T3" fmla="*/ 6 h 159"/>
                <a:gd name="T4" fmla="*/ 3 w 93"/>
                <a:gd name="T5" fmla="*/ 15 h 159"/>
                <a:gd name="T6" fmla="*/ 22 w 93"/>
                <a:gd name="T7" fmla="*/ 17 h 159"/>
                <a:gd name="T8" fmla="*/ 30 w 93"/>
                <a:gd name="T9" fmla="*/ 20 h 159"/>
                <a:gd name="T10" fmla="*/ 34 w 93"/>
                <a:gd name="T11" fmla="*/ 22 h 159"/>
                <a:gd name="T12" fmla="*/ 42 w 93"/>
                <a:gd name="T13" fmla="*/ 25 h 159"/>
                <a:gd name="T14" fmla="*/ 50 w 93"/>
                <a:gd name="T15" fmla="*/ 31 h 159"/>
                <a:gd name="T16" fmla="*/ 56 w 93"/>
                <a:gd name="T17" fmla="*/ 34 h 159"/>
                <a:gd name="T18" fmla="*/ 62 w 93"/>
                <a:gd name="T19" fmla="*/ 43 h 159"/>
                <a:gd name="T20" fmla="*/ 67 w 93"/>
                <a:gd name="T21" fmla="*/ 50 h 159"/>
                <a:gd name="T22" fmla="*/ 72 w 93"/>
                <a:gd name="T23" fmla="*/ 62 h 159"/>
                <a:gd name="T24" fmla="*/ 74 w 93"/>
                <a:gd name="T25" fmla="*/ 69 h 159"/>
                <a:gd name="T26" fmla="*/ 75 w 93"/>
                <a:gd name="T27" fmla="*/ 82 h 159"/>
                <a:gd name="T28" fmla="*/ 74 w 93"/>
                <a:gd name="T29" fmla="*/ 81 h 159"/>
                <a:gd name="T30" fmla="*/ 72 w 93"/>
                <a:gd name="T31" fmla="*/ 91 h 159"/>
                <a:gd name="T32" fmla="*/ 68 w 93"/>
                <a:gd name="T33" fmla="*/ 103 h 159"/>
                <a:gd name="T34" fmla="*/ 65 w 93"/>
                <a:gd name="T35" fmla="*/ 113 h 159"/>
                <a:gd name="T36" fmla="*/ 56 w 93"/>
                <a:gd name="T37" fmla="*/ 121 h 159"/>
                <a:gd name="T38" fmla="*/ 53 w 93"/>
                <a:gd name="T39" fmla="*/ 123 h 159"/>
                <a:gd name="T40" fmla="*/ 44 w 93"/>
                <a:gd name="T41" fmla="*/ 129 h 159"/>
                <a:gd name="T42" fmla="*/ 39 w 93"/>
                <a:gd name="T43" fmla="*/ 134 h 159"/>
                <a:gd name="T44" fmla="*/ 33 w 93"/>
                <a:gd name="T45" fmla="*/ 137 h 159"/>
                <a:gd name="T46" fmla="*/ 24 w 93"/>
                <a:gd name="T47" fmla="*/ 138 h 159"/>
                <a:gd name="T48" fmla="*/ 11 w 93"/>
                <a:gd name="T49" fmla="*/ 140 h 159"/>
                <a:gd name="T50" fmla="*/ 9 w 93"/>
                <a:gd name="T51" fmla="*/ 141 h 159"/>
                <a:gd name="T52" fmla="*/ 3 w 93"/>
                <a:gd name="T53" fmla="*/ 144 h 159"/>
                <a:gd name="T54" fmla="*/ 0 w 93"/>
                <a:gd name="T55" fmla="*/ 153 h 159"/>
                <a:gd name="T56" fmla="*/ 6 w 93"/>
                <a:gd name="T57" fmla="*/ 159 h 159"/>
                <a:gd name="T58" fmla="*/ 14 w 93"/>
                <a:gd name="T59" fmla="*/ 157 h 159"/>
                <a:gd name="T60" fmla="*/ 30 w 93"/>
                <a:gd name="T61" fmla="*/ 156 h 159"/>
                <a:gd name="T62" fmla="*/ 36 w 93"/>
                <a:gd name="T63" fmla="*/ 154 h 159"/>
                <a:gd name="T64" fmla="*/ 44 w 93"/>
                <a:gd name="T65" fmla="*/ 151 h 159"/>
                <a:gd name="T66" fmla="*/ 56 w 93"/>
                <a:gd name="T67" fmla="*/ 144 h 159"/>
                <a:gd name="T68" fmla="*/ 65 w 93"/>
                <a:gd name="T69" fmla="*/ 138 h 159"/>
                <a:gd name="T70" fmla="*/ 71 w 93"/>
                <a:gd name="T71" fmla="*/ 132 h 159"/>
                <a:gd name="T72" fmla="*/ 74 w 93"/>
                <a:gd name="T73" fmla="*/ 126 h 159"/>
                <a:gd name="T74" fmla="*/ 84 w 93"/>
                <a:gd name="T75" fmla="*/ 113 h 159"/>
                <a:gd name="T76" fmla="*/ 90 w 93"/>
                <a:gd name="T77" fmla="*/ 98 h 159"/>
                <a:gd name="T78" fmla="*/ 92 w 93"/>
                <a:gd name="T79" fmla="*/ 91 h 159"/>
                <a:gd name="T80" fmla="*/ 93 w 93"/>
                <a:gd name="T81" fmla="*/ 76 h 159"/>
                <a:gd name="T82" fmla="*/ 92 w 93"/>
                <a:gd name="T83" fmla="*/ 66 h 159"/>
                <a:gd name="T84" fmla="*/ 90 w 93"/>
                <a:gd name="T85" fmla="*/ 59 h 159"/>
                <a:gd name="T86" fmla="*/ 84 w 93"/>
                <a:gd name="T87" fmla="*/ 44 h 159"/>
                <a:gd name="T88" fmla="*/ 74 w 93"/>
                <a:gd name="T89" fmla="*/ 31 h 159"/>
                <a:gd name="T90" fmla="*/ 71 w 93"/>
                <a:gd name="T91" fmla="*/ 25 h 159"/>
                <a:gd name="T92" fmla="*/ 65 w 93"/>
                <a:gd name="T93" fmla="*/ 19 h 159"/>
                <a:gd name="T94" fmla="*/ 56 w 93"/>
                <a:gd name="T95" fmla="*/ 13 h 159"/>
                <a:gd name="T96" fmla="*/ 44 w 93"/>
                <a:gd name="T97" fmla="*/ 6 h 159"/>
                <a:gd name="T98" fmla="*/ 36 w 93"/>
                <a:gd name="T99" fmla="*/ 3 h 159"/>
                <a:gd name="T100" fmla="*/ 30 w 93"/>
                <a:gd name="T101" fmla="*/ 1 h 159"/>
                <a:gd name="T102" fmla="*/ 9 w 93"/>
                <a:gd name="T103" fmla="*/ 0 h 1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159">
                  <a:moveTo>
                    <a:pt x="9" y="0"/>
                  </a:moveTo>
                  <a:lnTo>
                    <a:pt x="6" y="0"/>
                  </a:lnTo>
                  <a:lnTo>
                    <a:pt x="3" y="3"/>
                  </a:lnTo>
                  <a:lnTo>
                    <a:pt x="0" y="6"/>
                  </a:lnTo>
                  <a:lnTo>
                    <a:pt x="0" y="12"/>
                  </a:lnTo>
                  <a:lnTo>
                    <a:pt x="3" y="15"/>
                  </a:lnTo>
                  <a:lnTo>
                    <a:pt x="6" y="17"/>
                  </a:lnTo>
                  <a:lnTo>
                    <a:pt x="22" y="17"/>
                  </a:lnTo>
                  <a:lnTo>
                    <a:pt x="24" y="19"/>
                  </a:lnTo>
                  <a:lnTo>
                    <a:pt x="30" y="20"/>
                  </a:lnTo>
                  <a:lnTo>
                    <a:pt x="33" y="20"/>
                  </a:lnTo>
                  <a:lnTo>
                    <a:pt x="34" y="22"/>
                  </a:lnTo>
                  <a:lnTo>
                    <a:pt x="39" y="23"/>
                  </a:lnTo>
                  <a:lnTo>
                    <a:pt x="42" y="25"/>
                  </a:lnTo>
                  <a:lnTo>
                    <a:pt x="44" y="28"/>
                  </a:lnTo>
                  <a:lnTo>
                    <a:pt x="50" y="31"/>
                  </a:lnTo>
                  <a:lnTo>
                    <a:pt x="53" y="34"/>
                  </a:lnTo>
                  <a:lnTo>
                    <a:pt x="56" y="34"/>
                  </a:lnTo>
                  <a:lnTo>
                    <a:pt x="56" y="37"/>
                  </a:lnTo>
                  <a:lnTo>
                    <a:pt x="62" y="43"/>
                  </a:lnTo>
                  <a:lnTo>
                    <a:pt x="65" y="44"/>
                  </a:lnTo>
                  <a:lnTo>
                    <a:pt x="67" y="50"/>
                  </a:lnTo>
                  <a:lnTo>
                    <a:pt x="68" y="54"/>
                  </a:lnTo>
                  <a:lnTo>
                    <a:pt x="72" y="62"/>
                  </a:lnTo>
                  <a:lnTo>
                    <a:pt x="72" y="66"/>
                  </a:lnTo>
                  <a:lnTo>
                    <a:pt x="74" y="69"/>
                  </a:lnTo>
                  <a:lnTo>
                    <a:pt x="74" y="76"/>
                  </a:lnTo>
                  <a:lnTo>
                    <a:pt x="75" y="82"/>
                  </a:lnTo>
                  <a:lnTo>
                    <a:pt x="77" y="75"/>
                  </a:lnTo>
                  <a:lnTo>
                    <a:pt x="74" y="81"/>
                  </a:lnTo>
                  <a:lnTo>
                    <a:pt x="74" y="88"/>
                  </a:lnTo>
                  <a:lnTo>
                    <a:pt x="72" y="91"/>
                  </a:lnTo>
                  <a:lnTo>
                    <a:pt x="72" y="96"/>
                  </a:lnTo>
                  <a:lnTo>
                    <a:pt x="68" y="103"/>
                  </a:lnTo>
                  <a:lnTo>
                    <a:pt x="67" y="107"/>
                  </a:lnTo>
                  <a:lnTo>
                    <a:pt x="65" y="113"/>
                  </a:lnTo>
                  <a:lnTo>
                    <a:pt x="62" y="115"/>
                  </a:lnTo>
                  <a:lnTo>
                    <a:pt x="56" y="121"/>
                  </a:lnTo>
                  <a:lnTo>
                    <a:pt x="56" y="123"/>
                  </a:lnTo>
                  <a:lnTo>
                    <a:pt x="53" y="123"/>
                  </a:lnTo>
                  <a:lnTo>
                    <a:pt x="50" y="126"/>
                  </a:lnTo>
                  <a:lnTo>
                    <a:pt x="44" y="129"/>
                  </a:lnTo>
                  <a:lnTo>
                    <a:pt x="42" y="132"/>
                  </a:lnTo>
                  <a:lnTo>
                    <a:pt x="39" y="134"/>
                  </a:lnTo>
                  <a:lnTo>
                    <a:pt x="34" y="135"/>
                  </a:lnTo>
                  <a:lnTo>
                    <a:pt x="33" y="137"/>
                  </a:lnTo>
                  <a:lnTo>
                    <a:pt x="30" y="137"/>
                  </a:lnTo>
                  <a:lnTo>
                    <a:pt x="24" y="138"/>
                  </a:lnTo>
                  <a:lnTo>
                    <a:pt x="22" y="140"/>
                  </a:lnTo>
                  <a:lnTo>
                    <a:pt x="11" y="140"/>
                  </a:lnTo>
                  <a:lnTo>
                    <a:pt x="5" y="143"/>
                  </a:lnTo>
                  <a:lnTo>
                    <a:pt x="9" y="141"/>
                  </a:lnTo>
                  <a:lnTo>
                    <a:pt x="6" y="141"/>
                  </a:lnTo>
                  <a:lnTo>
                    <a:pt x="3" y="144"/>
                  </a:lnTo>
                  <a:lnTo>
                    <a:pt x="0" y="147"/>
                  </a:lnTo>
                  <a:lnTo>
                    <a:pt x="0" y="153"/>
                  </a:lnTo>
                  <a:lnTo>
                    <a:pt x="3" y="156"/>
                  </a:lnTo>
                  <a:lnTo>
                    <a:pt x="6" y="159"/>
                  </a:lnTo>
                  <a:lnTo>
                    <a:pt x="9" y="159"/>
                  </a:lnTo>
                  <a:lnTo>
                    <a:pt x="14" y="157"/>
                  </a:lnTo>
                  <a:lnTo>
                    <a:pt x="25" y="157"/>
                  </a:lnTo>
                  <a:lnTo>
                    <a:pt x="30" y="156"/>
                  </a:lnTo>
                  <a:lnTo>
                    <a:pt x="33" y="154"/>
                  </a:lnTo>
                  <a:lnTo>
                    <a:pt x="36" y="154"/>
                  </a:lnTo>
                  <a:lnTo>
                    <a:pt x="40" y="153"/>
                  </a:lnTo>
                  <a:lnTo>
                    <a:pt x="44" y="151"/>
                  </a:lnTo>
                  <a:lnTo>
                    <a:pt x="53" y="147"/>
                  </a:lnTo>
                  <a:lnTo>
                    <a:pt x="56" y="144"/>
                  </a:lnTo>
                  <a:lnTo>
                    <a:pt x="62" y="141"/>
                  </a:lnTo>
                  <a:lnTo>
                    <a:pt x="65" y="138"/>
                  </a:lnTo>
                  <a:lnTo>
                    <a:pt x="68" y="135"/>
                  </a:lnTo>
                  <a:lnTo>
                    <a:pt x="71" y="132"/>
                  </a:lnTo>
                  <a:lnTo>
                    <a:pt x="74" y="129"/>
                  </a:lnTo>
                  <a:lnTo>
                    <a:pt x="74" y="126"/>
                  </a:lnTo>
                  <a:lnTo>
                    <a:pt x="77" y="125"/>
                  </a:lnTo>
                  <a:lnTo>
                    <a:pt x="84" y="113"/>
                  </a:lnTo>
                  <a:lnTo>
                    <a:pt x="86" y="109"/>
                  </a:lnTo>
                  <a:lnTo>
                    <a:pt x="90" y="98"/>
                  </a:lnTo>
                  <a:lnTo>
                    <a:pt x="90" y="94"/>
                  </a:lnTo>
                  <a:lnTo>
                    <a:pt x="92" y="91"/>
                  </a:lnTo>
                  <a:lnTo>
                    <a:pt x="92" y="84"/>
                  </a:lnTo>
                  <a:lnTo>
                    <a:pt x="93" y="76"/>
                  </a:lnTo>
                  <a:lnTo>
                    <a:pt x="92" y="73"/>
                  </a:lnTo>
                  <a:lnTo>
                    <a:pt x="92" y="66"/>
                  </a:lnTo>
                  <a:lnTo>
                    <a:pt x="90" y="63"/>
                  </a:lnTo>
                  <a:lnTo>
                    <a:pt x="90" y="59"/>
                  </a:lnTo>
                  <a:lnTo>
                    <a:pt x="86" y="48"/>
                  </a:lnTo>
                  <a:lnTo>
                    <a:pt x="84" y="44"/>
                  </a:lnTo>
                  <a:lnTo>
                    <a:pt x="77" y="32"/>
                  </a:lnTo>
                  <a:lnTo>
                    <a:pt x="74" y="31"/>
                  </a:lnTo>
                  <a:lnTo>
                    <a:pt x="74" y="28"/>
                  </a:lnTo>
                  <a:lnTo>
                    <a:pt x="71" y="25"/>
                  </a:lnTo>
                  <a:lnTo>
                    <a:pt x="68" y="22"/>
                  </a:lnTo>
                  <a:lnTo>
                    <a:pt x="65" y="19"/>
                  </a:lnTo>
                  <a:lnTo>
                    <a:pt x="62" y="16"/>
                  </a:lnTo>
                  <a:lnTo>
                    <a:pt x="56" y="13"/>
                  </a:lnTo>
                  <a:lnTo>
                    <a:pt x="53" y="10"/>
                  </a:lnTo>
                  <a:lnTo>
                    <a:pt x="44" y="6"/>
                  </a:lnTo>
                  <a:lnTo>
                    <a:pt x="40" y="4"/>
                  </a:lnTo>
                  <a:lnTo>
                    <a:pt x="36" y="3"/>
                  </a:lnTo>
                  <a:lnTo>
                    <a:pt x="33" y="3"/>
                  </a:lnTo>
                  <a:lnTo>
                    <a:pt x="30" y="1"/>
                  </a:lnTo>
                  <a:lnTo>
                    <a:pt x="2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4" name="Freeform 97"/>
            <p:cNvSpPr>
              <a:spLocks/>
            </p:cNvSpPr>
            <p:nvPr/>
          </p:nvSpPr>
          <p:spPr bwMode="auto">
            <a:xfrm>
              <a:off x="3470" y="1453"/>
              <a:ext cx="131" cy="17"/>
            </a:xfrm>
            <a:custGeom>
              <a:avLst/>
              <a:gdLst>
                <a:gd name="T0" fmla="*/ 122 w 131"/>
                <a:gd name="T1" fmla="*/ 17 h 17"/>
                <a:gd name="T2" fmla="*/ 125 w 131"/>
                <a:gd name="T3" fmla="*/ 17 h 17"/>
                <a:gd name="T4" fmla="*/ 128 w 131"/>
                <a:gd name="T5" fmla="*/ 15 h 17"/>
                <a:gd name="T6" fmla="*/ 131 w 131"/>
                <a:gd name="T7" fmla="*/ 12 h 17"/>
                <a:gd name="T8" fmla="*/ 131 w 131"/>
                <a:gd name="T9" fmla="*/ 6 h 17"/>
                <a:gd name="T10" fmla="*/ 128 w 131"/>
                <a:gd name="T11" fmla="*/ 3 h 17"/>
                <a:gd name="T12" fmla="*/ 125 w 131"/>
                <a:gd name="T13" fmla="*/ 0 h 17"/>
                <a:gd name="T14" fmla="*/ 6 w 131"/>
                <a:gd name="T15" fmla="*/ 0 h 17"/>
                <a:gd name="T16" fmla="*/ 3 w 131"/>
                <a:gd name="T17" fmla="*/ 3 h 17"/>
                <a:gd name="T18" fmla="*/ 0 w 131"/>
                <a:gd name="T19" fmla="*/ 6 h 17"/>
                <a:gd name="T20" fmla="*/ 0 w 131"/>
                <a:gd name="T21" fmla="*/ 12 h 17"/>
                <a:gd name="T22" fmla="*/ 3 w 131"/>
                <a:gd name="T23" fmla="*/ 15 h 17"/>
                <a:gd name="T24" fmla="*/ 6 w 131"/>
                <a:gd name="T25" fmla="*/ 17 h 17"/>
                <a:gd name="T26" fmla="*/ 9 w 131"/>
                <a:gd name="T27" fmla="*/ 17 h 17"/>
                <a:gd name="T28" fmla="*/ 122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2" y="17"/>
                  </a:moveTo>
                  <a:lnTo>
                    <a:pt x="125" y="17"/>
                  </a:lnTo>
                  <a:lnTo>
                    <a:pt x="128" y="15"/>
                  </a:lnTo>
                  <a:lnTo>
                    <a:pt x="131" y="12"/>
                  </a:lnTo>
                  <a:lnTo>
                    <a:pt x="131" y="6"/>
                  </a:lnTo>
                  <a:lnTo>
                    <a:pt x="128" y="3"/>
                  </a:lnTo>
                  <a:lnTo>
                    <a:pt x="125" y="0"/>
                  </a:lnTo>
                  <a:lnTo>
                    <a:pt x="6" y="0"/>
                  </a:lnTo>
                  <a:lnTo>
                    <a:pt x="3" y="3"/>
                  </a:lnTo>
                  <a:lnTo>
                    <a:pt x="0" y="6"/>
                  </a:lnTo>
                  <a:lnTo>
                    <a:pt x="0" y="12"/>
                  </a:lnTo>
                  <a:lnTo>
                    <a:pt x="3" y="15"/>
                  </a:lnTo>
                  <a:lnTo>
                    <a:pt x="6" y="17"/>
                  </a:lnTo>
                  <a:lnTo>
                    <a:pt x="9" y="17"/>
                  </a:lnTo>
                  <a:lnTo>
                    <a:pt x="12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5" name="Freeform 98"/>
            <p:cNvSpPr>
              <a:spLocks/>
            </p:cNvSpPr>
            <p:nvPr/>
          </p:nvSpPr>
          <p:spPr bwMode="auto">
            <a:xfrm>
              <a:off x="3470" y="1594"/>
              <a:ext cx="131" cy="18"/>
            </a:xfrm>
            <a:custGeom>
              <a:avLst/>
              <a:gdLst>
                <a:gd name="T0" fmla="*/ 122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6 w 131"/>
                <a:gd name="T15" fmla="*/ 0 h 18"/>
                <a:gd name="T16" fmla="*/ 3 w 131"/>
                <a:gd name="T17" fmla="*/ 3 h 18"/>
                <a:gd name="T18" fmla="*/ 0 w 131"/>
                <a:gd name="T19" fmla="*/ 6 h 18"/>
                <a:gd name="T20" fmla="*/ 0 w 131"/>
                <a:gd name="T21" fmla="*/ 12 h 18"/>
                <a:gd name="T22" fmla="*/ 3 w 131"/>
                <a:gd name="T23" fmla="*/ 15 h 18"/>
                <a:gd name="T24" fmla="*/ 6 w 131"/>
                <a:gd name="T25" fmla="*/ 18 h 18"/>
                <a:gd name="T26" fmla="*/ 9 w 131"/>
                <a:gd name="T27" fmla="*/ 18 h 18"/>
                <a:gd name="T28" fmla="*/ 122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2" y="18"/>
                  </a:moveTo>
                  <a:lnTo>
                    <a:pt x="125" y="18"/>
                  </a:lnTo>
                  <a:lnTo>
                    <a:pt x="128" y="15"/>
                  </a:lnTo>
                  <a:lnTo>
                    <a:pt x="131" y="12"/>
                  </a:lnTo>
                  <a:lnTo>
                    <a:pt x="131" y="6"/>
                  </a:lnTo>
                  <a:lnTo>
                    <a:pt x="128" y="3"/>
                  </a:lnTo>
                  <a:lnTo>
                    <a:pt x="125" y="0"/>
                  </a:lnTo>
                  <a:lnTo>
                    <a:pt x="6" y="0"/>
                  </a:lnTo>
                  <a:lnTo>
                    <a:pt x="3" y="3"/>
                  </a:lnTo>
                  <a:lnTo>
                    <a:pt x="0" y="6"/>
                  </a:lnTo>
                  <a:lnTo>
                    <a:pt x="0" y="12"/>
                  </a:lnTo>
                  <a:lnTo>
                    <a:pt x="3" y="15"/>
                  </a:lnTo>
                  <a:lnTo>
                    <a:pt x="6" y="18"/>
                  </a:lnTo>
                  <a:lnTo>
                    <a:pt x="9" y="18"/>
                  </a:lnTo>
                  <a:lnTo>
                    <a:pt x="1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6" name="Freeform 99"/>
            <p:cNvSpPr>
              <a:spLocks/>
            </p:cNvSpPr>
            <p:nvPr/>
          </p:nvSpPr>
          <p:spPr bwMode="auto">
            <a:xfrm>
              <a:off x="3470" y="1453"/>
              <a:ext cx="18" cy="159"/>
            </a:xfrm>
            <a:custGeom>
              <a:avLst/>
              <a:gdLst>
                <a:gd name="T0" fmla="*/ 18 w 18"/>
                <a:gd name="T1" fmla="*/ 9 h 159"/>
                <a:gd name="T2" fmla="*/ 18 w 18"/>
                <a:gd name="T3" fmla="*/ 6 h 159"/>
                <a:gd name="T4" fmla="*/ 15 w 18"/>
                <a:gd name="T5" fmla="*/ 3 h 159"/>
                <a:gd name="T6" fmla="*/ 12 w 18"/>
                <a:gd name="T7" fmla="*/ 0 h 159"/>
                <a:gd name="T8" fmla="*/ 6 w 18"/>
                <a:gd name="T9" fmla="*/ 0 h 159"/>
                <a:gd name="T10" fmla="*/ 3 w 18"/>
                <a:gd name="T11" fmla="*/ 3 h 159"/>
                <a:gd name="T12" fmla="*/ 0 w 18"/>
                <a:gd name="T13" fmla="*/ 6 h 159"/>
                <a:gd name="T14" fmla="*/ 0 w 18"/>
                <a:gd name="T15" fmla="*/ 153 h 159"/>
                <a:gd name="T16" fmla="*/ 3 w 18"/>
                <a:gd name="T17" fmla="*/ 156 h 159"/>
                <a:gd name="T18" fmla="*/ 6 w 18"/>
                <a:gd name="T19" fmla="*/ 159 h 159"/>
                <a:gd name="T20" fmla="*/ 12 w 18"/>
                <a:gd name="T21" fmla="*/ 159 h 159"/>
                <a:gd name="T22" fmla="*/ 15 w 18"/>
                <a:gd name="T23" fmla="*/ 156 h 159"/>
                <a:gd name="T24" fmla="*/ 18 w 18"/>
                <a:gd name="T25" fmla="*/ 153 h 159"/>
                <a:gd name="T26" fmla="*/ 18 w 18"/>
                <a:gd name="T27" fmla="*/ 150 h 159"/>
                <a:gd name="T28" fmla="*/ 18 w 18"/>
                <a:gd name="T29" fmla="*/ 9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159">
                  <a:moveTo>
                    <a:pt x="18" y="9"/>
                  </a:moveTo>
                  <a:lnTo>
                    <a:pt x="18" y="6"/>
                  </a:lnTo>
                  <a:lnTo>
                    <a:pt x="15" y="3"/>
                  </a:lnTo>
                  <a:lnTo>
                    <a:pt x="12" y="0"/>
                  </a:lnTo>
                  <a:lnTo>
                    <a:pt x="6" y="0"/>
                  </a:lnTo>
                  <a:lnTo>
                    <a:pt x="3" y="3"/>
                  </a:lnTo>
                  <a:lnTo>
                    <a:pt x="0" y="6"/>
                  </a:lnTo>
                  <a:lnTo>
                    <a:pt x="0" y="153"/>
                  </a:lnTo>
                  <a:lnTo>
                    <a:pt x="3" y="156"/>
                  </a:lnTo>
                  <a:lnTo>
                    <a:pt x="6" y="159"/>
                  </a:lnTo>
                  <a:lnTo>
                    <a:pt x="12" y="159"/>
                  </a:lnTo>
                  <a:lnTo>
                    <a:pt x="15" y="156"/>
                  </a:lnTo>
                  <a:lnTo>
                    <a:pt x="18" y="153"/>
                  </a:lnTo>
                  <a:lnTo>
                    <a:pt x="18" y="150"/>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7" name="Freeform 100"/>
            <p:cNvSpPr>
              <a:spLocks/>
            </p:cNvSpPr>
            <p:nvPr/>
          </p:nvSpPr>
          <p:spPr bwMode="auto">
            <a:xfrm>
              <a:off x="3389" y="1476"/>
              <a:ext cx="93" cy="18"/>
            </a:xfrm>
            <a:custGeom>
              <a:avLst/>
              <a:gdLst>
                <a:gd name="T0" fmla="*/ 9 w 93"/>
                <a:gd name="T1" fmla="*/ 0 h 18"/>
                <a:gd name="T2" fmla="*/ 6 w 93"/>
                <a:gd name="T3" fmla="*/ 0 h 18"/>
                <a:gd name="T4" fmla="*/ 3 w 93"/>
                <a:gd name="T5" fmla="*/ 3 h 18"/>
                <a:gd name="T6" fmla="*/ 0 w 93"/>
                <a:gd name="T7" fmla="*/ 6 h 18"/>
                <a:gd name="T8" fmla="*/ 0 w 93"/>
                <a:gd name="T9" fmla="*/ 12 h 18"/>
                <a:gd name="T10" fmla="*/ 3 w 93"/>
                <a:gd name="T11" fmla="*/ 15 h 18"/>
                <a:gd name="T12" fmla="*/ 6 w 93"/>
                <a:gd name="T13" fmla="*/ 18 h 18"/>
                <a:gd name="T14" fmla="*/ 87 w 93"/>
                <a:gd name="T15" fmla="*/ 18 h 18"/>
                <a:gd name="T16" fmla="*/ 90 w 93"/>
                <a:gd name="T17" fmla="*/ 15 h 18"/>
                <a:gd name="T18" fmla="*/ 93 w 93"/>
                <a:gd name="T19" fmla="*/ 12 h 18"/>
                <a:gd name="T20" fmla="*/ 93 w 93"/>
                <a:gd name="T21" fmla="*/ 6 h 18"/>
                <a:gd name="T22" fmla="*/ 90 w 93"/>
                <a:gd name="T23" fmla="*/ 3 h 18"/>
                <a:gd name="T24" fmla="*/ 87 w 93"/>
                <a:gd name="T25" fmla="*/ 0 h 18"/>
                <a:gd name="T26" fmla="*/ 84 w 93"/>
                <a:gd name="T27" fmla="*/ 0 h 18"/>
                <a:gd name="T28" fmla="*/ 9 w 9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8">
                  <a:moveTo>
                    <a:pt x="9" y="0"/>
                  </a:moveTo>
                  <a:lnTo>
                    <a:pt x="6" y="0"/>
                  </a:lnTo>
                  <a:lnTo>
                    <a:pt x="3" y="3"/>
                  </a:lnTo>
                  <a:lnTo>
                    <a:pt x="0" y="6"/>
                  </a:lnTo>
                  <a:lnTo>
                    <a:pt x="0" y="12"/>
                  </a:lnTo>
                  <a:lnTo>
                    <a:pt x="3" y="15"/>
                  </a:lnTo>
                  <a:lnTo>
                    <a:pt x="6" y="18"/>
                  </a:lnTo>
                  <a:lnTo>
                    <a:pt x="87" y="18"/>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8" name="Freeform 101"/>
            <p:cNvSpPr>
              <a:spLocks/>
            </p:cNvSpPr>
            <p:nvPr/>
          </p:nvSpPr>
          <p:spPr bwMode="auto">
            <a:xfrm>
              <a:off x="3389" y="1565"/>
              <a:ext cx="93" cy="17"/>
            </a:xfrm>
            <a:custGeom>
              <a:avLst/>
              <a:gdLst>
                <a:gd name="T0" fmla="*/ 9 w 93"/>
                <a:gd name="T1" fmla="*/ 0 h 17"/>
                <a:gd name="T2" fmla="*/ 6 w 93"/>
                <a:gd name="T3" fmla="*/ 0 h 17"/>
                <a:gd name="T4" fmla="*/ 3 w 93"/>
                <a:gd name="T5" fmla="*/ 3 h 17"/>
                <a:gd name="T6" fmla="*/ 0 w 93"/>
                <a:gd name="T7" fmla="*/ 6 h 17"/>
                <a:gd name="T8" fmla="*/ 0 w 93"/>
                <a:gd name="T9" fmla="*/ 11 h 17"/>
                <a:gd name="T10" fmla="*/ 3 w 93"/>
                <a:gd name="T11" fmla="*/ 14 h 17"/>
                <a:gd name="T12" fmla="*/ 6 w 93"/>
                <a:gd name="T13" fmla="*/ 17 h 17"/>
                <a:gd name="T14" fmla="*/ 87 w 93"/>
                <a:gd name="T15" fmla="*/ 17 h 17"/>
                <a:gd name="T16" fmla="*/ 90 w 93"/>
                <a:gd name="T17" fmla="*/ 14 h 17"/>
                <a:gd name="T18" fmla="*/ 93 w 93"/>
                <a:gd name="T19" fmla="*/ 11 h 17"/>
                <a:gd name="T20" fmla="*/ 93 w 93"/>
                <a:gd name="T21" fmla="*/ 6 h 17"/>
                <a:gd name="T22" fmla="*/ 90 w 93"/>
                <a:gd name="T23" fmla="*/ 3 h 17"/>
                <a:gd name="T24" fmla="*/ 87 w 93"/>
                <a:gd name="T25" fmla="*/ 0 h 17"/>
                <a:gd name="T26" fmla="*/ 84 w 93"/>
                <a:gd name="T27" fmla="*/ 0 h 17"/>
                <a:gd name="T28" fmla="*/ 9 w 93"/>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7">
                  <a:moveTo>
                    <a:pt x="9" y="0"/>
                  </a:moveTo>
                  <a:lnTo>
                    <a:pt x="6" y="0"/>
                  </a:lnTo>
                  <a:lnTo>
                    <a:pt x="3" y="3"/>
                  </a:lnTo>
                  <a:lnTo>
                    <a:pt x="0" y="6"/>
                  </a:lnTo>
                  <a:lnTo>
                    <a:pt x="0" y="11"/>
                  </a:lnTo>
                  <a:lnTo>
                    <a:pt x="3" y="14"/>
                  </a:lnTo>
                  <a:lnTo>
                    <a:pt x="6" y="17"/>
                  </a:lnTo>
                  <a:lnTo>
                    <a:pt x="87" y="17"/>
                  </a:lnTo>
                  <a:lnTo>
                    <a:pt x="90" y="14"/>
                  </a:lnTo>
                  <a:lnTo>
                    <a:pt x="93" y="11"/>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9" name="Freeform 102"/>
            <p:cNvSpPr>
              <a:spLocks/>
            </p:cNvSpPr>
            <p:nvPr/>
          </p:nvSpPr>
          <p:spPr bwMode="auto">
            <a:xfrm>
              <a:off x="3654" y="1529"/>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0" name="Freeform 103"/>
            <p:cNvSpPr>
              <a:spLocks/>
            </p:cNvSpPr>
            <p:nvPr/>
          </p:nvSpPr>
          <p:spPr bwMode="auto">
            <a:xfrm>
              <a:off x="3588" y="1204"/>
              <a:ext cx="93" cy="159"/>
            </a:xfrm>
            <a:custGeom>
              <a:avLst/>
              <a:gdLst>
                <a:gd name="T0" fmla="*/ 6 w 93"/>
                <a:gd name="T1" fmla="*/ 0 h 159"/>
                <a:gd name="T2" fmla="*/ 0 w 93"/>
                <a:gd name="T3" fmla="*/ 6 h 159"/>
                <a:gd name="T4" fmla="*/ 3 w 93"/>
                <a:gd name="T5" fmla="*/ 15 h 159"/>
                <a:gd name="T6" fmla="*/ 22 w 93"/>
                <a:gd name="T7" fmla="*/ 18 h 159"/>
                <a:gd name="T8" fmla="*/ 29 w 93"/>
                <a:gd name="T9" fmla="*/ 21 h 159"/>
                <a:gd name="T10" fmla="*/ 34 w 93"/>
                <a:gd name="T11" fmla="*/ 22 h 159"/>
                <a:gd name="T12" fmla="*/ 41 w 93"/>
                <a:gd name="T13" fmla="*/ 25 h 159"/>
                <a:gd name="T14" fmla="*/ 50 w 93"/>
                <a:gd name="T15" fmla="*/ 31 h 159"/>
                <a:gd name="T16" fmla="*/ 56 w 93"/>
                <a:gd name="T17" fmla="*/ 34 h 159"/>
                <a:gd name="T18" fmla="*/ 62 w 93"/>
                <a:gd name="T19" fmla="*/ 43 h 159"/>
                <a:gd name="T20" fmla="*/ 66 w 93"/>
                <a:gd name="T21" fmla="*/ 50 h 159"/>
                <a:gd name="T22" fmla="*/ 72 w 93"/>
                <a:gd name="T23" fmla="*/ 62 h 159"/>
                <a:gd name="T24" fmla="*/ 74 w 93"/>
                <a:gd name="T25" fmla="*/ 69 h 159"/>
                <a:gd name="T26" fmla="*/ 75 w 93"/>
                <a:gd name="T27" fmla="*/ 83 h 159"/>
                <a:gd name="T28" fmla="*/ 74 w 93"/>
                <a:gd name="T29" fmla="*/ 81 h 159"/>
                <a:gd name="T30" fmla="*/ 72 w 93"/>
                <a:gd name="T31" fmla="*/ 91 h 159"/>
                <a:gd name="T32" fmla="*/ 68 w 93"/>
                <a:gd name="T33" fmla="*/ 103 h 159"/>
                <a:gd name="T34" fmla="*/ 65 w 93"/>
                <a:gd name="T35" fmla="*/ 113 h 159"/>
                <a:gd name="T36" fmla="*/ 56 w 93"/>
                <a:gd name="T37" fmla="*/ 121 h 159"/>
                <a:gd name="T38" fmla="*/ 53 w 93"/>
                <a:gd name="T39" fmla="*/ 124 h 159"/>
                <a:gd name="T40" fmla="*/ 44 w 93"/>
                <a:gd name="T41" fmla="*/ 130 h 159"/>
                <a:gd name="T42" fmla="*/ 38 w 93"/>
                <a:gd name="T43" fmla="*/ 134 h 159"/>
                <a:gd name="T44" fmla="*/ 32 w 93"/>
                <a:gd name="T45" fmla="*/ 137 h 159"/>
                <a:gd name="T46" fmla="*/ 24 w 93"/>
                <a:gd name="T47" fmla="*/ 138 h 159"/>
                <a:gd name="T48" fmla="*/ 10 w 93"/>
                <a:gd name="T49" fmla="*/ 140 h 159"/>
                <a:gd name="T50" fmla="*/ 9 w 93"/>
                <a:gd name="T51" fmla="*/ 141 h 159"/>
                <a:gd name="T52" fmla="*/ 3 w 93"/>
                <a:gd name="T53" fmla="*/ 144 h 159"/>
                <a:gd name="T54" fmla="*/ 0 w 93"/>
                <a:gd name="T55" fmla="*/ 153 h 159"/>
                <a:gd name="T56" fmla="*/ 6 w 93"/>
                <a:gd name="T57" fmla="*/ 159 h 159"/>
                <a:gd name="T58" fmla="*/ 13 w 93"/>
                <a:gd name="T59" fmla="*/ 158 h 159"/>
                <a:gd name="T60" fmla="*/ 29 w 93"/>
                <a:gd name="T61" fmla="*/ 156 h 159"/>
                <a:gd name="T62" fmla="*/ 35 w 93"/>
                <a:gd name="T63" fmla="*/ 155 h 159"/>
                <a:gd name="T64" fmla="*/ 44 w 93"/>
                <a:gd name="T65" fmla="*/ 152 h 159"/>
                <a:gd name="T66" fmla="*/ 56 w 93"/>
                <a:gd name="T67" fmla="*/ 144 h 159"/>
                <a:gd name="T68" fmla="*/ 65 w 93"/>
                <a:gd name="T69" fmla="*/ 138 h 159"/>
                <a:gd name="T70" fmla="*/ 71 w 93"/>
                <a:gd name="T71" fmla="*/ 133 h 159"/>
                <a:gd name="T72" fmla="*/ 74 w 93"/>
                <a:gd name="T73" fmla="*/ 127 h 159"/>
                <a:gd name="T74" fmla="*/ 84 w 93"/>
                <a:gd name="T75" fmla="*/ 113 h 159"/>
                <a:gd name="T76" fmla="*/ 90 w 93"/>
                <a:gd name="T77" fmla="*/ 99 h 159"/>
                <a:gd name="T78" fmla="*/ 91 w 93"/>
                <a:gd name="T79" fmla="*/ 91 h 159"/>
                <a:gd name="T80" fmla="*/ 93 w 93"/>
                <a:gd name="T81" fmla="*/ 77 h 159"/>
                <a:gd name="T82" fmla="*/ 91 w 93"/>
                <a:gd name="T83" fmla="*/ 66 h 159"/>
                <a:gd name="T84" fmla="*/ 90 w 93"/>
                <a:gd name="T85" fmla="*/ 59 h 159"/>
                <a:gd name="T86" fmla="*/ 84 w 93"/>
                <a:gd name="T87" fmla="*/ 44 h 159"/>
                <a:gd name="T88" fmla="*/ 74 w 93"/>
                <a:gd name="T89" fmla="*/ 31 h 159"/>
                <a:gd name="T90" fmla="*/ 71 w 93"/>
                <a:gd name="T91" fmla="*/ 25 h 159"/>
                <a:gd name="T92" fmla="*/ 65 w 93"/>
                <a:gd name="T93" fmla="*/ 19 h 159"/>
                <a:gd name="T94" fmla="*/ 56 w 93"/>
                <a:gd name="T95" fmla="*/ 13 h 159"/>
                <a:gd name="T96" fmla="*/ 44 w 93"/>
                <a:gd name="T97" fmla="*/ 6 h 159"/>
                <a:gd name="T98" fmla="*/ 35 w 93"/>
                <a:gd name="T99" fmla="*/ 3 h 159"/>
                <a:gd name="T100" fmla="*/ 29 w 93"/>
                <a:gd name="T101" fmla="*/ 2 h 159"/>
                <a:gd name="T102" fmla="*/ 9 w 93"/>
                <a:gd name="T103" fmla="*/ 0 h 1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159">
                  <a:moveTo>
                    <a:pt x="9" y="0"/>
                  </a:moveTo>
                  <a:lnTo>
                    <a:pt x="6" y="0"/>
                  </a:lnTo>
                  <a:lnTo>
                    <a:pt x="3" y="3"/>
                  </a:lnTo>
                  <a:lnTo>
                    <a:pt x="0" y="6"/>
                  </a:lnTo>
                  <a:lnTo>
                    <a:pt x="0" y="12"/>
                  </a:lnTo>
                  <a:lnTo>
                    <a:pt x="3" y="15"/>
                  </a:lnTo>
                  <a:lnTo>
                    <a:pt x="6" y="18"/>
                  </a:lnTo>
                  <a:lnTo>
                    <a:pt x="22" y="18"/>
                  </a:lnTo>
                  <a:lnTo>
                    <a:pt x="24" y="19"/>
                  </a:lnTo>
                  <a:lnTo>
                    <a:pt x="29" y="21"/>
                  </a:lnTo>
                  <a:lnTo>
                    <a:pt x="32" y="21"/>
                  </a:lnTo>
                  <a:lnTo>
                    <a:pt x="34" y="22"/>
                  </a:lnTo>
                  <a:lnTo>
                    <a:pt x="38" y="24"/>
                  </a:lnTo>
                  <a:lnTo>
                    <a:pt x="41" y="25"/>
                  </a:lnTo>
                  <a:lnTo>
                    <a:pt x="44" y="28"/>
                  </a:lnTo>
                  <a:lnTo>
                    <a:pt x="50" y="31"/>
                  </a:lnTo>
                  <a:lnTo>
                    <a:pt x="53" y="34"/>
                  </a:lnTo>
                  <a:lnTo>
                    <a:pt x="56" y="34"/>
                  </a:lnTo>
                  <a:lnTo>
                    <a:pt x="56" y="37"/>
                  </a:lnTo>
                  <a:lnTo>
                    <a:pt x="62" y="43"/>
                  </a:lnTo>
                  <a:lnTo>
                    <a:pt x="65" y="44"/>
                  </a:lnTo>
                  <a:lnTo>
                    <a:pt x="66" y="50"/>
                  </a:lnTo>
                  <a:lnTo>
                    <a:pt x="68" y="55"/>
                  </a:lnTo>
                  <a:lnTo>
                    <a:pt x="72" y="62"/>
                  </a:lnTo>
                  <a:lnTo>
                    <a:pt x="72" y="66"/>
                  </a:lnTo>
                  <a:lnTo>
                    <a:pt x="74" y="69"/>
                  </a:lnTo>
                  <a:lnTo>
                    <a:pt x="74" y="77"/>
                  </a:lnTo>
                  <a:lnTo>
                    <a:pt x="75" y="83"/>
                  </a:lnTo>
                  <a:lnTo>
                    <a:pt x="77" y="75"/>
                  </a:lnTo>
                  <a:lnTo>
                    <a:pt x="74" y="81"/>
                  </a:lnTo>
                  <a:lnTo>
                    <a:pt x="74" y="88"/>
                  </a:lnTo>
                  <a:lnTo>
                    <a:pt x="72" y="91"/>
                  </a:lnTo>
                  <a:lnTo>
                    <a:pt x="72" y="96"/>
                  </a:lnTo>
                  <a:lnTo>
                    <a:pt x="68" y="103"/>
                  </a:lnTo>
                  <a:lnTo>
                    <a:pt x="66" y="108"/>
                  </a:lnTo>
                  <a:lnTo>
                    <a:pt x="65" y="113"/>
                  </a:lnTo>
                  <a:lnTo>
                    <a:pt x="62" y="115"/>
                  </a:lnTo>
                  <a:lnTo>
                    <a:pt x="56" y="121"/>
                  </a:lnTo>
                  <a:lnTo>
                    <a:pt x="56" y="124"/>
                  </a:lnTo>
                  <a:lnTo>
                    <a:pt x="53" y="124"/>
                  </a:lnTo>
                  <a:lnTo>
                    <a:pt x="50" y="127"/>
                  </a:lnTo>
                  <a:lnTo>
                    <a:pt x="44" y="130"/>
                  </a:lnTo>
                  <a:lnTo>
                    <a:pt x="41" y="133"/>
                  </a:lnTo>
                  <a:lnTo>
                    <a:pt x="38" y="134"/>
                  </a:lnTo>
                  <a:lnTo>
                    <a:pt x="34" y="135"/>
                  </a:lnTo>
                  <a:lnTo>
                    <a:pt x="32" y="137"/>
                  </a:lnTo>
                  <a:lnTo>
                    <a:pt x="29" y="137"/>
                  </a:lnTo>
                  <a:lnTo>
                    <a:pt x="24" y="138"/>
                  </a:lnTo>
                  <a:lnTo>
                    <a:pt x="22" y="140"/>
                  </a:lnTo>
                  <a:lnTo>
                    <a:pt x="10" y="140"/>
                  </a:lnTo>
                  <a:lnTo>
                    <a:pt x="4" y="143"/>
                  </a:lnTo>
                  <a:lnTo>
                    <a:pt x="9" y="141"/>
                  </a:lnTo>
                  <a:lnTo>
                    <a:pt x="6" y="141"/>
                  </a:lnTo>
                  <a:lnTo>
                    <a:pt x="3" y="144"/>
                  </a:lnTo>
                  <a:lnTo>
                    <a:pt x="0" y="147"/>
                  </a:lnTo>
                  <a:lnTo>
                    <a:pt x="0" y="153"/>
                  </a:lnTo>
                  <a:lnTo>
                    <a:pt x="3" y="156"/>
                  </a:lnTo>
                  <a:lnTo>
                    <a:pt x="6" y="159"/>
                  </a:lnTo>
                  <a:lnTo>
                    <a:pt x="9" y="159"/>
                  </a:lnTo>
                  <a:lnTo>
                    <a:pt x="13" y="158"/>
                  </a:lnTo>
                  <a:lnTo>
                    <a:pt x="25" y="158"/>
                  </a:lnTo>
                  <a:lnTo>
                    <a:pt x="29" y="156"/>
                  </a:lnTo>
                  <a:lnTo>
                    <a:pt x="32" y="155"/>
                  </a:lnTo>
                  <a:lnTo>
                    <a:pt x="35" y="155"/>
                  </a:lnTo>
                  <a:lnTo>
                    <a:pt x="40" y="153"/>
                  </a:lnTo>
                  <a:lnTo>
                    <a:pt x="44" y="152"/>
                  </a:lnTo>
                  <a:lnTo>
                    <a:pt x="53" y="147"/>
                  </a:lnTo>
                  <a:lnTo>
                    <a:pt x="56" y="144"/>
                  </a:lnTo>
                  <a:lnTo>
                    <a:pt x="62" y="141"/>
                  </a:lnTo>
                  <a:lnTo>
                    <a:pt x="65" y="138"/>
                  </a:lnTo>
                  <a:lnTo>
                    <a:pt x="68" y="135"/>
                  </a:lnTo>
                  <a:lnTo>
                    <a:pt x="71" y="133"/>
                  </a:lnTo>
                  <a:lnTo>
                    <a:pt x="74" y="130"/>
                  </a:lnTo>
                  <a:lnTo>
                    <a:pt x="74" y="127"/>
                  </a:lnTo>
                  <a:lnTo>
                    <a:pt x="77" y="125"/>
                  </a:lnTo>
                  <a:lnTo>
                    <a:pt x="84" y="113"/>
                  </a:lnTo>
                  <a:lnTo>
                    <a:pt x="85" y="109"/>
                  </a:lnTo>
                  <a:lnTo>
                    <a:pt x="90" y="99"/>
                  </a:lnTo>
                  <a:lnTo>
                    <a:pt x="90" y="94"/>
                  </a:lnTo>
                  <a:lnTo>
                    <a:pt x="91" y="91"/>
                  </a:lnTo>
                  <a:lnTo>
                    <a:pt x="91" y="84"/>
                  </a:lnTo>
                  <a:lnTo>
                    <a:pt x="93" y="77"/>
                  </a:lnTo>
                  <a:lnTo>
                    <a:pt x="91" y="74"/>
                  </a:lnTo>
                  <a:lnTo>
                    <a:pt x="91" y="66"/>
                  </a:lnTo>
                  <a:lnTo>
                    <a:pt x="90" y="63"/>
                  </a:lnTo>
                  <a:lnTo>
                    <a:pt x="90" y="59"/>
                  </a:lnTo>
                  <a:lnTo>
                    <a:pt x="85" y="49"/>
                  </a:lnTo>
                  <a:lnTo>
                    <a:pt x="84" y="44"/>
                  </a:lnTo>
                  <a:lnTo>
                    <a:pt x="77" y="32"/>
                  </a:lnTo>
                  <a:lnTo>
                    <a:pt x="74" y="31"/>
                  </a:lnTo>
                  <a:lnTo>
                    <a:pt x="74" y="28"/>
                  </a:lnTo>
                  <a:lnTo>
                    <a:pt x="71" y="25"/>
                  </a:lnTo>
                  <a:lnTo>
                    <a:pt x="68" y="22"/>
                  </a:lnTo>
                  <a:lnTo>
                    <a:pt x="65" y="19"/>
                  </a:lnTo>
                  <a:lnTo>
                    <a:pt x="62" y="16"/>
                  </a:lnTo>
                  <a:lnTo>
                    <a:pt x="56" y="13"/>
                  </a:lnTo>
                  <a:lnTo>
                    <a:pt x="53" y="10"/>
                  </a:lnTo>
                  <a:lnTo>
                    <a:pt x="44" y="6"/>
                  </a:lnTo>
                  <a:lnTo>
                    <a:pt x="40" y="5"/>
                  </a:lnTo>
                  <a:lnTo>
                    <a:pt x="35" y="3"/>
                  </a:lnTo>
                  <a:lnTo>
                    <a:pt x="32" y="3"/>
                  </a:lnTo>
                  <a:lnTo>
                    <a:pt x="29" y="2"/>
                  </a:lnTo>
                  <a:lnTo>
                    <a:pt x="2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1" name="Freeform 104"/>
            <p:cNvSpPr>
              <a:spLocks/>
            </p:cNvSpPr>
            <p:nvPr/>
          </p:nvSpPr>
          <p:spPr bwMode="auto">
            <a:xfrm>
              <a:off x="3483" y="1204"/>
              <a:ext cx="132" cy="18"/>
            </a:xfrm>
            <a:custGeom>
              <a:avLst/>
              <a:gdLst>
                <a:gd name="T0" fmla="*/ 123 w 132"/>
                <a:gd name="T1" fmla="*/ 18 h 18"/>
                <a:gd name="T2" fmla="*/ 126 w 132"/>
                <a:gd name="T3" fmla="*/ 18 h 18"/>
                <a:gd name="T4" fmla="*/ 129 w 132"/>
                <a:gd name="T5" fmla="*/ 15 h 18"/>
                <a:gd name="T6" fmla="*/ 132 w 132"/>
                <a:gd name="T7" fmla="*/ 12 h 18"/>
                <a:gd name="T8" fmla="*/ 132 w 132"/>
                <a:gd name="T9" fmla="*/ 6 h 18"/>
                <a:gd name="T10" fmla="*/ 129 w 132"/>
                <a:gd name="T11" fmla="*/ 3 h 18"/>
                <a:gd name="T12" fmla="*/ 126 w 132"/>
                <a:gd name="T13" fmla="*/ 0 h 18"/>
                <a:gd name="T14" fmla="*/ 6 w 132"/>
                <a:gd name="T15" fmla="*/ 0 h 18"/>
                <a:gd name="T16" fmla="*/ 3 w 132"/>
                <a:gd name="T17" fmla="*/ 3 h 18"/>
                <a:gd name="T18" fmla="*/ 0 w 132"/>
                <a:gd name="T19" fmla="*/ 6 h 18"/>
                <a:gd name="T20" fmla="*/ 0 w 132"/>
                <a:gd name="T21" fmla="*/ 12 h 18"/>
                <a:gd name="T22" fmla="*/ 3 w 132"/>
                <a:gd name="T23" fmla="*/ 15 h 18"/>
                <a:gd name="T24" fmla="*/ 6 w 132"/>
                <a:gd name="T25" fmla="*/ 18 h 18"/>
                <a:gd name="T26" fmla="*/ 9 w 132"/>
                <a:gd name="T27" fmla="*/ 18 h 18"/>
                <a:gd name="T28" fmla="*/ 123 w 132"/>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2" h="18">
                  <a:moveTo>
                    <a:pt x="123" y="18"/>
                  </a:moveTo>
                  <a:lnTo>
                    <a:pt x="126" y="18"/>
                  </a:lnTo>
                  <a:lnTo>
                    <a:pt x="129" y="15"/>
                  </a:lnTo>
                  <a:lnTo>
                    <a:pt x="132" y="12"/>
                  </a:lnTo>
                  <a:lnTo>
                    <a:pt x="132" y="6"/>
                  </a:lnTo>
                  <a:lnTo>
                    <a:pt x="129" y="3"/>
                  </a:lnTo>
                  <a:lnTo>
                    <a:pt x="126" y="0"/>
                  </a:lnTo>
                  <a:lnTo>
                    <a:pt x="6" y="0"/>
                  </a:lnTo>
                  <a:lnTo>
                    <a:pt x="3" y="3"/>
                  </a:lnTo>
                  <a:lnTo>
                    <a:pt x="0" y="6"/>
                  </a:lnTo>
                  <a:lnTo>
                    <a:pt x="0" y="12"/>
                  </a:lnTo>
                  <a:lnTo>
                    <a:pt x="3" y="15"/>
                  </a:lnTo>
                  <a:lnTo>
                    <a:pt x="6" y="18"/>
                  </a:lnTo>
                  <a:lnTo>
                    <a:pt x="9" y="18"/>
                  </a:lnTo>
                  <a:lnTo>
                    <a:pt x="12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2" name="Freeform 105"/>
            <p:cNvSpPr>
              <a:spLocks/>
            </p:cNvSpPr>
            <p:nvPr/>
          </p:nvSpPr>
          <p:spPr bwMode="auto">
            <a:xfrm>
              <a:off x="3483" y="1347"/>
              <a:ext cx="132" cy="18"/>
            </a:xfrm>
            <a:custGeom>
              <a:avLst/>
              <a:gdLst>
                <a:gd name="T0" fmla="*/ 123 w 132"/>
                <a:gd name="T1" fmla="*/ 18 h 18"/>
                <a:gd name="T2" fmla="*/ 126 w 132"/>
                <a:gd name="T3" fmla="*/ 18 h 18"/>
                <a:gd name="T4" fmla="*/ 129 w 132"/>
                <a:gd name="T5" fmla="*/ 15 h 18"/>
                <a:gd name="T6" fmla="*/ 132 w 132"/>
                <a:gd name="T7" fmla="*/ 12 h 18"/>
                <a:gd name="T8" fmla="*/ 132 w 132"/>
                <a:gd name="T9" fmla="*/ 6 h 18"/>
                <a:gd name="T10" fmla="*/ 129 w 132"/>
                <a:gd name="T11" fmla="*/ 3 h 18"/>
                <a:gd name="T12" fmla="*/ 126 w 132"/>
                <a:gd name="T13" fmla="*/ 0 h 18"/>
                <a:gd name="T14" fmla="*/ 6 w 132"/>
                <a:gd name="T15" fmla="*/ 0 h 18"/>
                <a:gd name="T16" fmla="*/ 3 w 132"/>
                <a:gd name="T17" fmla="*/ 3 h 18"/>
                <a:gd name="T18" fmla="*/ 0 w 132"/>
                <a:gd name="T19" fmla="*/ 6 h 18"/>
                <a:gd name="T20" fmla="*/ 0 w 132"/>
                <a:gd name="T21" fmla="*/ 12 h 18"/>
                <a:gd name="T22" fmla="*/ 3 w 132"/>
                <a:gd name="T23" fmla="*/ 15 h 18"/>
                <a:gd name="T24" fmla="*/ 6 w 132"/>
                <a:gd name="T25" fmla="*/ 18 h 18"/>
                <a:gd name="T26" fmla="*/ 9 w 132"/>
                <a:gd name="T27" fmla="*/ 18 h 18"/>
                <a:gd name="T28" fmla="*/ 123 w 132"/>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2" h="18">
                  <a:moveTo>
                    <a:pt x="123" y="18"/>
                  </a:moveTo>
                  <a:lnTo>
                    <a:pt x="126" y="18"/>
                  </a:lnTo>
                  <a:lnTo>
                    <a:pt x="129" y="15"/>
                  </a:lnTo>
                  <a:lnTo>
                    <a:pt x="132" y="12"/>
                  </a:lnTo>
                  <a:lnTo>
                    <a:pt x="132" y="6"/>
                  </a:lnTo>
                  <a:lnTo>
                    <a:pt x="129" y="3"/>
                  </a:lnTo>
                  <a:lnTo>
                    <a:pt x="126" y="0"/>
                  </a:lnTo>
                  <a:lnTo>
                    <a:pt x="6" y="0"/>
                  </a:lnTo>
                  <a:lnTo>
                    <a:pt x="3" y="3"/>
                  </a:lnTo>
                  <a:lnTo>
                    <a:pt x="0" y="6"/>
                  </a:lnTo>
                  <a:lnTo>
                    <a:pt x="0" y="12"/>
                  </a:lnTo>
                  <a:lnTo>
                    <a:pt x="3" y="15"/>
                  </a:lnTo>
                  <a:lnTo>
                    <a:pt x="6" y="18"/>
                  </a:lnTo>
                  <a:lnTo>
                    <a:pt x="9" y="18"/>
                  </a:lnTo>
                  <a:lnTo>
                    <a:pt x="12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 name="Freeform 106"/>
            <p:cNvSpPr>
              <a:spLocks/>
            </p:cNvSpPr>
            <p:nvPr/>
          </p:nvSpPr>
          <p:spPr bwMode="auto">
            <a:xfrm>
              <a:off x="3483" y="1204"/>
              <a:ext cx="18" cy="161"/>
            </a:xfrm>
            <a:custGeom>
              <a:avLst/>
              <a:gdLst>
                <a:gd name="T0" fmla="*/ 18 w 18"/>
                <a:gd name="T1" fmla="*/ 9 h 161"/>
                <a:gd name="T2" fmla="*/ 18 w 18"/>
                <a:gd name="T3" fmla="*/ 6 h 161"/>
                <a:gd name="T4" fmla="*/ 15 w 18"/>
                <a:gd name="T5" fmla="*/ 3 h 161"/>
                <a:gd name="T6" fmla="*/ 12 w 18"/>
                <a:gd name="T7" fmla="*/ 0 h 161"/>
                <a:gd name="T8" fmla="*/ 6 w 18"/>
                <a:gd name="T9" fmla="*/ 0 h 161"/>
                <a:gd name="T10" fmla="*/ 3 w 18"/>
                <a:gd name="T11" fmla="*/ 3 h 161"/>
                <a:gd name="T12" fmla="*/ 0 w 18"/>
                <a:gd name="T13" fmla="*/ 6 h 161"/>
                <a:gd name="T14" fmla="*/ 0 w 18"/>
                <a:gd name="T15" fmla="*/ 155 h 161"/>
                <a:gd name="T16" fmla="*/ 3 w 18"/>
                <a:gd name="T17" fmla="*/ 158 h 161"/>
                <a:gd name="T18" fmla="*/ 6 w 18"/>
                <a:gd name="T19" fmla="*/ 161 h 161"/>
                <a:gd name="T20" fmla="*/ 12 w 18"/>
                <a:gd name="T21" fmla="*/ 161 h 161"/>
                <a:gd name="T22" fmla="*/ 15 w 18"/>
                <a:gd name="T23" fmla="*/ 158 h 161"/>
                <a:gd name="T24" fmla="*/ 18 w 18"/>
                <a:gd name="T25" fmla="*/ 155 h 161"/>
                <a:gd name="T26" fmla="*/ 18 w 18"/>
                <a:gd name="T27" fmla="*/ 152 h 161"/>
                <a:gd name="T28" fmla="*/ 18 w 18"/>
                <a:gd name="T29" fmla="*/ 9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161">
                  <a:moveTo>
                    <a:pt x="18" y="9"/>
                  </a:moveTo>
                  <a:lnTo>
                    <a:pt x="18" y="6"/>
                  </a:lnTo>
                  <a:lnTo>
                    <a:pt x="15" y="3"/>
                  </a:lnTo>
                  <a:lnTo>
                    <a:pt x="12" y="0"/>
                  </a:lnTo>
                  <a:lnTo>
                    <a:pt x="6" y="0"/>
                  </a:lnTo>
                  <a:lnTo>
                    <a:pt x="3" y="3"/>
                  </a:lnTo>
                  <a:lnTo>
                    <a:pt x="0" y="6"/>
                  </a:lnTo>
                  <a:lnTo>
                    <a:pt x="0" y="155"/>
                  </a:lnTo>
                  <a:lnTo>
                    <a:pt x="3" y="158"/>
                  </a:lnTo>
                  <a:lnTo>
                    <a:pt x="6" y="161"/>
                  </a:lnTo>
                  <a:lnTo>
                    <a:pt x="12" y="161"/>
                  </a:lnTo>
                  <a:lnTo>
                    <a:pt x="15" y="158"/>
                  </a:lnTo>
                  <a:lnTo>
                    <a:pt x="18" y="155"/>
                  </a:lnTo>
                  <a:lnTo>
                    <a:pt x="18" y="152"/>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4" name="Freeform 107"/>
            <p:cNvSpPr>
              <a:spLocks/>
            </p:cNvSpPr>
            <p:nvPr/>
          </p:nvSpPr>
          <p:spPr bwMode="auto">
            <a:xfrm>
              <a:off x="3403" y="1229"/>
              <a:ext cx="94" cy="18"/>
            </a:xfrm>
            <a:custGeom>
              <a:avLst/>
              <a:gdLst>
                <a:gd name="T0" fmla="*/ 8 w 94"/>
                <a:gd name="T1" fmla="*/ 0 h 18"/>
                <a:gd name="T2" fmla="*/ 5 w 94"/>
                <a:gd name="T3" fmla="*/ 0 h 18"/>
                <a:gd name="T4" fmla="*/ 2 w 94"/>
                <a:gd name="T5" fmla="*/ 3 h 18"/>
                <a:gd name="T6" fmla="*/ 0 w 94"/>
                <a:gd name="T7" fmla="*/ 6 h 18"/>
                <a:gd name="T8" fmla="*/ 0 w 94"/>
                <a:gd name="T9" fmla="*/ 12 h 18"/>
                <a:gd name="T10" fmla="*/ 2 w 94"/>
                <a:gd name="T11" fmla="*/ 15 h 18"/>
                <a:gd name="T12" fmla="*/ 5 w 94"/>
                <a:gd name="T13" fmla="*/ 18 h 18"/>
                <a:gd name="T14" fmla="*/ 88 w 94"/>
                <a:gd name="T15" fmla="*/ 18 h 18"/>
                <a:gd name="T16" fmla="*/ 91 w 94"/>
                <a:gd name="T17" fmla="*/ 15 h 18"/>
                <a:gd name="T18" fmla="*/ 94 w 94"/>
                <a:gd name="T19" fmla="*/ 12 h 18"/>
                <a:gd name="T20" fmla="*/ 94 w 94"/>
                <a:gd name="T21" fmla="*/ 6 h 18"/>
                <a:gd name="T22" fmla="*/ 91 w 94"/>
                <a:gd name="T23" fmla="*/ 3 h 18"/>
                <a:gd name="T24" fmla="*/ 88 w 94"/>
                <a:gd name="T25" fmla="*/ 0 h 18"/>
                <a:gd name="T26" fmla="*/ 85 w 94"/>
                <a:gd name="T27" fmla="*/ 0 h 18"/>
                <a:gd name="T28" fmla="*/ 8 w 9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18">
                  <a:moveTo>
                    <a:pt x="8" y="0"/>
                  </a:moveTo>
                  <a:lnTo>
                    <a:pt x="5" y="0"/>
                  </a:lnTo>
                  <a:lnTo>
                    <a:pt x="2" y="3"/>
                  </a:lnTo>
                  <a:lnTo>
                    <a:pt x="0" y="6"/>
                  </a:lnTo>
                  <a:lnTo>
                    <a:pt x="0" y="12"/>
                  </a:lnTo>
                  <a:lnTo>
                    <a:pt x="2" y="15"/>
                  </a:lnTo>
                  <a:lnTo>
                    <a:pt x="5" y="18"/>
                  </a:lnTo>
                  <a:lnTo>
                    <a:pt x="88" y="18"/>
                  </a:lnTo>
                  <a:lnTo>
                    <a:pt x="91" y="15"/>
                  </a:lnTo>
                  <a:lnTo>
                    <a:pt x="94" y="12"/>
                  </a:lnTo>
                  <a:lnTo>
                    <a:pt x="94" y="6"/>
                  </a:lnTo>
                  <a:lnTo>
                    <a:pt x="91" y="3"/>
                  </a:lnTo>
                  <a:lnTo>
                    <a:pt x="88" y="0"/>
                  </a:lnTo>
                  <a:lnTo>
                    <a:pt x="8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5" name="Freeform 108"/>
            <p:cNvSpPr>
              <a:spLocks/>
            </p:cNvSpPr>
            <p:nvPr/>
          </p:nvSpPr>
          <p:spPr bwMode="auto">
            <a:xfrm>
              <a:off x="3403" y="1317"/>
              <a:ext cx="94" cy="18"/>
            </a:xfrm>
            <a:custGeom>
              <a:avLst/>
              <a:gdLst>
                <a:gd name="T0" fmla="*/ 8 w 94"/>
                <a:gd name="T1" fmla="*/ 0 h 18"/>
                <a:gd name="T2" fmla="*/ 5 w 94"/>
                <a:gd name="T3" fmla="*/ 0 h 18"/>
                <a:gd name="T4" fmla="*/ 2 w 94"/>
                <a:gd name="T5" fmla="*/ 3 h 18"/>
                <a:gd name="T6" fmla="*/ 0 w 94"/>
                <a:gd name="T7" fmla="*/ 6 h 18"/>
                <a:gd name="T8" fmla="*/ 0 w 94"/>
                <a:gd name="T9" fmla="*/ 12 h 18"/>
                <a:gd name="T10" fmla="*/ 2 w 94"/>
                <a:gd name="T11" fmla="*/ 15 h 18"/>
                <a:gd name="T12" fmla="*/ 5 w 94"/>
                <a:gd name="T13" fmla="*/ 18 h 18"/>
                <a:gd name="T14" fmla="*/ 88 w 94"/>
                <a:gd name="T15" fmla="*/ 18 h 18"/>
                <a:gd name="T16" fmla="*/ 91 w 94"/>
                <a:gd name="T17" fmla="*/ 15 h 18"/>
                <a:gd name="T18" fmla="*/ 94 w 94"/>
                <a:gd name="T19" fmla="*/ 12 h 18"/>
                <a:gd name="T20" fmla="*/ 94 w 94"/>
                <a:gd name="T21" fmla="*/ 6 h 18"/>
                <a:gd name="T22" fmla="*/ 91 w 94"/>
                <a:gd name="T23" fmla="*/ 3 h 18"/>
                <a:gd name="T24" fmla="*/ 88 w 94"/>
                <a:gd name="T25" fmla="*/ 0 h 18"/>
                <a:gd name="T26" fmla="*/ 85 w 94"/>
                <a:gd name="T27" fmla="*/ 0 h 18"/>
                <a:gd name="T28" fmla="*/ 8 w 9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18">
                  <a:moveTo>
                    <a:pt x="8" y="0"/>
                  </a:moveTo>
                  <a:lnTo>
                    <a:pt x="5" y="0"/>
                  </a:lnTo>
                  <a:lnTo>
                    <a:pt x="2" y="3"/>
                  </a:lnTo>
                  <a:lnTo>
                    <a:pt x="0" y="6"/>
                  </a:lnTo>
                  <a:lnTo>
                    <a:pt x="0" y="12"/>
                  </a:lnTo>
                  <a:lnTo>
                    <a:pt x="2" y="15"/>
                  </a:lnTo>
                  <a:lnTo>
                    <a:pt x="5" y="18"/>
                  </a:lnTo>
                  <a:lnTo>
                    <a:pt x="88" y="18"/>
                  </a:lnTo>
                  <a:lnTo>
                    <a:pt x="91" y="15"/>
                  </a:lnTo>
                  <a:lnTo>
                    <a:pt x="94" y="12"/>
                  </a:lnTo>
                  <a:lnTo>
                    <a:pt x="94" y="6"/>
                  </a:lnTo>
                  <a:lnTo>
                    <a:pt x="91" y="3"/>
                  </a:lnTo>
                  <a:lnTo>
                    <a:pt x="88" y="0"/>
                  </a:lnTo>
                  <a:lnTo>
                    <a:pt x="8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 name="Freeform 109"/>
            <p:cNvSpPr>
              <a:spLocks/>
            </p:cNvSpPr>
            <p:nvPr/>
          </p:nvSpPr>
          <p:spPr bwMode="auto">
            <a:xfrm>
              <a:off x="3667" y="1282"/>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7" name="Freeform 110"/>
            <p:cNvSpPr>
              <a:spLocks/>
            </p:cNvSpPr>
            <p:nvPr/>
          </p:nvSpPr>
          <p:spPr bwMode="auto">
            <a:xfrm>
              <a:off x="3684" y="1286"/>
              <a:ext cx="72" cy="18"/>
            </a:xfrm>
            <a:custGeom>
              <a:avLst/>
              <a:gdLst>
                <a:gd name="T0" fmla="*/ 9 w 72"/>
                <a:gd name="T1" fmla="*/ 0 h 18"/>
                <a:gd name="T2" fmla="*/ 6 w 72"/>
                <a:gd name="T3" fmla="*/ 0 h 18"/>
                <a:gd name="T4" fmla="*/ 3 w 72"/>
                <a:gd name="T5" fmla="*/ 3 h 18"/>
                <a:gd name="T6" fmla="*/ 0 w 72"/>
                <a:gd name="T7" fmla="*/ 6 h 18"/>
                <a:gd name="T8" fmla="*/ 0 w 72"/>
                <a:gd name="T9" fmla="*/ 12 h 18"/>
                <a:gd name="T10" fmla="*/ 3 w 72"/>
                <a:gd name="T11" fmla="*/ 15 h 18"/>
                <a:gd name="T12" fmla="*/ 6 w 72"/>
                <a:gd name="T13" fmla="*/ 18 h 18"/>
                <a:gd name="T14" fmla="*/ 66 w 72"/>
                <a:gd name="T15" fmla="*/ 18 h 18"/>
                <a:gd name="T16" fmla="*/ 69 w 72"/>
                <a:gd name="T17" fmla="*/ 15 h 18"/>
                <a:gd name="T18" fmla="*/ 72 w 72"/>
                <a:gd name="T19" fmla="*/ 12 h 18"/>
                <a:gd name="T20" fmla="*/ 72 w 72"/>
                <a:gd name="T21" fmla="*/ 6 h 18"/>
                <a:gd name="T22" fmla="*/ 69 w 72"/>
                <a:gd name="T23" fmla="*/ 3 h 18"/>
                <a:gd name="T24" fmla="*/ 66 w 72"/>
                <a:gd name="T25" fmla="*/ 0 h 18"/>
                <a:gd name="T26" fmla="*/ 63 w 72"/>
                <a:gd name="T27" fmla="*/ 0 h 18"/>
                <a:gd name="T28" fmla="*/ 9 w 72"/>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8">
                  <a:moveTo>
                    <a:pt x="9" y="0"/>
                  </a:moveTo>
                  <a:lnTo>
                    <a:pt x="6" y="0"/>
                  </a:lnTo>
                  <a:lnTo>
                    <a:pt x="3" y="3"/>
                  </a:lnTo>
                  <a:lnTo>
                    <a:pt x="0" y="6"/>
                  </a:lnTo>
                  <a:lnTo>
                    <a:pt x="0" y="12"/>
                  </a:lnTo>
                  <a:lnTo>
                    <a:pt x="3" y="15"/>
                  </a:lnTo>
                  <a:lnTo>
                    <a:pt x="6" y="18"/>
                  </a:lnTo>
                  <a:lnTo>
                    <a:pt x="66" y="18"/>
                  </a:lnTo>
                  <a:lnTo>
                    <a:pt x="69" y="15"/>
                  </a:lnTo>
                  <a:lnTo>
                    <a:pt x="72" y="12"/>
                  </a:lnTo>
                  <a:lnTo>
                    <a:pt x="72" y="6"/>
                  </a:lnTo>
                  <a:lnTo>
                    <a:pt x="69" y="3"/>
                  </a:lnTo>
                  <a:lnTo>
                    <a:pt x="66" y="0"/>
                  </a:lnTo>
                  <a:lnTo>
                    <a:pt x="6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 name="Freeform 111"/>
            <p:cNvSpPr>
              <a:spLocks/>
            </p:cNvSpPr>
            <p:nvPr/>
          </p:nvSpPr>
          <p:spPr bwMode="auto">
            <a:xfrm>
              <a:off x="3700" y="1408"/>
              <a:ext cx="47" cy="132"/>
            </a:xfrm>
            <a:custGeom>
              <a:avLst/>
              <a:gdLst>
                <a:gd name="T0" fmla="*/ 57 w 44"/>
                <a:gd name="T1" fmla="*/ 5 h 156"/>
                <a:gd name="T2" fmla="*/ 57 w 44"/>
                <a:gd name="T3" fmla="*/ 3 h 156"/>
                <a:gd name="T4" fmla="*/ 56 w 44"/>
                <a:gd name="T5" fmla="*/ 3 h 156"/>
                <a:gd name="T6" fmla="*/ 53 w 44"/>
                <a:gd name="T7" fmla="*/ 1 h 156"/>
                <a:gd name="T8" fmla="*/ 52 w 44"/>
                <a:gd name="T9" fmla="*/ 1 h 156"/>
                <a:gd name="T10" fmla="*/ 49 w 44"/>
                <a:gd name="T11" fmla="*/ 0 h 156"/>
                <a:gd name="T12" fmla="*/ 41 w 44"/>
                <a:gd name="T13" fmla="*/ 0 h 156"/>
                <a:gd name="T14" fmla="*/ 40 w 44"/>
                <a:gd name="T15" fmla="*/ 1 h 156"/>
                <a:gd name="T16" fmla="*/ 36 w 44"/>
                <a:gd name="T17" fmla="*/ 3 h 156"/>
                <a:gd name="T18" fmla="*/ 36 w 44"/>
                <a:gd name="T19" fmla="*/ 3 h 156"/>
                <a:gd name="T20" fmla="*/ 34 w 44"/>
                <a:gd name="T21" fmla="*/ 3 h 156"/>
                <a:gd name="T22" fmla="*/ 0 w 44"/>
                <a:gd name="T23" fmla="*/ 74 h 156"/>
                <a:gd name="T24" fmla="*/ 0 w 44"/>
                <a:gd name="T25" fmla="*/ 77 h 156"/>
                <a:gd name="T26" fmla="*/ 1 w 44"/>
                <a:gd name="T27" fmla="*/ 77 h 156"/>
                <a:gd name="T28" fmla="*/ 3 w 44"/>
                <a:gd name="T29" fmla="*/ 79 h 156"/>
                <a:gd name="T30" fmla="*/ 4 w 44"/>
                <a:gd name="T31" fmla="*/ 79 h 156"/>
                <a:gd name="T32" fmla="*/ 7 w 44"/>
                <a:gd name="T33" fmla="*/ 80 h 156"/>
                <a:gd name="T34" fmla="*/ 16 w 44"/>
                <a:gd name="T35" fmla="*/ 80 h 156"/>
                <a:gd name="T36" fmla="*/ 17 w 44"/>
                <a:gd name="T37" fmla="*/ 79 h 156"/>
                <a:gd name="T38" fmla="*/ 20 w 44"/>
                <a:gd name="T39" fmla="*/ 78 h 156"/>
                <a:gd name="T40" fmla="*/ 20 w 44"/>
                <a:gd name="T41" fmla="*/ 77 h 156"/>
                <a:gd name="T42" fmla="*/ 22 w 44"/>
                <a:gd name="T43" fmla="*/ 76 h 156"/>
                <a:gd name="T44" fmla="*/ 57 w 44"/>
                <a:gd name="T45" fmla="*/ 5 h 1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 h="156">
                  <a:moveTo>
                    <a:pt x="44" y="10"/>
                  </a:moveTo>
                  <a:lnTo>
                    <a:pt x="44" y="6"/>
                  </a:lnTo>
                  <a:lnTo>
                    <a:pt x="43" y="4"/>
                  </a:lnTo>
                  <a:lnTo>
                    <a:pt x="41" y="1"/>
                  </a:lnTo>
                  <a:lnTo>
                    <a:pt x="40" y="1"/>
                  </a:lnTo>
                  <a:lnTo>
                    <a:pt x="37" y="0"/>
                  </a:lnTo>
                  <a:lnTo>
                    <a:pt x="32" y="0"/>
                  </a:lnTo>
                  <a:lnTo>
                    <a:pt x="31" y="1"/>
                  </a:lnTo>
                  <a:lnTo>
                    <a:pt x="28" y="3"/>
                  </a:lnTo>
                  <a:lnTo>
                    <a:pt x="28" y="4"/>
                  </a:lnTo>
                  <a:lnTo>
                    <a:pt x="26" y="7"/>
                  </a:lnTo>
                  <a:lnTo>
                    <a:pt x="0" y="145"/>
                  </a:lnTo>
                  <a:lnTo>
                    <a:pt x="0" y="150"/>
                  </a:lnTo>
                  <a:lnTo>
                    <a:pt x="1" y="151"/>
                  </a:lnTo>
                  <a:lnTo>
                    <a:pt x="3" y="154"/>
                  </a:lnTo>
                  <a:lnTo>
                    <a:pt x="4" y="154"/>
                  </a:lnTo>
                  <a:lnTo>
                    <a:pt x="7" y="156"/>
                  </a:lnTo>
                  <a:lnTo>
                    <a:pt x="12" y="156"/>
                  </a:lnTo>
                  <a:lnTo>
                    <a:pt x="13" y="154"/>
                  </a:lnTo>
                  <a:lnTo>
                    <a:pt x="16" y="153"/>
                  </a:lnTo>
                  <a:lnTo>
                    <a:pt x="16" y="151"/>
                  </a:lnTo>
                  <a:lnTo>
                    <a:pt x="18" y="148"/>
                  </a:lnTo>
                  <a:lnTo>
                    <a:pt x="4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9" name="Freeform 112"/>
            <p:cNvSpPr>
              <a:spLocks/>
            </p:cNvSpPr>
            <p:nvPr/>
          </p:nvSpPr>
          <p:spPr bwMode="auto">
            <a:xfrm>
              <a:off x="3766" y="1899"/>
              <a:ext cx="41" cy="90"/>
            </a:xfrm>
            <a:custGeom>
              <a:avLst/>
              <a:gdLst>
                <a:gd name="T0" fmla="*/ 24 w 41"/>
                <a:gd name="T1" fmla="*/ 84 h 90"/>
                <a:gd name="T2" fmla="*/ 28 w 41"/>
                <a:gd name="T3" fmla="*/ 88 h 90"/>
                <a:gd name="T4" fmla="*/ 35 w 41"/>
                <a:gd name="T5" fmla="*/ 90 h 90"/>
                <a:gd name="T6" fmla="*/ 40 w 41"/>
                <a:gd name="T7" fmla="*/ 85 h 90"/>
                <a:gd name="T8" fmla="*/ 41 w 41"/>
                <a:gd name="T9" fmla="*/ 81 h 90"/>
                <a:gd name="T10" fmla="*/ 40 w 41"/>
                <a:gd name="T11" fmla="*/ 65 h 90"/>
                <a:gd name="T12" fmla="*/ 38 w 41"/>
                <a:gd name="T13" fmla="*/ 57 h 90"/>
                <a:gd name="T14" fmla="*/ 37 w 41"/>
                <a:gd name="T15" fmla="*/ 53 h 90"/>
                <a:gd name="T16" fmla="*/ 35 w 41"/>
                <a:gd name="T17" fmla="*/ 45 h 90"/>
                <a:gd name="T18" fmla="*/ 34 w 41"/>
                <a:gd name="T19" fmla="*/ 41 h 90"/>
                <a:gd name="T20" fmla="*/ 31 w 41"/>
                <a:gd name="T21" fmla="*/ 35 h 90"/>
                <a:gd name="T22" fmla="*/ 30 w 41"/>
                <a:gd name="T23" fmla="*/ 31 h 90"/>
                <a:gd name="T24" fmla="*/ 27 w 41"/>
                <a:gd name="T25" fmla="*/ 23 h 90"/>
                <a:gd name="T26" fmla="*/ 27 w 41"/>
                <a:gd name="T27" fmla="*/ 23 h 90"/>
                <a:gd name="T28" fmla="*/ 22 w 41"/>
                <a:gd name="T29" fmla="*/ 16 h 90"/>
                <a:gd name="T30" fmla="*/ 19 w 41"/>
                <a:gd name="T31" fmla="*/ 9 h 90"/>
                <a:gd name="T32" fmla="*/ 18 w 41"/>
                <a:gd name="T33" fmla="*/ 9 h 90"/>
                <a:gd name="T34" fmla="*/ 13 w 41"/>
                <a:gd name="T35" fmla="*/ 1 h 90"/>
                <a:gd name="T36" fmla="*/ 6 w 41"/>
                <a:gd name="T37" fmla="*/ 0 h 90"/>
                <a:gd name="T38" fmla="*/ 2 w 41"/>
                <a:gd name="T39" fmla="*/ 4 h 90"/>
                <a:gd name="T40" fmla="*/ 0 w 41"/>
                <a:gd name="T41" fmla="*/ 12 h 90"/>
                <a:gd name="T42" fmla="*/ 0 w 41"/>
                <a:gd name="T43" fmla="*/ 9 h 90"/>
                <a:gd name="T44" fmla="*/ 3 w 41"/>
                <a:gd name="T45" fmla="*/ 17 h 90"/>
                <a:gd name="T46" fmla="*/ 5 w 41"/>
                <a:gd name="T47" fmla="*/ 19 h 90"/>
                <a:gd name="T48" fmla="*/ 9 w 41"/>
                <a:gd name="T49" fmla="*/ 28 h 90"/>
                <a:gd name="T50" fmla="*/ 9 w 41"/>
                <a:gd name="T51" fmla="*/ 28 h 90"/>
                <a:gd name="T52" fmla="*/ 12 w 41"/>
                <a:gd name="T53" fmla="*/ 34 h 90"/>
                <a:gd name="T54" fmla="*/ 13 w 41"/>
                <a:gd name="T55" fmla="*/ 38 h 90"/>
                <a:gd name="T56" fmla="*/ 16 w 41"/>
                <a:gd name="T57" fmla="*/ 45 h 90"/>
                <a:gd name="T58" fmla="*/ 16 w 41"/>
                <a:gd name="T59" fmla="*/ 50 h 90"/>
                <a:gd name="T60" fmla="*/ 18 w 41"/>
                <a:gd name="T61" fmla="*/ 53 h 90"/>
                <a:gd name="T62" fmla="*/ 19 w 41"/>
                <a:gd name="T63" fmla="*/ 57 h 90"/>
                <a:gd name="T64" fmla="*/ 21 w 41"/>
                <a:gd name="T65" fmla="*/ 69 h 90"/>
                <a:gd name="T66" fmla="*/ 22 w 41"/>
                <a:gd name="T67" fmla="*/ 79 h 90"/>
                <a:gd name="T68" fmla="*/ 24 w 41"/>
                <a:gd name="T69" fmla="*/ 81 h 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1" h="90">
                  <a:moveTo>
                    <a:pt x="24" y="81"/>
                  </a:moveTo>
                  <a:lnTo>
                    <a:pt x="24" y="84"/>
                  </a:lnTo>
                  <a:lnTo>
                    <a:pt x="27" y="87"/>
                  </a:lnTo>
                  <a:lnTo>
                    <a:pt x="28" y="88"/>
                  </a:lnTo>
                  <a:lnTo>
                    <a:pt x="31" y="90"/>
                  </a:lnTo>
                  <a:lnTo>
                    <a:pt x="35" y="90"/>
                  </a:lnTo>
                  <a:lnTo>
                    <a:pt x="38" y="87"/>
                  </a:lnTo>
                  <a:lnTo>
                    <a:pt x="40" y="85"/>
                  </a:lnTo>
                  <a:lnTo>
                    <a:pt x="41" y="82"/>
                  </a:lnTo>
                  <a:lnTo>
                    <a:pt x="41" y="81"/>
                  </a:lnTo>
                  <a:lnTo>
                    <a:pt x="40" y="76"/>
                  </a:lnTo>
                  <a:lnTo>
                    <a:pt x="40" y="65"/>
                  </a:lnTo>
                  <a:lnTo>
                    <a:pt x="38" y="63"/>
                  </a:lnTo>
                  <a:lnTo>
                    <a:pt x="38" y="57"/>
                  </a:lnTo>
                  <a:lnTo>
                    <a:pt x="37" y="54"/>
                  </a:lnTo>
                  <a:lnTo>
                    <a:pt x="37" y="53"/>
                  </a:lnTo>
                  <a:lnTo>
                    <a:pt x="35" y="50"/>
                  </a:lnTo>
                  <a:lnTo>
                    <a:pt x="35" y="45"/>
                  </a:lnTo>
                  <a:lnTo>
                    <a:pt x="34" y="44"/>
                  </a:lnTo>
                  <a:lnTo>
                    <a:pt x="34" y="41"/>
                  </a:lnTo>
                  <a:lnTo>
                    <a:pt x="31" y="34"/>
                  </a:lnTo>
                  <a:lnTo>
                    <a:pt x="31" y="35"/>
                  </a:lnTo>
                  <a:lnTo>
                    <a:pt x="31" y="32"/>
                  </a:lnTo>
                  <a:lnTo>
                    <a:pt x="30" y="31"/>
                  </a:lnTo>
                  <a:lnTo>
                    <a:pt x="30" y="28"/>
                  </a:lnTo>
                  <a:lnTo>
                    <a:pt x="27" y="23"/>
                  </a:lnTo>
                  <a:lnTo>
                    <a:pt x="27" y="25"/>
                  </a:lnTo>
                  <a:lnTo>
                    <a:pt x="27" y="23"/>
                  </a:lnTo>
                  <a:lnTo>
                    <a:pt x="24" y="16"/>
                  </a:lnTo>
                  <a:lnTo>
                    <a:pt x="22" y="16"/>
                  </a:lnTo>
                  <a:lnTo>
                    <a:pt x="22" y="13"/>
                  </a:lnTo>
                  <a:lnTo>
                    <a:pt x="19" y="9"/>
                  </a:lnTo>
                  <a:lnTo>
                    <a:pt x="18" y="6"/>
                  </a:lnTo>
                  <a:lnTo>
                    <a:pt x="18" y="9"/>
                  </a:lnTo>
                  <a:lnTo>
                    <a:pt x="16" y="4"/>
                  </a:lnTo>
                  <a:lnTo>
                    <a:pt x="13" y="1"/>
                  </a:lnTo>
                  <a:lnTo>
                    <a:pt x="10" y="0"/>
                  </a:lnTo>
                  <a:lnTo>
                    <a:pt x="6" y="0"/>
                  </a:lnTo>
                  <a:lnTo>
                    <a:pt x="3" y="3"/>
                  </a:lnTo>
                  <a:lnTo>
                    <a:pt x="2" y="4"/>
                  </a:lnTo>
                  <a:lnTo>
                    <a:pt x="0" y="7"/>
                  </a:lnTo>
                  <a:lnTo>
                    <a:pt x="0" y="12"/>
                  </a:lnTo>
                  <a:lnTo>
                    <a:pt x="2" y="13"/>
                  </a:lnTo>
                  <a:lnTo>
                    <a:pt x="0" y="9"/>
                  </a:lnTo>
                  <a:lnTo>
                    <a:pt x="0" y="13"/>
                  </a:lnTo>
                  <a:lnTo>
                    <a:pt x="3" y="17"/>
                  </a:lnTo>
                  <a:lnTo>
                    <a:pt x="5" y="20"/>
                  </a:lnTo>
                  <a:lnTo>
                    <a:pt x="5" y="19"/>
                  </a:lnTo>
                  <a:lnTo>
                    <a:pt x="5" y="22"/>
                  </a:lnTo>
                  <a:lnTo>
                    <a:pt x="9" y="28"/>
                  </a:lnTo>
                  <a:lnTo>
                    <a:pt x="9" y="26"/>
                  </a:lnTo>
                  <a:lnTo>
                    <a:pt x="9" y="28"/>
                  </a:lnTo>
                  <a:lnTo>
                    <a:pt x="12" y="35"/>
                  </a:lnTo>
                  <a:lnTo>
                    <a:pt x="12" y="34"/>
                  </a:lnTo>
                  <a:lnTo>
                    <a:pt x="12" y="37"/>
                  </a:lnTo>
                  <a:lnTo>
                    <a:pt x="13" y="38"/>
                  </a:lnTo>
                  <a:lnTo>
                    <a:pt x="13" y="41"/>
                  </a:lnTo>
                  <a:lnTo>
                    <a:pt x="16" y="45"/>
                  </a:lnTo>
                  <a:lnTo>
                    <a:pt x="16" y="44"/>
                  </a:lnTo>
                  <a:lnTo>
                    <a:pt x="16" y="50"/>
                  </a:lnTo>
                  <a:lnTo>
                    <a:pt x="18" y="51"/>
                  </a:lnTo>
                  <a:lnTo>
                    <a:pt x="18" y="53"/>
                  </a:lnTo>
                  <a:lnTo>
                    <a:pt x="19" y="56"/>
                  </a:lnTo>
                  <a:lnTo>
                    <a:pt x="19" y="57"/>
                  </a:lnTo>
                  <a:lnTo>
                    <a:pt x="21" y="60"/>
                  </a:lnTo>
                  <a:lnTo>
                    <a:pt x="21" y="69"/>
                  </a:lnTo>
                  <a:lnTo>
                    <a:pt x="22" y="70"/>
                  </a:lnTo>
                  <a:lnTo>
                    <a:pt x="22" y="79"/>
                  </a:lnTo>
                  <a:lnTo>
                    <a:pt x="25" y="85"/>
                  </a:lnTo>
                  <a:lnTo>
                    <a:pt x="24"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0" name="Freeform 113"/>
            <p:cNvSpPr>
              <a:spLocks/>
            </p:cNvSpPr>
            <p:nvPr/>
          </p:nvSpPr>
          <p:spPr bwMode="auto">
            <a:xfrm>
              <a:off x="3769" y="1900"/>
              <a:ext cx="197" cy="86"/>
            </a:xfrm>
            <a:custGeom>
              <a:avLst/>
              <a:gdLst>
                <a:gd name="T0" fmla="*/ 183 w 197"/>
                <a:gd name="T1" fmla="*/ 83 h 86"/>
                <a:gd name="T2" fmla="*/ 186 w 197"/>
                <a:gd name="T3" fmla="*/ 86 h 86"/>
                <a:gd name="T4" fmla="*/ 190 w 197"/>
                <a:gd name="T5" fmla="*/ 86 h 86"/>
                <a:gd name="T6" fmla="*/ 193 w 197"/>
                <a:gd name="T7" fmla="*/ 84 h 86"/>
                <a:gd name="T8" fmla="*/ 196 w 197"/>
                <a:gd name="T9" fmla="*/ 81 h 86"/>
                <a:gd name="T10" fmla="*/ 197 w 197"/>
                <a:gd name="T11" fmla="*/ 80 h 86"/>
                <a:gd name="T12" fmla="*/ 197 w 197"/>
                <a:gd name="T13" fmla="*/ 75 h 86"/>
                <a:gd name="T14" fmla="*/ 196 w 197"/>
                <a:gd name="T15" fmla="*/ 72 h 86"/>
                <a:gd name="T16" fmla="*/ 194 w 197"/>
                <a:gd name="T17" fmla="*/ 71 h 86"/>
                <a:gd name="T18" fmla="*/ 186 w 197"/>
                <a:gd name="T19" fmla="*/ 61 h 86"/>
                <a:gd name="T20" fmla="*/ 181 w 197"/>
                <a:gd name="T21" fmla="*/ 58 h 86"/>
                <a:gd name="T22" fmla="*/ 174 w 197"/>
                <a:gd name="T23" fmla="*/ 50 h 86"/>
                <a:gd name="T24" fmla="*/ 166 w 197"/>
                <a:gd name="T25" fmla="*/ 47 h 86"/>
                <a:gd name="T26" fmla="*/ 153 w 197"/>
                <a:gd name="T27" fmla="*/ 39 h 86"/>
                <a:gd name="T28" fmla="*/ 147 w 197"/>
                <a:gd name="T29" fmla="*/ 36 h 86"/>
                <a:gd name="T30" fmla="*/ 143 w 197"/>
                <a:gd name="T31" fmla="*/ 33 h 86"/>
                <a:gd name="T32" fmla="*/ 124 w 197"/>
                <a:gd name="T33" fmla="*/ 22 h 86"/>
                <a:gd name="T34" fmla="*/ 119 w 197"/>
                <a:gd name="T35" fmla="*/ 21 h 86"/>
                <a:gd name="T36" fmla="*/ 113 w 197"/>
                <a:gd name="T37" fmla="*/ 18 h 86"/>
                <a:gd name="T38" fmla="*/ 102 w 197"/>
                <a:gd name="T39" fmla="*/ 15 h 86"/>
                <a:gd name="T40" fmla="*/ 96 w 197"/>
                <a:gd name="T41" fmla="*/ 12 h 86"/>
                <a:gd name="T42" fmla="*/ 81 w 197"/>
                <a:gd name="T43" fmla="*/ 9 h 86"/>
                <a:gd name="T44" fmla="*/ 69 w 197"/>
                <a:gd name="T45" fmla="*/ 6 h 86"/>
                <a:gd name="T46" fmla="*/ 62 w 197"/>
                <a:gd name="T47" fmla="*/ 5 h 86"/>
                <a:gd name="T48" fmla="*/ 56 w 197"/>
                <a:gd name="T49" fmla="*/ 3 h 86"/>
                <a:gd name="T50" fmla="*/ 50 w 197"/>
                <a:gd name="T51" fmla="*/ 3 h 86"/>
                <a:gd name="T52" fmla="*/ 43 w 197"/>
                <a:gd name="T53" fmla="*/ 2 h 86"/>
                <a:gd name="T54" fmla="*/ 37 w 197"/>
                <a:gd name="T55" fmla="*/ 2 h 86"/>
                <a:gd name="T56" fmla="*/ 29 w 197"/>
                <a:gd name="T57" fmla="*/ 0 h 86"/>
                <a:gd name="T58" fmla="*/ 7 w 197"/>
                <a:gd name="T59" fmla="*/ 0 h 86"/>
                <a:gd name="T60" fmla="*/ 4 w 197"/>
                <a:gd name="T61" fmla="*/ 2 h 86"/>
                <a:gd name="T62" fmla="*/ 2 w 197"/>
                <a:gd name="T63" fmla="*/ 5 h 86"/>
                <a:gd name="T64" fmla="*/ 0 w 197"/>
                <a:gd name="T65" fmla="*/ 6 h 86"/>
                <a:gd name="T66" fmla="*/ 0 w 197"/>
                <a:gd name="T67" fmla="*/ 11 h 86"/>
                <a:gd name="T68" fmla="*/ 2 w 197"/>
                <a:gd name="T69" fmla="*/ 14 h 86"/>
                <a:gd name="T70" fmla="*/ 4 w 197"/>
                <a:gd name="T71" fmla="*/ 16 h 86"/>
                <a:gd name="T72" fmla="*/ 6 w 197"/>
                <a:gd name="T73" fmla="*/ 18 h 86"/>
                <a:gd name="T74" fmla="*/ 9 w 197"/>
                <a:gd name="T75" fmla="*/ 18 h 86"/>
                <a:gd name="T76" fmla="*/ 27 w 197"/>
                <a:gd name="T77" fmla="*/ 18 h 86"/>
                <a:gd name="T78" fmla="*/ 34 w 197"/>
                <a:gd name="T79" fmla="*/ 19 h 86"/>
                <a:gd name="T80" fmla="*/ 40 w 197"/>
                <a:gd name="T81" fmla="*/ 19 h 86"/>
                <a:gd name="T82" fmla="*/ 47 w 197"/>
                <a:gd name="T83" fmla="*/ 21 h 86"/>
                <a:gd name="T84" fmla="*/ 53 w 197"/>
                <a:gd name="T85" fmla="*/ 21 h 86"/>
                <a:gd name="T86" fmla="*/ 59 w 197"/>
                <a:gd name="T87" fmla="*/ 22 h 86"/>
                <a:gd name="T88" fmla="*/ 66 w 197"/>
                <a:gd name="T89" fmla="*/ 24 h 86"/>
                <a:gd name="T90" fmla="*/ 78 w 197"/>
                <a:gd name="T91" fmla="*/ 27 h 86"/>
                <a:gd name="T92" fmla="*/ 85 w 197"/>
                <a:gd name="T93" fmla="*/ 28 h 86"/>
                <a:gd name="T94" fmla="*/ 90 w 197"/>
                <a:gd name="T95" fmla="*/ 30 h 86"/>
                <a:gd name="T96" fmla="*/ 96 w 197"/>
                <a:gd name="T97" fmla="*/ 33 h 86"/>
                <a:gd name="T98" fmla="*/ 108 w 197"/>
                <a:gd name="T99" fmla="*/ 36 h 86"/>
                <a:gd name="T100" fmla="*/ 113 w 197"/>
                <a:gd name="T101" fmla="*/ 39 h 86"/>
                <a:gd name="T102" fmla="*/ 118 w 197"/>
                <a:gd name="T103" fmla="*/ 40 h 86"/>
                <a:gd name="T104" fmla="*/ 134 w 197"/>
                <a:gd name="T105" fmla="*/ 47 h 86"/>
                <a:gd name="T106" fmla="*/ 138 w 197"/>
                <a:gd name="T107" fmla="*/ 50 h 86"/>
                <a:gd name="T108" fmla="*/ 144 w 197"/>
                <a:gd name="T109" fmla="*/ 53 h 86"/>
                <a:gd name="T110" fmla="*/ 158 w 197"/>
                <a:gd name="T111" fmla="*/ 62 h 86"/>
                <a:gd name="T112" fmla="*/ 162 w 197"/>
                <a:gd name="T113" fmla="*/ 65 h 86"/>
                <a:gd name="T114" fmla="*/ 169 w 197"/>
                <a:gd name="T115" fmla="*/ 72 h 86"/>
                <a:gd name="T116" fmla="*/ 174 w 197"/>
                <a:gd name="T117" fmla="*/ 75 h 86"/>
                <a:gd name="T118" fmla="*/ 183 w 197"/>
                <a:gd name="T119" fmla="*/ 83 h 8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7" h="86">
                  <a:moveTo>
                    <a:pt x="183" y="83"/>
                  </a:moveTo>
                  <a:lnTo>
                    <a:pt x="186" y="86"/>
                  </a:lnTo>
                  <a:lnTo>
                    <a:pt x="190" y="86"/>
                  </a:lnTo>
                  <a:lnTo>
                    <a:pt x="193" y="84"/>
                  </a:lnTo>
                  <a:lnTo>
                    <a:pt x="196" y="81"/>
                  </a:lnTo>
                  <a:lnTo>
                    <a:pt x="197" y="80"/>
                  </a:lnTo>
                  <a:lnTo>
                    <a:pt x="197" y="75"/>
                  </a:lnTo>
                  <a:lnTo>
                    <a:pt x="196" y="72"/>
                  </a:lnTo>
                  <a:lnTo>
                    <a:pt x="194" y="71"/>
                  </a:lnTo>
                  <a:lnTo>
                    <a:pt x="186" y="61"/>
                  </a:lnTo>
                  <a:lnTo>
                    <a:pt x="181" y="58"/>
                  </a:lnTo>
                  <a:lnTo>
                    <a:pt x="174" y="50"/>
                  </a:lnTo>
                  <a:lnTo>
                    <a:pt x="166" y="47"/>
                  </a:lnTo>
                  <a:lnTo>
                    <a:pt x="153" y="39"/>
                  </a:lnTo>
                  <a:lnTo>
                    <a:pt x="147" y="36"/>
                  </a:lnTo>
                  <a:lnTo>
                    <a:pt x="143" y="33"/>
                  </a:lnTo>
                  <a:lnTo>
                    <a:pt x="124" y="22"/>
                  </a:lnTo>
                  <a:lnTo>
                    <a:pt x="119" y="21"/>
                  </a:lnTo>
                  <a:lnTo>
                    <a:pt x="113" y="18"/>
                  </a:lnTo>
                  <a:lnTo>
                    <a:pt x="102" y="15"/>
                  </a:lnTo>
                  <a:lnTo>
                    <a:pt x="96" y="12"/>
                  </a:lnTo>
                  <a:lnTo>
                    <a:pt x="81" y="9"/>
                  </a:lnTo>
                  <a:lnTo>
                    <a:pt x="69" y="6"/>
                  </a:lnTo>
                  <a:lnTo>
                    <a:pt x="62" y="5"/>
                  </a:lnTo>
                  <a:lnTo>
                    <a:pt x="56" y="3"/>
                  </a:lnTo>
                  <a:lnTo>
                    <a:pt x="50" y="3"/>
                  </a:lnTo>
                  <a:lnTo>
                    <a:pt x="43" y="2"/>
                  </a:lnTo>
                  <a:lnTo>
                    <a:pt x="37" y="2"/>
                  </a:lnTo>
                  <a:lnTo>
                    <a:pt x="29" y="0"/>
                  </a:lnTo>
                  <a:lnTo>
                    <a:pt x="7" y="0"/>
                  </a:lnTo>
                  <a:lnTo>
                    <a:pt x="4" y="2"/>
                  </a:lnTo>
                  <a:lnTo>
                    <a:pt x="2" y="5"/>
                  </a:lnTo>
                  <a:lnTo>
                    <a:pt x="0" y="6"/>
                  </a:lnTo>
                  <a:lnTo>
                    <a:pt x="0" y="11"/>
                  </a:lnTo>
                  <a:lnTo>
                    <a:pt x="2" y="14"/>
                  </a:lnTo>
                  <a:lnTo>
                    <a:pt x="4" y="16"/>
                  </a:lnTo>
                  <a:lnTo>
                    <a:pt x="6" y="18"/>
                  </a:lnTo>
                  <a:lnTo>
                    <a:pt x="9" y="18"/>
                  </a:lnTo>
                  <a:lnTo>
                    <a:pt x="27" y="18"/>
                  </a:lnTo>
                  <a:lnTo>
                    <a:pt x="34" y="19"/>
                  </a:lnTo>
                  <a:lnTo>
                    <a:pt x="40" y="19"/>
                  </a:lnTo>
                  <a:lnTo>
                    <a:pt x="47" y="21"/>
                  </a:lnTo>
                  <a:lnTo>
                    <a:pt x="53" y="21"/>
                  </a:lnTo>
                  <a:lnTo>
                    <a:pt x="59" y="22"/>
                  </a:lnTo>
                  <a:lnTo>
                    <a:pt x="66" y="24"/>
                  </a:lnTo>
                  <a:lnTo>
                    <a:pt x="78" y="27"/>
                  </a:lnTo>
                  <a:lnTo>
                    <a:pt x="85" y="28"/>
                  </a:lnTo>
                  <a:lnTo>
                    <a:pt x="90" y="30"/>
                  </a:lnTo>
                  <a:lnTo>
                    <a:pt x="96" y="33"/>
                  </a:lnTo>
                  <a:lnTo>
                    <a:pt x="108" y="36"/>
                  </a:lnTo>
                  <a:lnTo>
                    <a:pt x="113" y="39"/>
                  </a:lnTo>
                  <a:lnTo>
                    <a:pt x="118" y="40"/>
                  </a:lnTo>
                  <a:lnTo>
                    <a:pt x="134" y="47"/>
                  </a:lnTo>
                  <a:lnTo>
                    <a:pt x="138" y="50"/>
                  </a:lnTo>
                  <a:lnTo>
                    <a:pt x="144" y="53"/>
                  </a:lnTo>
                  <a:lnTo>
                    <a:pt x="158" y="62"/>
                  </a:lnTo>
                  <a:lnTo>
                    <a:pt x="162" y="65"/>
                  </a:lnTo>
                  <a:lnTo>
                    <a:pt x="169" y="72"/>
                  </a:lnTo>
                  <a:lnTo>
                    <a:pt x="174" y="75"/>
                  </a:lnTo>
                  <a:lnTo>
                    <a:pt x="183"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 name="Freeform 114"/>
            <p:cNvSpPr>
              <a:spLocks/>
            </p:cNvSpPr>
            <p:nvPr/>
          </p:nvSpPr>
          <p:spPr bwMode="auto">
            <a:xfrm>
              <a:off x="3768" y="1975"/>
              <a:ext cx="42" cy="90"/>
            </a:xfrm>
            <a:custGeom>
              <a:avLst/>
              <a:gdLst>
                <a:gd name="T0" fmla="*/ 42 w 42"/>
                <a:gd name="T1" fmla="*/ 8 h 90"/>
                <a:gd name="T2" fmla="*/ 38 w 42"/>
                <a:gd name="T3" fmla="*/ 2 h 90"/>
                <a:gd name="T4" fmla="*/ 32 w 42"/>
                <a:gd name="T5" fmla="*/ 0 h 90"/>
                <a:gd name="T6" fmla="*/ 26 w 42"/>
                <a:gd name="T7" fmla="*/ 5 h 90"/>
                <a:gd name="T8" fmla="*/ 25 w 42"/>
                <a:gd name="T9" fmla="*/ 9 h 90"/>
                <a:gd name="T10" fmla="*/ 23 w 42"/>
                <a:gd name="T11" fmla="*/ 8 h 90"/>
                <a:gd name="T12" fmla="*/ 22 w 42"/>
                <a:gd name="T13" fmla="*/ 22 h 90"/>
                <a:gd name="T14" fmla="*/ 20 w 42"/>
                <a:gd name="T15" fmla="*/ 27 h 90"/>
                <a:gd name="T16" fmla="*/ 19 w 42"/>
                <a:gd name="T17" fmla="*/ 34 h 90"/>
                <a:gd name="T18" fmla="*/ 17 w 42"/>
                <a:gd name="T19" fmla="*/ 39 h 90"/>
                <a:gd name="T20" fmla="*/ 16 w 42"/>
                <a:gd name="T21" fmla="*/ 46 h 90"/>
                <a:gd name="T22" fmla="*/ 14 w 42"/>
                <a:gd name="T23" fmla="*/ 50 h 90"/>
                <a:gd name="T24" fmla="*/ 14 w 42"/>
                <a:gd name="T25" fmla="*/ 50 h 90"/>
                <a:gd name="T26" fmla="*/ 11 w 42"/>
                <a:gd name="T27" fmla="*/ 58 h 90"/>
                <a:gd name="T28" fmla="*/ 7 w 42"/>
                <a:gd name="T29" fmla="*/ 65 h 90"/>
                <a:gd name="T30" fmla="*/ 7 w 42"/>
                <a:gd name="T31" fmla="*/ 65 h 90"/>
                <a:gd name="T32" fmla="*/ 3 w 42"/>
                <a:gd name="T33" fmla="*/ 71 h 90"/>
                <a:gd name="T34" fmla="*/ 0 w 42"/>
                <a:gd name="T35" fmla="*/ 81 h 90"/>
                <a:gd name="T36" fmla="*/ 0 w 42"/>
                <a:gd name="T37" fmla="*/ 78 h 90"/>
                <a:gd name="T38" fmla="*/ 1 w 42"/>
                <a:gd name="T39" fmla="*/ 84 h 90"/>
                <a:gd name="T40" fmla="*/ 4 w 42"/>
                <a:gd name="T41" fmla="*/ 89 h 90"/>
                <a:gd name="T42" fmla="*/ 10 w 42"/>
                <a:gd name="T43" fmla="*/ 90 h 90"/>
                <a:gd name="T44" fmla="*/ 14 w 42"/>
                <a:gd name="T45" fmla="*/ 89 h 90"/>
                <a:gd name="T46" fmla="*/ 17 w 42"/>
                <a:gd name="T47" fmla="*/ 81 h 90"/>
                <a:gd name="T48" fmla="*/ 19 w 42"/>
                <a:gd name="T49" fmla="*/ 80 h 90"/>
                <a:gd name="T50" fmla="*/ 25 w 42"/>
                <a:gd name="T51" fmla="*/ 70 h 90"/>
                <a:gd name="T52" fmla="*/ 25 w 42"/>
                <a:gd name="T53" fmla="*/ 70 h 90"/>
                <a:gd name="T54" fmla="*/ 29 w 42"/>
                <a:gd name="T55" fmla="*/ 61 h 90"/>
                <a:gd name="T56" fmla="*/ 32 w 42"/>
                <a:gd name="T57" fmla="*/ 55 h 90"/>
                <a:gd name="T58" fmla="*/ 33 w 42"/>
                <a:gd name="T59" fmla="*/ 50 h 90"/>
                <a:gd name="T60" fmla="*/ 35 w 42"/>
                <a:gd name="T61" fmla="*/ 46 h 90"/>
                <a:gd name="T62" fmla="*/ 36 w 42"/>
                <a:gd name="T63" fmla="*/ 43 h 90"/>
                <a:gd name="T64" fmla="*/ 38 w 42"/>
                <a:gd name="T65" fmla="*/ 39 h 90"/>
                <a:gd name="T66" fmla="*/ 39 w 42"/>
                <a:gd name="T67" fmla="*/ 31 h 90"/>
                <a:gd name="T68" fmla="*/ 41 w 42"/>
                <a:gd name="T69" fmla="*/ 22 h 90"/>
                <a:gd name="T70" fmla="*/ 39 w 42"/>
                <a:gd name="T71" fmla="*/ 15 h 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 h="90">
                  <a:moveTo>
                    <a:pt x="42" y="9"/>
                  </a:moveTo>
                  <a:lnTo>
                    <a:pt x="42" y="8"/>
                  </a:lnTo>
                  <a:lnTo>
                    <a:pt x="41" y="5"/>
                  </a:lnTo>
                  <a:lnTo>
                    <a:pt x="38" y="2"/>
                  </a:lnTo>
                  <a:lnTo>
                    <a:pt x="36" y="0"/>
                  </a:lnTo>
                  <a:lnTo>
                    <a:pt x="32" y="0"/>
                  </a:lnTo>
                  <a:lnTo>
                    <a:pt x="29" y="2"/>
                  </a:lnTo>
                  <a:lnTo>
                    <a:pt x="26" y="5"/>
                  </a:lnTo>
                  <a:lnTo>
                    <a:pt x="25" y="6"/>
                  </a:lnTo>
                  <a:lnTo>
                    <a:pt x="25" y="9"/>
                  </a:lnTo>
                  <a:lnTo>
                    <a:pt x="28" y="3"/>
                  </a:lnTo>
                  <a:lnTo>
                    <a:pt x="23" y="8"/>
                  </a:lnTo>
                  <a:lnTo>
                    <a:pt x="23" y="19"/>
                  </a:lnTo>
                  <a:lnTo>
                    <a:pt x="22" y="22"/>
                  </a:lnTo>
                  <a:lnTo>
                    <a:pt x="22" y="25"/>
                  </a:lnTo>
                  <a:lnTo>
                    <a:pt x="20" y="27"/>
                  </a:lnTo>
                  <a:lnTo>
                    <a:pt x="20" y="33"/>
                  </a:lnTo>
                  <a:lnTo>
                    <a:pt x="19" y="34"/>
                  </a:lnTo>
                  <a:lnTo>
                    <a:pt x="19" y="37"/>
                  </a:lnTo>
                  <a:lnTo>
                    <a:pt x="17" y="39"/>
                  </a:lnTo>
                  <a:lnTo>
                    <a:pt x="17" y="43"/>
                  </a:lnTo>
                  <a:lnTo>
                    <a:pt x="16" y="46"/>
                  </a:lnTo>
                  <a:lnTo>
                    <a:pt x="16" y="47"/>
                  </a:lnTo>
                  <a:lnTo>
                    <a:pt x="14" y="50"/>
                  </a:lnTo>
                  <a:lnTo>
                    <a:pt x="14" y="52"/>
                  </a:lnTo>
                  <a:lnTo>
                    <a:pt x="14" y="50"/>
                  </a:lnTo>
                  <a:lnTo>
                    <a:pt x="11" y="55"/>
                  </a:lnTo>
                  <a:lnTo>
                    <a:pt x="11" y="58"/>
                  </a:lnTo>
                  <a:lnTo>
                    <a:pt x="10" y="58"/>
                  </a:lnTo>
                  <a:lnTo>
                    <a:pt x="7" y="65"/>
                  </a:lnTo>
                  <a:lnTo>
                    <a:pt x="7" y="67"/>
                  </a:lnTo>
                  <a:lnTo>
                    <a:pt x="7" y="65"/>
                  </a:lnTo>
                  <a:lnTo>
                    <a:pt x="4" y="68"/>
                  </a:lnTo>
                  <a:lnTo>
                    <a:pt x="3" y="71"/>
                  </a:lnTo>
                  <a:lnTo>
                    <a:pt x="0" y="75"/>
                  </a:lnTo>
                  <a:lnTo>
                    <a:pt x="0" y="81"/>
                  </a:lnTo>
                  <a:lnTo>
                    <a:pt x="1" y="77"/>
                  </a:lnTo>
                  <a:lnTo>
                    <a:pt x="0" y="78"/>
                  </a:lnTo>
                  <a:lnTo>
                    <a:pt x="0" y="83"/>
                  </a:lnTo>
                  <a:lnTo>
                    <a:pt x="1" y="84"/>
                  </a:lnTo>
                  <a:lnTo>
                    <a:pt x="1" y="87"/>
                  </a:lnTo>
                  <a:lnTo>
                    <a:pt x="4" y="89"/>
                  </a:lnTo>
                  <a:lnTo>
                    <a:pt x="5" y="90"/>
                  </a:lnTo>
                  <a:lnTo>
                    <a:pt x="10" y="90"/>
                  </a:lnTo>
                  <a:lnTo>
                    <a:pt x="11" y="89"/>
                  </a:lnTo>
                  <a:lnTo>
                    <a:pt x="14" y="89"/>
                  </a:lnTo>
                  <a:lnTo>
                    <a:pt x="16" y="86"/>
                  </a:lnTo>
                  <a:lnTo>
                    <a:pt x="17" y="81"/>
                  </a:lnTo>
                  <a:lnTo>
                    <a:pt x="17" y="83"/>
                  </a:lnTo>
                  <a:lnTo>
                    <a:pt x="19" y="80"/>
                  </a:lnTo>
                  <a:lnTo>
                    <a:pt x="22" y="77"/>
                  </a:lnTo>
                  <a:lnTo>
                    <a:pt x="25" y="70"/>
                  </a:lnTo>
                  <a:lnTo>
                    <a:pt x="25" y="68"/>
                  </a:lnTo>
                  <a:lnTo>
                    <a:pt x="25" y="70"/>
                  </a:lnTo>
                  <a:lnTo>
                    <a:pt x="29" y="64"/>
                  </a:lnTo>
                  <a:lnTo>
                    <a:pt x="29" y="61"/>
                  </a:lnTo>
                  <a:lnTo>
                    <a:pt x="29" y="62"/>
                  </a:lnTo>
                  <a:lnTo>
                    <a:pt x="32" y="55"/>
                  </a:lnTo>
                  <a:lnTo>
                    <a:pt x="32" y="53"/>
                  </a:lnTo>
                  <a:lnTo>
                    <a:pt x="33" y="50"/>
                  </a:lnTo>
                  <a:lnTo>
                    <a:pt x="33" y="49"/>
                  </a:lnTo>
                  <a:lnTo>
                    <a:pt x="35" y="46"/>
                  </a:lnTo>
                  <a:lnTo>
                    <a:pt x="35" y="45"/>
                  </a:lnTo>
                  <a:lnTo>
                    <a:pt x="36" y="43"/>
                  </a:lnTo>
                  <a:lnTo>
                    <a:pt x="36" y="40"/>
                  </a:lnTo>
                  <a:lnTo>
                    <a:pt x="38" y="39"/>
                  </a:lnTo>
                  <a:lnTo>
                    <a:pt x="38" y="33"/>
                  </a:lnTo>
                  <a:lnTo>
                    <a:pt x="39" y="31"/>
                  </a:lnTo>
                  <a:lnTo>
                    <a:pt x="39" y="25"/>
                  </a:lnTo>
                  <a:lnTo>
                    <a:pt x="41" y="22"/>
                  </a:lnTo>
                  <a:lnTo>
                    <a:pt x="41" y="14"/>
                  </a:lnTo>
                  <a:lnTo>
                    <a:pt x="39" y="15"/>
                  </a:lnTo>
                  <a:lnTo>
                    <a:pt x="4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 name="Freeform 115"/>
            <p:cNvSpPr>
              <a:spLocks/>
            </p:cNvSpPr>
            <p:nvPr/>
          </p:nvSpPr>
          <p:spPr bwMode="auto">
            <a:xfrm>
              <a:off x="3772" y="1978"/>
              <a:ext cx="200" cy="86"/>
            </a:xfrm>
            <a:custGeom>
              <a:avLst/>
              <a:gdLst>
                <a:gd name="T0" fmla="*/ 200 w 200"/>
                <a:gd name="T1" fmla="*/ 12 h 86"/>
                <a:gd name="T2" fmla="*/ 197 w 200"/>
                <a:gd name="T3" fmla="*/ 3 h 86"/>
                <a:gd name="T4" fmla="*/ 188 w 200"/>
                <a:gd name="T5" fmla="*/ 0 h 86"/>
                <a:gd name="T6" fmla="*/ 187 w 200"/>
                <a:gd name="T7" fmla="*/ 2 h 86"/>
                <a:gd name="T8" fmla="*/ 177 w 200"/>
                <a:gd name="T9" fmla="*/ 9 h 86"/>
                <a:gd name="T10" fmla="*/ 163 w 200"/>
                <a:gd name="T11" fmla="*/ 19 h 86"/>
                <a:gd name="T12" fmla="*/ 150 w 200"/>
                <a:gd name="T13" fmla="*/ 28 h 86"/>
                <a:gd name="T14" fmla="*/ 140 w 200"/>
                <a:gd name="T15" fmla="*/ 34 h 86"/>
                <a:gd name="T16" fmla="*/ 124 w 200"/>
                <a:gd name="T17" fmla="*/ 43 h 86"/>
                <a:gd name="T18" fmla="*/ 115 w 200"/>
                <a:gd name="T19" fmla="*/ 46 h 86"/>
                <a:gd name="T20" fmla="*/ 97 w 200"/>
                <a:gd name="T21" fmla="*/ 52 h 86"/>
                <a:gd name="T22" fmla="*/ 85 w 200"/>
                <a:gd name="T23" fmla="*/ 56 h 86"/>
                <a:gd name="T24" fmla="*/ 66 w 200"/>
                <a:gd name="T25" fmla="*/ 61 h 86"/>
                <a:gd name="T26" fmla="*/ 47 w 200"/>
                <a:gd name="T27" fmla="*/ 64 h 86"/>
                <a:gd name="T28" fmla="*/ 34 w 200"/>
                <a:gd name="T29" fmla="*/ 65 h 86"/>
                <a:gd name="T30" fmla="*/ 13 w 200"/>
                <a:gd name="T31" fmla="*/ 67 h 86"/>
                <a:gd name="T32" fmla="*/ 9 w 200"/>
                <a:gd name="T33" fmla="*/ 68 h 86"/>
                <a:gd name="T34" fmla="*/ 3 w 200"/>
                <a:gd name="T35" fmla="*/ 71 h 86"/>
                <a:gd name="T36" fmla="*/ 0 w 200"/>
                <a:gd name="T37" fmla="*/ 75 h 86"/>
                <a:gd name="T38" fmla="*/ 3 w 200"/>
                <a:gd name="T39" fmla="*/ 83 h 86"/>
                <a:gd name="T40" fmla="*/ 7 w 200"/>
                <a:gd name="T41" fmla="*/ 86 h 86"/>
                <a:gd name="T42" fmla="*/ 10 w 200"/>
                <a:gd name="T43" fmla="*/ 86 h 86"/>
                <a:gd name="T44" fmla="*/ 29 w 200"/>
                <a:gd name="T45" fmla="*/ 84 h 86"/>
                <a:gd name="T46" fmla="*/ 44 w 200"/>
                <a:gd name="T47" fmla="*/ 83 h 86"/>
                <a:gd name="T48" fmla="*/ 57 w 200"/>
                <a:gd name="T49" fmla="*/ 81 h 86"/>
                <a:gd name="T50" fmla="*/ 77 w 200"/>
                <a:gd name="T51" fmla="*/ 77 h 86"/>
                <a:gd name="T52" fmla="*/ 97 w 200"/>
                <a:gd name="T53" fmla="*/ 72 h 86"/>
                <a:gd name="T54" fmla="*/ 115 w 200"/>
                <a:gd name="T55" fmla="*/ 67 h 86"/>
                <a:gd name="T56" fmla="*/ 127 w 200"/>
                <a:gd name="T57" fmla="*/ 61 h 86"/>
                <a:gd name="T58" fmla="*/ 144 w 200"/>
                <a:gd name="T59" fmla="*/ 52 h 86"/>
                <a:gd name="T60" fmla="*/ 155 w 200"/>
                <a:gd name="T61" fmla="*/ 46 h 86"/>
                <a:gd name="T62" fmla="*/ 165 w 200"/>
                <a:gd name="T63" fmla="*/ 40 h 86"/>
                <a:gd name="T64" fmla="*/ 180 w 200"/>
                <a:gd name="T65" fmla="*/ 30 h 86"/>
                <a:gd name="T66" fmla="*/ 193 w 200"/>
                <a:gd name="T67" fmla="*/ 19 h 86"/>
                <a:gd name="T68" fmla="*/ 197 w 200"/>
                <a:gd name="T69" fmla="*/ 15 h 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0" h="86">
                  <a:moveTo>
                    <a:pt x="197" y="15"/>
                  </a:moveTo>
                  <a:lnTo>
                    <a:pt x="200" y="12"/>
                  </a:lnTo>
                  <a:lnTo>
                    <a:pt x="200" y="6"/>
                  </a:lnTo>
                  <a:lnTo>
                    <a:pt x="197" y="3"/>
                  </a:lnTo>
                  <a:lnTo>
                    <a:pt x="194" y="0"/>
                  </a:lnTo>
                  <a:lnTo>
                    <a:pt x="188" y="0"/>
                  </a:lnTo>
                  <a:lnTo>
                    <a:pt x="185" y="3"/>
                  </a:lnTo>
                  <a:lnTo>
                    <a:pt x="187" y="2"/>
                  </a:lnTo>
                  <a:lnTo>
                    <a:pt x="181" y="5"/>
                  </a:lnTo>
                  <a:lnTo>
                    <a:pt x="177" y="9"/>
                  </a:lnTo>
                  <a:lnTo>
                    <a:pt x="168" y="15"/>
                  </a:lnTo>
                  <a:lnTo>
                    <a:pt x="163" y="19"/>
                  </a:lnTo>
                  <a:lnTo>
                    <a:pt x="156" y="25"/>
                  </a:lnTo>
                  <a:lnTo>
                    <a:pt x="150" y="28"/>
                  </a:lnTo>
                  <a:lnTo>
                    <a:pt x="146" y="31"/>
                  </a:lnTo>
                  <a:lnTo>
                    <a:pt x="140" y="34"/>
                  </a:lnTo>
                  <a:lnTo>
                    <a:pt x="135" y="37"/>
                  </a:lnTo>
                  <a:lnTo>
                    <a:pt x="124" y="43"/>
                  </a:lnTo>
                  <a:lnTo>
                    <a:pt x="121" y="46"/>
                  </a:lnTo>
                  <a:lnTo>
                    <a:pt x="115" y="46"/>
                  </a:lnTo>
                  <a:lnTo>
                    <a:pt x="109" y="49"/>
                  </a:lnTo>
                  <a:lnTo>
                    <a:pt x="97" y="52"/>
                  </a:lnTo>
                  <a:lnTo>
                    <a:pt x="91" y="55"/>
                  </a:lnTo>
                  <a:lnTo>
                    <a:pt x="85" y="56"/>
                  </a:lnTo>
                  <a:lnTo>
                    <a:pt x="74" y="59"/>
                  </a:lnTo>
                  <a:lnTo>
                    <a:pt x="66" y="61"/>
                  </a:lnTo>
                  <a:lnTo>
                    <a:pt x="54" y="64"/>
                  </a:lnTo>
                  <a:lnTo>
                    <a:pt x="47" y="64"/>
                  </a:lnTo>
                  <a:lnTo>
                    <a:pt x="41" y="65"/>
                  </a:lnTo>
                  <a:lnTo>
                    <a:pt x="34" y="65"/>
                  </a:lnTo>
                  <a:lnTo>
                    <a:pt x="26" y="67"/>
                  </a:lnTo>
                  <a:lnTo>
                    <a:pt x="13" y="67"/>
                  </a:lnTo>
                  <a:lnTo>
                    <a:pt x="7" y="68"/>
                  </a:lnTo>
                  <a:lnTo>
                    <a:pt x="9" y="68"/>
                  </a:lnTo>
                  <a:lnTo>
                    <a:pt x="6" y="68"/>
                  </a:lnTo>
                  <a:lnTo>
                    <a:pt x="3" y="71"/>
                  </a:lnTo>
                  <a:lnTo>
                    <a:pt x="1" y="72"/>
                  </a:lnTo>
                  <a:lnTo>
                    <a:pt x="0" y="75"/>
                  </a:lnTo>
                  <a:lnTo>
                    <a:pt x="0" y="80"/>
                  </a:lnTo>
                  <a:lnTo>
                    <a:pt x="3" y="83"/>
                  </a:lnTo>
                  <a:lnTo>
                    <a:pt x="4" y="84"/>
                  </a:lnTo>
                  <a:lnTo>
                    <a:pt x="7" y="86"/>
                  </a:lnTo>
                  <a:lnTo>
                    <a:pt x="9" y="86"/>
                  </a:lnTo>
                  <a:lnTo>
                    <a:pt x="10" y="86"/>
                  </a:lnTo>
                  <a:lnTo>
                    <a:pt x="16" y="84"/>
                  </a:lnTo>
                  <a:lnTo>
                    <a:pt x="29" y="84"/>
                  </a:lnTo>
                  <a:lnTo>
                    <a:pt x="37" y="83"/>
                  </a:lnTo>
                  <a:lnTo>
                    <a:pt x="44" y="83"/>
                  </a:lnTo>
                  <a:lnTo>
                    <a:pt x="50" y="81"/>
                  </a:lnTo>
                  <a:lnTo>
                    <a:pt x="57" y="81"/>
                  </a:lnTo>
                  <a:lnTo>
                    <a:pt x="69" y="78"/>
                  </a:lnTo>
                  <a:lnTo>
                    <a:pt x="77" y="77"/>
                  </a:lnTo>
                  <a:lnTo>
                    <a:pt x="88" y="74"/>
                  </a:lnTo>
                  <a:lnTo>
                    <a:pt x="97" y="72"/>
                  </a:lnTo>
                  <a:lnTo>
                    <a:pt x="103" y="69"/>
                  </a:lnTo>
                  <a:lnTo>
                    <a:pt x="115" y="67"/>
                  </a:lnTo>
                  <a:lnTo>
                    <a:pt x="121" y="64"/>
                  </a:lnTo>
                  <a:lnTo>
                    <a:pt x="127" y="61"/>
                  </a:lnTo>
                  <a:lnTo>
                    <a:pt x="132" y="58"/>
                  </a:lnTo>
                  <a:lnTo>
                    <a:pt x="144" y="52"/>
                  </a:lnTo>
                  <a:lnTo>
                    <a:pt x="149" y="49"/>
                  </a:lnTo>
                  <a:lnTo>
                    <a:pt x="155" y="46"/>
                  </a:lnTo>
                  <a:lnTo>
                    <a:pt x="159" y="43"/>
                  </a:lnTo>
                  <a:lnTo>
                    <a:pt x="165" y="40"/>
                  </a:lnTo>
                  <a:lnTo>
                    <a:pt x="175" y="34"/>
                  </a:lnTo>
                  <a:lnTo>
                    <a:pt x="180" y="30"/>
                  </a:lnTo>
                  <a:lnTo>
                    <a:pt x="188" y="24"/>
                  </a:lnTo>
                  <a:lnTo>
                    <a:pt x="193" y="19"/>
                  </a:lnTo>
                  <a:lnTo>
                    <a:pt x="196" y="16"/>
                  </a:lnTo>
                  <a:lnTo>
                    <a:pt x="19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 name="Freeform 116"/>
            <p:cNvSpPr>
              <a:spLocks/>
            </p:cNvSpPr>
            <p:nvPr/>
          </p:nvSpPr>
          <p:spPr bwMode="auto">
            <a:xfrm>
              <a:off x="3698" y="1924"/>
              <a:ext cx="95" cy="17"/>
            </a:xfrm>
            <a:custGeom>
              <a:avLst/>
              <a:gdLst>
                <a:gd name="T0" fmla="*/ 9 w 95"/>
                <a:gd name="T1" fmla="*/ 0 h 17"/>
                <a:gd name="T2" fmla="*/ 6 w 95"/>
                <a:gd name="T3" fmla="*/ 0 h 17"/>
                <a:gd name="T4" fmla="*/ 3 w 95"/>
                <a:gd name="T5" fmla="*/ 3 h 17"/>
                <a:gd name="T6" fmla="*/ 0 w 95"/>
                <a:gd name="T7" fmla="*/ 6 h 17"/>
                <a:gd name="T8" fmla="*/ 0 w 95"/>
                <a:gd name="T9" fmla="*/ 12 h 17"/>
                <a:gd name="T10" fmla="*/ 3 w 95"/>
                <a:gd name="T11" fmla="*/ 15 h 17"/>
                <a:gd name="T12" fmla="*/ 6 w 95"/>
                <a:gd name="T13" fmla="*/ 17 h 17"/>
                <a:gd name="T14" fmla="*/ 89 w 95"/>
                <a:gd name="T15" fmla="*/ 17 h 17"/>
                <a:gd name="T16" fmla="*/ 92 w 95"/>
                <a:gd name="T17" fmla="*/ 15 h 17"/>
                <a:gd name="T18" fmla="*/ 95 w 95"/>
                <a:gd name="T19" fmla="*/ 12 h 17"/>
                <a:gd name="T20" fmla="*/ 95 w 95"/>
                <a:gd name="T21" fmla="*/ 6 h 17"/>
                <a:gd name="T22" fmla="*/ 92 w 95"/>
                <a:gd name="T23" fmla="*/ 3 h 17"/>
                <a:gd name="T24" fmla="*/ 89 w 95"/>
                <a:gd name="T25" fmla="*/ 0 h 17"/>
                <a:gd name="T26" fmla="*/ 86 w 95"/>
                <a:gd name="T27" fmla="*/ 0 h 17"/>
                <a:gd name="T28" fmla="*/ 9 w 9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5" h="17">
                  <a:moveTo>
                    <a:pt x="9" y="0"/>
                  </a:moveTo>
                  <a:lnTo>
                    <a:pt x="6" y="0"/>
                  </a:lnTo>
                  <a:lnTo>
                    <a:pt x="3" y="3"/>
                  </a:lnTo>
                  <a:lnTo>
                    <a:pt x="0" y="6"/>
                  </a:lnTo>
                  <a:lnTo>
                    <a:pt x="0" y="12"/>
                  </a:lnTo>
                  <a:lnTo>
                    <a:pt x="3" y="15"/>
                  </a:lnTo>
                  <a:lnTo>
                    <a:pt x="6" y="17"/>
                  </a:lnTo>
                  <a:lnTo>
                    <a:pt x="89" y="17"/>
                  </a:lnTo>
                  <a:lnTo>
                    <a:pt x="92" y="15"/>
                  </a:lnTo>
                  <a:lnTo>
                    <a:pt x="95" y="12"/>
                  </a:lnTo>
                  <a:lnTo>
                    <a:pt x="95" y="6"/>
                  </a:lnTo>
                  <a:lnTo>
                    <a:pt x="92" y="3"/>
                  </a:lnTo>
                  <a:lnTo>
                    <a:pt x="89" y="0"/>
                  </a:lnTo>
                  <a:lnTo>
                    <a:pt x="8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 name="Freeform 117"/>
            <p:cNvSpPr>
              <a:spLocks/>
            </p:cNvSpPr>
            <p:nvPr/>
          </p:nvSpPr>
          <p:spPr bwMode="auto">
            <a:xfrm>
              <a:off x="3690" y="2031"/>
              <a:ext cx="103" cy="18"/>
            </a:xfrm>
            <a:custGeom>
              <a:avLst/>
              <a:gdLst>
                <a:gd name="T0" fmla="*/ 8 w 103"/>
                <a:gd name="T1" fmla="*/ 0 h 18"/>
                <a:gd name="T2" fmla="*/ 5 w 103"/>
                <a:gd name="T3" fmla="*/ 0 h 18"/>
                <a:gd name="T4" fmla="*/ 3 w 103"/>
                <a:gd name="T5" fmla="*/ 3 h 18"/>
                <a:gd name="T6" fmla="*/ 0 w 103"/>
                <a:gd name="T7" fmla="*/ 6 h 18"/>
                <a:gd name="T8" fmla="*/ 0 w 103"/>
                <a:gd name="T9" fmla="*/ 12 h 18"/>
                <a:gd name="T10" fmla="*/ 3 w 103"/>
                <a:gd name="T11" fmla="*/ 15 h 18"/>
                <a:gd name="T12" fmla="*/ 5 w 103"/>
                <a:gd name="T13" fmla="*/ 18 h 18"/>
                <a:gd name="T14" fmla="*/ 97 w 103"/>
                <a:gd name="T15" fmla="*/ 18 h 18"/>
                <a:gd name="T16" fmla="*/ 100 w 103"/>
                <a:gd name="T17" fmla="*/ 15 h 18"/>
                <a:gd name="T18" fmla="*/ 103 w 103"/>
                <a:gd name="T19" fmla="*/ 12 h 18"/>
                <a:gd name="T20" fmla="*/ 103 w 103"/>
                <a:gd name="T21" fmla="*/ 6 h 18"/>
                <a:gd name="T22" fmla="*/ 100 w 103"/>
                <a:gd name="T23" fmla="*/ 3 h 18"/>
                <a:gd name="T24" fmla="*/ 97 w 103"/>
                <a:gd name="T25" fmla="*/ 0 h 18"/>
                <a:gd name="T26" fmla="*/ 94 w 103"/>
                <a:gd name="T27" fmla="*/ 0 h 18"/>
                <a:gd name="T28" fmla="*/ 8 w 10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18">
                  <a:moveTo>
                    <a:pt x="8" y="0"/>
                  </a:moveTo>
                  <a:lnTo>
                    <a:pt x="5" y="0"/>
                  </a:lnTo>
                  <a:lnTo>
                    <a:pt x="3" y="3"/>
                  </a:lnTo>
                  <a:lnTo>
                    <a:pt x="0" y="6"/>
                  </a:lnTo>
                  <a:lnTo>
                    <a:pt x="0" y="12"/>
                  </a:lnTo>
                  <a:lnTo>
                    <a:pt x="3" y="15"/>
                  </a:lnTo>
                  <a:lnTo>
                    <a:pt x="5" y="18"/>
                  </a:lnTo>
                  <a:lnTo>
                    <a:pt x="97" y="18"/>
                  </a:lnTo>
                  <a:lnTo>
                    <a:pt x="100" y="15"/>
                  </a:lnTo>
                  <a:lnTo>
                    <a:pt x="103" y="12"/>
                  </a:lnTo>
                  <a:lnTo>
                    <a:pt x="103" y="6"/>
                  </a:lnTo>
                  <a:lnTo>
                    <a:pt x="100" y="3"/>
                  </a:lnTo>
                  <a:lnTo>
                    <a:pt x="97" y="0"/>
                  </a:lnTo>
                  <a:lnTo>
                    <a:pt x="9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5" name="Freeform 118"/>
            <p:cNvSpPr>
              <a:spLocks/>
            </p:cNvSpPr>
            <p:nvPr/>
          </p:nvSpPr>
          <p:spPr bwMode="auto">
            <a:xfrm>
              <a:off x="3957" y="1971"/>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 name="Freeform 119"/>
            <p:cNvSpPr>
              <a:spLocks/>
            </p:cNvSpPr>
            <p:nvPr/>
          </p:nvSpPr>
          <p:spPr bwMode="auto">
            <a:xfrm>
              <a:off x="3534" y="2083"/>
              <a:ext cx="94" cy="159"/>
            </a:xfrm>
            <a:custGeom>
              <a:avLst/>
              <a:gdLst>
                <a:gd name="T0" fmla="*/ 5 w 94"/>
                <a:gd name="T1" fmla="*/ 0 h 159"/>
                <a:gd name="T2" fmla="*/ 0 w 94"/>
                <a:gd name="T3" fmla="*/ 6 h 159"/>
                <a:gd name="T4" fmla="*/ 2 w 94"/>
                <a:gd name="T5" fmla="*/ 15 h 159"/>
                <a:gd name="T6" fmla="*/ 22 w 94"/>
                <a:gd name="T7" fmla="*/ 17 h 159"/>
                <a:gd name="T8" fmla="*/ 29 w 94"/>
                <a:gd name="T9" fmla="*/ 20 h 159"/>
                <a:gd name="T10" fmla="*/ 35 w 94"/>
                <a:gd name="T11" fmla="*/ 22 h 159"/>
                <a:gd name="T12" fmla="*/ 44 w 94"/>
                <a:gd name="T13" fmla="*/ 25 h 159"/>
                <a:gd name="T14" fmla="*/ 51 w 94"/>
                <a:gd name="T15" fmla="*/ 31 h 159"/>
                <a:gd name="T16" fmla="*/ 63 w 94"/>
                <a:gd name="T17" fmla="*/ 42 h 159"/>
                <a:gd name="T18" fmla="*/ 67 w 94"/>
                <a:gd name="T19" fmla="*/ 50 h 159"/>
                <a:gd name="T20" fmla="*/ 73 w 94"/>
                <a:gd name="T21" fmla="*/ 62 h 159"/>
                <a:gd name="T22" fmla="*/ 75 w 94"/>
                <a:gd name="T23" fmla="*/ 69 h 159"/>
                <a:gd name="T24" fmla="*/ 76 w 94"/>
                <a:gd name="T25" fmla="*/ 82 h 159"/>
                <a:gd name="T26" fmla="*/ 75 w 94"/>
                <a:gd name="T27" fmla="*/ 81 h 159"/>
                <a:gd name="T28" fmla="*/ 73 w 94"/>
                <a:gd name="T29" fmla="*/ 91 h 159"/>
                <a:gd name="T30" fmla="*/ 69 w 94"/>
                <a:gd name="T31" fmla="*/ 103 h 159"/>
                <a:gd name="T32" fmla="*/ 66 w 94"/>
                <a:gd name="T33" fmla="*/ 113 h 159"/>
                <a:gd name="T34" fmla="*/ 60 w 94"/>
                <a:gd name="T35" fmla="*/ 118 h 159"/>
                <a:gd name="T36" fmla="*/ 45 w 94"/>
                <a:gd name="T37" fmla="*/ 129 h 159"/>
                <a:gd name="T38" fmla="*/ 41 w 94"/>
                <a:gd name="T39" fmla="*/ 132 h 159"/>
                <a:gd name="T40" fmla="*/ 32 w 94"/>
                <a:gd name="T41" fmla="*/ 137 h 159"/>
                <a:gd name="T42" fmla="*/ 25 w 94"/>
                <a:gd name="T43" fmla="*/ 138 h 159"/>
                <a:gd name="T44" fmla="*/ 10 w 94"/>
                <a:gd name="T45" fmla="*/ 140 h 159"/>
                <a:gd name="T46" fmla="*/ 8 w 94"/>
                <a:gd name="T47" fmla="*/ 141 h 159"/>
                <a:gd name="T48" fmla="*/ 2 w 94"/>
                <a:gd name="T49" fmla="*/ 144 h 159"/>
                <a:gd name="T50" fmla="*/ 0 w 94"/>
                <a:gd name="T51" fmla="*/ 153 h 159"/>
                <a:gd name="T52" fmla="*/ 5 w 94"/>
                <a:gd name="T53" fmla="*/ 159 h 159"/>
                <a:gd name="T54" fmla="*/ 13 w 94"/>
                <a:gd name="T55" fmla="*/ 157 h 159"/>
                <a:gd name="T56" fmla="*/ 30 w 94"/>
                <a:gd name="T57" fmla="*/ 156 h 159"/>
                <a:gd name="T58" fmla="*/ 35 w 94"/>
                <a:gd name="T59" fmla="*/ 154 h 159"/>
                <a:gd name="T60" fmla="*/ 47 w 94"/>
                <a:gd name="T61" fmla="*/ 150 h 159"/>
                <a:gd name="T62" fmla="*/ 57 w 94"/>
                <a:gd name="T63" fmla="*/ 144 h 159"/>
                <a:gd name="T64" fmla="*/ 75 w 94"/>
                <a:gd name="T65" fmla="*/ 129 h 159"/>
                <a:gd name="T66" fmla="*/ 78 w 94"/>
                <a:gd name="T67" fmla="*/ 125 h 159"/>
                <a:gd name="T68" fmla="*/ 86 w 94"/>
                <a:gd name="T69" fmla="*/ 109 h 159"/>
                <a:gd name="T70" fmla="*/ 91 w 94"/>
                <a:gd name="T71" fmla="*/ 94 h 159"/>
                <a:gd name="T72" fmla="*/ 92 w 94"/>
                <a:gd name="T73" fmla="*/ 84 h 159"/>
                <a:gd name="T74" fmla="*/ 92 w 94"/>
                <a:gd name="T75" fmla="*/ 73 h 159"/>
                <a:gd name="T76" fmla="*/ 91 w 94"/>
                <a:gd name="T77" fmla="*/ 63 h 159"/>
                <a:gd name="T78" fmla="*/ 86 w 94"/>
                <a:gd name="T79" fmla="*/ 48 h 159"/>
                <a:gd name="T80" fmla="*/ 78 w 94"/>
                <a:gd name="T81" fmla="*/ 32 h 159"/>
                <a:gd name="T82" fmla="*/ 75 w 94"/>
                <a:gd name="T83" fmla="*/ 28 h 159"/>
                <a:gd name="T84" fmla="*/ 57 w 94"/>
                <a:gd name="T85" fmla="*/ 13 h 159"/>
                <a:gd name="T86" fmla="*/ 47 w 94"/>
                <a:gd name="T87" fmla="*/ 7 h 159"/>
                <a:gd name="T88" fmla="*/ 35 w 94"/>
                <a:gd name="T89" fmla="*/ 3 h 159"/>
                <a:gd name="T90" fmla="*/ 30 w 94"/>
                <a:gd name="T91" fmla="*/ 1 h 159"/>
                <a:gd name="T92" fmla="*/ 8 w 94"/>
                <a:gd name="T93" fmla="*/ 0 h 15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4" h="159">
                  <a:moveTo>
                    <a:pt x="8" y="0"/>
                  </a:moveTo>
                  <a:lnTo>
                    <a:pt x="5" y="0"/>
                  </a:lnTo>
                  <a:lnTo>
                    <a:pt x="2" y="3"/>
                  </a:lnTo>
                  <a:lnTo>
                    <a:pt x="0" y="6"/>
                  </a:lnTo>
                  <a:lnTo>
                    <a:pt x="0" y="12"/>
                  </a:lnTo>
                  <a:lnTo>
                    <a:pt x="2" y="15"/>
                  </a:lnTo>
                  <a:lnTo>
                    <a:pt x="5" y="17"/>
                  </a:lnTo>
                  <a:lnTo>
                    <a:pt x="22" y="17"/>
                  </a:lnTo>
                  <a:lnTo>
                    <a:pt x="25" y="19"/>
                  </a:lnTo>
                  <a:lnTo>
                    <a:pt x="29" y="20"/>
                  </a:lnTo>
                  <a:lnTo>
                    <a:pt x="32" y="20"/>
                  </a:lnTo>
                  <a:lnTo>
                    <a:pt x="35" y="22"/>
                  </a:lnTo>
                  <a:lnTo>
                    <a:pt x="41" y="25"/>
                  </a:lnTo>
                  <a:lnTo>
                    <a:pt x="44" y="25"/>
                  </a:lnTo>
                  <a:lnTo>
                    <a:pt x="45" y="28"/>
                  </a:lnTo>
                  <a:lnTo>
                    <a:pt x="51" y="31"/>
                  </a:lnTo>
                  <a:lnTo>
                    <a:pt x="60" y="40"/>
                  </a:lnTo>
                  <a:lnTo>
                    <a:pt x="63" y="42"/>
                  </a:lnTo>
                  <a:lnTo>
                    <a:pt x="66" y="44"/>
                  </a:lnTo>
                  <a:lnTo>
                    <a:pt x="67" y="50"/>
                  </a:lnTo>
                  <a:lnTo>
                    <a:pt x="69" y="54"/>
                  </a:lnTo>
                  <a:lnTo>
                    <a:pt x="73" y="62"/>
                  </a:lnTo>
                  <a:lnTo>
                    <a:pt x="73" y="66"/>
                  </a:lnTo>
                  <a:lnTo>
                    <a:pt x="75" y="69"/>
                  </a:lnTo>
                  <a:lnTo>
                    <a:pt x="75" y="76"/>
                  </a:lnTo>
                  <a:lnTo>
                    <a:pt x="76" y="82"/>
                  </a:lnTo>
                  <a:lnTo>
                    <a:pt x="78" y="75"/>
                  </a:lnTo>
                  <a:lnTo>
                    <a:pt x="75" y="81"/>
                  </a:lnTo>
                  <a:lnTo>
                    <a:pt x="75" y="88"/>
                  </a:lnTo>
                  <a:lnTo>
                    <a:pt x="73" y="91"/>
                  </a:lnTo>
                  <a:lnTo>
                    <a:pt x="73" y="95"/>
                  </a:lnTo>
                  <a:lnTo>
                    <a:pt x="69" y="103"/>
                  </a:lnTo>
                  <a:lnTo>
                    <a:pt x="67" y="107"/>
                  </a:lnTo>
                  <a:lnTo>
                    <a:pt x="66" y="113"/>
                  </a:lnTo>
                  <a:lnTo>
                    <a:pt x="63" y="115"/>
                  </a:lnTo>
                  <a:lnTo>
                    <a:pt x="60" y="118"/>
                  </a:lnTo>
                  <a:lnTo>
                    <a:pt x="51" y="126"/>
                  </a:lnTo>
                  <a:lnTo>
                    <a:pt x="45" y="129"/>
                  </a:lnTo>
                  <a:lnTo>
                    <a:pt x="44" y="132"/>
                  </a:lnTo>
                  <a:lnTo>
                    <a:pt x="41" y="132"/>
                  </a:lnTo>
                  <a:lnTo>
                    <a:pt x="35" y="135"/>
                  </a:lnTo>
                  <a:lnTo>
                    <a:pt x="32" y="137"/>
                  </a:lnTo>
                  <a:lnTo>
                    <a:pt x="29" y="137"/>
                  </a:lnTo>
                  <a:lnTo>
                    <a:pt x="25" y="138"/>
                  </a:lnTo>
                  <a:lnTo>
                    <a:pt x="22" y="140"/>
                  </a:lnTo>
                  <a:lnTo>
                    <a:pt x="10" y="140"/>
                  </a:lnTo>
                  <a:lnTo>
                    <a:pt x="4" y="143"/>
                  </a:lnTo>
                  <a:lnTo>
                    <a:pt x="8" y="141"/>
                  </a:lnTo>
                  <a:lnTo>
                    <a:pt x="5" y="141"/>
                  </a:lnTo>
                  <a:lnTo>
                    <a:pt x="2" y="144"/>
                  </a:lnTo>
                  <a:lnTo>
                    <a:pt x="0" y="147"/>
                  </a:lnTo>
                  <a:lnTo>
                    <a:pt x="0" y="153"/>
                  </a:lnTo>
                  <a:lnTo>
                    <a:pt x="2" y="156"/>
                  </a:lnTo>
                  <a:lnTo>
                    <a:pt x="5" y="159"/>
                  </a:lnTo>
                  <a:lnTo>
                    <a:pt x="8" y="159"/>
                  </a:lnTo>
                  <a:lnTo>
                    <a:pt x="13" y="157"/>
                  </a:lnTo>
                  <a:lnTo>
                    <a:pt x="25" y="157"/>
                  </a:lnTo>
                  <a:lnTo>
                    <a:pt x="30" y="156"/>
                  </a:lnTo>
                  <a:lnTo>
                    <a:pt x="32" y="154"/>
                  </a:lnTo>
                  <a:lnTo>
                    <a:pt x="35" y="154"/>
                  </a:lnTo>
                  <a:lnTo>
                    <a:pt x="41" y="153"/>
                  </a:lnTo>
                  <a:lnTo>
                    <a:pt x="47" y="150"/>
                  </a:lnTo>
                  <a:lnTo>
                    <a:pt x="53" y="147"/>
                  </a:lnTo>
                  <a:lnTo>
                    <a:pt x="57" y="144"/>
                  </a:lnTo>
                  <a:lnTo>
                    <a:pt x="63" y="141"/>
                  </a:lnTo>
                  <a:lnTo>
                    <a:pt x="75" y="129"/>
                  </a:lnTo>
                  <a:lnTo>
                    <a:pt x="75" y="126"/>
                  </a:lnTo>
                  <a:lnTo>
                    <a:pt x="78" y="125"/>
                  </a:lnTo>
                  <a:lnTo>
                    <a:pt x="85" y="113"/>
                  </a:lnTo>
                  <a:lnTo>
                    <a:pt x="86" y="109"/>
                  </a:lnTo>
                  <a:lnTo>
                    <a:pt x="91" y="98"/>
                  </a:lnTo>
                  <a:lnTo>
                    <a:pt x="91" y="94"/>
                  </a:lnTo>
                  <a:lnTo>
                    <a:pt x="92" y="91"/>
                  </a:lnTo>
                  <a:lnTo>
                    <a:pt x="92" y="84"/>
                  </a:lnTo>
                  <a:lnTo>
                    <a:pt x="94" y="76"/>
                  </a:lnTo>
                  <a:lnTo>
                    <a:pt x="92" y="73"/>
                  </a:lnTo>
                  <a:lnTo>
                    <a:pt x="92" y="66"/>
                  </a:lnTo>
                  <a:lnTo>
                    <a:pt x="91" y="63"/>
                  </a:lnTo>
                  <a:lnTo>
                    <a:pt x="91" y="59"/>
                  </a:lnTo>
                  <a:lnTo>
                    <a:pt x="86" y="48"/>
                  </a:lnTo>
                  <a:lnTo>
                    <a:pt x="85" y="44"/>
                  </a:lnTo>
                  <a:lnTo>
                    <a:pt x="78" y="32"/>
                  </a:lnTo>
                  <a:lnTo>
                    <a:pt x="75" y="31"/>
                  </a:lnTo>
                  <a:lnTo>
                    <a:pt x="75" y="28"/>
                  </a:lnTo>
                  <a:lnTo>
                    <a:pt x="63" y="16"/>
                  </a:lnTo>
                  <a:lnTo>
                    <a:pt x="57" y="13"/>
                  </a:lnTo>
                  <a:lnTo>
                    <a:pt x="53" y="10"/>
                  </a:lnTo>
                  <a:lnTo>
                    <a:pt x="47" y="7"/>
                  </a:lnTo>
                  <a:lnTo>
                    <a:pt x="41" y="4"/>
                  </a:lnTo>
                  <a:lnTo>
                    <a:pt x="35" y="3"/>
                  </a:lnTo>
                  <a:lnTo>
                    <a:pt x="32" y="3"/>
                  </a:lnTo>
                  <a:lnTo>
                    <a:pt x="30" y="1"/>
                  </a:lnTo>
                  <a:lnTo>
                    <a:pt x="2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 name="Freeform 120"/>
            <p:cNvSpPr>
              <a:spLocks/>
            </p:cNvSpPr>
            <p:nvPr/>
          </p:nvSpPr>
          <p:spPr bwMode="auto">
            <a:xfrm>
              <a:off x="3431" y="2083"/>
              <a:ext cx="131" cy="17"/>
            </a:xfrm>
            <a:custGeom>
              <a:avLst/>
              <a:gdLst>
                <a:gd name="T0" fmla="*/ 122 w 131"/>
                <a:gd name="T1" fmla="*/ 17 h 17"/>
                <a:gd name="T2" fmla="*/ 125 w 131"/>
                <a:gd name="T3" fmla="*/ 17 h 17"/>
                <a:gd name="T4" fmla="*/ 128 w 131"/>
                <a:gd name="T5" fmla="*/ 15 h 17"/>
                <a:gd name="T6" fmla="*/ 131 w 131"/>
                <a:gd name="T7" fmla="*/ 12 h 17"/>
                <a:gd name="T8" fmla="*/ 131 w 131"/>
                <a:gd name="T9" fmla="*/ 6 h 17"/>
                <a:gd name="T10" fmla="*/ 128 w 131"/>
                <a:gd name="T11" fmla="*/ 3 h 17"/>
                <a:gd name="T12" fmla="*/ 125 w 131"/>
                <a:gd name="T13" fmla="*/ 0 h 17"/>
                <a:gd name="T14" fmla="*/ 5 w 131"/>
                <a:gd name="T15" fmla="*/ 0 h 17"/>
                <a:gd name="T16" fmla="*/ 2 w 131"/>
                <a:gd name="T17" fmla="*/ 3 h 17"/>
                <a:gd name="T18" fmla="*/ 0 w 131"/>
                <a:gd name="T19" fmla="*/ 6 h 17"/>
                <a:gd name="T20" fmla="*/ 0 w 131"/>
                <a:gd name="T21" fmla="*/ 12 h 17"/>
                <a:gd name="T22" fmla="*/ 2 w 131"/>
                <a:gd name="T23" fmla="*/ 15 h 17"/>
                <a:gd name="T24" fmla="*/ 5 w 131"/>
                <a:gd name="T25" fmla="*/ 17 h 17"/>
                <a:gd name="T26" fmla="*/ 8 w 131"/>
                <a:gd name="T27" fmla="*/ 17 h 17"/>
                <a:gd name="T28" fmla="*/ 122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2" y="17"/>
                  </a:moveTo>
                  <a:lnTo>
                    <a:pt x="125" y="17"/>
                  </a:lnTo>
                  <a:lnTo>
                    <a:pt x="128" y="15"/>
                  </a:lnTo>
                  <a:lnTo>
                    <a:pt x="131" y="12"/>
                  </a:lnTo>
                  <a:lnTo>
                    <a:pt x="131" y="6"/>
                  </a:lnTo>
                  <a:lnTo>
                    <a:pt x="128" y="3"/>
                  </a:lnTo>
                  <a:lnTo>
                    <a:pt x="125" y="0"/>
                  </a:lnTo>
                  <a:lnTo>
                    <a:pt x="5" y="0"/>
                  </a:lnTo>
                  <a:lnTo>
                    <a:pt x="2" y="3"/>
                  </a:lnTo>
                  <a:lnTo>
                    <a:pt x="0" y="6"/>
                  </a:lnTo>
                  <a:lnTo>
                    <a:pt x="0" y="12"/>
                  </a:lnTo>
                  <a:lnTo>
                    <a:pt x="2" y="15"/>
                  </a:lnTo>
                  <a:lnTo>
                    <a:pt x="5" y="17"/>
                  </a:lnTo>
                  <a:lnTo>
                    <a:pt x="8" y="17"/>
                  </a:lnTo>
                  <a:lnTo>
                    <a:pt x="12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 name="Freeform 121"/>
            <p:cNvSpPr>
              <a:spLocks/>
            </p:cNvSpPr>
            <p:nvPr/>
          </p:nvSpPr>
          <p:spPr bwMode="auto">
            <a:xfrm>
              <a:off x="3431" y="2226"/>
              <a:ext cx="131" cy="17"/>
            </a:xfrm>
            <a:custGeom>
              <a:avLst/>
              <a:gdLst>
                <a:gd name="T0" fmla="*/ 122 w 131"/>
                <a:gd name="T1" fmla="*/ 17 h 17"/>
                <a:gd name="T2" fmla="*/ 125 w 131"/>
                <a:gd name="T3" fmla="*/ 17 h 17"/>
                <a:gd name="T4" fmla="*/ 128 w 131"/>
                <a:gd name="T5" fmla="*/ 14 h 17"/>
                <a:gd name="T6" fmla="*/ 131 w 131"/>
                <a:gd name="T7" fmla="*/ 11 h 17"/>
                <a:gd name="T8" fmla="*/ 131 w 131"/>
                <a:gd name="T9" fmla="*/ 5 h 17"/>
                <a:gd name="T10" fmla="*/ 128 w 131"/>
                <a:gd name="T11" fmla="*/ 3 h 17"/>
                <a:gd name="T12" fmla="*/ 125 w 131"/>
                <a:gd name="T13" fmla="*/ 0 h 17"/>
                <a:gd name="T14" fmla="*/ 5 w 131"/>
                <a:gd name="T15" fmla="*/ 0 h 17"/>
                <a:gd name="T16" fmla="*/ 2 w 131"/>
                <a:gd name="T17" fmla="*/ 3 h 17"/>
                <a:gd name="T18" fmla="*/ 0 w 131"/>
                <a:gd name="T19" fmla="*/ 5 h 17"/>
                <a:gd name="T20" fmla="*/ 0 w 131"/>
                <a:gd name="T21" fmla="*/ 11 h 17"/>
                <a:gd name="T22" fmla="*/ 2 w 131"/>
                <a:gd name="T23" fmla="*/ 14 h 17"/>
                <a:gd name="T24" fmla="*/ 5 w 131"/>
                <a:gd name="T25" fmla="*/ 17 h 17"/>
                <a:gd name="T26" fmla="*/ 8 w 131"/>
                <a:gd name="T27" fmla="*/ 17 h 17"/>
                <a:gd name="T28" fmla="*/ 122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2" y="17"/>
                  </a:moveTo>
                  <a:lnTo>
                    <a:pt x="125" y="17"/>
                  </a:lnTo>
                  <a:lnTo>
                    <a:pt x="128" y="14"/>
                  </a:lnTo>
                  <a:lnTo>
                    <a:pt x="131" y="11"/>
                  </a:lnTo>
                  <a:lnTo>
                    <a:pt x="131" y="5"/>
                  </a:lnTo>
                  <a:lnTo>
                    <a:pt x="128" y="3"/>
                  </a:lnTo>
                  <a:lnTo>
                    <a:pt x="125" y="0"/>
                  </a:lnTo>
                  <a:lnTo>
                    <a:pt x="5" y="0"/>
                  </a:lnTo>
                  <a:lnTo>
                    <a:pt x="2" y="3"/>
                  </a:lnTo>
                  <a:lnTo>
                    <a:pt x="0" y="5"/>
                  </a:lnTo>
                  <a:lnTo>
                    <a:pt x="0" y="11"/>
                  </a:lnTo>
                  <a:lnTo>
                    <a:pt x="2" y="14"/>
                  </a:lnTo>
                  <a:lnTo>
                    <a:pt x="5" y="17"/>
                  </a:lnTo>
                  <a:lnTo>
                    <a:pt x="8" y="17"/>
                  </a:lnTo>
                  <a:lnTo>
                    <a:pt x="12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 name="Freeform 122"/>
            <p:cNvSpPr>
              <a:spLocks/>
            </p:cNvSpPr>
            <p:nvPr/>
          </p:nvSpPr>
          <p:spPr bwMode="auto">
            <a:xfrm>
              <a:off x="3431" y="2083"/>
              <a:ext cx="17" cy="160"/>
            </a:xfrm>
            <a:custGeom>
              <a:avLst/>
              <a:gdLst>
                <a:gd name="T0" fmla="*/ 17 w 17"/>
                <a:gd name="T1" fmla="*/ 9 h 160"/>
                <a:gd name="T2" fmla="*/ 17 w 17"/>
                <a:gd name="T3" fmla="*/ 6 h 160"/>
                <a:gd name="T4" fmla="*/ 14 w 17"/>
                <a:gd name="T5" fmla="*/ 3 h 160"/>
                <a:gd name="T6" fmla="*/ 11 w 17"/>
                <a:gd name="T7" fmla="*/ 0 h 160"/>
                <a:gd name="T8" fmla="*/ 5 w 17"/>
                <a:gd name="T9" fmla="*/ 0 h 160"/>
                <a:gd name="T10" fmla="*/ 2 w 17"/>
                <a:gd name="T11" fmla="*/ 3 h 160"/>
                <a:gd name="T12" fmla="*/ 0 w 17"/>
                <a:gd name="T13" fmla="*/ 6 h 160"/>
                <a:gd name="T14" fmla="*/ 0 w 17"/>
                <a:gd name="T15" fmla="*/ 154 h 160"/>
                <a:gd name="T16" fmla="*/ 2 w 17"/>
                <a:gd name="T17" fmla="*/ 157 h 160"/>
                <a:gd name="T18" fmla="*/ 5 w 17"/>
                <a:gd name="T19" fmla="*/ 160 h 160"/>
                <a:gd name="T20" fmla="*/ 11 w 17"/>
                <a:gd name="T21" fmla="*/ 160 h 160"/>
                <a:gd name="T22" fmla="*/ 14 w 17"/>
                <a:gd name="T23" fmla="*/ 157 h 160"/>
                <a:gd name="T24" fmla="*/ 17 w 17"/>
                <a:gd name="T25" fmla="*/ 154 h 160"/>
                <a:gd name="T26" fmla="*/ 17 w 17"/>
                <a:gd name="T27" fmla="*/ 151 h 160"/>
                <a:gd name="T28" fmla="*/ 17 w 17"/>
                <a:gd name="T29" fmla="*/ 9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160">
                  <a:moveTo>
                    <a:pt x="17" y="9"/>
                  </a:moveTo>
                  <a:lnTo>
                    <a:pt x="17" y="6"/>
                  </a:lnTo>
                  <a:lnTo>
                    <a:pt x="14" y="3"/>
                  </a:lnTo>
                  <a:lnTo>
                    <a:pt x="11" y="0"/>
                  </a:lnTo>
                  <a:lnTo>
                    <a:pt x="5" y="0"/>
                  </a:lnTo>
                  <a:lnTo>
                    <a:pt x="2" y="3"/>
                  </a:lnTo>
                  <a:lnTo>
                    <a:pt x="0" y="6"/>
                  </a:lnTo>
                  <a:lnTo>
                    <a:pt x="0" y="154"/>
                  </a:lnTo>
                  <a:lnTo>
                    <a:pt x="2" y="157"/>
                  </a:lnTo>
                  <a:lnTo>
                    <a:pt x="5" y="160"/>
                  </a:lnTo>
                  <a:lnTo>
                    <a:pt x="11" y="160"/>
                  </a:lnTo>
                  <a:lnTo>
                    <a:pt x="14" y="157"/>
                  </a:lnTo>
                  <a:lnTo>
                    <a:pt x="17" y="154"/>
                  </a:lnTo>
                  <a:lnTo>
                    <a:pt x="17" y="151"/>
                  </a:lnTo>
                  <a:lnTo>
                    <a:pt x="1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0" name="Freeform 123"/>
            <p:cNvSpPr>
              <a:spLocks/>
            </p:cNvSpPr>
            <p:nvPr/>
          </p:nvSpPr>
          <p:spPr bwMode="auto">
            <a:xfrm>
              <a:off x="3350" y="2106"/>
              <a:ext cx="92" cy="18"/>
            </a:xfrm>
            <a:custGeom>
              <a:avLst/>
              <a:gdLst>
                <a:gd name="T0" fmla="*/ 8 w 92"/>
                <a:gd name="T1" fmla="*/ 0 h 18"/>
                <a:gd name="T2" fmla="*/ 5 w 92"/>
                <a:gd name="T3" fmla="*/ 0 h 18"/>
                <a:gd name="T4" fmla="*/ 2 w 92"/>
                <a:gd name="T5" fmla="*/ 3 h 18"/>
                <a:gd name="T6" fmla="*/ 0 w 92"/>
                <a:gd name="T7" fmla="*/ 6 h 18"/>
                <a:gd name="T8" fmla="*/ 0 w 92"/>
                <a:gd name="T9" fmla="*/ 12 h 18"/>
                <a:gd name="T10" fmla="*/ 2 w 92"/>
                <a:gd name="T11" fmla="*/ 15 h 18"/>
                <a:gd name="T12" fmla="*/ 5 w 92"/>
                <a:gd name="T13" fmla="*/ 18 h 18"/>
                <a:gd name="T14" fmla="*/ 86 w 92"/>
                <a:gd name="T15" fmla="*/ 18 h 18"/>
                <a:gd name="T16" fmla="*/ 89 w 92"/>
                <a:gd name="T17" fmla="*/ 15 h 18"/>
                <a:gd name="T18" fmla="*/ 92 w 92"/>
                <a:gd name="T19" fmla="*/ 12 h 18"/>
                <a:gd name="T20" fmla="*/ 92 w 92"/>
                <a:gd name="T21" fmla="*/ 6 h 18"/>
                <a:gd name="T22" fmla="*/ 89 w 92"/>
                <a:gd name="T23" fmla="*/ 3 h 18"/>
                <a:gd name="T24" fmla="*/ 86 w 92"/>
                <a:gd name="T25" fmla="*/ 0 h 18"/>
                <a:gd name="T26" fmla="*/ 83 w 92"/>
                <a:gd name="T27" fmla="*/ 0 h 18"/>
                <a:gd name="T28" fmla="*/ 8 w 92"/>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8">
                  <a:moveTo>
                    <a:pt x="8" y="0"/>
                  </a:moveTo>
                  <a:lnTo>
                    <a:pt x="5" y="0"/>
                  </a:lnTo>
                  <a:lnTo>
                    <a:pt x="2" y="3"/>
                  </a:lnTo>
                  <a:lnTo>
                    <a:pt x="0" y="6"/>
                  </a:lnTo>
                  <a:lnTo>
                    <a:pt x="0" y="12"/>
                  </a:lnTo>
                  <a:lnTo>
                    <a:pt x="2" y="15"/>
                  </a:lnTo>
                  <a:lnTo>
                    <a:pt x="5" y="18"/>
                  </a:lnTo>
                  <a:lnTo>
                    <a:pt x="86" y="18"/>
                  </a:lnTo>
                  <a:lnTo>
                    <a:pt x="89" y="15"/>
                  </a:lnTo>
                  <a:lnTo>
                    <a:pt x="92" y="12"/>
                  </a:lnTo>
                  <a:lnTo>
                    <a:pt x="92" y="6"/>
                  </a:lnTo>
                  <a:lnTo>
                    <a:pt x="89" y="3"/>
                  </a:lnTo>
                  <a:lnTo>
                    <a:pt x="86" y="0"/>
                  </a:lnTo>
                  <a:lnTo>
                    <a:pt x="8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1" name="Freeform 124"/>
            <p:cNvSpPr>
              <a:spLocks/>
            </p:cNvSpPr>
            <p:nvPr/>
          </p:nvSpPr>
          <p:spPr bwMode="auto">
            <a:xfrm>
              <a:off x="3350" y="2195"/>
              <a:ext cx="92" cy="17"/>
            </a:xfrm>
            <a:custGeom>
              <a:avLst/>
              <a:gdLst>
                <a:gd name="T0" fmla="*/ 8 w 92"/>
                <a:gd name="T1" fmla="*/ 0 h 17"/>
                <a:gd name="T2" fmla="*/ 5 w 92"/>
                <a:gd name="T3" fmla="*/ 0 h 17"/>
                <a:gd name="T4" fmla="*/ 2 w 92"/>
                <a:gd name="T5" fmla="*/ 3 h 17"/>
                <a:gd name="T6" fmla="*/ 0 w 92"/>
                <a:gd name="T7" fmla="*/ 6 h 17"/>
                <a:gd name="T8" fmla="*/ 0 w 92"/>
                <a:gd name="T9" fmla="*/ 11 h 17"/>
                <a:gd name="T10" fmla="*/ 2 w 92"/>
                <a:gd name="T11" fmla="*/ 14 h 17"/>
                <a:gd name="T12" fmla="*/ 5 w 92"/>
                <a:gd name="T13" fmla="*/ 17 h 17"/>
                <a:gd name="T14" fmla="*/ 86 w 92"/>
                <a:gd name="T15" fmla="*/ 17 h 17"/>
                <a:gd name="T16" fmla="*/ 89 w 92"/>
                <a:gd name="T17" fmla="*/ 14 h 17"/>
                <a:gd name="T18" fmla="*/ 92 w 92"/>
                <a:gd name="T19" fmla="*/ 11 h 17"/>
                <a:gd name="T20" fmla="*/ 92 w 92"/>
                <a:gd name="T21" fmla="*/ 6 h 17"/>
                <a:gd name="T22" fmla="*/ 89 w 92"/>
                <a:gd name="T23" fmla="*/ 3 h 17"/>
                <a:gd name="T24" fmla="*/ 86 w 92"/>
                <a:gd name="T25" fmla="*/ 0 h 17"/>
                <a:gd name="T26" fmla="*/ 83 w 92"/>
                <a:gd name="T27" fmla="*/ 0 h 17"/>
                <a:gd name="T28" fmla="*/ 8 w 92"/>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7">
                  <a:moveTo>
                    <a:pt x="8" y="0"/>
                  </a:moveTo>
                  <a:lnTo>
                    <a:pt x="5" y="0"/>
                  </a:lnTo>
                  <a:lnTo>
                    <a:pt x="2" y="3"/>
                  </a:lnTo>
                  <a:lnTo>
                    <a:pt x="0" y="6"/>
                  </a:lnTo>
                  <a:lnTo>
                    <a:pt x="0" y="11"/>
                  </a:lnTo>
                  <a:lnTo>
                    <a:pt x="2" y="14"/>
                  </a:lnTo>
                  <a:lnTo>
                    <a:pt x="5" y="17"/>
                  </a:lnTo>
                  <a:lnTo>
                    <a:pt x="86" y="17"/>
                  </a:lnTo>
                  <a:lnTo>
                    <a:pt x="89" y="14"/>
                  </a:lnTo>
                  <a:lnTo>
                    <a:pt x="92" y="11"/>
                  </a:lnTo>
                  <a:lnTo>
                    <a:pt x="92" y="6"/>
                  </a:lnTo>
                  <a:lnTo>
                    <a:pt x="89" y="3"/>
                  </a:lnTo>
                  <a:lnTo>
                    <a:pt x="86" y="0"/>
                  </a:lnTo>
                  <a:lnTo>
                    <a:pt x="8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2" name="Freeform 125"/>
            <p:cNvSpPr>
              <a:spLocks/>
            </p:cNvSpPr>
            <p:nvPr/>
          </p:nvSpPr>
          <p:spPr bwMode="auto">
            <a:xfrm>
              <a:off x="3615" y="2159"/>
              <a:ext cx="64" cy="18"/>
            </a:xfrm>
            <a:custGeom>
              <a:avLst/>
              <a:gdLst>
                <a:gd name="T0" fmla="*/ 8 w 64"/>
                <a:gd name="T1" fmla="*/ 0 h 18"/>
                <a:gd name="T2" fmla="*/ 5 w 64"/>
                <a:gd name="T3" fmla="*/ 0 h 18"/>
                <a:gd name="T4" fmla="*/ 2 w 64"/>
                <a:gd name="T5" fmla="*/ 3 h 18"/>
                <a:gd name="T6" fmla="*/ 0 w 64"/>
                <a:gd name="T7" fmla="*/ 6 h 18"/>
                <a:gd name="T8" fmla="*/ 0 w 64"/>
                <a:gd name="T9" fmla="*/ 12 h 18"/>
                <a:gd name="T10" fmla="*/ 2 w 64"/>
                <a:gd name="T11" fmla="*/ 15 h 18"/>
                <a:gd name="T12" fmla="*/ 5 w 64"/>
                <a:gd name="T13" fmla="*/ 18 h 18"/>
                <a:gd name="T14" fmla="*/ 58 w 64"/>
                <a:gd name="T15" fmla="*/ 18 h 18"/>
                <a:gd name="T16" fmla="*/ 61 w 64"/>
                <a:gd name="T17" fmla="*/ 15 h 18"/>
                <a:gd name="T18" fmla="*/ 64 w 64"/>
                <a:gd name="T19" fmla="*/ 12 h 18"/>
                <a:gd name="T20" fmla="*/ 64 w 64"/>
                <a:gd name="T21" fmla="*/ 6 h 18"/>
                <a:gd name="T22" fmla="*/ 61 w 64"/>
                <a:gd name="T23" fmla="*/ 3 h 18"/>
                <a:gd name="T24" fmla="*/ 58 w 64"/>
                <a:gd name="T25" fmla="*/ 0 h 18"/>
                <a:gd name="T26" fmla="*/ 55 w 64"/>
                <a:gd name="T27" fmla="*/ 0 h 18"/>
                <a:gd name="T28" fmla="*/ 8 w 6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4" h="18">
                  <a:moveTo>
                    <a:pt x="8" y="0"/>
                  </a:moveTo>
                  <a:lnTo>
                    <a:pt x="5" y="0"/>
                  </a:lnTo>
                  <a:lnTo>
                    <a:pt x="2" y="3"/>
                  </a:lnTo>
                  <a:lnTo>
                    <a:pt x="0" y="6"/>
                  </a:lnTo>
                  <a:lnTo>
                    <a:pt x="0" y="12"/>
                  </a:lnTo>
                  <a:lnTo>
                    <a:pt x="2" y="15"/>
                  </a:lnTo>
                  <a:lnTo>
                    <a:pt x="5" y="18"/>
                  </a:lnTo>
                  <a:lnTo>
                    <a:pt x="58" y="18"/>
                  </a:lnTo>
                  <a:lnTo>
                    <a:pt x="61" y="15"/>
                  </a:lnTo>
                  <a:lnTo>
                    <a:pt x="64" y="12"/>
                  </a:lnTo>
                  <a:lnTo>
                    <a:pt x="64" y="6"/>
                  </a:lnTo>
                  <a:lnTo>
                    <a:pt x="61" y="3"/>
                  </a:lnTo>
                  <a:lnTo>
                    <a:pt x="58" y="0"/>
                  </a:lnTo>
                  <a:lnTo>
                    <a:pt x="5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3" name="Freeform 126"/>
            <p:cNvSpPr>
              <a:spLocks/>
            </p:cNvSpPr>
            <p:nvPr/>
          </p:nvSpPr>
          <p:spPr bwMode="auto">
            <a:xfrm>
              <a:off x="3548" y="1836"/>
              <a:ext cx="93" cy="158"/>
            </a:xfrm>
            <a:custGeom>
              <a:avLst/>
              <a:gdLst>
                <a:gd name="T0" fmla="*/ 6 w 93"/>
                <a:gd name="T1" fmla="*/ 0 h 158"/>
                <a:gd name="T2" fmla="*/ 0 w 93"/>
                <a:gd name="T3" fmla="*/ 5 h 158"/>
                <a:gd name="T4" fmla="*/ 3 w 93"/>
                <a:gd name="T5" fmla="*/ 14 h 158"/>
                <a:gd name="T6" fmla="*/ 22 w 93"/>
                <a:gd name="T7" fmla="*/ 17 h 158"/>
                <a:gd name="T8" fmla="*/ 30 w 93"/>
                <a:gd name="T9" fmla="*/ 20 h 158"/>
                <a:gd name="T10" fmla="*/ 34 w 93"/>
                <a:gd name="T11" fmla="*/ 22 h 158"/>
                <a:gd name="T12" fmla="*/ 41 w 93"/>
                <a:gd name="T13" fmla="*/ 25 h 158"/>
                <a:gd name="T14" fmla="*/ 50 w 93"/>
                <a:gd name="T15" fmla="*/ 30 h 158"/>
                <a:gd name="T16" fmla="*/ 56 w 93"/>
                <a:gd name="T17" fmla="*/ 33 h 158"/>
                <a:gd name="T18" fmla="*/ 62 w 93"/>
                <a:gd name="T19" fmla="*/ 42 h 158"/>
                <a:gd name="T20" fmla="*/ 67 w 93"/>
                <a:gd name="T21" fmla="*/ 50 h 158"/>
                <a:gd name="T22" fmla="*/ 72 w 93"/>
                <a:gd name="T23" fmla="*/ 61 h 158"/>
                <a:gd name="T24" fmla="*/ 74 w 93"/>
                <a:gd name="T25" fmla="*/ 69 h 158"/>
                <a:gd name="T26" fmla="*/ 75 w 93"/>
                <a:gd name="T27" fmla="*/ 82 h 158"/>
                <a:gd name="T28" fmla="*/ 74 w 93"/>
                <a:gd name="T29" fmla="*/ 80 h 158"/>
                <a:gd name="T30" fmla="*/ 72 w 93"/>
                <a:gd name="T31" fmla="*/ 91 h 158"/>
                <a:gd name="T32" fmla="*/ 68 w 93"/>
                <a:gd name="T33" fmla="*/ 103 h 158"/>
                <a:gd name="T34" fmla="*/ 65 w 93"/>
                <a:gd name="T35" fmla="*/ 113 h 158"/>
                <a:gd name="T36" fmla="*/ 56 w 93"/>
                <a:gd name="T37" fmla="*/ 120 h 158"/>
                <a:gd name="T38" fmla="*/ 53 w 93"/>
                <a:gd name="T39" fmla="*/ 123 h 158"/>
                <a:gd name="T40" fmla="*/ 44 w 93"/>
                <a:gd name="T41" fmla="*/ 129 h 158"/>
                <a:gd name="T42" fmla="*/ 39 w 93"/>
                <a:gd name="T43" fmla="*/ 133 h 158"/>
                <a:gd name="T44" fmla="*/ 33 w 93"/>
                <a:gd name="T45" fmla="*/ 136 h 158"/>
                <a:gd name="T46" fmla="*/ 24 w 93"/>
                <a:gd name="T47" fmla="*/ 138 h 158"/>
                <a:gd name="T48" fmla="*/ 11 w 93"/>
                <a:gd name="T49" fmla="*/ 139 h 158"/>
                <a:gd name="T50" fmla="*/ 9 w 93"/>
                <a:gd name="T51" fmla="*/ 141 h 158"/>
                <a:gd name="T52" fmla="*/ 3 w 93"/>
                <a:gd name="T53" fmla="*/ 144 h 158"/>
                <a:gd name="T54" fmla="*/ 0 w 93"/>
                <a:gd name="T55" fmla="*/ 153 h 158"/>
                <a:gd name="T56" fmla="*/ 6 w 93"/>
                <a:gd name="T57" fmla="*/ 158 h 158"/>
                <a:gd name="T58" fmla="*/ 14 w 93"/>
                <a:gd name="T59" fmla="*/ 157 h 158"/>
                <a:gd name="T60" fmla="*/ 30 w 93"/>
                <a:gd name="T61" fmla="*/ 156 h 158"/>
                <a:gd name="T62" fmla="*/ 36 w 93"/>
                <a:gd name="T63" fmla="*/ 154 h 158"/>
                <a:gd name="T64" fmla="*/ 44 w 93"/>
                <a:gd name="T65" fmla="*/ 151 h 158"/>
                <a:gd name="T66" fmla="*/ 56 w 93"/>
                <a:gd name="T67" fmla="*/ 144 h 158"/>
                <a:gd name="T68" fmla="*/ 65 w 93"/>
                <a:gd name="T69" fmla="*/ 138 h 158"/>
                <a:gd name="T70" fmla="*/ 71 w 93"/>
                <a:gd name="T71" fmla="*/ 132 h 158"/>
                <a:gd name="T72" fmla="*/ 74 w 93"/>
                <a:gd name="T73" fmla="*/ 126 h 158"/>
                <a:gd name="T74" fmla="*/ 84 w 93"/>
                <a:gd name="T75" fmla="*/ 113 h 158"/>
                <a:gd name="T76" fmla="*/ 90 w 93"/>
                <a:gd name="T77" fmla="*/ 98 h 158"/>
                <a:gd name="T78" fmla="*/ 92 w 93"/>
                <a:gd name="T79" fmla="*/ 91 h 158"/>
                <a:gd name="T80" fmla="*/ 93 w 93"/>
                <a:gd name="T81" fmla="*/ 76 h 158"/>
                <a:gd name="T82" fmla="*/ 92 w 93"/>
                <a:gd name="T83" fmla="*/ 66 h 158"/>
                <a:gd name="T84" fmla="*/ 90 w 93"/>
                <a:gd name="T85" fmla="*/ 58 h 158"/>
                <a:gd name="T86" fmla="*/ 84 w 93"/>
                <a:gd name="T87" fmla="*/ 44 h 158"/>
                <a:gd name="T88" fmla="*/ 74 w 93"/>
                <a:gd name="T89" fmla="*/ 30 h 158"/>
                <a:gd name="T90" fmla="*/ 71 w 93"/>
                <a:gd name="T91" fmla="*/ 25 h 158"/>
                <a:gd name="T92" fmla="*/ 65 w 93"/>
                <a:gd name="T93" fmla="*/ 19 h 158"/>
                <a:gd name="T94" fmla="*/ 56 w 93"/>
                <a:gd name="T95" fmla="*/ 13 h 158"/>
                <a:gd name="T96" fmla="*/ 44 w 93"/>
                <a:gd name="T97" fmla="*/ 5 h 158"/>
                <a:gd name="T98" fmla="*/ 36 w 93"/>
                <a:gd name="T99" fmla="*/ 2 h 158"/>
                <a:gd name="T100" fmla="*/ 30 w 93"/>
                <a:gd name="T101" fmla="*/ 1 h 158"/>
                <a:gd name="T102" fmla="*/ 9 w 93"/>
                <a:gd name="T103" fmla="*/ 0 h 15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158">
                  <a:moveTo>
                    <a:pt x="9" y="0"/>
                  </a:moveTo>
                  <a:lnTo>
                    <a:pt x="6" y="0"/>
                  </a:lnTo>
                  <a:lnTo>
                    <a:pt x="3" y="2"/>
                  </a:lnTo>
                  <a:lnTo>
                    <a:pt x="0" y="5"/>
                  </a:lnTo>
                  <a:lnTo>
                    <a:pt x="0" y="11"/>
                  </a:lnTo>
                  <a:lnTo>
                    <a:pt x="3" y="14"/>
                  </a:lnTo>
                  <a:lnTo>
                    <a:pt x="6" y="17"/>
                  </a:lnTo>
                  <a:lnTo>
                    <a:pt x="22" y="17"/>
                  </a:lnTo>
                  <a:lnTo>
                    <a:pt x="24" y="19"/>
                  </a:lnTo>
                  <a:lnTo>
                    <a:pt x="30" y="20"/>
                  </a:lnTo>
                  <a:lnTo>
                    <a:pt x="33" y="20"/>
                  </a:lnTo>
                  <a:lnTo>
                    <a:pt x="34" y="22"/>
                  </a:lnTo>
                  <a:lnTo>
                    <a:pt x="39" y="23"/>
                  </a:lnTo>
                  <a:lnTo>
                    <a:pt x="41" y="25"/>
                  </a:lnTo>
                  <a:lnTo>
                    <a:pt x="44" y="27"/>
                  </a:lnTo>
                  <a:lnTo>
                    <a:pt x="50" y="30"/>
                  </a:lnTo>
                  <a:lnTo>
                    <a:pt x="53" y="33"/>
                  </a:lnTo>
                  <a:lnTo>
                    <a:pt x="56" y="33"/>
                  </a:lnTo>
                  <a:lnTo>
                    <a:pt x="56" y="36"/>
                  </a:lnTo>
                  <a:lnTo>
                    <a:pt x="62" y="42"/>
                  </a:lnTo>
                  <a:lnTo>
                    <a:pt x="65" y="44"/>
                  </a:lnTo>
                  <a:lnTo>
                    <a:pt x="67" y="50"/>
                  </a:lnTo>
                  <a:lnTo>
                    <a:pt x="68" y="54"/>
                  </a:lnTo>
                  <a:lnTo>
                    <a:pt x="72" y="61"/>
                  </a:lnTo>
                  <a:lnTo>
                    <a:pt x="72" y="66"/>
                  </a:lnTo>
                  <a:lnTo>
                    <a:pt x="74" y="69"/>
                  </a:lnTo>
                  <a:lnTo>
                    <a:pt x="74" y="76"/>
                  </a:lnTo>
                  <a:lnTo>
                    <a:pt x="75" y="82"/>
                  </a:lnTo>
                  <a:lnTo>
                    <a:pt x="77" y="75"/>
                  </a:lnTo>
                  <a:lnTo>
                    <a:pt x="74" y="80"/>
                  </a:lnTo>
                  <a:lnTo>
                    <a:pt x="74" y="88"/>
                  </a:lnTo>
                  <a:lnTo>
                    <a:pt x="72" y="91"/>
                  </a:lnTo>
                  <a:lnTo>
                    <a:pt x="72" y="95"/>
                  </a:lnTo>
                  <a:lnTo>
                    <a:pt x="68" y="103"/>
                  </a:lnTo>
                  <a:lnTo>
                    <a:pt x="67" y="107"/>
                  </a:lnTo>
                  <a:lnTo>
                    <a:pt x="65" y="113"/>
                  </a:lnTo>
                  <a:lnTo>
                    <a:pt x="62" y="114"/>
                  </a:lnTo>
                  <a:lnTo>
                    <a:pt x="56" y="120"/>
                  </a:lnTo>
                  <a:lnTo>
                    <a:pt x="56" y="123"/>
                  </a:lnTo>
                  <a:lnTo>
                    <a:pt x="53" y="123"/>
                  </a:lnTo>
                  <a:lnTo>
                    <a:pt x="50" y="126"/>
                  </a:lnTo>
                  <a:lnTo>
                    <a:pt x="44" y="129"/>
                  </a:lnTo>
                  <a:lnTo>
                    <a:pt x="41" y="132"/>
                  </a:lnTo>
                  <a:lnTo>
                    <a:pt x="39" y="133"/>
                  </a:lnTo>
                  <a:lnTo>
                    <a:pt x="34" y="135"/>
                  </a:lnTo>
                  <a:lnTo>
                    <a:pt x="33" y="136"/>
                  </a:lnTo>
                  <a:lnTo>
                    <a:pt x="30" y="136"/>
                  </a:lnTo>
                  <a:lnTo>
                    <a:pt x="24" y="138"/>
                  </a:lnTo>
                  <a:lnTo>
                    <a:pt x="22" y="139"/>
                  </a:lnTo>
                  <a:lnTo>
                    <a:pt x="11" y="139"/>
                  </a:lnTo>
                  <a:lnTo>
                    <a:pt x="5" y="142"/>
                  </a:lnTo>
                  <a:lnTo>
                    <a:pt x="9" y="141"/>
                  </a:lnTo>
                  <a:lnTo>
                    <a:pt x="6" y="141"/>
                  </a:lnTo>
                  <a:lnTo>
                    <a:pt x="3" y="144"/>
                  </a:lnTo>
                  <a:lnTo>
                    <a:pt x="0" y="147"/>
                  </a:lnTo>
                  <a:lnTo>
                    <a:pt x="0" y="153"/>
                  </a:lnTo>
                  <a:lnTo>
                    <a:pt x="3" y="156"/>
                  </a:lnTo>
                  <a:lnTo>
                    <a:pt x="6" y="158"/>
                  </a:lnTo>
                  <a:lnTo>
                    <a:pt x="9" y="158"/>
                  </a:lnTo>
                  <a:lnTo>
                    <a:pt x="14" y="157"/>
                  </a:lnTo>
                  <a:lnTo>
                    <a:pt x="25" y="157"/>
                  </a:lnTo>
                  <a:lnTo>
                    <a:pt x="30" y="156"/>
                  </a:lnTo>
                  <a:lnTo>
                    <a:pt x="33" y="154"/>
                  </a:lnTo>
                  <a:lnTo>
                    <a:pt x="36" y="154"/>
                  </a:lnTo>
                  <a:lnTo>
                    <a:pt x="40" y="153"/>
                  </a:lnTo>
                  <a:lnTo>
                    <a:pt x="44" y="151"/>
                  </a:lnTo>
                  <a:lnTo>
                    <a:pt x="53" y="147"/>
                  </a:lnTo>
                  <a:lnTo>
                    <a:pt x="56" y="144"/>
                  </a:lnTo>
                  <a:lnTo>
                    <a:pt x="62" y="141"/>
                  </a:lnTo>
                  <a:lnTo>
                    <a:pt x="65" y="138"/>
                  </a:lnTo>
                  <a:lnTo>
                    <a:pt x="68" y="135"/>
                  </a:lnTo>
                  <a:lnTo>
                    <a:pt x="71" y="132"/>
                  </a:lnTo>
                  <a:lnTo>
                    <a:pt x="74" y="129"/>
                  </a:lnTo>
                  <a:lnTo>
                    <a:pt x="74" y="126"/>
                  </a:lnTo>
                  <a:lnTo>
                    <a:pt x="77" y="125"/>
                  </a:lnTo>
                  <a:lnTo>
                    <a:pt x="84" y="113"/>
                  </a:lnTo>
                  <a:lnTo>
                    <a:pt x="86" y="108"/>
                  </a:lnTo>
                  <a:lnTo>
                    <a:pt x="90" y="98"/>
                  </a:lnTo>
                  <a:lnTo>
                    <a:pt x="90" y="94"/>
                  </a:lnTo>
                  <a:lnTo>
                    <a:pt x="92" y="91"/>
                  </a:lnTo>
                  <a:lnTo>
                    <a:pt x="92" y="83"/>
                  </a:lnTo>
                  <a:lnTo>
                    <a:pt x="93" y="76"/>
                  </a:lnTo>
                  <a:lnTo>
                    <a:pt x="92" y="73"/>
                  </a:lnTo>
                  <a:lnTo>
                    <a:pt x="92" y="66"/>
                  </a:lnTo>
                  <a:lnTo>
                    <a:pt x="90" y="63"/>
                  </a:lnTo>
                  <a:lnTo>
                    <a:pt x="90" y="58"/>
                  </a:lnTo>
                  <a:lnTo>
                    <a:pt x="86" y="48"/>
                  </a:lnTo>
                  <a:lnTo>
                    <a:pt x="84" y="44"/>
                  </a:lnTo>
                  <a:lnTo>
                    <a:pt x="77" y="32"/>
                  </a:lnTo>
                  <a:lnTo>
                    <a:pt x="74" y="30"/>
                  </a:lnTo>
                  <a:lnTo>
                    <a:pt x="74" y="27"/>
                  </a:lnTo>
                  <a:lnTo>
                    <a:pt x="71" y="25"/>
                  </a:lnTo>
                  <a:lnTo>
                    <a:pt x="68" y="22"/>
                  </a:lnTo>
                  <a:lnTo>
                    <a:pt x="65" y="19"/>
                  </a:lnTo>
                  <a:lnTo>
                    <a:pt x="62" y="16"/>
                  </a:lnTo>
                  <a:lnTo>
                    <a:pt x="56" y="13"/>
                  </a:lnTo>
                  <a:lnTo>
                    <a:pt x="53" y="10"/>
                  </a:lnTo>
                  <a:lnTo>
                    <a:pt x="44" y="5"/>
                  </a:lnTo>
                  <a:lnTo>
                    <a:pt x="40" y="4"/>
                  </a:lnTo>
                  <a:lnTo>
                    <a:pt x="36" y="2"/>
                  </a:lnTo>
                  <a:lnTo>
                    <a:pt x="33" y="2"/>
                  </a:lnTo>
                  <a:lnTo>
                    <a:pt x="30" y="1"/>
                  </a:lnTo>
                  <a:lnTo>
                    <a:pt x="2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4" name="Freeform 127"/>
            <p:cNvSpPr>
              <a:spLocks/>
            </p:cNvSpPr>
            <p:nvPr/>
          </p:nvSpPr>
          <p:spPr bwMode="auto">
            <a:xfrm>
              <a:off x="3444" y="1836"/>
              <a:ext cx="131" cy="17"/>
            </a:xfrm>
            <a:custGeom>
              <a:avLst/>
              <a:gdLst>
                <a:gd name="T0" fmla="*/ 122 w 131"/>
                <a:gd name="T1" fmla="*/ 17 h 17"/>
                <a:gd name="T2" fmla="*/ 125 w 131"/>
                <a:gd name="T3" fmla="*/ 17 h 17"/>
                <a:gd name="T4" fmla="*/ 128 w 131"/>
                <a:gd name="T5" fmla="*/ 14 h 17"/>
                <a:gd name="T6" fmla="*/ 131 w 131"/>
                <a:gd name="T7" fmla="*/ 11 h 17"/>
                <a:gd name="T8" fmla="*/ 131 w 131"/>
                <a:gd name="T9" fmla="*/ 5 h 17"/>
                <a:gd name="T10" fmla="*/ 128 w 131"/>
                <a:gd name="T11" fmla="*/ 2 h 17"/>
                <a:gd name="T12" fmla="*/ 125 w 131"/>
                <a:gd name="T13" fmla="*/ 0 h 17"/>
                <a:gd name="T14" fmla="*/ 6 w 131"/>
                <a:gd name="T15" fmla="*/ 0 h 17"/>
                <a:gd name="T16" fmla="*/ 3 w 131"/>
                <a:gd name="T17" fmla="*/ 2 h 17"/>
                <a:gd name="T18" fmla="*/ 0 w 131"/>
                <a:gd name="T19" fmla="*/ 5 h 17"/>
                <a:gd name="T20" fmla="*/ 0 w 131"/>
                <a:gd name="T21" fmla="*/ 11 h 17"/>
                <a:gd name="T22" fmla="*/ 3 w 131"/>
                <a:gd name="T23" fmla="*/ 14 h 17"/>
                <a:gd name="T24" fmla="*/ 6 w 131"/>
                <a:gd name="T25" fmla="*/ 17 h 17"/>
                <a:gd name="T26" fmla="*/ 9 w 131"/>
                <a:gd name="T27" fmla="*/ 17 h 17"/>
                <a:gd name="T28" fmla="*/ 122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2" y="17"/>
                  </a:moveTo>
                  <a:lnTo>
                    <a:pt x="125" y="17"/>
                  </a:lnTo>
                  <a:lnTo>
                    <a:pt x="128" y="14"/>
                  </a:lnTo>
                  <a:lnTo>
                    <a:pt x="131" y="11"/>
                  </a:lnTo>
                  <a:lnTo>
                    <a:pt x="131" y="5"/>
                  </a:lnTo>
                  <a:lnTo>
                    <a:pt x="128" y="2"/>
                  </a:lnTo>
                  <a:lnTo>
                    <a:pt x="125" y="0"/>
                  </a:lnTo>
                  <a:lnTo>
                    <a:pt x="6" y="0"/>
                  </a:lnTo>
                  <a:lnTo>
                    <a:pt x="3" y="2"/>
                  </a:lnTo>
                  <a:lnTo>
                    <a:pt x="0" y="5"/>
                  </a:lnTo>
                  <a:lnTo>
                    <a:pt x="0" y="11"/>
                  </a:lnTo>
                  <a:lnTo>
                    <a:pt x="3" y="14"/>
                  </a:lnTo>
                  <a:lnTo>
                    <a:pt x="6" y="17"/>
                  </a:lnTo>
                  <a:lnTo>
                    <a:pt x="9" y="17"/>
                  </a:lnTo>
                  <a:lnTo>
                    <a:pt x="12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5" name="Freeform 128"/>
            <p:cNvSpPr>
              <a:spLocks/>
            </p:cNvSpPr>
            <p:nvPr/>
          </p:nvSpPr>
          <p:spPr bwMode="auto">
            <a:xfrm>
              <a:off x="3444" y="1977"/>
              <a:ext cx="131" cy="17"/>
            </a:xfrm>
            <a:custGeom>
              <a:avLst/>
              <a:gdLst>
                <a:gd name="T0" fmla="*/ 122 w 131"/>
                <a:gd name="T1" fmla="*/ 17 h 17"/>
                <a:gd name="T2" fmla="*/ 125 w 131"/>
                <a:gd name="T3" fmla="*/ 17 h 17"/>
                <a:gd name="T4" fmla="*/ 128 w 131"/>
                <a:gd name="T5" fmla="*/ 15 h 17"/>
                <a:gd name="T6" fmla="*/ 131 w 131"/>
                <a:gd name="T7" fmla="*/ 12 h 17"/>
                <a:gd name="T8" fmla="*/ 131 w 131"/>
                <a:gd name="T9" fmla="*/ 6 h 17"/>
                <a:gd name="T10" fmla="*/ 128 w 131"/>
                <a:gd name="T11" fmla="*/ 3 h 17"/>
                <a:gd name="T12" fmla="*/ 125 w 131"/>
                <a:gd name="T13" fmla="*/ 0 h 17"/>
                <a:gd name="T14" fmla="*/ 6 w 131"/>
                <a:gd name="T15" fmla="*/ 0 h 17"/>
                <a:gd name="T16" fmla="*/ 3 w 131"/>
                <a:gd name="T17" fmla="*/ 3 h 17"/>
                <a:gd name="T18" fmla="*/ 0 w 131"/>
                <a:gd name="T19" fmla="*/ 6 h 17"/>
                <a:gd name="T20" fmla="*/ 0 w 131"/>
                <a:gd name="T21" fmla="*/ 12 h 17"/>
                <a:gd name="T22" fmla="*/ 3 w 131"/>
                <a:gd name="T23" fmla="*/ 15 h 17"/>
                <a:gd name="T24" fmla="*/ 6 w 131"/>
                <a:gd name="T25" fmla="*/ 17 h 17"/>
                <a:gd name="T26" fmla="*/ 9 w 131"/>
                <a:gd name="T27" fmla="*/ 17 h 17"/>
                <a:gd name="T28" fmla="*/ 122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2" y="17"/>
                  </a:moveTo>
                  <a:lnTo>
                    <a:pt x="125" y="17"/>
                  </a:lnTo>
                  <a:lnTo>
                    <a:pt x="128" y="15"/>
                  </a:lnTo>
                  <a:lnTo>
                    <a:pt x="131" y="12"/>
                  </a:lnTo>
                  <a:lnTo>
                    <a:pt x="131" y="6"/>
                  </a:lnTo>
                  <a:lnTo>
                    <a:pt x="128" y="3"/>
                  </a:lnTo>
                  <a:lnTo>
                    <a:pt x="125" y="0"/>
                  </a:lnTo>
                  <a:lnTo>
                    <a:pt x="6" y="0"/>
                  </a:lnTo>
                  <a:lnTo>
                    <a:pt x="3" y="3"/>
                  </a:lnTo>
                  <a:lnTo>
                    <a:pt x="0" y="6"/>
                  </a:lnTo>
                  <a:lnTo>
                    <a:pt x="0" y="12"/>
                  </a:lnTo>
                  <a:lnTo>
                    <a:pt x="3" y="15"/>
                  </a:lnTo>
                  <a:lnTo>
                    <a:pt x="6" y="17"/>
                  </a:lnTo>
                  <a:lnTo>
                    <a:pt x="9" y="17"/>
                  </a:lnTo>
                  <a:lnTo>
                    <a:pt x="12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6" name="Freeform 129"/>
            <p:cNvSpPr>
              <a:spLocks/>
            </p:cNvSpPr>
            <p:nvPr/>
          </p:nvSpPr>
          <p:spPr bwMode="auto">
            <a:xfrm>
              <a:off x="3444" y="1836"/>
              <a:ext cx="17" cy="158"/>
            </a:xfrm>
            <a:custGeom>
              <a:avLst/>
              <a:gdLst>
                <a:gd name="T0" fmla="*/ 17 w 17"/>
                <a:gd name="T1" fmla="*/ 8 h 158"/>
                <a:gd name="T2" fmla="*/ 17 w 17"/>
                <a:gd name="T3" fmla="*/ 5 h 158"/>
                <a:gd name="T4" fmla="*/ 14 w 17"/>
                <a:gd name="T5" fmla="*/ 2 h 158"/>
                <a:gd name="T6" fmla="*/ 12 w 17"/>
                <a:gd name="T7" fmla="*/ 0 h 158"/>
                <a:gd name="T8" fmla="*/ 6 w 17"/>
                <a:gd name="T9" fmla="*/ 0 h 158"/>
                <a:gd name="T10" fmla="*/ 3 w 17"/>
                <a:gd name="T11" fmla="*/ 2 h 158"/>
                <a:gd name="T12" fmla="*/ 0 w 17"/>
                <a:gd name="T13" fmla="*/ 5 h 158"/>
                <a:gd name="T14" fmla="*/ 0 w 17"/>
                <a:gd name="T15" fmla="*/ 153 h 158"/>
                <a:gd name="T16" fmla="*/ 3 w 17"/>
                <a:gd name="T17" fmla="*/ 156 h 158"/>
                <a:gd name="T18" fmla="*/ 6 w 17"/>
                <a:gd name="T19" fmla="*/ 158 h 158"/>
                <a:gd name="T20" fmla="*/ 12 w 17"/>
                <a:gd name="T21" fmla="*/ 158 h 158"/>
                <a:gd name="T22" fmla="*/ 14 w 17"/>
                <a:gd name="T23" fmla="*/ 156 h 158"/>
                <a:gd name="T24" fmla="*/ 17 w 17"/>
                <a:gd name="T25" fmla="*/ 153 h 158"/>
                <a:gd name="T26" fmla="*/ 17 w 17"/>
                <a:gd name="T27" fmla="*/ 150 h 158"/>
                <a:gd name="T28" fmla="*/ 17 w 17"/>
                <a:gd name="T29" fmla="*/ 8 h 1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158">
                  <a:moveTo>
                    <a:pt x="17" y="8"/>
                  </a:moveTo>
                  <a:lnTo>
                    <a:pt x="17" y="5"/>
                  </a:lnTo>
                  <a:lnTo>
                    <a:pt x="14" y="2"/>
                  </a:lnTo>
                  <a:lnTo>
                    <a:pt x="12" y="0"/>
                  </a:lnTo>
                  <a:lnTo>
                    <a:pt x="6" y="0"/>
                  </a:lnTo>
                  <a:lnTo>
                    <a:pt x="3" y="2"/>
                  </a:lnTo>
                  <a:lnTo>
                    <a:pt x="0" y="5"/>
                  </a:lnTo>
                  <a:lnTo>
                    <a:pt x="0" y="153"/>
                  </a:lnTo>
                  <a:lnTo>
                    <a:pt x="3" y="156"/>
                  </a:lnTo>
                  <a:lnTo>
                    <a:pt x="6" y="158"/>
                  </a:lnTo>
                  <a:lnTo>
                    <a:pt x="12" y="158"/>
                  </a:lnTo>
                  <a:lnTo>
                    <a:pt x="14" y="156"/>
                  </a:lnTo>
                  <a:lnTo>
                    <a:pt x="17" y="153"/>
                  </a:lnTo>
                  <a:lnTo>
                    <a:pt x="17" y="150"/>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7" name="Freeform 130"/>
            <p:cNvSpPr>
              <a:spLocks/>
            </p:cNvSpPr>
            <p:nvPr/>
          </p:nvSpPr>
          <p:spPr bwMode="auto">
            <a:xfrm>
              <a:off x="3363" y="1859"/>
              <a:ext cx="94" cy="18"/>
            </a:xfrm>
            <a:custGeom>
              <a:avLst/>
              <a:gdLst>
                <a:gd name="T0" fmla="*/ 9 w 94"/>
                <a:gd name="T1" fmla="*/ 0 h 18"/>
                <a:gd name="T2" fmla="*/ 6 w 94"/>
                <a:gd name="T3" fmla="*/ 0 h 18"/>
                <a:gd name="T4" fmla="*/ 3 w 94"/>
                <a:gd name="T5" fmla="*/ 3 h 18"/>
                <a:gd name="T6" fmla="*/ 0 w 94"/>
                <a:gd name="T7" fmla="*/ 6 h 18"/>
                <a:gd name="T8" fmla="*/ 0 w 94"/>
                <a:gd name="T9" fmla="*/ 12 h 18"/>
                <a:gd name="T10" fmla="*/ 3 w 94"/>
                <a:gd name="T11" fmla="*/ 15 h 18"/>
                <a:gd name="T12" fmla="*/ 6 w 94"/>
                <a:gd name="T13" fmla="*/ 18 h 18"/>
                <a:gd name="T14" fmla="*/ 88 w 94"/>
                <a:gd name="T15" fmla="*/ 18 h 18"/>
                <a:gd name="T16" fmla="*/ 91 w 94"/>
                <a:gd name="T17" fmla="*/ 15 h 18"/>
                <a:gd name="T18" fmla="*/ 94 w 94"/>
                <a:gd name="T19" fmla="*/ 12 h 18"/>
                <a:gd name="T20" fmla="*/ 94 w 94"/>
                <a:gd name="T21" fmla="*/ 6 h 18"/>
                <a:gd name="T22" fmla="*/ 91 w 94"/>
                <a:gd name="T23" fmla="*/ 3 h 18"/>
                <a:gd name="T24" fmla="*/ 88 w 94"/>
                <a:gd name="T25" fmla="*/ 0 h 18"/>
                <a:gd name="T26" fmla="*/ 85 w 94"/>
                <a:gd name="T27" fmla="*/ 0 h 18"/>
                <a:gd name="T28" fmla="*/ 9 w 9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18">
                  <a:moveTo>
                    <a:pt x="9" y="0"/>
                  </a:moveTo>
                  <a:lnTo>
                    <a:pt x="6" y="0"/>
                  </a:lnTo>
                  <a:lnTo>
                    <a:pt x="3" y="3"/>
                  </a:lnTo>
                  <a:lnTo>
                    <a:pt x="0" y="6"/>
                  </a:lnTo>
                  <a:lnTo>
                    <a:pt x="0" y="12"/>
                  </a:lnTo>
                  <a:lnTo>
                    <a:pt x="3" y="15"/>
                  </a:lnTo>
                  <a:lnTo>
                    <a:pt x="6" y="18"/>
                  </a:lnTo>
                  <a:lnTo>
                    <a:pt x="88" y="18"/>
                  </a:lnTo>
                  <a:lnTo>
                    <a:pt x="91" y="15"/>
                  </a:lnTo>
                  <a:lnTo>
                    <a:pt x="94" y="12"/>
                  </a:lnTo>
                  <a:lnTo>
                    <a:pt x="94" y="6"/>
                  </a:lnTo>
                  <a:lnTo>
                    <a:pt x="91" y="3"/>
                  </a:lnTo>
                  <a:lnTo>
                    <a:pt x="88" y="0"/>
                  </a:lnTo>
                  <a:lnTo>
                    <a:pt x="8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8" name="Freeform 131"/>
            <p:cNvSpPr>
              <a:spLocks/>
            </p:cNvSpPr>
            <p:nvPr/>
          </p:nvSpPr>
          <p:spPr bwMode="auto">
            <a:xfrm>
              <a:off x="3363" y="1947"/>
              <a:ext cx="94" cy="18"/>
            </a:xfrm>
            <a:custGeom>
              <a:avLst/>
              <a:gdLst>
                <a:gd name="T0" fmla="*/ 9 w 94"/>
                <a:gd name="T1" fmla="*/ 0 h 18"/>
                <a:gd name="T2" fmla="*/ 6 w 94"/>
                <a:gd name="T3" fmla="*/ 0 h 18"/>
                <a:gd name="T4" fmla="*/ 3 w 94"/>
                <a:gd name="T5" fmla="*/ 3 h 18"/>
                <a:gd name="T6" fmla="*/ 0 w 94"/>
                <a:gd name="T7" fmla="*/ 6 h 18"/>
                <a:gd name="T8" fmla="*/ 0 w 94"/>
                <a:gd name="T9" fmla="*/ 12 h 18"/>
                <a:gd name="T10" fmla="*/ 3 w 94"/>
                <a:gd name="T11" fmla="*/ 15 h 18"/>
                <a:gd name="T12" fmla="*/ 6 w 94"/>
                <a:gd name="T13" fmla="*/ 18 h 18"/>
                <a:gd name="T14" fmla="*/ 88 w 94"/>
                <a:gd name="T15" fmla="*/ 18 h 18"/>
                <a:gd name="T16" fmla="*/ 91 w 94"/>
                <a:gd name="T17" fmla="*/ 15 h 18"/>
                <a:gd name="T18" fmla="*/ 94 w 94"/>
                <a:gd name="T19" fmla="*/ 12 h 18"/>
                <a:gd name="T20" fmla="*/ 94 w 94"/>
                <a:gd name="T21" fmla="*/ 6 h 18"/>
                <a:gd name="T22" fmla="*/ 91 w 94"/>
                <a:gd name="T23" fmla="*/ 3 h 18"/>
                <a:gd name="T24" fmla="*/ 88 w 94"/>
                <a:gd name="T25" fmla="*/ 0 h 18"/>
                <a:gd name="T26" fmla="*/ 85 w 94"/>
                <a:gd name="T27" fmla="*/ 0 h 18"/>
                <a:gd name="T28" fmla="*/ 9 w 9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18">
                  <a:moveTo>
                    <a:pt x="9" y="0"/>
                  </a:moveTo>
                  <a:lnTo>
                    <a:pt x="6" y="0"/>
                  </a:lnTo>
                  <a:lnTo>
                    <a:pt x="3" y="3"/>
                  </a:lnTo>
                  <a:lnTo>
                    <a:pt x="0" y="6"/>
                  </a:lnTo>
                  <a:lnTo>
                    <a:pt x="0" y="12"/>
                  </a:lnTo>
                  <a:lnTo>
                    <a:pt x="3" y="15"/>
                  </a:lnTo>
                  <a:lnTo>
                    <a:pt x="6" y="18"/>
                  </a:lnTo>
                  <a:lnTo>
                    <a:pt x="88" y="18"/>
                  </a:lnTo>
                  <a:lnTo>
                    <a:pt x="91" y="15"/>
                  </a:lnTo>
                  <a:lnTo>
                    <a:pt x="94" y="12"/>
                  </a:lnTo>
                  <a:lnTo>
                    <a:pt x="94" y="6"/>
                  </a:lnTo>
                  <a:lnTo>
                    <a:pt x="91" y="3"/>
                  </a:lnTo>
                  <a:lnTo>
                    <a:pt x="88" y="0"/>
                  </a:lnTo>
                  <a:lnTo>
                    <a:pt x="8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9" name="Freeform 132"/>
            <p:cNvSpPr>
              <a:spLocks/>
            </p:cNvSpPr>
            <p:nvPr/>
          </p:nvSpPr>
          <p:spPr bwMode="auto">
            <a:xfrm>
              <a:off x="3628" y="1912"/>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0" name="Freeform 133"/>
            <p:cNvSpPr>
              <a:spLocks/>
            </p:cNvSpPr>
            <p:nvPr/>
          </p:nvSpPr>
          <p:spPr bwMode="auto">
            <a:xfrm>
              <a:off x="3660" y="1918"/>
              <a:ext cx="72" cy="18"/>
            </a:xfrm>
            <a:custGeom>
              <a:avLst/>
              <a:gdLst>
                <a:gd name="T0" fmla="*/ 9 w 72"/>
                <a:gd name="T1" fmla="*/ 0 h 18"/>
                <a:gd name="T2" fmla="*/ 6 w 72"/>
                <a:gd name="T3" fmla="*/ 0 h 18"/>
                <a:gd name="T4" fmla="*/ 3 w 72"/>
                <a:gd name="T5" fmla="*/ 3 h 18"/>
                <a:gd name="T6" fmla="*/ 0 w 72"/>
                <a:gd name="T7" fmla="*/ 6 h 18"/>
                <a:gd name="T8" fmla="*/ 0 w 72"/>
                <a:gd name="T9" fmla="*/ 12 h 18"/>
                <a:gd name="T10" fmla="*/ 3 w 72"/>
                <a:gd name="T11" fmla="*/ 15 h 18"/>
                <a:gd name="T12" fmla="*/ 6 w 72"/>
                <a:gd name="T13" fmla="*/ 18 h 18"/>
                <a:gd name="T14" fmla="*/ 66 w 72"/>
                <a:gd name="T15" fmla="*/ 18 h 18"/>
                <a:gd name="T16" fmla="*/ 69 w 72"/>
                <a:gd name="T17" fmla="*/ 15 h 18"/>
                <a:gd name="T18" fmla="*/ 72 w 72"/>
                <a:gd name="T19" fmla="*/ 12 h 18"/>
                <a:gd name="T20" fmla="*/ 72 w 72"/>
                <a:gd name="T21" fmla="*/ 6 h 18"/>
                <a:gd name="T22" fmla="*/ 69 w 72"/>
                <a:gd name="T23" fmla="*/ 3 h 18"/>
                <a:gd name="T24" fmla="*/ 66 w 72"/>
                <a:gd name="T25" fmla="*/ 0 h 18"/>
                <a:gd name="T26" fmla="*/ 63 w 72"/>
                <a:gd name="T27" fmla="*/ 0 h 18"/>
                <a:gd name="T28" fmla="*/ 9 w 72"/>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8">
                  <a:moveTo>
                    <a:pt x="9" y="0"/>
                  </a:moveTo>
                  <a:lnTo>
                    <a:pt x="6" y="0"/>
                  </a:lnTo>
                  <a:lnTo>
                    <a:pt x="3" y="3"/>
                  </a:lnTo>
                  <a:lnTo>
                    <a:pt x="0" y="6"/>
                  </a:lnTo>
                  <a:lnTo>
                    <a:pt x="0" y="12"/>
                  </a:lnTo>
                  <a:lnTo>
                    <a:pt x="3" y="15"/>
                  </a:lnTo>
                  <a:lnTo>
                    <a:pt x="6" y="18"/>
                  </a:lnTo>
                  <a:lnTo>
                    <a:pt x="66" y="18"/>
                  </a:lnTo>
                  <a:lnTo>
                    <a:pt x="69" y="15"/>
                  </a:lnTo>
                  <a:lnTo>
                    <a:pt x="72" y="12"/>
                  </a:lnTo>
                  <a:lnTo>
                    <a:pt x="72" y="6"/>
                  </a:lnTo>
                  <a:lnTo>
                    <a:pt x="69" y="3"/>
                  </a:lnTo>
                  <a:lnTo>
                    <a:pt x="66" y="0"/>
                  </a:lnTo>
                  <a:lnTo>
                    <a:pt x="6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1" name="Freeform 134"/>
            <p:cNvSpPr>
              <a:spLocks/>
            </p:cNvSpPr>
            <p:nvPr/>
          </p:nvSpPr>
          <p:spPr bwMode="auto">
            <a:xfrm>
              <a:off x="3660" y="2035"/>
              <a:ext cx="50" cy="135"/>
            </a:xfrm>
            <a:custGeom>
              <a:avLst/>
              <a:gdLst>
                <a:gd name="T0" fmla="*/ 74 w 44"/>
                <a:gd name="T1" fmla="*/ 6 h 156"/>
                <a:gd name="T2" fmla="*/ 74 w 44"/>
                <a:gd name="T3" fmla="*/ 3 h 156"/>
                <a:gd name="T4" fmla="*/ 73 w 44"/>
                <a:gd name="T5" fmla="*/ 3 h 156"/>
                <a:gd name="T6" fmla="*/ 68 w 44"/>
                <a:gd name="T7" fmla="*/ 1 h 156"/>
                <a:gd name="T8" fmla="*/ 66 w 44"/>
                <a:gd name="T9" fmla="*/ 1 h 156"/>
                <a:gd name="T10" fmla="*/ 63 w 44"/>
                <a:gd name="T11" fmla="*/ 0 h 156"/>
                <a:gd name="T12" fmla="*/ 56 w 44"/>
                <a:gd name="T13" fmla="*/ 0 h 156"/>
                <a:gd name="T14" fmla="*/ 51 w 44"/>
                <a:gd name="T15" fmla="*/ 1 h 156"/>
                <a:gd name="T16" fmla="*/ 47 w 44"/>
                <a:gd name="T17" fmla="*/ 3 h 156"/>
                <a:gd name="T18" fmla="*/ 47 w 44"/>
                <a:gd name="T19" fmla="*/ 3 h 156"/>
                <a:gd name="T20" fmla="*/ 45 w 44"/>
                <a:gd name="T21" fmla="*/ 3 h 156"/>
                <a:gd name="T22" fmla="*/ 0 w 44"/>
                <a:gd name="T23" fmla="*/ 80 h 156"/>
                <a:gd name="T24" fmla="*/ 0 w 44"/>
                <a:gd name="T25" fmla="*/ 85 h 156"/>
                <a:gd name="T26" fmla="*/ 2 w 44"/>
                <a:gd name="T27" fmla="*/ 85 h 156"/>
                <a:gd name="T28" fmla="*/ 3 w 44"/>
                <a:gd name="T29" fmla="*/ 87 h 156"/>
                <a:gd name="T30" fmla="*/ 9 w 44"/>
                <a:gd name="T31" fmla="*/ 87 h 156"/>
                <a:gd name="T32" fmla="*/ 11 w 44"/>
                <a:gd name="T33" fmla="*/ 87 h 156"/>
                <a:gd name="T34" fmla="*/ 20 w 44"/>
                <a:gd name="T35" fmla="*/ 87 h 156"/>
                <a:gd name="T36" fmla="*/ 22 w 44"/>
                <a:gd name="T37" fmla="*/ 87 h 156"/>
                <a:gd name="T38" fmla="*/ 26 w 44"/>
                <a:gd name="T39" fmla="*/ 86 h 156"/>
                <a:gd name="T40" fmla="*/ 26 w 44"/>
                <a:gd name="T41" fmla="*/ 85 h 156"/>
                <a:gd name="T42" fmla="*/ 30 w 44"/>
                <a:gd name="T43" fmla="*/ 83 h 156"/>
                <a:gd name="T44" fmla="*/ 74 w 44"/>
                <a:gd name="T45" fmla="*/ 6 h 1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 h="156">
                  <a:moveTo>
                    <a:pt x="44" y="10"/>
                  </a:moveTo>
                  <a:lnTo>
                    <a:pt x="44" y="6"/>
                  </a:lnTo>
                  <a:lnTo>
                    <a:pt x="43" y="4"/>
                  </a:lnTo>
                  <a:lnTo>
                    <a:pt x="41" y="1"/>
                  </a:lnTo>
                  <a:lnTo>
                    <a:pt x="40" y="1"/>
                  </a:lnTo>
                  <a:lnTo>
                    <a:pt x="37" y="0"/>
                  </a:lnTo>
                  <a:lnTo>
                    <a:pt x="33" y="0"/>
                  </a:lnTo>
                  <a:lnTo>
                    <a:pt x="31" y="1"/>
                  </a:lnTo>
                  <a:lnTo>
                    <a:pt x="28" y="3"/>
                  </a:lnTo>
                  <a:lnTo>
                    <a:pt x="28" y="4"/>
                  </a:lnTo>
                  <a:lnTo>
                    <a:pt x="27" y="7"/>
                  </a:lnTo>
                  <a:lnTo>
                    <a:pt x="0" y="145"/>
                  </a:lnTo>
                  <a:lnTo>
                    <a:pt x="0" y="150"/>
                  </a:lnTo>
                  <a:lnTo>
                    <a:pt x="2" y="151"/>
                  </a:lnTo>
                  <a:lnTo>
                    <a:pt x="3" y="154"/>
                  </a:lnTo>
                  <a:lnTo>
                    <a:pt x="5" y="154"/>
                  </a:lnTo>
                  <a:lnTo>
                    <a:pt x="7" y="156"/>
                  </a:lnTo>
                  <a:lnTo>
                    <a:pt x="12" y="156"/>
                  </a:lnTo>
                  <a:lnTo>
                    <a:pt x="13" y="154"/>
                  </a:lnTo>
                  <a:lnTo>
                    <a:pt x="16" y="153"/>
                  </a:lnTo>
                  <a:lnTo>
                    <a:pt x="16" y="151"/>
                  </a:lnTo>
                  <a:lnTo>
                    <a:pt x="18" y="148"/>
                  </a:lnTo>
                  <a:lnTo>
                    <a:pt x="4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2" name="Freeform 135"/>
            <p:cNvSpPr>
              <a:spLocks/>
            </p:cNvSpPr>
            <p:nvPr/>
          </p:nvSpPr>
          <p:spPr bwMode="auto">
            <a:xfrm>
              <a:off x="4483" y="1263"/>
              <a:ext cx="43" cy="91"/>
            </a:xfrm>
            <a:custGeom>
              <a:avLst/>
              <a:gdLst>
                <a:gd name="T0" fmla="*/ 25 w 43"/>
                <a:gd name="T1" fmla="*/ 85 h 91"/>
                <a:gd name="T2" fmla="*/ 29 w 43"/>
                <a:gd name="T3" fmla="*/ 90 h 91"/>
                <a:gd name="T4" fmla="*/ 37 w 43"/>
                <a:gd name="T5" fmla="*/ 91 h 91"/>
                <a:gd name="T6" fmla="*/ 41 w 43"/>
                <a:gd name="T7" fmla="*/ 87 h 91"/>
                <a:gd name="T8" fmla="*/ 43 w 43"/>
                <a:gd name="T9" fmla="*/ 82 h 91"/>
                <a:gd name="T10" fmla="*/ 41 w 43"/>
                <a:gd name="T11" fmla="*/ 68 h 91"/>
                <a:gd name="T12" fmla="*/ 40 w 43"/>
                <a:gd name="T13" fmla="*/ 59 h 91"/>
                <a:gd name="T14" fmla="*/ 38 w 43"/>
                <a:gd name="T15" fmla="*/ 51 h 91"/>
                <a:gd name="T16" fmla="*/ 37 w 43"/>
                <a:gd name="T17" fmla="*/ 47 h 91"/>
                <a:gd name="T18" fmla="*/ 35 w 43"/>
                <a:gd name="T19" fmla="*/ 44 h 91"/>
                <a:gd name="T20" fmla="*/ 34 w 43"/>
                <a:gd name="T21" fmla="*/ 40 h 91"/>
                <a:gd name="T22" fmla="*/ 32 w 43"/>
                <a:gd name="T23" fmla="*/ 35 h 91"/>
                <a:gd name="T24" fmla="*/ 29 w 43"/>
                <a:gd name="T25" fmla="*/ 29 h 91"/>
                <a:gd name="T26" fmla="*/ 26 w 43"/>
                <a:gd name="T27" fmla="*/ 22 h 91"/>
                <a:gd name="T28" fmla="*/ 25 w 43"/>
                <a:gd name="T29" fmla="*/ 21 h 91"/>
                <a:gd name="T30" fmla="*/ 22 w 43"/>
                <a:gd name="T31" fmla="*/ 13 h 91"/>
                <a:gd name="T32" fmla="*/ 19 w 43"/>
                <a:gd name="T33" fmla="*/ 9 h 91"/>
                <a:gd name="T34" fmla="*/ 18 w 43"/>
                <a:gd name="T35" fmla="*/ 9 h 91"/>
                <a:gd name="T36" fmla="*/ 15 w 43"/>
                <a:gd name="T37" fmla="*/ 1 h 91"/>
                <a:gd name="T38" fmla="*/ 10 w 43"/>
                <a:gd name="T39" fmla="*/ 0 h 91"/>
                <a:gd name="T40" fmla="*/ 4 w 43"/>
                <a:gd name="T41" fmla="*/ 1 h 91"/>
                <a:gd name="T42" fmla="*/ 1 w 43"/>
                <a:gd name="T43" fmla="*/ 4 h 91"/>
                <a:gd name="T44" fmla="*/ 0 w 43"/>
                <a:gd name="T45" fmla="*/ 12 h 91"/>
                <a:gd name="T46" fmla="*/ 0 w 43"/>
                <a:gd name="T47" fmla="*/ 9 h 91"/>
                <a:gd name="T48" fmla="*/ 3 w 43"/>
                <a:gd name="T49" fmla="*/ 18 h 91"/>
                <a:gd name="T50" fmla="*/ 6 w 43"/>
                <a:gd name="T51" fmla="*/ 22 h 91"/>
                <a:gd name="T52" fmla="*/ 7 w 43"/>
                <a:gd name="T53" fmla="*/ 24 h 91"/>
                <a:gd name="T54" fmla="*/ 10 w 43"/>
                <a:gd name="T55" fmla="*/ 31 h 91"/>
                <a:gd name="T56" fmla="*/ 12 w 43"/>
                <a:gd name="T57" fmla="*/ 32 h 91"/>
                <a:gd name="T58" fmla="*/ 15 w 43"/>
                <a:gd name="T59" fmla="*/ 40 h 91"/>
                <a:gd name="T60" fmla="*/ 15 w 43"/>
                <a:gd name="T61" fmla="*/ 40 h 91"/>
                <a:gd name="T62" fmla="*/ 16 w 43"/>
                <a:gd name="T63" fmla="*/ 44 h 91"/>
                <a:gd name="T64" fmla="*/ 18 w 43"/>
                <a:gd name="T65" fmla="*/ 51 h 91"/>
                <a:gd name="T66" fmla="*/ 19 w 43"/>
                <a:gd name="T67" fmla="*/ 56 h 91"/>
                <a:gd name="T68" fmla="*/ 21 w 43"/>
                <a:gd name="T69" fmla="*/ 63 h 91"/>
                <a:gd name="T70" fmla="*/ 22 w 43"/>
                <a:gd name="T71" fmla="*/ 68 h 91"/>
                <a:gd name="T72" fmla="*/ 24 w 43"/>
                <a:gd name="T73" fmla="*/ 81 h 91"/>
                <a:gd name="T74" fmla="*/ 25 w 43"/>
                <a:gd name="T75" fmla="*/ 82 h 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3" h="91">
                  <a:moveTo>
                    <a:pt x="25" y="82"/>
                  </a:moveTo>
                  <a:lnTo>
                    <a:pt x="25" y="85"/>
                  </a:lnTo>
                  <a:lnTo>
                    <a:pt x="28" y="88"/>
                  </a:lnTo>
                  <a:lnTo>
                    <a:pt x="29" y="90"/>
                  </a:lnTo>
                  <a:lnTo>
                    <a:pt x="32" y="91"/>
                  </a:lnTo>
                  <a:lnTo>
                    <a:pt x="37" y="91"/>
                  </a:lnTo>
                  <a:lnTo>
                    <a:pt x="40" y="88"/>
                  </a:lnTo>
                  <a:lnTo>
                    <a:pt x="41" y="87"/>
                  </a:lnTo>
                  <a:lnTo>
                    <a:pt x="43" y="84"/>
                  </a:lnTo>
                  <a:lnTo>
                    <a:pt x="43" y="82"/>
                  </a:lnTo>
                  <a:lnTo>
                    <a:pt x="41" y="78"/>
                  </a:lnTo>
                  <a:lnTo>
                    <a:pt x="41" y="68"/>
                  </a:lnTo>
                  <a:lnTo>
                    <a:pt x="40" y="65"/>
                  </a:lnTo>
                  <a:lnTo>
                    <a:pt x="40" y="59"/>
                  </a:lnTo>
                  <a:lnTo>
                    <a:pt x="38" y="57"/>
                  </a:lnTo>
                  <a:lnTo>
                    <a:pt x="38" y="51"/>
                  </a:lnTo>
                  <a:lnTo>
                    <a:pt x="37" y="50"/>
                  </a:lnTo>
                  <a:lnTo>
                    <a:pt x="37" y="47"/>
                  </a:lnTo>
                  <a:lnTo>
                    <a:pt x="35" y="46"/>
                  </a:lnTo>
                  <a:lnTo>
                    <a:pt x="35" y="44"/>
                  </a:lnTo>
                  <a:lnTo>
                    <a:pt x="34" y="41"/>
                  </a:lnTo>
                  <a:lnTo>
                    <a:pt x="34" y="40"/>
                  </a:lnTo>
                  <a:lnTo>
                    <a:pt x="32" y="37"/>
                  </a:lnTo>
                  <a:lnTo>
                    <a:pt x="32" y="35"/>
                  </a:lnTo>
                  <a:lnTo>
                    <a:pt x="29" y="28"/>
                  </a:lnTo>
                  <a:lnTo>
                    <a:pt x="29" y="29"/>
                  </a:lnTo>
                  <a:lnTo>
                    <a:pt x="29" y="26"/>
                  </a:lnTo>
                  <a:lnTo>
                    <a:pt x="26" y="22"/>
                  </a:lnTo>
                  <a:lnTo>
                    <a:pt x="25" y="19"/>
                  </a:lnTo>
                  <a:lnTo>
                    <a:pt x="25" y="21"/>
                  </a:lnTo>
                  <a:lnTo>
                    <a:pt x="25" y="18"/>
                  </a:lnTo>
                  <a:lnTo>
                    <a:pt x="22" y="13"/>
                  </a:lnTo>
                  <a:lnTo>
                    <a:pt x="21" y="10"/>
                  </a:lnTo>
                  <a:lnTo>
                    <a:pt x="19" y="9"/>
                  </a:lnTo>
                  <a:lnTo>
                    <a:pt x="18" y="6"/>
                  </a:lnTo>
                  <a:lnTo>
                    <a:pt x="18" y="9"/>
                  </a:lnTo>
                  <a:lnTo>
                    <a:pt x="16" y="4"/>
                  </a:lnTo>
                  <a:lnTo>
                    <a:pt x="15" y="1"/>
                  </a:lnTo>
                  <a:lnTo>
                    <a:pt x="13" y="1"/>
                  </a:lnTo>
                  <a:lnTo>
                    <a:pt x="10" y="0"/>
                  </a:lnTo>
                  <a:lnTo>
                    <a:pt x="6" y="0"/>
                  </a:lnTo>
                  <a:lnTo>
                    <a:pt x="4" y="1"/>
                  </a:lnTo>
                  <a:lnTo>
                    <a:pt x="1" y="3"/>
                  </a:lnTo>
                  <a:lnTo>
                    <a:pt x="1" y="4"/>
                  </a:lnTo>
                  <a:lnTo>
                    <a:pt x="0" y="7"/>
                  </a:lnTo>
                  <a:lnTo>
                    <a:pt x="0" y="12"/>
                  </a:lnTo>
                  <a:lnTo>
                    <a:pt x="1" y="13"/>
                  </a:lnTo>
                  <a:lnTo>
                    <a:pt x="0" y="9"/>
                  </a:lnTo>
                  <a:lnTo>
                    <a:pt x="0" y="13"/>
                  </a:lnTo>
                  <a:lnTo>
                    <a:pt x="3" y="18"/>
                  </a:lnTo>
                  <a:lnTo>
                    <a:pt x="4" y="21"/>
                  </a:lnTo>
                  <a:lnTo>
                    <a:pt x="6" y="22"/>
                  </a:lnTo>
                  <a:lnTo>
                    <a:pt x="7" y="25"/>
                  </a:lnTo>
                  <a:lnTo>
                    <a:pt x="7" y="24"/>
                  </a:lnTo>
                  <a:lnTo>
                    <a:pt x="7" y="26"/>
                  </a:lnTo>
                  <a:lnTo>
                    <a:pt x="10" y="31"/>
                  </a:lnTo>
                  <a:lnTo>
                    <a:pt x="12" y="34"/>
                  </a:lnTo>
                  <a:lnTo>
                    <a:pt x="12" y="32"/>
                  </a:lnTo>
                  <a:lnTo>
                    <a:pt x="12" y="35"/>
                  </a:lnTo>
                  <a:lnTo>
                    <a:pt x="15" y="40"/>
                  </a:lnTo>
                  <a:lnTo>
                    <a:pt x="15" y="38"/>
                  </a:lnTo>
                  <a:lnTo>
                    <a:pt x="15" y="40"/>
                  </a:lnTo>
                  <a:lnTo>
                    <a:pt x="16" y="43"/>
                  </a:lnTo>
                  <a:lnTo>
                    <a:pt x="16" y="44"/>
                  </a:lnTo>
                  <a:lnTo>
                    <a:pt x="18" y="47"/>
                  </a:lnTo>
                  <a:lnTo>
                    <a:pt x="18" y="51"/>
                  </a:lnTo>
                  <a:lnTo>
                    <a:pt x="19" y="53"/>
                  </a:lnTo>
                  <a:lnTo>
                    <a:pt x="19" y="56"/>
                  </a:lnTo>
                  <a:lnTo>
                    <a:pt x="21" y="57"/>
                  </a:lnTo>
                  <a:lnTo>
                    <a:pt x="21" y="63"/>
                  </a:lnTo>
                  <a:lnTo>
                    <a:pt x="22" y="65"/>
                  </a:lnTo>
                  <a:lnTo>
                    <a:pt x="22" y="68"/>
                  </a:lnTo>
                  <a:lnTo>
                    <a:pt x="24" y="71"/>
                  </a:lnTo>
                  <a:lnTo>
                    <a:pt x="24" y="81"/>
                  </a:lnTo>
                  <a:lnTo>
                    <a:pt x="26" y="87"/>
                  </a:lnTo>
                  <a:lnTo>
                    <a:pt x="25"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3" name="Freeform 136"/>
            <p:cNvSpPr>
              <a:spLocks/>
            </p:cNvSpPr>
            <p:nvPr/>
          </p:nvSpPr>
          <p:spPr bwMode="auto">
            <a:xfrm>
              <a:off x="4486" y="1266"/>
              <a:ext cx="200" cy="85"/>
            </a:xfrm>
            <a:custGeom>
              <a:avLst/>
              <a:gdLst>
                <a:gd name="T0" fmla="*/ 185 w 200"/>
                <a:gd name="T1" fmla="*/ 82 h 85"/>
                <a:gd name="T2" fmla="*/ 188 w 200"/>
                <a:gd name="T3" fmla="*/ 85 h 85"/>
                <a:gd name="T4" fmla="*/ 194 w 200"/>
                <a:gd name="T5" fmla="*/ 85 h 85"/>
                <a:gd name="T6" fmla="*/ 197 w 200"/>
                <a:gd name="T7" fmla="*/ 82 h 85"/>
                <a:gd name="T8" fmla="*/ 200 w 200"/>
                <a:gd name="T9" fmla="*/ 79 h 85"/>
                <a:gd name="T10" fmla="*/ 200 w 200"/>
                <a:gd name="T11" fmla="*/ 73 h 85"/>
                <a:gd name="T12" fmla="*/ 197 w 200"/>
                <a:gd name="T13" fmla="*/ 71 h 85"/>
                <a:gd name="T14" fmla="*/ 188 w 200"/>
                <a:gd name="T15" fmla="*/ 60 h 85"/>
                <a:gd name="T16" fmla="*/ 179 w 200"/>
                <a:gd name="T17" fmla="*/ 54 h 85"/>
                <a:gd name="T18" fmla="*/ 175 w 200"/>
                <a:gd name="T19" fmla="*/ 50 h 85"/>
                <a:gd name="T20" fmla="*/ 165 w 200"/>
                <a:gd name="T21" fmla="*/ 44 h 85"/>
                <a:gd name="T22" fmla="*/ 159 w 200"/>
                <a:gd name="T23" fmla="*/ 41 h 85"/>
                <a:gd name="T24" fmla="*/ 154 w 200"/>
                <a:gd name="T25" fmla="*/ 38 h 85"/>
                <a:gd name="T26" fmla="*/ 149 w 200"/>
                <a:gd name="T27" fmla="*/ 35 h 85"/>
                <a:gd name="T28" fmla="*/ 144 w 200"/>
                <a:gd name="T29" fmla="*/ 32 h 85"/>
                <a:gd name="T30" fmla="*/ 132 w 200"/>
                <a:gd name="T31" fmla="*/ 26 h 85"/>
                <a:gd name="T32" fmla="*/ 121 w 200"/>
                <a:gd name="T33" fmla="*/ 21 h 85"/>
                <a:gd name="T34" fmla="*/ 115 w 200"/>
                <a:gd name="T35" fmla="*/ 18 h 85"/>
                <a:gd name="T36" fmla="*/ 103 w 200"/>
                <a:gd name="T37" fmla="*/ 15 h 85"/>
                <a:gd name="T38" fmla="*/ 97 w 200"/>
                <a:gd name="T39" fmla="*/ 12 h 85"/>
                <a:gd name="T40" fmla="*/ 88 w 200"/>
                <a:gd name="T41" fmla="*/ 10 h 85"/>
                <a:gd name="T42" fmla="*/ 76 w 200"/>
                <a:gd name="T43" fmla="*/ 7 h 85"/>
                <a:gd name="T44" fmla="*/ 69 w 200"/>
                <a:gd name="T45" fmla="*/ 6 h 85"/>
                <a:gd name="T46" fmla="*/ 57 w 200"/>
                <a:gd name="T47" fmla="*/ 3 h 85"/>
                <a:gd name="T48" fmla="*/ 50 w 200"/>
                <a:gd name="T49" fmla="*/ 3 h 85"/>
                <a:gd name="T50" fmla="*/ 44 w 200"/>
                <a:gd name="T51" fmla="*/ 1 h 85"/>
                <a:gd name="T52" fmla="*/ 37 w 200"/>
                <a:gd name="T53" fmla="*/ 1 h 85"/>
                <a:gd name="T54" fmla="*/ 29 w 200"/>
                <a:gd name="T55" fmla="*/ 0 h 85"/>
                <a:gd name="T56" fmla="*/ 7 w 200"/>
                <a:gd name="T57" fmla="*/ 0 h 85"/>
                <a:gd name="T58" fmla="*/ 4 w 200"/>
                <a:gd name="T59" fmla="*/ 1 h 85"/>
                <a:gd name="T60" fmla="*/ 1 w 200"/>
                <a:gd name="T61" fmla="*/ 4 h 85"/>
                <a:gd name="T62" fmla="*/ 0 w 200"/>
                <a:gd name="T63" fmla="*/ 6 h 85"/>
                <a:gd name="T64" fmla="*/ 0 w 200"/>
                <a:gd name="T65" fmla="*/ 10 h 85"/>
                <a:gd name="T66" fmla="*/ 1 w 200"/>
                <a:gd name="T67" fmla="*/ 13 h 85"/>
                <a:gd name="T68" fmla="*/ 4 w 200"/>
                <a:gd name="T69" fmla="*/ 16 h 85"/>
                <a:gd name="T70" fmla="*/ 6 w 200"/>
                <a:gd name="T71" fmla="*/ 18 h 85"/>
                <a:gd name="T72" fmla="*/ 9 w 200"/>
                <a:gd name="T73" fmla="*/ 18 h 85"/>
                <a:gd name="T74" fmla="*/ 26 w 200"/>
                <a:gd name="T75" fmla="*/ 18 h 85"/>
                <a:gd name="T76" fmla="*/ 34 w 200"/>
                <a:gd name="T77" fmla="*/ 19 h 85"/>
                <a:gd name="T78" fmla="*/ 41 w 200"/>
                <a:gd name="T79" fmla="*/ 19 h 85"/>
                <a:gd name="T80" fmla="*/ 47 w 200"/>
                <a:gd name="T81" fmla="*/ 21 h 85"/>
                <a:gd name="T82" fmla="*/ 54 w 200"/>
                <a:gd name="T83" fmla="*/ 21 h 85"/>
                <a:gd name="T84" fmla="*/ 66 w 200"/>
                <a:gd name="T85" fmla="*/ 23 h 85"/>
                <a:gd name="T86" fmla="*/ 73 w 200"/>
                <a:gd name="T87" fmla="*/ 25 h 85"/>
                <a:gd name="T88" fmla="*/ 85 w 200"/>
                <a:gd name="T89" fmla="*/ 28 h 85"/>
                <a:gd name="T90" fmla="*/ 91 w 200"/>
                <a:gd name="T91" fmla="*/ 29 h 85"/>
                <a:gd name="T92" fmla="*/ 97 w 200"/>
                <a:gd name="T93" fmla="*/ 32 h 85"/>
                <a:gd name="T94" fmla="*/ 109 w 200"/>
                <a:gd name="T95" fmla="*/ 35 h 85"/>
                <a:gd name="T96" fmla="*/ 115 w 200"/>
                <a:gd name="T97" fmla="*/ 38 h 85"/>
                <a:gd name="T98" fmla="*/ 121 w 200"/>
                <a:gd name="T99" fmla="*/ 38 h 85"/>
                <a:gd name="T100" fmla="*/ 124 w 200"/>
                <a:gd name="T101" fmla="*/ 41 h 85"/>
                <a:gd name="T102" fmla="*/ 135 w 200"/>
                <a:gd name="T103" fmla="*/ 47 h 85"/>
                <a:gd name="T104" fmla="*/ 140 w 200"/>
                <a:gd name="T105" fmla="*/ 50 h 85"/>
                <a:gd name="T106" fmla="*/ 146 w 200"/>
                <a:gd name="T107" fmla="*/ 53 h 85"/>
                <a:gd name="T108" fmla="*/ 150 w 200"/>
                <a:gd name="T109" fmla="*/ 56 h 85"/>
                <a:gd name="T110" fmla="*/ 156 w 200"/>
                <a:gd name="T111" fmla="*/ 59 h 85"/>
                <a:gd name="T112" fmla="*/ 163 w 200"/>
                <a:gd name="T113" fmla="*/ 65 h 85"/>
                <a:gd name="T114" fmla="*/ 168 w 200"/>
                <a:gd name="T115" fmla="*/ 69 h 85"/>
                <a:gd name="T116" fmla="*/ 177 w 200"/>
                <a:gd name="T117" fmla="*/ 75 h 85"/>
                <a:gd name="T118" fmla="*/ 185 w 200"/>
                <a:gd name="T119" fmla="*/ 82 h 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0" h="85">
                  <a:moveTo>
                    <a:pt x="185" y="82"/>
                  </a:moveTo>
                  <a:lnTo>
                    <a:pt x="188" y="85"/>
                  </a:lnTo>
                  <a:lnTo>
                    <a:pt x="194" y="85"/>
                  </a:lnTo>
                  <a:lnTo>
                    <a:pt x="197" y="82"/>
                  </a:lnTo>
                  <a:lnTo>
                    <a:pt x="200" y="79"/>
                  </a:lnTo>
                  <a:lnTo>
                    <a:pt x="200" y="73"/>
                  </a:lnTo>
                  <a:lnTo>
                    <a:pt x="197" y="71"/>
                  </a:lnTo>
                  <a:lnTo>
                    <a:pt x="188" y="60"/>
                  </a:lnTo>
                  <a:lnTo>
                    <a:pt x="179" y="54"/>
                  </a:lnTo>
                  <a:lnTo>
                    <a:pt x="175" y="50"/>
                  </a:lnTo>
                  <a:lnTo>
                    <a:pt x="165" y="44"/>
                  </a:lnTo>
                  <a:lnTo>
                    <a:pt x="159" y="41"/>
                  </a:lnTo>
                  <a:lnTo>
                    <a:pt x="154" y="38"/>
                  </a:lnTo>
                  <a:lnTo>
                    <a:pt x="149" y="35"/>
                  </a:lnTo>
                  <a:lnTo>
                    <a:pt x="144" y="32"/>
                  </a:lnTo>
                  <a:lnTo>
                    <a:pt x="132" y="26"/>
                  </a:lnTo>
                  <a:lnTo>
                    <a:pt x="121" y="21"/>
                  </a:lnTo>
                  <a:lnTo>
                    <a:pt x="115" y="18"/>
                  </a:lnTo>
                  <a:lnTo>
                    <a:pt x="103" y="15"/>
                  </a:lnTo>
                  <a:lnTo>
                    <a:pt x="97" y="12"/>
                  </a:lnTo>
                  <a:lnTo>
                    <a:pt x="88" y="10"/>
                  </a:lnTo>
                  <a:lnTo>
                    <a:pt x="76" y="7"/>
                  </a:lnTo>
                  <a:lnTo>
                    <a:pt x="69" y="6"/>
                  </a:lnTo>
                  <a:lnTo>
                    <a:pt x="57" y="3"/>
                  </a:lnTo>
                  <a:lnTo>
                    <a:pt x="50" y="3"/>
                  </a:lnTo>
                  <a:lnTo>
                    <a:pt x="44" y="1"/>
                  </a:lnTo>
                  <a:lnTo>
                    <a:pt x="37" y="1"/>
                  </a:lnTo>
                  <a:lnTo>
                    <a:pt x="29" y="0"/>
                  </a:lnTo>
                  <a:lnTo>
                    <a:pt x="7" y="0"/>
                  </a:lnTo>
                  <a:lnTo>
                    <a:pt x="4" y="1"/>
                  </a:lnTo>
                  <a:lnTo>
                    <a:pt x="1" y="4"/>
                  </a:lnTo>
                  <a:lnTo>
                    <a:pt x="0" y="6"/>
                  </a:lnTo>
                  <a:lnTo>
                    <a:pt x="0" y="10"/>
                  </a:lnTo>
                  <a:lnTo>
                    <a:pt x="1" y="13"/>
                  </a:lnTo>
                  <a:lnTo>
                    <a:pt x="4" y="16"/>
                  </a:lnTo>
                  <a:lnTo>
                    <a:pt x="6" y="18"/>
                  </a:lnTo>
                  <a:lnTo>
                    <a:pt x="9" y="18"/>
                  </a:lnTo>
                  <a:lnTo>
                    <a:pt x="26" y="18"/>
                  </a:lnTo>
                  <a:lnTo>
                    <a:pt x="34" y="19"/>
                  </a:lnTo>
                  <a:lnTo>
                    <a:pt x="41" y="19"/>
                  </a:lnTo>
                  <a:lnTo>
                    <a:pt x="47" y="21"/>
                  </a:lnTo>
                  <a:lnTo>
                    <a:pt x="54" y="21"/>
                  </a:lnTo>
                  <a:lnTo>
                    <a:pt x="66" y="23"/>
                  </a:lnTo>
                  <a:lnTo>
                    <a:pt x="73" y="25"/>
                  </a:lnTo>
                  <a:lnTo>
                    <a:pt x="85" y="28"/>
                  </a:lnTo>
                  <a:lnTo>
                    <a:pt x="91" y="29"/>
                  </a:lnTo>
                  <a:lnTo>
                    <a:pt x="97" y="32"/>
                  </a:lnTo>
                  <a:lnTo>
                    <a:pt x="109" y="35"/>
                  </a:lnTo>
                  <a:lnTo>
                    <a:pt x="115" y="38"/>
                  </a:lnTo>
                  <a:lnTo>
                    <a:pt x="121" y="38"/>
                  </a:lnTo>
                  <a:lnTo>
                    <a:pt x="124" y="41"/>
                  </a:lnTo>
                  <a:lnTo>
                    <a:pt x="135" y="47"/>
                  </a:lnTo>
                  <a:lnTo>
                    <a:pt x="140" y="50"/>
                  </a:lnTo>
                  <a:lnTo>
                    <a:pt x="146" y="53"/>
                  </a:lnTo>
                  <a:lnTo>
                    <a:pt x="150" y="56"/>
                  </a:lnTo>
                  <a:lnTo>
                    <a:pt x="156" y="59"/>
                  </a:lnTo>
                  <a:lnTo>
                    <a:pt x="163" y="65"/>
                  </a:lnTo>
                  <a:lnTo>
                    <a:pt x="168" y="69"/>
                  </a:lnTo>
                  <a:lnTo>
                    <a:pt x="177" y="75"/>
                  </a:lnTo>
                  <a:lnTo>
                    <a:pt x="185"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4" name="Freeform 137"/>
            <p:cNvSpPr>
              <a:spLocks/>
            </p:cNvSpPr>
            <p:nvPr/>
          </p:nvSpPr>
          <p:spPr bwMode="auto">
            <a:xfrm>
              <a:off x="4486" y="1339"/>
              <a:ext cx="43" cy="90"/>
            </a:xfrm>
            <a:custGeom>
              <a:avLst/>
              <a:gdLst>
                <a:gd name="T0" fmla="*/ 43 w 43"/>
                <a:gd name="T1" fmla="*/ 8 h 90"/>
                <a:gd name="T2" fmla="*/ 38 w 43"/>
                <a:gd name="T3" fmla="*/ 2 h 90"/>
                <a:gd name="T4" fmla="*/ 32 w 43"/>
                <a:gd name="T5" fmla="*/ 0 h 90"/>
                <a:gd name="T6" fmla="*/ 26 w 43"/>
                <a:gd name="T7" fmla="*/ 5 h 90"/>
                <a:gd name="T8" fmla="*/ 25 w 43"/>
                <a:gd name="T9" fmla="*/ 9 h 90"/>
                <a:gd name="T10" fmla="*/ 23 w 43"/>
                <a:gd name="T11" fmla="*/ 8 h 90"/>
                <a:gd name="T12" fmla="*/ 22 w 43"/>
                <a:gd name="T13" fmla="*/ 23 h 90"/>
                <a:gd name="T14" fmla="*/ 21 w 43"/>
                <a:gd name="T15" fmla="*/ 30 h 90"/>
                <a:gd name="T16" fmla="*/ 19 w 43"/>
                <a:gd name="T17" fmla="*/ 39 h 90"/>
                <a:gd name="T18" fmla="*/ 18 w 43"/>
                <a:gd name="T19" fmla="*/ 43 h 90"/>
                <a:gd name="T20" fmla="*/ 16 w 43"/>
                <a:gd name="T21" fmla="*/ 46 h 90"/>
                <a:gd name="T22" fmla="*/ 16 w 43"/>
                <a:gd name="T23" fmla="*/ 48 h 90"/>
                <a:gd name="T24" fmla="*/ 13 w 43"/>
                <a:gd name="T25" fmla="*/ 55 h 90"/>
                <a:gd name="T26" fmla="*/ 10 w 43"/>
                <a:gd name="T27" fmla="*/ 61 h 90"/>
                <a:gd name="T28" fmla="*/ 10 w 43"/>
                <a:gd name="T29" fmla="*/ 61 h 90"/>
                <a:gd name="T30" fmla="*/ 6 w 43"/>
                <a:gd name="T31" fmla="*/ 67 h 90"/>
                <a:gd name="T32" fmla="*/ 1 w 43"/>
                <a:gd name="T33" fmla="*/ 76 h 90"/>
                <a:gd name="T34" fmla="*/ 1 w 43"/>
                <a:gd name="T35" fmla="*/ 76 h 90"/>
                <a:gd name="T36" fmla="*/ 0 w 43"/>
                <a:gd name="T37" fmla="*/ 83 h 90"/>
                <a:gd name="T38" fmla="*/ 1 w 43"/>
                <a:gd name="T39" fmla="*/ 87 h 90"/>
                <a:gd name="T40" fmla="*/ 6 w 43"/>
                <a:gd name="T41" fmla="*/ 90 h 90"/>
                <a:gd name="T42" fmla="*/ 12 w 43"/>
                <a:gd name="T43" fmla="*/ 89 h 90"/>
                <a:gd name="T44" fmla="*/ 16 w 43"/>
                <a:gd name="T45" fmla="*/ 87 h 90"/>
                <a:gd name="T46" fmla="*/ 19 w 43"/>
                <a:gd name="T47" fmla="*/ 80 h 90"/>
                <a:gd name="T48" fmla="*/ 19 w 43"/>
                <a:gd name="T49" fmla="*/ 80 h 90"/>
                <a:gd name="T50" fmla="*/ 22 w 43"/>
                <a:gd name="T51" fmla="*/ 76 h 90"/>
                <a:gd name="T52" fmla="*/ 28 w 43"/>
                <a:gd name="T53" fmla="*/ 65 h 90"/>
                <a:gd name="T54" fmla="*/ 28 w 43"/>
                <a:gd name="T55" fmla="*/ 65 h 90"/>
                <a:gd name="T56" fmla="*/ 31 w 43"/>
                <a:gd name="T57" fmla="*/ 58 h 90"/>
                <a:gd name="T58" fmla="*/ 34 w 43"/>
                <a:gd name="T59" fmla="*/ 52 h 90"/>
                <a:gd name="T60" fmla="*/ 35 w 43"/>
                <a:gd name="T61" fmla="*/ 46 h 90"/>
                <a:gd name="T62" fmla="*/ 37 w 43"/>
                <a:gd name="T63" fmla="*/ 42 h 90"/>
                <a:gd name="T64" fmla="*/ 38 w 43"/>
                <a:gd name="T65" fmla="*/ 36 h 90"/>
                <a:gd name="T66" fmla="*/ 40 w 43"/>
                <a:gd name="T67" fmla="*/ 28 h 90"/>
                <a:gd name="T68" fmla="*/ 41 w 43"/>
                <a:gd name="T69" fmla="*/ 14 h 90"/>
                <a:gd name="T70" fmla="*/ 43 w 43"/>
                <a:gd name="T71" fmla="*/ 9 h 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3" h="90">
                  <a:moveTo>
                    <a:pt x="43" y="9"/>
                  </a:moveTo>
                  <a:lnTo>
                    <a:pt x="43" y="8"/>
                  </a:lnTo>
                  <a:lnTo>
                    <a:pt x="41" y="5"/>
                  </a:lnTo>
                  <a:lnTo>
                    <a:pt x="38" y="2"/>
                  </a:lnTo>
                  <a:lnTo>
                    <a:pt x="37" y="0"/>
                  </a:lnTo>
                  <a:lnTo>
                    <a:pt x="32" y="0"/>
                  </a:lnTo>
                  <a:lnTo>
                    <a:pt x="29" y="2"/>
                  </a:lnTo>
                  <a:lnTo>
                    <a:pt x="26" y="5"/>
                  </a:lnTo>
                  <a:lnTo>
                    <a:pt x="25" y="6"/>
                  </a:lnTo>
                  <a:lnTo>
                    <a:pt x="25" y="9"/>
                  </a:lnTo>
                  <a:lnTo>
                    <a:pt x="28" y="3"/>
                  </a:lnTo>
                  <a:lnTo>
                    <a:pt x="23" y="8"/>
                  </a:lnTo>
                  <a:lnTo>
                    <a:pt x="23" y="21"/>
                  </a:lnTo>
                  <a:lnTo>
                    <a:pt x="22" y="23"/>
                  </a:lnTo>
                  <a:lnTo>
                    <a:pt x="22" y="28"/>
                  </a:lnTo>
                  <a:lnTo>
                    <a:pt x="21" y="30"/>
                  </a:lnTo>
                  <a:lnTo>
                    <a:pt x="21" y="36"/>
                  </a:lnTo>
                  <a:lnTo>
                    <a:pt x="19" y="39"/>
                  </a:lnTo>
                  <a:lnTo>
                    <a:pt x="19" y="40"/>
                  </a:lnTo>
                  <a:lnTo>
                    <a:pt x="18" y="43"/>
                  </a:lnTo>
                  <a:lnTo>
                    <a:pt x="18" y="45"/>
                  </a:lnTo>
                  <a:lnTo>
                    <a:pt x="16" y="46"/>
                  </a:lnTo>
                  <a:lnTo>
                    <a:pt x="16" y="49"/>
                  </a:lnTo>
                  <a:lnTo>
                    <a:pt x="16" y="48"/>
                  </a:lnTo>
                  <a:lnTo>
                    <a:pt x="13" y="52"/>
                  </a:lnTo>
                  <a:lnTo>
                    <a:pt x="13" y="55"/>
                  </a:lnTo>
                  <a:lnTo>
                    <a:pt x="13" y="53"/>
                  </a:lnTo>
                  <a:lnTo>
                    <a:pt x="10" y="61"/>
                  </a:lnTo>
                  <a:lnTo>
                    <a:pt x="10" y="62"/>
                  </a:lnTo>
                  <a:lnTo>
                    <a:pt x="10" y="61"/>
                  </a:lnTo>
                  <a:lnTo>
                    <a:pt x="7" y="64"/>
                  </a:lnTo>
                  <a:lnTo>
                    <a:pt x="6" y="67"/>
                  </a:lnTo>
                  <a:lnTo>
                    <a:pt x="4" y="68"/>
                  </a:lnTo>
                  <a:lnTo>
                    <a:pt x="1" y="76"/>
                  </a:lnTo>
                  <a:lnTo>
                    <a:pt x="1" y="77"/>
                  </a:lnTo>
                  <a:lnTo>
                    <a:pt x="1" y="76"/>
                  </a:lnTo>
                  <a:lnTo>
                    <a:pt x="0" y="79"/>
                  </a:lnTo>
                  <a:lnTo>
                    <a:pt x="0" y="83"/>
                  </a:lnTo>
                  <a:lnTo>
                    <a:pt x="1" y="84"/>
                  </a:lnTo>
                  <a:lnTo>
                    <a:pt x="1" y="87"/>
                  </a:lnTo>
                  <a:lnTo>
                    <a:pt x="3" y="89"/>
                  </a:lnTo>
                  <a:lnTo>
                    <a:pt x="6" y="90"/>
                  </a:lnTo>
                  <a:lnTo>
                    <a:pt x="10" y="90"/>
                  </a:lnTo>
                  <a:lnTo>
                    <a:pt x="12" y="89"/>
                  </a:lnTo>
                  <a:lnTo>
                    <a:pt x="15" y="89"/>
                  </a:lnTo>
                  <a:lnTo>
                    <a:pt x="16" y="87"/>
                  </a:lnTo>
                  <a:lnTo>
                    <a:pt x="16" y="86"/>
                  </a:lnTo>
                  <a:lnTo>
                    <a:pt x="19" y="80"/>
                  </a:lnTo>
                  <a:lnTo>
                    <a:pt x="19" y="79"/>
                  </a:lnTo>
                  <a:lnTo>
                    <a:pt x="19" y="80"/>
                  </a:lnTo>
                  <a:lnTo>
                    <a:pt x="21" y="79"/>
                  </a:lnTo>
                  <a:lnTo>
                    <a:pt x="22" y="76"/>
                  </a:lnTo>
                  <a:lnTo>
                    <a:pt x="25" y="73"/>
                  </a:lnTo>
                  <a:lnTo>
                    <a:pt x="28" y="65"/>
                  </a:lnTo>
                  <a:lnTo>
                    <a:pt x="28" y="64"/>
                  </a:lnTo>
                  <a:lnTo>
                    <a:pt x="28" y="65"/>
                  </a:lnTo>
                  <a:lnTo>
                    <a:pt x="31" y="61"/>
                  </a:lnTo>
                  <a:lnTo>
                    <a:pt x="31" y="58"/>
                  </a:lnTo>
                  <a:lnTo>
                    <a:pt x="31" y="59"/>
                  </a:lnTo>
                  <a:lnTo>
                    <a:pt x="34" y="52"/>
                  </a:lnTo>
                  <a:lnTo>
                    <a:pt x="35" y="51"/>
                  </a:lnTo>
                  <a:lnTo>
                    <a:pt x="35" y="46"/>
                  </a:lnTo>
                  <a:lnTo>
                    <a:pt x="37" y="43"/>
                  </a:lnTo>
                  <a:lnTo>
                    <a:pt x="37" y="42"/>
                  </a:lnTo>
                  <a:lnTo>
                    <a:pt x="38" y="39"/>
                  </a:lnTo>
                  <a:lnTo>
                    <a:pt x="38" y="36"/>
                  </a:lnTo>
                  <a:lnTo>
                    <a:pt x="40" y="34"/>
                  </a:lnTo>
                  <a:lnTo>
                    <a:pt x="40" y="28"/>
                  </a:lnTo>
                  <a:lnTo>
                    <a:pt x="41" y="27"/>
                  </a:lnTo>
                  <a:lnTo>
                    <a:pt x="41" y="14"/>
                  </a:lnTo>
                  <a:lnTo>
                    <a:pt x="40" y="15"/>
                  </a:lnTo>
                  <a:lnTo>
                    <a:pt x="4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5" name="Freeform 138"/>
            <p:cNvSpPr>
              <a:spLocks/>
            </p:cNvSpPr>
            <p:nvPr/>
          </p:nvSpPr>
          <p:spPr bwMode="auto">
            <a:xfrm>
              <a:off x="4490" y="1342"/>
              <a:ext cx="199" cy="87"/>
            </a:xfrm>
            <a:custGeom>
              <a:avLst/>
              <a:gdLst>
                <a:gd name="T0" fmla="*/ 198 w 199"/>
                <a:gd name="T1" fmla="*/ 14 h 87"/>
                <a:gd name="T2" fmla="*/ 199 w 199"/>
                <a:gd name="T3" fmla="*/ 6 h 87"/>
                <a:gd name="T4" fmla="*/ 195 w 199"/>
                <a:gd name="T5" fmla="*/ 2 h 87"/>
                <a:gd name="T6" fmla="*/ 187 w 199"/>
                <a:gd name="T7" fmla="*/ 0 h 87"/>
                <a:gd name="T8" fmla="*/ 186 w 199"/>
                <a:gd name="T9" fmla="*/ 2 h 87"/>
                <a:gd name="T10" fmla="*/ 175 w 199"/>
                <a:gd name="T11" fmla="*/ 9 h 87"/>
                <a:gd name="T12" fmla="*/ 167 w 199"/>
                <a:gd name="T13" fmla="*/ 17 h 87"/>
                <a:gd name="T14" fmla="*/ 158 w 199"/>
                <a:gd name="T15" fmla="*/ 24 h 87"/>
                <a:gd name="T16" fmla="*/ 145 w 199"/>
                <a:gd name="T17" fmla="*/ 33 h 87"/>
                <a:gd name="T18" fmla="*/ 128 w 199"/>
                <a:gd name="T19" fmla="*/ 42 h 87"/>
                <a:gd name="T20" fmla="*/ 120 w 199"/>
                <a:gd name="T21" fmla="*/ 45 h 87"/>
                <a:gd name="T22" fmla="*/ 96 w 199"/>
                <a:gd name="T23" fmla="*/ 53 h 87"/>
                <a:gd name="T24" fmla="*/ 74 w 199"/>
                <a:gd name="T25" fmla="*/ 61 h 87"/>
                <a:gd name="T26" fmla="*/ 61 w 199"/>
                <a:gd name="T27" fmla="*/ 64 h 87"/>
                <a:gd name="T28" fmla="*/ 47 w 199"/>
                <a:gd name="T29" fmla="*/ 65 h 87"/>
                <a:gd name="T30" fmla="*/ 34 w 199"/>
                <a:gd name="T31" fmla="*/ 67 h 87"/>
                <a:gd name="T32" fmla="*/ 14 w 199"/>
                <a:gd name="T33" fmla="*/ 68 h 87"/>
                <a:gd name="T34" fmla="*/ 9 w 199"/>
                <a:gd name="T35" fmla="*/ 70 h 87"/>
                <a:gd name="T36" fmla="*/ 3 w 199"/>
                <a:gd name="T37" fmla="*/ 73 h 87"/>
                <a:gd name="T38" fmla="*/ 0 w 199"/>
                <a:gd name="T39" fmla="*/ 77 h 87"/>
                <a:gd name="T40" fmla="*/ 3 w 199"/>
                <a:gd name="T41" fmla="*/ 84 h 87"/>
                <a:gd name="T42" fmla="*/ 8 w 199"/>
                <a:gd name="T43" fmla="*/ 87 h 87"/>
                <a:gd name="T44" fmla="*/ 11 w 199"/>
                <a:gd name="T45" fmla="*/ 87 h 87"/>
                <a:gd name="T46" fmla="*/ 30 w 199"/>
                <a:gd name="T47" fmla="*/ 86 h 87"/>
                <a:gd name="T48" fmla="*/ 44 w 199"/>
                <a:gd name="T49" fmla="*/ 84 h 87"/>
                <a:gd name="T50" fmla="*/ 56 w 199"/>
                <a:gd name="T51" fmla="*/ 83 h 87"/>
                <a:gd name="T52" fmla="*/ 69 w 199"/>
                <a:gd name="T53" fmla="*/ 80 h 87"/>
                <a:gd name="T54" fmla="*/ 96 w 199"/>
                <a:gd name="T55" fmla="*/ 74 h 87"/>
                <a:gd name="T56" fmla="*/ 114 w 199"/>
                <a:gd name="T57" fmla="*/ 68 h 87"/>
                <a:gd name="T58" fmla="*/ 131 w 199"/>
                <a:gd name="T59" fmla="*/ 59 h 87"/>
                <a:gd name="T60" fmla="*/ 149 w 199"/>
                <a:gd name="T61" fmla="*/ 50 h 87"/>
                <a:gd name="T62" fmla="*/ 159 w 199"/>
                <a:gd name="T63" fmla="*/ 45 h 87"/>
                <a:gd name="T64" fmla="*/ 174 w 199"/>
                <a:gd name="T65" fmla="*/ 34 h 87"/>
                <a:gd name="T66" fmla="*/ 183 w 199"/>
                <a:gd name="T67" fmla="*/ 27 h 87"/>
                <a:gd name="T68" fmla="*/ 192 w 199"/>
                <a:gd name="T69" fmla="*/ 20 h 87"/>
                <a:gd name="T70" fmla="*/ 196 w 199"/>
                <a:gd name="T71" fmla="*/ 15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99" h="87">
                  <a:moveTo>
                    <a:pt x="196" y="15"/>
                  </a:moveTo>
                  <a:lnTo>
                    <a:pt x="198" y="14"/>
                  </a:lnTo>
                  <a:lnTo>
                    <a:pt x="199" y="11"/>
                  </a:lnTo>
                  <a:lnTo>
                    <a:pt x="199" y="6"/>
                  </a:lnTo>
                  <a:lnTo>
                    <a:pt x="196" y="3"/>
                  </a:lnTo>
                  <a:lnTo>
                    <a:pt x="195" y="2"/>
                  </a:lnTo>
                  <a:lnTo>
                    <a:pt x="192" y="0"/>
                  </a:lnTo>
                  <a:lnTo>
                    <a:pt x="187" y="0"/>
                  </a:lnTo>
                  <a:lnTo>
                    <a:pt x="184" y="3"/>
                  </a:lnTo>
                  <a:lnTo>
                    <a:pt x="186" y="2"/>
                  </a:lnTo>
                  <a:lnTo>
                    <a:pt x="180" y="5"/>
                  </a:lnTo>
                  <a:lnTo>
                    <a:pt x="175" y="9"/>
                  </a:lnTo>
                  <a:lnTo>
                    <a:pt x="171" y="12"/>
                  </a:lnTo>
                  <a:lnTo>
                    <a:pt x="167" y="17"/>
                  </a:lnTo>
                  <a:lnTo>
                    <a:pt x="162" y="20"/>
                  </a:lnTo>
                  <a:lnTo>
                    <a:pt x="158" y="24"/>
                  </a:lnTo>
                  <a:lnTo>
                    <a:pt x="150" y="30"/>
                  </a:lnTo>
                  <a:lnTo>
                    <a:pt x="145" y="33"/>
                  </a:lnTo>
                  <a:lnTo>
                    <a:pt x="140" y="36"/>
                  </a:lnTo>
                  <a:lnTo>
                    <a:pt x="128" y="42"/>
                  </a:lnTo>
                  <a:lnTo>
                    <a:pt x="125" y="45"/>
                  </a:lnTo>
                  <a:lnTo>
                    <a:pt x="120" y="45"/>
                  </a:lnTo>
                  <a:lnTo>
                    <a:pt x="108" y="50"/>
                  </a:lnTo>
                  <a:lnTo>
                    <a:pt x="96" y="53"/>
                  </a:lnTo>
                  <a:lnTo>
                    <a:pt x="90" y="56"/>
                  </a:lnTo>
                  <a:lnTo>
                    <a:pt x="74" y="61"/>
                  </a:lnTo>
                  <a:lnTo>
                    <a:pt x="67" y="62"/>
                  </a:lnTo>
                  <a:lnTo>
                    <a:pt x="61" y="64"/>
                  </a:lnTo>
                  <a:lnTo>
                    <a:pt x="53" y="65"/>
                  </a:lnTo>
                  <a:lnTo>
                    <a:pt x="47" y="65"/>
                  </a:lnTo>
                  <a:lnTo>
                    <a:pt x="42" y="67"/>
                  </a:lnTo>
                  <a:lnTo>
                    <a:pt x="34" y="67"/>
                  </a:lnTo>
                  <a:lnTo>
                    <a:pt x="27" y="68"/>
                  </a:lnTo>
                  <a:lnTo>
                    <a:pt x="14" y="68"/>
                  </a:lnTo>
                  <a:lnTo>
                    <a:pt x="8" y="70"/>
                  </a:lnTo>
                  <a:lnTo>
                    <a:pt x="9" y="70"/>
                  </a:lnTo>
                  <a:lnTo>
                    <a:pt x="6" y="70"/>
                  </a:lnTo>
                  <a:lnTo>
                    <a:pt x="3" y="73"/>
                  </a:lnTo>
                  <a:lnTo>
                    <a:pt x="2" y="74"/>
                  </a:lnTo>
                  <a:lnTo>
                    <a:pt x="0" y="77"/>
                  </a:lnTo>
                  <a:lnTo>
                    <a:pt x="0" y="81"/>
                  </a:lnTo>
                  <a:lnTo>
                    <a:pt x="3" y="84"/>
                  </a:lnTo>
                  <a:lnTo>
                    <a:pt x="5" y="86"/>
                  </a:lnTo>
                  <a:lnTo>
                    <a:pt x="8" y="87"/>
                  </a:lnTo>
                  <a:lnTo>
                    <a:pt x="9" y="87"/>
                  </a:lnTo>
                  <a:lnTo>
                    <a:pt x="11" y="87"/>
                  </a:lnTo>
                  <a:lnTo>
                    <a:pt x="17" y="86"/>
                  </a:lnTo>
                  <a:lnTo>
                    <a:pt x="30" y="86"/>
                  </a:lnTo>
                  <a:lnTo>
                    <a:pt x="37" y="84"/>
                  </a:lnTo>
                  <a:lnTo>
                    <a:pt x="44" y="84"/>
                  </a:lnTo>
                  <a:lnTo>
                    <a:pt x="50" y="83"/>
                  </a:lnTo>
                  <a:lnTo>
                    <a:pt x="56" y="83"/>
                  </a:lnTo>
                  <a:lnTo>
                    <a:pt x="64" y="81"/>
                  </a:lnTo>
                  <a:lnTo>
                    <a:pt x="69" y="80"/>
                  </a:lnTo>
                  <a:lnTo>
                    <a:pt x="77" y="78"/>
                  </a:lnTo>
                  <a:lnTo>
                    <a:pt x="96" y="74"/>
                  </a:lnTo>
                  <a:lnTo>
                    <a:pt x="102" y="71"/>
                  </a:lnTo>
                  <a:lnTo>
                    <a:pt x="114" y="68"/>
                  </a:lnTo>
                  <a:lnTo>
                    <a:pt x="125" y="62"/>
                  </a:lnTo>
                  <a:lnTo>
                    <a:pt x="131" y="59"/>
                  </a:lnTo>
                  <a:lnTo>
                    <a:pt x="137" y="56"/>
                  </a:lnTo>
                  <a:lnTo>
                    <a:pt x="149" y="50"/>
                  </a:lnTo>
                  <a:lnTo>
                    <a:pt x="153" y="48"/>
                  </a:lnTo>
                  <a:lnTo>
                    <a:pt x="159" y="45"/>
                  </a:lnTo>
                  <a:lnTo>
                    <a:pt x="170" y="39"/>
                  </a:lnTo>
                  <a:lnTo>
                    <a:pt x="174" y="34"/>
                  </a:lnTo>
                  <a:lnTo>
                    <a:pt x="178" y="31"/>
                  </a:lnTo>
                  <a:lnTo>
                    <a:pt x="183" y="27"/>
                  </a:lnTo>
                  <a:lnTo>
                    <a:pt x="187" y="24"/>
                  </a:lnTo>
                  <a:lnTo>
                    <a:pt x="192" y="20"/>
                  </a:lnTo>
                  <a:lnTo>
                    <a:pt x="195" y="17"/>
                  </a:lnTo>
                  <a:lnTo>
                    <a:pt x="196"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6" name="Freeform 139"/>
            <p:cNvSpPr>
              <a:spLocks/>
            </p:cNvSpPr>
            <p:nvPr/>
          </p:nvSpPr>
          <p:spPr bwMode="auto">
            <a:xfrm>
              <a:off x="4417" y="1289"/>
              <a:ext cx="92" cy="18"/>
            </a:xfrm>
            <a:custGeom>
              <a:avLst/>
              <a:gdLst>
                <a:gd name="T0" fmla="*/ 9 w 92"/>
                <a:gd name="T1" fmla="*/ 0 h 18"/>
                <a:gd name="T2" fmla="*/ 6 w 92"/>
                <a:gd name="T3" fmla="*/ 0 h 18"/>
                <a:gd name="T4" fmla="*/ 3 w 92"/>
                <a:gd name="T5" fmla="*/ 3 h 18"/>
                <a:gd name="T6" fmla="*/ 0 w 92"/>
                <a:gd name="T7" fmla="*/ 6 h 18"/>
                <a:gd name="T8" fmla="*/ 0 w 92"/>
                <a:gd name="T9" fmla="*/ 12 h 18"/>
                <a:gd name="T10" fmla="*/ 3 w 92"/>
                <a:gd name="T11" fmla="*/ 15 h 18"/>
                <a:gd name="T12" fmla="*/ 6 w 92"/>
                <a:gd name="T13" fmla="*/ 18 h 18"/>
                <a:gd name="T14" fmla="*/ 87 w 92"/>
                <a:gd name="T15" fmla="*/ 18 h 18"/>
                <a:gd name="T16" fmla="*/ 90 w 92"/>
                <a:gd name="T17" fmla="*/ 15 h 18"/>
                <a:gd name="T18" fmla="*/ 92 w 92"/>
                <a:gd name="T19" fmla="*/ 12 h 18"/>
                <a:gd name="T20" fmla="*/ 92 w 92"/>
                <a:gd name="T21" fmla="*/ 6 h 18"/>
                <a:gd name="T22" fmla="*/ 90 w 92"/>
                <a:gd name="T23" fmla="*/ 3 h 18"/>
                <a:gd name="T24" fmla="*/ 87 w 92"/>
                <a:gd name="T25" fmla="*/ 0 h 18"/>
                <a:gd name="T26" fmla="*/ 84 w 92"/>
                <a:gd name="T27" fmla="*/ 0 h 18"/>
                <a:gd name="T28" fmla="*/ 9 w 92"/>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8">
                  <a:moveTo>
                    <a:pt x="9" y="0"/>
                  </a:moveTo>
                  <a:lnTo>
                    <a:pt x="6" y="0"/>
                  </a:lnTo>
                  <a:lnTo>
                    <a:pt x="3" y="3"/>
                  </a:lnTo>
                  <a:lnTo>
                    <a:pt x="0" y="6"/>
                  </a:lnTo>
                  <a:lnTo>
                    <a:pt x="0" y="12"/>
                  </a:lnTo>
                  <a:lnTo>
                    <a:pt x="3" y="15"/>
                  </a:lnTo>
                  <a:lnTo>
                    <a:pt x="6" y="18"/>
                  </a:lnTo>
                  <a:lnTo>
                    <a:pt x="87" y="18"/>
                  </a:lnTo>
                  <a:lnTo>
                    <a:pt x="90" y="15"/>
                  </a:lnTo>
                  <a:lnTo>
                    <a:pt x="92" y="12"/>
                  </a:lnTo>
                  <a:lnTo>
                    <a:pt x="92"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7" name="Freeform 140"/>
            <p:cNvSpPr>
              <a:spLocks/>
            </p:cNvSpPr>
            <p:nvPr/>
          </p:nvSpPr>
          <p:spPr bwMode="auto">
            <a:xfrm>
              <a:off x="4406" y="1397"/>
              <a:ext cx="103" cy="18"/>
            </a:xfrm>
            <a:custGeom>
              <a:avLst/>
              <a:gdLst>
                <a:gd name="T0" fmla="*/ 9 w 103"/>
                <a:gd name="T1" fmla="*/ 0 h 18"/>
                <a:gd name="T2" fmla="*/ 6 w 103"/>
                <a:gd name="T3" fmla="*/ 0 h 18"/>
                <a:gd name="T4" fmla="*/ 3 w 103"/>
                <a:gd name="T5" fmla="*/ 3 h 18"/>
                <a:gd name="T6" fmla="*/ 0 w 103"/>
                <a:gd name="T7" fmla="*/ 6 h 18"/>
                <a:gd name="T8" fmla="*/ 0 w 103"/>
                <a:gd name="T9" fmla="*/ 12 h 18"/>
                <a:gd name="T10" fmla="*/ 3 w 103"/>
                <a:gd name="T11" fmla="*/ 15 h 18"/>
                <a:gd name="T12" fmla="*/ 6 w 103"/>
                <a:gd name="T13" fmla="*/ 18 h 18"/>
                <a:gd name="T14" fmla="*/ 98 w 103"/>
                <a:gd name="T15" fmla="*/ 18 h 18"/>
                <a:gd name="T16" fmla="*/ 101 w 103"/>
                <a:gd name="T17" fmla="*/ 15 h 18"/>
                <a:gd name="T18" fmla="*/ 103 w 103"/>
                <a:gd name="T19" fmla="*/ 12 h 18"/>
                <a:gd name="T20" fmla="*/ 103 w 103"/>
                <a:gd name="T21" fmla="*/ 6 h 18"/>
                <a:gd name="T22" fmla="*/ 101 w 103"/>
                <a:gd name="T23" fmla="*/ 3 h 18"/>
                <a:gd name="T24" fmla="*/ 98 w 103"/>
                <a:gd name="T25" fmla="*/ 0 h 18"/>
                <a:gd name="T26" fmla="*/ 95 w 103"/>
                <a:gd name="T27" fmla="*/ 0 h 18"/>
                <a:gd name="T28" fmla="*/ 9 w 10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18">
                  <a:moveTo>
                    <a:pt x="9" y="0"/>
                  </a:moveTo>
                  <a:lnTo>
                    <a:pt x="6" y="0"/>
                  </a:lnTo>
                  <a:lnTo>
                    <a:pt x="3" y="3"/>
                  </a:lnTo>
                  <a:lnTo>
                    <a:pt x="0" y="6"/>
                  </a:lnTo>
                  <a:lnTo>
                    <a:pt x="0" y="12"/>
                  </a:lnTo>
                  <a:lnTo>
                    <a:pt x="3" y="15"/>
                  </a:lnTo>
                  <a:lnTo>
                    <a:pt x="6" y="18"/>
                  </a:lnTo>
                  <a:lnTo>
                    <a:pt x="98" y="18"/>
                  </a:lnTo>
                  <a:lnTo>
                    <a:pt x="101" y="15"/>
                  </a:lnTo>
                  <a:lnTo>
                    <a:pt x="103" y="12"/>
                  </a:lnTo>
                  <a:lnTo>
                    <a:pt x="103" y="6"/>
                  </a:lnTo>
                  <a:lnTo>
                    <a:pt x="101" y="3"/>
                  </a:lnTo>
                  <a:lnTo>
                    <a:pt x="98" y="0"/>
                  </a:lnTo>
                  <a:lnTo>
                    <a:pt x="9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8" name="Freeform 141"/>
            <p:cNvSpPr>
              <a:spLocks/>
            </p:cNvSpPr>
            <p:nvPr/>
          </p:nvSpPr>
          <p:spPr bwMode="auto">
            <a:xfrm>
              <a:off x="4676" y="1337"/>
              <a:ext cx="65" cy="17"/>
            </a:xfrm>
            <a:custGeom>
              <a:avLst/>
              <a:gdLst>
                <a:gd name="T0" fmla="*/ 9 w 65"/>
                <a:gd name="T1" fmla="*/ 0 h 17"/>
                <a:gd name="T2" fmla="*/ 6 w 65"/>
                <a:gd name="T3" fmla="*/ 0 h 17"/>
                <a:gd name="T4" fmla="*/ 3 w 65"/>
                <a:gd name="T5" fmla="*/ 2 h 17"/>
                <a:gd name="T6" fmla="*/ 0 w 65"/>
                <a:gd name="T7" fmla="*/ 5 h 17"/>
                <a:gd name="T8" fmla="*/ 0 w 65"/>
                <a:gd name="T9" fmla="*/ 11 h 17"/>
                <a:gd name="T10" fmla="*/ 3 w 65"/>
                <a:gd name="T11" fmla="*/ 14 h 17"/>
                <a:gd name="T12" fmla="*/ 6 w 65"/>
                <a:gd name="T13" fmla="*/ 17 h 17"/>
                <a:gd name="T14" fmla="*/ 59 w 65"/>
                <a:gd name="T15" fmla="*/ 17 h 17"/>
                <a:gd name="T16" fmla="*/ 62 w 65"/>
                <a:gd name="T17" fmla="*/ 14 h 17"/>
                <a:gd name="T18" fmla="*/ 65 w 65"/>
                <a:gd name="T19" fmla="*/ 11 h 17"/>
                <a:gd name="T20" fmla="*/ 65 w 65"/>
                <a:gd name="T21" fmla="*/ 5 h 17"/>
                <a:gd name="T22" fmla="*/ 62 w 65"/>
                <a:gd name="T23" fmla="*/ 2 h 17"/>
                <a:gd name="T24" fmla="*/ 59 w 65"/>
                <a:gd name="T25" fmla="*/ 0 h 17"/>
                <a:gd name="T26" fmla="*/ 56 w 65"/>
                <a:gd name="T27" fmla="*/ 0 h 17"/>
                <a:gd name="T28" fmla="*/ 9 w 6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7">
                  <a:moveTo>
                    <a:pt x="9" y="0"/>
                  </a:moveTo>
                  <a:lnTo>
                    <a:pt x="6" y="0"/>
                  </a:lnTo>
                  <a:lnTo>
                    <a:pt x="3" y="2"/>
                  </a:lnTo>
                  <a:lnTo>
                    <a:pt x="0" y="5"/>
                  </a:lnTo>
                  <a:lnTo>
                    <a:pt x="0" y="11"/>
                  </a:lnTo>
                  <a:lnTo>
                    <a:pt x="3" y="14"/>
                  </a:lnTo>
                  <a:lnTo>
                    <a:pt x="6" y="17"/>
                  </a:lnTo>
                  <a:lnTo>
                    <a:pt x="59" y="17"/>
                  </a:lnTo>
                  <a:lnTo>
                    <a:pt x="62" y="14"/>
                  </a:lnTo>
                  <a:lnTo>
                    <a:pt x="65" y="11"/>
                  </a:lnTo>
                  <a:lnTo>
                    <a:pt x="65" y="5"/>
                  </a:lnTo>
                  <a:lnTo>
                    <a:pt x="62" y="2"/>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9" name="Freeform 142"/>
            <p:cNvSpPr>
              <a:spLocks/>
            </p:cNvSpPr>
            <p:nvPr/>
          </p:nvSpPr>
          <p:spPr bwMode="auto">
            <a:xfrm>
              <a:off x="4252" y="1447"/>
              <a:ext cx="93" cy="159"/>
            </a:xfrm>
            <a:custGeom>
              <a:avLst/>
              <a:gdLst>
                <a:gd name="T0" fmla="*/ 6 w 93"/>
                <a:gd name="T1" fmla="*/ 0 h 159"/>
                <a:gd name="T2" fmla="*/ 0 w 93"/>
                <a:gd name="T3" fmla="*/ 6 h 159"/>
                <a:gd name="T4" fmla="*/ 3 w 93"/>
                <a:gd name="T5" fmla="*/ 15 h 159"/>
                <a:gd name="T6" fmla="*/ 22 w 93"/>
                <a:gd name="T7" fmla="*/ 18 h 159"/>
                <a:gd name="T8" fmla="*/ 29 w 93"/>
                <a:gd name="T9" fmla="*/ 21 h 159"/>
                <a:gd name="T10" fmla="*/ 34 w 93"/>
                <a:gd name="T11" fmla="*/ 22 h 159"/>
                <a:gd name="T12" fmla="*/ 41 w 93"/>
                <a:gd name="T13" fmla="*/ 25 h 159"/>
                <a:gd name="T14" fmla="*/ 50 w 93"/>
                <a:gd name="T15" fmla="*/ 31 h 159"/>
                <a:gd name="T16" fmla="*/ 56 w 93"/>
                <a:gd name="T17" fmla="*/ 34 h 159"/>
                <a:gd name="T18" fmla="*/ 62 w 93"/>
                <a:gd name="T19" fmla="*/ 43 h 159"/>
                <a:gd name="T20" fmla="*/ 66 w 93"/>
                <a:gd name="T21" fmla="*/ 50 h 159"/>
                <a:gd name="T22" fmla="*/ 72 w 93"/>
                <a:gd name="T23" fmla="*/ 62 h 159"/>
                <a:gd name="T24" fmla="*/ 73 w 93"/>
                <a:gd name="T25" fmla="*/ 69 h 159"/>
                <a:gd name="T26" fmla="*/ 75 w 93"/>
                <a:gd name="T27" fmla="*/ 82 h 159"/>
                <a:gd name="T28" fmla="*/ 73 w 93"/>
                <a:gd name="T29" fmla="*/ 81 h 159"/>
                <a:gd name="T30" fmla="*/ 72 w 93"/>
                <a:gd name="T31" fmla="*/ 91 h 159"/>
                <a:gd name="T32" fmla="*/ 68 w 93"/>
                <a:gd name="T33" fmla="*/ 103 h 159"/>
                <a:gd name="T34" fmla="*/ 65 w 93"/>
                <a:gd name="T35" fmla="*/ 113 h 159"/>
                <a:gd name="T36" fmla="*/ 56 w 93"/>
                <a:gd name="T37" fmla="*/ 121 h 159"/>
                <a:gd name="T38" fmla="*/ 53 w 93"/>
                <a:gd name="T39" fmla="*/ 124 h 159"/>
                <a:gd name="T40" fmla="*/ 44 w 93"/>
                <a:gd name="T41" fmla="*/ 129 h 159"/>
                <a:gd name="T42" fmla="*/ 38 w 93"/>
                <a:gd name="T43" fmla="*/ 134 h 159"/>
                <a:gd name="T44" fmla="*/ 32 w 93"/>
                <a:gd name="T45" fmla="*/ 137 h 159"/>
                <a:gd name="T46" fmla="*/ 23 w 93"/>
                <a:gd name="T47" fmla="*/ 138 h 159"/>
                <a:gd name="T48" fmla="*/ 10 w 93"/>
                <a:gd name="T49" fmla="*/ 140 h 159"/>
                <a:gd name="T50" fmla="*/ 9 w 93"/>
                <a:gd name="T51" fmla="*/ 141 h 159"/>
                <a:gd name="T52" fmla="*/ 3 w 93"/>
                <a:gd name="T53" fmla="*/ 144 h 159"/>
                <a:gd name="T54" fmla="*/ 0 w 93"/>
                <a:gd name="T55" fmla="*/ 153 h 159"/>
                <a:gd name="T56" fmla="*/ 6 w 93"/>
                <a:gd name="T57" fmla="*/ 159 h 159"/>
                <a:gd name="T58" fmla="*/ 13 w 93"/>
                <a:gd name="T59" fmla="*/ 157 h 159"/>
                <a:gd name="T60" fmla="*/ 29 w 93"/>
                <a:gd name="T61" fmla="*/ 156 h 159"/>
                <a:gd name="T62" fmla="*/ 35 w 93"/>
                <a:gd name="T63" fmla="*/ 154 h 159"/>
                <a:gd name="T64" fmla="*/ 44 w 93"/>
                <a:gd name="T65" fmla="*/ 152 h 159"/>
                <a:gd name="T66" fmla="*/ 56 w 93"/>
                <a:gd name="T67" fmla="*/ 144 h 159"/>
                <a:gd name="T68" fmla="*/ 65 w 93"/>
                <a:gd name="T69" fmla="*/ 138 h 159"/>
                <a:gd name="T70" fmla="*/ 71 w 93"/>
                <a:gd name="T71" fmla="*/ 132 h 159"/>
                <a:gd name="T72" fmla="*/ 73 w 93"/>
                <a:gd name="T73" fmla="*/ 127 h 159"/>
                <a:gd name="T74" fmla="*/ 84 w 93"/>
                <a:gd name="T75" fmla="*/ 113 h 159"/>
                <a:gd name="T76" fmla="*/ 90 w 93"/>
                <a:gd name="T77" fmla="*/ 99 h 159"/>
                <a:gd name="T78" fmla="*/ 91 w 93"/>
                <a:gd name="T79" fmla="*/ 91 h 159"/>
                <a:gd name="T80" fmla="*/ 93 w 93"/>
                <a:gd name="T81" fmla="*/ 76 h 159"/>
                <a:gd name="T82" fmla="*/ 91 w 93"/>
                <a:gd name="T83" fmla="*/ 66 h 159"/>
                <a:gd name="T84" fmla="*/ 90 w 93"/>
                <a:gd name="T85" fmla="*/ 59 h 159"/>
                <a:gd name="T86" fmla="*/ 84 w 93"/>
                <a:gd name="T87" fmla="*/ 44 h 159"/>
                <a:gd name="T88" fmla="*/ 73 w 93"/>
                <a:gd name="T89" fmla="*/ 31 h 159"/>
                <a:gd name="T90" fmla="*/ 71 w 93"/>
                <a:gd name="T91" fmla="*/ 25 h 159"/>
                <a:gd name="T92" fmla="*/ 65 w 93"/>
                <a:gd name="T93" fmla="*/ 19 h 159"/>
                <a:gd name="T94" fmla="*/ 56 w 93"/>
                <a:gd name="T95" fmla="*/ 13 h 159"/>
                <a:gd name="T96" fmla="*/ 44 w 93"/>
                <a:gd name="T97" fmla="*/ 6 h 159"/>
                <a:gd name="T98" fmla="*/ 35 w 93"/>
                <a:gd name="T99" fmla="*/ 3 h 159"/>
                <a:gd name="T100" fmla="*/ 29 w 93"/>
                <a:gd name="T101" fmla="*/ 1 h 159"/>
                <a:gd name="T102" fmla="*/ 9 w 93"/>
                <a:gd name="T103" fmla="*/ 0 h 1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159">
                  <a:moveTo>
                    <a:pt x="9" y="0"/>
                  </a:moveTo>
                  <a:lnTo>
                    <a:pt x="6" y="0"/>
                  </a:lnTo>
                  <a:lnTo>
                    <a:pt x="3" y="3"/>
                  </a:lnTo>
                  <a:lnTo>
                    <a:pt x="0" y="6"/>
                  </a:lnTo>
                  <a:lnTo>
                    <a:pt x="0" y="12"/>
                  </a:lnTo>
                  <a:lnTo>
                    <a:pt x="3" y="15"/>
                  </a:lnTo>
                  <a:lnTo>
                    <a:pt x="6" y="18"/>
                  </a:lnTo>
                  <a:lnTo>
                    <a:pt x="22" y="18"/>
                  </a:lnTo>
                  <a:lnTo>
                    <a:pt x="23" y="19"/>
                  </a:lnTo>
                  <a:lnTo>
                    <a:pt x="29" y="21"/>
                  </a:lnTo>
                  <a:lnTo>
                    <a:pt x="32" y="21"/>
                  </a:lnTo>
                  <a:lnTo>
                    <a:pt x="34" y="22"/>
                  </a:lnTo>
                  <a:lnTo>
                    <a:pt x="38" y="23"/>
                  </a:lnTo>
                  <a:lnTo>
                    <a:pt x="41" y="25"/>
                  </a:lnTo>
                  <a:lnTo>
                    <a:pt x="44" y="28"/>
                  </a:lnTo>
                  <a:lnTo>
                    <a:pt x="50" y="31"/>
                  </a:lnTo>
                  <a:lnTo>
                    <a:pt x="53" y="34"/>
                  </a:lnTo>
                  <a:lnTo>
                    <a:pt x="56" y="34"/>
                  </a:lnTo>
                  <a:lnTo>
                    <a:pt x="56" y="37"/>
                  </a:lnTo>
                  <a:lnTo>
                    <a:pt x="62" y="43"/>
                  </a:lnTo>
                  <a:lnTo>
                    <a:pt x="65" y="44"/>
                  </a:lnTo>
                  <a:lnTo>
                    <a:pt x="66" y="50"/>
                  </a:lnTo>
                  <a:lnTo>
                    <a:pt x="68" y="54"/>
                  </a:lnTo>
                  <a:lnTo>
                    <a:pt x="72" y="62"/>
                  </a:lnTo>
                  <a:lnTo>
                    <a:pt x="72" y="66"/>
                  </a:lnTo>
                  <a:lnTo>
                    <a:pt x="73" y="69"/>
                  </a:lnTo>
                  <a:lnTo>
                    <a:pt x="73" y="76"/>
                  </a:lnTo>
                  <a:lnTo>
                    <a:pt x="75" y="82"/>
                  </a:lnTo>
                  <a:lnTo>
                    <a:pt x="76" y="75"/>
                  </a:lnTo>
                  <a:lnTo>
                    <a:pt x="73" y="81"/>
                  </a:lnTo>
                  <a:lnTo>
                    <a:pt x="73" y="88"/>
                  </a:lnTo>
                  <a:lnTo>
                    <a:pt x="72" y="91"/>
                  </a:lnTo>
                  <a:lnTo>
                    <a:pt x="72" y="96"/>
                  </a:lnTo>
                  <a:lnTo>
                    <a:pt x="68" y="103"/>
                  </a:lnTo>
                  <a:lnTo>
                    <a:pt x="66" y="107"/>
                  </a:lnTo>
                  <a:lnTo>
                    <a:pt x="65" y="113"/>
                  </a:lnTo>
                  <a:lnTo>
                    <a:pt x="62" y="115"/>
                  </a:lnTo>
                  <a:lnTo>
                    <a:pt x="56" y="121"/>
                  </a:lnTo>
                  <a:lnTo>
                    <a:pt x="56" y="124"/>
                  </a:lnTo>
                  <a:lnTo>
                    <a:pt x="53" y="124"/>
                  </a:lnTo>
                  <a:lnTo>
                    <a:pt x="50" y="127"/>
                  </a:lnTo>
                  <a:lnTo>
                    <a:pt x="44" y="129"/>
                  </a:lnTo>
                  <a:lnTo>
                    <a:pt x="41" y="132"/>
                  </a:lnTo>
                  <a:lnTo>
                    <a:pt x="38" y="134"/>
                  </a:lnTo>
                  <a:lnTo>
                    <a:pt x="34" y="135"/>
                  </a:lnTo>
                  <a:lnTo>
                    <a:pt x="32" y="137"/>
                  </a:lnTo>
                  <a:lnTo>
                    <a:pt x="29" y="137"/>
                  </a:lnTo>
                  <a:lnTo>
                    <a:pt x="23" y="138"/>
                  </a:lnTo>
                  <a:lnTo>
                    <a:pt x="22" y="140"/>
                  </a:lnTo>
                  <a:lnTo>
                    <a:pt x="10" y="140"/>
                  </a:lnTo>
                  <a:lnTo>
                    <a:pt x="4" y="143"/>
                  </a:lnTo>
                  <a:lnTo>
                    <a:pt x="9" y="141"/>
                  </a:lnTo>
                  <a:lnTo>
                    <a:pt x="6" y="141"/>
                  </a:lnTo>
                  <a:lnTo>
                    <a:pt x="3" y="144"/>
                  </a:lnTo>
                  <a:lnTo>
                    <a:pt x="0" y="147"/>
                  </a:lnTo>
                  <a:lnTo>
                    <a:pt x="0" y="153"/>
                  </a:lnTo>
                  <a:lnTo>
                    <a:pt x="3" y="156"/>
                  </a:lnTo>
                  <a:lnTo>
                    <a:pt x="6" y="159"/>
                  </a:lnTo>
                  <a:lnTo>
                    <a:pt x="9" y="159"/>
                  </a:lnTo>
                  <a:lnTo>
                    <a:pt x="13" y="157"/>
                  </a:lnTo>
                  <a:lnTo>
                    <a:pt x="25" y="157"/>
                  </a:lnTo>
                  <a:lnTo>
                    <a:pt x="29" y="156"/>
                  </a:lnTo>
                  <a:lnTo>
                    <a:pt x="32" y="154"/>
                  </a:lnTo>
                  <a:lnTo>
                    <a:pt x="35" y="154"/>
                  </a:lnTo>
                  <a:lnTo>
                    <a:pt x="40" y="153"/>
                  </a:lnTo>
                  <a:lnTo>
                    <a:pt x="44" y="152"/>
                  </a:lnTo>
                  <a:lnTo>
                    <a:pt x="53" y="147"/>
                  </a:lnTo>
                  <a:lnTo>
                    <a:pt x="56" y="144"/>
                  </a:lnTo>
                  <a:lnTo>
                    <a:pt x="62" y="141"/>
                  </a:lnTo>
                  <a:lnTo>
                    <a:pt x="65" y="138"/>
                  </a:lnTo>
                  <a:lnTo>
                    <a:pt x="68" y="135"/>
                  </a:lnTo>
                  <a:lnTo>
                    <a:pt x="71" y="132"/>
                  </a:lnTo>
                  <a:lnTo>
                    <a:pt x="73" y="129"/>
                  </a:lnTo>
                  <a:lnTo>
                    <a:pt x="73" y="127"/>
                  </a:lnTo>
                  <a:lnTo>
                    <a:pt x="76" y="125"/>
                  </a:lnTo>
                  <a:lnTo>
                    <a:pt x="84" y="113"/>
                  </a:lnTo>
                  <a:lnTo>
                    <a:pt x="85" y="109"/>
                  </a:lnTo>
                  <a:lnTo>
                    <a:pt x="90" y="99"/>
                  </a:lnTo>
                  <a:lnTo>
                    <a:pt x="90" y="94"/>
                  </a:lnTo>
                  <a:lnTo>
                    <a:pt x="91" y="91"/>
                  </a:lnTo>
                  <a:lnTo>
                    <a:pt x="91" y="84"/>
                  </a:lnTo>
                  <a:lnTo>
                    <a:pt x="93" y="76"/>
                  </a:lnTo>
                  <a:lnTo>
                    <a:pt x="91" y="74"/>
                  </a:lnTo>
                  <a:lnTo>
                    <a:pt x="91" y="66"/>
                  </a:lnTo>
                  <a:lnTo>
                    <a:pt x="90" y="63"/>
                  </a:lnTo>
                  <a:lnTo>
                    <a:pt x="90" y="59"/>
                  </a:lnTo>
                  <a:lnTo>
                    <a:pt x="85" y="49"/>
                  </a:lnTo>
                  <a:lnTo>
                    <a:pt x="84" y="44"/>
                  </a:lnTo>
                  <a:lnTo>
                    <a:pt x="76" y="32"/>
                  </a:lnTo>
                  <a:lnTo>
                    <a:pt x="73" y="31"/>
                  </a:lnTo>
                  <a:lnTo>
                    <a:pt x="73" y="28"/>
                  </a:lnTo>
                  <a:lnTo>
                    <a:pt x="71" y="25"/>
                  </a:lnTo>
                  <a:lnTo>
                    <a:pt x="68" y="22"/>
                  </a:lnTo>
                  <a:lnTo>
                    <a:pt x="65" y="19"/>
                  </a:lnTo>
                  <a:lnTo>
                    <a:pt x="62" y="16"/>
                  </a:lnTo>
                  <a:lnTo>
                    <a:pt x="56" y="13"/>
                  </a:lnTo>
                  <a:lnTo>
                    <a:pt x="53" y="10"/>
                  </a:lnTo>
                  <a:lnTo>
                    <a:pt x="44" y="6"/>
                  </a:lnTo>
                  <a:lnTo>
                    <a:pt x="40" y="4"/>
                  </a:lnTo>
                  <a:lnTo>
                    <a:pt x="35" y="3"/>
                  </a:lnTo>
                  <a:lnTo>
                    <a:pt x="32" y="3"/>
                  </a:lnTo>
                  <a:lnTo>
                    <a:pt x="29" y="1"/>
                  </a:lnTo>
                  <a:lnTo>
                    <a:pt x="2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0" name="Freeform 143"/>
            <p:cNvSpPr>
              <a:spLocks/>
            </p:cNvSpPr>
            <p:nvPr/>
          </p:nvSpPr>
          <p:spPr bwMode="auto">
            <a:xfrm>
              <a:off x="4147" y="1447"/>
              <a:ext cx="131" cy="18"/>
            </a:xfrm>
            <a:custGeom>
              <a:avLst/>
              <a:gdLst>
                <a:gd name="T0" fmla="*/ 123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6 w 131"/>
                <a:gd name="T15" fmla="*/ 0 h 18"/>
                <a:gd name="T16" fmla="*/ 3 w 131"/>
                <a:gd name="T17" fmla="*/ 3 h 18"/>
                <a:gd name="T18" fmla="*/ 0 w 131"/>
                <a:gd name="T19" fmla="*/ 6 h 18"/>
                <a:gd name="T20" fmla="*/ 0 w 131"/>
                <a:gd name="T21" fmla="*/ 12 h 18"/>
                <a:gd name="T22" fmla="*/ 3 w 131"/>
                <a:gd name="T23" fmla="*/ 15 h 18"/>
                <a:gd name="T24" fmla="*/ 6 w 131"/>
                <a:gd name="T25" fmla="*/ 18 h 18"/>
                <a:gd name="T26" fmla="*/ 9 w 131"/>
                <a:gd name="T27" fmla="*/ 18 h 18"/>
                <a:gd name="T28" fmla="*/ 123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3" y="18"/>
                  </a:moveTo>
                  <a:lnTo>
                    <a:pt x="125" y="18"/>
                  </a:lnTo>
                  <a:lnTo>
                    <a:pt x="128" y="15"/>
                  </a:lnTo>
                  <a:lnTo>
                    <a:pt x="131" y="12"/>
                  </a:lnTo>
                  <a:lnTo>
                    <a:pt x="131" y="6"/>
                  </a:lnTo>
                  <a:lnTo>
                    <a:pt x="128" y="3"/>
                  </a:lnTo>
                  <a:lnTo>
                    <a:pt x="125" y="0"/>
                  </a:lnTo>
                  <a:lnTo>
                    <a:pt x="6" y="0"/>
                  </a:lnTo>
                  <a:lnTo>
                    <a:pt x="3" y="3"/>
                  </a:lnTo>
                  <a:lnTo>
                    <a:pt x="0" y="6"/>
                  </a:lnTo>
                  <a:lnTo>
                    <a:pt x="0" y="12"/>
                  </a:lnTo>
                  <a:lnTo>
                    <a:pt x="3" y="15"/>
                  </a:lnTo>
                  <a:lnTo>
                    <a:pt x="6" y="18"/>
                  </a:lnTo>
                  <a:lnTo>
                    <a:pt x="9" y="18"/>
                  </a:lnTo>
                  <a:lnTo>
                    <a:pt x="12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1" name="Freeform 144"/>
            <p:cNvSpPr>
              <a:spLocks/>
            </p:cNvSpPr>
            <p:nvPr/>
          </p:nvSpPr>
          <p:spPr bwMode="auto">
            <a:xfrm>
              <a:off x="4147" y="1590"/>
              <a:ext cx="131" cy="17"/>
            </a:xfrm>
            <a:custGeom>
              <a:avLst/>
              <a:gdLst>
                <a:gd name="T0" fmla="*/ 123 w 131"/>
                <a:gd name="T1" fmla="*/ 17 h 17"/>
                <a:gd name="T2" fmla="*/ 125 w 131"/>
                <a:gd name="T3" fmla="*/ 17 h 17"/>
                <a:gd name="T4" fmla="*/ 128 w 131"/>
                <a:gd name="T5" fmla="*/ 14 h 17"/>
                <a:gd name="T6" fmla="*/ 131 w 131"/>
                <a:gd name="T7" fmla="*/ 11 h 17"/>
                <a:gd name="T8" fmla="*/ 131 w 131"/>
                <a:gd name="T9" fmla="*/ 6 h 17"/>
                <a:gd name="T10" fmla="*/ 128 w 131"/>
                <a:gd name="T11" fmla="*/ 3 h 17"/>
                <a:gd name="T12" fmla="*/ 125 w 131"/>
                <a:gd name="T13" fmla="*/ 0 h 17"/>
                <a:gd name="T14" fmla="*/ 6 w 131"/>
                <a:gd name="T15" fmla="*/ 0 h 17"/>
                <a:gd name="T16" fmla="*/ 3 w 131"/>
                <a:gd name="T17" fmla="*/ 3 h 17"/>
                <a:gd name="T18" fmla="*/ 0 w 131"/>
                <a:gd name="T19" fmla="*/ 6 h 17"/>
                <a:gd name="T20" fmla="*/ 0 w 131"/>
                <a:gd name="T21" fmla="*/ 11 h 17"/>
                <a:gd name="T22" fmla="*/ 3 w 131"/>
                <a:gd name="T23" fmla="*/ 14 h 17"/>
                <a:gd name="T24" fmla="*/ 6 w 131"/>
                <a:gd name="T25" fmla="*/ 17 h 17"/>
                <a:gd name="T26" fmla="*/ 9 w 131"/>
                <a:gd name="T27" fmla="*/ 17 h 17"/>
                <a:gd name="T28" fmla="*/ 123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3" y="17"/>
                  </a:moveTo>
                  <a:lnTo>
                    <a:pt x="125" y="17"/>
                  </a:lnTo>
                  <a:lnTo>
                    <a:pt x="128" y="14"/>
                  </a:lnTo>
                  <a:lnTo>
                    <a:pt x="131" y="11"/>
                  </a:lnTo>
                  <a:lnTo>
                    <a:pt x="131" y="6"/>
                  </a:lnTo>
                  <a:lnTo>
                    <a:pt x="128" y="3"/>
                  </a:lnTo>
                  <a:lnTo>
                    <a:pt x="125" y="0"/>
                  </a:lnTo>
                  <a:lnTo>
                    <a:pt x="6" y="0"/>
                  </a:lnTo>
                  <a:lnTo>
                    <a:pt x="3" y="3"/>
                  </a:lnTo>
                  <a:lnTo>
                    <a:pt x="0" y="6"/>
                  </a:lnTo>
                  <a:lnTo>
                    <a:pt x="0" y="11"/>
                  </a:lnTo>
                  <a:lnTo>
                    <a:pt x="3" y="14"/>
                  </a:lnTo>
                  <a:lnTo>
                    <a:pt x="6" y="17"/>
                  </a:lnTo>
                  <a:lnTo>
                    <a:pt x="9" y="17"/>
                  </a:lnTo>
                  <a:lnTo>
                    <a:pt x="1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2" name="Freeform 145"/>
            <p:cNvSpPr>
              <a:spLocks/>
            </p:cNvSpPr>
            <p:nvPr/>
          </p:nvSpPr>
          <p:spPr bwMode="auto">
            <a:xfrm>
              <a:off x="4147" y="1447"/>
              <a:ext cx="18" cy="160"/>
            </a:xfrm>
            <a:custGeom>
              <a:avLst/>
              <a:gdLst>
                <a:gd name="T0" fmla="*/ 18 w 18"/>
                <a:gd name="T1" fmla="*/ 9 h 160"/>
                <a:gd name="T2" fmla="*/ 18 w 18"/>
                <a:gd name="T3" fmla="*/ 6 h 160"/>
                <a:gd name="T4" fmla="*/ 15 w 18"/>
                <a:gd name="T5" fmla="*/ 3 h 160"/>
                <a:gd name="T6" fmla="*/ 12 w 18"/>
                <a:gd name="T7" fmla="*/ 0 h 160"/>
                <a:gd name="T8" fmla="*/ 6 w 18"/>
                <a:gd name="T9" fmla="*/ 0 h 160"/>
                <a:gd name="T10" fmla="*/ 3 w 18"/>
                <a:gd name="T11" fmla="*/ 3 h 160"/>
                <a:gd name="T12" fmla="*/ 0 w 18"/>
                <a:gd name="T13" fmla="*/ 6 h 160"/>
                <a:gd name="T14" fmla="*/ 0 w 18"/>
                <a:gd name="T15" fmla="*/ 154 h 160"/>
                <a:gd name="T16" fmla="*/ 3 w 18"/>
                <a:gd name="T17" fmla="*/ 157 h 160"/>
                <a:gd name="T18" fmla="*/ 6 w 18"/>
                <a:gd name="T19" fmla="*/ 160 h 160"/>
                <a:gd name="T20" fmla="*/ 12 w 18"/>
                <a:gd name="T21" fmla="*/ 160 h 160"/>
                <a:gd name="T22" fmla="*/ 15 w 18"/>
                <a:gd name="T23" fmla="*/ 157 h 160"/>
                <a:gd name="T24" fmla="*/ 18 w 18"/>
                <a:gd name="T25" fmla="*/ 154 h 160"/>
                <a:gd name="T26" fmla="*/ 18 w 18"/>
                <a:gd name="T27" fmla="*/ 152 h 160"/>
                <a:gd name="T28" fmla="*/ 18 w 18"/>
                <a:gd name="T29" fmla="*/ 9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160">
                  <a:moveTo>
                    <a:pt x="18" y="9"/>
                  </a:moveTo>
                  <a:lnTo>
                    <a:pt x="18" y="6"/>
                  </a:lnTo>
                  <a:lnTo>
                    <a:pt x="15" y="3"/>
                  </a:lnTo>
                  <a:lnTo>
                    <a:pt x="12" y="0"/>
                  </a:lnTo>
                  <a:lnTo>
                    <a:pt x="6" y="0"/>
                  </a:lnTo>
                  <a:lnTo>
                    <a:pt x="3" y="3"/>
                  </a:lnTo>
                  <a:lnTo>
                    <a:pt x="0" y="6"/>
                  </a:lnTo>
                  <a:lnTo>
                    <a:pt x="0" y="154"/>
                  </a:lnTo>
                  <a:lnTo>
                    <a:pt x="3" y="157"/>
                  </a:lnTo>
                  <a:lnTo>
                    <a:pt x="6" y="160"/>
                  </a:lnTo>
                  <a:lnTo>
                    <a:pt x="12" y="160"/>
                  </a:lnTo>
                  <a:lnTo>
                    <a:pt x="15" y="157"/>
                  </a:lnTo>
                  <a:lnTo>
                    <a:pt x="18" y="154"/>
                  </a:lnTo>
                  <a:lnTo>
                    <a:pt x="18" y="152"/>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3" name="Freeform 146"/>
            <p:cNvSpPr>
              <a:spLocks/>
            </p:cNvSpPr>
            <p:nvPr/>
          </p:nvSpPr>
          <p:spPr bwMode="auto">
            <a:xfrm>
              <a:off x="4068" y="1472"/>
              <a:ext cx="93" cy="18"/>
            </a:xfrm>
            <a:custGeom>
              <a:avLst/>
              <a:gdLst>
                <a:gd name="T0" fmla="*/ 9 w 93"/>
                <a:gd name="T1" fmla="*/ 0 h 18"/>
                <a:gd name="T2" fmla="*/ 6 w 93"/>
                <a:gd name="T3" fmla="*/ 0 h 18"/>
                <a:gd name="T4" fmla="*/ 3 w 93"/>
                <a:gd name="T5" fmla="*/ 3 h 18"/>
                <a:gd name="T6" fmla="*/ 0 w 93"/>
                <a:gd name="T7" fmla="*/ 6 h 18"/>
                <a:gd name="T8" fmla="*/ 0 w 93"/>
                <a:gd name="T9" fmla="*/ 12 h 18"/>
                <a:gd name="T10" fmla="*/ 3 w 93"/>
                <a:gd name="T11" fmla="*/ 15 h 18"/>
                <a:gd name="T12" fmla="*/ 6 w 93"/>
                <a:gd name="T13" fmla="*/ 18 h 18"/>
                <a:gd name="T14" fmla="*/ 87 w 93"/>
                <a:gd name="T15" fmla="*/ 18 h 18"/>
                <a:gd name="T16" fmla="*/ 90 w 93"/>
                <a:gd name="T17" fmla="*/ 15 h 18"/>
                <a:gd name="T18" fmla="*/ 93 w 93"/>
                <a:gd name="T19" fmla="*/ 12 h 18"/>
                <a:gd name="T20" fmla="*/ 93 w 93"/>
                <a:gd name="T21" fmla="*/ 6 h 18"/>
                <a:gd name="T22" fmla="*/ 90 w 93"/>
                <a:gd name="T23" fmla="*/ 3 h 18"/>
                <a:gd name="T24" fmla="*/ 87 w 93"/>
                <a:gd name="T25" fmla="*/ 0 h 18"/>
                <a:gd name="T26" fmla="*/ 84 w 93"/>
                <a:gd name="T27" fmla="*/ 0 h 18"/>
                <a:gd name="T28" fmla="*/ 9 w 9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8">
                  <a:moveTo>
                    <a:pt x="9" y="0"/>
                  </a:moveTo>
                  <a:lnTo>
                    <a:pt x="6" y="0"/>
                  </a:lnTo>
                  <a:lnTo>
                    <a:pt x="3" y="3"/>
                  </a:lnTo>
                  <a:lnTo>
                    <a:pt x="0" y="6"/>
                  </a:lnTo>
                  <a:lnTo>
                    <a:pt x="0" y="12"/>
                  </a:lnTo>
                  <a:lnTo>
                    <a:pt x="3" y="15"/>
                  </a:lnTo>
                  <a:lnTo>
                    <a:pt x="6" y="18"/>
                  </a:lnTo>
                  <a:lnTo>
                    <a:pt x="87" y="18"/>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4" name="Freeform 147"/>
            <p:cNvSpPr>
              <a:spLocks/>
            </p:cNvSpPr>
            <p:nvPr/>
          </p:nvSpPr>
          <p:spPr bwMode="auto">
            <a:xfrm>
              <a:off x="4068" y="1560"/>
              <a:ext cx="93" cy="18"/>
            </a:xfrm>
            <a:custGeom>
              <a:avLst/>
              <a:gdLst>
                <a:gd name="T0" fmla="*/ 9 w 93"/>
                <a:gd name="T1" fmla="*/ 0 h 18"/>
                <a:gd name="T2" fmla="*/ 6 w 93"/>
                <a:gd name="T3" fmla="*/ 0 h 18"/>
                <a:gd name="T4" fmla="*/ 3 w 93"/>
                <a:gd name="T5" fmla="*/ 3 h 18"/>
                <a:gd name="T6" fmla="*/ 0 w 93"/>
                <a:gd name="T7" fmla="*/ 6 h 18"/>
                <a:gd name="T8" fmla="*/ 0 w 93"/>
                <a:gd name="T9" fmla="*/ 12 h 18"/>
                <a:gd name="T10" fmla="*/ 3 w 93"/>
                <a:gd name="T11" fmla="*/ 15 h 18"/>
                <a:gd name="T12" fmla="*/ 6 w 93"/>
                <a:gd name="T13" fmla="*/ 18 h 18"/>
                <a:gd name="T14" fmla="*/ 87 w 93"/>
                <a:gd name="T15" fmla="*/ 18 h 18"/>
                <a:gd name="T16" fmla="*/ 90 w 93"/>
                <a:gd name="T17" fmla="*/ 15 h 18"/>
                <a:gd name="T18" fmla="*/ 93 w 93"/>
                <a:gd name="T19" fmla="*/ 12 h 18"/>
                <a:gd name="T20" fmla="*/ 93 w 93"/>
                <a:gd name="T21" fmla="*/ 6 h 18"/>
                <a:gd name="T22" fmla="*/ 90 w 93"/>
                <a:gd name="T23" fmla="*/ 3 h 18"/>
                <a:gd name="T24" fmla="*/ 87 w 93"/>
                <a:gd name="T25" fmla="*/ 0 h 18"/>
                <a:gd name="T26" fmla="*/ 84 w 93"/>
                <a:gd name="T27" fmla="*/ 0 h 18"/>
                <a:gd name="T28" fmla="*/ 9 w 9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8">
                  <a:moveTo>
                    <a:pt x="9" y="0"/>
                  </a:moveTo>
                  <a:lnTo>
                    <a:pt x="6" y="0"/>
                  </a:lnTo>
                  <a:lnTo>
                    <a:pt x="3" y="3"/>
                  </a:lnTo>
                  <a:lnTo>
                    <a:pt x="0" y="6"/>
                  </a:lnTo>
                  <a:lnTo>
                    <a:pt x="0" y="12"/>
                  </a:lnTo>
                  <a:lnTo>
                    <a:pt x="3" y="15"/>
                  </a:lnTo>
                  <a:lnTo>
                    <a:pt x="6" y="18"/>
                  </a:lnTo>
                  <a:lnTo>
                    <a:pt x="87" y="18"/>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5" name="Freeform 148"/>
            <p:cNvSpPr>
              <a:spLocks/>
            </p:cNvSpPr>
            <p:nvPr/>
          </p:nvSpPr>
          <p:spPr bwMode="auto">
            <a:xfrm>
              <a:off x="4333" y="1525"/>
              <a:ext cx="63" cy="18"/>
            </a:xfrm>
            <a:custGeom>
              <a:avLst/>
              <a:gdLst>
                <a:gd name="T0" fmla="*/ 9 w 63"/>
                <a:gd name="T1" fmla="*/ 0 h 18"/>
                <a:gd name="T2" fmla="*/ 6 w 63"/>
                <a:gd name="T3" fmla="*/ 0 h 18"/>
                <a:gd name="T4" fmla="*/ 3 w 63"/>
                <a:gd name="T5" fmla="*/ 3 h 18"/>
                <a:gd name="T6" fmla="*/ 0 w 63"/>
                <a:gd name="T7" fmla="*/ 6 h 18"/>
                <a:gd name="T8" fmla="*/ 0 w 63"/>
                <a:gd name="T9" fmla="*/ 12 h 18"/>
                <a:gd name="T10" fmla="*/ 3 w 63"/>
                <a:gd name="T11" fmla="*/ 15 h 18"/>
                <a:gd name="T12" fmla="*/ 6 w 63"/>
                <a:gd name="T13" fmla="*/ 18 h 18"/>
                <a:gd name="T14" fmla="*/ 57 w 63"/>
                <a:gd name="T15" fmla="*/ 18 h 18"/>
                <a:gd name="T16" fmla="*/ 60 w 63"/>
                <a:gd name="T17" fmla="*/ 15 h 18"/>
                <a:gd name="T18" fmla="*/ 63 w 63"/>
                <a:gd name="T19" fmla="*/ 12 h 18"/>
                <a:gd name="T20" fmla="*/ 63 w 63"/>
                <a:gd name="T21" fmla="*/ 6 h 18"/>
                <a:gd name="T22" fmla="*/ 60 w 63"/>
                <a:gd name="T23" fmla="*/ 3 h 18"/>
                <a:gd name="T24" fmla="*/ 57 w 63"/>
                <a:gd name="T25" fmla="*/ 0 h 18"/>
                <a:gd name="T26" fmla="*/ 54 w 63"/>
                <a:gd name="T27" fmla="*/ 0 h 18"/>
                <a:gd name="T28" fmla="*/ 9 w 6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3" h="18">
                  <a:moveTo>
                    <a:pt x="9" y="0"/>
                  </a:moveTo>
                  <a:lnTo>
                    <a:pt x="6" y="0"/>
                  </a:lnTo>
                  <a:lnTo>
                    <a:pt x="3" y="3"/>
                  </a:lnTo>
                  <a:lnTo>
                    <a:pt x="0" y="6"/>
                  </a:lnTo>
                  <a:lnTo>
                    <a:pt x="0" y="12"/>
                  </a:lnTo>
                  <a:lnTo>
                    <a:pt x="3" y="15"/>
                  </a:lnTo>
                  <a:lnTo>
                    <a:pt x="6" y="18"/>
                  </a:lnTo>
                  <a:lnTo>
                    <a:pt x="57" y="18"/>
                  </a:lnTo>
                  <a:lnTo>
                    <a:pt x="60" y="15"/>
                  </a:lnTo>
                  <a:lnTo>
                    <a:pt x="63" y="12"/>
                  </a:lnTo>
                  <a:lnTo>
                    <a:pt x="63" y="6"/>
                  </a:lnTo>
                  <a:lnTo>
                    <a:pt x="60" y="3"/>
                  </a:lnTo>
                  <a:lnTo>
                    <a:pt x="57" y="0"/>
                  </a:lnTo>
                  <a:lnTo>
                    <a:pt x="5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6" name="Freeform 149"/>
            <p:cNvSpPr>
              <a:spLocks/>
            </p:cNvSpPr>
            <p:nvPr/>
          </p:nvSpPr>
          <p:spPr bwMode="auto">
            <a:xfrm>
              <a:off x="4265" y="1200"/>
              <a:ext cx="93" cy="159"/>
            </a:xfrm>
            <a:custGeom>
              <a:avLst/>
              <a:gdLst>
                <a:gd name="T0" fmla="*/ 6 w 93"/>
                <a:gd name="T1" fmla="*/ 0 h 159"/>
                <a:gd name="T2" fmla="*/ 0 w 93"/>
                <a:gd name="T3" fmla="*/ 6 h 159"/>
                <a:gd name="T4" fmla="*/ 3 w 93"/>
                <a:gd name="T5" fmla="*/ 14 h 159"/>
                <a:gd name="T6" fmla="*/ 22 w 93"/>
                <a:gd name="T7" fmla="*/ 17 h 159"/>
                <a:gd name="T8" fmla="*/ 30 w 93"/>
                <a:gd name="T9" fmla="*/ 20 h 159"/>
                <a:gd name="T10" fmla="*/ 34 w 93"/>
                <a:gd name="T11" fmla="*/ 22 h 159"/>
                <a:gd name="T12" fmla="*/ 41 w 93"/>
                <a:gd name="T13" fmla="*/ 25 h 159"/>
                <a:gd name="T14" fmla="*/ 50 w 93"/>
                <a:gd name="T15" fmla="*/ 31 h 159"/>
                <a:gd name="T16" fmla="*/ 56 w 93"/>
                <a:gd name="T17" fmla="*/ 34 h 159"/>
                <a:gd name="T18" fmla="*/ 62 w 93"/>
                <a:gd name="T19" fmla="*/ 42 h 159"/>
                <a:gd name="T20" fmla="*/ 66 w 93"/>
                <a:gd name="T21" fmla="*/ 50 h 159"/>
                <a:gd name="T22" fmla="*/ 72 w 93"/>
                <a:gd name="T23" fmla="*/ 61 h 159"/>
                <a:gd name="T24" fmla="*/ 74 w 93"/>
                <a:gd name="T25" fmla="*/ 69 h 159"/>
                <a:gd name="T26" fmla="*/ 75 w 93"/>
                <a:gd name="T27" fmla="*/ 82 h 159"/>
                <a:gd name="T28" fmla="*/ 74 w 93"/>
                <a:gd name="T29" fmla="*/ 81 h 159"/>
                <a:gd name="T30" fmla="*/ 72 w 93"/>
                <a:gd name="T31" fmla="*/ 91 h 159"/>
                <a:gd name="T32" fmla="*/ 68 w 93"/>
                <a:gd name="T33" fmla="*/ 103 h 159"/>
                <a:gd name="T34" fmla="*/ 65 w 93"/>
                <a:gd name="T35" fmla="*/ 113 h 159"/>
                <a:gd name="T36" fmla="*/ 56 w 93"/>
                <a:gd name="T37" fmla="*/ 120 h 159"/>
                <a:gd name="T38" fmla="*/ 53 w 93"/>
                <a:gd name="T39" fmla="*/ 123 h 159"/>
                <a:gd name="T40" fmla="*/ 44 w 93"/>
                <a:gd name="T41" fmla="*/ 129 h 159"/>
                <a:gd name="T42" fmla="*/ 38 w 93"/>
                <a:gd name="T43" fmla="*/ 134 h 159"/>
                <a:gd name="T44" fmla="*/ 32 w 93"/>
                <a:gd name="T45" fmla="*/ 137 h 159"/>
                <a:gd name="T46" fmla="*/ 24 w 93"/>
                <a:gd name="T47" fmla="*/ 138 h 159"/>
                <a:gd name="T48" fmla="*/ 10 w 93"/>
                <a:gd name="T49" fmla="*/ 139 h 159"/>
                <a:gd name="T50" fmla="*/ 9 w 93"/>
                <a:gd name="T51" fmla="*/ 141 h 159"/>
                <a:gd name="T52" fmla="*/ 3 w 93"/>
                <a:gd name="T53" fmla="*/ 144 h 159"/>
                <a:gd name="T54" fmla="*/ 0 w 93"/>
                <a:gd name="T55" fmla="*/ 153 h 159"/>
                <a:gd name="T56" fmla="*/ 6 w 93"/>
                <a:gd name="T57" fmla="*/ 159 h 159"/>
                <a:gd name="T58" fmla="*/ 13 w 93"/>
                <a:gd name="T59" fmla="*/ 157 h 159"/>
                <a:gd name="T60" fmla="*/ 30 w 93"/>
                <a:gd name="T61" fmla="*/ 156 h 159"/>
                <a:gd name="T62" fmla="*/ 35 w 93"/>
                <a:gd name="T63" fmla="*/ 154 h 159"/>
                <a:gd name="T64" fmla="*/ 44 w 93"/>
                <a:gd name="T65" fmla="*/ 151 h 159"/>
                <a:gd name="T66" fmla="*/ 56 w 93"/>
                <a:gd name="T67" fmla="*/ 144 h 159"/>
                <a:gd name="T68" fmla="*/ 65 w 93"/>
                <a:gd name="T69" fmla="*/ 138 h 159"/>
                <a:gd name="T70" fmla="*/ 71 w 93"/>
                <a:gd name="T71" fmla="*/ 132 h 159"/>
                <a:gd name="T72" fmla="*/ 74 w 93"/>
                <a:gd name="T73" fmla="*/ 126 h 159"/>
                <a:gd name="T74" fmla="*/ 84 w 93"/>
                <a:gd name="T75" fmla="*/ 113 h 159"/>
                <a:gd name="T76" fmla="*/ 90 w 93"/>
                <a:gd name="T77" fmla="*/ 98 h 159"/>
                <a:gd name="T78" fmla="*/ 91 w 93"/>
                <a:gd name="T79" fmla="*/ 91 h 159"/>
                <a:gd name="T80" fmla="*/ 93 w 93"/>
                <a:gd name="T81" fmla="*/ 76 h 159"/>
                <a:gd name="T82" fmla="*/ 91 w 93"/>
                <a:gd name="T83" fmla="*/ 66 h 159"/>
                <a:gd name="T84" fmla="*/ 90 w 93"/>
                <a:gd name="T85" fmla="*/ 59 h 159"/>
                <a:gd name="T86" fmla="*/ 84 w 93"/>
                <a:gd name="T87" fmla="*/ 44 h 159"/>
                <a:gd name="T88" fmla="*/ 74 w 93"/>
                <a:gd name="T89" fmla="*/ 31 h 159"/>
                <a:gd name="T90" fmla="*/ 71 w 93"/>
                <a:gd name="T91" fmla="*/ 25 h 159"/>
                <a:gd name="T92" fmla="*/ 65 w 93"/>
                <a:gd name="T93" fmla="*/ 19 h 159"/>
                <a:gd name="T94" fmla="*/ 56 w 93"/>
                <a:gd name="T95" fmla="*/ 13 h 159"/>
                <a:gd name="T96" fmla="*/ 44 w 93"/>
                <a:gd name="T97" fmla="*/ 6 h 159"/>
                <a:gd name="T98" fmla="*/ 35 w 93"/>
                <a:gd name="T99" fmla="*/ 3 h 159"/>
                <a:gd name="T100" fmla="*/ 30 w 93"/>
                <a:gd name="T101" fmla="*/ 1 h 159"/>
                <a:gd name="T102" fmla="*/ 9 w 93"/>
                <a:gd name="T103" fmla="*/ 0 h 1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159">
                  <a:moveTo>
                    <a:pt x="9" y="0"/>
                  </a:moveTo>
                  <a:lnTo>
                    <a:pt x="6" y="0"/>
                  </a:lnTo>
                  <a:lnTo>
                    <a:pt x="3" y="3"/>
                  </a:lnTo>
                  <a:lnTo>
                    <a:pt x="0" y="6"/>
                  </a:lnTo>
                  <a:lnTo>
                    <a:pt x="0" y="11"/>
                  </a:lnTo>
                  <a:lnTo>
                    <a:pt x="3" y="14"/>
                  </a:lnTo>
                  <a:lnTo>
                    <a:pt x="6" y="17"/>
                  </a:lnTo>
                  <a:lnTo>
                    <a:pt x="22" y="17"/>
                  </a:lnTo>
                  <a:lnTo>
                    <a:pt x="24" y="19"/>
                  </a:lnTo>
                  <a:lnTo>
                    <a:pt x="30" y="20"/>
                  </a:lnTo>
                  <a:lnTo>
                    <a:pt x="32" y="20"/>
                  </a:lnTo>
                  <a:lnTo>
                    <a:pt x="34" y="22"/>
                  </a:lnTo>
                  <a:lnTo>
                    <a:pt x="38" y="23"/>
                  </a:lnTo>
                  <a:lnTo>
                    <a:pt x="41" y="25"/>
                  </a:lnTo>
                  <a:lnTo>
                    <a:pt x="44" y="28"/>
                  </a:lnTo>
                  <a:lnTo>
                    <a:pt x="50" y="31"/>
                  </a:lnTo>
                  <a:lnTo>
                    <a:pt x="53" y="34"/>
                  </a:lnTo>
                  <a:lnTo>
                    <a:pt x="56" y="34"/>
                  </a:lnTo>
                  <a:lnTo>
                    <a:pt x="56" y="36"/>
                  </a:lnTo>
                  <a:lnTo>
                    <a:pt x="62" y="42"/>
                  </a:lnTo>
                  <a:lnTo>
                    <a:pt x="65" y="44"/>
                  </a:lnTo>
                  <a:lnTo>
                    <a:pt x="66" y="50"/>
                  </a:lnTo>
                  <a:lnTo>
                    <a:pt x="68" y="54"/>
                  </a:lnTo>
                  <a:lnTo>
                    <a:pt x="72" y="61"/>
                  </a:lnTo>
                  <a:lnTo>
                    <a:pt x="72" y="66"/>
                  </a:lnTo>
                  <a:lnTo>
                    <a:pt x="74" y="69"/>
                  </a:lnTo>
                  <a:lnTo>
                    <a:pt x="74" y="76"/>
                  </a:lnTo>
                  <a:lnTo>
                    <a:pt x="75" y="82"/>
                  </a:lnTo>
                  <a:lnTo>
                    <a:pt x="77" y="75"/>
                  </a:lnTo>
                  <a:lnTo>
                    <a:pt x="74" y="81"/>
                  </a:lnTo>
                  <a:lnTo>
                    <a:pt x="74" y="88"/>
                  </a:lnTo>
                  <a:lnTo>
                    <a:pt x="72" y="91"/>
                  </a:lnTo>
                  <a:lnTo>
                    <a:pt x="72" y="95"/>
                  </a:lnTo>
                  <a:lnTo>
                    <a:pt x="68" y="103"/>
                  </a:lnTo>
                  <a:lnTo>
                    <a:pt x="66" y="107"/>
                  </a:lnTo>
                  <a:lnTo>
                    <a:pt x="65" y="113"/>
                  </a:lnTo>
                  <a:lnTo>
                    <a:pt x="62" y="114"/>
                  </a:lnTo>
                  <a:lnTo>
                    <a:pt x="56" y="120"/>
                  </a:lnTo>
                  <a:lnTo>
                    <a:pt x="56" y="123"/>
                  </a:lnTo>
                  <a:lnTo>
                    <a:pt x="53" y="123"/>
                  </a:lnTo>
                  <a:lnTo>
                    <a:pt x="50" y="126"/>
                  </a:lnTo>
                  <a:lnTo>
                    <a:pt x="44" y="129"/>
                  </a:lnTo>
                  <a:lnTo>
                    <a:pt x="41" y="132"/>
                  </a:lnTo>
                  <a:lnTo>
                    <a:pt x="38" y="134"/>
                  </a:lnTo>
                  <a:lnTo>
                    <a:pt x="34" y="135"/>
                  </a:lnTo>
                  <a:lnTo>
                    <a:pt x="32" y="137"/>
                  </a:lnTo>
                  <a:lnTo>
                    <a:pt x="30" y="137"/>
                  </a:lnTo>
                  <a:lnTo>
                    <a:pt x="24" y="138"/>
                  </a:lnTo>
                  <a:lnTo>
                    <a:pt x="22" y="139"/>
                  </a:lnTo>
                  <a:lnTo>
                    <a:pt x="10" y="139"/>
                  </a:lnTo>
                  <a:lnTo>
                    <a:pt x="5" y="142"/>
                  </a:lnTo>
                  <a:lnTo>
                    <a:pt x="9" y="141"/>
                  </a:lnTo>
                  <a:lnTo>
                    <a:pt x="6" y="141"/>
                  </a:lnTo>
                  <a:lnTo>
                    <a:pt x="3" y="144"/>
                  </a:lnTo>
                  <a:lnTo>
                    <a:pt x="0" y="147"/>
                  </a:lnTo>
                  <a:lnTo>
                    <a:pt x="0" y="153"/>
                  </a:lnTo>
                  <a:lnTo>
                    <a:pt x="3" y="156"/>
                  </a:lnTo>
                  <a:lnTo>
                    <a:pt x="6" y="159"/>
                  </a:lnTo>
                  <a:lnTo>
                    <a:pt x="9" y="159"/>
                  </a:lnTo>
                  <a:lnTo>
                    <a:pt x="13" y="157"/>
                  </a:lnTo>
                  <a:lnTo>
                    <a:pt x="25" y="157"/>
                  </a:lnTo>
                  <a:lnTo>
                    <a:pt x="30" y="156"/>
                  </a:lnTo>
                  <a:lnTo>
                    <a:pt x="32" y="154"/>
                  </a:lnTo>
                  <a:lnTo>
                    <a:pt x="35" y="154"/>
                  </a:lnTo>
                  <a:lnTo>
                    <a:pt x="40" y="153"/>
                  </a:lnTo>
                  <a:lnTo>
                    <a:pt x="44" y="151"/>
                  </a:lnTo>
                  <a:lnTo>
                    <a:pt x="53" y="147"/>
                  </a:lnTo>
                  <a:lnTo>
                    <a:pt x="56" y="144"/>
                  </a:lnTo>
                  <a:lnTo>
                    <a:pt x="62" y="141"/>
                  </a:lnTo>
                  <a:lnTo>
                    <a:pt x="65" y="138"/>
                  </a:lnTo>
                  <a:lnTo>
                    <a:pt x="68" y="135"/>
                  </a:lnTo>
                  <a:lnTo>
                    <a:pt x="71" y="132"/>
                  </a:lnTo>
                  <a:lnTo>
                    <a:pt x="74" y="129"/>
                  </a:lnTo>
                  <a:lnTo>
                    <a:pt x="74" y="126"/>
                  </a:lnTo>
                  <a:lnTo>
                    <a:pt x="77" y="125"/>
                  </a:lnTo>
                  <a:lnTo>
                    <a:pt x="84" y="113"/>
                  </a:lnTo>
                  <a:lnTo>
                    <a:pt x="85" y="109"/>
                  </a:lnTo>
                  <a:lnTo>
                    <a:pt x="90" y="98"/>
                  </a:lnTo>
                  <a:lnTo>
                    <a:pt x="90" y="94"/>
                  </a:lnTo>
                  <a:lnTo>
                    <a:pt x="91" y="91"/>
                  </a:lnTo>
                  <a:lnTo>
                    <a:pt x="91" y="84"/>
                  </a:lnTo>
                  <a:lnTo>
                    <a:pt x="93" y="76"/>
                  </a:lnTo>
                  <a:lnTo>
                    <a:pt x="91" y="73"/>
                  </a:lnTo>
                  <a:lnTo>
                    <a:pt x="91" y="66"/>
                  </a:lnTo>
                  <a:lnTo>
                    <a:pt x="90" y="63"/>
                  </a:lnTo>
                  <a:lnTo>
                    <a:pt x="90" y="59"/>
                  </a:lnTo>
                  <a:lnTo>
                    <a:pt x="85" y="48"/>
                  </a:lnTo>
                  <a:lnTo>
                    <a:pt x="84" y="44"/>
                  </a:lnTo>
                  <a:lnTo>
                    <a:pt x="77" y="32"/>
                  </a:lnTo>
                  <a:lnTo>
                    <a:pt x="74" y="31"/>
                  </a:lnTo>
                  <a:lnTo>
                    <a:pt x="74" y="28"/>
                  </a:lnTo>
                  <a:lnTo>
                    <a:pt x="71" y="25"/>
                  </a:lnTo>
                  <a:lnTo>
                    <a:pt x="68" y="22"/>
                  </a:lnTo>
                  <a:lnTo>
                    <a:pt x="65" y="19"/>
                  </a:lnTo>
                  <a:lnTo>
                    <a:pt x="62" y="16"/>
                  </a:lnTo>
                  <a:lnTo>
                    <a:pt x="56" y="13"/>
                  </a:lnTo>
                  <a:lnTo>
                    <a:pt x="53" y="10"/>
                  </a:lnTo>
                  <a:lnTo>
                    <a:pt x="44" y="6"/>
                  </a:lnTo>
                  <a:lnTo>
                    <a:pt x="40" y="4"/>
                  </a:lnTo>
                  <a:lnTo>
                    <a:pt x="35" y="3"/>
                  </a:lnTo>
                  <a:lnTo>
                    <a:pt x="32" y="3"/>
                  </a:lnTo>
                  <a:lnTo>
                    <a:pt x="30" y="1"/>
                  </a:lnTo>
                  <a:lnTo>
                    <a:pt x="2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7" name="Freeform 150"/>
            <p:cNvSpPr>
              <a:spLocks/>
            </p:cNvSpPr>
            <p:nvPr/>
          </p:nvSpPr>
          <p:spPr bwMode="auto">
            <a:xfrm>
              <a:off x="4162" y="1200"/>
              <a:ext cx="131" cy="17"/>
            </a:xfrm>
            <a:custGeom>
              <a:avLst/>
              <a:gdLst>
                <a:gd name="T0" fmla="*/ 122 w 131"/>
                <a:gd name="T1" fmla="*/ 17 h 17"/>
                <a:gd name="T2" fmla="*/ 125 w 131"/>
                <a:gd name="T3" fmla="*/ 17 h 17"/>
                <a:gd name="T4" fmla="*/ 128 w 131"/>
                <a:gd name="T5" fmla="*/ 14 h 17"/>
                <a:gd name="T6" fmla="*/ 131 w 131"/>
                <a:gd name="T7" fmla="*/ 11 h 17"/>
                <a:gd name="T8" fmla="*/ 131 w 131"/>
                <a:gd name="T9" fmla="*/ 6 h 17"/>
                <a:gd name="T10" fmla="*/ 128 w 131"/>
                <a:gd name="T11" fmla="*/ 3 h 17"/>
                <a:gd name="T12" fmla="*/ 125 w 131"/>
                <a:gd name="T13" fmla="*/ 0 h 17"/>
                <a:gd name="T14" fmla="*/ 6 w 131"/>
                <a:gd name="T15" fmla="*/ 0 h 17"/>
                <a:gd name="T16" fmla="*/ 3 w 131"/>
                <a:gd name="T17" fmla="*/ 3 h 17"/>
                <a:gd name="T18" fmla="*/ 0 w 131"/>
                <a:gd name="T19" fmla="*/ 6 h 17"/>
                <a:gd name="T20" fmla="*/ 0 w 131"/>
                <a:gd name="T21" fmla="*/ 11 h 17"/>
                <a:gd name="T22" fmla="*/ 3 w 131"/>
                <a:gd name="T23" fmla="*/ 14 h 17"/>
                <a:gd name="T24" fmla="*/ 6 w 131"/>
                <a:gd name="T25" fmla="*/ 17 h 17"/>
                <a:gd name="T26" fmla="*/ 9 w 131"/>
                <a:gd name="T27" fmla="*/ 17 h 17"/>
                <a:gd name="T28" fmla="*/ 122 w 13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7">
                  <a:moveTo>
                    <a:pt x="122" y="17"/>
                  </a:moveTo>
                  <a:lnTo>
                    <a:pt x="125" y="17"/>
                  </a:lnTo>
                  <a:lnTo>
                    <a:pt x="128" y="14"/>
                  </a:lnTo>
                  <a:lnTo>
                    <a:pt x="131" y="11"/>
                  </a:lnTo>
                  <a:lnTo>
                    <a:pt x="131" y="6"/>
                  </a:lnTo>
                  <a:lnTo>
                    <a:pt x="128" y="3"/>
                  </a:lnTo>
                  <a:lnTo>
                    <a:pt x="125" y="0"/>
                  </a:lnTo>
                  <a:lnTo>
                    <a:pt x="6" y="0"/>
                  </a:lnTo>
                  <a:lnTo>
                    <a:pt x="3" y="3"/>
                  </a:lnTo>
                  <a:lnTo>
                    <a:pt x="0" y="6"/>
                  </a:lnTo>
                  <a:lnTo>
                    <a:pt x="0" y="11"/>
                  </a:lnTo>
                  <a:lnTo>
                    <a:pt x="3" y="14"/>
                  </a:lnTo>
                  <a:lnTo>
                    <a:pt x="6" y="17"/>
                  </a:lnTo>
                  <a:lnTo>
                    <a:pt x="9" y="17"/>
                  </a:lnTo>
                  <a:lnTo>
                    <a:pt x="12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8" name="Freeform 151"/>
            <p:cNvSpPr>
              <a:spLocks/>
            </p:cNvSpPr>
            <p:nvPr/>
          </p:nvSpPr>
          <p:spPr bwMode="auto">
            <a:xfrm>
              <a:off x="4162" y="1342"/>
              <a:ext cx="131" cy="18"/>
            </a:xfrm>
            <a:custGeom>
              <a:avLst/>
              <a:gdLst>
                <a:gd name="T0" fmla="*/ 122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6 w 131"/>
                <a:gd name="T15" fmla="*/ 0 h 18"/>
                <a:gd name="T16" fmla="*/ 3 w 131"/>
                <a:gd name="T17" fmla="*/ 3 h 18"/>
                <a:gd name="T18" fmla="*/ 0 w 131"/>
                <a:gd name="T19" fmla="*/ 6 h 18"/>
                <a:gd name="T20" fmla="*/ 0 w 131"/>
                <a:gd name="T21" fmla="*/ 12 h 18"/>
                <a:gd name="T22" fmla="*/ 3 w 131"/>
                <a:gd name="T23" fmla="*/ 15 h 18"/>
                <a:gd name="T24" fmla="*/ 6 w 131"/>
                <a:gd name="T25" fmla="*/ 18 h 18"/>
                <a:gd name="T26" fmla="*/ 9 w 131"/>
                <a:gd name="T27" fmla="*/ 18 h 18"/>
                <a:gd name="T28" fmla="*/ 122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2" y="18"/>
                  </a:moveTo>
                  <a:lnTo>
                    <a:pt x="125" y="18"/>
                  </a:lnTo>
                  <a:lnTo>
                    <a:pt x="128" y="15"/>
                  </a:lnTo>
                  <a:lnTo>
                    <a:pt x="131" y="12"/>
                  </a:lnTo>
                  <a:lnTo>
                    <a:pt x="131" y="6"/>
                  </a:lnTo>
                  <a:lnTo>
                    <a:pt x="128" y="3"/>
                  </a:lnTo>
                  <a:lnTo>
                    <a:pt x="125" y="0"/>
                  </a:lnTo>
                  <a:lnTo>
                    <a:pt x="6" y="0"/>
                  </a:lnTo>
                  <a:lnTo>
                    <a:pt x="3" y="3"/>
                  </a:lnTo>
                  <a:lnTo>
                    <a:pt x="0" y="6"/>
                  </a:lnTo>
                  <a:lnTo>
                    <a:pt x="0" y="12"/>
                  </a:lnTo>
                  <a:lnTo>
                    <a:pt x="3" y="15"/>
                  </a:lnTo>
                  <a:lnTo>
                    <a:pt x="6" y="18"/>
                  </a:lnTo>
                  <a:lnTo>
                    <a:pt x="9" y="18"/>
                  </a:lnTo>
                  <a:lnTo>
                    <a:pt x="1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9" name="Freeform 152"/>
            <p:cNvSpPr>
              <a:spLocks/>
            </p:cNvSpPr>
            <p:nvPr/>
          </p:nvSpPr>
          <p:spPr bwMode="auto">
            <a:xfrm>
              <a:off x="4162" y="1200"/>
              <a:ext cx="18" cy="160"/>
            </a:xfrm>
            <a:custGeom>
              <a:avLst/>
              <a:gdLst>
                <a:gd name="T0" fmla="*/ 18 w 18"/>
                <a:gd name="T1" fmla="*/ 9 h 160"/>
                <a:gd name="T2" fmla="*/ 18 w 18"/>
                <a:gd name="T3" fmla="*/ 6 h 160"/>
                <a:gd name="T4" fmla="*/ 15 w 18"/>
                <a:gd name="T5" fmla="*/ 3 h 160"/>
                <a:gd name="T6" fmla="*/ 12 w 18"/>
                <a:gd name="T7" fmla="*/ 0 h 160"/>
                <a:gd name="T8" fmla="*/ 6 w 18"/>
                <a:gd name="T9" fmla="*/ 0 h 160"/>
                <a:gd name="T10" fmla="*/ 3 w 18"/>
                <a:gd name="T11" fmla="*/ 3 h 160"/>
                <a:gd name="T12" fmla="*/ 0 w 18"/>
                <a:gd name="T13" fmla="*/ 6 h 160"/>
                <a:gd name="T14" fmla="*/ 0 w 18"/>
                <a:gd name="T15" fmla="*/ 154 h 160"/>
                <a:gd name="T16" fmla="*/ 3 w 18"/>
                <a:gd name="T17" fmla="*/ 157 h 160"/>
                <a:gd name="T18" fmla="*/ 6 w 18"/>
                <a:gd name="T19" fmla="*/ 160 h 160"/>
                <a:gd name="T20" fmla="*/ 12 w 18"/>
                <a:gd name="T21" fmla="*/ 160 h 160"/>
                <a:gd name="T22" fmla="*/ 15 w 18"/>
                <a:gd name="T23" fmla="*/ 157 h 160"/>
                <a:gd name="T24" fmla="*/ 18 w 18"/>
                <a:gd name="T25" fmla="*/ 154 h 160"/>
                <a:gd name="T26" fmla="*/ 18 w 18"/>
                <a:gd name="T27" fmla="*/ 151 h 160"/>
                <a:gd name="T28" fmla="*/ 18 w 18"/>
                <a:gd name="T29" fmla="*/ 9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160">
                  <a:moveTo>
                    <a:pt x="18" y="9"/>
                  </a:moveTo>
                  <a:lnTo>
                    <a:pt x="18" y="6"/>
                  </a:lnTo>
                  <a:lnTo>
                    <a:pt x="15" y="3"/>
                  </a:lnTo>
                  <a:lnTo>
                    <a:pt x="12" y="0"/>
                  </a:lnTo>
                  <a:lnTo>
                    <a:pt x="6" y="0"/>
                  </a:lnTo>
                  <a:lnTo>
                    <a:pt x="3" y="3"/>
                  </a:lnTo>
                  <a:lnTo>
                    <a:pt x="0" y="6"/>
                  </a:lnTo>
                  <a:lnTo>
                    <a:pt x="0" y="154"/>
                  </a:lnTo>
                  <a:lnTo>
                    <a:pt x="3" y="157"/>
                  </a:lnTo>
                  <a:lnTo>
                    <a:pt x="6" y="160"/>
                  </a:lnTo>
                  <a:lnTo>
                    <a:pt x="12" y="160"/>
                  </a:lnTo>
                  <a:lnTo>
                    <a:pt x="15" y="157"/>
                  </a:lnTo>
                  <a:lnTo>
                    <a:pt x="18" y="154"/>
                  </a:lnTo>
                  <a:lnTo>
                    <a:pt x="18" y="151"/>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0" name="Freeform 153"/>
            <p:cNvSpPr>
              <a:spLocks/>
            </p:cNvSpPr>
            <p:nvPr/>
          </p:nvSpPr>
          <p:spPr bwMode="auto">
            <a:xfrm>
              <a:off x="4081" y="1223"/>
              <a:ext cx="93" cy="18"/>
            </a:xfrm>
            <a:custGeom>
              <a:avLst/>
              <a:gdLst>
                <a:gd name="T0" fmla="*/ 9 w 93"/>
                <a:gd name="T1" fmla="*/ 0 h 18"/>
                <a:gd name="T2" fmla="*/ 6 w 93"/>
                <a:gd name="T3" fmla="*/ 0 h 18"/>
                <a:gd name="T4" fmla="*/ 3 w 93"/>
                <a:gd name="T5" fmla="*/ 3 h 18"/>
                <a:gd name="T6" fmla="*/ 0 w 93"/>
                <a:gd name="T7" fmla="*/ 6 h 18"/>
                <a:gd name="T8" fmla="*/ 0 w 93"/>
                <a:gd name="T9" fmla="*/ 12 h 18"/>
                <a:gd name="T10" fmla="*/ 3 w 93"/>
                <a:gd name="T11" fmla="*/ 15 h 18"/>
                <a:gd name="T12" fmla="*/ 6 w 93"/>
                <a:gd name="T13" fmla="*/ 18 h 18"/>
                <a:gd name="T14" fmla="*/ 87 w 93"/>
                <a:gd name="T15" fmla="*/ 18 h 18"/>
                <a:gd name="T16" fmla="*/ 90 w 93"/>
                <a:gd name="T17" fmla="*/ 15 h 18"/>
                <a:gd name="T18" fmla="*/ 93 w 93"/>
                <a:gd name="T19" fmla="*/ 12 h 18"/>
                <a:gd name="T20" fmla="*/ 93 w 93"/>
                <a:gd name="T21" fmla="*/ 6 h 18"/>
                <a:gd name="T22" fmla="*/ 90 w 93"/>
                <a:gd name="T23" fmla="*/ 3 h 18"/>
                <a:gd name="T24" fmla="*/ 87 w 93"/>
                <a:gd name="T25" fmla="*/ 0 h 18"/>
                <a:gd name="T26" fmla="*/ 84 w 93"/>
                <a:gd name="T27" fmla="*/ 0 h 18"/>
                <a:gd name="T28" fmla="*/ 9 w 9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8">
                  <a:moveTo>
                    <a:pt x="9" y="0"/>
                  </a:moveTo>
                  <a:lnTo>
                    <a:pt x="6" y="0"/>
                  </a:lnTo>
                  <a:lnTo>
                    <a:pt x="3" y="3"/>
                  </a:lnTo>
                  <a:lnTo>
                    <a:pt x="0" y="6"/>
                  </a:lnTo>
                  <a:lnTo>
                    <a:pt x="0" y="12"/>
                  </a:lnTo>
                  <a:lnTo>
                    <a:pt x="3" y="15"/>
                  </a:lnTo>
                  <a:lnTo>
                    <a:pt x="6" y="18"/>
                  </a:lnTo>
                  <a:lnTo>
                    <a:pt x="87" y="18"/>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1" name="Freeform 154"/>
            <p:cNvSpPr>
              <a:spLocks/>
            </p:cNvSpPr>
            <p:nvPr/>
          </p:nvSpPr>
          <p:spPr bwMode="auto">
            <a:xfrm>
              <a:off x="4081" y="1313"/>
              <a:ext cx="93" cy="18"/>
            </a:xfrm>
            <a:custGeom>
              <a:avLst/>
              <a:gdLst>
                <a:gd name="T0" fmla="*/ 9 w 93"/>
                <a:gd name="T1" fmla="*/ 0 h 18"/>
                <a:gd name="T2" fmla="*/ 6 w 93"/>
                <a:gd name="T3" fmla="*/ 0 h 18"/>
                <a:gd name="T4" fmla="*/ 3 w 93"/>
                <a:gd name="T5" fmla="*/ 3 h 18"/>
                <a:gd name="T6" fmla="*/ 0 w 93"/>
                <a:gd name="T7" fmla="*/ 6 h 18"/>
                <a:gd name="T8" fmla="*/ 0 w 93"/>
                <a:gd name="T9" fmla="*/ 12 h 18"/>
                <a:gd name="T10" fmla="*/ 3 w 93"/>
                <a:gd name="T11" fmla="*/ 15 h 18"/>
                <a:gd name="T12" fmla="*/ 6 w 93"/>
                <a:gd name="T13" fmla="*/ 18 h 18"/>
                <a:gd name="T14" fmla="*/ 87 w 93"/>
                <a:gd name="T15" fmla="*/ 18 h 18"/>
                <a:gd name="T16" fmla="*/ 90 w 93"/>
                <a:gd name="T17" fmla="*/ 15 h 18"/>
                <a:gd name="T18" fmla="*/ 93 w 93"/>
                <a:gd name="T19" fmla="*/ 12 h 18"/>
                <a:gd name="T20" fmla="*/ 93 w 93"/>
                <a:gd name="T21" fmla="*/ 6 h 18"/>
                <a:gd name="T22" fmla="*/ 90 w 93"/>
                <a:gd name="T23" fmla="*/ 3 h 18"/>
                <a:gd name="T24" fmla="*/ 87 w 93"/>
                <a:gd name="T25" fmla="*/ 0 h 18"/>
                <a:gd name="T26" fmla="*/ 84 w 93"/>
                <a:gd name="T27" fmla="*/ 0 h 18"/>
                <a:gd name="T28" fmla="*/ 9 w 9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8">
                  <a:moveTo>
                    <a:pt x="9" y="0"/>
                  </a:moveTo>
                  <a:lnTo>
                    <a:pt x="6" y="0"/>
                  </a:lnTo>
                  <a:lnTo>
                    <a:pt x="3" y="3"/>
                  </a:lnTo>
                  <a:lnTo>
                    <a:pt x="0" y="6"/>
                  </a:lnTo>
                  <a:lnTo>
                    <a:pt x="0" y="12"/>
                  </a:lnTo>
                  <a:lnTo>
                    <a:pt x="3" y="15"/>
                  </a:lnTo>
                  <a:lnTo>
                    <a:pt x="6" y="18"/>
                  </a:lnTo>
                  <a:lnTo>
                    <a:pt x="87" y="18"/>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2" name="Freeform 155"/>
            <p:cNvSpPr>
              <a:spLocks/>
            </p:cNvSpPr>
            <p:nvPr/>
          </p:nvSpPr>
          <p:spPr bwMode="auto">
            <a:xfrm>
              <a:off x="4346" y="1278"/>
              <a:ext cx="65" cy="17"/>
            </a:xfrm>
            <a:custGeom>
              <a:avLst/>
              <a:gdLst>
                <a:gd name="T0" fmla="*/ 9 w 65"/>
                <a:gd name="T1" fmla="*/ 0 h 17"/>
                <a:gd name="T2" fmla="*/ 6 w 65"/>
                <a:gd name="T3" fmla="*/ 0 h 17"/>
                <a:gd name="T4" fmla="*/ 3 w 65"/>
                <a:gd name="T5" fmla="*/ 3 h 17"/>
                <a:gd name="T6" fmla="*/ 0 w 65"/>
                <a:gd name="T7" fmla="*/ 6 h 17"/>
                <a:gd name="T8" fmla="*/ 0 w 65"/>
                <a:gd name="T9" fmla="*/ 11 h 17"/>
                <a:gd name="T10" fmla="*/ 3 w 65"/>
                <a:gd name="T11" fmla="*/ 14 h 17"/>
                <a:gd name="T12" fmla="*/ 6 w 65"/>
                <a:gd name="T13" fmla="*/ 17 h 17"/>
                <a:gd name="T14" fmla="*/ 59 w 65"/>
                <a:gd name="T15" fmla="*/ 17 h 17"/>
                <a:gd name="T16" fmla="*/ 62 w 65"/>
                <a:gd name="T17" fmla="*/ 14 h 17"/>
                <a:gd name="T18" fmla="*/ 65 w 65"/>
                <a:gd name="T19" fmla="*/ 11 h 17"/>
                <a:gd name="T20" fmla="*/ 65 w 65"/>
                <a:gd name="T21" fmla="*/ 6 h 17"/>
                <a:gd name="T22" fmla="*/ 62 w 65"/>
                <a:gd name="T23" fmla="*/ 3 h 17"/>
                <a:gd name="T24" fmla="*/ 59 w 65"/>
                <a:gd name="T25" fmla="*/ 0 h 17"/>
                <a:gd name="T26" fmla="*/ 56 w 65"/>
                <a:gd name="T27" fmla="*/ 0 h 17"/>
                <a:gd name="T28" fmla="*/ 9 w 6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7">
                  <a:moveTo>
                    <a:pt x="9" y="0"/>
                  </a:moveTo>
                  <a:lnTo>
                    <a:pt x="6" y="0"/>
                  </a:lnTo>
                  <a:lnTo>
                    <a:pt x="3" y="3"/>
                  </a:lnTo>
                  <a:lnTo>
                    <a:pt x="0" y="6"/>
                  </a:lnTo>
                  <a:lnTo>
                    <a:pt x="0" y="11"/>
                  </a:lnTo>
                  <a:lnTo>
                    <a:pt x="3" y="14"/>
                  </a:lnTo>
                  <a:lnTo>
                    <a:pt x="6" y="17"/>
                  </a:lnTo>
                  <a:lnTo>
                    <a:pt x="59" y="17"/>
                  </a:lnTo>
                  <a:lnTo>
                    <a:pt x="62" y="14"/>
                  </a:lnTo>
                  <a:lnTo>
                    <a:pt x="65" y="11"/>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3" name="Freeform 156"/>
            <p:cNvSpPr>
              <a:spLocks/>
            </p:cNvSpPr>
            <p:nvPr/>
          </p:nvSpPr>
          <p:spPr bwMode="auto">
            <a:xfrm>
              <a:off x="4377" y="1281"/>
              <a:ext cx="74" cy="18"/>
            </a:xfrm>
            <a:custGeom>
              <a:avLst/>
              <a:gdLst>
                <a:gd name="T0" fmla="*/ 9 w 74"/>
                <a:gd name="T1" fmla="*/ 0 h 18"/>
                <a:gd name="T2" fmla="*/ 6 w 74"/>
                <a:gd name="T3" fmla="*/ 0 h 18"/>
                <a:gd name="T4" fmla="*/ 3 w 74"/>
                <a:gd name="T5" fmla="*/ 3 h 18"/>
                <a:gd name="T6" fmla="*/ 0 w 74"/>
                <a:gd name="T7" fmla="*/ 6 h 18"/>
                <a:gd name="T8" fmla="*/ 0 w 74"/>
                <a:gd name="T9" fmla="*/ 12 h 18"/>
                <a:gd name="T10" fmla="*/ 3 w 74"/>
                <a:gd name="T11" fmla="*/ 15 h 18"/>
                <a:gd name="T12" fmla="*/ 6 w 74"/>
                <a:gd name="T13" fmla="*/ 18 h 18"/>
                <a:gd name="T14" fmla="*/ 68 w 74"/>
                <a:gd name="T15" fmla="*/ 18 h 18"/>
                <a:gd name="T16" fmla="*/ 71 w 74"/>
                <a:gd name="T17" fmla="*/ 15 h 18"/>
                <a:gd name="T18" fmla="*/ 74 w 74"/>
                <a:gd name="T19" fmla="*/ 12 h 18"/>
                <a:gd name="T20" fmla="*/ 74 w 74"/>
                <a:gd name="T21" fmla="*/ 6 h 18"/>
                <a:gd name="T22" fmla="*/ 71 w 74"/>
                <a:gd name="T23" fmla="*/ 3 h 18"/>
                <a:gd name="T24" fmla="*/ 68 w 74"/>
                <a:gd name="T25" fmla="*/ 0 h 18"/>
                <a:gd name="T26" fmla="*/ 65 w 74"/>
                <a:gd name="T27" fmla="*/ 0 h 18"/>
                <a:gd name="T28" fmla="*/ 9 w 7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18">
                  <a:moveTo>
                    <a:pt x="9" y="0"/>
                  </a:moveTo>
                  <a:lnTo>
                    <a:pt x="6" y="0"/>
                  </a:lnTo>
                  <a:lnTo>
                    <a:pt x="3" y="3"/>
                  </a:lnTo>
                  <a:lnTo>
                    <a:pt x="0" y="6"/>
                  </a:lnTo>
                  <a:lnTo>
                    <a:pt x="0" y="12"/>
                  </a:lnTo>
                  <a:lnTo>
                    <a:pt x="3" y="15"/>
                  </a:lnTo>
                  <a:lnTo>
                    <a:pt x="6" y="18"/>
                  </a:lnTo>
                  <a:lnTo>
                    <a:pt x="68" y="18"/>
                  </a:lnTo>
                  <a:lnTo>
                    <a:pt x="71" y="15"/>
                  </a:lnTo>
                  <a:lnTo>
                    <a:pt x="74" y="12"/>
                  </a:lnTo>
                  <a:lnTo>
                    <a:pt x="74" y="6"/>
                  </a:lnTo>
                  <a:lnTo>
                    <a:pt x="71" y="3"/>
                  </a:lnTo>
                  <a:lnTo>
                    <a:pt x="68" y="0"/>
                  </a:lnTo>
                  <a:lnTo>
                    <a:pt x="6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4" name="Freeform 157"/>
            <p:cNvSpPr>
              <a:spLocks/>
            </p:cNvSpPr>
            <p:nvPr/>
          </p:nvSpPr>
          <p:spPr bwMode="auto">
            <a:xfrm>
              <a:off x="4377" y="1400"/>
              <a:ext cx="43" cy="135"/>
            </a:xfrm>
            <a:custGeom>
              <a:avLst/>
              <a:gdLst>
                <a:gd name="T0" fmla="*/ 35 w 46"/>
                <a:gd name="T1" fmla="*/ 7 h 156"/>
                <a:gd name="T2" fmla="*/ 35 w 46"/>
                <a:gd name="T3" fmla="*/ 3 h 156"/>
                <a:gd name="T4" fmla="*/ 34 w 46"/>
                <a:gd name="T5" fmla="*/ 3 h 156"/>
                <a:gd name="T6" fmla="*/ 33 w 46"/>
                <a:gd name="T7" fmla="*/ 2 h 156"/>
                <a:gd name="T8" fmla="*/ 32 w 46"/>
                <a:gd name="T9" fmla="*/ 2 h 156"/>
                <a:gd name="T10" fmla="*/ 30 w 46"/>
                <a:gd name="T11" fmla="*/ 0 h 156"/>
                <a:gd name="T12" fmla="*/ 26 w 46"/>
                <a:gd name="T13" fmla="*/ 0 h 156"/>
                <a:gd name="T14" fmla="*/ 24 w 46"/>
                <a:gd name="T15" fmla="*/ 2 h 156"/>
                <a:gd name="T16" fmla="*/ 22 w 46"/>
                <a:gd name="T17" fmla="*/ 3 h 156"/>
                <a:gd name="T18" fmla="*/ 22 w 46"/>
                <a:gd name="T19" fmla="*/ 3 h 156"/>
                <a:gd name="T20" fmla="*/ 21 w 46"/>
                <a:gd name="T21" fmla="*/ 4 h 156"/>
                <a:gd name="T22" fmla="*/ 0 w 46"/>
                <a:gd name="T23" fmla="*/ 81 h 156"/>
                <a:gd name="T24" fmla="*/ 0 w 46"/>
                <a:gd name="T25" fmla="*/ 85 h 156"/>
                <a:gd name="T26" fmla="*/ 1 w 46"/>
                <a:gd name="T27" fmla="*/ 86 h 156"/>
                <a:gd name="T28" fmla="*/ 3 w 46"/>
                <a:gd name="T29" fmla="*/ 87 h 156"/>
                <a:gd name="T30" fmla="*/ 4 w 46"/>
                <a:gd name="T31" fmla="*/ 87 h 156"/>
                <a:gd name="T32" fmla="*/ 7 w 46"/>
                <a:gd name="T33" fmla="*/ 87 h 156"/>
                <a:gd name="T34" fmla="*/ 8 w 46"/>
                <a:gd name="T35" fmla="*/ 87 h 156"/>
                <a:gd name="T36" fmla="*/ 9 w 46"/>
                <a:gd name="T37" fmla="*/ 87 h 156"/>
                <a:gd name="T38" fmla="*/ 12 w 46"/>
                <a:gd name="T39" fmla="*/ 86 h 156"/>
                <a:gd name="T40" fmla="*/ 12 w 46"/>
                <a:gd name="T41" fmla="*/ 86 h 156"/>
                <a:gd name="T42" fmla="*/ 14 w 46"/>
                <a:gd name="T43" fmla="*/ 84 h 156"/>
                <a:gd name="T44" fmla="*/ 35 w 46"/>
                <a:gd name="T45" fmla="*/ 7 h 1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 h="156">
                  <a:moveTo>
                    <a:pt x="46" y="11"/>
                  </a:moveTo>
                  <a:lnTo>
                    <a:pt x="46" y="6"/>
                  </a:lnTo>
                  <a:lnTo>
                    <a:pt x="44" y="5"/>
                  </a:lnTo>
                  <a:lnTo>
                    <a:pt x="43" y="2"/>
                  </a:lnTo>
                  <a:lnTo>
                    <a:pt x="41" y="2"/>
                  </a:lnTo>
                  <a:lnTo>
                    <a:pt x="38" y="0"/>
                  </a:lnTo>
                  <a:lnTo>
                    <a:pt x="34" y="0"/>
                  </a:lnTo>
                  <a:lnTo>
                    <a:pt x="32" y="2"/>
                  </a:lnTo>
                  <a:lnTo>
                    <a:pt x="29" y="3"/>
                  </a:lnTo>
                  <a:lnTo>
                    <a:pt x="29" y="5"/>
                  </a:lnTo>
                  <a:lnTo>
                    <a:pt x="28" y="8"/>
                  </a:lnTo>
                  <a:lnTo>
                    <a:pt x="0" y="146"/>
                  </a:lnTo>
                  <a:lnTo>
                    <a:pt x="0" y="150"/>
                  </a:lnTo>
                  <a:lnTo>
                    <a:pt x="1" y="152"/>
                  </a:lnTo>
                  <a:lnTo>
                    <a:pt x="3" y="155"/>
                  </a:lnTo>
                  <a:lnTo>
                    <a:pt x="4" y="155"/>
                  </a:lnTo>
                  <a:lnTo>
                    <a:pt x="7" y="156"/>
                  </a:lnTo>
                  <a:lnTo>
                    <a:pt x="12" y="156"/>
                  </a:lnTo>
                  <a:lnTo>
                    <a:pt x="13" y="155"/>
                  </a:lnTo>
                  <a:lnTo>
                    <a:pt x="16" y="153"/>
                  </a:lnTo>
                  <a:lnTo>
                    <a:pt x="16" y="152"/>
                  </a:lnTo>
                  <a:lnTo>
                    <a:pt x="18" y="149"/>
                  </a:lnTo>
                  <a:lnTo>
                    <a:pt x="4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5" name="Freeform 158"/>
            <p:cNvSpPr>
              <a:spLocks/>
            </p:cNvSpPr>
            <p:nvPr/>
          </p:nvSpPr>
          <p:spPr bwMode="auto">
            <a:xfrm>
              <a:off x="4786" y="1732"/>
              <a:ext cx="43" cy="92"/>
            </a:xfrm>
            <a:custGeom>
              <a:avLst/>
              <a:gdLst>
                <a:gd name="T0" fmla="*/ 25 w 43"/>
                <a:gd name="T1" fmla="*/ 86 h 92"/>
                <a:gd name="T2" fmla="*/ 30 w 43"/>
                <a:gd name="T3" fmla="*/ 90 h 92"/>
                <a:gd name="T4" fmla="*/ 37 w 43"/>
                <a:gd name="T5" fmla="*/ 92 h 92"/>
                <a:gd name="T6" fmla="*/ 41 w 43"/>
                <a:gd name="T7" fmla="*/ 87 h 92"/>
                <a:gd name="T8" fmla="*/ 43 w 43"/>
                <a:gd name="T9" fmla="*/ 83 h 92"/>
                <a:gd name="T10" fmla="*/ 41 w 43"/>
                <a:gd name="T11" fmla="*/ 68 h 92"/>
                <a:gd name="T12" fmla="*/ 40 w 43"/>
                <a:gd name="T13" fmla="*/ 59 h 92"/>
                <a:gd name="T14" fmla="*/ 38 w 43"/>
                <a:gd name="T15" fmla="*/ 52 h 92"/>
                <a:gd name="T16" fmla="*/ 37 w 43"/>
                <a:gd name="T17" fmla="*/ 48 h 92"/>
                <a:gd name="T18" fmla="*/ 35 w 43"/>
                <a:gd name="T19" fmla="*/ 45 h 92"/>
                <a:gd name="T20" fmla="*/ 34 w 43"/>
                <a:gd name="T21" fmla="*/ 40 h 92"/>
                <a:gd name="T22" fmla="*/ 33 w 43"/>
                <a:gd name="T23" fmla="*/ 36 h 92"/>
                <a:gd name="T24" fmla="*/ 30 w 43"/>
                <a:gd name="T25" fmla="*/ 30 h 92"/>
                <a:gd name="T26" fmla="*/ 27 w 43"/>
                <a:gd name="T27" fmla="*/ 23 h 92"/>
                <a:gd name="T28" fmla="*/ 25 w 43"/>
                <a:gd name="T29" fmla="*/ 21 h 92"/>
                <a:gd name="T30" fmla="*/ 22 w 43"/>
                <a:gd name="T31" fmla="*/ 14 h 92"/>
                <a:gd name="T32" fmla="*/ 19 w 43"/>
                <a:gd name="T33" fmla="*/ 9 h 92"/>
                <a:gd name="T34" fmla="*/ 18 w 43"/>
                <a:gd name="T35" fmla="*/ 9 h 92"/>
                <a:gd name="T36" fmla="*/ 15 w 43"/>
                <a:gd name="T37" fmla="*/ 2 h 92"/>
                <a:gd name="T38" fmla="*/ 10 w 43"/>
                <a:gd name="T39" fmla="*/ 0 h 92"/>
                <a:gd name="T40" fmla="*/ 5 w 43"/>
                <a:gd name="T41" fmla="*/ 2 h 92"/>
                <a:gd name="T42" fmla="*/ 2 w 43"/>
                <a:gd name="T43" fmla="*/ 5 h 92"/>
                <a:gd name="T44" fmla="*/ 0 w 43"/>
                <a:gd name="T45" fmla="*/ 12 h 92"/>
                <a:gd name="T46" fmla="*/ 0 w 43"/>
                <a:gd name="T47" fmla="*/ 9 h 92"/>
                <a:gd name="T48" fmla="*/ 3 w 43"/>
                <a:gd name="T49" fmla="*/ 18 h 92"/>
                <a:gd name="T50" fmla="*/ 6 w 43"/>
                <a:gd name="T51" fmla="*/ 23 h 92"/>
                <a:gd name="T52" fmla="*/ 8 w 43"/>
                <a:gd name="T53" fmla="*/ 24 h 92"/>
                <a:gd name="T54" fmla="*/ 10 w 43"/>
                <a:gd name="T55" fmla="*/ 31 h 92"/>
                <a:gd name="T56" fmla="*/ 12 w 43"/>
                <a:gd name="T57" fmla="*/ 33 h 92"/>
                <a:gd name="T58" fmla="*/ 15 w 43"/>
                <a:gd name="T59" fmla="*/ 40 h 92"/>
                <a:gd name="T60" fmla="*/ 15 w 43"/>
                <a:gd name="T61" fmla="*/ 40 h 92"/>
                <a:gd name="T62" fmla="*/ 16 w 43"/>
                <a:gd name="T63" fmla="*/ 45 h 92"/>
                <a:gd name="T64" fmla="*/ 18 w 43"/>
                <a:gd name="T65" fmla="*/ 52 h 92"/>
                <a:gd name="T66" fmla="*/ 19 w 43"/>
                <a:gd name="T67" fmla="*/ 56 h 92"/>
                <a:gd name="T68" fmla="*/ 21 w 43"/>
                <a:gd name="T69" fmla="*/ 64 h 92"/>
                <a:gd name="T70" fmla="*/ 22 w 43"/>
                <a:gd name="T71" fmla="*/ 68 h 92"/>
                <a:gd name="T72" fmla="*/ 24 w 43"/>
                <a:gd name="T73" fmla="*/ 81 h 92"/>
                <a:gd name="T74" fmla="*/ 25 w 43"/>
                <a:gd name="T75" fmla="*/ 8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3" h="92">
                  <a:moveTo>
                    <a:pt x="25" y="83"/>
                  </a:moveTo>
                  <a:lnTo>
                    <a:pt x="25" y="86"/>
                  </a:lnTo>
                  <a:lnTo>
                    <a:pt x="28" y="89"/>
                  </a:lnTo>
                  <a:lnTo>
                    <a:pt x="30" y="90"/>
                  </a:lnTo>
                  <a:lnTo>
                    <a:pt x="33" y="92"/>
                  </a:lnTo>
                  <a:lnTo>
                    <a:pt x="37" y="92"/>
                  </a:lnTo>
                  <a:lnTo>
                    <a:pt x="40" y="89"/>
                  </a:lnTo>
                  <a:lnTo>
                    <a:pt x="41" y="87"/>
                  </a:lnTo>
                  <a:lnTo>
                    <a:pt x="43" y="84"/>
                  </a:lnTo>
                  <a:lnTo>
                    <a:pt x="43" y="83"/>
                  </a:lnTo>
                  <a:lnTo>
                    <a:pt x="41" y="78"/>
                  </a:lnTo>
                  <a:lnTo>
                    <a:pt x="41" y="68"/>
                  </a:lnTo>
                  <a:lnTo>
                    <a:pt x="40" y="65"/>
                  </a:lnTo>
                  <a:lnTo>
                    <a:pt x="40" y="59"/>
                  </a:lnTo>
                  <a:lnTo>
                    <a:pt x="38" y="58"/>
                  </a:lnTo>
                  <a:lnTo>
                    <a:pt x="38" y="52"/>
                  </a:lnTo>
                  <a:lnTo>
                    <a:pt x="37" y="51"/>
                  </a:lnTo>
                  <a:lnTo>
                    <a:pt x="37" y="48"/>
                  </a:lnTo>
                  <a:lnTo>
                    <a:pt x="35" y="46"/>
                  </a:lnTo>
                  <a:lnTo>
                    <a:pt x="35" y="45"/>
                  </a:lnTo>
                  <a:lnTo>
                    <a:pt x="34" y="42"/>
                  </a:lnTo>
                  <a:lnTo>
                    <a:pt x="34" y="40"/>
                  </a:lnTo>
                  <a:lnTo>
                    <a:pt x="33" y="37"/>
                  </a:lnTo>
                  <a:lnTo>
                    <a:pt x="33" y="36"/>
                  </a:lnTo>
                  <a:lnTo>
                    <a:pt x="30" y="28"/>
                  </a:lnTo>
                  <a:lnTo>
                    <a:pt x="30" y="30"/>
                  </a:lnTo>
                  <a:lnTo>
                    <a:pt x="30" y="27"/>
                  </a:lnTo>
                  <a:lnTo>
                    <a:pt x="27" y="23"/>
                  </a:lnTo>
                  <a:lnTo>
                    <a:pt x="25" y="20"/>
                  </a:lnTo>
                  <a:lnTo>
                    <a:pt x="25" y="21"/>
                  </a:lnTo>
                  <a:lnTo>
                    <a:pt x="25" y="18"/>
                  </a:lnTo>
                  <a:lnTo>
                    <a:pt x="22" y="14"/>
                  </a:lnTo>
                  <a:lnTo>
                    <a:pt x="21" y="11"/>
                  </a:lnTo>
                  <a:lnTo>
                    <a:pt x="19" y="9"/>
                  </a:lnTo>
                  <a:lnTo>
                    <a:pt x="18" y="6"/>
                  </a:lnTo>
                  <a:lnTo>
                    <a:pt x="18" y="9"/>
                  </a:lnTo>
                  <a:lnTo>
                    <a:pt x="16" y="5"/>
                  </a:lnTo>
                  <a:lnTo>
                    <a:pt x="15" y="2"/>
                  </a:lnTo>
                  <a:lnTo>
                    <a:pt x="13" y="2"/>
                  </a:lnTo>
                  <a:lnTo>
                    <a:pt x="10" y="0"/>
                  </a:lnTo>
                  <a:lnTo>
                    <a:pt x="6" y="0"/>
                  </a:lnTo>
                  <a:lnTo>
                    <a:pt x="5" y="2"/>
                  </a:lnTo>
                  <a:lnTo>
                    <a:pt x="2" y="3"/>
                  </a:lnTo>
                  <a:lnTo>
                    <a:pt x="2" y="5"/>
                  </a:lnTo>
                  <a:lnTo>
                    <a:pt x="0" y="8"/>
                  </a:lnTo>
                  <a:lnTo>
                    <a:pt x="0" y="12"/>
                  </a:lnTo>
                  <a:lnTo>
                    <a:pt x="2" y="14"/>
                  </a:lnTo>
                  <a:lnTo>
                    <a:pt x="0" y="9"/>
                  </a:lnTo>
                  <a:lnTo>
                    <a:pt x="0" y="14"/>
                  </a:lnTo>
                  <a:lnTo>
                    <a:pt x="3" y="18"/>
                  </a:lnTo>
                  <a:lnTo>
                    <a:pt x="5" y="21"/>
                  </a:lnTo>
                  <a:lnTo>
                    <a:pt x="6" y="23"/>
                  </a:lnTo>
                  <a:lnTo>
                    <a:pt x="8" y="26"/>
                  </a:lnTo>
                  <a:lnTo>
                    <a:pt x="8" y="24"/>
                  </a:lnTo>
                  <a:lnTo>
                    <a:pt x="8" y="27"/>
                  </a:lnTo>
                  <a:lnTo>
                    <a:pt x="10" y="31"/>
                  </a:lnTo>
                  <a:lnTo>
                    <a:pt x="12" y="34"/>
                  </a:lnTo>
                  <a:lnTo>
                    <a:pt x="12" y="33"/>
                  </a:lnTo>
                  <a:lnTo>
                    <a:pt x="12" y="36"/>
                  </a:lnTo>
                  <a:lnTo>
                    <a:pt x="15" y="40"/>
                  </a:lnTo>
                  <a:lnTo>
                    <a:pt x="15" y="39"/>
                  </a:lnTo>
                  <a:lnTo>
                    <a:pt x="15" y="40"/>
                  </a:lnTo>
                  <a:lnTo>
                    <a:pt x="16" y="43"/>
                  </a:lnTo>
                  <a:lnTo>
                    <a:pt x="16" y="45"/>
                  </a:lnTo>
                  <a:lnTo>
                    <a:pt x="18" y="48"/>
                  </a:lnTo>
                  <a:lnTo>
                    <a:pt x="18" y="52"/>
                  </a:lnTo>
                  <a:lnTo>
                    <a:pt x="19" y="53"/>
                  </a:lnTo>
                  <a:lnTo>
                    <a:pt x="19" y="56"/>
                  </a:lnTo>
                  <a:lnTo>
                    <a:pt x="21" y="58"/>
                  </a:lnTo>
                  <a:lnTo>
                    <a:pt x="21" y="64"/>
                  </a:lnTo>
                  <a:lnTo>
                    <a:pt x="22" y="65"/>
                  </a:lnTo>
                  <a:lnTo>
                    <a:pt x="22" y="68"/>
                  </a:lnTo>
                  <a:lnTo>
                    <a:pt x="24" y="71"/>
                  </a:lnTo>
                  <a:lnTo>
                    <a:pt x="24" y="81"/>
                  </a:lnTo>
                  <a:lnTo>
                    <a:pt x="27" y="87"/>
                  </a:lnTo>
                  <a:lnTo>
                    <a:pt x="25"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6" name="Freeform 159"/>
            <p:cNvSpPr>
              <a:spLocks/>
            </p:cNvSpPr>
            <p:nvPr/>
          </p:nvSpPr>
          <p:spPr bwMode="auto">
            <a:xfrm>
              <a:off x="4789" y="1735"/>
              <a:ext cx="200" cy="86"/>
            </a:xfrm>
            <a:custGeom>
              <a:avLst/>
              <a:gdLst>
                <a:gd name="T0" fmla="*/ 186 w 200"/>
                <a:gd name="T1" fmla="*/ 83 h 86"/>
                <a:gd name="T2" fmla="*/ 189 w 200"/>
                <a:gd name="T3" fmla="*/ 86 h 86"/>
                <a:gd name="T4" fmla="*/ 194 w 200"/>
                <a:gd name="T5" fmla="*/ 86 h 86"/>
                <a:gd name="T6" fmla="*/ 197 w 200"/>
                <a:gd name="T7" fmla="*/ 83 h 86"/>
                <a:gd name="T8" fmla="*/ 200 w 200"/>
                <a:gd name="T9" fmla="*/ 80 h 86"/>
                <a:gd name="T10" fmla="*/ 200 w 200"/>
                <a:gd name="T11" fmla="*/ 74 h 86"/>
                <a:gd name="T12" fmla="*/ 197 w 200"/>
                <a:gd name="T13" fmla="*/ 71 h 86"/>
                <a:gd name="T14" fmla="*/ 189 w 200"/>
                <a:gd name="T15" fmla="*/ 61 h 86"/>
                <a:gd name="T16" fmla="*/ 180 w 200"/>
                <a:gd name="T17" fmla="*/ 55 h 86"/>
                <a:gd name="T18" fmla="*/ 175 w 200"/>
                <a:gd name="T19" fmla="*/ 50 h 86"/>
                <a:gd name="T20" fmla="*/ 165 w 200"/>
                <a:gd name="T21" fmla="*/ 45 h 86"/>
                <a:gd name="T22" fmla="*/ 159 w 200"/>
                <a:gd name="T23" fmla="*/ 42 h 86"/>
                <a:gd name="T24" fmla="*/ 155 w 200"/>
                <a:gd name="T25" fmla="*/ 39 h 86"/>
                <a:gd name="T26" fmla="*/ 149 w 200"/>
                <a:gd name="T27" fmla="*/ 36 h 86"/>
                <a:gd name="T28" fmla="*/ 144 w 200"/>
                <a:gd name="T29" fmla="*/ 33 h 86"/>
                <a:gd name="T30" fmla="*/ 133 w 200"/>
                <a:gd name="T31" fmla="*/ 27 h 86"/>
                <a:gd name="T32" fmla="*/ 121 w 200"/>
                <a:gd name="T33" fmla="*/ 21 h 86"/>
                <a:gd name="T34" fmla="*/ 115 w 200"/>
                <a:gd name="T35" fmla="*/ 18 h 86"/>
                <a:gd name="T36" fmla="*/ 103 w 200"/>
                <a:gd name="T37" fmla="*/ 15 h 86"/>
                <a:gd name="T38" fmla="*/ 97 w 200"/>
                <a:gd name="T39" fmla="*/ 12 h 86"/>
                <a:gd name="T40" fmla="*/ 88 w 200"/>
                <a:gd name="T41" fmla="*/ 11 h 86"/>
                <a:gd name="T42" fmla="*/ 77 w 200"/>
                <a:gd name="T43" fmla="*/ 8 h 86"/>
                <a:gd name="T44" fmla="*/ 69 w 200"/>
                <a:gd name="T45" fmla="*/ 6 h 86"/>
                <a:gd name="T46" fmla="*/ 58 w 200"/>
                <a:gd name="T47" fmla="*/ 3 h 86"/>
                <a:gd name="T48" fmla="*/ 50 w 200"/>
                <a:gd name="T49" fmla="*/ 3 h 86"/>
                <a:gd name="T50" fmla="*/ 44 w 200"/>
                <a:gd name="T51" fmla="*/ 2 h 86"/>
                <a:gd name="T52" fmla="*/ 37 w 200"/>
                <a:gd name="T53" fmla="*/ 2 h 86"/>
                <a:gd name="T54" fmla="*/ 30 w 200"/>
                <a:gd name="T55" fmla="*/ 0 h 86"/>
                <a:gd name="T56" fmla="*/ 7 w 200"/>
                <a:gd name="T57" fmla="*/ 0 h 86"/>
                <a:gd name="T58" fmla="*/ 5 w 200"/>
                <a:gd name="T59" fmla="*/ 2 h 86"/>
                <a:gd name="T60" fmla="*/ 2 w 200"/>
                <a:gd name="T61" fmla="*/ 5 h 86"/>
                <a:gd name="T62" fmla="*/ 0 w 200"/>
                <a:gd name="T63" fmla="*/ 6 h 86"/>
                <a:gd name="T64" fmla="*/ 0 w 200"/>
                <a:gd name="T65" fmla="*/ 11 h 86"/>
                <a:gd name="T66" fmla="*/ 2 w 200"/>
                <a:gd name="T67" fmla="*/ 14 h 86"/>
                <a:gd name="T68" fmla="*/ 5 w 200"/>
                <a:gd name="T69" fmla="*/ 17 h 86"/>
                <a:gd name="T70" fmla="*/ 6 w 200"/>
                <a:gd name="T71" fmla="*/ 18 h 86"/>
                <a:gd name="T72" fmla="*/ 9 w 200"/>
                <a:gd name="T73" fmla="*/ 18 h 86"/>
                <a:gd name="T74" fmla="*/ 27 w 200"/>
                <a:gd name="T75" fmla="*/ 18 h 86"/>
                <a:gd name="T76" fmla="*/ 34 w 200"/>
                <a:gd name="T77" fmla="*/ 20 h 86"/>
                <a:gd name="T78" fmla="*/ 41 w 200"/>
                <a:gd name="T79" fmla="*/ 20 h 86"/>
                <a:gd name="T80" fmla="*/ 47 w 200"/>
                <a:gd name="T81" fmla="*/ 21 h 86"/>
                <a:gd name="T82" fmla="*/ 55 w 200"/>
                <a:gd name="T83" fmla="*/ 21 h 86"/>
                <a:gd name="T84" fmla="*/ 66 w 200"/>
                <a:gd name="T85" fmla="*/ 24 h 86"/>
                <a:gd name="T86" fmla="*/ 74 w 200"/>
                <a:gd name="T87" fmla="*/ 25 h 86"/>
                <a:gd name="T88" fmla="*/ 85 w 200"/>
                <a:gd name="T89" fmla="*/ 28 h 86"/>
                <a:gd name="T90" fmla="*/ 91 w 200"/>
                <a:gd name="T91" fmla="*/ 30 h 86"/>
                <a:gd name="T92" fmla="*/ 97 w 200"/>
                <a:gd name="T93" fmla="*/ 33 h 86"/>
                <a:gd name="T94" fmla="*/ 109 w 200"/>
                <a:gd name="T95" fmla="*/ 36 h 86"/>
                <a:gd name="T96" fmla="*/ 115 w 200"/>
                <a:gd name="T97" fmla="*/ 39 h 86"/>
                <a:gd name="T98" fmla="*/ 121 w 200"/>
                <a:gd name="T99" fmla="*/ 39 h 86"/>
                <a:gd name="T100" fmla="*/ 124 w 200"/>
                <a:gd name="T101" fmla="*/ 42 h 86"/>
                <a:gd name="T102" fmla="*/ 136 w 200"/>
                <a:gd name="T103" fmla="*/ 48 h 86"/>
                <a:gd name="T104" fmla="*/ 140 w 200"/>
                <a:gd name="T105" fmla="*/ 50 h 86"/>
                <a:gd name="T106" fmla="*/ 146 w 200"/>
                <a:gd name="T107" fmla="*/ 53 h 86"/>
                <a:gd name="T108" fmla="*/ 150 w 200"/>
                <a:gd name="T109" fmla="*/ 56 h 86"/>
                <a:gd name="T110" fmla="*/ 156 w 200"/>
                <a:gd name="T111" fmla="*/ 59 h 86"/>
                <a:gd name="T112" fmla="*/ 164 w 200"/>
                <a:gd name="T113" fmla="*/ 65 h 86"/>
                <a:gd name="T114" fmla="*/ 168 w 200"/>
                <a:gd name="T115" fmla="*/ 70 h 86"/>
                <a:gd name="T116" fmla="*/ 177 w 200"/>
                <a:gd name="T117" fmla="*/ 75 h 86"/>
                <a:gd name="T118" fmla="*/ 186 w 200"/>
                <a:gd name="T119" fmla="*/ 83 h 8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0" h="86">
                  <a:moveTo>
                    <a:pt x="186" y="83"/>
                  </a:moveTo>
                  <a:lnTo>
                    <a:pt x="189" y="86"/>
                  </a:lnTo>
                  <a:lnTo>
                    <a:pt x="194" y="86"/>
                  </a:lnTo>
                  <a:lnTo>
                    <a:pt x="197" y="83"/>
                  </a:lnTo>
                  <a:lnTo>
                    <a:pt x="200" y="80"/>
                  </a:lnTo>
                  <a:lnTo>
                    <a:pt x="200" y="74"/>
                  </a:lnTo>
                  <a:lnTo>
                    <a:pt x="197" y="71"/>
                  </a:lnTo>
                  <a:lnTo>
                    <a:pt x="189" y="61"/>
                  </a:lnTo>
                  <a:lnTo>
                    <a:pt x="180" y="55"/>
                  </a:lnTo>
                  <a:lnTo>
                    <a:pt x="175" y="50"/>
                  </a:lnTo>
                  <a:lnTo>
                    <a:pt x="165" y="45"/>
                  </a:lnTo>
                  <a:lnTo>
                    <a:pt x="159" y="42"/>
                  </a:lnTo>
                  <a:lnTo>
                    <a:pt x="155" y="39"/>
                  </a:lnTo>
                  <a:lnTo>
                    <a:pt x="149" y="36"/>
                  </a:lnTo>
                  <a:lnTo>
                    <a:pt x="144" y="33"/>
                  </a:lnTo>
                  <a:lnTo>
                    <a:pt x="133" y="27"/>
                  </a:lnTo>
                  <a:lnTo>
                    <a:pt x="121" y="21"/>
                  </a:lnTo>
                  <a:lnTo>
                    <a:pt x="115" y="18"/>
                  </a:lnTo>
                  <a:lnTo>
                    <a:pt x="103" y="15"/>
                  </a:lnTo>
                  <a:lnTo>
                    <a:pt x="97" y="12"/>
                  </a:lnTo>
                  <a:lnTo>
                    <a:pt x="88" y="11"/>
                  </a:lnTo>
                  <a:lnTo>
                    <a:pt x="77" y="8"/>
                  </a:lnTo>
                  <a:lnTo>
                    <a:pt x="69" y="6"/>
                  </a:lnTo>
                  <a:lnTo>
                    <a:pt x="58" y="3"/>
                  </a:lnTo>
                  <a:lnTo>
                    <a:pt x="50" y="3"/>
                  </a:lnTo>
                  <a:lnTo>
                    <a:pt x="44" y="2"/>
                  </a:lnTo>
                  <a:lnTo>
                    <a:pt x="37" y="2"/>
                  </a:lnTo>
                  <a:lnTo>
                    <a:pt x="30" y="0"/>
                  </a:lnTo>
                  <a:lnTo>
                    <a:pt x="7" y="0"/>
                  </a:lnTo>
                  <a:lnTo>
                    <a:pt x="5" y="2"/>
                  </a:lnTo>
                  <a:lnTo>
                    <a:pt x="2" y="5"/>
                  </a:lnTo>
                  <a:lnTo>
                    <a:pt x="0" y="6"/>
                  </a:lnTo>
                  <a:lnTo>
                    <a:pt x="0" y="11"/>
                  </a:lnTo>
                  <a:lnTo>
                    <a:pt x="2" y="14"/>
                  </a:lnTo>
                  <a:lnTo>
                    <a:pt x="5" y="17"/>
                  </a:lnTo>
                  <a:lnTo>
                    <a:pt x="6" y="18"/>
                  </a:lnTo>
                  <a:lnTo>
                    <a:pt x="9" y="18"/>
                  </a:lnTo>
                  <a:lnTo>
                    <a:pt x="27" y="18"/>
                  </a:lnTo>
                  <a:lnTo>
                    <a:pt x="34" y="20"/>
                  </a:lnTo>
                  <a:lnTo>
                    <a:pt x="41" y="20"/>
                  </a:lnTo>
                  <a:lnTo>
                    <a:pt x="47" y="21"/>
                  </a:lnTo>
                  <a:lnTo>
                    <a:pt x="55" y="21"/>
                  </a:lnTo>
                  <a:lnTo>
                    <a:pt x="66" y="24"/>
                  </a:lnTo>
                  <a:lnTo>
                    <a:pt x="74" y="25"/>
                  </a:lnTo>
                  <a:lnTo>
                    <a:pt x="85" y="28"/>
                  </a:lnTo>
                  <a:lnTo>
                    <a:pt x="91" y="30"/>
                  </a:lnTo>
                  <a:lnTo>
                    <a:pt x="97" y="33"/>
                  </a:lnTo>
                  <a:lnTo>
                    <a:pt x="109" y="36"/>
                  </a:lnTo>
                  <a:lnTo>
                    <a:pt x="115" y="39"/>
                  </a:lnTo>
                  <a:lnTo>
                    <a:pt x="121" y="39"/>
                  </a:lnTo>
                  <a:lnTo>
                    <a:pt x="124" y="42"/>
                  </a:lnTo>
                  <a:lnTo>
                    <a:pt x="136" y="48"/>
                  </a:lnTo>
                  <a:lnTo>
                    <a:pt x="140" y="50"/>
                  </a:lnTo>
                  <a:lnTo>
                    <a:pt x="146" y="53"/>
                  </a:lnTo>
                  <a:lnTo>
                    <a:pt x="150" y="56"/>
                  </a:lnTo>
                  <a:lnTo>
                    <a:pt x="156" y="59"/>
                  </a:lnTo>
                  <a:lnTo>
                    <a:pt x="164" y="65"/>
                  </a:lnTo>
                  <a:lnTo>
                    <a:pt x="168" y="70"/>
                  </a:lnTo>
                  <a:lnTo>
                    <a:pt x="177" y="75"/>
                  </a:lnTo>
                  <a:lnTo>
                    <a:pt x="186"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7" name="Freeform 160"/>
            <p:cNvSpPr>
              <a:spLocks/>
            </p:cNvSpPr>
            <p:nvPr/>
          </p:nvSpPr>
          <p:spPr bwMode="auto">
            <a:xfrm>
              <a:off x="4789" y="1809"/>
              <a:ext cx="43" cy="90"/>
            </a:xfrm>
            <a:custGeom>
              <a:avLst/>
              <a:gdLst>
                <a:gd name="T0" fmla="*/ 43 w 43"/>
                <a:gd name="T1" fmla="*/ 7 h 90"/>
                <a:gd name="T2" fmla="*/ 38 w 43"/>
                <a:gd name="T3" fmla="*/ 1 h 90"/>
                <a:gd name="T4" fmla="*/ 32 w 43"/>
                <a:gd name="T5" fmla="*/ 0 h 90"/>
                <a:gd name="T6" fmla="*/ 27 w 43"/>
                <a:gd name="T7" fmla="*/ 4 h 90"/>
                <a:gd name="T8" fmla="*/ 25 w 43"/>
                <a:gd name="T9" fmla="*/ 9 h 90"/>
                <a:gd name="T10" fmla="*/ 24 w 43"/>
                <a:gd name="T11" fmla="*/ 7 h 90"/>
                <a:gd name="T12" fmla="*/ 22 w 43"/>
                <a:gd name="T13" fmla="*/ 22 h 90"/>
                <a:gd name="T14" fmla="*/ 21 w 43"/>
                <a:gd name="T15" fmla="*/ 29 h 90"/>
                <a:gd name="T16" fmla="*/ 19 w 43"/>
                <a:gd name="T17" fmla="*/ 38 h 90"/>
                <a:gd name="T18" fmla="*/ 18 w 43"/>
                <a:gd name="T19" fmla="*/ 43 h 90"/>
                <a:gd name="T20" fmla="*/ 16 w 43"/>
                <a:gd name="T21" fmla="*/ 46 h 90"/>
                <a:gd name="T22" fmla="*/ 16 w 43"/>
                <a:gd name="T23" fmla="*/ 47 h 90"/>
                <a:gd name="T24" fmla="*/ 13 w 43"/>
                <a:gd name="T25" fmla="*/ 54 h 90"/>
                <a:gd name="T26" fmla="*/ 10 w 43"/>
                <a:gd name="T27" fmla="*/ 60 h 90"/>
                <a:gd name="T28" fmla="*/ 10 w 43"/>
                <a:gd name="T29" fmla="*/ 60 h 90"/>
                <a:gd name="T30" fmla="*/ 6 w 43"/>
                <a:gd name="T31" fmla="*/ 66 h 90"/>
                <a:gd name="T32" fmla="*/ 2 w 43"/>
                <a:gd name="T33" fmla="*/ 75 h 90"/>
                <a:gd name="T34" fmla="*/ 2 w 43"/>
                <a:gd name="T35" fmla="*/ 75 h 90"/>
                <a:gd name="T36" fmla="*/ 0 w 43"/>
                <a:gd name="T37" fmla="*/ 82 h 90"/>
                <a:gd name="T38" fmla="*/ 2 w 43"/>
                <a:gd name="T39" fmla="*/ 87 h 90"/>
                <a:gd name="T40" fmla="*/ 6 w 43"/>
                <a:gd name="T41" fmla="*/ 90 h 90"/>
                <a:gd name="T42" fmla="*/ 12 w 43"/>
                <a:gd name="T43" fmla="*/ 88 h 90"/>
                <a:gd name="T44" fmla="*/ 16 w 43"/>
                <a:gd name="T45" fmla="*/ 87 h 90"/>
                <a:gd name="T46" fmla="*/ 19 w 43"/>
                <a:gd name="T47" fmla="*/ 80 h 90"/>
                <a:gd name="T48" fmla="*/ 19 w 43"/>
                <a:gd name="T49" fmla="*/ 80 h 90"/>
                <a:gd name="T50" fmla="*/ 22 w 43"/>
                <a:gd name="T51" fmla="*/ 75 h 90"/>
                <a:gd name="T52" fmla="*/ 28 w 43"/>
                <a:gd name="T53" fmla="*/ 65 h 90"/>
                <a:gd name="T54" fmla="*/ 28 w 43"/>
                <a:gd name="T55" fmla="*/ 65 h 90"/>
                <a:gd name="T56" fmla="*/ 31 w 43"/>
                <a:gd name="T57" fmla="*/ 57 h 90"/>
                <a:gd name="T58" fmla="*/ 34 w 43"/>
                <a:gd name="T59" fmla="*/ 52 h 90"/>
                <a:gd name="T60" fmla="*/ 35 w 43"/>
                <a:gd name="T61" fmla="*/ 46 h 90"/>
                <a:gd name="T62" fmla="*/ 37 w 43"/>
                <a:gd name="T63" fmla="*/ 41 h 90"/>
                <a:gd name="T64" fmla="*/ 38 w 43"/>
                <a:gd name="T65" fmla="*/ 35 h 90"/>
                <a:gd name="T66" fmla="*/ 40 w 43"/>
                <a:gd name="T67" fmla="*/ 28 h 90"/>
                <a:gd name="T68" fmla="*/ 41 w 43"/>
                <a:gd name="T69" fmla="*/ 13 h 90"/>
                <a:gd name="T70" fmla="*/ 43 w 43"/>
                <a:gd name="T71" fmla="*/ 9 h 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3" h="90">
                  <a:moveTo>
                    <a:pt x="43" y="9"/>
                  </a:moveTo>
                  <a:lnTo>
                    <a:pt x="43" y="7"/>
                  </a:lnTo>
                  <a:lnTo>
                    <a:pt x="41" y="4"/>
                  </a:lnTo>
                  <a:lnTo>
                    <a:pt x="38" y="1"/>
                  </a:lnTo>
                  <a:lnTo>
                    <a:pt x="37" y="0"/>
                  </a:lnTo>
                  <a:lnTo>
                    <a:pt x="32" y="0"/>
                  </a:lnTo>
                  <a:lnTo>
                    <a:pt x="30" y="1"/>
                  </a:lnTo>
                  <a:lnTo>
                    <a:pt x="27" y="4"/>
                  </a:lnTo>
                  <a:lnTo>
                    <a:pt x="25" y="6"/>
                  </a:lnTo>
                  <a:lnTo>
                    <a:pt x="25" y="9"/>
                  </a:lnTo>
                  <a:lnTo>
                    <a:pt x="28" y="3"/>
                  </a:lnTo>
                  <a:lnTo>
                    <a:pt x="24" y="7"/>
                  </a:lnTo>
                  <a:lnTo>
                    <a:pt x="24" y="21"/>
                  </a:lnTo>
                  <a:lnTo>
                    <a:pt x="22" y="22"/>
                  </a:lnTo>
                  <a:lnTo>
                    <a:pt x="22" y="28"/>
                  </a:lnTo>
                  <a:lnTo>
                    <a:pt x="21" y="29"/>
                  </a:lnTo>
                  <a:lnTo>
                    <a:pt x="21" y="35"/>
                  </a:lnTo>
                  <a:lnTo>
                    <a:pt x="19" y="38"/>
                  </a:lnTo>
                  <a:lnTo>
                    <a:pt x="19" y="40"/>
                  </a:lnTo>
                  <a:lnTo>
                    <a:pt x="18" y="43"/>
                  </a:lnTo>
                  <a:lnTo>
                    <a:pt x="18" y="44"/>
                  </a:lnTo>
                  <a:lnTo>
                    <a:pt x="16" y="46"/>
                  </a:lnTo>
                  <a:lnTo>
                    <a:pt x="16" y="49"/>
                  </a:lnTo>
                  <a:lnTo>
                    <a:pt x="16" y="47"/>
                  </a:lnTo>
                  <a:lnTo>
                    <a:pt x="13" y="52"/>
                  </a:lnTo>
                  <a:lnTo>
                    <a:pt x="13" y="54"/>
                  </a:lnTo>
                  <a:lnTo>
                    <a:pt x="13" y="53"/>
                  </a:lnTo>
                  <a:lnTo>
                    <a:pt x="10" y="60"/>
                  </a:lnTo>
                  <a:lnTo>
                    <a:pt x="10" y="62"/>
                  </a:lnTo>
                  <a:lnTo>
                    <a:pt x="10" y="60"/>
                  </a:lnTo>
                  <a:lnTo>
                    <a:pt x="7" y="63"/>
                  </a:lnTo>
                  <a:lnTo>
                    <a:pt x="6" y="66"/>
                  </a:lnTo>
                  <a:lnTo>
                    <a:pt x="5" y="68"/>
                  </a:lnTo>
                  <a:lnTo>
                    <a:pt x="2" y="75"/>
                  </a:lnTo>
                  <a:lnTo>
                    <a:pt x="2" y="77"/>
                  </a:lnTo>
                  <a:lnTo>
                    <a:pt x="2" y="75"/>
                  </a:lnTo>
                  <a:lnTo>
                    <a:pt x="0" y="78"/>
                  </a:lnTo>
                  <a:lnTo>
                    <a:pt x="0" y="82"/>
                  </a:lnTo>
                  <a:lnTo>
                    <a:pt x="2" y="84"/>
                  </a:lnTo>
                  <a:lnTo>
                    <a:pt x="2" y="87"/>
                  </a:lnTo>
                  <a:lnTo>
                    <a:pt x="3" y="88"/>
                  </a:lnTo>
                  <a:lnTo>
                    <a:pt x="6" y="90"/>
                  </a:lnTo>
                  <a:lnTo>
                    <a:pt x="10" y="90"/>
                  </a:lnTo>
                  <a:lnTo>
                    <a:pt x="12" y="88"/>
                  </a:lnTo>
                  <a:lnTo>
                    <a:pt x="15" y="88"/>
                  </a:lnTo>
                  <a:lnTo>
                    <a:pt x="16" y="87"/>
                  </a:lnTo>
                  <a:lnTo>
                    <a:pt x="16" y="85"/>
                  </a:lnTo>
                  <a:lnTo>
                    <a:pt x="19" y="80"/>
                  </a:lnTo>
                  <a:lnTo>
                    <a:pt x="19" y="78"/>
                  </a:lnTo>
                  <a:lnTo>
                    <a:pt x="19" y="80"/>
                  </a:lnTo>
                  <a:lnTo>
                    <a:pt x="21" y="78"/>
                  </a:lnTo>
                  <a:lnTo>
                    <a:pt x="22" y="75"/>
                  </a:lnTo>
                  <a:lnTo>
                    <a:pt x="25" y="72"/>
                  </a:lnTo>
                  <a:lnTo>
                    <a:pt x="28" y="65"/>
                  </a:lnTo>
                  <a:lnTo>
                    <a:pt x="28" y="63"/>
                  </a:lnTo>
                  <a:lnTo>
                    <a:pt x="28" y="65"/>
                  </a:lnTo>
                  <a:lnTo>
                    <a:pt x="31" y="60"/>
                  </a:lnTo>
                  <a:lnTo>
                    <a:pt x="31" y="57"/>
                  </a:lnTo>
                  <a:lnTo>
                    <a:pt x="31" y="59"/>
                  </a:lnTo>
                  <a:lnTo>
                    <a:pt x="34" y="52"/>
                  </a:lnTo>
                  <a:lnTo>
                    <a:pt x="35" y="50"/>
                  </a:lnTo>
                  <a:lnTo>
                    <a:pt x="35" y="46"/>
                  </a:lnTo>
                  <a:lnTo>
                    <a:pt x="37" y="43"/>
                  </a:lnTo>
                  <a:lnTo>
                    <a:pt x="37" y="41"/>
                  </a:lnTo>
                  <a:lnTo>
                    <a:pt x="38" y="38"/>
                  </a:lnTo>
                  <a:lnTo>
                    <a:pt x="38" y="35"/>
                  </a:lnTo>
                  <a:lnTo>
                    <a:pt x="40" y="34"/>
                  </a:lnTo>
                  <a:lnTo>
                    <a:pt x="40" y="28"/>
                  </a:lnTo>
                  <a:lnTo>
                    <a:pt x="41" y="27"/>
                  </a:lnTo>
                  <a:lnTo>
                    <a:pt x="41" y="13"/>
                  </a:lnTo>
                  <a:lnTo>
                    <a:pt x="40" y="15"/>
                  </a:lnTo>
                  <a:lnTo>
                    <a:pt x="4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8" name="Freeform 161"/>
            <p:cNvSpPr>
              <a:spLocks/>
            </p:cNvSpPr>
            <p:nvPr/>
          </p:nvSpPr>
          <p:spPr bwMode="auto">
            <a:xfrm>
              <a:off x="4794" y="1812"/>
              <a:ext cx="200" cy="87"/>
            </a:xfrm>
            <a:custGeom>
              <a:avLst/>
              <a:gdLst>
                <a:gd name="T0" fmla="*/ 198 w 200"/>
                <a:gd name="T1" fmla="*/ 13 h 87"/>
                <a:gd name="T2" fmla="*/ 200 w 200"/>
                <a:gd name="T3" fmla="*/ 6 h 87"/>
                <a:gd name="T4" fmla="*/ 195 w 200"/>
                <a:gd name="T5" fmla="*/ 1 h 87"/>
                <a:gd name="T6" fmla="*/ 188 w 200"/>
                <a:gd name="T7" fmla="*/ 0 h 87"/>
                <a:gd name="T8" fmla="*/ 186 w 200"/>
                <a:gd name="T9" fmla="*/ 1 h 87"/>
                <a:gd name="T10" fmla="*/ 176 w 200"/>
                <a:gd name="T11" fmla="*/ 9 h 87"/>
                <a:gd name="T12" fmla="*/ 167 w 200"/>
                <a:gd name="T13" fmla="*/ 16 h 87"/>
                <a:gd name="T14" fmla="*/ 159 w 200"/>
                <a:gd name="T15" fmla="*/ 24 h 87"/>
                <a:gd name="T16" fmla="*/ 150 w 200"/>
                <a:gd name="T17" fmla="*/ 29 h 87"/>
                <a:gd name="T18" fmla="*/ 129 w 200"/>
                <a:gd name="T19" fmla="*/ 41 h 87"/>
                <a:gd name="T20" fmla="*/ 120 w 200"/>
                <a:gd name="T21" fmla="*/ 44 h 87"/>
                <a:gd name="T22" fmla="*/ 97 w 200"/>
                <a:gd name="T23" fmla="*/ 53 h 87"/>
                <a:gd name="T24" fmla="*/ 80 w 200"/>
                <a:gd name="T25" fmla="*/ 59 h 87"/>
                <a:gd name="T26" fmla="*/ 67 w 200"/>
                <a:gd name="T27" fmla="*/ 62 h 87"/>
                <a:gd name="T28" fmla="*/ 54 w 200"/>
                <a:gd name="T29" fmla="*/ 65 h 87"/>
                <a:gd name="T30" fmla="*/ 41 w 200"/>
                <a:gd name="T31" fmla="*/ 66 h 87"/>
                <a:gd name="T32" fmla="*/ 27 w 200"/>
                <a:gd name="T33" fmla="*/ 68 h 87"/>
                <a:gd name="T34" fmla="*/ 7 w 200"/>
                <a:gd name="T35" fmla="*/ 69 h 87"/>
                <a:gd name="T36" fmla="*/ 5 w 200"/>
                <a:gd name="T37" fmla="*/ 69 h 87"/>
                <a:gd name="T38" fmla="*/ 1 w 200"/>
                <a:gd name="T39" fmla="*/ 74 h 87"/>
                <a:gd name="T40" fmla="*/ 0 w 200"/>
                <a:gd name="T41" fmla="*/ 81 h 87"/>
                <a:gd name="T42" fmla="*/ 4 w 200"/>
                <a:gd name="T43" fmla="*/ 85 h 87"/>
                <a:gd name="T44" fmla="*/ 8 w 200"/>
                <a:gd name="T45" fmla="*/ 87 h 87"/>
                <a:gd name="T46" fmla="*/ 16 w 200"/>
                <a:gd name="T47" fmla="*/ 85 h 87"/>
                <a:gd name="T48" fmla="*/ 36 w 200"/>
                <a:gd name="T49" fmla="*/ 84 h 87"/>
                <a:gd name="T50" fmla="*/ 50 w 200"/>
                <a:gd name="T51" fmla="*/ 82 h 87"/>
                <a:gd name="T52" fmla="*/ 63 w 200"/>
                <a:gd name="T53" fmla="*/ 81 h 87"/>
                <a:gd name="T54" fmla="*/ 76 w 200"/>
                <a:gd name="T55" fmla="*/ 78 h 87"/>
                <a:gd name="T56" fmla="*/ 97 w 200"/>
                <a:gd name="T57" fmla="*/ 74 h 87"/>
                <a:gd name="T58" fmla="*/ 114 w 200"/>
                <a:gd name="T59" fmla="*/ 68 h 87"/>
                <a:gd name="T60" fmla="*/ 132 w 200"/>
                <a:gd name="T61" fmla="*/ 59 h 87"/>
                <a:gd name="T62" fmla="*/ 150 w 200"/>
                <a:gd name="T63" fmla="*/ 50 h 87"/>
                <a:gd name="T64" fmla="*/ 164 w 200"/>
                <a:gd name="T65" fmla="*/ 41 h 87"/>
                <a:gd name="T66" fmla="*/ 175 w 200"/>
                <a:gd name="T67" fmla="*/ 34 h 87"/>
                <a:gd name="T68" fmla="*/ 184 w 200"/>
                <a:gd name="T69" fmla="*/ 26 h 87"/>
                <a:gd name="T70" fmla="*/ 192 w 200"/>
                <a:gd name="T71" fmla="*/ 19 h 87"/>
                <a:gd name="T72" fmla="*/ 197 w 200"/>
                <a:gd name="T73" fmla="*/ 15 h 8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0" h="87">
                  <a:moveTo>
                    <a:pt x="197" y="15"/>
                  </a:moveTo>
                  <a:lnTo>
                    <a:pt x="198" y="13"/>
                  </a:lnTo>
                  <a:lnTo>
                    <a:pt x="200" y="10"/>
                  </a:lnTo>
                  <a:lnTo>
                    <a:pt x="200" y="6"/>
                  </a:lnTo>
                  <a:lnTo>
                    <a:pt x="197" y="3"/>
                  </a:lnTo>
                  <a:lnTo>
                    <a:pt x="195" y="1"/>
                  </a:lnTo>
                  <a:lnTo>
                    <a:pt x="192" y="0"/>
                  </a:lnTo>
                  <a:lnTo>
                    <a:pt x="188" y="0"/>
                  </a:lnTo>
                  <a:lnTo>
                    <a:pt x="185" y="3"/>
                  </a:lnTo>
                  <a:lnTo>
                    <a:pt x="186" y="1"/>
                  </a:lnTo>
                  <a:lnTo>
                    <a:pt x="181" y="4"/>
                  </a:lnTo>
                  <a:lnTo>
                    <a:pt x="176" y="9"/>
                  </a:lnTo>
                  <a:lnTo>
                    <a:pt x="172" y="12"/>
                  </a:lnTo>
                  <a:lnTo>
                    <a:pt x="167" y="16"/>
                  </a:lnTo>
                  <a:lnTo>
                    <a:pt x="163" y="19"/>
                  </a:lnTo>
                  <a:lnTo>
                    <a:pt x="159" y="24"/>
                  </a:lnTo>
                  <a:lnTo>
                    <a:pt x="156" y="26"/>
                  </a:lnTo>
                  <a:lnTo>
                    <a:pt x="150" y="29"/>
                  </a:lnTo>
                  <a:lnTo>
                    <a:pt x="141" y="35"/>
                  </a:lnTo>
                  <a:lnTo>
                    <a:pt x="129" y="41"/>
                  </a:lnTo>
                  <a:lnTo>
                    <a:pt x="126" y="44"/>
                  </a:lnTo>
                  <a:lnTo>
                    <a:pt x="120" y="44"/>
                  </a:lnTo>
                  <a:lnTo>
                    <a:pt x="108" y="50"/>
                  </a:lnTo>
                  <a:lnTo>
                    <a:pt x="97" y="53"/>
                  </a:lnTo>
                  <a:lnTo>
                    <a:pt x="91" y="56"/>
                  </a:lnTo>
                  <a:lnTo>
                    <a:pt x="80" y="59"/>
                  </a:lnTo>
                  <a:lnTo>
                    <a:pt x="73" y="60"/>
                  </a:lnTo>
                  <a:lnTo>
                    <a:pt x="67" y="62"/>
                  </a:lnTo>
                  <a:lnTo>
                    <a:pt x="60" y="63"/>
                  </a:lnTo>
                  <a:lnTo>
                    <a:pt x="54" y="65"/>
                  </a:lnTo>
                  <a:lnTo>
                    <a:pt x="47" y="65"/>
                  </a:lnTo>
                  <a:lnTo>
                    <a:pt x="41" y="66"/>
                  </a:lnTo>
                  <a:lnTo>
                    <a:pt x="33" y="66"/>
                  </a:lnTo>
                  <a:lnTo>
                    <a:pt x="27" y="68"/>
                  </a:lnTo>
                  <a:lnTo>
                    <a:pt x="13" y="68"/>
                  </a:lnTo>
                  <a:lnTo>
                    <a:pt x="7" y="69"/>
                  </a:lnTo>
                  <a:lnTo>
                    <a:pt x="8" y="69"/>
                  </a:lnTo>
                  <a:lnTo>
                    <a:pt x="5" y="69"/>
                  </a:lnTo>
                  <a:lnTo>
                    <a:pt x="2" y="72"/>
                  </a:lnTo>
                  <a:lnTo>
                    <a:pt x="1" y="74"/>
                  </a:lnTo>
                  <a:lnTo>
                    <a:pt x="0" y="77"/>
                  </a:lnTo>
                  <a:lnTo>
                    <a:pt x="0" y="81"/>
                  </a:lnTo>
                  <a:lnTo>
                    <a:pt x="2" y="84"/>
                  </a:lnTo>
                  <a:lnTo>
                    <a:pt x="4" y="85"/>
                  </a:lnTo>
                  <a:lnTo>
                    <a:pt x="7" y="87"/>
                  </a:lnTo>
                  <a:lnTo>
                    <a:pt x="8" y="87"/>
                  </a:lnTo>
                  <a:lnTo>
                    <a:pt x="10" y="87"/>
                  </a:lnTo>
                  <a:lnTo>
                    <a:pt x="16" y="85"/>
                  </a:lnTo>
                  <a:lnTo>
                    <a:pt x="30" y="85"/>
                  </a:lnTo>
                  <a:lnTo>
                    <a:pt x="36" y="84"/>
                  </a:lnTo>
                  <a:lnTo>
                    <a:pt x="44" y="84"/>
                  </a:lnTo>
                  <a:lnTo>
                    <a:pt x="50" y="82"/>
                  </a:lnTo>
                  <a:lnTo>
                    <a:pt x="57" y="82"/>
                  </a:lnTo>
                  <a:lnTo>
                    <a:pt x="63" y="81"/>
                  </a:lnTo>
                  <a:lnTo>
                    <a:pt x="70" y="79"/>
                  </a:lnTo>
                  <a:lnTo>
                    <a:pt x="76" y="78"/>
                  </a:lnTo>
                  <a:lnTo>
                    <a:pt x="83" y="77"/>
                  </a:lnTo>
                  <a:lnTo>
                    <a:pt x="97" y="74"/>
                  </a:lnTo>
                  <a:lnTo>
                    <a:pt x="103" y="71"/>
                  </a:lnTo>
                  <a:lnTo>
                    <a:pt x="114" y="68"/>
                  </a:lnTo>
                  <a:lnTo>
                    <a:pt x="126" y="62"/>
                  </a:lnTo>
                  <a:lnTo>
                    <a:pt x="132" y="59"/>
                  </a:lnTo>
                  <a:lnTo>
                    <a:pt x="138" y="56"/>
                  </a:lnTo>
                  <a:lnTo>
                    <a:pt x="150" y="50"/>
                  </a:lnTo>
                  <a:lnTo>
                    <a:pt x="159" y="44"/>
                  </a:lnTo>
                  <a:lnTo>
                    <a:pt x="164" y="41"/>
                  </a:lnTo>
                  <a:lnTo>
                    <a:pt x="170" y="38"/>
                  </a:lnTo>
                  <a:lnTo>
                    <a:pt x="175" y="34"/>
                  </a:lnTo>
                  <a:lnTo>
                    <a:pt x="179" y="31"/>
                  </a:lnTo>
                  <a:lnTo>
                    <a:pt x="184" y="26"/>
                  </a:lnTo>
                  <a:lnTo>
                    <a:pt x="188" y="24"/>
                  </a:lnTo>
                  <a:lnTo>
                    <a:pt x="192" y="19"/>
                  </a:lnTo>
                  <a:lnTo>
                    <a:pt x="195" y="16"/>
                  </a:lnTo>
                  <a:lnTo>
                    <a:pt x="19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9" name="Freeform 162"/>
            <p:cNvSpPr>
              <a:spLocks/>
            </p:cNvSpPr>
            <p:nvPr/>
          </p:nvSpPr>
          <p:spPr bwMode="auto">
            <a:xfrm>
              <a:off x="4720" y="1759"/>
              <a:ext cx="94" cy="18"/>
            </a:xfrm>
            <a:custGeom>
              <a:avLst/>
              <a:gdLst>
                <a:gd name="T0" fmla="*/ 9 w 94"/>
                <a:gd name="T1" fmla="*/ 0 h 18"/>
                <a:gd name="T2" fmla="*/ 6 w 94"/>
                <a:gd name="T3" fmla="*/ 0 h 18"/>
                <a:gd name="T4" fmla="*/ 3 w 94"/>
                <a:gd name="T5" fmla="*/ 3 h 18"/>
                <a:gd name="T6" fmla="*/ 0 w 94"/>
                <a:gd name="T7" fmla="*/ 6 h 18"/>
                <a:gd name="T8" fmla="*/ 0 w 94"/>
                <a:gd name="T9" fmla="*/ 12 h 18"/>
                <a:gd name="T10" fmla="*/ 3 w 94"/>
                <a:gd name="T11" fmla="*/ 15 h 18"/>
                <a:gd name="T12" fmla="*/ 6 w 94"/>
                <a:gd name="T13" fmla="*/ 18 h 18"/>
                <a:gd name="T14" fmla="*/ 88 w 94"/>
                <a:gd name="T15" fmla="*/ 18 h 18"/>
                <a:gd name="T16" fmla="*/ 91 w 94"/>
                <a:gd name="T17" fmla="*/ 15 h 18"/>
                <a:gd name="T18" fmla="*/ 94 w 94"/>
                <a:gd name="T19" fmla="*/ 12 h 18"/>
                <a:gd name="T20" fmla="*/ 94 w 94"/>
                <a:gd name="T21" fmla="*/ 6 h 18"/>
                <a:gd name="T22" fmla="*/ 91 w 94"/>
                <a:gd name="T23" fmla="*/ 3 h 18"/>
                <a:gd name="T24" fmla="*/ 88 w 94"/>
                <a:gd name="T25" fmla="*/ 0 h 18"/>
                <a:gd name="T26" fmla="*/ 85 w 94"/>
                <a:gd name="T27" fmla="*/ 0 h 18"/>
                <a:gd name="T28" fmla="*/ 9 w 9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18">
                  <a:moveTo>
                    <a:pt x="9" y="0"/>
                  </a:moveTo>
                  <a:lnTo>
                    <a:pt x="6" y="0"/>
                  </a:lnTo>
                  <a:lnTo>
                    <a:pt x="3" y="3"/>
                  </a:lnTo>
                  <a:lnTo>
                    <a:pt x="0" y="6"/>
                  </a:lnTo>
                  <a:lnTo>
                    <a:pt x="0" y="12"/>
                  </a:lnTo>
                  <a:lnTo>
                    <a:pt x="3" y="15"/>
                  </a:lnTo>
                  <a:lnTo>
                    <a:pt x="6" y="18"/>
                  </a:lnTo>
                  <a:lnTo>
                    <a:pt x="88" y="18"/>
                  </a:lnTo>
                  <a:lnTo>
                    <a:pt x="91" y="15"/>
                  </a:lnTo>
                  <a:lnTo>
                    <a:pt x="94" y="12"/>
                  </a:lnTo>
                  <a:lnTo>
                    <a:pt x="94" y="6"/>
                  </a:lnTo>
                  <a:lnTo>
                    <a:pt x="91" y="3"/>
                  </a:lnTo>
                  <a:lnTo>
                    <a:pt x="88" y="0"/>
                  </a:lnTo>
                  <a:lnTo>
                    <a:pt x="8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0" name="Freeform 163"/>
            <p:cNvSpPr>
              <a:spLocks/>
            </p:cNvSpPr>
            <p:nvPr/>
          </p:nvSpPr>
          <p:spPr bwMode="auto">
            <a:xfrm>
              <a:off x="4710" y="1865"/>
              <a:ext cx="104" cy="18"/>
            </a:xfrm>
            <a:custGeom>
              <a:avLst/>
              <a:gdLst>
                <a:gd name="T0" fmla="*/ 8 w 104"/>
                <a:gd name="T1" fmla="*/ 0 h 18"/>
                <a:gd name="T2" fmla="*/ 6 w 104"/>
                <a:gd name="T3" fmla="*/ 0 h 18"/>
                <a:gd name="T4" fmla="*/ 3 w 104"/>
                <a:gd name="T5" fmla="*/ 3 h 18"/>
                <a:gd name="T6" fmla="*/ 0 w 104"/>
                <a:gd name="T7" fmla="*/ 6 h 18"/>
                <a:gd name="T8" fmla="*/ 0 w 104"/>
                <a:gd name="T9" fmla="*/ 12 h 18"/>
                <a:gd name="T10" fmla="*/ 3 w 104"/>
                <a:gd name="T11" fmla="*/ 15 h 18"/>
                <a:gd name="T12" fmla="*/ 6 w 104"/>
                <a:gd name="T13" fmla="*/ 18 h 18"/>
                <a:gd name="T14" fmla="*/ 98 w 104"/>
                <a:gd name="T15" fmla="*/ 18 h 18"/>
                <a:gd name="T16" fmla="*/ 101 w 104"/>
                <a:gd name="T17" fmla="*/ 15 h 18"/>
                <a:gd name="T18" fmla="*/ 104 w 104"/>
                <a:gd name="T19" fmla="*/ 12 h 18"/>
                <a:gd name="T20" fmla="*/ 104 w 104"/>
                <a:gd name="T21" fmla="*/ 6 h 18"/>
                <a:gd name="T22" fmla="*/ 101 w 104"/>
                <a:gd name="T23" fmla="*/ 3 h 18"/>
                <a:gd name="T24" fmla="*/ 98 w 104"/>
                <a:gd name="T25" fmla="*/ 0 h 18"/>
                <a:gd name="T26" fmla="*/ 95 w 104"/>
                <a:gd name="T27" fmla="*/ 0 h 18"/>
                <a:gd name="T28" fmla="*/ 8 w 10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4" h="18">
                  <a:moveTo>
                    <a:pt x="8" y="0"/>
                  </a:moveTo>
                  <a:lnTo>
                    <a:pt x="6" y="0"/>
                  </a:lnTo>
                  <a:lnTo>
                    <a:pt x="3" y="3"/>
                  </a:lnTo>
                  <a:lnTo>
                    <a:pt x="0" y="6"/>
                  </a:lnTo>
                  <a:lnTo>
                    <a:pt x="0" y="12"/>
                  </a:lnTo>
                  <a:lnTo>
                    <a:pt x="3" y="15"/>
                  </a:lnTo>
                  <a:lnTo>
                    <a:pt x="6" y="18"/>
                  </a:lnTo>
                  <a:lnTo>
                    <a:pt x="98" y="18"/>
                  </a:lnTo>
                  <a:lnTo>
                    <a:pt x="101" y="15"/>
                  </a:lnTo>
                  <a:lnTo>
                    <a:pt x="104" y="12"/>
                  </a:lnTo>
                  <a:lnTo>
                    <a:pt x="104" y="6"/>
                  </a:lnTo>
                  <a:lnTo>
                    <a:pt x="101" y="3"/>
                  </a:lnTo>
                  <a:lnTo>
                    <a:pt x="98" y="0"/>
                  </a:lnTo>
                  <a:lnTo>
                    <a:pt x="9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1" name="Freeform 164"/>
            <p:cNvSpPr>
              <a:spLocks/>
            </p:cNvSpPr>
            <p:nvPr/>
          </p:nvSpPr>
          <p:spPr bwMode="auto">
            <a:xfrm>
              <a:off x="4979" y="1806"/>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2" name="Freeform 165"/>
            <p:cNvSpPr>
              <a:spLocks/>
            </p:cNvSpPr>
            <p:nvPr/>
          </p:nvSpPr>
          <p:spPr bwMode="auto">
            <a:xfrm>
              <a:off x="4555" y="1916"/>
              <a:ext cx="93" cy="159"/>
            </a:xfrm>
            <a:custGeom>
              <a:avLst/>
              <a:gdLst>
                <a:gd name="T0" fmla="*/ 6 w 93"/>
                <a:gd name="T1" fmla="*/ 0 h 159"/>
                <a:gd name="T2" fmla="*/ 0 w 93"/>
                <a:gd name="T3" fmla="*/ 6 h 159"/>
                <a:gd name="T4" fmla="*/ 3 w 93"/>
                <a:gd name="T5" fmla="*/ 15 h 159"/>
                <a:gd name="T6" fmla="*/ 22 w 93"/>
                <a:gd name="T7" fmla="*/ 18 h 159"/>
                <a:gd name="T8" fmla="*/ 30 w 93"/>
                <a:gd name="T9" fmla="*/ 21 h 159"/>
                <a:gd name="T10" fmla="*/ 34 w 93"/>
                <a:gd name="T11" fmla="*/ 23 h 159"/>
                <a:gd name="T12" fmla="*/ 41 w 93"/>
                <a:gd name="T13" fmla="*/ 25 h 159"/>
                <a:gd name="T14" fmla="*/ 50 w 93"/>
                <a:gd name="T15" fmla="*/ 31 h 159"/>
                <a:gd name="T16" fmla="*/ 56 w 93"/>
                <a:gd name="T17" fmla="*/ 34 h 159"/>
                <a:gd name="T18" fmla="*/ 62 w 93"/>
                <a:gd name="T19" fmla="*/ 43 h 159"/>
                <a:gd name="T20" fmla="*/ 66 w 93"/>
                <a:gd name="T21" fmla="*/ 51 h 159"/>
                <a:gd name="T22" fmla="*/ 72 w 93"/>
                <a:gd name="T23" fmla="*/ 62 h 159"/>
                <a:gd name="T24" fmla="*/ 74 w 93"/>
                <a:gd name="T25" fmla="*/ 70 h 159"/>
                <a:gd name="T26" fmla="*/ 75 w 93"/>
                <a:gd name="T27" fmla="*/ 83 h 159"/>
                <a:gd name="T28" fmla="*/ 74 w 93"/>
                <a:gd name="T29" fmla="*/ 81 h 159"/>
                <a:gd name="T30" fmla="*/ 72 w 93"/>
                <a:gd name="T31" fmla="*/ 92 h 159"/>
                <a:gd name="T32" fmla="*/ 68 w 93"/>
                <a:gd name="T33" fmla="*/ 104 h 159"/>
                <a:gd name="T34" fmla="*/ 65 w 93"/>
                <a:gd name="T35" fmla="*/ 114 h 159"/>
                <a:gd name="T36" fmla="*/ 56 w 93"/>
                <a:gd name="T37" fmla="*/ 121 h 159"/>
                <a:gd name="T38" fmla="*/ 53 w 93"/>
                <a:gd name="T39" fmla="*/ 124 h 159"/>
                <a:gd name="T40" fmla="*/ 44 w 93"/>
                <a:gd name="T41" fmla="*/ 130 h 159"/>
                <a:gd name="T42" fmla="*/ 38 w 93"/>
                <a:gd name="T43" fmla="*/ 134 h 159"/>
                <a:gd name="T44" fmla="*/ 32 w 93"/>
                <a:gd name="T45" fmla="*/ 137 h 159"/>
                <a:gd name="T46" fmla="*/ 24 w 93"/>
                <a:gd name="T47" fmla="*/ 139 h 159"/>
                <a:gd name="T48" fmla="*/ 10 w 93"/>
                <a:gd name="T49" fmla="*/ 140 h 159"/>
                <a:gd name="T50" fmla="*/ 9 w 93"/>
                <a:gd name="T51" fmla="*/ 142 h 159"/>
                <a:gd name="T52" fmla="*/ 3 w 93"/>
                <a:gd name="T53" fmla="*/ 145 h 159"/>
                <a:gd name="T54" fmla="*/ 0 w 93"/>
                <a:gd name="T55" fmla="*/ 154 h 159"/>
                <a:gd name="T56" fmla="*/ 6 w 93"/>
                <a:gd name="T57" fmla="*/ 159 h 159"/>
                <a:gd name="T58" fmla="*/ 13 w 93"/>
                <a:gd name="T59" fmla="*/ 158 h 159"/>
                <a:gd name="T60" fmla="*/ 30 w 93"/>
                <a:gd name="T61" fmla="*/ 156 h 159"/>
                <a:gd name="T62" fmla="*/ 35 w 93"/>
                <a:gd name="T63" fmla="*/ 155 h 159"/>
                <a:gd name="T64" fmla="*/ 44 w 93"/>
                <a:gd name="T65" fmla="*/ 152 h 159"/>
                <a:gd name="T66" fmla="*/ 56 w 93"/>
                <a:gd name="T67" fmla="*/ 145 h 159"/>
                <a:gd name="T68" fmla="*/ 65 w 93"/>
                <a:gd name="T69" fmla="*/ 139 h 159"/>
                <a:gd name="T70" fmla="*/ 71 w 93"/>
                <a:gd name="T71" fmla="*/ 133 h 159"/>
                <a:gd name="T72" fmla="*/ 74 w 93"/>
                <a:gd name="T73" fmla="*/ 127 h 159"/>
                <a:gd name="T74" fmla="*/ 84 w 93"/>
                <a:gd name="T75" fmla="*/ 114 h 159"/>
                <a:gd name="T76" fmla="*/ 90 w 93"/>
                <a:gd name="T77" fmla="*/ 99 h 159"/>
                <a:gd name="T78" fmla="*/ 91 w 93"/>
                <a:gd name="T79" fmla="*/ 92 h 159"/>
                <a:gd name="T80" fmla="*/ 93 w 93"/>
                <a:gd name="T81" fmla="*/ 77 h 159"/>
                <a:gd name="T82" fmla="*/ 91 w 93"/>
                <a:gd name="T83" fmla="*/ 67 h 159"/>
                <a:gd name="T84" fmla="*/ 90 w 93"/>
                <a:gd name="T85" fmla="*/ 59 h 159"/>
                <a:gd name="T86" fmla="*/ 84 w 93"/>
                <a:gd name="T87" fmla="*/ 45 h 159"/>
                <a:gd name="T88" fmla="*/ 74 w 93"/>
                <a:gd name="T89" fmla="*/ 31 h 159"/>
                <a:gd name="T90" fmla="*/ 71 w 93"/>
                <a:gd name="T91" fmla="*/ 25 h 159"/>
                <a:gd name="T92" fmla="*/ 65 w 93"/>
                <a:gd name="T93" fmla="*/ 20 h 159"/>
                <a:gd name="T94" fmla="*/ 56 w 93"/>
                <a:gd name="T95" fmla="*/ 14 h 159"/>
                <a:gd name="T96" fmla="*/ 44 w 93"/>
                <a:gd name="T97" fmla="*/ 6 h 159"/>
                <a:gd name="T98" fmla="*/ 35 w 93"/>
                <a:gd name="T99" fmla="*/ 3 h 159"/>
                <a:gd name="T100" fmla="*/ 30 w 93"/>
                <a:gd name="T101" fmla="*/ 2 h 159"/>
                <a:gd name="T102" fmla="*/ 9 w 93"/>
                <a:gd name="T103" fmla="*/ 0 h 1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159">
                  <a:moveTo>
                    <a:pt x="9" y="0"/>
                  </a:moveTo>
                  <a:lnTo>
                    <a:pt x="6" y="0"/>
                  </a:lnTo>
                  <a:lnTo>
                    <a:pt x="3" y="3"/>
                  </a:lnTo>
                  <a:lnTo>
                    <a:pt x="0" y="6"/>
                  </a:lnTo>
                  <a:lnTo>
                    <a:pt x="0" y="12"/>
                  </a:lnTo>
                  <a:lnTo>
                    <a:pt x="3" y="15"/>
                  </a:lnTo>
                  <a:lnTo>
                    <a:pt x="6" y="18"/>
                  </a:lnTo>
                  <a:lnTo>
                    <a:pt x="22" y="18"/>
                  </a:lnTo>
                  <a:lnTo>
                    <a:pt x="24" y="20"/>
                  </a:lnTo>
                  <a:lnTo>
                    <a:pt x="30" y="21"/>
                  </a:lnTo>
                  <a:lnTo>
                    <a:pt x="32" y="21"/>
                  </a:lnTo>
                  <a:lnTo>
                    <a:pt x="34" y="23"/>
                  </a:lnTo>
                  <a:lnTo>
                    <a:pt x="38" y="24"/>
                  </a:lnTo>
                  <a:lnTo>
                    <a:pt x="41" y="25"/>
                  </a:lnTo>
                  <a:lnTo>
                    <a:pt x="44" y="28"/>
                  </a:lnTo>
                  <a:lnTo>
                    <a:pt x="50" y="31"/>
                  </a:lnTo>
                  <a:lnTo>
                    <a:pt x="53" y="34"/>
                  </a:lnTo>
                  <a:lnTo>
                    <a:pt x="56" y="34"/>
                  </a:lnTo>
                  <a:lnTo>
                    <a:pt x="56" y="37"/>
                  </a:lnTo>
                  <a:lnTo>
                    <a:pt x="62" y="43"/>
                  </a:lnTo>
                  <a:lnTo>
                    <a:pt x="65" y="45"/>
                  </a:lnTo>
                  <a:lnTo>
                    <a:pt x="66" y="51"/>
                  </a:lnTo>
                  <a:lnTo>
                    <a:pt x="68" y="55"/>
                  </a:lnTo>
                  <a:lnTo>
                    <a:pt x="72" y="62"/>
                  </a:lnTo>
                  <a:lnTo>
                    <a:pt x="72" y="67"/>
                  </a:lnTo>
                  <a:lnTo>
                    <a:pt x="74" y="70"/>
                  </a:lnTo>
                  <a:lnTo>
                    <a:pt x="74" y="77"/>
                  </a:lnTo>
                  <a:lnTo>
                    <a:pt x="75" y="83"/>
                  </a:lnTo>
                  <a:lnTo>
                    <a:pt x="77" y="76"/>
                  </a:lnTo>
                  <a:lnTo>
                    <a:pt x="74" y="81"/>
                  </a:lnTo>
                  <a:lnTo>
                    <a:pt x="74" y="89"/>
                  </a:lnTo>
                  <a:lnTo>
                    <a:pt x="72" y="92"/>
                  </a:lnTo>
                  <a:lnTo>
                    <a:pt x="72" y="96"/>
                  </a:lnTo>
                  <a:lnTo>
                    <a:pt x="68" y="104"/>
                  </a:lnTo>
                  <a:lnTo>
                    <a:pt x="66" y="108"/>
                  </a:lnTo>
                  <a:lnTo>
                    <a:pt x="65" y="114"/>
                  </a:lnTo>
                  <a:lnTo>
                    <a:pt x="62" y="115"/>
                  </a:lnTo>
                  <a:lnTo>
                    <a:pt x="56" y="121"/>
                  </a:lnTo>
                  <a:lnTo>
                    <a:pt x="56" y="124"/>
                  </a:lnTo>
                  <a:lnTo>
                    <a:pt x="53" y="124"/>
                  </a:lnTo>
                  <a:lnTo>
                    <a:pt x="50" y="127"/>
                  </a:lnTo>
                  <a:lnTo>
                    <a:pt x="44" y="130"/>
                  </a:lnTo>
                  <a:lnTo>
                    <a:pt x="41" y="133"/>
                  </a:lnTo>
                  <a:lnTo>
                    <a:pt x="38" y="134"/>
                  </a:lnTo>
                  <a:lnTo>
                    <a:pt x="34" y="136"/>
                  </a:lnTo>
                  <a:lnTo>
                    <a:pt x="32" y="137"/>
                  </a:lnTo>
                  <a:lnTo>
                    <a:pt x="30" y="137"/>
                  </a:lnTo>
                  <a:lnTo>
                    <a:pt x="24" y="139"/>
                  </a:lnTo>
                  <a:lnTo>
                    <a:pt x="22" y="140"/>
                  </a:lnTo>
                  <a:lnTo>
                    <a:pt x="10" y="140"/>
                  </a:lnTo>
                  <a:lnTo>
                    <a:pt x="4" y="143"/>
                  </a:lnTo>
                  <a:lnTo>
                    <a:pt x="9" y="142"/>
                  </a:lnTo>
                  <a:lnTo>
                    <a:pt x="6" y="142"/>
                  </a:lnTo>
                  <a:lnTo>
                    <a:pt x="3" y="145"/>
                  </a:lnTo>
                  <a:lnTo>
                    <a:pt x="0" y="148"/>
                  </a:lnTo>
                  <a:lnTo>
                    <a:pt x="0" y="154"/>
                  </a:lnTo>
                  <a:lnTo>
                    <a:pt x="3" y="156"/>
                  </a:lnTo>
                  <a:lnTo>
                    <a:pt x="6" y="159"/>
                  </a:lnTo>
                  <a:lnTo>
                    <a:pt x="9" y="159"/>
                  </a:lnTo>
                  <a:lnTo>
                    <a:pt x="13" y="158"/>
                  </a:lnTo>
                  <a:lnTo>
                    <a:pt x="25" y="158"/>
                  </a:lnTo>
                  <a:lnTo>
                    <a:pt x="30" y="156"/>
                  </a:lnTo>
                  <a:lnTo>
                    <a:pt x="32" y="155"/>
                  </a:lnTo>
                  <a:lnTo>
                    <a:pt x="35" y="155"/>
                  </a:lnTo>
                  <a:lnTo>
                    <a:pt x="40" y="154"/>
                  </a:lnTo>
                  <a:lnTo>
                    <a:pt x="44" y="152"/>
                  </a:lnTo>
                  <a:lnTo>
                    <a:pt x="53" y="148"/>
                  </a:lnTo>
                  <a:lnTo>
                    <a:pt x="56" y="145"/>
                  </a:lnTo>
                  <a:lnTo>
                    <a:pt x="62" y="142"/>
                  </a:lnTo>
                  <a:lnTo>
                    <a:pt x="65" y="139"/>
                  </a:lnTo>
                  <a:lnTo>
                    <a:pt x="68" y="136"/>
                  </a:lnTo>
                  <a:lnTo>
                    <a:pt x="71" y="133"/>
                  </a:lnTo>
                  <a:lnTo>
                    <a:pt x="74" y="130"/>
                  </a:lnTo>
                  <a:lnTo>
                    <a:pt x="74" y="127"/>
                  </a:lnTo>
                  <a:lnTo>
                    <a:pt x="77" y="126"/>
                  </a:lnTo>
                  <a:lnTo>
                    <a:pt x="84" y="114"/>
                  </a:lnTo>
                  <a:lnTo>
                    <a:pt x="85" y="109"/>
                  </a:lnTo>
                  <a:lnTo>
                    <a:pt x="90" y="99"/>
                  </a:lnTo>
                  <a:lnTo>
                    <a:pt x="90" y="95"/>
                  </a:lnTo>
                  <a:lnTo>
                    <a:pt x="91" y="92"/>
                  </a:lnTo>
                  <a:lnTo>
                    <a:pt x="91" y="84"/>
                  </a:lnTo>
                  <a:lnTo>
                    <a:pt x="93" y="77"/>
                  </a:lnTo>
                  <a:lnTo>
                    <a:pt x="91" y="74"/>
                  </a:lnTo>
                  <a:lnTo>
                    <a:pt x="91" y="67"/>
                  </a:lnTo>
                  <a:lnTo>
                    <a:pt x="90" y="64"/>
                  </a:lnTo>
                  <a:lnTo>
                    <a:pt x="90" y="59"/>
                  </a:lnTo>
                  <a:lnTo>
                    <a:pt x="85" y="49"/>
                  </a:lnTo>
                  <a:lnTo>
                    <a:pt x="84" y="45"/>
                  </a:lnTo>
                  <a:lnTo>
                    <a:pt x="77" y="33"/>
                  </a:lnTo>
                  <a:lnTo>
                    <a:pt x="74" y="31"/>
                  </a:lnTo>
                  <a:lnTo>
                    <a:pt x="74" y="28"/>
                  </a:lnTo>
                  <a:lnTo>
                    <a:pt x="71" y="25"/>
                  </a:lnTo>
                  <a:lnTo>
                    <a:pt x="68" y="23"/>
                  </a:lnTo>
                  <a:lnTo>
                    <a:pt x="65" y="20"/>
                  </a:lnTo>
                  <a:lnTo>
                    <a:pt x="62" y="17"/>
                  </a:lnTo>
                  <a:lnTo>
                    <a:pt x="56" y="14"/>
                  </a:lnTo>
                  <a:lnTo>
                    <a:pt x="53" y="11"/>
                  </a:lnTo>
                  <a:lnTo>
                    <a:pt x="44" y="6"/>
                  </a:lnTo>
                  <a:lnTo>
                    <a:pt x="40" y="5"/>
                  </a:lnTo>
                  <a:lnTo>
                    <a:pt x="35" y="3"/>
                  </a:lnTo>
                  <a:lnTo>
                    <a:pt x="32" y="3"/>
                  </a:lnTo>
                  <a:lnTo>
                    <a:pt x="30" y="2"/>
                  </a:lnTo>
                  <a:lnTo>
                    <a:pt x="2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3" name="Freeform 166"/>
            <p:cNvSpPr>
              <a:spLocks/>
            </p:cNvSpPr>
            <p:nvPr/>
          </p:nvSpPr>
          <p:spPr bwMode="auto">
            <a:xfrm>
              <a:off x="4451" y="1916"/>
              <a:ext cx="131" cy="18"/>
            </a:xfrm>
            <a:custGeom>
              <a:avLst/>
              <a:gdLst>
                <a:gd name="T0" fmla="*/ 122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5 w 131"/>
                <a:gd name="T15" fmla="*/ 0 h 18"/>
                <a:gd name="T16" fmla="*/ 3 w 131"/>
                <a:gd name="T17" fmla="*/ 3 h 18"/>
                <a:gd name="T18" fmla="*/ 0 w 131"/>
                <a:gd name="T19" fmla="*/ 6 h 18"/>
                <a:gd name="T20" fmla="*/ 0 w 131"/>
                <a:gd name="T21" fmla="*/ 12 h 18"/>
                <a:gd name="T22" fmla="*/ 3 w 131"/>
                <a:gd name="T23" fmla="*/ 15 h 18"/>
                <a:gd name="T24" fmla="*/ 5 w 131"/>
                <a:gd name="T25" fmla="*/ 18 h 18"/>
                <a:gd name="T26" fmla="*/ 8 w 131"/>
                <a:gd name="T27" fmla="*/ 18 h 18"/>
                <a:gd name="T28" fmla="*/ 122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2" y="18"/>
                  </a:moveTo>
                  <a:lnTo>
                    <a:pt x="125" y="18"/>
                  </a:lnTo>
                  <a:lnTo>
                    <a:pt x="128" y="15"/>
                  </a:lnTo>
                  <a:lnTo>
                    <a:pt x="131" y="12"/>
                  </a:lnTo>
                  <a:lnTo>
                    <a:pt x="131" y="6"/>
                  </a:lnTo>
                  <a:lnTo>
                    <a:pt x="128" y="3"/>
                  </a:lnTo>
                  <a:lnTo>
                    <a:pt x="125" y="0"/>
                  </a:lnTo>
                  <a:lnTo>
                    <a:pt x="5" y="0"/>
                  </a:lnTo>
                  <a:lnTo>
                    <a:pt x="3" y="3"/>
                  </a:lnTo>
                  <a:lnTo>
                    <a:pt x="0" y="6"/>
                  </a:lnTo>
                  <a:lnTo>
                    <a:pt x="0" y="12"/>
                  </a:lnTo>
                  <a:lnTo>
                    <a:pt x="3" y="15"/>
                  </a:lnTo>
                  <a:lnTo>
                    <a:pt x="5" y="18"/>
                  </a:lnTo>
                  <a:lnTo>
                    <a:pt x="8" y="18"/>
                  </a:lnTo>
                  <a:lnTo>
                    <a:pt x="1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4" name="Freeform 167"/>
            <p:cNvSpPr>
              <a:spLocks/>
            </p:cNvSpPr>
            <p:nvPr/>
          </p:nvSpPr>
          <p:spPr bwMode="auto">
            <a:xfrm>
              <a:off x="4451" y="2059"/>
              <a:ext cx="131" cy="18"/>
            </a:xfrm>
            <a:custGeom>
              <a:avLst/>
              <a:gdLst>
                <a:gd name="T0" fmla="*/ 122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5 w 131"/>
                <a:gd name="T15" fmla="*/ 0 h 18"/>
                <a:gd name="T16" fmla="*/ 3 w 131"/>
                <a:gd name="T17" fmla="*/ 3 h 18"/>
                <a:gd name="T18" fmla="*/ 0 w 131"/>
                <a:gd name="T19" fmla="*/ 6 h 18"/>
                <a:gd name="T20" fmla="*/ 0 w 131"/>
                <a:gd name="T21" fmla="*/ 12 h 18"/>
                <a:gd name="T22" fmla="*/ 3 w 131"/>
                <a:gd name="T23" fmla="*/ 15 h 18"/>
                <a:gd name="T24" fmla="*/ 5 w 131"/>
                <a:gd name="T25" fmla="*/ 18 h 18"/>
                <a:gd name="T26" fmla="*/ 8 w 131"/>
                <a:gd name="T27" fmla="*/ 18 h 18"/>
                <a:gd name="T28" fmla="*/ 122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2" y="18"/>
                  </a:moveTo>
                  <a:lnTo>
                    <a:pt x="125" y="18"/>
                  </a:lnTo>
                  <a:lnTo>
                    <a:pt x="128" y="15"/>
                  </a:lnTo>
                  <a:lnTo>
                    <a:pt x="131" y="12"/>
                  </a:lnTo>
                  <a:lnTo>
                    <a:pt x="131" y="6"/>
                  </a:lnTo>
                  <a:lnTo>
                    <a:pt x="128" y="3"/>
                  </a:lnTo>
                  <a:lnTo>
                    <a:pt x="125" y="0"/>
                  </a:lnTo>
                  <a:lnTo>
                    <a:pt x="5" y="0"/>
                  </a:lnTo>
                  <a:lnTo>
                    <a:pt x="3" y="3"/>
                  </a:lnTo>
                  <a:lnTo>
                    <a:pt x="0" y="6"/>
                  </a:lnTo>
                  <a:lnTo>
                    <a:pt x="0" y="12"/>
                  </a:lnTo>
                  <a:lnTo>
                    <a:pt x="3" y="15"/>
                  </a:lnTo>
                  <a:lnTo>
                    <a:pt x="5" y="18"/>
                  </a:lnTo>
                  <a:lnTo>
                    <a:pt x="8" y="18"/>
                  </a:lnTo>
                  <a:lnTo>
                    <a:pt x="1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5" name="Freeform 168"/>
            <p:cNvSpPr>
              <a:spLocks/>
            </p:cNvSpPr>
            <p:nvPr/>
          </p:nvSpPr>
          <p:spPr bwMode="auto">
            <a:xfrm>
              <a:off x="4451" y="1916"/>
              <a:ext cx="17" cy="161"/>
            </a:xfrm>
            <a:custGeom>
              <a:avLst/>
              <a:gdLst>
                <a:gd name="T0" fmla="*/ 17 w 17"/>
                <a:gd name="T1" fmla="*/ 9 h 161"/>
                <a:gd name="T2" fmla="*/ 17 w 17"/>
                <a:gd name="T3" fmla="*/ 6 h 161"/>
                <a:gd name="T4" fmla="*/ 14 w 17"/>
                <a:gd name="T5" fmla="*/ 3 h 161"/>
                <a:gd name="T6" fmla="*/ 11 w 17"/>
                <a:gd name="T7" fmla="*/ 0 h 161"/>
                <a:gd name="T8" fmla="*/ 5 w 17"/>
                <a:gd name="T9" fmla="*/ 0 h 161"/>
                <a:gd name="T10" fmla="*/ 3 w 17"/>
                <a:gd name="T11" fmla="*/ 3 h 161"/>
                <a:gd name="T12" fmla="*/ 0 w 17"/>
                <a:gd name="T13" fmla="*/ 6 h 161"/>
                <a:gd name="T14" fmla="*/ 0 w 17"/>
                <a:gd name="T15" fmla="*/ 155 h 161"/>
                <a:gd name="T16" fmla="*/ 3 w 17"/>
                <a:gd name="T17" fmla="*/ 158 h 161"/>
                <a:gd name="T18" fmla="*/ 5 w 17"/>
                <a:gd name="T19" fmla="*/ 161 h 161"/>
                <a:gd name="T20" fmla="*/ 11 w 17"/>
                <a:gd name="T21" fmla="*/ 161 h 161"/>
                <a:gd name="T22" fmla="*/ 14 w 17"/>
                <a:gd name="T23" fmla="*/ 158 h 161"/>
                <a:gd name="T24" fmla="*/ 17 w 17"/>
                <a:gd name="T25" fmla="*/ 155 h 161"/>
                <a:gd name="T26" fmla="*/ 17 w 17"/>
                <a:gd name="T27" fmla="*/ 152 h 161"/>
                <a:gd name="T28" fmla="*/ 17 w 17"/>
                <a:gd name="T29" fmla="*/ 9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161">
                  <a:moveTo>
                    <a:pt x="17" y="9"/>
                  </a:moveTo>
                  <a:lnTo>
                    <a:pt x="17" y="6"/>
                  </a:lnTo>
                  <a:lnTo>
                    <a:pt x="14" y="3"/>
                  </a:lnTo>
                  <a:lnTo>
                    <a:pt x="11" y="0"/>
                  </a:lnTo>
                  <a:lnTo>
                    <a:pt x="5" y="0"/>
                  </a:lnTo>
                  <a:lnTo>
                    <a:pt x="3" y="3"/>
                  </a:lnTo>
                  <a:lnTo>
                    <a:pt x="0" y="6"/>
                  </a:lnTo>
                  <a:lnTo>
                    <a:pt x="0" y="155"/>
                  </a:lnTo>
                  <a:lnTo>
                    <a:pt x="3" y="158"/>
                  </a:lnTo>
                  <a:lnTo>
                    <a:pt x="5" y="161"/>
                  </a:lnTo>
                  <a:lnTo>
                    <a:pt x="11" y="161"/>
                  </a:lnTo>
                  <a:lnTo>
                    <a:pt x="14" y="158"/>
                  </a:lnTo>
                  <a:lnTo>
                    <a:pt x="17" y="155"/>
                  </a:lnTo>
                  <a:lnTo>
                    <a:pt x="17" y="152"/>
                  </a:lnTo>
                  <a:lnTo>
                    <a:pt x="1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6" name="Freeform 169"/>
            <p:cNvSpPr>
              <a:spLocks/>
            </p:cNvSpPr>
            <p:nvPr/>
          </p:nvSpPr>
          <p:spPr bwMode="auto">
            <a:xfrm>
              <a:off x="4371" y="1940"/>
              <a:ext cx="93" cy="18"/>
            </a:xfrm>
            <a:custGeom>
              <a:avLst/>
              <a:gdLst>
                <a:gd name="T0" fmla="*/ 9 w 93"/>
                <a:gd name="T1" fmla="*/ 0 h 18"/>
                <a:gd name="T2" fmla="*/ 6 w 93"/>
                <a:gd name="T3" fmla="*/ 0 h 18"/>
                <a:gd name="T4" fmla="*/ 3 w 93"/>
                <a:gd name="T5" fmla="*/ 3 h 18"/>
                <a:gd name="T6" fmla="*/ 0 w 93"/>
                <a:gd name="T7" fmla="*/ 6 h 18"/>
                <a:gd name="T8" fmla="*/ 0 w 93"/>
                <a:gd name="T9" fmla="*/ 12 h 18"/>
                <a:gd name="T10" fmla="*/ 3 w 93"/>
                <a:gd name="T11" fmla="*/ 15 h 18"/>
                <a:gd name="T12" fmla="*/ 6 w 93"/>
                <a:gd name="T13" fmla="*/ 18 h 18"/>
                <a:gd name="T14" fmla="*/ 87 w 93"/>
                <a:gd name="T15" fmla="*/ 18 h 18"/>
                <a:gd name="T16" fmla="*/ 90 w 93"/>
                <a:gd name="T17" fmla="*/ 15 h 18"/>
                <a:gd name="T18" fmla="*/ 93 w 93"/>
                <a:gd name="T19" fmla="*/ 12 h 18"/>
                <a:gd name="T20" fmla="*/ 93 w 93"/>
                <a:gd name="T21" fmla="*/ 6 h 18"/>
                <a:gd name="T22" fmla="*/ 90 w 93"/>
                <a:gd name="T23" fmla="*/ 3 h 18"/>
                <a:gd name="T24" fmla="*/ 87 w 93"/>
                <a:gd name="T25" fmla="*/ 0 h 18"/>
                <a:gd name="T26" fmla="*/ 84 w 93"/>
                <a:gd name="T27" fmla="*/ 0 h 18"/>
                <a:gd name="T28" fmla="*/ 9 w 9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8">
                  <a:moveTo>
                    <a:pt x="9" y="0"/>
                  </a:moveTo>
                  <a:lnTo>
                    <a:pt x="6" y="0"/>
                  </a:lnTo>
                  <a:lnTo>
                    <a:pt x="3" y="3"/>
                  </a:lnTo>
                  <a:lnTo>
                    <a:pt x="0" y="6"/>
                  </a:lnTo>
                  <a:lnTo>
                    <a:pt x="0" y="12"/>
                  </a:lnTo>
                  <a:lnTo>
                    <a:pt x="3" y="15"/>
                  </a:lnTo>
                  <a:lnTo>
                    <a:pt x="6" y="18"/>
                  </a:lnTo>
                  <a:lnTo>
                    <a:pt x="87" y="18"/>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7" name="Freeform 170"/>
            <p:cNvSpPr>
              <a:spLocks/>
            </p:cNvSpPr>
            <p:nvPr/>
          </p:nvSpPr>
          <p:spPr bwMode="auto">
            <a:xfrm>
              <a:off x="4371" y="2030"/>
              <a:ext cx="93" cy="17"/>
            </a:xfrm>
            <a:custGeom>
              <a:avLst/>
              <a:gdLst>
                <a:gd name="T0" fmla="*/ 9 w 93"/>
                <a:gd name="T1" fmla="*/ 0 h 17"/>
                <a:gd name="T2" fmla="*/ 6 w 93"/>
                <a:gd name="T3" fmla="*/ 0 h 17"/>
                <a:gd name="T4" fmla="*/ 3 w 93"/>
                <a:gd name="T5" fmla="*/ 3 h 17"/>
                <a:gd name="T6" fmla="*/ 0 w 93"/>
                <a:gd name="T7" fmla="*/ 6 h 17"/>
                <a:gd name="T8" fmla="*/ 0 w 93"/>
                <a:gd name="T9" fmla="*/ 12 h 17"/>
                <a:gd name="T10" fmla="*/ 3 w 93"/>
                <a:gd name="T11" fmla="*/ 15 h 17"/>
                <a:gd name="T12" fmla="*/ 6 w 93"/>
                <a:gd name="T13" fmla="*/ 17 h 17"/>
                <a:gd name="T14" fmla="*/ 87 w 93"/>
                <a:gd name="T15" fmla="*/ 17 h 17"/>
                <a:gd name="T16" fmla="*/ 90 w 93"/>
                <a:gd name="T17" fmla="*/ 15 h 17"/>
                <a:gd name="T18" fmla="*/ 93 w 93"/>
                <a:gd name="T19" fmla="*/ 12 h 17"/>
                <a:gd name="T20" fmla="*/ 93 w 93"/>
                <a:gd name="T21" fmla="*/ 6 h 17"/>
                <a:gd name="T22" fmla="*/ 90 w 93"/>
                <a:gd name="T23" fmla="*/ 3 h 17"/>
                <a:gd name="T24" fmla="*/ 87 w 93"/>
                <a:gd name="T25" fmla="*/ 0 h 17"/>
                <a:gd name="T26" fmla="*/ 84 w 93"/>
                <a:gd name="T27" fmla="*/ 0 h 17"/>
                <a:gd name="T28" fmla="*/ 9 w 93"/>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3" h="17">
                  <a:moveTo>
                    <a:pt x="9" y="0"/>
                  </a:moveTo>
                  <a:lnTo>
                    <a:pt x="6" y="0"/>
                  </a:lnTo>
                  <a:lnTo>
                    <a:pt x="3" y="3"/>
                  </a:lnTo>
                  <a:lnTo>
                    <a:pt x="0" y="6"/>
                  </a:lnTo>
                  <a:lnTo>
                    <a:pt x="0" y="12"/>
                  </a:lnTo>
                  <a:lnTo>
                    <a:pt x="3" y="15"/>
                  </a:lnTo>
                  <a:lnTo>
                    <a:pt x="6" y="17"/>
                  </a:lnTo>
                  <a:lnTo>
                    <a:pt x="87" y="17"/>
                  </a:lnTo>
                  <a:lnTo>
                    <a:pt x="90" y="15"/>
                  </a:lnTo>
                  <a:lnTo>
                    <a:pt x="93" y="12"/>
                  </a:lnTo>
                  <a:lnTo>
                    <a:pt x="93" y="6"/>
                  </a:lnTo>
                  <a:lnTo>
                    <a:pt x="90" y="3"/>
                  </a:lnTo>
                  <a:lnTo>
                    <a:pt x="87" y="0"/>
                  </a:lnTo>
                  <a:lnTo>
                    <a:pt x="8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8" name="Freeform 171"/>
            <p:cNvSpPr>
              <a:spLocks/>
            </p:cNvSpPr>
            <p:nvPr/>
          </p:nvSpPr>
          <p:spPr bwMode="auto">
            <a:xfrm>
              <a:off x="4636" y="1993"/>
              <a:ext cx="65" cy="18"/>
            </a:xfrm>
            <a:custGeom>
              <a:avLst/>
              <a:gdLst>
                <a:gd name="T0" fmla="*/ 9 w 65"/>
                <a:gd name="T1" fmla="*/ 0 h 18"/>
                <a:gd name="T2" fmla="*/ 6 w 65"/>
                <a:gd name="T3" fmla="*/ 0 h 18"/>
                <a:gd name="T4" fmla="*/ 3 w 65"/>
                <a:gd name="T5" fmla="*/ 3 h 18"/>
                <a:gd name="T6" fmla="*/ 0 w 65"/>
                <a:gd name="T7" fmla="*/ 6 h 18"/>
                <a:gd name="T8" fmla="*/ 0 w 65"/>
                <a:gd name="T9" fmla="*/ 12 h 18"/>
                <a:gd name="T10" fmla="*/ 3 w 65"/>
                <a:gd name="T11" fmla="*/ 15 h 18"/>
                <a:gd name="T12" fmla="*/ 6 w 65"/>
                <a:gd name="T13" fmla="*/ 18 h 18"/>
                <a:gd name="T14" fmla="*/ 59 w 65"/>
                <a:gd name="T15" fmla="*/ 18 h 18"/>
                <a:gd name="T16" fmla="*/ 62 w 65"/>
                <a:gd name="T17" fmla="*/ 15 h 18"/>
                <a:gd name="T18" fmla="*/ 65 w 65"/>
                <a:gd name="T19" fmla="*/ 12 h 18"/>
                <a:gd name="T20" fmla="*/ 65 w 65"/>
                <a:gd name="T21" fmla="*/ 6 h 18"/>
                <a:gd name="T22" fmla="*/ 62 w 65"/>
                <a:gd name="T23" fmla="*/ 3 h 18"/>
                <a:gd name="T24" fmla="*/ 59 w 65"/>
                <a:gd name="T25" fmla="*/ 0 h 18"/>
                <a:gd name="T26" fmla="*/ 56 w 65"/>
                <a:gd name="T27" fmla="*/ 0 h 18"/>
                <a:gd name="T28" fmla="*/ 9 w 6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8">
                  <a:moveTo>
                    <a:pt x="9" y="0"/>
                  </a:moveTo>
                  <a:lnTo>
                    <a:pt x="6" y="0"/>
                  </a:lnTo>
                  <a:lnTo>
                    <a:pt x="3" y="3"/>
                  </a:lnTo>
                  <a:lnTo>
                    <a:pt x="0" y="6"/>
                  </a:lnTo>
                  <a:lnTo>
                    <a:pt x="0" y="12"/>
                  </a:lnTo>
                  <a:lnTo>
                    <a:pt x="3" y="15"/>
                  </a:lnTo>
                  <a:lnTo>
                    <a:pt x="6" y="18"/>
                  </a:lnTo>
                  <a:lnTo>
                    <a:pt x="59" y="18"/>
                  </a:lnTo>
                  <a:lnTo>
                    <a:pt x="62" y="15"/>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9" name="Freeform 172"/>
            <p:cNvSpPr>
              <a:spLocks/>
            </p:cNvSpPr>
            <p:nvPr/>
          </p:nvSpPr>
          <p:spPr bwMode="auto">
            <a:xfrm>
              <a:off x="4570" y="1669"/>
              <a:ext cx="93" cy="159"/>
            </a:xfrm>
            <a:custGeom>
              <a:avLst/>
              <a:gdLst>
                <a:gd name="T0" fmla="*/ 7 w 93"/>
                <a:gd name="T1" fmla="*/ 0 h 159"/>
                <a:gd name="T2" fmla="*/ 1 w 93"/>
                <a:gd name="T3" fmla="*/ 5 h 159"/>
                <a:gd name="T4" fmla="*/ 0 w 93"/>
                <a:gd name="T5" fmla="*/ 11 h 159"/>
                <a:gd name="T6" fmla="*/ 4 w 93"/>
                <a:gd name="T7" fmla="*/ 16 h 159"/>
                <a:gd name="T8" fmla="*/ 17 w 93"/>
                <a:gd name="T9" fmla="*/ 18 h 159"/>
                <a:gd name="T10" fmla="*/ 25 w 93"/>
                <a:gd name="T11" fmla="*/ 19 h 159"/>
                <a:gd name="T12" fmla="*/ 34 w 93"/>
                <a:gd name="T13" fmla="*/ 24 h 159"/>
                <a:gd name="T14" fmla="*/ 44 w 93"/>
                <a:gd name="T15" fmla="*/ 28 h 159"/>
                <a:gd name="T16" fmla="*/ 50 w 93"/>
                <a:gd name="T17" fmla="*/ 33 h 159"/>
                <a:gd name="T18" fmla="*/ 56 w 93"/>
                <a:gd name="T19" fmla="*/ 36 h 159"/>
                <a:gd name="T20" fmla="*/ 63 w 93"/>
                <a:gd name="T21" fmla="*/ 46 h 159"/>
                <a:gd name="T22" fmla="*/ 70 w 93"/>
                <a:gd name="T23" fmla="*/ 62 h 159"/>
                <a:gd name="T24" fmla="*/ 72 w 93"/>
                <a:gd name="T25" fmla="*/ 66 h 159"/>
                <a:gd name="T26" fmla="*/ 73 w 93"/>
                <a:gd name="T27" fmla="*/ 77 h 159"/>
                <a:gd name="T28" fmla="*/ 76 w 93"/>
                <a:gd name="T29" fmla="*/ 75 h 159"/>
                <a:gd name="T30" fmla="*/ 73 w 93"/>
                <a:gd name="T31" fmla="*/ 89 h 159"/>
                <a:gd name="T32" fmla="*/ 72 w 93"/>
                <a:gd name="T33" fmla="*/ 94 h 159"/>
                <a:gd name="T34" fmla="*/ 69 w 93"/>
                <a:gd name="T35" fmla="*/ 100 h 159"/>
                <a:gd name="T36" fmla="*/ 56 w 93"/>
                <a:gd name="T37" fmla="*/ 119 h 159"/>
                <a:gd name="T38" fmla="*/ 53 w 93"/>
                <a:gd name="T39" fmla="*/ 122 h 159"/>
                <a:gd name="T40" fmla="*/ 47 w 93"/>
                <a:gd name="T41" fmla="*/ 127 h 159"/>
                <a:gd name="T42" fmla="*/ 38 w 93"/>
                <a:gd name="T43" fmla="*/ 133 h 159"/>
                <a:gd name="T44" fmla="*/ 28 w 93"/>
                <a:gd name="T45" fmla="*/ 137 h 159"/>
                <a:gd name="T46" fmla="*/ 22 w 93"/>
                <a:gd name="T47" fmla="*/ 139 h 159"/>
                <a:gd name="T48" fmla="*/ 10 w 93"/>
                <a:gd name="T49" fmla="*/ 140 h 159"/>
                <a:gd name="T50" fmla="*/ 9 w 93"/>
                <a:gd name="T51" fmla="*/ 141 h 159"/>
                <a:gd name="T52" fmla="*/ 3 w 93"/>
                <a:gd name="T53" fmla="*/ 144 h 159"/>
                <a:gd name="T54" fmla="*/ 0 w 93"/>
                <a:gd name="T55" fmla="*/ 149 h 159"/>
                <a:gd name="T56" fmla="*/ 3 w 93"/>
                <a:gd name="T57" fmla="*/ 156 h 159"/>
                <a:gd name="T58" fmla="*/ 7 w 93"/>
                <a:gd name="T59" fmla="*/ 159 h 159"/>
                <a:gd name="T60" fmla="*/ 13 w 93"/>
                <a:gd name="T61" fmla="*/ 158 h 159"/>
                <a:gd name="T62" fmla="*/ 25 w 93"/>
                <a:gd name="T63" fmla="*/ 156 h 159"/>
                <a:gd name="T64" fmla="*/ 34 w 93"/>
                <a:gd name="T65" fmla="*/ 155 h 159"/>
                <a:gd name="T66" fmla="*/ 44 w 93"/>
                <a:gd name="T67" fmla="*/ 150 h 159"/>
                <a:gd name="T68" fmla="*/ 59 w 93"/>
                <a:gd name="T69" fmla="*/ 141 h 159"/>
                <a:gd name="T70" fmla="*/ 65 w 93"/>
                <a:gd name="T71" fmla="*/ 137 h 159"/>
                <a:gd name="T72" fmla="*/ 70 w 93"/>
                <a:gd name="T73" fmla="*/ 131 h 159"/>
                <a:gd name="T74" fmla="*/ 87 w 93"/>
                <a:gd name="T75" fmla="*/ 106 h 159"/>
                <a:gd name="T76" fmla="*/ 90 w 93"/>
                <a:gd name="T77" fmla="*/ 97 h 159"/>
                <a:gd name="T78" fmla="*/ 91 w 93"/>
                <a:gd name="T79" fmla="*/ 91 h 159"/>
                <a:gd name="T80" fmla="*/ 93 w 93"/>
                <a:gd name="T81" fmla="*/ 77 h 159"/>
                <a:gd name="T82" fmla="*/ 91 w 93"/>
                <a:gd name="T83" fmla="*/ 66 h 159"/>
                <a:gd name="T84" fmla="*/ 90 w 93"/>
                <a:gd name="T85" fmla="*/ 61 h 159"/>
                <a:gd name="T86" fmla="*/ 87 w 93"/>
                <a:gd name="T87" fmla="*/ 52 h 159"/>
                <a:gd name="T88" fmla="*/ 70 w 93"/>
                <a:gd name="T89" fmla="*/ 27 h 159"/>
                <a:gd name="T90" fmla="*/ 65 w 93"/>
                <a:gd name="T91" fmla="*/ 21 h 159"/>
                <a:gd name="T92" fmla="*/ 59 w 93"/>
                <a:gd name="T93" fmla="*/ 16 h 159"/>
                <a:gd name="T94" fmla="*/ 44 w 93"/>
                <a:gd name="T95" fmla="*/ 8 h 159"/>
                <a:gd name="T96" fmla="*/ 34 w 93"/>
                <a:gd name="T97" fmla="*/ 3 h 159"/>
                <a:gd name="T98" fmla="*/ 25 w 93"/>
                <a:gd name="T99" fmla="*/ 2 h 159"/>
                <a:gd name="T100" fmla="*/ 9 w 93"/>
                <a:gd name="T101" fmla="*/ 0 h 1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3" h="159">
                  <a:moveTo>
                    <a:pt x="9" y="0"/>
                  </a:moveTo>
                  <a:lnTo>
                    <a:pt x="7" y="0"/>
                  </a:lnTo>
                  <a:lnTo>
                    <a:pt x="4" y="2"/>
                  </a:lnTo>
                  <a:lnTo>
                    <a:pt x="1" y="5"/>
                  </a:lnTo>
                  <a:lnTo>
                    <a:pt x="0" y="6"/>
                  </a:lnTo>
                  <a:lnTo>
                    <a:pt x="0" y="11"/>
                  </a:lnTo>
                  <a:lnTo>
                    <a:pt x="1" y="13"/>
                  </a:lnTo>
                  <a:lnTo>
                    <a:pt x="4" y="16"/>
                  </a:lnTo>
                  <a:lnTo>
                    <a:pt x="6" y="18"/>
                  </a:lnTo>
                  <a:lnTo>
                    <a:pt x="17" y="18"/>
                  </a:lnTo>
                  <a:lnTo>
                    <a:pt x="22" y="19"/>
                  </a:lnTo>
                  <a:lnTo>
                    <a:pt x="25" y="19"/>
                  </a:lnTo>
                  <a:lnTo>
                    <a:pt x="28" y="21"/>
                  </a:lnTo>
                  <a:lnTo>
                    <a:pt x="34" y="24"/>
                  </a:lnTo>
                  <a:lnTo>
                    <a:pt x="38" y="25"/>
                  </a:lnTo>
                  <a:lnTo>
                    <a:pt x="44" y="28"/>
                  </a:lnTo>
                  <a:lnTo>
                    <a:pt x="47" y="31"/>
                  </a:lnTo>
                  <a:lnTo>
                    <a:pt x="50" y="33"/>
                  </a:lnTo>
                  <a:lnTo>
                    <a:pt x="53" y="36"/>
                  </a:lnTo>
                  <a:lnTo>
                    <a:pt x="56" y="36"/>
                  </a:lnTo>
                  <a:lnTo>
                    <a:pt x="56" y="38"/>
                  </a:lnTo>
                  <a:lnTo>
                    <a:pt x="63" y="46"/>
                  </a:lnTo>
                  <a:lnTo>
                    <a:pt x="69" y="58"/>
                  </a:lnTo>
                  <a:lnTo>
                    <a:pt x="70" y="62"/>
                  </a:lnTo>
                  <a:lnTo>
                    <a:pt x="72" y="63"/>
                  </a:lnTo>
                  <a:lnTo>
                    <a:pt x="72" y="66"/>
                  </a:lnTo>
                  <a:lnTo>
                    <a:pt x="73" y="69"/>
                  </a:lnTo>
                  <a:lnTo>
                    <a:pt x="73" y="77"/>
                  </a:lnTo>
                  <a:lnTo>
                    <a:pt x="75" y="83"/>
                  </a:lnTo>
                  <a:lnTo>
                    <a:pt x="76" y="75"/>
                  </a:lnTo>
                  <a:lnTo>
                    <a:pt x="73" y="81"/>
                  </a:lnTo>
                  <a:lnTo>
                    <a:pt x="73" y="89"/>
                  </a:lnTo>
                  <a:lnTo>
                    <a:pt x="72" y="91"/>
                  </a:lnTo>
                  <a:lnTo>
                    <a:pt x="72" y="94"/>
                  </a:lnTo>
                  <a:lnTo>
                    <a:pt x="70" y="96"/>
                  </a:lnTo>
                  <a:lnTo>
                    <a:pt x="69" y="100"/>
                  </a:lnTo>
                  <a:lnTo>
                    <a:pt x="63" y="112"/>
                  </a:lnTo>
                  <a:lnTo>
                    <a:pt x="56" y="119"/>
                  </a:lnTo>
                  <a:lnTo>
                    <a:pt x="56" y="122"/>
                  </a:lnTo>
                  <a:lnTo>
                    <a:pt x="53" y="122"/>
                  </a:lnTo>
                  <a:lnTo>
                    <a:pt x="50" y="125"/>
                  </a:lnTo>
                  <a:lnTo>
                    <a:pt x="47" y="127"/>
                  </a:lnTo>
                  <a:lnTo>
                    <a:pt x="44" y="130"/>
                  </a:lnTo>
                  <a:lnTo>
                    <a:pt x="38" y="133"/>
                  </a:lnTo>
                  <a:lnTo>
                    <a:pt x="34" y="134"/>
                  </a:lnTo>
                  <a:lnTo>
                    <a:pt x="28" y="137"/>
                  </a:lnTo>
                  <a:lnTo>
                    <a:pt x="25" y="139"/>
                  </a:lnTo>
                  <a:lnTo>
                    <a:pt x="22" y="139"/>
                  </a:lnTo>
                  <a:lnTo>
                    <a:pt x="17" y="140"/>
                  </a:lnTo>
                  <a:lnTo>
                    <a:pt x="10" y="140"/>
                  </a:lnTo>
                  <a:lnTo>
                    <a:pt x="4" y="143"/>
                  </a:lnTo>
                  <a:lnTo>
                    <a:pt x="9" y="141"/>
                  </a:lnTo>
                  <a:lnTo>
                    <a:pt x="6" y="141"/>
                  </a:lnTo>
                  <a:lnTo>
                    <a:pt x="3" y="144"/>
                  </a:lnTo>
                  <a:lnTo>
                    <a:pt x="1" y="146"/>
                  </a:lnTo>
                  <a:lnTo>
                    <a:pt x="0" y="149"/>
                  </a:lnTo>
                  <a:lnTo>
                    <a:pt x="0" y="153"/>
                  </a:lnTo>
                  <a:lnTo>
                    <a:pt x="3" y="156"/>
                  </a:lnTo>
                  <a:lnTo>
                    <a:pt x="4" y="158"/>
                  </a:lnTo>
                  <a:lnTo>
                    <a:pt x="7" y="159"/>
                  </a:lnTo>
                  <a:lnTo>
                    <a:pt x="9" y="159"/>
                  </a:lnTo>
                  <a:lnTo>
                    <a:pt x="13" y="158"/>
                  </a:lnTo>
                  <a:lnTo>
                    <a:pt x="20" y="158"/>
                  </a:lnTo>
                  <a:lnTo>
                    <a:pt x="25" y="156"/>
                  </a:lnTo>
                  <a:lnTo>
                    <a:pt x="28" y="156"/>
                  </a:lnTo>
                  <a:lnTo>
                    <a:pt x="34" y="155"/>
                  </a:lnTo>
                  <a:lnTo>
                    <a:pt x="40" y="152"/>
                  </a:lnTo>
                  <a:lnTo>
                    <a:pt x="44" y="150"/>
                  </a:lnTo>
                  <a:lnTo>
                    <a:pt x="56" y="144"/>
                  </a:lnTo>
                  <a:lnTo>
                    <a:pt x="59" y="141"/>
                  </a:lnTo>
                  <a:lnTo>
                    <a:pt x="62" y="140"/>
                  </a:lnTo>
                  <a:lnTo>
                    <a:pt x="65" y="137"/>
                  </a:lnTo>
                  <a:lnTo>
                    <a:pt x="68" y="134"/>
                  </a:lnTo>
                  <a:lnTo>
                    <a:pt x="70" y="131"/>
                  </a:lnTo>
                  <a:lnTo>
                    <a:pt x="78" y="124"/>
                  </a:lnTo>
                  <a:lnTo>
                    <a:pt x="87" y="106"/>
                  </a:lnTo>
                  <a:lnTo>
                    <a:pt x="88" y="102"/>
                  </a:lnTo>
                  <a:lnTo>
                    <a:pt x="90" y="97"/>
                  </a:lnTo>
                  <a:lnTo>
                    <a:pt x="90" y="94"/>
                  </a:lnTo>
                  <a:lnTo>
                    <a:pt x="91" y="91"/>
                  </a:lnTo>
                  <a:lnTo>
                    <a:pt x="91" y="84"/>
                  </a:lnTo>
                  <a:lnTo>
                    <a:pt x="93" y="77"/>
                  </a:lnTo>
                  <a:lnTo>
                    <a:pt x="91" y="74"/>
                  </a:lnTo>
                  <a:lnTo>
                    <a:pt x="91" y="66"/>
                  </a:lnTo>
                  <a:lnTo>
                    <a:pt x="90" y="63"/>
                  </a:lnTo>
                  <a:lnTo>
                    <a:pt x="90" y="61"/>
                  </a:lnTo>
                  <a:lnTo>
                    <a:pt x="88" y="56"/>
                  </a:lnTo>
                  <a:lnTo>
                    <a:pt x="87" y="52"/>
                  </a:lnTo>
                  <a:lnTo>
                    <a:pt x="78" y="34"/>
                  </a:lnTo>
                  <a:lnTo>
                    <a:pt x="70" y="27"/>
                  </a:lnTo>
                  <a:lnTo>
                    <a:pt x="68" y="24"/>
                  </a:lnTo>
                  <a:lnTo>
                    <a:pt x="65" y="21"/>
                  </a:lnTo>
                  <a:lnTo>
                    <a:pt x="62" y="18"/>
                  </a:lnTo>
                  <a:lnTo>
                    <a:pt x="59" y="16"/>
                  </a:lnTo>
                  <a:lnTo>
                    <a:pt x="56" y="13"/>
                  </a:lnTo>
                  <a:lnTo>
                    <a:pt x="44" y="8"/>
                  </a:lnTo>
                  <a:lnTo>
                    <a:pt x="40" y="6"/>
                  </a:lnTo>
                  <a:lnTo>
                    <a:pt x="34" y="3"/>
                  </a:lnTo>
                  <a:lnTo>
                    <a:pt x="28" y="2"/>
                  </a:lnTo>
                  <a:lnTo>
                    <a:pt x="25" y="2"/>
                  </a:lnTo>
                  <a:lnTo>
                    <a:pt x="20"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0" name="Freeform 173"/>
            <p:cNvSpPr>
              <a:spLocks/>
            </p:cNvSpPr>
            <p:nvPr/>
          </p:nvSpPr>
          <p:spPr bwMode="auto">
            <a:xfrm>
              <a:off x="4465" y="1669"/>
              <a:ext cx="131" cy="18"/>
            </a:xfrm>
            <a:custGeom>
              <a:avLst/>
              <a:gdLst>
                <a:gd name="T0" fmla="*/ 122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6 w 131"/>
                <a:gd name="T15" fmla="*/ 0 h 18"/>
                <a:gd name="T16" fmla="*/ 3 w 131"/>
                <a:gd name="T17" fmla="*/ 3 h 18"/>
                <a:gd name="T18" fmla="*/ 0 w 131"/>
                <a:gd name="T19" fmla="*/ 6 h 18"/>
                <a:gd name="T20" fmla="*/ 0 w 131"/>
                <a:gd name="T21" fmla="*/ 12 h 18"/>
                <a:gd name="T22" fmla="*/ 3 w 131"/>
                <a:gd name="T23" fmla="*/ 15 h 18"/>
                <a:gd name="T24" fmla="*/ 6 w 131"/>
                <a:gd name="T25" fmla="*/ 18 h 18"/>
                <a:gd name="T26" fmla="*/ 9 w 131"/>
                <a:gd name="T27" fmla="*/ 18 h 18"/>
                <a:gd name="T28" fmla="*/ 122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2" y="18"/>
                  </a:moveTo>
                  <a:lnTo>
                    <a:pt x="125" y="18"/>
                  </a:lnTo>
                  <a:lnTo>
                    <a:pt x="128" y="15"/>
                  </a:lnTo>
                  <a:lnTo>
                    <a:pt x="131" y="12"/>
                  </a:lnTo>
                  <a:lnTo>
                    <a:pt x="131" y="6"/>
                  </a:lnTo>
                  <a:lnTo>
                    <a:pt x="128" y="3"/>
                  </a:lnTo>
                  <a:lnTo>
                    <a:pt x="125" y="0"/>
                  </a:lnTo>
                  <a:lnTo>
                    <a:pt x="6" y="0"/>
                  </a:lnTo>
                  <a:lnTo>
                    <a:pt x="3" y="3"/>
                  </a:lnTo>
                  <a:lnTo>
                    <a:pt x="0" y="6"/>
                  </a:lnTo>
                  <a:lnTo>
                    <a:pt x="0" y="12"/>
                  </a:lnTo>
                  <a:lnTo>
                    <a:pt x="3" y="15"/>
                  </a:lnTo>
                  <a:lnTo>
                    <a:pt x="6" y="18"/>
                  </a:lnTo>
                  <a:lnTo>
                    <a:pt x="9" y="18"/>
                  </a:lnTo>
                  <a:lnTo>
                    <a:pt x="1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1" name="Freeform 174"/>
            <p:cNvSpPr>
              <a:spLocks/>
            </p:cNvSpPr>
            <p:nvPr/>
          </p:nvSpPr>
          <p:spPr bwMode="auto">
            <a:xfrm>
              <a:off x="4465" y="1812"/>
              <a:ext cx="131" cy="18"/>
            </a:xfrm>
            <a:custGeom>
              <a:avLst/>
              <a:gdLst>
                <a:gd name="T0" fmla="*/ 122 w 131"/>
                <a:gd name="T1" fmla="*/ 18 h 18"/>
                <a:gd name="T2" fmla="*/ 125 w 131"/>
                <a:gd name="T3" fmla="*/ 18 h 18"/>
                <a:gd name="T4" fmla="*/ 128 w 131"/>
                <a:gd name="T5" fmla="*/ 15 h 18"/>
                <a:gd name="T6" fmla="*/ 131 w 131"/>
                <a:gd name="T7" fmla="*/ 12 h 18"/>
                <a:gd name="T8" fmla="*/ 131 w 131"/>
                <a:gd name="T9" fmla="*/ 6 h 18"/>
                <a:gd name="T10" fmla="*/ 128 w 131"/>
                <a:gd name="T11" fmla="*/ 3 h 18"/>
                <a:gd name="T12" fmla="*/ 125 w 131"/>
                <a:gd name="T13" fmla="*/ 0 h 18"/>
                <a:gd name="T14" fmla="*/ 6 w 131"/>
                <a:gd name="T15" fmla="*/ 0 h 18"/>
                <a:gd name="T16" fmla="*/ 3 w 131"/>
                <a:gd name="T17" fmla="*/ 3 h 18"/>
                <a:gd name="T18" fmla="*/ 0 w 131"/>
                <a:gd name="T19" fmla="*/ 6 h 18"/>
                <a:gd name="T20" fmla="*/ 0 w 131"/>
                <a:gd name="T21" fmla="*/ 12 h 18"/>
                <a:gd name="T22" fmla="*/ 3 w 131"/>
                <a:gd name="T23" fmla="*/ 15 h 18"/>
                <a:gd name="T24" fmla="*/ 6 w 131"/>
                <a:gd name="T25" fmla="*/ 18 h 18"/>
                <a:gd name="T26" fmla="*/ 9 w 131"/>
                <a:gd name="T27" fmla="*/ 18 h 18"/>
                <a:gd name="T28" fmla="*/ 122 w 131"/>
                <a:gd name="T29" fmla="*/ 1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18">
                  <a:moveTo>
                    <a:pt x="122" y="18"/>
                  </a:moveTo>
                  <a:lnTo>
                    <a:pt x="125" y="18"/>
                  </a:lnTo>
                  <a:lnTo>
                    <a:pt x="128" y="15"/>
                  </a:lnTo>
                  <a:lnTo>
                    <a:pt x="131" y="12"/>
                  </a:lnTo>
                  <a:lnTo>
                    <a:pt x="131" y="6"/>
                  </a:lnTo>
                  <a:lnTo>
                    <a:pt x="128" y="3"/>
                  </a:lnTo>
                  <a:lnTo>
                    <a:pt x="125" y="0"/>
                  </a:lnTo>
                  <a:lnTo>
                    <a:pt x="6" y="0"/>
                  </a:lnTo>
                  <a:lnTo>
                    <a:pt x="3" y="3"/>
                  </a:lnTo>
                  <a:lnTo>
                    <a:pt x="0" y="6"/>
                  </a:lnTo>
                  <a:lnTo>
                    <a:pt x="0" y="12"/>
                  </a:lnTo>
                  <a:lnTo>
                    <a:pt x="3" y="15"/>
                  </a:lnTo>
                  <a:lnTo>
                    <a:pt x="6" y="18"/>
                  </a:lnTo>
                  <a:lnTo>
                    <a:pt x="9" y="18"/>
                  </a:lnTo>
                  <a:lnTo>
                    <a:pt x="1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2" name="Freeform 175"/>
            <p:cNvSpPr>
              <a:spLocks/>
            </p:cNvSpPr>
            <p:nvPr/>
          </p:nvSpPr>
          <p:spPr bwMode="auto">
            <a:xfrm>
              <a:off x="4465" y="1669"/>
              <a:ext cx="18" cy="161"/>
            </a:xfrm>
            <a:custGeom>
              <a:avLst/>
              <a:gdLst>
                <a:gd name="T0" fmla="*/ 18 w 18"/>
                <a:gd name="T1" fmla="*/ 9 h 161"/>
                <a:gd name="T2" fmla="*/ 18 w 18"/>
                <a:gd name="T3" fmla="*/ 6 h 161"/>
                <a:gd name="T4" fmla="*/ 15 w 18"/>
                <a:gd name="T5" fmla="*/ 3 h 161"/>
                <a:gd name="T6" fmla="*/ 12 w 18"/>
                <a:gd name="T7" fmla="*/ 0 h 161"/>
                <a:gd name="T8" fmla="*/ 6 w 18"/>
                <a:gd name="T9" fmla="*/ 0 h 161"/>
                <a:gd name="T10" fmla="*/ 3 w 18"/>
                <a:gd name="T11" fmla="*/ 3 h 161"/>
                <a:gd name="T12" fmla="*/ 0 w 18"/>
                <a:gd name="T13" fmla="*/ 6 h 161"/>
                <a:gd name="T14" fmla="*/ 0 w 18"/>
                <a:gd name="T15" fmla="*/ 155 h 161"/>
                <a:gd name="T16" fmla="*/ 3 w 18"/>
                <a:gd name="T17" fmla="*/ 158 h 161"/>
                <a:gd name="T18" fmla="*/ 6 w 18"/>
                <a:gd name="T19" fmla="*/ 161 h 161"/>
                <a:gd name="T20" fmla="*/ 12 w 18"/>
                <a:gd name="T21" fmla="*/ 161 h 161"/>
                <a:gd name="T22" fmla="*/ 15 w 18"/>
                <a:gd name="T23" fmla="*/ 158 h 161"/>
                <a:gd name="T24" fmla="*/ 18 w 18"/>
                <a:gd name="T25" fmla="*/ 155 h 161"/>
                <a:gd name="T26" fmla="*/ 18 w 18"/>
                <a:gd name="T27" fmla="*/ 152 h 161"/>
                <a:gd name="T28" fmla="*/ 18 w 18"/>
                <a:gd name="T29" fmla="*/ 9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161">
                  <a:moveTo>
                    <a:pt x="18" y="9"/>
                  </a:moveTo>
                  <a:lnTo>
                    <a:pt x="18" y="6"/>
                  </a:lnTo>
                  <a:lnTo>
                    <a:pt x="15" y="3"/>
                  </a:lnTo>
                  <a:lnTo>
                    <a:pt x="12" y="0"/>
                  </a:lnTo>
                  <a:lnTo>
                    <a:pt x="6" y="0"/>
                  </a:lnTo>
                  <a:lnTo>
                    <a:pt x="3" y="3"/>
                  </a:lnTo>
                  <a:lnTo>
                    <a:pt x="0" y="6"/>
                  </a:lnTo>
                  <a:lnTo>
                    <a:pt x="0" y="155"/>
                  </a:lnTo>
                  <a:lnTo>
                    <a:pt x="3" y="158"/>
                  </a:lnTo>
                  <a:lnTo>
                    <a:pt x="6" y="161"/>
                  </a:lnTo>
                  <a:lnTo>
                    <a:pt x="12" y="161"/>
                  </a:lnTo>
                  <a:lnTo>
                    <a:pt x="15" y="158"/>
                  </a:lnTo>
                  <a:lnTo>
                    <a:pt x="18" y="155"/>
                  </a:lnTo>
                  <a:lnTo>
                    <a:pt x="18" y="152"/>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3" name="Freeform 176"/>
            <p:cNvSpPr>
              <a:spLocks/>
            </p:cNvSpPr>
            <p:nvPr/>
          </p:nvSpPr>
          <p:spPr bwMode="auto">
            <a:xfrm>
              <a:off x="4372" y="1696"/>
              <a:ext cx="95" cy="17"/>
            </a:xfrm>
            <a:custGeom>
              <a:avLst/>
              <a:gdLst>
                <a:gd name="T0" fmla="*/ 9 w 95"/>
                <a:gd name="T1" fmla="*/ 0 h 17"/>
                <a:gd name="T2" fmla="*/ 6 w 95"/>
                <a:gd name="T3" fmla="*/ 0 h 17"/>
                <a:gd name="T4" fmla="*/ 3 w 95"/>
                <a:gd name="T5" fmla="*/ 3 h 17"/>
                <a:gd name="T6" fmla="*/ 0 w 95"/>
                <a:gd name="T7" fmla="*/ 6 h 17"/>
                <a:gd name="T8" fmla="*/ 0 w 95"/>
                <a:gd name="T9" fmla="*/ 12 h 17"/>
                <a:gd name="T10" fmla="*/ 3 w 95"/>
                <a:gd name="T11" fmla="*/ 14 h 17"/>
                <a:gd name="T12" fmla="*/ 6 w 95"/>
                <a:gd name="T13" fmla="*/ 17 h 17"/>
                <a:gd name="T14" fmla="*/ 89 w 95"/>
                <a:gd name="T15" fmla="*/ 17 h 17"/>
                <a:gd name="T16" fmla="*/ 92 w 95"/>
                <a:gd name="T17" fmla="*/ 14 h 17"/>
                <a:gd name="T18" fmla="*/ 95 w 95"/>
                <a:gd name="T19" fmla="*/ 12 h 17"/>
                <a:gd name="T20" fmla="*/ 95 w 95"/>
                <a:gd name="T21" fmla="*/ 6 h 17"/>
                <a:gd name="T22" fmla="*/ 92 w 95"/>
                <a:gd name="T23" fmla="*/ 3 h 17"/>
                <a:gd name="T24" fmla="*/ 89 w 95"/>
                <a:gd name="T25" fmla="*/ 0 h 17"/>
                <a:gd name="T26" fmla="*/ 86 w 95"/>
                <a:gd name="T27" fmla="*/ 0 h 17"/>
                <a:gd name="T28" fmla="*/ 9 w 9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5" h="17">
                  <a:moveTo>
                    <a:pt x="9" y="0"/>
                  </a:moveTo>
                  <a:lnTo>
                    <a:pt x="6" y="0"/>
                  </a:lnTo>
                  <a:lnTo>
                    <a:pt x="3" y="3"/>
                  </a:lnTo>
                  <a:lnTo>
                    <a:pt x="0" y="6"/>
                  </a:lnTo>
                  <a:lnTo>
                    <a:pt x="0" y="12"/>
                  </a:lnTo>
                  <a:lnTo>
                    <a:pt x="3" y="14"/>
                  </a:lnTo>
                  <a:lnTo>
                    <a:pt x="6" y="17"/>
                  </a:lnTo>
                  <a:lnTo>
                    <a:pt x="89" y="17"/>
                  </a:lnTo>
                  <a:lnTo>
                    <a:pt x="92" y="14"/>
                  </a:lnTo>
                  <a:lnTo>
                    <a:pt x="95" y="12"/>
                  </a:lnTo>
                  <a:lnTo>
                    <a:pt x="95" y="6"/>
                  </a:lnTo>
                  <a:lnTo>
                    <a:pt x="92" y="3"/>
                  </a:lnTo>
                  <a:lnTo>
                    <a:pt x="89" y="0"/>
                  </a:lnTo>
                  <a:lnTo>
                    <a:pt x="8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4" name="Freeform 177"/>
            <p:cNvSpPr>
              <a:spLocks/>
            </p:cNvSpPr>
            <p:nvPr/>
          </p:nvSpPr>
          <p:spPr bwMode="auto">
            <a:xfrm>
              <a:off x="4384" y="1783"/>
              <a:ext cx="95" cy="17"/>
            </a:xfrm>
            <a:custGeom>
              <a:avLst/>
              <a:gdLst>
                <a:gd name="T0" fmla="*/ 9 w 95"/>
                <a:gd name="T1" fmla="*/ 0 h 17"/>
                <a:gd name="T2" fmla="*/ 6 w 95"/>
                <a:gd name="T3" fmla="*/ 0 h 17"/>
                <a:gd name="T4" fmla="*/ 3 w 95"/>
                <a:gd name="T5" fmla="*/ 2 h 17"/>
                <a:gd name="T6" fmla="*/ 0 w 95"/>
                <a:gd name="T7" fmla="*/ 5 h 17"/>
                <a:gd name="T8" fmla="*/ 0 w 95"/>
                <a:gd name="T9" fmla="*/ 11 h 17"/>
                <a:gd name="T10" fmla="*/ 3 w 95"/>
                <a:gd name="T11" fmla="*/ 14 h 17"/>
                <a:gd name="T12" fmla="*/ 6 w 95"/>
                <a:gd name="T13" fmla="*/ 17 h 17"/>
                <a:gd name="T14" fmla="*/ 89 w 95"/>
                <a:gd name="T15" fmla="*/ 17 h 17"/>
                <a:gd name="T16" fmla="*/ 92 w 95"/>
                <a:gd name="T17" fmla="*/ 14 h 17"/>
                <a:gd name="T18" fmla="*/ 95 w 95"/>
                <a:gd name="T19" fmla="*/ 11 h 17"/>
                <a:gd name="T20" fmla="*/ 95 w 95"/>
                <a:gd name="T21" fmla="*/ 5 h 17"/>
                <a:gd name="T22" fmla="*/ 92 w 95"/>
                <a:gd name="T23" fmla="*/ 2 h 17"/>
                <a:gd name="T24" fmla="*/ 89 w 95"/>
                <a:gd name="T25" fmla="*/ 0 h 17"/>
                <a:gd name="T26" fmla="*/ 86 w 95"/>
                <a:gd name="T27" fmla="*/ 0 h 17"/>
                <a:gd name="T28" fmla="*/ 9 w 9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5" h="17">
                  <a:moveTo>
                    <a:pt x="9" y="0"/>
                  </a:moveTo>
                  <a:lnTo>
                    <a:pt x="6" y="0"/>
                  </a:lnTo>
                  <a:lnTo>
                    <a:pt x="3" y="2"/>
                  </a:lnTo>
                  <a:lnTo>
                    <a:pt x="0" y="5"/>
                  </a:lnTo>
                  <a:lnTo>
                    <a:pt x="0" y="11"/>
                  </a:lnTo>
                  <a:lnTo>
                    <a:pt x="3" y="14"/>
                  </a:lnTo>
                  <a:lnTo>
                    <a:pt x="6" y="17"/>
                  </a:lnTo>
                  <a:lnTo>
                    <a:pt x="89" y="17"/>
                  </a:lnTo>
                  <a:lnTo>
                    <a:pt x="92" y="14"/>
                  </a:lnTo>
                  <a:lnTo>
                    <a:pt x="95" y="11"/>
                  </a:lnTo>
                  <a:lnTo>
                    <a:pt x="95" y="5"/>
                  </a:lnTo>
                  <a:lnTo>
                    <a:pt x="92" y="2"/>
                  </a:lnTo>
                  <a:lnTo>
                    <a:pt x="89" y="0"/>
                  </a:lnTo>
                  <a:lnTo>
                    <a:pt x="8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5" name="Freeform 178"/>
            <p:cNvSpPr>
              <a:spLocks/>
            </p:cNvSpPr>
            <p:nvPr/>
          </p:nvSpPr>
          <p:spPr bwMode="auto">
            <a:xfrm>
              <a:off x="4649" y="1746"/>
              <a:ext cx="65" cy="17"/>
            </a:xfrm>
            <a:custGeom>
              <a:avLst/>
              <a:gdLst>
                <a:gd name="T0" fmla="*/ 9 w 65"/>
                <a:gd name="T1" fmla="*/ 0 h 17"/>
                <a:gd name="T2" fmla="*/ 6 w 65"/>
                <a:gd name="T3" fmla="*/ 0 h 17"/>
                <a:gd name="T4" fmla="*/ 3 w 65"/>
                <a:gd name="T5" fmla="*/ 3 h 17"/>
                <a:gd name="T6" fmla="*/ 0 w 65"/>
                <a:gd name="T7" fmla="*/ 6 h 17"/>
                <a:gd name="T8" fmla="*/ 0 w 65"/>
                <a:gd name="T9" fmla="*/ 12 h 17"/>
                <a:gd name="T10" fmla="*/ 3 w 65"/>
                <a:gd name="T11" fmla="*/ 14 h 17"/>
                <a:gd name="T12" fmla="*/ 6 w 65"/>
                <a:gd name="T13" fmla="*/ 17 h 17"/>
                <a:gd name="T14" fmla="*/ 59 w 65"/>
                <a:gd name="T15" fmla="*/ 17 h 17"/>
                <a:gd name="T16" fmla="*/ 62 w 65"/>
                <a:gd name="T17" fmla="*/ 14 h 17"/>
                <a:gd name="T18" fmla="*/ 65 w 65"/>
                <a:gd name="T19" fmla="*/ 12 h 17"/>
                <a:gd name="T20" fmla="*/ 65 w 65"/>
                <a:gd name="T21" fmla="*/ 6 h 17"/>
                <a:gd name="T22" fmla="*/ 62 w 65"/>
                <a:gd name="T23" fmla="*/ 3 h 17"/>
                <a:gd name="T24" fmla="*/ 59 w 65"/>
                <a:gd name="T25" fmla="*/ 0 h 17"/>
                <a:gd name="T26" fmla="*/ 56 w 65"/>
                <a:gd name="T27" fmla="*/ 0 h 17"/>
                <a:gd name="T28" fmla="*/ 9 w 6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17">
                  <a:moveTo>
                    <a:pt x="9" y="0"/>
                  </a:moveTo>
                  <a:lnTo>
                    <a:pt x="6" y="0"/>
                  </a:lnTo>
                  <a:lnTo>
                    <a:pt x="3" y="3"/>
                  </a:lnTo>
                  <a:lnTo>
                    <a:pt x="0" y="6"/>
                  </a:lnTo>
                  <a:lnTo>
                    <a:pt x="0" y="12"/>
                  </a:lnTo>
                  <a:lnTo>
                    <a:pt x="3" y="14"/>
                  </a:lnTo>
                  <a:lnTo>
                    <a:pt x="6" y="17"/>
                  </a:lnTo>
                  <a:lnTo>
                    <a:pt x="59" y="17"/>
                  </a:lnTo>
                  <a:lnTo>
                    <a:pt x="62" y="14"/>
                  </a:lnTo>
                  <a:lnTo>
                    <a:pt x="65" y="12"/>
                  </a:lnTo>
                  <a:lnTo>
                    <a:pt x="65" y="6"/>
                  </a:lnTo>
                  <a:lnTo>
                    <a:pt x="62" y="3"/>
                  </a:lnTo>
                  <a:lnTo>
                    <a:pt x="59" y="0"/>
                  </a:lnTo>
                  <a:lnTo>
                    <a:pt x="5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6" name="Freeform 179"/>
            <p:cNvSpPr>
              <a:spLocks/>
            </p:cNvSpPr>
            <p:nvPr/>
          </p:nvSpPr>
          <p:spPr bwMode="auto">
            <a:xfrm>
              <a:off x="4680" y="1753"/>
              <a:ext cx="74" cy="18"/>
            </a:xfrm>
            <a:custGeom>
              <a:avLst/>
              <a:gdLst>
                <a:gd name="T0" fmla="*/ 9 w 74"/>
                <a:gd name="T1" fmla="*/ 0 h 18"/>
                <a:gd name="T2" fmla="*/ 6 w 74"/>
                <a:gd name="T3" fmla="*/ 0 h 18"/>
                <a:gd name="T4" fmla="*/ 3 w 74"/>
                <a:gd name="T5" fmla="*/ 3 h 18"/>
                <a:gd name="T6" fmla="*/ 0 w 74"/>
                <a:gd name="T7" fmla="*/ 6 h 18"/>
                <a:gd name="T8" fmla="*/ 0 w 74"/>
                <a:gd name="T9" fmla="*/ 12 h 18"/>
                <a:gd name="T10" fmla="*/ 3 w 74"/>
                <a:gd name="T11" fmla="*/ 15 h 18"/>
                <a:gd name="T12" fmla="*/ 6 w 74"/>
                <a:gd name="T13" fmla="*/ 18 h 18"/>
                <a:gd name="T14" fmla="*/ 68 w 74"/>
                <a:gd name="T15" fmla="*/ 18 h 18"/>
                <a:gd name="T16" fmla="*/ 71 w 74"/>
                <a:gd name="T17" fmla="*/ 15 h 18"/>
                <a:gd name="T18" fmla="*/ 74 w 74"/>
                <a:gd name="T19" fmla="*/ 12 h 18"/>
                <a:gd name="T20" fmla="*/ 74 w 74"/>
                <a:gd name="T21" fmla="*/ 6 h 18"/>
                <a:gd name="T22" fmla="*/ 71 w 74"/>
                <a:gd name="T23" fmla="*/ 3 h 18"/>
                <a:gd name="T24" fmla="*/ 68 w 74"/>
                <a:gd name="T25" fmla="*/ 0 h 18"/>
                <a:gd name="T26" fmla="*/ 65 w 74"/>
                <a:gd name="T27" fmla="*/ 0 h 18"/>
                <a:gd name="T28" fmla="*/ 9 w 74"/>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18">
                  <a:moveTo>
                    <a:pt x="9" y="0"/>
                  </a:moveTo>
                  <a:lnTo>
                    <a:pt x="6" y="0"/>
                  </a:lnTo>
                  <a:lnTo>
                    <a:pt x="3" y="3"/>
                  </a:lnTo>
                  <a:lnTo>
                    <a:pt x="0" y="6"/>
                  </a:lnTo>
                  <a:lnTo>
                    <a:pt x="0" y="12"/>
                  </a:lnTo>
                  <a:lnTo>
                    <a:pt x="3" y="15"/>
                  </a:lnTo>
                  <a:lnTo>
                    <a:pt x="6" y="18"/>
                  </a:lnTo>
                  <a:lnTo>
                    <a:pt x="68" y="18"/>
                  </a:lnTo>
                  <a:lnTo>
                    <a:pt x="71" y="15"/>
                  </a:lnTo>
                  <a:lnTo>
                    <a:pt x="74" y="12"/>
                  </a:lnTo>
                  <a:lnTo>
                    <a:pt x="74" y="6"/>
                  </a:lnTo>
                  <a:lnTo>
                    <a:pt x="71" y="3"/>
                  </a:lnTo>
                  <a:lnTo>
                    <a:pt x="68" y="0"/>
                  </a:lnTo>
                  <a:lnTo>
                    <a:pt x="6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7" name="Freeform 180"/>
            <p:cNvSpPr>
              <a:spLocks/>
            </p:cNvSpPr>
            <p:nvPr/>
          </p:nvSpPr>
          <p:spPr bwMode="auto">
            <a:xfrm>
              <a:off x="4680" y="1879"/>
              <a:ext cx="49" cy="126"/>
            </a:xfrm>
            <a:custGeom>
              <a:avLst/>
              <a:gdLst>
                <a:gd name="T0" fmla="*/ 59 w 46"/>
                <a:gd name="T1" fmla="*/ 4 h 156"/>
                <a:gd name="T2" fmla="*/ 59 w 46"/>
                <a:gd name="T3" fmla="*/ 2 h 156"/>
                <a:gd name="T4" fmla="*/ 56 w 46"/>
                <a:gd name="T5" fmla="*/ 2 h 156"/>
                <a:gd name="T6" fmla="*/ 55 w 46"/>
                <a:gd name="T7" fmla="*/ 1 h 156"/>
                <a:gd name="T8" fmla="*/ 53 w 46"/>
                <a:gd name="T9" fmla="*/ 1 h 156"/>
                <a:gd name="T10" fmla="*/ 49 w 46"/>
                <a:gd name="T11" fmla="*/ 0 h 156"/>
                <a:gd name="T12" fmla="*/ 43 w 46"/>
                <a:gd name="T13" fmla="*/ 0 h 156"/>
                <a:gd name="T14" fmla="*/ 42 w 46"/>
                <a:gd name="T15" fmla="*/ 1 h 156"/>
                <a:gd name="T16" fmla="*/ 38 w 46"/>
                <a:gd name="T17" fmla="*/ 2 h 156"/>
                <a:gd name="T18" fmla="*/ 38 w 46"/>
                <a:gd name="T19" fmla="*/ 2 h 156"/>
                <a:gd name="T20" fmla="*/ 36 w 46"/>
                <a:gd name="T21" fmla="*/ 3 h 156"/>
                <a:gd name="T22" fmla="*/ 0 w 46"/>
                <a:gd name="T23" fmla="*/ 62 h 156"/>
                <a:gd name="T24" fmla="*/ 0 w 46"/>
                <a:gd name="T25" fmla="*/ 64 h 156"/>
                <a:gd name="T26" fmla="*/ 2 w 46"/>
                <a:gd name="T27" fmla="*/ 65 h 156"/>
                <a:gd name="T28" fmla="*/ 3 w 46"/>
                <a:gd name="T29" fmla="*/ 65 h 156"/>
                <a:gd name="T30" fmla="*/ 5 w 46"/>
                <a:gd name="T31" fmla="*/ 65 h 156"/>
                <a:gd name="T32" fmla="*/ 12 w 46"/>
                <a:gd name="T33" fmla="*/ 66 h 156"/>
                <a:gd name="T34" fmla="*/ 16 w 46"/>
                <a:gd name="T35" fmla="*/ 66 h 156"/>
                <a:gd name="T36" fmla="*/ 17 w 46"/>
                <a:gd name="T37" fmla="*/ 65 h 156"/>
                <a:gd name="T38" fmla="*/ 20 w 46"/>
                <a:gd name="T39" fmla="*/ 65 h 156"/>
                <a:gd name="T40" fmla="*/ 20 w 46"/>
                <a:gd name="T41" fmla="*/ 65 h 156"/>
                <a:gd name="T42" fmla="*/ 22 w 46"/>
                <a:gd name="T43" fmla="*/ 63 h 156"/>
                <a:gd name="T44" fmla="*/ 59 w 46"/>
                <a:gd name="T45" fmla="*/ 4 h 1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 h="156">
                  <a:moveTo>
                    <a:pt x="46" y="10"/>
                  </a:moveTo>
                  <a:lnTo>
                    <a:pt x="46" y="6"/>
                  </a:lnTo>
                  <a:lnTo>
                    <a:pt x="44" y="4"/>
                  </a:lnTo>
                  <a:lnTo>
                    <a:pt x="43" y="1"/>
                  </a:lnTo>
                  <a:lnTo>
                    <a:pt x="41" y="1"/>
                  </a:lnTo>
                  <a:lnTo>
                    <a:pt x="38" y="0"/>
                  </a:lnTo>
                  <a:lnTo>
                    <a:pt x="34" y="0"/>
                  </a:lnTo>
                  <a:lnTo>
                    <a:pt x="33" y="1"/>
                  </a:lnTo>
                  <a:lnTo>
                    <a:pt x="30" y="3"/>
                  </a:lnTo>
                  <a:lnTo>
                    <a:pt x="30" y="4"/>
                  </a:lnTo>
                  <a:lnTo>
                    <a:pt x="28" y="7"/>
                  </a:lnTo>
                  <a:lnTo>
                    <a:pt x="0" y="145"/>
                  </a:lnTo>
                  <a:lnTo>
                    <a:pt x="0" y="150"/>
                  </a:lnTo>
                  <a:lnTo>
                    <a:pt x="2" y="151"/>
                  </a:lnTo>
                  <a:lnTo>
                    <a:pt x="3" y="154"/>
                  </a:lnTo>
                  <a:lnTo>
                    <a:pt x="5" y="154"/>
                  </a:lnTo>
                  <a:lnTo>
                    <a:pt x="8" y="156"/>
                  </a:lnTo>
                  <a:lnTo>
                    <a:pt x="12" y="156"/>
                  </a:lnTo>
                  <a:lnTo>
                    <a:pt x="13" y="154"/>
                  </a:lnTo>
                  <a:lnTo>
                    <a:pt x="16" y="153"/>
                  </a:lnTo>
                  <a:lnTo>
                    <a:pt x="16" y="151"/>
                  </a:lnTo>
                  <a:lnTo>
                    <a:pt x="18" y="148"/>
                  </a:lnTo>
                  <a:lnTo>
                    <a:pt x="4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8" name="Freeform 181"/>
            <p:cNvSpPr>
              <a:spLocks/>
            </p:cNvSpPr>
            <p:nvPr/>
          </p:nvSpPr>
          <p:spPr bwMode="auto">
            <a:xfrm>
              <a:off x="3258" y="1188"/>
              <a:ext cx="155" cy="64"/>
            </a:xfrm>
            <a:custGeom>
              <a:avLst/>
              <a:gdLst>
                <a:gd name="T0" fmla="*/ 12 w 155"/>
                <a:gd name="T1" fmla="*/ 0 h 73"/>
                <a:gd name="T2" fmla="*/ 6 w 155"/>
                <a:gd name="T3" fmla="*/ 0 h 73"/>
                <a:gd name="T4" fmla="*/ 3 w 155"/>
                <a:gd name="T5" fmla="*/ 1 h 73"/>
                <a:gd name="T6" fmla="*/ 2 w 155"/>
                <a:gd name="T7" fmla="*/ 3 h 73"/>
                <a:gd name="T8" fmla="*/ 0 w 155"/>
                <a:gd name="T9" fmla="*/ 4 h 73"/>
                <a:gd name="T10" fmla="*/ 0 w 155"/>
                <a:gd name="T11" fmla="*/ 8 h 73"/>
                <a:gd name="T12" fmla="*/ 2 w 155"/>
                <a:gd name="T13" fmla="*/ 9 h 73"/>
                <a:gd name="T14" fmla="*/ 3 w 155"/>
                <a:gd name="T15" fmla="*/ 10 h 73"/>
                <a:gd name="T16" fmla="*/ 6 w 155"/>
                <a:gd name="T17" fmla="*/ 11 h 73"/>
                <a:gd name="T18" fmla="*/ 143 w 155"/>
                <a:gd name="T19" fmla="*/ 43 h 73"/>
                <a:gd name="T20" fmla="*/ 149 w 155"/>
                <a:gd name="T21" fmla="*/ 43 h 73"/>
                <a:gd name="T22" fmla="*/ 152 w 155"/>
                <a:gd name="T23" fmla="*/ 42 h 73"/>
                <a:gd name="T24" fmla="*/ 153 w 155"/>
                <a:gd name="T25" fmla="*/ 40 h 73"/>
                <a:gd name="T26" fmla="*/ 155 w 155"/>
                <a:gd name="T27" fmla="*/ 40 h 73"/>
                <a:gd name="T28" fmla="*/ 155 w 155"/>
                <a:gd name="T29" fmla="*/ 36 h 73"/>
                <a:gd name="T30" fmla="*/ 153 w 155"/>
                <a:gd name="T31" fmla="*/ 35 h 73"/>
                <a:gd name="T32" fmla="*/ 152 w 155"/>
                <a:gd name="T33" fmla="*/ 34 h 73"/>
                <a:gd name="T34" fmla="*/ 149 w 155"/>
                <a:gd name="T35" fmla="*/ 33 h 73"/>
                <a:gd name="T36" fmla="*/ 12 w 155"/>
                <a:gd name="T37" fmla="*/ 0 h 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5" h="73">
                  <a:moveTo>
                    <a:pt x="12" y="0"/>
                  </a:moveTo>
                  <a:lnTo>
                    <a:pt x="6" y="0"/>
                  </a:lnTo>
                  <a:lnTo>
                    <a:pt x="3" y="1"/>
                  </a:lnTo>
                  <a:lnTo>
                    <a:pt x="2" y="3"/>
                  </a:lnTo>
                  <a:lnTo>
                    <a:pt x="0" y="6"/>
                  </a:lnTo>
                  <a:lnTo>
                    <a:pt x="0" y="12"/>
                  </a:lnTo>
                  <a:lnTo>
                    <a:pt x="2" y="15"/>
                  </a:lnTo>
                  <a:lnTo>
                    <a:pt x="3" y="16"/>
                  </a:lnTo>
                  <a:lnTo>
                    <a:pt x="6" y="18"/>
                  </a:lnTo>
                  <a:lnTo>
                    <a:pt x="143" y="73"/>
                  </a:lnTo>
                  <a:lnTo>
                    <a:pt x="149" y="73"/>
                  </a:lnTo>
                  <a:lnTo>
                    <a:pt x="152" y="72"/>
                  </a:lnTo>
                  <a:lnTo>
                    <a:pt x="153" y="70"/>
                  </a:lnTo>
                  <a:lnTo>
                    <a:pt x="155" y="68"/>
                  </a:lnTo>
                  <a:lnTo>
                    <a:pt x="155" y="62"/>
                  </a:lnTo>
                  <a:lnTo>
                    <a:pt x="153" y="59"/>
                  </a:lnTo>
                  <a:lnTo>
                    <a:pt x="152" y="57"/>
                  </a:lnTo>
                  <a:lnTo>
                    <a:pt x="149" y="5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9" name="Freeform 182"/>
            <p:cNvSpPr>
              <a:spLocks/>
            </p:cNvSpPr>
            <p:nvPr/>
          </p:nvSpPr>
          <p:spPr bwMode="auto">
            <a:xfrm>
              <a:off x="3257" y="1322"/>
              <a:ext cx="159" cy="325"/>
            </a:xfrm>
            <a:custGeom>
              <a:avLst/>
              <a:gdLst>
                <a:gd name="T0" fmla="*/ 2 w 183"/>
                <a:gd name="T1" fmla="*/ 252 h 349"/>
                <a:gd name="T2" fmla="*/ 0 w 183"/>
                <a:gd name="T3" fmla="*/ 255 h 349"/>
                <a:gd name="T4" fmla="*/ 0 w 183"/>
                <a:gd name="T5" fmla="*/ 258 h 349"/>
                <a:gd name="T6" fmla="*/ 3 w 183"/>
                <a:gd name="T7" fmla="*/ 260 h 349"/>
                <a:gd name="T8" fmla="*/ 3 w 183"/>
                <a:gd name="T9" fmla="*/ 262 h 349"/>
                <a:gd name="T10" fmla="*/ 4 w 183"/>
                <a:gd name="T11" fmla="*/ 263 h 349"/>
                <a:gd name="T12" fmla="*/ 7 w 183"/>
                <a:gd name="T13" fmla="*/ 263 h 349"/>
                <a:gd name="T14" fmla="*/ 9 w 183"/>
                <a:gd name="T15" fmla="*/ 260 h 349"/>
                <a:gd name="T16" fmla="*/ 10 w 183"/>
                <a:gd name="T17" fmla="*/ 259 h 349"/>
                <a:gd name="T18" fmla="*/ 103 w 183"/>
                <a:gd name="T19" fmla="*/ 9 h 349"/>
                <a:gd name="T20" fmla="*/ 104 w 183"/>
                <a:gd name="T21" fmla="*/ 7 h 349"/>
                <a:gd name="T22" fmla="*/ 104 w 183"/>
                <a:gd name="T23" fmla="*/ 6 h 349"/>
                <a:gd name="T24" fmla="*/ 103 w 183"/>
                <a:gd name="T25" fmla="*/ 3 h 349"/>
                <a:gd name="T26" fmla="*/ 102 w 183"/>
                <a:gd name="T27" fmla="*/ 2 h 349"/>
                <a:gd name="T28" fmla="*/ 100 w 183"/>
                <a:gd name="T29" fmla="*/ 0 h 349"/>
                <a:gd name="T30" fmla="*/ 97 w 183"/>
                <a:gd name="T31" fmla="*/ 0 h 349"/>
                <a:gd name="T32" fmla="*/ 96 w 183"/>
                <a:gd name="T33" fmla="*/ 3 h 349"/>
                <a:gd name="T34" fmla="*/ 95 w 183"/>
                <a:gd name="T35" fmla="*/ 5 h 349"/>
                <a:gd name="T36" fmla="*/ 2 w 183"/>
                <a:gd name="T37" fmla="*/ 252 h 3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3" h="349">
                  <a:moveTo>
                    <a:pt x="2" y="336"/>
                  </a:moveTo>
                  <a:lnTo>
                    <a:pt x="0" y="339"/>
                  </a:lnTo>
                  <a:lnTo>
                    <a:pt x="0" y="343"/>
                  </a:lnTo>
                  <a:lnTo>
                    <a:pt x="3" y="346"/>
                  </a:lnTo>
                  <a:lnTo>
                    <a:pt x="5" y="348"/>
                  </a:lnTo>
                  <a:lnTo>
                    <a:pt x="8" y="349"/>
                  </a:lnTo>
                  <a:lnTo>
                    <a:pt x="12" y="349"/>
                  </a:lnTo>
                  <a:lnTo>
                    <a:pt x="15" y="346"/>
                  </a:lnTo>
                  <a:lnTo>
                    <a:pt x="17" y="345"/>
                  </a:lnTo>
                  <a:lnTo>
                    <a:pt x="181" y="13"/>
                  </a:lnTo>
                  <a:lnTo>
                    <a:pt x="183" y="11"/>
                  </a:lnTo>
                  <a:lnTo>
                    <a:pt x="183" y="6"/>
                  </a:lnTo>
                  <a:lnTo>
                    <a:pt x="180" y="3"/>
                  </a:lnTo>
                  <a:lnTo>
                    <a:pt x="178" y="2"/>
                  </a:lnTo>
                  <a:lnTo>
                    <a:pt x="175" y="0"/>
                  </a:lnTo>
                  <a:lnTo>
                    <a:pt x="171" y="0"/>
                  </a:lnTo>
                  <a:lnTo>
                    <a:pt x="168" y="3"/>
                  </a:lnTo>
                  <a:lnTo>
                    <a:pt x="167" y="5"/>
                  </a:lnTo>
                  <a:lnTo>
                    <a:pt x="2" y="3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0" name="Freeform 183"/>
            <p:cNvSpPr>
              <a:spLocks/>
            </p:cNvSpPr>
            <p:nvPr/>
          </p:nvSpPr>
          <p:spPr bwMode="auto">
            <a:xfrm>
              <a:off x="3245" y="1329"/>
              <a:ext cx="156" cy="156"/>
            </a:xfrm>
            <a:custGeom>
              <a:avLst/>
              <a:gdLst>
                <a:gd name="T0" fmla="*/ 142 w 156"/>
                <a:gd name="T1" fmla="*/ 153 h 156"/>
                <a:gd name="T2" fmla="*/ 145 w 156"/>
                <a:gd name="T3" fmla="*/ 156 h 156"/>
                <a:gd name="T4" fmla="*/ 150 w 156"/>
                <a:gd name="T5" fmla="*/ 156 h 156"/>
                <a:gd name="T6" fmla="*/ 153 w 156"/>
                <a:gd name="T7" fmla="*/ 153 h 156"/>
                <a:gd name="T8" fmla="*/ 156 w 156"/>
                <a:gd name="T9" fmla="*/ 150 h 156"/>
                <a:gd name="T10" fmla="*/ 156 w 156"/>
                <a:gd name="T11" fmla="*/ 144 h 156"/>
                <a:gd name="T12" fmla="*/ 153 w 156"/>
                <a:gd name="T13" fmla="*/ 141 h 156"/>
                <a:gd name="T14" fmla="*/ 15 w 156"/>
                <a:gd name="T15" fmla="*/ 3 h 156"/>
                <a:gd name="T16" fmla="*/ 12 w 156"/>
                <a:gd name="T17" fmla="*/ 0 h 156"/>
                <a:gd name="T18" fmla="*/ 6 w 156"/>
                <a:gd name="T19" fmla="*/ 0 h 156"/>
                <a:gd name="T20" fmla="*/ 3 w 156"/>
                <a:gd name="T21" fmla="*/ 3 h 156"/>
                <a:gd name="T22" fmla="*/ 0 w 156"/>
                <a:gd name="T23" fmla="*/ 6 h 156"/>
                <a:gd name="T24" fmla="*/ 0 w 156"/>
                <a:gd name="T25" fmla="*/ 12 h 156"/>
                <a:gd name="T26" fmla="*/ 3 w 156"/>
                <a:gd name="T27" fmla="*/ 15 h 156"/>
                <a:gd name="T28" fmla="*/ 142 w 156"/>
                <a:gd name="T29" fmla="*/ 153 h 1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6" h="156">
                  <a:moveTo>
                    <a:pt x="142" y="153"/>
                  </a:moveTo>
                  <a:lnTo>
                    <a:pt x="145" y="156"/>
                  </a:lnTo>
                  <a:lnTo>
                    <a:pt x="150" y="156"/>
                  </a:lnTo>
                  <a:lnTo>
                    <a:pt x="153" y="153"/>
                  </a:lnTo>
                  <a:lnTo>
                    <a:pt x="156" y="150"/>
                  </a:lnTo>
                  <a:lnTo>
                    <a:pt x="156" y="144"/>
                  </a:lnTo>
                  <a:lnTo>
                    <a:pt x="153" y="141"/>
                  </a:lnTo>
                  <a:lnTo>
                    <a:pt x="15" y="3"/>
                  </a:lnTo>
                  <a:lnTo>
                    <a:pt x="12" y="0"/>
                  </a:lnTo>
                  <a:lnTo>
                    <a:pt x="6" y="0"/>
                  </a:lnTo>
                  <a:lnTo>
                    <a:pt x="3" y="3"/>
                  </a:lnTo>
                  <a:lnTo>
                    <a:pt x="0" y="6"/>
                  </a:lnTo>
                  <a:lnTo>
                    <a:pt x="0" y="12"/>
                  </a:lnTo>
                  <a:lnTo>
                    <a:pt x="3" y="15"/>
                  </a:lnTo>
                  <a:lnTo>
                    <a:pt x="142"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1" name="Freeform 185"/>
            <p:cNvSpPr>
              <a:spLocks/>
            </p:cNvSpPr>
            <p:nvPr/>
          </p:nvSpPr>
          <p:spPr bwMode="auto">
            <a:xfrm>
              <a:off x="3258" y="1853"/>
              <a:ext cx="128" cy="211"/>
            </a:xfrm>
            <a:custGeom>
              <a:avLst/>
              <a:gdLst>
                <a:gd name="T0" fmla="*/ 127 w 128"/>
                <a:gd name="T1" fmla="*/ 13 h 211"/>
                <a:gd name="T2" fmla="*/ 128 w 128"/>
                <a:gd name="T3" fmla="*/ 12 h 211"/>
                <a:gd name="T4" fmla="*/ 128 w 128"/>
                <a:gd name="T5" fmla="*/ 6 h 211"/>
                <a:gd name="T6" fmla="*/ 125 w 128"/>
                <a:gd name="T7" fmla="*/ 3 h 211"/>
                <a:gd name="T8" fmla="*/ 122 w 128"/>
                <a:gd name="T9" fmla="*/ 0 h 211"/>
                <a:gd name="T10" fmla="*/ 117 w 128"/>
                <a:gd name="T11" fmla="*/ 0 h 211"/>
                <a:gd name="T12" fmla="*/ 114 w 128"/>
                <a:gd name="T13" fmla="*/ 3 h 211"/>
                <a:gd name="T14" fmla="*/ 112 w 128"/>
                <a:gd name="T15" fmla="*/ 5 h 211"/>
                <a:gd name="T16" fmla="*/ 2 w 128"/>
                <a:gd name="T17" fmla="*/ 197 h 211"/>
                <a:gd name="T18" fmla="*/ 0 w 128"/>
                <a:gd name="T19" fmla="*/ 199 h 211"/>
                <a:gd name="T20" fmla="*/ 0 w 128"/>
                <a:gd name="T21" fmla="*/ 205 h 211"/>
                <a:gd name="T22" fmla="*/ 3 w 128"/>
                <a:gd name="T23" fmla="*/ 208 h 211"/>
                <a:gd name="T24" fmla="*/ 6 w 128"/>
                <a:gd name="T25" fmla="*/ 211 h 211"/>
                <a:gd name="T26" fmla="*/ 12 w 128"/>
                <a:gd name="T27" fmla="*/ 211 h 211"/>
                <a:gd name="T28" fmla="*/ 15 w 128"/>
                <a:gd name="T29" fmla="*/ 208 h 211"/>
                <a:gd name="T30" fmla="*/ 16 w 128"/>
                <a:gd name="T31" fmla="*/ 206 h 211"/>
                <a:gd name="T32" fmla="*/ 127 w 128"/>
                <a:gd name="T33" fmla="*/ 13 h 2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8" h="211">
                  <a:moveTo>
                    <a:pt x="127" y="13"/>
                  </a:moveTo>
                  <a:lnTo>
                    <a:pt x="128" y="12"/>
                  </a:lnTo>
                  <a:lnTo>
                    <a:pt x="128" y="6"/>
                  </a:lnTo>
                  <a:lnTo>
                    <a:pt x="125" y="3"/>
                  </a:lnTo>
                  <a:lnTo>
                    <a:pt x="122" y="0"/>
                  </a:lnTo>
                  <a:lnTo>
                    <a:pt x="117" y="0"/>
                  </a:lnTo>
                  <a:lnTo>
                    <a:pt x="114" y="3"/>
                  </a:lnTo>
                  <a:lnTo>
                    <a:pt x="112" y="5"/>
                  </a:lnTo>
                  <a:lnTo>
                    <a:pt x="2" y="197"/>
                  </a:lnTo>
                  <a:lnTo>
                    <a:pt x="0" y="199"/>
                  </a:lnTo>
                  <a:lnTo>
                    <a:pt x="0" y="205"/>
                  </a:lnTo>
                  <a:lnTo>
                    <a:pt x="3" y="208"/>
                  </a:lnTo>
                  <a:lnTo>
                    <a:pt x="6" y="211"/>
                  </a:lnTo>
                  <a:lnTo>
                    <a:pt x="12" y="211"/>
                  </a:lnTo>
                  <a:lnTo>
                    <a:pt x="15" y="208"/>
                  </a:lnTo>
                  <a:lnTo>
                    <a:pt x="16" y="206"/>
                  </a:lnTo>
                  <a:lnTo>
                    <a:pt x="12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2" name="Freeform 186"/>
            <p:cNvSpPr>
              <a:spLocks/>
            </p:cNvSpPr>
            <p:nvPr/>
          </p:nvSpPr>
          <p:spPr bwMode="auto">
            <a:xfrm>
              <a:off x="3258" y="1957"/>
              <a:ext cx="116" cy="548"/>
            </a:xfrm>
            <a:custGeom>
              <a:avLst/>
              <a:gdLst>
                <a:gd name="T0" fmla="*/ 86 w 128"/>
                <a:gd name="T1" fmla="*/ 10 h 569"/>
                <a:gd name="T2" fmla="*/ 86 w 128"/>
                <a:gd name="T3" fmla="*/ 5 h 569"/>
                <a:gd name="T4" fmla="*/ 85 w 128"/>
                <a:gd name="T5" fmla="*/ 4 h 569"/>
                <a:gd name="T6" fmla="*/ 83 w 128"/>
                <a:gd name="T7" fmla="*/ 1 h 569"/>
                <a:gd name="T8" fmla="*/ 83 w 128"/>
                <a:gd name="T9" fmla="*/ 1 h 569"/>
                <a:gd name="T10" fmla="*/ 82 w 128"/>
                <a:gd name="T11" fmla="*/ 0 h 569"/>
                <a:gd name="T12" fmla="*/ 79 w 128"/>
                <a:gd name="T13" fmla="*/ 0 h 569"/>
                <a:gd name="T14" fmla="*/ 77 w 128"/>
                <a:gd name="T15" fmla="*/ 1 h 569"/>
                <a:gd name="T16" fmla="*/ 75 w 128"/>
                <a:gd name="T17" fmla="*/ 3 h 569"/>
                <a:gd name="T18" fmla="*/ 75 w 128"/>
                <a:gd name="T19" fmla="*/ 4 h 569"/>
                <a:gd name="T20" fmla="*/ 75 w 128"/>
                <a:gd name="T21" fmla="*/ 7 h 569"/>
                <a:gd name="T22" fmla="*/ 0 w 128"/>
                <a:gd name="T23" fmla="*/ 481 h 569"/>
                <a:gd name="T24" fmla="*/ 0 w 128"/>
                <a:gd name="T25" fmla="*/ 484 h 569"/>
                <a:gd name="T26" fmla="*/ 2 w 128"/>
                <a:gd name="T27" fmla="*/ 486 h 569"/>
                <a:gd name="T28" fmla="*/ 3 w 128"/>
                <a:gd name="T29" fmla="*/ 489 h 569"/>
                <a:gd name="T30" fmla="*/ 5 w 128"/>
                <a:gd name="T31" fmla="*/ 489 h 569"/>
                <a:gd name="T32" fmla="*/ 5 w 128"/>
                <a:gd name="T33" fmla="*/ 490 h 569"/>
                <a:gd name="T34" fmla="*/ 8 w 128"/>
                <a:gd name="T35" fmla="*/ 490 h 569"/>
                <a:gd name="T36" fmla="*/ 10 w 128"/>
                <a:gd name="T37" fmla="*/ 489 h 569"/>
                <a:gd name="T38" fmla="*/ 12 w 128"/>
                <a:gd name="T39" fmla="*/ 487 h 569"/>
                <a:gd name="T40" fmla="*/ 12 w 128"/>
                <a:gd name="T41" fmla="*/ 486 h 569"/>
                <a:gd name="T42" fmla="*/ 13 w 128"/>
                <a:gd name="T43" fmla="*/ 483 h 569"/>
                <a:gd name="T44" fmla="*/ 86 w 128"/>
                <a:gd name="T45" fmla="*/ 10 h 5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8" h="569">
                  <a:moveTo>
                    <a:pt x="128" y="10"/>
                  </a:moveTo>
                  <a:lnTo>
                    <a:pt x="128" y="5"/>
                  </a:lnTo>
                  <a:lnTo>
                    <a:pt x="127" y="4"/>
                  </a:lnTo>
                  <a:lnTo>
                    <a:pt x="125" y="1"/>
                  </a:lnTo>
                  <a:lnTo>
                    <a:pt x="124" y="1"/>
                  </a:lnTo>
                  <a:lnTo>
                    <a:pt x="121" y="0"/>
                  </a:lnTo>
                  <a:lnTo>
                    <a:pt x="117" y="0"/>
                  </a:lnTo>
                  <a:lnTo>
                    <a:pt x="115" y="1"/>
                  </a:lnTo>
                  <a:lnTo>
                    <a:pt x="112" y="3"/>
                  </a:lnTo>
                  <a:lnTo>
                    <a:pt x="112" y="4"/>
                  </a:lnTo>
                  <a:lnTo>
                    <a:pt x="111" y="7"/>
                  </a:lnTo>
                  <a:lnTo>
                    <a:pt x="0" y="559"/>
                  </a:lnTo>
                  <a:lnTo>
                    <a:pt x="0" y="563"/>
                  </a:lnTo>
                  <a:lnTo>
                    <a:pt x="2" y="565"/>
                  </a:lnTo>
                  <a:lnTo>
                    <a:pt x="3" y="568"/>
                  </a:lnTo>
                  <a:lnTo>
                    <a:pt x="5" y="568"/>
                  </a:lnTo>
                  <a:lnTo>
                    <a:pt x="8" y="569"/>
                  </a:lnTo>
                  <a:lnTo>
                    <a:pt x="12" y="569"/>
                  </a:lnTo>
                  <a:lnTo>
                    <a:pt x="14" y="568"/>
                  </a:lnTo>
                  <a:lnTo>
                    <a:pt x="16" y="566"/>
                  </a:lnTo>
                  <a:lnTo>
                    <a:pt x="16" y="565"/>
                  </a:lnTo>
                  <a:lnTo>
                    <a:pt x="18" y="562"/>
                  </a:lnTo>
                  <a:lnTo>
                    <a:pt x="12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3" name="Freeform 187"/>
            <p:cNvSpPr>
              <a:spLocks/>
            </p:cNvSpPr>
            <p:nvPr/>
          </p:nvSpPr>
          <p:spPr bwMode="auto">
            <a:xfrm>
              <a:off x="3258" y="2102"/>
              <a:ext cx="100" cy="100"/>
            </a:xfrm>
            <a:custGeom>
              <a:avLst/>
              <a:gdLst>
                <a:gd name="T0" fmla="*/ 97 w 100"/>
                <a:gd name="T1" fmla="*/ 15 h 100"/>
                <a:gd name="T2" fmla="*/ 100 w 100"/>
                <a:gd name="T3" fmla="*/ 12 h 100"/>
                <a:gd name="T4" fmla="*/ 100 w 100"/>
                <a:gd name="T5" fmla="*/ 6 h 100"/>
                <a:gd name="T6" fmla="*/ 97 w 100"/>
                <a:gd name="T7" fmla="*/ 3 h 100"/>
                <a:gd name="T8" fmla="*/ 94 w 100"/>
                <a:gd name="T9" fmla="*/ 0 h 100"/>
                <a:gd name="T10" fmla="*/ 89 w 100"/>
                <a:gd name="T11" fmla="*/ 0 h 100"/>
                <a:gd name="T12" fmla="*/ 86 w 100"/>
                <a:gd name="T13" fmla="*/ 3 h 100"/>
                <a:gd name="T14" fmla="*/ 3 w 100"/>
                <a:gd name="T15" fmla="*/ 85 h 100"/>
                <a:gd name="T16" fmla="*/ 0 w 100"/>
                <a:gd name="T17" fmla="*/ 88 h 100"/>
                <a:gd name="T18" fmla="*/ 0 w 100"/>
                <a:gd name="T19" fmla="*/ 94 h 100"/>
                <a:gd name="T20" fmla="*/ 3 w 100"/>
                <a:gd name="T21" fmla="*/ 97 h 100"/>
                <a:gd name="T22" fmla="*/ 6 w 100"/>
                <a:gd name="T23" fmla="*/ 100 h 100"/>
                <a:gd name="T24" fmla="*/ 12 w 100"/>
                <a:gd name="T25" fmla="*/ 100 h 100"/>
                <a:gd name="T26" fmla="*/ 15 w 100"/>
                <a:gd name="T27" fmla="*/ 97 h 100"/>
                <a:gd name="T28" fmla="*/ 97 w 100"/>
                <a:gd name="T29" fmla="*/ 15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 h="100">
                  <a:moveTo>
                    <a:pt x="97" y="15"/>
                  </a:moveTo>
                  <a:lnTo>
                    <a:pt x="100" y="12"/>
                  </a:lnTo>
                  <a:lnTo>
                    <a:pt x="100" y="6"/>
                  </a:lnTo>
                  <a:lnTo>
                    <a:pt x="97" y="3"/>
                  </a:lnTo>
                  <a:lnTo>
                    <a:pt x="94" y="0"/>
                  </a:lnTo>
                  <a:lnTo>
                    <a:pt x="89" y="0"/>
                  </a:lnTo>
                  <a:lnTo>
                    <a:pt x="86" y="3"/>
                  </a:lnTo>
                  <a:lnTo>
                    <a:pt x="3" y="85"/>
                  </a:lnTo>
                  <a:lnTo>
                    <a:pt x="0" y="88"/>
                  </a:lnTo>
                  <a:lnTo>
                    <a:pt x="0" y="94"/>
                  </a:lnTo>
                  <a:lnTo>
                    <a:pt x="3" y="97"/>
                  </a:lnTo>
                  <a:lnTo>
                    <a:pt x="6" y="100"/>
                  </a:lnTo>
                  <a:lnTo>
                    <a:pt x="12" y="100"/>
                  </a:lnTo>
                  <a:lnTo>
                    <a:pt x="15" y="97"/>
                  </a:lnTo>
                  <a:lnTo>
                    <a:pt x="9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4" name="Freeform 188"/>
            <p:cNvSpPr>
              <a:spLocks/>
            </p:cNvSpPr>
            <p:nvPr/>
          </p:nvSpPr>
          <p:spPr bwMode="auto">
            <a:xfrm>
              <a:off x="3270" y="2191"/>
              <a:ext cx="100" cy="708"/>
            </a:xfrm>
            <a:custGeom>
              <a:avLst/>
              <a:gdLst>
                <a:gd name="T0" fmla="*/ 100 w 100"/>
                <a:gd name="T1" fmla="*/ 11 h 708"/>
                <a:gd name="T2" fmla="*/ 100 w 100"/>
                <a:gd name="T3" fmla="*/ 6 h 708"/>
                <a:gd name="T4" fmla="*/ 99 w 100"/>
                <a:gd name="T5" fmla="*/ 3 h 708"/>
                <a:gd name="T6" fmla="*/ 97 w 100"/>
                <a:gd name="T7" fmla="*/ 2 h 708"/>
                <a:gd name="T8" fmla="*/ 94 w 100"/>
                <a:gd name="T9" fmla="*/ 0 h 708"/>
                <a:gd name="T10" fmla="*/ 89 w 100"/>
                <a:gd name="T11" fmla="*/ 0 h 708"/>
                <a:gd name="T12" fmla="*/ 86 w 100"/>
                <a:gd name="T13" fmla="*/ 2 h 708"/>
                <a:gd name="T14" fmla="*/ 84 w 100"/>
                <a:gd name="T15" fmla="*/ 3 h 708"/>
                <a:gd name="T16" fmla="*/ 83 w 100"/>
                <a:gd name="T17" fmla="*/ 6 h 708"/>
                <a:gd name="T18" fmla="*/ 83 w 100"/>
                <a:gd name="T19" fmla="*/ 8 h 708"/>
                <a:gd name="T20" fmla="*/ 0 w 100"/>
                <a:gd name="T21" fmla="*/ 698 h 708"/>
                <a:gd name="T22" fmla="*/ 0 w 100"/>
                <a:gd name="T23" fmla="*/ 702 h 708"/>
                <a:gd name="T24" fmla="*/ 2 w 100"/>
                <a:gd name="T25" fmla="*/ 705 h 708"/>
                <a:gd name="T26" fmla="*/ 3 w 100"/>
                <a:gd name="T27" fmla="*/ 707 h 708"/>
                <a:gd name="T28" fmla="*/ 6 w 100"/>
                <a:gd name="T29" fmla="*/ 708 h 708"/>
                <a:gd name="T30" fmla="*/ 12 w 100"/>
                <a:gd name="T31" fmla="*/ 708 h 708"/>
                <a:gd name="T32" fmla="*/ 15 w 100"/>
                <a:gd name="T33" fmla="*/ 707 h 708"/>
                <a:gd name="T34" fmla="*/ 16 w 100"/>
                <a:gd name="T35" fmla="*/ 705 h 708"/>
                <a:gd name="T36" fmla="*/ 18 w 100"/>
                <a:gd name="T37" fmla="*/ 702 h 708"/>
                <a:gd name="T38" fmla="*/ 18 w 100"/>
                <a:gd name="T39" fmla="*/ 701 h 708"/>
                <a:gd name="T40" fmla="*/ 100 w 100"/>
                <a:gd name="T41" fmla="*/ 11 h 7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0" h="708">
                  <a:moveTo>
                    <a:pt x="100" y="11"/>
                  </a:moveTo>
                  <a:lnTo>
                    <a:pt x="100" y="6"/>
                  </a:lnTo>
                  <a:lnTo>
                    <a:pt x="99" y="3"/>
                  </a:lnTo>
                  <a:lnTo>
                    <a:pt x="97" y="2"/>
                  </a:lnTo>
                  <a:lnTo>
                    <a:pt x="94" y="0"/>
                  </a:lnTo>
                  <a:lnTo>
                    <a:pt x="89" y="0"/>
                  </a:lnTo>
                  <a:lnTo>
                    <a:pt x="86" y="2"/>
                  </a:lnTo>
                  <a:lnTo>
                    <a:pt x="84" y="3"/>
                  </a:lnTo>
                  <a:lnTo>
                    <a:pt x="83" y="6"/>
                  </a:lnTo>
                  <a:lnTo>
                    <a:pt x="83" y="8"/>
                  </a:lnTo>
                  <a:lnTo>
                    <a:pt x="0" y="698"/>
                  </a:lnTo>
                  <a:lnTo>
                    <a:pt x="0" y="702"/>
                  </a:lnTo>
                  <a:lnTo>
                    <a:pt x="2" y="705"/>
                  </a:lnTo>
                  <a:lnTo>
                    <a:pt x="3" y="707"/>
                  </a:lnTo>
                  <a:lnTo>
                    <a:pt x="6" y="708"/>
                  </a:lnTo>
                  <a:lnTo>
                    <a:pt x="12" y="708"/>
                  </a:lnTo>
                  <a:lnTo>
                    <a:pt x="15" y="707"/>
                  </a:lnTo>
                  <a:lnTo>
                    <a:pt x="16" y="705"/>
                  </a:lnTo>
                  <a:lnTo>
                    <a:pt x="18" y="702"/>
                  </a:lnTo>
                  <a:lnTo>
                    <a:pt x="18" y="701"/>
                  </a:lnTo>
                  <a:lnTo>
                    <a:pt x="10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5" name="Freeform 189"/>
            <p:cNvSpPr>
              <a:spLocks/>
            </p:cNvSpPr>
            <p:nvPr/>
          </p:nvSpPr>
          <p:spPr bwMode="auto">
            <a:xfrm>
              <a:off x="4034" y="1310"/>
              <a:ext cx="72" cy="46"/>
            </a:xfrm>
            <a:custGeom>
              <a:avLst/>
              <a:gdLst>
                <a:gd name="T0" fmla="*/ 4 w 72"/>
                <a:gd name="T1" fmla="*/ 30 h 46"/>
                <a:gd name="T2" fmla="*/ 2 w 72"/>
                <a:gd name="T3" fmla="*/ 33 h 46"/>
                <a:gd name="T4" fmla="*/ 0 w 72"/>
                <a:gd name="T5" fmla="*/ 34 h 46"/>
                <a:gd name="T6" fmla="*/ 0 w 72"/>
                <a:gd name="T7" fmla="*/ 38 h 46"/>
                <a:gd name="T8" fmla="*/ 2 w 72"/>
                <a:gd name="T9" fmla="*/ 41 h 46"/>
                <a:gd name="T10" fmla="*/ 4 w 72"/>
                <a:gd name="T11" fmla="*/ 44 h 46"/>
                <a:gd name="T12" fmla="*/ 6 w 72"/>
                <a:gd name="T13" fmla="*/ 46 h 46"/>
                <a:gd name="T14" fmla="*/ 10 w 72"/>
                <a:gd name="T15" fmla="*/ 46 h 46"/>
                <a:gd name="T16" fmla="*/ 13 w 72"/>
                <a:gd name="T17" fmla="*/ 44 h 46"/>
                <a:gd name="T18" fmla="*/ 68 w 72"/>
                <a:gd name="T19" fmla="*/ 16 h 46"/>
                <a:gd name="T20" fmla="*/ 71 w 72"/>
                <a:gd name="T21" fmla="*/ 13 h 46"/>
                <a:gd name="T22" fmla="*/ 72 w 72"/>
                <a:gd name="T23" fmla="*/ 12 h 46"/>
                <a:gd name="T24" fmla="*/ 72 w 72"/>
                <a:gd name="T25" fmla="*/ 8 h 46"/>
                <a:gd name="T26" fmla="*/ 71 w 72"/>
                <a:gd name="T27" fmla="*/ 5 h 46"/>
                <a:gd name="T28" fmla="*/ 68 w 72"/>
                <a:gd name="T29" fmla="*/ 2 h 46"/>
                <a:gd name="T30" fmla="*/ 66 w 72"/>
                <a:gd name="T31" fmla="*/ 0 h 46"/>
                <a:gd name="T32" fmla="*/ 62 w 72"/>
                <a:gd name="T33" fmla="*/ 0 h 46"/>
                <a:gd name="T34" fmla="*/ 59 w 72"/>
                <a:gd name="T35" fmla="*/ 2 h 46"/>
                <a:gd name="T36" fmla="*/ 4 w 72"/>
                <a:gd name="T37" fmla="*/ 30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2" h="46">
                  <a:moveTo>
                    <a:pt x="4" y="30"/>
                  </a:moveTo>
                  <a:lnTo>
                    <a:pt x="2" y="33"/>
                  </a:lnTo>
                  <a:lnTo>
                    <a:pt x="0" y="34"/>
                  </a:lnTo>
                  <a:lnTo>
                    <a:pt x="0" y="38"/>
                  </a:lnTo>
                  <a:lnTo>
                    <a:pt x="2" y="41"/>
                  </a:lnTo>
                  <a:lnTo>
                    <a:pt x="4" y="44"/>
                  </a:lnTo>
                  <a:lnTo>
                    <a:pt x="6" y="46"/>
                  </a:lnTo>
                  <a:lnTo>
                    <a:pt x="10" y="46"/>
                  </a:lnTo>
                  <a:lnTo>
                    <a:pt x="13" y="44"/>
                  </a:lnTo>
                  <a:lnTo>
                    <a:pt x="68" y="16"/>
                  </a:lnTo>
                  <a:lnTo>
                    <a:pt x="71" y="13"/>
                  </a:lnTo>
                  <a:lnTo>
                    <a:pt x="72" y="12"/>
                  </a:lnTo>
                  <a:lnTo>
                    <a:pt x="72" y="8"/>
                  </a:lnTo>
                  <a:lnTo>
                    <a:pt x="71" y="5"/>
                  </a:lnTo>
                  <a:lnTo>
                    <a:pt x="68" y="2"/>
                  </a:lnTo>
                  <a:lnTo>
                    <a:pt x="66" y="0"/>
                  </a:lnTo>
                  <a:lnTo>
                    <a:pt x="62" y="0"/>
                  </a:lnTo>
                  <a:lnTo>
                    <a:pt x="59" y="2"/>
                  </a:lnTo>
                  <a:lnTo>
                    <a:pt x="4"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6" name="Freeform 190"/>
            <p:cNvSpPr>
              <a:spLocks/>
            </p:cNvSpPr>
            <p:nvPr/>
          </p:nvSpPr>
          <p:spPr bwMode="auto">
            <a:xfrm>
              <a:off x="3625" y="1163"/>
              <a:ext cx="459" cy="73"/>
            </a:xfrm>
            <a:custGeom>
              <a:avLst/>
              <a:gdLst>
                <a:gd name="T0" fmla="*/ 449 w 459"/>
                <a:gd name="T1" fmla="*/ 73 h 73"/>
                <a:gd name="T2" fmla="*/ 453 w 459"/>
                <a:gd name="T3" fmla="*/ 73 h 73"/>
                <a:gd name="T4" fmla="*/ 456 w 459"/>
                <a:gd name="T5" fmla="*/ 72 h 73"/>
                <a:gd name="T6" fmla="*/ 458 w 459"/>
                <a:gd name="T7" fmla="*/ 71 h 73"/>
                <a:gd name="T8" fmla="*/ 459 w 459"/>
                <a:gd name="T9" fmla="*/ 68 h 73"/>
                <a:gd name="T10" fmla="*/ 459 w 459"/>
                <a:gd name="T11" fmla="*/ 62 h 73"/>
                <a:gd name="T12" fmla="*/ 458 w 459"/>
                <a:gd name="T13" fmla="*/ 59 h 73"/>
                <a:gd name="T14" fmla="*/ 456 w 459"/>
                <a:gd name="T15" fmla="*/ 57 h 73"/>
                <a:gd name="T16" fmla="*/ 453 w 459"/>
                <a:gd name="T17" fmla="*/ 56 h 73"/>
                <a:gd name="T18" fmla="*/ 452 w 459"/>
                <a:gd name="T19" fmla="*/ 56 h 73"/>
                <a:gd name="T20" fmla="*/ 10 w 459"/>
                <a:gd name="T21" fmla="*/ 0 h 73"/>
                <a:gd name="T22" fmla="*/ 6 w 459"/>
                <a:gd name="T23" fmla="*/ 0 h 73"/>
                <a:gd name="T24" fmla="*/ 3 w 459"/>
                <a:gd name="T25" fmla="*/ 1 h 73"/>
                <a:gd name="T26" fmla="*/ 1 w 459"/>
                <a:gd name="T27" fmla="*/ 3 h 73"/>
                <a:gd name="T28" fmla="*/ 0 w 459"/>
                <a:gd name="T29" fmla="*/ 6 h 73"/>
                <a:gd name="T30" fmla="*/ 0 w 459"/>
                <a:gd name="T31" fmla="*/ 12 h 73"/>
                <a:gd name="T32" fmla="*/ 1 w 459"/>
                <a:gd name="T33" fmla="*/ 15 h 73"/>
                <a:gd name="T34" fmla="*/ 3 w 459"/>
                <a:gd name="T35" fmla="*/ 16 h 73"/>
                <a:gd name="T36" fmla="*/ 6 w 459"/>
                <a:gd name="T37" fmla="*/ 18 h 73"/>
                <a:gd name="T38" fmla="*/ 7 w 459"/>
                <a:gd name="T39" fmla="*/ 18 h 73"/>
                <a:gd name="T40" fmla="*/ 449 w 459"/>
                <a:gd name="T41" fmla="*/ 73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9" h="73">
                  <a:moveTo>
                    <a:pt x="449" y="73"/>
                  </a:moveTo>
                  <a:lnTo>
                    <a:pt x="453" y="73"/>
                  </a:lnTo>
                  <a:lnTo>
                    <a:pt x="456" y="72"/>
                  </a:lnTo>
                  <a:lnTo>
                    <a:pt x="458" y="71"/>
                  </a:lnTo>
                  <a:lnTo>
                    <a:pt x="459" y="68"/>
                  </a:lnTo>
                  <a:lnTo>
                    <a:pt x="459" y="62"/>
                  </a:lnTo>
                  <a:lnTo>
                    <a:pt x="458" y="59"/>
                  </a:lnTo>
                  <a:lnTo>
                    <a:pt x="456" y="57"/>
                  </a:lnTo>
                  <a:lnTo>
                    <a:pt x="453" y="56"/>
                  </a:lnTo>
                  <a:lnTo>
                    <a:pt x="452" y="56"/>
                  </a:lnTo>
                  <a:lnTo>
                    <a:pt x="10" y="0"/>
                  </a:lnTo>
                  <a:lnTo>
                    <a:pt x="6" y="0"/>
                  </a:lnTo>
                  <a:lnTo>
                    <a:pt x="3" y="1"/>
                  </a:lnTo>
                  <a:lnTo>
                    <a:pt x="1" y="3"/>
                  </a:lnTo>
                  <a:lnTo>
                    <a:pt x="0" y="6"/>
                  </a:lnTo>
                  <a:lnTo>
                    <a:pt x="0" y="12"/>
                  </a:lnTo>
                  <a:lnTo>
                    <a:pt x="1" y="15"/>
                  </a:lnTo>
                  <a:lnTo>
                    <a:pt x="3" y="16"/>
                  </a:lnTo>
                  <a:lnTo>
                    <a:pt x="6" y="18"/>
                  </a:lnTo>
                  <a:lnTo>
                    <a:pt x="7" y="18"/>
                  </a:lnTo>
                  <a:lnTo>
                    <a:pt x="449"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7" name="Freeform 191"/>
            <p:cNvSpPr>
              <a:spLocks/>
            </p:cNvSpPr>
            <p:nvPr/>
          </p:nvSpPr>
          <p:spPr bwMode="auto">
            <a:xfrm>
              <a:off x="3258" y="1163"/>
              <a:ext cx="376" cy="46"/>
            </a:xfrm>
            <a:custGeom>
              <a:avLst/>
              <a:gdLst>
                <a:gd name="T0" fmla="*/ 367 w 376"/>
                <a:gd name="T1" fmla="*/ 18 h 46"/>
                <a:gd name="T2" fmla="*/ 370 w 376"/>
                <a:gd name="T3" fmla="*/ 18 h 46"/>
                <a:gd name="T4" fmla="*/ 371 w 376"/>
                <a:gd name="T5" fmla="*/ 16 h 46"/>
                <a:gd name="T6" fmla="*/ 374 w 376"/>
                <a:gd name="T7" fmla="*/ 15 h 46"/>
                <a:gd name="T8" fmla="*/ 374 w 376"/>
                <a:gd name="T9" fmla="*/ 13 h 46"/>
                <a:gd name="T10" fmla="*/ 376 w 376"/>
                <a:gd name="T11" fmla="*/ 10 h 46"/>
                <a:gd name="T12" fmla="*/ 376 w 376"/>
                <a:gd name="T13" fmla="*/ 6 h 46"/>
                <a:gd name="T14" fmla="*/ 374 w 376"/>
                <a:gd name="T15" fmla="*/ 4 h 46"/>
                <a:gd name="T16" fmla="*/ 373 w 376"/>
                <a:gd name="T17" fmla="*/ 1 h 46"/>
                <a:gd name="T18" fmla="*/ 371 w 376"/>
                <a:gd name="T19" fmla="*/ 1 h 46"/>
                <a:gd name="T20" fmla="*/ 368 w 376"/>
                <a:gd name="T21" fmla="*/ 0 h 46"/>
                <a:gd name="T22" fmla="*/ 367 w 376"/>
                <a:gd name="T23" fmla="*/ 0 h 46"/>
                <a:gd name="T24" fmla="*/ 9 w 376"/>
                <a:gd name="T25" fmla="*/ 28 h 46"/>
                <a:gd name="T26" fmla="*/ 6 w 376"/>
                <a:gd name="T27" fmla="*/ 28 h 46"/>
                <a:gd name="T28" fmla="*/ 5 w 376"/>
                <a:gd name="T29" fmla="*/ 29 h 46"/>
                <a:gd name="T30" fmla="*/ 2 w 376"/>
                <a:gd name="T31" fmla="*/ 31 h 46"/>
                <a:gd name="T32" fmla="*/ 2 w 376"/>
                <a:gd name="T33" fmla="*/ 32 h 46"/>
                <a:gd name="T34" fmla="*/ 0 w 376"/>
                <a:gd name="T35" fmla="*/ 35 h 46"/>
                <a:gd name="T36" fmla="*/ 0 w 376"/>
                <a:gd name="T37" fmla="*/ 40 h 46"/>
                <a:gd name="T38" fmla="*/ 2 w 376"/>
                <a:gd name="T39" fmla="*/ 41 h 46"/>
                <a:gd name="T40" fmla="*/ 3 w 376"/>
                <a:gd name="T41" fmla="*/ 44 h 46"/>
                <a:gd name="T42" fmla="*/ 5 w 376"/>
                <a:gd name="T43" fmla="*/ 44 h 46"/>
                <a:gd name="T44" fmla="*/ 8 w 376"/>
                <a:gd name="T45" fmla="*/ 46 h 46"/>
                <a:gd name="T46" fmla="*/ 9 w 376"/>
                <a:gd name="T47" fmla="*/ 46 h 46"/>
                <a:gd name="T48" fmla="*/ 367 w 376"/>
                <a:gd name="T49" fmla="*/ 18 h 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6" h="46">
                  <a:moveTo>
                    <a:pt x="367" y="18"/>
                  </a:moveTo>
                  <a:lnTo>
                    <a:pt x="370" y="18"/>
                  </a:lnTo>
                  <a:lnTo>
                    <a:pt x="371" y="16"/>
                  </a:lnTo>
                  <a:lnTo>
                    <a:pt x="374" y="15"/>
                  </a:lnTo>
                  <a:lnTo>
                    <a:pt x="374" y="13"/>
                  </a:lnTo>
                  <a:lnTo>
                    <a:pt x="376" y="10"/>
                  </a:lnTo>
                  <a:lnTo>
                    <a:pt x="376" y="6"/>
                  </a:lnTo>
                  <a:lnTo>
                    <a:pt x="374" y="4"/>
                  </a:lnTo>
                  <a:lnTo>
                    <a:pt x="373" y="1"/>
                  </a:lnTo>
                  <a:lnTo>
                    <a:pt x="371" y="1"/>
                  </a:lnTo>
                  <a:lnTo>
                    <a:pt x="368" y="0"/>
                  </a:lnTo>
                  <a:lnTo>
                    <a:pt x="367" y="0"/>
                  </a:lnTo>
                  <a:lnTo>
                    <a:pt x="9" y="28"/>
                  </a:lnTo>
                  <a:lnTo>
                    <a:pt x="6" y="28"/>
                  </a:lnTo>
                  <a:lnTo>
                    <a:pt x="5" y="29"/>
                  </a:lnTo>
                  <a:lnTo>
                    <a:pt x="2" y="31"/>
                  </a:lnTo>
                  <a:lnTo>
                    <a:pt x="2" y="32"/>
                  </a:lnTo>
                  <a:lnTo>
                    <a:pt x="0" y="35"/>
                  </a:lnTo>
                  <a:lnTo>
                    <a:pt x="0" y="40"/>
                  </a:lnTo>
                  <a:lnTo>
                    <a:pt x="2" y="41"/>
                  </a:lnTo>
                  <a:lnTo>
                    <a:pt x="3" y="44"/>
                  </a:lnTo>
                  <a:lnTo>
                    <a:pt x="5" y="44"/>
                  </a:lnTo>
                  <a:lnTo>
                    <a:pt x="8" y="46"/>
                  </a:lnTo>
                  <a:lnTo>
                    <a:pt x="9" y="46"/>
                  </a:lnTo>
                  <a:lnTo>
                    <a:pt x="36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8" name="Freeform 192"/>
            <p:cNvSpPr>
              <a:spLocks/>
            </p:cNvSpPr>
            <p:nvPr/>
          </p:nvSpPr>
          <p:spPr bwMode="auto">
            <a:xfrm>
              <a:off x="3672" y="1468"/>
              <a:ext cx="403" cy="72"/>
            </a:xfrm>
            <a:custGeom>
              <a:avLst/>
              <a:gdLst>
                <a:gd name="T0" fmla="*/ 396 w 403"/>
                <a:gd name="T1" fmla="*/ 17 h 72"/>
                <a:gd name="T2" fmla="*/ 397 w 403"/>
                <a:gd name="T3" fmla="*/ 17 h 72"/>
                <a:gd name="T4" fmla="*/ 400 w 403"/>
                <a:gd name="T5" fmla="*/ 16 h 72"/>
                <a:gd name="T6" fmla="*/ 402 w 403"/>
                <a:gd name="T7" fmla="*/ 14 h 72"/>
                <a:gd name="T8" fmla="*/ 403 w 403"/>
                <a:gd name="T9" fmla="*/ 11 h 72"/>
                <a:gd name="T10" fmla="*/ 403 w 403"/>
                <a:gd name="T11" fmla="*/ 5 h 72"/>
                <a:gd name="T12" fmla="*/ 402 w 403"/>
                <a:gd name="T13" fmla="*/ 2 h 72"/>
                <a:gd name="T14" fmla="*/ 400 w 403"/>
                <a:gd name="T15" fmla="*/ 1 h 72"/>
                <a:gd name="T16" fmla="*/ 397 w 403"/>
                <a:gd name="T17" fmla="*/ 0 h 72"/>
                <a:gd name="T18" fmla="*/ 393 w 403"/>
                <a:gd name="T19" fmla="*/ 0 h 72"/>
                <a:gd name="T20" fmla="*/ 7 w 403"/>
                <a:gd name="T21" fmla="*/ 54 h 72"/>
                <a:gd name="T22" fmla="*/ 6 w 403"/>
                <a:gd name="T23" fmla="*/ 54 h 72"/>
                <a:gd name="T24" fmla="*/ 3 w 403"/>
                <a:gd name="T25" fmla="*/ 55 h 72"/>
                <a:gd name="T26" fmla="*/ 1 w 403"/>
                <a:gd name="T27" fmla="*/ 57 h 72"/>
                <a:gd name="T28" fmla="*/ 0 w 403"/>
                <a:gd name="T29" fmla="*/ 60 h 72"/>
                <a:gd name="T30" fmla="*/ 0 w 403"/>
                <a:gd name="T31" fmla="*/ 66 h 72"/>
                <a:gd name="T32" fmla="*/ 1 w 403"/>
                <a:gd name="T33" fmla="*/ 69 h 72"/>
                <a:gd name="T34" fmla="*/ 3 w 403"/>
                <a:gd name="T35" fmla="*/ 70 h 72"/>
                <a:gd name="T36" fmla="*/ 6 w 403"/>
                <a:gd name="T37" fmla="*/ 72 h 72"/>
                <a:gd name="T38" fmla="*/ 10 w 403"/>
                <a:gd name="T39" fmla="*/ 72 h 72"/>
                <a:gd name="T40" fmla="*/ 396 w 403"/>
                <a:gd name="T41" fmla="*/ 1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3" h="72">
                  <a:moveTo>
                    <a:pt x="396" y="17"/>
                  </a:moveTo>
                  <a:lnTo>
                    <a:pt x="397" y="17"/>
                  </a:lnTo>
                  <a:lnTo>
                    <a:pt x="400" y="16"/>
                  </a:lnTo>
                  <a:lnTo>
                    <a:pt x="402" y="14"/>
                  </a:lnTo>
                  <a:lnTo>
                    <a:pt x="403" y="11"/>
                  </a:lnTo>
                  <a:lnTo>
                    <a:pt x="403" y="5"/>
                  </a:lnTo>
                  <a:lnTo>
                    <a:pt x="402" y="2"/>
                  </a:lnTo>
                  <a:lnTo>
                    <a:pt x="400" y="1"/>
                  </a:lnTo>
                  <a:lnTo>
                    <a:pt x="397" y="0"/>
                  </a:lnTo>
                  <a:lnTo>
                    <a:pt x="393" y="0"/>
                  </a:lnTo>
                  <a:lnTo>
                    <a:pt x="7" y="54"/>
                  </a:lnTo>
                  <a:lnTo>
                    <a:pt x="6" y="54"/>
                  </a:lnTo>
                  <a:lnTo>
                    <a:pt x="3" y="55"/>
                  </a:lnTo>
                  <a:lnTo>
                    <a:pt x="1" y="57"/>
                  </a:lnTo>
                  <a:lnTo>
                    <a:pt x="0" y="60"/>
                  </a:lnTo>
                  <a:lnTo>
                    <a:pt x="0" y="66"/>
                  </a:lnTo>
                  <a:lnTo>
                    <a:pt x="1" y="69"/>
                  </a:lnTo>
                  <a:lnTo>
                    <a:pt x="3" y="70"/>
                  </a:lnTo>
                  <a:lnTo>
                    <a:pt x="6" y="72"/>
                  </a:lnTo>
                  <a:lnTo>
                    <a:pt x="10" y="72"/>
                  </a:lnTo>
                  <a:lnTo>
                    <a:pt x="39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9" name="Freeform 193"/>
            <p:cNvSpPr>
              <a:spLocks/>
            </p:cNvSpPr>
            <p:nvPr/>
          </p:nvSpPr>
          <p:spPr bwMode="auto">
            <a:xfrm>
              <a:off x="3700" y="1550"/>
              <a:ext cx="375" cy="377"/>
            </a:xfrm>
            <a:custGeom>
              <a:avLst/>
              <a:gdLst>
                <a:gd name="T0" fmla="*/ 372 w 375"/>
                <a:gd name="T1" fmla="*/ 15 h 377"/>
                <a:gd name="T2" fmla="*/ 375 w 375"/>
                <a:gd name="T3" fmla="*/ 12 h 377"/>
                <a:gd name="T4" fmla="*/ 375 w 375"/>
                <a:gd name="T5" fmla="*/ 6 h 377"/>
                <a:gd name="T6" fmla="*/ 372 w 375"/>
                <a:gd name="T7" fmla="*/ 3 h 377"/>
                <a:gd name="T8" fmla="*/ 369 w 375"/>
                <a:gd name="T9" fmla="*/ 0 h 377"/>
                <a:gd name="T10" fmla="*/ 363 w 375"/>
                <a:gd name="T11" fmla="*/ 0 h 377"/>
                <a:gd name="T12" fmla="*/ 361 w 375"/>
                <a:gd name="T13" fmla="*/ 3 h 377"/>
                <a:gd name="T14" fmla="*/ 3 w 375"/>
                <a:gd name="T15" fmla="*/ 362 h 377"/>
                <a:gd name="T16" fmla="*/ 0 w 375"/>
                <a:gd name="T17" fmla="*/ 365 h 377"/>
                <a:gd name="T18" fmla="*/ 0 w 375"/>
                <a:gd name="T19" fmla="*/ 371 h 377"/>
                <a:gd name="T20" fmla="*/ 3 w 375"/>
                <a:gd name="T21" fmla="*/ 374 h 377"/>
                <a:gd name="T22" fmla="*/ 6 w 375"/>
                <a:gd name="T23" fmla="*/ 377 h 377"/>
                <a:gd name="T24" fmla="*/ 12 w 375"/>
                <a:gd name="T25" fmla="*/ 377 h 377"/>
                <a:gd name="T26" fmla="*/ 15 w 375"/>
                <a:gd name="T27" fmla="*/ 374 h 377"/>
                <a:gd name="T28" fmla="*/ 372 w 375"/>
                <a:gd name="T29" fmla="*/ 15 h 3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75" h="377">
                  <a:moveTo>
                    <a:pt x="372" y="15"/>
                  </a:moveTo>
                  <a:lnTo>
                    <a:pt x="375" y="12"/>
                  </a:lnTo>
                  <a:lnTo>
                    <a:pt x="375" y="6"/>
                  </a:lnTo>
                  <a:lnTo>
                    <a:pt x="372" y="3"/>
                  </a:lnTo>
                  <a:lnTo>
                    <a:pt x="369" y="0"/>
                  </a:lnTo>
                  <a:lnTo>
                    <a:pt x="363" y="0"/>
                  </a:lnTo>
                  <a:lnTo>
                    <a:pt x="361" y="3"/>
                  </a:lnTo>
                  <a:lnTo>
                    <a:pt x="3" y="362"/>
                  </a:lnTo>
                  <a:lnTo>
                    <a:pt x="0" y="365"/>
                  </a:lnTo>
                  <a:lnTo>
                    <a:pt x="0" y="371"/>
                  </a:lnTo>
                  <a:lnTo>
                    <a:pt x="3" y="374"/>
                  </a:lnTo>
                  <a:lnTo>
                    <a:pt x="6" y="377"/>
                  </a:lnTo>
                  <a:lnTo>
                    <a:pt x="12" y="377"/>
                  </a:lnTo>
                  <a:lnTo>
                    <a:pt x="15" y="374"/>
                  </a:lnTo>
                  <a:lnTo>
                    <a:pt x="372"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0" name="Freeform 194"/>
            <p:cNvSpPr>
              <a:spLocks/>
            </p:cNvSpPr>
            <p:nvPr/>
          </p:nvSpPr>
          <p:spPr bwMode="auto">
            <a:xfrm>
              <a:off x="3258" y="1694"/>
              <a:ext cx="1122" cy="44"/>
            </a:xfrm>
            <a:custGeom>
              <a:avLst/>
              <a:gdLst>
                <a:gd name="T0" fmla="*/ 1113 w 1122"/>
                <a:gd name="T1" fmla="*/ 18 h 44"/>
                <a:gd name="T2" fmla="*/ 1116 w 1122"/>
                <a:gd name="T3" fmla="*/ 18 h 44"/>
                <a:gd name="T4" fmla="*/ 1119 w 1122"/>
                <a:gd name="T5" fmla="*/ 15 h 44"/>
                <a:gd name="T6" fmla="*/ 1120 w 1122"/>
                <a:gd name="T7" fmla="*/ 14 h 44"/>
                <a:gd name="T8" fmla="*/ 1122 w 1122"/>
                <a:gd name="T9" fmla="*/ 11 h 44"/>
                <a:gd name="T10" fmla="*/ 1122 w 1122"/>
                <a:gd name="T11" fmla="*/ 6 h 44"/>
                <a:gd name="T12" fmla="*/ 1119 w 1122"/>
                <a:gd name="T13" fmla="*/ 3 h 44"/>
                <a:gd name="T14" fmla="*/ 1117 w 1122"/>
                <a:gd name="T15" fmla="*/ 2 h 44"/>
                <a:gd name="T16" fmla="*/ 1115 w 1122"/>
                <a:gd name="T17" fmla="*/ 0 h 44"/>
                <a:gd name="T18" fmla="*/ 1113 w 1122"/>
                <a:gd name="T19" fmla="*/ 0 h 44"/>
                <a:gd name="T20" fmla="*/ 9 w 1122"/>
                <a:gd name="T21" fmla="*/ 27 h 44"/>
                <a:gd name="T22" fmla="*/ 6 w 1122"/>
                <a:gd name="T23" fmla="*/ 27 h 44"/>
                <a:gd name="T24" fmla="*/ 3 w 1122"/>
                <a:gd name="T25" fmla="*/ 30 h 44"/>
                <a:gd name="T26" fmla="*/ 2 w 1122"/>
                <a:gd name="T27" fmla="*/ 31 h 44"/>
                <a:gd name="T28" fmla="*/ 0 w 1122"/>
                <a:gd name="T29" fmla="*/ 34 h 44"/>
                <a:gd name="T30" fmla="*/ 0 w 1122"/>
                <a:gd name="T31" fmla="*/ 39 h 44"/>
                <a:gd name="T32" fmla="*/ 3 w 1122"/>
                <a:gd name="T33" fmla="*/ 42 h 44"/>
                <a:gd name="T34" fmla="*/ 5 w 1122"/>
                <a:gd name="T35" fmla="*/ 43 h 44"/>
                <a:gd name="T36" fmla="*/ 8 w 1122"/>
                <a:gd name="T37" fmla="*/ 44 h 44"/>
                <a:gd name="T38" fmla="*/ 9 w 1122"/>
                <a:gd name="T39" fmla="*/ 44 h 44"/>
                <a:gd name="T40" fmla="*/ 1113 w 1122"/>
                <a:gd name="T41" fmla="*/ 18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22" h="44">
                  <a:moveTo>
                    <a:pt x="1113" y="18"/>
                  </a:moveTo>
                  <a:lnTo>
                    <a:pt x="1116" y="18"/>
                  </a:lnTo>
                  <a:lnTo>
                    <a:pt x="1119" y="15"/>
                  </a:lnTo>
                  <a:lnTo>
                    <a:pt x="1120" y="14"/>
                  </a:lnTo>
                  <a:lnTo>
                    <a:pt x="1122" y="11"/>
                  </a:lnTo>
                  <a:lnTo>
                    <a:pt x="1122" y="6"/>
                  </a:lnTo>
                  <a:lnTo>
                    <a:pt x="1119" y="3"/>
                  </a:lnTo>
                  <a:lnTo>
                    <a:pt x="1117" y="2"/>
                  </a:lnTo>
                  <a:lnTo>
                    <a:pt x="1115" y="0"/>
                  </a:lnTo>
                  <a:lnTo>
                    <a:pt x="1113" y="0"/>
                  </a:lnTo>
                  <a:lnTo>
                    <a:pt x="9" y="27"/>
                  </a:lnTo>
                  <a:lnTo>
                    <a:pt x="6" y="27"/>
                  </a:lnTo>
                  <a:lnTo>
                    <a:pt x="3" y="30"/>
                  </a:lnTo>
                  <a:lnTo>
                    <a:pt x="2" y="31"/>
                  </a:lnTo>
                  <a:lnTo>
                    <a:pt x="0" y="34"/>
                  </a:lnTo>
                  <a:lnTo>
                    <a:pt x="0" y="39"/>
                  </a:lnTo>
                  <a:lnTo>
                    <a:pt x="3" y="42"/>
                  </a:lnTo>
                  <a:lnTo>
                    <a:pt x="5" y="43"/>
                  </a:lnTo>
                  <a:lnTo>
                    <a:pt x="8" y="44"/>
                  </a:lnTo>
                  <a:lnTo>
                    <a:pt x="9" y="44"/>
                  </a:lnTo>
                  <a:lnTo>
                    <a:pt x="111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1" name="Freeform 195"/>
            <p:cNvSpPr>
              <a:spLocks/>
            </p:cNvSpPr>
            <p:nvPr/>
          </p:nvSpPr>
          <p:spPr bwMode="auto">
            <a:xfrm>
              <a:off x="4003" y="1790"/>
              <a:ext cx="394" cy="191"/>
            </a:xfrm>
            <a:custGeom>
              <a:avLst/>
              <a:gdLst>
                <a:gd name="T0" fmla="*/ 364 w 403"/>
                <a:gd name="T1" fmla="*/ 21 h 182"/>
                <a:gd name="T2" fmla="*/ 365 w 403"/>
                <a:gd name="T3" fmla="*/ 20 h 182"/>
                <a:gd name="T4" fmla="*/ 367 w 403"/>
                <a:gd name="T5" fmla="*/ 18 h 182"/>
                <a:gd name="T6" fmla="*/ 368 w 403"/>
                <a:gd name="T7" fmla="*/ 15 h 182"/>
                <a:gd name="T8" fmla="*/ 368 w 403"/>
                <a:gd name="T9" fmla="*/ 6 h 182"/>
                <a:gd name="T10" fmla="*/ 367 w 403"/>
                <a:gd name="T11" fmla="*/ 3 h 182"/>
                <a:gd name="T12" fmla="*/ 365 w 403"/>
                <a:gd name="T13" fmla="*/ 1 h 182"/>
                <a:gd name="T14" fmla="*/ 364 w 403"/>
                <a:gd name="T15" fmla="*/ 0 h 182"/>
                <a:gd name="T16" fmla="*/ 358 w 403"/>
                <a:gd name="T17" fmla="*/ 0 h 182"/>
                <a:gd name="T18" fmla="*/ 6 w 403"/>
                <a:gd name="T19" fmla="*/ 200 h 182"/>
                <a:gd name="T20" fmla="*/ 3 w 403"/>
                <a:gd name="T21" fmla="*/ 201 h 182"/>
                <a:gd name="T22" fmla="*/ 2 w 403"/>
                <a:gd name="T23" fmla="*/ 204 h 182"/>
                <a:gd name="T24" fmla="*/ 0 w 403"/>
                <a:gd name="T25" fmla="*/ 206 h 182"/>
                <a:gd name="T26" fmla="*/ 0 w 403"/>
                <a:gd name="T27" fmla="*/ 214 h 182"/>
                <a:gd name="T28" fmla="*/ 2 w 403"/>
                <a:gd name="T29" fmla="*/ 217 h 182"/>
                <a:gd name="T30" fmla="*/ 3 w 403"/>
                <a:gd name="T31" fmla="*/ 219 h 182"/>
                <a:gd name="T32" fmla="*/ 6 w 403"/>
                <a:gd name="T33" fmla="*/ 220 h 182"/>
                <a:gd name="T34" fmla="*/ 12 w 403"/>
                <a:gd name="T35" fmla="*/ 220 h 182"/>
                <a:gd name="T36" fmla="*/ 364 w 403"/>
                <a:gd name="T37" fmla="*/ 21 h 1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3" h="182">
                  <a:moveTo>
                    <a:pt x="398" y="17"/>
                  </a:moveTo>
                  <a:lnTo>
                    <a:pt x="400" y="16"/>
                  </a:lnTo>
                  <a:lnTo>
                    <a:pt x="402" y="14"/>
                  </a:lnTo>
                  <a:lnTo>
                    <a:pt x="403" y="11"/>
                  </a:lnTo>
                  <a:lnTo>
                    <a:pt x="403" y="6"/>
                  </a:lnTo>
                  <a:lnTo>
                    <a:pt x="402" y="3"/>
                  </a:lnTo>
                  <a:lnTo>
                    <a:pt x="400" y="1"/>
                  </a:lnTo>
                  <a:lnTo>
                    <a:pt x="398" y="0"/>
                  </a:lnTo>
                  <a:lnTo>
                    <a:pt x="392" y="0"/>
                  </a:lnTo>
                  <a:lnTo>
                    <a:pt x="6" y="165"/>
                  </a:lnTo>
                  <a:lnTo>
                    <a:pt x="3" y="166"/>
                  </a:lnTo>
                  <a:lnTo>
                    <a:pt x="2" y="168"/>
                  </a:lnTo>
                  <a:lnTo>
                    <a:pt x="0" y="170"/>
                  </a:lnTo>
                  <a:lnTo>
                    <a:pt x="0" y="176"/>
                  </a:lnTo>
                  <a:lnTo>
                    <a:pt x="2" y="179"/>
                  </a:lnTo>
                  <a:lnTo>
                    <a:pt x="3" y="181"/>
                  </a:lnTo>
                  <a:lnTo>
                    <a:pt x="6" y="182"/>
                  </a:lnTo>
                  <a:lnTo>
                    <a:pt x="12" y="182"/>
                  </a:lnTo>
                  <a:lnTo>
                    <a:pt x="39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2" name="Freeform 196"/>
            <p:cNvSpPr>
              <a:spLocks/>
            </p:cNvSpPr>
            <p:nvPr/>
          </p:nvSpPr>
          <p:spPr bwMode="auto">
            <a:xfrm>
              <a:off x="3257" y="1936"/>
              <a:ext cx="1123" cy="557"/>
            </a:xfrm>
            <a:custGeom>
              <a:avLst/>
              <a:gdLst>
                <a:gd name="T0" fmla="*/ 1041 w 1150"/>
                <a:gd name="T1" fmla="*/ 16 h 569"/>
                <a:gd name="T2" fmla="*/ 1043 w 1150"/>
                <a:gd name="T3" fmla="*/ 16 h 569"/>
                <a:gd name="T4" fmla="*/ 1044 w 1150"/>
                <a:gd name="T5" fmla="*/ 13 h 569"/>
                <a:gd name="T6" fmla="*/ 1046 w 1150"/>
                <a:gd name="T7" fmla="*/ 11 h 569"/>
                <a:gd name="T8" fmla="*/ 1046 w 1150"/>
                <a:gd name="T9" fmla="*/ 7 h 569"/>
                <a:gd name="T10" fmla="*/ 1044 w 1150"/>
                <a:gd name="T11" fmla="*/ 4 h 569"/>
                <a:gd name="T12" fmla="*/ 1044 w 1150"/>
                <a:gd name="T13" fmla="*/ 3 h 569"/>
                <a:gd name="T14" fmla="*/ 1041 w 1150"/>
                <a:gd name="T15" fmla="*/ 1 h 569"/>
                <a:gd name="T16" fmla="*/ 1040 w 1150"/>
                <a:gd name="T17" fmla="*/ 0 h 569"/>
                <a:gd name="T18" fmla="*/ 1036 w 1150"/>
                <a:gd name="T19" fmla="*/ 0 h 569"/>
                <a:gd name="T20" fmla="*/ 1034 w 1150"/>
                <a:gd name="T21" fmla="*/ 1 h 569"/>
                <a:gd name="T22" fmla="*/ 5 w 1150"/>
                <a:gd name="T23" fmla="*/ 508 h 569"/>
                <a:gd name="T24" fmla="*/ 3 w 1150"/>
                <a:gd name="T25" fmla="*/ 508 h 569"/>
                <a:gd name="T26" fmla="*/ 2 w 1150"/>
                <a:gd name="T27" fmla="*/ 511 h 569"/>
                <a:gd name="T28" fmla="*/ 0 w 1150"/>
                <a:gd name="T29" fmla="*/ 512 h 569"/>
                <a:gd name="T30" fmla="*/ 0 w 1150"/>
                <a:gd name="T31" fmla="*/ 516 h 569"/>
                <a:gd name="T32" fmla="*/ 2 w 1150"/>
                <a:gd name="T33" fmla="*/ 519 h 569"/>
                <a:gd name="T34" fmla="*/ 2 w 1150"/>
                <a:gd name="T35" fmla="*/ 520 h 569"/>
                <a:gd name="T36" fmla="*/ 5 w 1150"/>
                <a:gd name="T37" fmla="*/ 522 h 569"/>
                <a:gd name="T38" fmla="*/ 6 w 1150"/>
                <a:gd name="T39" fmla="*/ 523 h 569"/>
                <a:gd name="T40" fmla="*/ 11 w 1150"/>
                <a:gd name="T41" fmla="*/ 523 h 569"/>
                <a:gd name="T42" fmla="*/ 14 w 1150"/>
                <a:gd name="T43" fmla="*/ 522 h 569"/>
                <a:gd name="T44" fmla="*/ 1041 w 1150"/>
                <a:gd name="T45" fmla="*/ 16 h 5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50" h="569">
                  <a:moveTo>
                    <a:pt x="1145" y="16"/>
                  </a:moveTo>
                  <a:lnTo>
                    <a:pt x="1147" y="16"/>
                  </a:lnTo>
                  <a:lnTo>
                    <a:pt x="1148" y="13"/>
                  </a:lnTo>
                  <a:lnTo>
                    <a:pt x="1150" y="11"/>
                  </a:lnTo>
                  <a:lnTo>
                    <a:pt x="1150" y="7"/>
                  </a:lnTo>
                  <a:lnTo>
                    <a:pt x="1148" y="4"/>
                  </a:lnTo>
                  <a:lnTo>
                    <a:pt x="1148" y="3"/>
                  </a:lnTo>
                  <a:lnTo>
                    <a:pt x="1145" y="1"/>
                  </a:lnTo>
                  <a:lnTo>
                    <a:pt x="1144" y="0"/>
                  </a:lnTo>
                  <a:lnTo>
                    <a:pt x="1140" y="0"/>
                  </a:lnTo>
                  <a:lnTo>
                    <a:pt x="1137" y="1"/>
                  </a:lnTo>
                  <a:lnTo>
                    <a:pt x="5" y="553"/>
                  </a:lnTo>
                  <a:lnTo>
                    <a:pt x="3" y="553"/>
                  </a:lnTo>
                  <a:lnTo>
                    <a:pt x="2" y="556"/>
                  </a:lnTo>
                  <a:lnTo>
                    <a:pt x="0" y="557"/>
                  </a:lnTo>
                  <a:lnTo>
                    <a:pt x="0" y="562"/>
                  </a:lnTo>
                  <a:lnTo>
                    <a:pt x="2" y="565"/>
                  </a:lnTo>
                  <a:lnTo>
                    <a:pt x="2" y="566"/>
                  </a:lnTo>
                  <a:lnTo>
                    <a:pt x="5" y="568"/>
                  </a:lnTo>
                  <a:lnTo>
                    <a:pt x="6" y="569"/>
                  </a:lnTo>
                  <a:lnTo>
                    <a:pt x="11" y="569"/>
                  </a:lnTo>
                  <a:lnTo>
                    <a:pt x="14" y="568"/>
                  </a:lnTo>
                  <a:lnTo>
                    <a:pt x="1145"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3" name="Freeform 197"/>
            <p:cNvSpPr>
              <a:spLocks/>
            </p:cNvSpPr>
            <p:nvPr/>
          </p:nvSpPr>
          <p:spPr bwMode="auto">
            <a:xfrm>
              <a:off x="3245" y="2020"/>
              <a:ext cx="1135" cy="606"/>
            </a:xfrm>
            <a:custGeom>
              <a:avLst/>
              <a:gdLst>
                <a:gd name="T0" fmla="*/ 1086 w 1150"/>
                <a:gd name="T1" fmla="*/ 16 h 624"/>
                <a:gd name="T2" fmla="*/ 1089 w 1150"/>
                <a:gd name="T3" fmla="*/ 13 h 624"/>
                <a:gd name="T4" fmla="*/ 1091 w 1150"/>
                <a:gd name="T5" fmla="*/ 11 h 624"/>
                <a:gd name="T6" fmla="*/ 1091 w 1150"/>
                <a:gd name="T7" fmla="*/ 7 h 624"/>
                <a:gd name="T8" fmla="*/ 1089 w 1150"/>
                <a:gd name="T9" fmla="*/ 4 h 624"/>
                <a:gd name="T10" fmla="*/ 1086 w 1150"/>
                <a:gd name="T11" fmla="*/ 1 h 624"/>
                <a:gd name="T12" fmla="*/ 1085 w 1150"/>
                <a:gd name="T13" fmla="*/ 0 h 624"/>
                <a:gd name="T14" fmla="*/ 1082 w 1150"/>
                <a:gd name="T15" fmla="*/ 0 h 624"/>
                <a:gd name="T16" fmla="*/ 1079 w 1150"/>
                <a:gd name="T17" fmla="*/ 1 h 624"/>
                <a:gd name="T18" fmla="*/ 5 w 1150"/>
                <a:gd name="T19" fmla="*/ 540 h 624"/>
                <a:gd name="T20" fmla="*/ 2 w 1150"/>
                <a:gd name="T21" fmla="*/ 542 h 624"/>
                <a:gd name="T22" fmla="*/ 0 w 1150"/>
                <a:gd name="T23" fmla="*/ 544 h 624"/>
                <a:gd name="T24" fmla="*/ 0 w 1150"/>
                <a:gd name="T25" fmla="*/ 548 h 624"/>
                <a:gd name="T26" fmla="*/ 2 w 1150"/>
                <a:gd name="T27" fmla="*/ 551 h 624"/>
                <a:gd name="T28" fmla="*/ 5 w 1150"/>
                <a:gd name="T29" fmla="*/ 554 h 624"/>
                <a:gd name="T30" fmla="*/ 6 w 1150"/>
                <a:gd name="T31" fmla="*/ 556 h 624"/>
                <a:gd name="T32" fmla="*/ 11 w 1150"/>
                <a:gd name="T33" fmla="*/ 556 h 624"/>
                <a:gd name="T34" fmla="*/ 14 w 1150"/>
                <a:gd name="T35" fmla="*/ 554 h 624"/>
                <a:gd name="T36" fmla="*/ 1086 w 1150"/>
                <a:gd name="T37" fmla="*/ 16 h 6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50" h="624">
                  <a:moveTo>
                    <a:pt x="1145" y="16"/>
                  </a:moveTo>
                  <a:lnTo>
                    <a:pt x="1148" y="13"/>
                  </a:lnTo>
                  <a:lnTo>
                    <a:pt x="1150" y="11"/>
                  </a:lnTo>
                  <a:lnTo>
                    <a:pt x="1150" y="7"/>
                  </a:lnTo>
                  <a:lnTo>
                    <a:pt x="1148" y="4"/>
                  </a:lnTo>
                  <a:lnTo>
                    <a:pt x="1145" y="1"/>
                  </a:lnTo>
                  <a:lnTo>
                    <a:pt x="1144" y="0"/>
                  </a:lnTo>
                  <a:lnTo>
                    <a:pt x="1140" y="0"/>
                  </a:lnTo>
                  <a:lnTo>
                    <a:pt x="1137" y="1"/>
                  </a:lnTo>
                  <a:lnTo>
                    <a:pt x="5" y="607"/>
                  </a:lnTo>
                  <a:lnTo>
                    <a:pt x="2" y="610"/>
                  </a:lnTo>
                  <a:lnTo>
                    <a:pt x="0" y="612"/>
                  </a:lnTo>
                  <a:lnTo>
                    <a:pt x="0" y="616"/>
                  </a:lnTo>
                  <a:lnTo>
                    <a:pt x="2" y="619"/>
                  </a:lnTo>
                  <a:lnTo>
                    <a:pt x="5" y="622"/>
                  </a:lnTo>
                  <a:lnTo>
                    <a:pt x="6" y="624"/>
                  </a:lnTo>
                  <a:lnTo>
                    <a:pt x="11" y="624"/>
                  </a:lnTo>
                  <a:lnTo>
                    <a:pt x="14" y="622"/>
                  </a:lnTo>
                  <a:lnTo>
                    <a:pt x="1145"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4" name="Freeform 198"/>
            <p:cNvSpPr>
              <a:spLocks/>
            </p:cNvSpPr>
            <p:nvPr/>
          </p:nvSpPr>
          <p:spPr bwMode="auto">
            <a:xfrm>
              <a:off x="3990" y="1967"/>
              <a:ext cx="1343" cy="569"/>
            </a:xfrm>
            <a:custGeom>
              <a:avLst/>
              <a:gdLst>
                <a:gd name="T0" fmla="*/ 12 w 1343"/>
                <a:gd name="T1" fmla="*/ 0 h 569"/>
                <a:gd name="T2" fmla="*/ 6 w 1343"/>
                <a:gd name="T3" fmla="*/ 0 h 569"/>
                <a:gd name="T4" fmla="*/ 3 w 1343"/>
                <a:gd name="T5" fmla="*/ 1 h 569"/>
                <a:gd name="T6" fmla="*/ 2 w 1343"/>
                <a:gd name="T7" fmla="*/ 3 h 569"/>
                <a:gd name="T8" fmla="*/ 0 w 1343"/>
                <a:gd name="T9" fmla="*/ 5 h 569"/>
                <a:gd name="T10" fmla="*/ 0 w 1343"/>
                <a:gd name="T11" fmla="*/ 11 h 569"/>
                <a:gd name="T12" fmla="*/ 2 w 1343"/>
                <a:gd name="T13" fmla="*/ 14 h 569"/>
                <a:gd name="T14" fmla="*/ 3 w 1343"/>
                <a:gd name="T15" fmla="*/ 16 h 569"/>
                <a:gd name="T16" fmla="*/ 6 w 1343"/>
                <a:gd name="T17" fmla="*/ 17 h 569"/>
                <a:gd name="T18" fmla="*/ 1331 w 1343"/>
                <a:gd name="T19" fmla="*/ 569 h 569"/>
                <a:gd name="T20" fmla="*/ 1337 w 1343"/>
                <a:gd name="T21" fmla="*/ 569 h 569"/>
                <a:gd name="T22" fmla="*/ 1340 w 1343"/>
                <a:gd name="T23" fmla="*/ 568 h 569"/>
                <a:gd name="T24" fmla="*/ 1341 w 1343"/>
                <a:gd name="T25" fmla="*/ 566 h 569"/>
                <a:gd name="T26" fmla="*/ 1343 w 1343"/>
                <a:gd name="T27" fmla="*/ 563 h 569"/>
                <a:gd name="T28" fmla="*/ 1343 w 1343"/>
                <a:gd name="T29" fmla="*/ 557 h 569"/>
                <a:gd name="T30" fmla="*/ 1341 w 1343"/>
                <a:gd name="T31" fmla="*/ 554 h 569"/>
                <a:gd name="T32" fmla="*/ 1340 w 1343"/>
                <a:gd name="T33" fmla="*/ 553 h 569"/>
                <a:gd name="T34" fmla="*/ 1337 w 1343"/>
                <a:gd name="T35" fmla="*/ 552 h 569"/>
                <a:gd name="T36" fmla="*/ 12 w 1343"/>
                <a:gd name="T37" fmla="*/ 0 h 5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43" h="569">
                  <a:moveTo>
                    <a:pt x="12" y="0"/>
                  </a:moveTo>
                  <a:lnTo>
                    <a:pt x="6" y="0"/>
                  </a:lnTo>
                  <a:lnTo>
                    <a:pt x="3" y="1"/>
                  </a:lnTo>
                  <a:lnTo>
                    <a:pt x="2" y="3"/>
                  </a:lnTo>
                  <a:lnTo>
                    <a:pt x="0" y="5"/>
                  </a:lnTo>
                  <a:lnTo>
                    <a:pt x="0" y="11"/>
                  </a:lnTo>
                  <a:lnTo>
                    <a:pt x="2" y="14"/>
                  </a:lnTo>
                  <a:lnTo>
                    <a:pt x="3" y="16"/>
                  </a:lnTo>
                  <a:lnTo>
                    <a:pt x="6" y="17"/>
                  </a:lnTo>
                  <a:lnTo>
                    <a:pt x="1331" y="569"/>
                  </a:lnTo>
                  <a:lnTo>
                    <a:pt x="1337" y="569"/>
                  </a:lnTo>
                  <a:lnTo>
                    <a:pt x="1340" y="568"/>
                  </a:lnTo>
                  <a:lnTo>
                    <a:pt x="1341" y="566"/>
                  </a:lnTo>
                  <a:lnTo>
                    <a:pt x="1343" y="563"/>
                  </a:lnTo>
                  <a:lnTo>
                    <a:pt x="1343" y="557"/>
                  </a:lnTo>
                  <a:lnTo>
                    <a:pt x="1341" y="554"/>
                  </a:lnTo>
                  <a:lnTo>
                    <a:pt x="1340" y="553"/>
                  </a:lnTo>
                  <a:lnTo>
                    <a:pt x="1337" y="55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5" name="Freeform 199"/>
            <p:cNvSpPr>
              <a:spLocks/>
            </p:cNvSpPr>
            <p:nvPr/>
          </p:nvSpPr>
          <p:spPr bwMode="auto">
            <a:xfrm>
              <a:off x="4720" y="1191"/>
              <a:ext cx="598" cy="156"/>
            </a:xfrm>
            <a:custGeom>
              <a:avLst/>
              <a:gdLst>
                <a:gd name="T0" fmla="*/ 7 w 598"/>
                <a:gd name="T1" fmla="*/ 138 h 156"/>
                <a:gd name="T2" fmla="*/ 4 w 598"/>
                <a:gd name="T3" fmla="*/ 140 h 156"/>
                <a:gd name="T4" fmla="*/ 1 w 598"/>
                <a:gd name="T5" fmla="*/ 143 h 156"/>
                <a:gd name="T6" fmla="*/ 0 w 598"/>
                <a:gd name="T7" fmla="*/ 144 h 156"/>
                <a:gd name="T8" fmla="*/ 0 w 598"/>
                <a:gd name="T9" fmla="*/ 148 h 156"/>
                <a:gd name="T10" fmla="*/ 1 w 598"/>
                <a:gd name="T11" fmla="*/ 151 h 156"/>
                <a:gd name="T12" fmla="*/ 4 w 598"/>
                <a:gd name="T13" fmla="*/ 154 h 156"/>
                <a:gd name="T14" fmla="*/ 6 w 598"/>
                <a:gd name="T15" fmla="*/ 156 h 156"/>
                <a:gd name="T16" fmla="*/ 10 w 598"/>
                <a:gd name="T17" fmla="*/ 156 h 156"/>
                <a:gd name="T18" fmla="*/ 590 w 598"/>
                <a:gd name="T19" fmla="*/ 18 h 156"/>
                <a:gd name="T20" fmla="*/ 593 w 598"/>
                <a:gd name="T21" fmla="*/ 16 h 156"/>
                <a:gd name="T22" fmla="*/ 596 w 598"/>
                <a:gd name="T23" fmla="*/ 13 h 156"/>
                <a:gd name="T24" fmla="*/ 598 w 598"/>
                <a:gd name="T25" fmla="*/ 12 h 156"/>
                <a:gd name="T26" fmla="*/ 598 w 598"/>
                <a:gd name="T27" fmla="*/ 7 h 156"/>
                <a:gd name="T28" fmla="*/ 596 w 598"/>
                <a:gd name="T29" fmla="*/ 4 h 156"/>
                <a:gd name="T30" fmla="*/ 593 w 598"/>
                <a:gd name="T31" fmla="*/ 1 h 156"/>
                <a:gd name="T32" fmla="*/ 592 w 598"/>
                <a:gd name="T33" fmla="*/ 0 h 156"/>
                <a:gd name="T34" fmla="*/ 587 w 598"/>
                <a:gd name="T35" fmla="*/ 0 h 156"/>
                <a:gd name="T36" fmla="*/ 7 w 598"/>
                <a:gd name="T37" fmla="*/ 138 h 1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8" h="156">
                  <a:moveTo>
                    <a:pt x="7" y="138"/>
                  </a:moveTo>
                  <a:lnTo>
                    <a:pt x="4" y="140"/>
                  </a:lnTo>
                  <a:lnTo>
                    <a:pt x="1" y="143"/>
                  </a:lnTo>
                  <a:lnTo>
                    <a:pt x="0" y="144"/>
                  </a:lnTo>
                  <a:lnTo>
                    <a:pt x="0" y="148"/>
                  </a:lnTo>
                  <a:lnTo>
                    <a:pt x="1" y="151"/>
                  </a:lnTo>
                  <a:lnTo>
                    <a:pt x="4" y="154"/>
                  </a:lnTo>
                  <a:lnTo>
                    <a:pt x="6" y="156"/>
                  </a:lnTo>
                  <a:lnTo>
                    <a:pt x="10" y="156"/>
                  </a:lnTo>
                  <a:lnTo>
                    <a:pt x="590" y="18"/>
                  </a:lnTo>
                  <a:lnTo>
                    <a:pt x="593" y="16"/>
                  </a:lnTo>
                  <a:lnTo>
                    <a:pt x="596" y="13"/>
                  </a:lnTo>
                  <a:lnTo>
                    <a:pt x="598" y="12"/>
                  </a:lnTo>
                  <a:lnTo>
                    <a:pt x="598" y="7"/>
                  </a:lnTo>
                  <a:lnTo>
                    <a:pt x="596" y="4"/>
                  </a:lnTo>
                  <a:lnTo>
                    <a:pt x="593" y="1"/>
                  </a:lnTo>
                  <a:lnTo>
                    <a:pt x="592" y="0"/>
                  </a:lnTo>
                  <a:lnTo>
                    <a:pt x="587" y="0"/>
                  </a:lnTo>
                  <a:lnTo>
                    <a:pt x="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6" name="Freeform 200"/>
            <p:cNvSpPr>
              <a:spLocks/>
            </p:cNvSpPr>
            <p:nvPr/>
          </p:nvSpPr>
          <p:spPr bwMode="auto">
            <a:xfrm>
              <a:off x="5025" y="1799"/>
              <a:ext cx="299" cy="265"/>
            </a:xfrm>
            <a:custGeom>
              <a:avLst/>
              <a:gdLst>
                <a:gd name="T0" fmla="*/ 14 w 293"/>
                <a:gd name="T1" fmla="*/ 3 h 265"/>
                <a:gd name="T2" fmla="*/ 13 w 293"/>
                <a:gd name="T3" fmla="*/ 1 h 265"/>
                <a:gd name="T4" fmla="*/ 10 w 293"/>
                <a:gd name="T5" fmla="*/ 0 h 265"/>
                <a:gd name="T6" fmla="*/ 6 w 293"/>
                <a:gd name="T7" fmla="*/ 0 h 265"/>
                <a:gd name="T8" fmla="*/ 3 w 293"/>
                <a:gd name="T9" fmla="*/ 3 h 265"/>
                <a:gd name="T10" fmla="*/ 1 w 293"/>
                <a:gd name="T11" fmla="*/ 4 h 265"/>
                <a:gd name="T12" fmla="*/ 0 w 293"/>
                <a:gd name="T13" fmla="*/ 7 h 265"/>
                <a:gd name="T14" fmla="*/ 0 w 293"/>
                <a:gd name="T15" fmla="*/ 11 h 265"/>
                <a:gd name="T16" fmla="*/ 3 w 293"/>
                <a:gd name="T17" fmla="*/ 14 h 265"/>
                <a:gd name="T18" fmla="*/ 302 w 293"/>
                <a:gd name="T19" fmla="*/ 262 h 265"/>
                <a:gd name="T20" fmla="*/ 303 w 293"/>
                <a:gd name="T21" fmla="*/ 263 h 265"/>
                <a:gd name="T22" fmla="*/ 306 w 293"/>
                <a:gd name="T23" fmla="*/ 265 h 265"/>
                <a:gd name="T24" fmla="*/ 311 w 293"/>
                <a:gd name="T25" fmla="*/ 265 h 265"/>
                <a:gd name="T26" fmla="*/ 314 w 293"/>
                <a:gd name="T27" fmla="*/ 262 h 265"/>
                <a:gd name="T28" fmla="*/ 315 w 293"/>
                <a:gd name="T29" fmla="*/ 260 h 265"/>
                <a:gd name="T30" fmla="*/ 317 w 293"/>
                <a:gd name="T31" fmla="*/ 257 h 265"/>
                <a:gd name="T32" fmla="*/ 317 w 293"/>
                <a:gd name="T33" fmla="*/ 253 h 265"/>
                <a:gd name="T34" fmla="*/ 314 w 293"/>
                <a:gd name="T35" fmla="*/ 250 h 265"/>
                <a:gd name="T36" fmla="*/ 14 w 293"/>
                <a:gd name="T37" fmla="*/ 3 h 2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3" h="265">
                  <a:moveTo>
                    <a:pt x="14" y="3"/>
                  </a:moveTo>
                  <a:lnTo>
                    <a:pt x="13" y="1"/>
                  </a:lnTo>
                  <a:lnTo>
                    <a:pt x="10" y="0"/>
                  </a:lnTo>
                  <a:lnTo>
                    <a:pt x="6" y="0"/>
                  </a:lnTo>
                  <a:lnTo>
                    <a:pt x="3" y="3"/>
                  </a:lnTo>
                  <a:lnTo>
                    <a:pt x="1" y="4"/>
                  </a:lnTo>
                  <a:lnTo>
                    <a:pt x="0" y="7"/>
                  </a:lnTo>
                  <a:lnTo>
                    <a:pt x="0" y="11"/>
                  </a:lnTo>
                  <a:lnTo>
                    <a:pt x="3" y="14"/>
                  </a:lnTo>
                  <a:lnTo>
                    <a:pt x="278" y="262"/>
                  </a:lnTo>
                  <a:lnTo>
                    <a:pt x="279" y="263"/>
                  </a:lnTo>
                  <a:lnTo>
                    <a:pt x="282" y="265"/>
                  </a:lnTo>
                  <a:lnTo>
                    <a:pt x="287" y="265"/>
                  </a:lnTo>
                  <a:lnTo>
                    <a:pt x="290" y="262"/>
                  </a:lnTo>
                  <a:lnTo>
                    <a:pt x="291" y="260"/>
                  </a:lnTo>
                  <a:lnTo>
                    <a:pt x="293" y="257"/>
                  </a:lnTo>
                  <a:lnTo>
                    <a:pt x="293" y="253"/>
                  </a:lnTo>
                  <a:lnTo>
                    <a:pt x="290" y="250"/>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7" name="Freeform 201"/>
            <p:cNvSpPr>
              <a:spLocks/>
            </p:cNvSpPr>
            <p:nvPr/>
          </p:nvSpPr>
          <p:spPr bwMode="auto">
            <a:xfrm>
              <a:off x="3230" y="2929"/>
              <a:ext cx="2088" cy="18"/>
            </a:xfrm>
            <a:custGeom>
              <a:avLst/>
              <a:gdLst>
                <a:gd name="T0" fmla="*/ 9 w 2088"/>
                <a:gd name="T1" fmla="*/ 0 h 18"/>
                <a:gd name="T2" fmla="*/ 6 w 2088"/>
                <a:gd name="T3" fmla="*/ 0 h 18"/>
                <a:gd name="T4" fmla="*/ 3 w 2088"/>
                <a:gd name="T5" fmla="*/ 3 h 18"/>
                <a:gd name="T6" fmla="*/ 0 w 2088"/>
                <a:gd name="T7" fmla="*/ 6 h 18"/>
                <a:gd name="T8" fmla="*/ 0 w 2088"/>
                <a:gd name="T9" fmla="*/ 12 h 18"/>
                <a:gd name="T10" fmla="*/ 3 w 2088"/>
                <a:gd name="T11" fmla="*/ 15 h 18"/>
                <a:gd name="T12" fmla="*/ 6 w 2088"/>
                <a:gd name="T13" fmla="*/ 18 h 18"/>
                <a:gd name="T14" fmla="*/ 2082 w 2088"/>
                <a:gd name="T15" fmla="*/ 18 h 18"/>
                <a:gd name="T16" fmla="*/ 2085 w 2088"/>
                <a:gd name="T17" fmla="*/ 15 h 18"/>
                <a:gd name="T18" fmla="*/ 2088 w 2088"/>
                <a:gd name="T19" fmla="*/ 12 h 18"/>
                <a:gd name="T20" fmla="*/ 2088 w 2088"/>
                <a:gd name="T21" fmla="*/ 6 h 18"/>
                <a:gd name="T22" fmla="*/ 2085 w 2088"/>
                <a:gd name="T23" fmla="*/ 3 h 18"/>
                <a:gd name="T24" fmla="*/ 2082 w 2088"/>
                <a:gd name="T25" fmla="*/ 0 h 18"/>
                <a:gd name="T26" fmla="*/ 2079 w 2088"/>
                <a:gd name="T27" fmla="*/ 0 h 18"/>
                <a:gd name="T28" fmla="*/ 9 w 2088"/>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88" h="18">
                  <a:moveTo>
                    <a:pt x="9" y="0"/>
                  </a:moveTo>
                  <a:lnTo>
                    <a:pt x="6" y="0"/>
                  </a:lnTo>
                  <a:lnTo>
                    <a:pt x="3" y="3"/>
                  </a:lnTo>
                  <a:lnTo>
                    <a:pt x="0" y="6"/>
                  </a:lnTo>
                  <a:lnTo>
                    <a:pt x="0" y="12"/>
                  </a:lnTo>
                  <a:lnTo>
                    <a:pt x="3" y="15"/>
                  </a:lnTo>
                  <a:lnTo>
                    <a:pt x="6" y="18"/>
                  </a:lnTo>
                  <a:lnTo>
                    <a:pt x="2082" y="18"/>
                  </a:lnTo>
                  <a:lnTo>
                    <a:pt x="2085" y="15"/>
                  </a:lnTo>
                  <a:lnTo>
                    <a:pt x="2088" y="12"/>
                  </a:lnTo>
                  <a:lnTo>
                    <a:pt x="2088" y="6"/>
                  </a:lnTo>
                  <a:lnTo>
                    <a:pt x="2085" y="3"/>
                  </a:lnTo>
                  <a:lnTo>
                    <a:pt x="2082" y="0"/>
                  </a:lnTo>
                  <a:lnTo>
                    <a:pt x="207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8" name="Freeform 202"/>
            <p:cNvSpPr>
              <a:spLocks/>
            </p:cNvSpPr>
            <p:nvPr/>
          </p:nvSpPr>
          <p:spPr bwMode="auto">
            <a:xfrm>
              <a:off x="3672" y="2156"/>
              <a:ext cx="18" cy="18"/>
            </a:xfrm>
            <a:custGeom>
              <a:avLst/>
              <a:gdLst>
                <a:gd name="T0" fmla="*/ 9 w 18"/>
                <a:gd name="T1" fmla="*/ 0 h 18"/>
                <a:gd name="T2" fmla="*/ 6 w 18"/>
                <a:gd name="T3" fmla="*/ 0 h 18"/>
                <a:gd name="T4" fmla="*/ 3 w 18"/>
                <a:gd name="T5" fmla="*/ 3 h 18"/>
                <a:gd name="T6" fmla="*/ 0 w 18"/>
                <a:gd name="T7" fmla="*/ 6 h 18"/>
                <a:gd name="T8" fmla="*/ 0 w 18"/>
                <a:gd name="T9" fmla="*/ 12 h 18"/>
                <a:gd name="T10" fmla="*/ 3 w 18"/>
                <a:gd name="T11" fmla="*/ 15 h 18"/>
                <a:gd name="T12" fmla="*/ 6 w 18"/>
                <a:gd name="T13" fmla="*/ 18 h 18"/>
                <a:gd name="T14" fmla="*/ 12 w 18"/>
                <a:gd name="T15" fmla="*/ 18 h 18"/>
                <a:gd name="T16" fmla="*/ 15 w 18"/>
                <a:gd name="T17" fmla="*/ 15 h 18"/>
                <a:gd name="T18" fmla="*/ 18 w 18"/>
                <a:gd name="T19" fmla="*/ 12 h 18"/>
                <a:gd name="T20" fmla="*/ 18 w 18"/>
                <a:gd name="T21" fmla="*/ 6 h 18"/>
                <a:gd name="T22" fmla="*/ 15 w 18"/>
                <a:gd name="T23" fmla="*/ 3 h 18"/>
                <a:gd name="T24" fmla="*/ 12 w 18"/>
                <a:gd name="T25" fmla="*/ 0 h 18"/>
                <a:gd name="T26" fmla="*/ 9 w 18"/>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 h="18">
                  <a:moveTo>
                    <a:pt x="9" y="0"/>
                  </a:moveTo>
                  <a:lnTo>
                    <a:pt x="6" y="0"/>
                  </a:lnTo>
                  <a:lnTo>
                    <a:pt x="3" y="3"/>
                  </a:lnTo>
                  <a:lnTo>
                    <a:pt x="0" y="6"/>
                  </a:lnTo>
                  <a:lnTo>
                    <a:pt x="0" y="12"/>
                  </a:lnTo>
                  <a:lnTo>
                    <a:pt x="3" y="15"/>
                  </a:lnTo>
                  <a:lnTo>
                    <a:pt x="6" y="18"/>
                  </a:lnTo>
                  <a:lnTo>
                    <a:pt x="12" y="18"/>
                  </a:lnTo>
                  <a:lnTo>
                    <a:pt x="15" y="15"/>
                  </a:lnTo>
                  <a:lnTo>
                    <a:pt x="18" y="12"/>
                  </a:lnTo>
                  <a:lnTo>
                    <a:pt x="18" y="6"/>
                  </a:lnTo>
                  <a:lnTo>
                    <a:pt x="15" y="3"/>
                  </a:lnTo>
                  <a:lnTo>
                    <a:pt x="12"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9" name="Freeform 203"/>
            <p:cNvSpPr>
              <a:spLocks/>
            </p:cNvSpPr>
            <p:nvPr/>
          </p:nvSpPr>
          <p:spPr bwMode="auto">
            <a:xfrm>
              <a:off x="4377" y="1524"/>
              <a:ext cx="944" cy="129"/>
            </a:xfrm>
            <a:custGeom>
              <a:avLst/>
              <a:gdLst>
                <a:gd name="T0" fmla="*/ 11 w 956"/>
                <a:gd name="T1" fmla="*/ 0 h 156"/>
                <a:gd name="T2" fmla="*/ 6 w 956"/>
                <a:gd name="T3" fmla="*/ 0 h 156"/>
                <a:gd name="T4" fmla="*/ 3 w 956"/>
                <a:gd name="T5" fmla="*/ 2 h 156"/>
                <a:gd name="T6" fmla="*/ 2 w 956"/>
                <a:gd name="T7" fmla="*/ 2 h 156"/>
                <a:gd name="T8" fmla="*/ 0 w 956"/>
                <a:gd name="T9" fmla="*/ 2 h 156"/>
                <a:gd name="T10" fmla="*/ 0 w 956"/>
                <a:gd name="T11" fmla="*/ 6 h 156"/>
                <a:gd name="T12" fmla="*/ 2 w 956"/>
                <a:gd name="T13" fmla="*/ 7 h 156"/>
                <a:gd name="T14" fmla="*/ 3 w 956"/>
                <a:gd name="T15" fmla="*/ 7 h 156"/>
                <a:gd name="T16" fmla="*/ 6 w 956"/>
                <a:gd name="T17" fmla="*/ 8 h 156"/>
                <a:gd name="T18" fmla="*/ 8 w 956"/>
                <a:gd name="T19" fmla="*/ 8 h 156"/>
                <a:gd name="T20" fmla="*/ 898 w 956"/>
                <a:gd name="T21" fmla="*/ 73 h 156"/>
                <a:gd name="T22" fmla="*/ 903 w 956"/>
                <a:gd name="T23" fmla="*/ 73 h 156"/>
                <a:gd name="T24" fmla="*/ 905 w 956"/>
                <a:gd name="T25" fmla="*/ 73 h 156"/>
                <a:gd name="T26" fmla="*/ 906 w 956"/>
                <a:gd name="T27" fmla="*/ 72 h 156"/>
                <a:gd name="T28" fmla="*/ 908 w 956"/>
                <a:gd name="T29" fmla="*/ 70 h 156"/>
                <a:gd name="T30" fmla="*/ 908 w 956"/>
                <a:gd name="T31" fmla="*/ 67 h 156"/>
                <a:gd name="T32" fmla="*/ 906 w 956"/>
                <a:gd name="T33" fmla="*/ 66 h 156"/>
                <a:gd name="T34" fmla="*/ 905 w 956"/>
                <a:gd name="T35" fmla="*/ 65 h 156"/>
                <a:gd name="T36" fmla="*/ 903 w 956"/>
                <a:gd name="T37" fmla="*/ 65 h 156"/>
                <a:gd name="T38" fmla="*/ 901 w 956"/>
                <a:gd name="T39" fmla="*/ 65 h 156"/>
                <a:gd name="T40" fmla="*/ 11 w 956"/>
                <a:gd name="T41" fmla="*/ 0 h 1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56" h="156">
                  <a:moveTo>
                    <a:pt x="11" y="0"/>
                  </a:moveTo>
                  <a:lnTo>
                    <a:pt x="6" y="0"/>
                  </a:lnTo>
                  <a:lnTo>
                    <a:pt x="3" y="2"/>
                  </a:lnTo>
                  <a:lnTo>
                    <a:pt x="2" y="3"/>
                  </a:lnTo>
                  <a:lnTo>
                    <a:pt x="0" y="6"/>
                  </a:lnTo>
                  <a:lnTo>
                    <a:pt x="0" y="12"/>
                  </a:lnTo>
                  <a:lnTo>
                    <a:pt x="2" y="15"/>
                  </a:lnTo>
                  <a:lnTo>
                    <a:pt x="3" y="16"/>
                  </a:lnTo>
                  <a:lnTo>
                    <a:pt x="6" y="18"/>
                  </a:lnTo>
                  <a:lnTo>
                    <a:pt x="8" y="18"/>
                  </a:lnTo>
                  <a:lnTo>
                    <a:pt x="945" y="156"/>
                  </a:lnTo>
                  <a:lnTo>
                    <a:pt x="950" y="156"/>
                  </a:lnTo>
                  <a:lnTo>
                    <a:pt x="953" y="155"/>
                  </a:lnTo>
                  <a:lnTo>
                    <a:pt x="954" y="153"/>
                  </a:lnTo>
                  <a:lnTo>
                    <a:pt x="956" y="150"/>
                  </a:lnTo>
                  <a:lnTo>
                    <a:pt x="956" y="144"/>
                  </a:lnTo>
                  <a:lnTo>
                    <a:pt x="954" y="141"/>
                  </a:lnTo>
                  <a:lnTo>
                    <a:pt x="953" y="140"/>
                  </a:lnTo>
                  <a:lnTo>
                    <a:pt x="950" y="138"/>
                  </a:lnTo>
                  <a:lnTo>
                    <a:pt x="948" y="13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0" name="Line 205"/>
            <p:cNvSpPr>
              <a:spLocks noChangeShapeType="1"/>
            </p:cNvSpPr>
            <p:nvPr/>
          </p:nvSpPr>
          <p:spPr bwMode="auto">
            <a:xfrm>
              <a:off x="3390" y="1569"/>
              <a:ext cx="0" cy="30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2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3" y="5040313"/>
            <a:ext cx="6985000" cy="147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7845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685800" y="304800"/>
            <a:ext cx="3546475" cy="422275"/>
          </a:xfrm>
        </p:spPr>
        <p:txBody>
          <a:bodyPr/>
          <a:lstStyle/>
          <a:p>
            <a:r>
              <a:rPr lang="en-US"/>
              <a:t>Grading Information</a:t>
            </a:r>
          </a:p>
        </p:txBody>
      </p:sp>
      <p:sp>
        <p:nvSpPr>
          <p:cNvPr id="433155" name="Rectangle 3"/>
          <p:cNvSpPr>
            <a:spLocks noGrp="1" noChangeArrowheads="1"/>
          </p:cNvSpPr>
          <p:nvPr>
            <p:ph type="body" idx="1"/>
          </p:nvPr>
        </p:nvSpPr>
        <p:spPr>
          <a:xfrm>
            <a:off x="685800" y="762000"/>
            <a:ext cx="7848600" cy="3036729"/>
          </a:xfrm>
        </p:spPr>
        <p:txBody>
          <a:bodyPr/>
          <a:lstStyle/>
          <a:p>
            <a:r>
              <a:rPr lang="en-US" dirty="0"/>
              <a:t>Grade determinates</a:t>
            </a:r>
          </a:p>
          <a:p>
            <a:pPr lvl="1"/>
            <a:r>
              <a:rPr lang="en-US" dirty="0" err="1" smtClean="0"/>
              <a:t>Homeworks</a:t>
            </a:r>
            <a:r>
              <a:rPr lang="en-US" dirty="0" smtClean="0"/>
              <a:t>/Lab </a:t>
            </a:r>
            <a:r>
              <a:rPr lang="en-US" dirty="0"/>
              <a:t>Assignments 			</a:t>
            </a:r>
            <a:r>
              <a:rPr lang="en-US" dirty="0" smtClean="0"/>
              <a:t>~40%</a:t>
            </a:r>
            <a:endParaRPr lang="en-US" dirty="0"/>
          </a:p>
          <a:p>
            <a:pPr lvl="1"/>
            <a:r>
              <a:rPr lang="en-US" dirty="0" smtClean="0"/>
              <a:t>Course Projects</a:t>
            </a:r>
            <a:r>
              <a:rPr lang="en-US" dirty="0"/>
              <a:t>			</a:t>
            </a:r>
            <a:r>
              <a:rPr lang="en-US" dirty="0" smtClean="0"/>
              <a:t>               </a:t>
            </a:r>
            <a:r>
              <a:rPr lang="en-US" dirty="0"/>
              <a:t>	~ </a:t>
            </a:r>
            <a:r>
              <a:rPr lang="en-US" dirty="0" smtClean="0"/>
              <a:t>50%</a:t>
            </a:r>
          </a:p>
          <a:p>
            <a:pPr lvl="1"/>
            <a:r>
              <a:rPr lang="en-US" dirty="0" smtClean="0"/>
              <a:t>Class Participation/Individual Assessments	             ~10%</a:t>
            </a:r>
            <a:endParaRPr lang="en-US" dirty="0"/>
          </a:p>
          <a:p>
            <a:r>
              <a:rPr lang="en-US" dirty="0"/>
              <a:t> </a:t>
            </a:r>
            <a:r>
              <a:rPr lang="en-US" dirty="0" smtClean="0"/>
              <a:t>Many of the projects/homework may require group effort. The Individual assessment will be designed to check individual contributions. </a:t>
            </a:r>
            <a:endParaRPr lang="en-US" dirty="0"/>
          </a:p>
        </p:txBody>
      </p:sp>
    </p:spTree>
    <p:extLst>
      <p:ext uri="{BB962C8B-B14F-4D97-AF65-F5344CB8AC3E}">
        <p14:creationId xmlns:p14="http://schemas.microsoft.com/office/powerpoint/2010/main" val="140071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433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33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331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331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33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p:txBody>
          <a:bodyPr/>
          <a:lstStyle/>
          <a:p>
            <a:r>
              <a:rPr lang="en-US" altLang="en-US" sz="2800" smtClean="0"/>
              <a:t>New Timing Components</a:t>
            </a:r>
          </a:p>
          <a:p>
            <a:pPr lvl="1"/>
            <a:r>
              <a:rPr lang="en-US" altLang="en-US" sz="2400" smtClean="0"/>
              <a:t>t</a:t>
            </a:r>
            <a:r>
              <a:rPr lang="en-US" altLang="en-US" sz="2400" baseline="-25000" smtClean="0"/>
              <a:t>p</a:t>
            </a:r>
            <a:r>
              <a:rPr lang="en-US" altLang="en-US" sz="2400" smtClean="0"/>
              <a:t> - clock period - The interval between occurrences of a specific clock edge in a periodic clock</a:t>
            </a:r>
          </a:p>
          <a:p>
            <a:pPr lvl="1"/>
            <a:r>
              <a:rPr lang="en-US" altLang="en-US" sz="2400" smtClean="0"/>
              <a:t>t</a:t>
            </a:r>
            <a:r>
              <a:rPr lang="en-US" altLang="en-US" sz="2400" baseline="-25000" smtClean="0"/>
              <a:t>pd,COMB</a:t>
            </a:r>
            <a:r>
              <a:rPr lang="en-US" altLang="en-US" sz="2400" smtClean="0"/>
              <a:t> – longest total delay of combinational logic along the path from flip-flop output to flip-flop input</a:t>
            </a:r>
          </a:p>
          <a:p>
            <a:pPr lvl="1"/>
            <a:r>
              <a:rPr lang="en-US" altLang="en-US" sz="2400" smtClean="0"/>
              <a:t>t</a:t>
            </a:r>
            <a:r>
              <a:rPr lang="en-US" altLang="en-US" sz="2400" baseline="-25000" smtClean="0"/>
              <a:t>slack</a:t>
            </a:r>
            <a:r>
              <a:rPr lang="en-US" altLang="en-US" sz="2400" smtClean="0"/>
              <a:t> - extra time in the clock period in addition to the sum of the delays and setup time on a path </a:t>
            </a:r>
          </a:p>
          <a:p>
            <a:pPr lvl="2"/>
            <a:r>
              <a:rPr lang="en-US" altLang="en-US" sz="2000" smtClean="0"/>
              <a:t>Can be either positive or negative</a:t>
            </a:r>
          </a:p>
          <a:p>
            <a:pPr lvl="2"/>
            <a:r>
              <a:rPr lang="en-US" altLang="en-US" sz="2000" smtClean="0"/>
              <a:t>Must be greater than or equal to zero on all paths for correct operation</a:t>
            </a:r>
          </a:p>
          <a:p>
            <a:pPr lvl="1"/>
            <a:endParaRPr lang="en-US" altLang="en-US" sz="2400" smtClean="0"/>
          </a:p>
        </p:txBody>
      </p:sp>
      <p:sp>
        <p:nvSpPr>
          <p:cNvPr id="11267" name="Rectangle 5"/>
          <p:cNvSpPr>
            <a:spLocks noGrp="1" noChangeArrowheads="1"/>
          </p:cNvSpPr>
          <p:nvPr>
            <p:ph type="title"/>
          </p:nvPr>
        </p:nvSpPr>
        <p:spPr>
          <a:noFill/>
        </p:spPr>
        <p:txBody>
          <a:bodyPr/>
          <a:lstStyle/>
          <a:p>
            <a:r>
              <a:rPr lang="en-US" altLang="en-US" smtClean="0">
                <a:solidFill>
                  <a:schemeClr val="tx1"/>
                </a:solidFill>
              </a:rPr>
              <a:t>Circuit and System Level Timing (continued)</a:t>
            </a:r>
          </a:p>
        </p:txBody>
      </p:sp>
    </p:spTree>
    <p:extLst>
      <p:ext uri="{BB962C8B-B14F-4D97-AF65-F5344CB8AC3E}">
        <p14:creationId xmlns:p14="http://schemas.microsoft.com/office/powerpoint/2010/main" val="539416177"/>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body" idx="1"/>
          </p:nvPr>
        </p:nvSpPr>
        <p:spPr/>
        <p:txBody>
          <a:bodyPr/>
          <a:lstStyle/>
          <a:p>
            <a:pPr>
              <a:defRPr/>
            </a:pPr>
            <a:r>
              <a:rPr lang="en-US" altLang="en-US" sz="2800" dirty="0"/>
              <a:t>Timing Equations</a:t>
            </a:r>
            <a:br>
              <a:rPr lang="en-US" altLang="en-US" sz="2800" dirty="0"/>
            </a:br>
            <a:r>
              <a:rPr lang="en-US" altLang="en-US" sz="2800" dirty="0"/>
              <a:t>    </a:t>
            </a:r>
            <a:r>
              <a:rPr lang="en-US" altLang="en-US" sz="2800" dirty="0" err="1"/>
              <a:t>t</a:t>
            </a:r>
            <a:r>
              <a:rPr lang="en-US" altLang="en-US" sz="2800" baseline="-25000" dirty="0" err="1"/>
              <a:t>p</a:t>
            </a:r>
            <a:r>
              <a:rPr lang="en-US" altLang="en-US" sz="2800" dirty="0"/>
              <a:t> = </a:t>
            </a:r>
            <a:r>
              <a:rPr lang="en-US" altLang="en-US" sz="2800" dirty="0" err="1"/>
              <a:t>t</a:t>
            </a:r>
            <a:r>
              <a:rPr lang="en-US" altLang="en-US" sz="2800" baseline="-25000" dirty="0" err="1"/>
              <a:t>slack</a:t>
            </a:r>
            <a:r>
              <a:rPr lang="en-US" altLang="en-US" sz="2800" dirty="0"/>
              <a:t> + (</a:t>
            </a:r>
            <a:r>
              <a:rPr lang="en-US" altLang="en-US" sz="2800" dirty="0" err="1" smtClean="0"/>
              <a:t>t</a:t>
            </a:r>
            <a:r>
              <a:rPr lang="en-US" altLang="en-US" sz="2800" baseline="-25000" dirty="0" err="1" smtClean="0"/>
              <a:t>cQ,FF</a:t>
            </a:r>
            <a:r>
              <a:rPr lang="en-US" altLang="en-US" sz="2800" dirty="0" smtClean="0"/>
              <a:t> </a:t>
            </a:r>
            <a:r>
              <a:rPr lang="en-US" altLang="en-US" sz="2800" dirty="0"/>
              <a:t>+ </a:t>
            </a:r>
            <a:r>
              <a:rPr lang="en-US" altLang="en-US" sz="2800" dirty="0" err="1"/>
              <a:t>t</a:t>
            </a:r>
            <a:r>
              <a:rPr lang="en-US" altLang="en-US" sz="2800" baseline="-25000" dirty="0" err="1"/>
              <a:t>pd,COMB</a:t>
            </a:r>
            <a:r>
              <a:rPr lang="en-US" altLang="en-US" sz="2800" dirty="0"/>
              <a:t> + </a:t>
            </a:r>
            <a:r>
              <a:rPr lang="en-US" altLang="en-US" sz="2800" dirty="0" err="1"/>
              <a:t>t</a:t>
            </a:r>
            <a:r>
              <a:rPr lang="en-US" altLang="en-US" sz="2800" baseline="-25000" dirty="0" err="1"/>
              <a:t>s</a:t>
            </a:r>
            <a:r>
              <a:rPr lang="en-US" altLang="en-US" sz="2800" dirty="0"/>
              <a:t>)</a:t>
            </a:r>
          </a:p>
          <a:p>
            <a:pPr lvl="1">
              <a:lnSpc>
                <a:spcPct val="120000"/>
              </a:lnSpc>
              <a:defRPr/>
            </a:pPr>
            <a:r>
              <a:rPr lang="en-US" altLang="en-US" sz="2400" dirty="0"/>
              <a:t>For </a:t>
            </a:r>
            <a:r>
              <a:rPr lang="en-US" altLang="en-US" sz="2400" dirty="0" err="1"/>
              <a:t>t</a:t>
            </a:r>
            <a:r>
              <a:rPr lang="en-US" altLang="en-US" sz="2400" baseline="-25000" dirty="0" err="1"/>
              <a:t>slack</a:t>
            </a:r>
            <a:r>
              <a:rPr lang="en-US" altLang="en-US" sz="2400" dirty="0"/>
              <a:t> greater than or equal to zero,</a:t>
            </a:r>
            <a:br>
              <a:rPr lang="en-US" altLang="en-US" sz="2400" dirty="0"/>
            </a:br>
            <a:r>
              <a:rPr lang="en-US" altLang="en-US" dirty="0" err="1"/>
              <a:t>t</a:t>
            </a:r>
            <a:r>
              <a:rPr lang="en-US" altLang="en-US" baseline="-25000" dirty="0" err="1"/>
              <a:t>p</a:t>
            </a:r>
            <a:r>
              <a:rPr lang="en-US" altLang="en-US" dirty="0"/>
              <a:t> </a:t>
            </a:r>
            <a:r>
              <a:rPr lang="en-US" altLang="en-US" sz="2400" dirty="0"/>
              <a:t>≥</a:t>
            </a:r>
            <a:r>
              <a:rPr lang="en-US" altLang="en-US" dirty="0"/>
              <a:t> max (</a:t>
            </a:r>
            <a:r>
              <a:rPr lang="en-US" altLang="en-US" dirty="0" err="1" smtClean="0"/>
              <a:t>t</a:t>
            </a:r>
            <a:r>
              <a:rPr lang="en-US" altLang="en-US" baseline="-25000" dirty="0" err="1" smtClean="0"/>
              <a:t>cQ,FF</a:t>
            </a:r>
            <a:r>
              <a:rPr lang="en-US" altLang="en-US" dirty="0" smtClean="0"/>
              <a:t> </a:t>
            </a:r>
            <a:r>
              <a:rPr lang="en-US" altLang="en-US" dirty="0"/>
              <a:t>+ </a:t>
            </a:r>
            <a:r>
              <a:rPr lang="en-US" altLang="en-US" dirty="0" err="1"/>
              <a:t>t</a:t>
            </a:r>
            <a:r>
              <a:rPr lang="en-US" altLang="en-US" baseline="-25000" dirty="0" err="1"/>
              <a:t>pd,COMB</a:t>
            </a:r>
            <a:r>
              <a:rPr lang="en-US" altLang="en-US" dirty="0"/>
              <a:t> + </a:t>
            </a:r>
            <a:r>
              <a:rPr lang="en-US" altLang="en-US" dirty="0" err="1"/>
              <a:t>t</a:t>
            </a:r>
            <a:r>
              <a:rPr lang="en-US" altLang="en-US" sz="2400" baseline="-25000" dirty="0" err="1"/>
              <a:t>s</a:t>
            </a:r>
            <a:r>
              <a:rPr lang="en-US" altLang="en-US" sz="2400" dirty="0"/>
              <a:t>)</a:t>
            </a:r>
            <a:br>
              <a:rPr lang="en-US" altLang="en-US" sz="2400" dirty="0"/>
            </a:br>
            <a:r>
              <a:rPr lang="en-US" altLang="en-US" sz="2400" dirty="0"/>
              <a:t>for all paths from flip-flop output to flip-flop input</a:t>
            </a:r>
          </a:p>
          <a:p>
            <a:pPr marL="0" indent="0">
              <a:lnSpc>
                <a:spcPct val="120000"/>
              </a:lnSpc>
              <a:buFontTx/>
              <a:buNone/>
              <a:defRPr/>
            </a:pPr>
            <a:endParaRPr lang="en-US" altLang="en-US" sz="2800" dirty="0"/>
          </a:p>
          <a:p>
            <a:pPr lvl="1">
              <a:lnSpc>
                <a:spcPct val="120000"/>
              </a:lnSpc>
              <a:defRPr/>
            </a:pPr>
            <a:endParaRPr lang="en-US" altLang="en-US" sz="2400" dirty="0"/>
          </a:p>
          <a:p>
            <a:pPr>
              <a:defRPr/>
            </a:pPr>
            <a:endParaRPr lang="en-US" altLang="en-US" sz="2800" dirty="0"/>
          </a:p>
          <a:p>
            <a:pPr lvl="1">
              <a:defRPr/>
            </a:pPr>
            <a:endParaRPr lang="en-US" altLang="en-US" sz="2400" dirty="0"/>
          </a:p>
        </p:txBody>
      </p:sp>
      <p:sp>
        <p:nvSpPr>
          <p:cNvPr id="12291" name="Rectangle 3"/>
          <p:cNvSpPr>
            <a:spLocks noGrp="1" noChangeArrowheads="1"/>
          </p:cNvSpPr>
          <p:nvPr>
            <p:ph type="title"/>
          </p:nvPr>
        </p:nvSpPr>
        <p:spPr>
          <a:noFill/>
        </p:spPr>
        <p:txBody>
          <a:bodyPr/>
          <a:lstStyle/>
          <a:p>
            <a:r>
              <a:rPr lang="en-US" altLang="en-US" smtClean="0">
                <a:solidFill>
                  <a:schemeClr val="tx1"/>
                </a:solidFill>
              </a:rPr>
              <a:t>Circuit and System Level Timing (continued)</a:t>
            </a:r>
          </a:p>
        </p:txBody>
      </p:sp>
    </p:spTree>
    <p:extLst>
      <p:ext uri="{BB962C8B-B14F-4D97-AF65-F5344CB8AC3E}">
        <p14:creationId xmlns:p14="http://schemas.microsoft.com/office/powerpoint/2010/main" val="3876367090"/>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1000" y="-20320"/>
            <a:ext cx="7772400" cy="1143000"/>
          </a:xfrm>
        </p:spPr>
        <p:txBody>
          <a:bodyPr/>
          <a:lstStyle/>
          <a:p>
            <a:r>
              <a:rPr lang="en-US" altLang="en-US" dirty="0" smtClean="0"/>
              <a:t>How fast can you clock this? </a:t>
            </a:r>
          </a:p>
        </p:txBody>
      </p:sp>
      <p:sp>
        <p:nvSpPr>
          <p:cNvPr id="13315" name="TextBox 2"/>
          <p:cNvSpPr txBox="1">
            <a:spLocks noChangeArrowheads="1"/>
          </p:cNvSpPr>
          <p:nvPr/>
        </p:nvSpPr>
        <p:spPr bwMode="auto">
          <a:xfrm>
            <a:off x="703263" y="1592263"/>
            <a:ext cx="81200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a:t>Consider a FF with following characteristics</a:t>
            </a:r>
          </a:p>
          <a:p>
            <a:pPr>
              <a:spcBef>
                <a:spcPct val="0"/>
              </a:spcBef>
              <a:buFontTx/>
              <a:buNone/>
            </a:pPr>
            <a:endParaRPr lang="en-US" altLang="en-US" sz="2400"/>
          </a:p>
          <a:p>
            <a:pPr>
              <a:spcBef>
                <a:spcPct val="0"/>
              </a:spcBef>
              <a:buFontTx/>
              <a:buNone/>
            </a:pPr>
            <a:r>
              <a:rPr lang="en-US" altLang="en-US" sz="2400"/>
              <a:t>Setup time = 0.6ns</a:t>
            </a:r>
          </a:p>
          <a:p>
            <a:pPr>
              <a:spcBef>
                <a:spcPct val="0"/>
              </a:spcBef>
              <a:buFontTx/>
              <a:buNone/>
            </a:pPr>
            <a:r>
              <a:rPr lang="en-US" altLang="en-US" sz="2400"/>
              <a:t>Hold time = 0.4ns</a:t>
            </a:r>
          </a:p>
          <a:p>
            <a:pPr>
              <a:spcBef>
                <a:spcPct val="0"/>
              </a:spcBef>
              <a:buFontTx/>
              <a:buNone/>
            </a:pPr>
            <a:r>
              <a:rPr lang="en-US" altLang="en-US" sz="2400"/>
              <a:t>T</a:t>
            </a:r>
            <a:r>
              <a:rPr lang="en-US" altLang="en-US" sz="2400" baseline="-25000"/>
              <a:t>cQ	</a:t>
            </a:r>
            <a:r>
              <a:rPr lang="en-US" altLang="en-US" sz="2400"/>
              <a:t>= (0.8ns to 1.0ns)  -- range not a single value</a:t>
            </a:r>
          </a:p>
          <a:p>
            <a:pPr>
              <a:spcBef>
                <a:spcPct val="0"/>
              </a:spcBef>
              <a:buFontTx/>
              <a:buNone/>
            </a:pPr>
            <a:r>
              <a:rPr lang="en-US" altLang="en-US" sz="2400"/>
              <a:t>	Delay of transistors vary with temperature, sizing etc.</a:t>
            </a:r>
          </a:p>
          <a:p>
            <a:pPr>
              <a:spcBef>
                <a:spcPct val="0"/>
              </a:spcBef>
              <a:buFontTx/>
              <a:buNone/>
            </a:pPr>
            <a:r>
              <a:rPr lang="en-US" altLang="en-US" sz="2400"/>
              <a:t>t</a:t>
            </a:r>
            <a:r>
              <a:rPr lang="en-US" altLang="en-US" sz="2400" baseline="-25000"/>
              <a:t>pd,inv	=</a:t>
            </a:r>
            <a:r>
              <a:rPr lang="en-US" altLang="en-US" sz="2400"/>
              <a:t> 1.1 ns  (1 + 0.1k) where K is the number of  gate inputs</a:t>
            </a:r>
          </a:p>
          <a:p>
            <a:pPr>
              <a:spcBef>
                <a:spcPct val="0"/>
              </a:spcBef>
              <a:buFontTx/>
              <a:buNone/>
            </a:pPr>
            <a:endParaRPr lang="en-US" altLang="en-US" sz="2400"/>
          </a:p>
          <a:p>
            <a:pPr>
              <a:spcBef>
                <a:spcPct val="0"/>
              </a:spcBef>
              <a:buFontTx/>
              <a:buNone/>
            </a:pPr>
            <a:endParaRPr lang="en-US" altLang="en-US" sz="2400"/>
          </a:p>
          <a:p>
            <a:pPr>
              <a:spcBef>
                <a:spcPct val="0"/>
              </a:spcBef>
              <a:buFontTx/>
              <a:buNone/>
            </a:pPr>
            <a:endParaRPr lang="en-US" altLang="en-US" sz="2400" baseline="-25000"/>
          </a:p>
          <a:p>
            <a:pPr>
              <a:spcBef>
                <a:spcPct val="0"/>
              </a:spcBef>
              <a:buFontTx/>
              <a:buNone/>
            </a:pPr>
            <a:r>
              <a:rPr lang="en-US" altLang="en-US" sz="2400" baseline="-25000"/>
              <a:t>	</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425" y="4310063"/>
            <a:ext cx="325278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8774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0"/>
            <a:ext cx="7772400" cy="1143000"/>
          </a:xfrm>
        </p:spPr>
        <p:txBody>
          <a:bodyPr/>
          <a:lstStyle/>
          <a:p>
            <a:r>
              <a:rPr lang="en-US" altLang="en-US" dirty="0" smtClean="0"/>
              <a:t>How fast can you clock this? </a:t>
            </a:r>
          </a:p>
        </p:txBody>
      </p:sp>
      <p:sp>
        <p:nvSpPr>
          <p:cNvPr id="14339" name="TextBox 2"/>
          <p:cNvSpPr txBox="1">
            <a:spLocks noChangeArrowheads="1"/>
          </p:cNvSpPr>
          <p:nvPr/>
        </p:nvSpPr>
        <p:spPr bwMode="auto">
          <a:xfrm>
            <a:off x="533400" y="1219200"/>
            <a:ext cx="81200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dirty="0"/>
              <a:t>Consider a FF with following characteristics</a:t>
            </a:r>
          </a:p>
          <a:p>
            <a:pPr>
              <a:spcBef>
                <a:spcPct val="0"/>
              </a:spcBef>
              <a:buFontTx/>
              <a:buNone/>
            </a:pPr>
            <a:endParaRPr lang="en-US" altLang="en-US" sz="2400" dirty="0"/>
          </a:p>
          <a:p>
            <a:pPr>
              <a:spcBef>
                <a:spcPct val="0"/>
              </a:spcBef>
              <a:buFontTx/>
              <a:buNone/>
            </a:pPr>
            <a:r>
              <a:rPr lang="en-US" altLang="en-US" sz="2400" dirty="0"/>
              <a:t>Setup time = 0.6ns</a:t>
            </a:r>
          </a:p>
          <a:p>
            <a:pPr>
              <a:spcBef>
                <a:spcPct val="0"/>
              </a:spcBef>
              <a:buFontTx/>
              <a:buNone/>
            </a:pPr>
            <a:r>
              <a:rPr lang="en-US" altLang="en-US" sz="2400" dirty="0"/>
              <a:t>Hold time = 0.4ns</a:t>
            </a:r>
          </a:p>
          <a:p>
            <a:pPr>
              <a:spcBef>
                <a:spcPct val="0"/>
              </a:spcBef>
              <a:buFontTx/>
              <a:buNone/>
            </a:pPr>
            <a:r>
              <a:rPr lang="en-US" altLang="en-US" sz="2400" dirty="0" err="1"/>
              <a:t>T</a:t>
            </a:r>
            <a:r>
              <a:rPr lang="en-US" altLang="en-US" sz="2400" baseline="-25000" dirty="0" err="1"/>
              <a:t>cQ</a:t>
            </a:r>
            <a:r>
              <a:rPr lang="en-US" altLang="en-US" sz="2400" baseline="-25000" dirty="0"/>
              <a:t>	</a:t>
            </a:r>
            <a:r>
              <a:rPr lang="en-US" altLang="en-US" sz="2400" dirty="0"/>
              <a:t>= (0.8ns to 1.0ns)  -- range not a single value</a:t>
            </a:r>
          </a:p>
          <a:p>
            <a:pPr>
              <a:spcBef>
                <a:spcPct val="0"/>
              </a:spcBef>
              <a:buFontTx/>
              <a:buNone/>
            </a:pPr>
            <a:r>
              <a:rPr lang="en-US" altLang="en-US" sz="2400" dirty="0"/>
              <a:t>	Delay of transistors vary with temperature, sizing etc.</a:t>
            </a:r>
          </a:p>
          <a:p>
            <a:pPr>
              <a:spcBef>
                <a:spcPct val="0"/>
              </a:spcBef>
              <a:buFontTx/>
              <a:buNone/>
            </a:pPr>
            <a:r>
              <a:rPr lang="en-US" altLang="en-US" sz="2400" dirty="0" err="1"/>
              <a:t>t</a:t>
            </a:r>
            <a:r>
              <a:rPr lang="en-US" altLang="en-US" sz="2400" baseline="-25000" dirty="0" err="1"/>
              <a:t>pd,inv</a:t>
            </a:r>
            <a:r>
              <a:rPr lang="en-US" altLang="en-US" sz="2400" baseline="-25000" dirty="0"/>
              <a:t>	=</a:t>
            </a:r>
            <a:r>
              <a:rPr lang="en-US" altLang="en-US" sz="2400" dirty="0"/>
              <a:t> 1.1 ns  (1 + 0.1k) where K is the number of  gate inputs</a:t>
            </a:r>
          </a:p>
          <a:p>
            <a:pPr>
              <a:spcBef>
                <a:spcPct val="0"/>
              </a:spcBef>
              <a:buFontTx/>
              <a:buNone/>
            </a:pPr>
            <a:endParaRPr lang="en-US" altLang="en-US" sz="2400" dirty="0"/>
          </a:p>
          <a:p>
            <a:pPr>
              <a:spcBef>
                <a:spcPct val="0"/>
              </a:spcBef>
              <a:buFontTx/>
              <a:buNone/>
            </a:pPr>
            <a:endParaRPr lang="en-US" altLang="en-US" sz="2400" dirty="0"/>
          </a:p>
          <a:p>
            <a:pPr>
              <a:spcBef>
                <a:spcPct val="0"/>
              </a:spcBef>
              <a:buFontTx/>
              <a:buNone/>
            </a:pPr>
            <a:endParaRPr lang="en-US" altLang="en-US" sz="2400" baseline="-25000" dirty="0"/>
          </a:p>
          <a:p>
            <a:pPr>
              <a:spcBef>
                <a:spcPct val="0"/>
              </a:spcBef>
              <a:buFontTx/>
              <a:buNone/>
            </a:pPr>
            <a:r>
              <a:rPr lang="en-US" altLang="en-US" sz="2400" baseline="-25000" dirty="0"/>
              <a:t>	</a:t>
            </a:r>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425" y="4050983"/>
            <a:ext cx="325278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4"/>
          <p:cNvSpPr txBox="1">
            <a:spLocks noChangeArrowheads="1"/>
          </p:cNvSpPr>
          <p:nvPr/>
        </p:nvSpPr>
        <p:spPr bwMode="auto">
          <a:xfrm>
            <a:off x="152400" y="5630068"/>
            <a:ext cx="830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dirty="0"/>
              <a:t>1.0 (delay of flip flop) +  1.1 (inverter) + 0.6 (set-up time) = 2.7ns</a:t>
            </a:r>
          </a:p>
          <a:p>
            <a:pPr>
              <a:spcBef>
                <a:spcPct val="0"/>
              </a:spcBef>
              <a:buFontTx/>
              <a:buNone/>
            </a:pPr>
            <a:r>
              <a:rPr lang="en-US" altLang="en-US" sz="2400" dirty="0"/>
              <a:t>                    1/2.7   = 370.37 MHz</a:t>
            </a:r>
          </a:p>
        </p:txBody>
      </p:sp>
    </p:spTree>
    <p:extLst>
      <p:ext uri="{BB962C8B-B14F-4D97-AF65-F5344CB8AC3E}">
        <p14:creationId xmlns:p14="http://schemas.microsoft.com/office/powerpoint/2010/main" val="24614101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68313" y="0"/>
            <a:ext cx="7772400" cy="1143000"/>
          </a:xfrm>
        </p:spPr>
        <p:txBody>
          <a:bodyPr/>
          <a:lstStyle/>
          <a:p>
            <a:r>
              <a:rPr lang="en-US" altLang="en-US" dirty="0" smtClean="0"/>
              <a:t>Short paths and hold time</a:t>
            </a:r>
          </a:p>
        </p:txBody>
      </p:sp>
      <p:sp>
        <p:nvSpPr>
          <p:cNvPr id="15363" name="TextBox 2"/>
          <p:cNvSpPr txBox="1">
            <a:spLocks noChangeArrowheads="1"/>
          </p:cNvSpPr>
          <p:nvPr/>
        </p:nvSpPr>
        <p:spPr bwMode="auto">
          <a:xfrm>
            <a:off x="703263" y="1592263"/>
            <a:ext cx="81200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a:t>Consider a FF with following characteristics</a:t>
            </a:r>
          </a:p>
          <a:p>
            <a:pPr>
              <a:spcBef>
                <a:spcPct val="0"/>
              </a:spcBef>
              <a:buFontTx/>
              <a:buNone/>
            </a:pPr>
            <a:endParaRPr lang="en-US" altLang="en-US" sz="2400"/>
          </a:p>
          <a:p>
            <a:pPr>
              <a:spcBef>
                <a:spcPct val="0"/>
              </a:spcBef>
              <a:buFontTx/>
              <a:buNone/>
            </a:pPr>
            <a:r>
              <a:rPr lang="en-US" altLang="en-US" sz="2400"/>
              <a:t>Setup time = 0.6ns</a:t>
            </a:r>
          </a:p>
          <a:p>
            <a:pPr>
              <a:spcBef>
                <a:spcPct val="0"/>
              </a:spcBef>
              <a:buFontTx/>
              <a:buNone/>
            </a:pPr>
            <a:r>
              <a:rPr lang="en-US" altLang="en-US" sz="2400"/>
              <a:t>Hold time = 0.4ns</a:t>
            </a:r>
          </a:p>
          <a:p>
            <a:pPr>
              <a:spcBef>
                <a:spcPct val="0"/>
              </a:spcBef>
              <a:buFontTx/>
              <a:buNone/>
            </a:pPr>
            <a:r>
              <a:rPr lang="en-US" altLang="en-US" sz="2400"/>
              <a:t>T</a:t>
            </a:r>
            <a:r>
              <a:rPr lang="en-US" altLang="en-US" sz="2400" baseline="-25000"/>
              <a:t>cQ	</a:t>
            </a:r>
            <a:r>
              <a:rPr lang="en-US" altLang="en-US" sz="2400"/>
              <a:t>= (0.8ns to 1.0ns)  -- range not a single value</a:t>
            </a:r>
          </a:p>
          <a:p>
            <a:pPr>
              <a:spcBef>
                <a:spcPct val="0"/>
              </a:spcBef>
              <a:buFontTx/>
              <a:buNone/>
            </a:pPr>
            <a:r>
              <a:rPr lang="en-US" altLang="en-US" sz="2400"/>
              <a:t>	Delay of transistors vary with temperature, sizing etc.</a:t>
            </a:r>
          </a:p>
          <a:p>
            <a:pPr>
              <a:spcBef>
                <a:spcPct val="0"/>
              </a:spcBef>
              <a:buFontTx/>
              <a:buNone/>
            </a:pPr>
            <a:r>
              <a:rPr lang="en-US" altLang="en-US" sz="2400"/>
              <a:t>t</a:t>
            </a:r>
            <a:r>
              <a:rPr lang="en-US" altLang="en-US" sz="2400" baseline="-25000"/>
              <a:t>pd,inv	=</a:t>
            </a:r>
            <a:r>
              <a:rPr lang="en-US" altLang="en-US" sz="2400"/>
              <a:t> 1.1 ns  (1 + 0.1k) where K is the number of  gate inputs</a:t>
            </a:r>
          </a:p>
          <a:p>
            <a:pPr>
              <a:spcBef>
                <a:spcPct val="0"/>
              </a:spcBef>
              <a:buFontTx/>
              <a:buNone/>
            </a:pPr>
            <a:endParaRPr lang="en-US" altLang="en-US" sz="2400"/>
          </a:p>
          <a:p>
            <a:pPr>
              <a:spcBef>
                <a:spcPct val="0"/>
              </a:spcBef>
              <a:buFontTx/>
              <a:buNone/>
            </a:pPr>
            <a:endParaRPr lang="en-US" altLang="en-US" sz="2400"/>
          </a:p>
          <a:p>
            <a:pPr>
              <a:spcBef>
                <a:spcPct val="0"/>
              </a:spcBef>
              <a:buFontTx/>
              <a:buNone/>
            </a:pPr>
            <a:endParaRPr lang="en-US" altLang="en-US" sz="2400" baseline="-25000"/>
          </a:p>
          <a:p>
            <a:pPr>
              <a:spcBef>
                <a:spcPct val="0"/>
              </a:spcBef>
              <a:buFontTx/>
              <a:buNone/>
            </a:pPr>
            <a:r>
              <a:rPr lang="en-US" altLang="en-US" sz="2400" baseline="-25000"/>
              <a:t>	</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425" y="4310063"/>
            <a:ext cx="325278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4"/>
          <p:cNvSpPr txBox="1">
            <a:spLocks noChangeArrowheads="1"/>
          </p:cNvSpPr>
          <p:nvPr/>
        </p:nvSpPr>
        <p:spPr bwMode="auto">
          <a:xfrm>
            <a:off x="668338" y="6045200"/>
            <a:ext cx="7572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a:t>Shortest path back to input is   0.8 + 1.1 = 1.9ns &gt; hold time</a:t>
            </a:r>
          </a:p>
        </p:txBody>
      </p:sp>
    </p:spTree>
    <p:extLst>
      <p:ext uri="{BB962C8B-B14F-4D97-AF65-F5344CB8AC3E}">
        <p14:creationId xmlns:p14="http://schemas.microsoft.com/office/powerpoint/2010/main" val="41418567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68313" y="35560"/>
            <a:ext cx="7772400" cy="1143000"/>
          </a:xfrm>
        </p:spPr>
        <p:txBody>
          <a:bodyPr/>
          <a:lstStyle/>
          <a:p>
            <a:r>
              <a:rPr lang="en-US" altLang="en-US" dirty="0" smtClean="0"/>
              <a:t>Short paths and hold time</a:t>
            </a:r>
          </a:p>
        </p:txBody>
      </p:sp>
      <p:sp>
        <p:nvSpPr>
          <p:cNvPr id="16387" name="TextBox 2"/>
          <p:cNvSpPr txBox="1">
            <a:spLocks noChangeArrowheads="1"/>
          </p:cNvSpPr>
          <p:nvPr/>
        </p:nvSpPr>
        <p:spPr bwMode="auto">
          <a:xfrm>
            <a:off x="703263" y="1592263"/>
            <a:ext cx="81200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dirty="0"/>
              <a:t>Consider a FF with following characteristics</a:t>
            </a:r>
          </a:p>
          <a:p>
            <a:pPr>
              <a:spcBef>
                <a:spcPct val="0"/>
              </a:spcBef>
              <a:buFontTx/>
              <a:buNone/>
            </a:pPr>
            <a:endParaRPr lang="en-US" altLang="en-US" sz="2400" dirty="0"/>
          </a:p>
          <a:p>
            <a:pPr>
              <a:spcBef>
                <a:spcPct val="0"/>
              </a:spcBef>
              <a:buFontTx/>
              <a:buNone/>
            </a:pPr>
            <a:r>
              <a:rPr lang="en-US" altLang="en-US" sz="2400" dirty="0"/>
              <a:t>Setup time = 0.6ns</a:t>
            </a:r>
          </a:p>
          <a:p>
            <a:pPr>
              <a:spcBef>
                <a:spcPct val="0"/>
              </a:spcBef>
              <a:buFontTx/>
              <a:buNone/>
            </a:pPr>
            <a:r>
              <a:rPr lang="en-US" altLang="en-US" sz="2400" dirty="0"/>
              <a:t>Hold time = 0.4ns</a:t>
            </a:r>
          </a:p>
          <a:p>
            <a:pPr>
              <a:spcBef>
                <a:spcPct val="0"/>
              </a:spcBef>
              <a:buFontTx/>
              <a:buNone/>
            </a:pPr>
            <a:r>
              <a:rPr lang="en-US" altLang="en-US" sz="2400" dirty="0" err="1"/>
              <a:t>T</a:t>
            </a:r>
            <a:r>
              <a:rPr lang="en-US" altLang="en-US" sz="2400" baseline="-25000" dirty="0" err="1"/>
              <a:t>cQ</a:t>
            </a:r>
            <a:r>
              <a:rPr lang="en-US" altLang="en-US" sz="2400" baseline="-25000" dirty="0"/>
              <a:t>	</a:t>
            </a:r>
            <a:r>
              <a:rPr lang="en-US" altLang="en-US" sz="2400" dirty="0"/>
              <a:t>= (0.8ns to 1.0ns)  -- range not a single value</a:t>
            </a:r>
          </a:p>
          <a:p>
            <a:pPr>
              <a:spcBef>
                <a:spcPct val="0"/>
              </a:spcBef>
              <a:buFontTx/>
              <a:buNone/>
            </a:pPr>
            <a:r>
              <a:rPr lang="en-US" altLang="en-US" sz="2400" dirty="0"/>
              <a:t>	Delay of transistors vary with temperature, sizing etc.</a:t>
            </a:r>
          </a:p>
          <a:p>
            <a:pPr>
              <a:spcBef>
                <a:spcPct val="0"/>
              </a:spcBef>
              <a:buFontTx/>
              <a:buNone/>
            </a:pPr>
            <a:r>
              <a:rPr lang="en-US" altLang="en-US" sz="2400" dirty="0" err="1"/>
              <a:t>t</a:t>
            </a:r>
            <a:r>
              <a:rPr lang="en-US" altLang="en-US" sz="2400" baseline="-25000" dirty="0" err="1"/>
              <a:t>pd,inv</a:t>
            </a:r>
            <a:r>
              <a:rPr lang="en-US" altLang="en-US" sz="2400" baseline="-25000" dirty="0"/>
              <a:t>	=</a:t>
            </a:r>
            <a:r>
              <a:rPr lang="en-US" altLang="en-US" sz="2400" dirty="0"/>
              <a:t> 1.1 ns  (1 + 0.1k) where K is the number of  gate inputs</a:t>
            </a:r>
          </a:p>
          <a:p>
            <a:pPr>
              <a:spcBef>
                <a:spcPct val="0"/>
              </a:spcBef>
              <a:buFontTx/>
              <a:buNone/>
            </a:pPr>
            <a:endParaRPr lang="en-US" altLang="en-US" sz="2400" dirty="0"/>
          </a:p>
          <a:p>
            <a:pPr>
              <a:spcBef>
                <a:spcPct val="0"/>
              </a:spcBef>
              <a:buFontTx/>
              <a:buNone/>
            </a:pPr>
            <a:endParaRPr lang="en-US" altLang="en-US" sz="2400" dirty="0"/>
          </a:p>
          <a:p>
            <a:pPr>
              <a:spcBef>
                <a:spcPct val="0"/>
              </a:spcBef>
              <a:buFontTx/>
              <a:buNone/>
            </a:pPr>
            <a:endParaRPr lang="en-US" altLang="en-US" sz="2400" baseline="-25000" dirty="0"/>
          </a:p>
          <a:p>
            <a:pPr>
              <a:spcBef>
                <a:spcPct val="0"/>
              </a:spcBef>
              <a:buFontTx/>
              <a:buNone/>
            </a:pPr>
            <a:r>
              <a:rPr lang="en-US" altLang="en-US" sz="2400" baseline="-25000" dirty="0"/>
              <a:t>	</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425" y="4310063"/>
            <a:ext cx="325278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4"/>
          <p:cNvSpPr txBox="1">
            <a:spLocks noChangeArrowheads="1"/>
          </p:cNvSpPr>
          <p:nvPr/>
        </p:nvSpPr>
        <p:spPr bwMode="auto">
          <a:xfrm>
            <a:off x="668338" y="6045200"/>
            <a:ext cx="7572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a:t>Shortest path back to input is   0.8 + 1.1 = 1.9ns &gt; hold time</a:t>
            </a:r>
          </a:p>
        </p:txBody>
      </p:sp>
    </p:spTree>
    <p:extLst>
      <p:ext uri="{BB962C8B-B14F-4D97-AF65-F5344CB8AC3E}">
        <p14:creationId xmlns:p14="http://schemas.microsoft.com/office/powerpoint/2010/main" val="19520143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a:extLst>
              <a:ext uri="{28A0092B-C50C-407E-A947-70E740481C1C}">
                <a14:useLocalDpi xmlns:a14="http://schemas.microsoft.com/office/drawing/2010/main" val="0"/>
              </a:ext>
            </a:extLst>
          </a:blip>
          <a:srcRect l="2734" r="4466"/>
          <a:stretch>
            <a:fillRect/>
          </a:stretch>
        </p:blipFill>
        <p:spPr bwMode="auto">
          <a:xfrm>
            <a:off x="0" y="1152525"/>
            <a:ext cx="47752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Oval 3"/>
          <p:cNvSpPr>
            <a:spLocks noChangeArrowheads="1"/>
          </p:cNvSpPr>
          <p:nvPr/>
        </p:nvSpPr>
        <p:spPr bwMode="auto">
          <a:xfrm>
            <a:off x="566738" y="1506538"/>
            <a:ext cx="1312862" cy="4124325"/>
          </a:xfrm>
          <a:prstGeom prst="ellipse">
            <a:avLst/>
          </a:prstGeom>
          <a:solidFill>
            <a:schemeClr val="accent1">
              <a:alpha val="49019"/>
            </a:schemeClr>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19460" name="Oval 4"/>
          <p:cNvSpPr>
            <a:spLocks noChangeArrowheads="1"/>
          </p:cNvSpPr>
          <p:nvPr/>
        </p:nvSpPr>
        <p:spPr bwMode="auto">
          <a:xfrm rot="-5400000">
            <a:off x="1854201" y="4503737"/>
            <a:ext cx="1020762" cy="1960563"/>
          </a:xfrm>
          <a:prstGeom prst="ellipse">
            <a:avLst/>
          </a:prstGeom>
          <a:solidFill>
            <a:schemeClr val="accent1">
              <a:alpha val="49019"/>
            </a:schemeClr>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19461" name="TextBox 5"/>
          <p:cNvSpPr txBox="1">
            <a:spLocks noChangeArrowheads="1"/>
          </p:cNvSpPr>
          <p:nvPr/>
        </p:nvSpPr>
        <p:spPr bwMode="auto">
          <a:xfrm>
            <a:off x="4637088" y="1973263"/>
            <a:ext cx="4652962"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a:t>Longest path between flip-flop to</a:t>
            </a:r>
          </a:p>
          <a:p>
            <a:pPr>
              <a:spcBef>
                <a:spcPct val="0"/>
              </a:spcBef>
              <a:buFontTx/>
              <a:buNone/>
            </a:pPr>
            <a:r>
              <a:rPr lang="en-US" altLang="en-US" sz="2400"/>
              <a:t>flip-flop</a:t>
            </a:r>
          </a:p>
          <a:p>
            <a:pPr>
              <a:spcBef>
                <a:spcPct val="0"/>
              </a:spcBef>
              <a:buFontTx/>
              <a:buNone/>
            </a:pPr>
            <a:endParaRPr lang="en-US" altLang="en-US" sz="2400"/>
          </a:p>
          <a:p>
            <a:pPr>
              <a:spcBef>
                <a:spcPct val="0"/>
              </a:spcBef>
              <a:buFontTx/>
              <a:buNone/>
            </a:pPr>
            <a:r>
              <a:rPr lang="en-US" altLang="en-US" sz="2400"/>
              <a:t>t</a:t>
            </a:r>
            <a:r>
              <a:rPr lang="en-US" altLang="en-US" sz="2400" baseline="-25000"/>
              <a:t>pd,comb </a:t>
            </a:r>
            <a:r>
              <a:rPr lang="en-US" altLang="en-US" sz="2400"/>
              <a:t>= 3 And gates + 1 XOR</a:t>
            </a:r>
          </a:p>
          <a:p>
            <a:pPr>
              <a:spcBef>
                <a:spcPct val="0"/>
              </a:spcBef>
              <a:buFontTx/>
              <a:buNone/>
            </a:pPr>
            <a:endParaRPr lang="en-US" altLang="en-US" sz="2400"/>
          </a:p>
          <a:p>
            <a:pPr>
              <a:spcBef>
                <a:spcPct val="0"/>
              </a:spcBef>
              <a:buFontTx/>
              <a:buNone/>
            </a:pPr>
            <a:r>
              <a:rPr lang="en-US" altLang="en-US" sz="2400"/>
              <a:t>   = 3 (1 +.1*2) + 1 (1 + .1*2)</a:t>
            </a:r>
          </a:p>
          <a:p>
            <a:pPr>
              <a:spcBef>
                <a:spcPct val="0"/>
              </a:spcBef>
              <a:buFontTx/>
              <a:buNone/>
            </a:pPr>
            <a:endParaRPr lang="en-US" altLang="en-US" sz="2400"/>
          </a:p>
          <a:p>
            <a:pPr>
              <a:spcBef>
                <a:spcPct val="0"/>
              </a:spcBef>
              <a:buFontTx/>
              <a:buNone/>
            </a:pPr>
            <a:r>
              <a:rPr lang="en-US" altLang="en-US" sz="2400"/>
              <a:t> (remember 1+ .1*K assumption)</a:t>
            </a:r>
          </a:p>
          <a:p>
            <a:pPr>
              <a:spcBef>
                <a:spcPct val="0"/>
              </a:spcBef>
              <a:buFontTx/>
              <a:buNone/>
            </a:pPr>
            <a:endParaRPr lang="en-US" altLang="en-US" sz="2400"/>
          </a:p>
          <a:p>
            <a:pPr>
              <a:spcBef>
                <a:spcPct val="0"/>
              </a:spcBef>
              <a:buFontTx/>
              <a:buNone/>
            </a:pPr>
            <a:r>
              <a:rPr lang="en-US" altLang="en-US" sz="2400"/>
              <a:t> T</a:t>
            </a:r>
            <a:r>
              <a:rPr lang="en-US" altLang="en-US" sz="2400" baseline="-25000"/>
              <a:t>p</a:t>
            </a:r>
            <a:r>
              <a:rPr lang="en-US" altLang="en-US" sz="2400"/>
              <a:t> = 1.0 (T</a:t>
            </a:r>
            <a:r>
              <a:rPr lang="en-US" altLang="en-US" sz="2400" baseline="-25000"/>
              <a:t>cQ max) </a:t>
            </a:r>
            <a:r>
              <a:rPr lang="en-US" altLang="en-US" sz="2400"/>
              <a:t>+ t</a:t>
            </a:r>
            <a:r>
              <a:rPr lang="en-US" altLang="en-US" sz="2400" baseline="-25000"/>
              <a:t>pd,comb </a:t>
            </a:r>
            <a:r>
              <a:rPr lang="en-US" altLang="en-US" sz="2400"/>
              <a:t>+ 0.6 (t</a:t>
            </a:r>
            <a:r>
              <a:rPr lang="en-US" altLang="en-US" sz="2400" baseline="-25000"/>
              <a:t>su</a:t>
            </a:r>
            <a:r>
              <a:rPr lang="en-US" altLang="en-US" sz="2400"/>
              <a:t>)</a:t>
            </a:r>
          </a:p>
          <a:p>
            <a:pPr>
              <a:spcBef>
                <a:spcPct val="0"/>
              </a:spcBef>
              <a:buFontTx/>
              <a:buNone/>
            </a:pPr>
            <a:r>
              <a:rPr lang="en-US" altLang="en-US" sz="2400"/>
              <a:t>      = 6.4ns</a:t>
            </a:r>
          </a:p>
          <a:p>
            <a:pPr>
              <a:spcBef>
                <a:spcPct val="0"/>
              </a:spcBef>
              <a:buFontTx/>
              <a:buNone/>
            </a:pPr>
            <a:r>
              <a:rPr lang="en-US" altLang="en-US" sz="2400"/>
              <a:t> Max frequency = 1/6.4ns </a:t>
            </a:r>
          </a:p>
          <a:p>
            <a:pPr>
              <a:spcBef>
                <a:spcPct val="0"/>
              </a:spcBef>
              <a:buFontTx/>
              <a:buNone/>
            </a:pPr>
            <a:r>
              <a:rPr lang="en-US" altLang="en-US" sz="2400"/>
              <a:t>                         = 156.25 MHz</a:t>
            </a:r>
          </a:p>
          <a:p>
            <a:pPr>
              <a:spcBef>
                <a:spcPct val="0"/>
              </a:spcBef>
              <a:buFontTx/>
              <a:buNone/>
            </a:pPr>
            <a:endParaRPr lang="en-US" altLang="en-US" sz="2400"/>
          </a:p>
          <a:p>
            <a:pPr>
              <a:spcBef>
                <a:spcPct val="0"/>
              </a:spcBef>
              <a:buFontTx/>
              <a:buNone/>
            </a:pPr>
            <a:endParaRPr lang="en-US" altLang="en-US" sz="2400"/>
          </a:p>
        </p:txBody>
      </p:sp>
      <p:sp>
        <p:nvSpPr>
          <p:cNvPr id="17414" name="Title 1"/>
          <p:cNvSpPr>
            <a:spLocks noGrp="1"/>
          </p:cNvSpPr>
          <p:nvPr>
            <p:ph type="title"/>
          </p:nvPr>
        </p:nvSpPr>
        <p:spPr>
          <a:xfrm>
            <a:off x="457200" y="0"/>
            <a:ext cx="7772400" cy="1143000"/>
          </a:xfrm>
        </p:spPr>
        <p:txBody>
          <a:bodyPr/>
          <a:lstStyle/>
          <a:p>
            <a:r>
              <a:rPr lang="en-US" altLang="en-US" dirty="0" smtClean="0"/>
              <a:t>How fast can you clock this? </a:t>
            </a:r>
          </a:p>
        </p:txBody>
      </p:sp>
      <p:sp>
        <p:nvSpPr>
          <p:cNvPr id="2" name="Freeform 1"/>
          <p:cNvSpPr>
            <a:spLocks/>
          </p:cNvSpPr>
          <p:nvPr/>
        </p:nvSpPr>
        <p:spPr bwMode="auto">
          <a:xfrm>
            <a:off x="787400" y="1074738"/>
            <a:ext cx="3649663" cy="4835525"/>
          </a:xfrm>
          <a:custGeom>
            <a:avLst/>
            <a:gdLst>
              <a:gd name="T0" fmla="*/ 3641196 w 3649133"/>
              <a:gd name="T1" fmla="*/ 448831 h 4834466"/>
              <a:gd name="T2" fmla="*/ 3598856 w 3649133"/>
              <a:gd name="T3" fmla="*/ 389551 h 4834466"/>
              <a:gd name="T4" fmla="*/ 3446433 w 3649133"/>
              <a:gd name="T5" fmla="*/ 203245 h 4834466"/>
              <a:gd name="T6" fmla="*/ 3294011 w 3649133"/>
              <a:gd name="T7" fmla="*/ 127028 h 4834466"/>
              <a:gd name="T8" fmla="*/ 3175461 w 3649133"/>
              <a:gd name="T9" fmla="*/ 101622 h 4834466"/>
              <a:gd name="T10" fmla="*/ 2989167 w 3649133"/>
              <a:gd name="T11" fmla="*/ 84685 h 4834466"/>
              <a:gd name="T12" fmla="*/ 2752067 w 3649133"/>
              <a:gd name="T13" fmla="*/ 59279 h 4834466"/>
              <a:gd name="T14" fmla="*/ 1956084 w 3649133"/>
              <a:gd name="T15" fmla="*/ 16937 h 4834466"/>
              <a:gd name="T16" fmla="*/ 804450 w 3649133"/>
              <a:gd name="T17" fmla="*/ 42342 h 4834466"/>
              <a:gd name="T18" fmla="*/ 465735 w 3649133"/>
              <a:gd name="T19" fmla="*/ 169370 h 4834466"/>
              <a:gd name="T20" fmla="*/ 203230 w 3649133"/>
              <a:gd name="T21" fmla="*/ 211712 h 4834466"/>
              <a:gd name="T22" fmla="*/ 169358 w 3649133"/>
              <a:gd name="T23" fmla="*/ 321803 h 4834466"/>
              <a:gd name="T24" fmla="*/ 93147 w 3649133"/>
              <a:gd name="T25" fmla="*/ 508111 h 4834466"/>
              <a:gd name="T26" fmla="*/ 67743 w 3649133"/>
              <a:gd name="T27" fmla="*/ 601265 h 4834466"/>
              <a:gd name="T28" fmla="*/ 25404 w 3649133"/>
              <a:gd name="T29" fmla="*/ 804509 h 4834466"/>
              <a:gd name="T30" fmla="*/ 8468 w 3649133"/>
              <a:gd name="T31" fmla="*/ 1058565 h 4834466"/>
              <a:gd name="T32" fmla="*/ 42339 w 3649133"/>
              <a:gd name="T33" fmla="*/ 1177124 h 4834466"/>
              <a:gd name="T34" fmla="*/ 67743 w 3649133"/>
              <a:gd name="T35" fmla="*/ 1481991 h 4834466"/>
              <a:gd name="T36" fmla="*/ 101615 w 3649133"/>
              <a:gd name="T37" fmla="*/ 1668298 h 4834466"/>
              <a:gd name="T38" fmla="*/ 177826 w 3649133"/>
              <a:gd name="T39" fmla="*/ 1736046 h 4834466"/>
              <a:gd name="T40" fmla="*/ 203230 w 3649133"/>
              <a:gd name="T41" fmla="*/ 2049382 h 4834466"/>
              <a:gd name="T42" fmla="*/ 211698 w 3649133"/>
              <a:gd name="T43" fmla="*/ 2853891 h 4834466"/>
              <a:gd name="T44" fmla="*/ 186294 w 3649133"/>
              <a:gd name="T45" fmla="*/ 3209569 h 4834466"/>
              <a:gd name="T46" fmla="*/ 186294 w 3649133"/>
              <a:gd name="T47" fmla="*/ 3387408 h 4834466"/>
              <a:gd name="T48" fmla="*/ 211698 w 3649133"/>
              <a:gd name="T49" fmla="*/ 4124169 h 4834466"/>
              <a:gd name="T50" fmla="*/ 270972 w 3649133"/>
              <a:gd name="T51" fmla="*/ 4208855 h 4834466"/>
              <a:gd name="T52" fmla="*/ 313312 w 3649133"/>
              <a:gd name="T53" fmla="*/ 4251197 h 4834466"/>
              <a:gd name="T54" fmla="*/ 474202 w 3649133"/>
              <a:gd name="T55" fmla="*/ 4412099 h 4834466"/>
              <a:gd name="T56" fmla="*/ 601220 w 3649133"/>
              <a:gd name="T57" fmla="*/ 4522190 h 4834466"/>
              <a:gd name="T58" fmla="*/ 736707 w 3649133"/>
              <a:gd name="T59" fmla="*/ 4598407 h 4834466"/>
              <a:gd name="T60" fmla="*/ 872194 w 3649133"/>
              <a:gd name="T61" fmla="*/ 4674624 h 4834466"/>
              <a:gd name="T62" fmla="*/ 1278653 w 3649133"/>
              <a:gd name="T63" fmla="*/ 4716966 h 4834466"/>
              <a:gd name="T64" fmla="*/ 1515753 w 3649133"/>
              <a:gd name="T65" fmla="*/ 4767777 h 4834466"/>
              <a:gd name="T66" fmla="*/ 1659708 w 3649133"/>
              <a:gd name="T67" fmla="*/ 4801652 h 4834466"/>
              <a:gd name="T68" fmla="*/ 1862938 w 3649133"/>
              <a:gd name="T69" fmla="*/ 4835525 h 4834466"/>
              <a:gd name="T70" fmla="*/ 2218589 w 3649133"/>
              <a:gd name="T71" fmla="*/ 4801652 h 4834466"/>
              <a:gd name="T72" fmla="*/ 2277864 w 3649133"/>
              <a:gd name="T73" fmla="*/ 4776246 h 4834466"/>
              <a:gd name="T74" fmla="*/ 2430286 w 3649133"/>
              <a:gd name="T75" fmla="*/ 4750840 h 4834466"/>
              <a:gd name="T76" fmla="*/ 2472626 w 3649133"/>
              <a:gd name="T77" fmla="*/ 4716966 h 48344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649133" h="4834466">
                <a:moveTo>
                  <a:pt x="3649133" y="558800"/>
                </a:moveTo>
                <a:cubicBezTo>
                  <a:pt x="3646311" y="522111"/>
                  <a:pt x="3649095" y="484552"/>
                  <a:pt x="3640667" y="448733"/>
                </a:cubicBezTo>
                <a:cubicBezTo>
                  <a:pt x="3637435" y="434997"/>
                  <a:pt x="3623469" y="426349"/>
                  <a:pt x="3615267" y="414866"/>
                </a:cubicBezTo>
                <a:cubicBezTo>
                  <a:pt x="3609352" y="406586"/>
                  <a:pt x="3603726" y="398095"/>
                  <a:pt x="3598333" y="389466"/>
                </a:cubicBezTo>
                <a:cubicBezTo>
                  <a:pt x="3572816" y="348640"/>
                  <a:pt x="3520361" y="252817"/>
                  <a:pt x="3496733" y="237066"/>
                </a:cubicBezTo>
                <a:cubicBezTo>
                  <a:pt x="3479800" y="225777"/>
                  <a:pt x="3461825" y="215913"/>
                  <a:pt x="3445933" y="203200"/>
                </a:cubicBezTo>
                <a:cubicBezTo>
                  <a:pt x="3433467" y="193227"/>
                  <a:pt x="3425928" y="177254"/>
                  <a:pt x="3412067" y="169333"/>
                </a:cubicBezTo>
                <a:cubicBezTo>
                  <a:pt x="3353182" y="135684"/>
                  <a:pt x="3342883" y="141100"/>
                  <a:pt x="3293533" y="127000"/>
                </a:cubicBezTo>
                <a:cubicBezTo>
                  <a:pt x="3261795" y="117932"/>
                  <a:pt x="3270662" y="116683"/>
                  <a:pt x="3234267" y="110066"/>
                </a:cubicBezTo>
                <a:cubicBezTo>
                  <a:pt x="3214633" y="106496"/>
                  <a:pt x="3194634" y="105170"/>
                  <a:pt x="3175000" y="101600"/>
                </a:cubicBezTo>
                <a:cubicBezTo>
                  <a:pt x="3163551" y="99518"/>
                  <a:pt x="3152722" y="94187"/>
                  <a:pt x="3141133" y="93133"/>
                </a:cubicBezTo>
                <a:cubicBezTo>
                  <a:pt x="3090464" y="88527"/>
                  <a:pt x="3039533" y="87488"/>
                  <a:pt x="2988733" y="84666"/>
                </a:cubicBezTo>
                <a:cubicBezTo>
                  <a:pt x="2971800" y="81844"/>
                  <a:pt x="2955041" y="77626"/>
                  <a:pt x="2937933" y="76200"/>
                </a:cubicBezTo>
                <a:cubicBezTo>
                  <a:pt x="2746585" y="60255"/>
                  <a:pt x="2841143" y="81636"/>
                  <a:pt x="2751667" y="59266"/>
                </a:cubicBezTo>
                <a:cubicBezTo>
                  <a:pt x="2484568" y="83549"/>
                  <a:pt x="2509831" y="89511"/>
                  <a:pt x="2159000" y="59266"/>
                </a:cubicBezTo>
                <a:cubicBezTo>
                  <a:pt x="1724237" y="21786"/>
                  <a:pt x="2525945" y="38861"/>
                  <a:pt x="1955800" y="16933"/>
                </a:cubicBezTo>
                <a:cubicBezTo>
                  <a:pt x="1701925" y="7169"/>
                  <a:pt x="1447800" y="5644"/>
                  <a:pt x="1193800" y="0"/>
                </a:cubicBezTo>
                <a:cubicBezTo>
                  <a:pt x="1063978" y="14111"/>
                  <a:pt x="932384" y="16723"/>
                  <a:pt x="804333" y="42333"/>
                </a:cubicBezTo>
                <a:cubicBezTo>
                  <a:pt x="638029" y="75594"/>
                  <a:pt x="676334" y="116043"/>
                  <a:pt x="541867" y="160866"/>
                </a:cubicBezTo>
                <a:cubicBezTo>
                  <a:pt x="517622" y="168948"/>
                  <a:pt x="491067" y="166511"/>
                  <a:pt x="465667" y="169333"/>
                </a:cubicBezTo>
                <a:cubicBezTo>
                  <a:pt x="454378" y="172155"/>
                  <a:pt x="443288" y="175947"/>
                  <a:pt x="431800" y="177800"/>
                </a:cubicBezTo>
                <a:cubicBezTo>
                  <a:pt x="355751" y="190066"/>
                  <a:pt x="275224" y="184346"/>
                  <a:pt x="203200" y="211666"/>
                </a:cubicBezTo>
                <a:cubicBezTo>
                  <a:pt x="183989" y="218953"/>
                  <a:pt x="192309" y="251295"/>
                  <a:pt x="186267" y="270933"/>
                </a:cubicBezTo>
                <a:cubicBezTo>
                  <a:pt x="181018" y="287993"/>
                  <a:pt x="176487" y="305380"/>
                  <a:pt x="169333" y="321733"/>
                </a:cubicBezTo>
                <a:cubicBezTo>
                  <a:pt x="139497" y="389930"/>
                  <a:pt x="139005" y="388392"/>
                  <a:pt x="110067" y="431800"/>
                </a:cubicBezTo>
                <a:cubicBezTo>
                  <a:pt x="107768" y="443295"/>
                  <a:pt x="98257" y="494335"/>
                  <a:pt x="93133" y="508000"/>
                </a:cubicBezTo>
                <a:cubicBezTo>
                  <a:pt x="88701" y="519818"/>
                  <a:pt x="81844" y="530577"/>
                  <a:pt x="76200" y="541866"/>
                </a:cubicBezTo>
                <a:cubicBezTo>
                  <a:pt x="73378" y="561622"/>
                  <a:pt x="70370" y="581352"/>
                  <a:pt x="67733" y="601133"/>
                </a:cubicBezTo>
                <a:cubicBezTo>
                  <a:pt x="64726" y="623687"/>
                  <a:pt x="63908" y="646591"/>
                  <a:pt x="59267" y="668866"/>
                </a:cubicBezTo>
                <a:cubicBezTo>
                  <a:pt x="49774" y="714433"/>
                  <a:pt x="31982" y="758255"/>
                  <a:pt x="25400" y="804333"/>
                </a:cubicBezTo>
                <a:cubicBezTo>
                  <a:pt x="6821" y="934386"/>
                  <a:pt x="18147" y="884146"/>
                  <a:pt x="0" y="956733"/>
                </a:cubicBezTo>
                <a:cubicBezTo>
                  <a:pt x="2822" y="990600"/>
                  <a:pt x="1802" y="1025009"/>
                  <a:pt x="8467" y="1058333"/>
                </a:cubicBezTo>
                <a:cubicBezTo>
                  <a:pt x="10463" y="1068311"/>
                  <a:pt x="21827" y="1074205"/>
                  <a:pt x="25400" y="1083733"/>
                </a:cubicBezTo>
                <a:cubicBezTo>
                  <a:pt x="28952" y="1093205"/>
                  <a:pt x="41381" y="1171153"/>
                  <a:pt x="42333" y="1176866"/>
                </a:cubicBezTo>
                <a:cubicBezTo>
                  <a:pt x="45155" y="1255888"/>
                  <a:pt x="44233" y="1335133"/>
                  <a:pt x="50800" y="1413933"/>
                </a:cubicBezTo>
                <a:cubicBezTo>
                  <a:pt x="52733" y="1437125"/>
                  <a:pt x="64103" y="1458678"/>
                  <a:pt x="67733" y="1481666"/>
                </a:cubicBezTo>
                <a:cubicBezTo>
                  <a:pt x="83265" y="1580037"/>
                  <a:pt x="64938" y="1557951"/>
                  <a:pt x="93133" y="1642533"/>
                </a:cubicBezTo>
                <a:cubicBezTo>
                  <a:pt x="95955" y="1651000"/>
                  <a:pt x="96025" y="1660964"/>
                  <a:pt x="101600" y="1667933"/>
                </a:cubicBezTo>
                <a:cubicBezTo>
                  <a:pt x="107957" y="1675879"/>
                  <a:pt x="119395" y="1678106"/>
                  <a:pt x="127000" y="1684866"/>
                </a:cubicBezTo>
                <a:cubicBezTo>
                  <a:pt x="144899" y="1700776"/>
                  <a:pt x="164516" y="1715741"/>
                  <a:pt x="177800" y="1735666"/>
                </a:cubicBezTo>
                <a:lnTo>
                  <a:pt x="211667" y="1786466"/>
                </a:lnTo>
                <a:cubicBezTo>
                  <a:pt x="208845" y="1873955"/>
                  <a:pt x="203200" y="1961398"/>
                  <a:pt x="203200" y="2048933"/>
                </a:cubicBezTo>
                <a:cubicBezTo>
                  <a:pt x="203200" y="2570257"/>
                  <a:pt x="169696" y="2414446"/>
                  <a:pt x="228600" y="2650066"/>
                </a:cubicBezTo>
                <a:cubicBezTo>
                  <a:pt x="222956" y="2717799"/>
                  <a:pt x="213931" y="2785336"/>
                  <a:pt x="211667" y="2853266"/>
                </a:cubicBezTo>
                <a:cubicBezTo>
                  <a:pt x="208845" y="2937933"/>
                  <a:pt x="209236" y="3022768"/>
                  <a:pt x="203200" y="3107266"/>
                </a:cubicBezTo>
                <a:cubicBezTo>
                  <a:pt x="200754" y="3141513"/>
                  <a:pt x="191622" y="3174952"/>
                  <a:pt x="186267" y="3208866"/>
                </a:cubicBezTo>
                <a:cubicBezTo>
                  <a:pt x="183155" y="3228578"/>
                  <a:pt x="180622" y="3248377"/>
                  <a:pt x="177800" y="3268133"/>
                </a:cubicBezTo>
                <a:cubicBezTo>
                  <a:pt x="180622" y="3307644"/>
                  <a:pt x="179755" y="3347593"/>
                  <a:pt x="186267" y="3386666"/>
                </a:cubicBezTo>
                <a:cubicBezTo>
                  <a:pt x="188342" y="3399116"/>
                  <a:pt x="202765" y="3407919"/>
                  <a:pt x="203200" y="3420533"/>
                </a:cubicBezTo>
                <a:cubicBezTo>
                  <a:pt x="211273" y="3654655"/>
                  <a:pt x="203775" y="3889138"/>
                  <a:pt x="211667" y="4123266"/>
                </a:cubicBezTo>
                <a:cubicBezTo>
                  <a:pt x="212692" y="4153673"/>
                  <a:pt x="224222" y="4173951"/>
                  <a:pt x="245533" y="4191000"/>
                </a:cubicBezTo>
                <a:cubicBezTo>
                  <a:pt x="253479" y="4197357"/>
                  <a:pt x="262098" y="4202885"/>
                  <a:pt x="270933" y="4207933"/>
                </a:cubicBezTo>
                <a:cubicBezTo>
                  <a:pt x="281892" y="4214195"/>
                  <a:pt x="293511" y="4219222"/>
                  <a:pt x="304800" y="4224866"/>
                </a:cubicBezTo>
                <a:cubicBezTo>
                  <a:pt x="307622" y="4233333"/>
                  <a:pt x="309276" y="4242284"/>
                  <a:pt x="313267" y="4250266"/>
                </a:cubicBezTo>
                <a:cubicBezTo>
                  <a:pt x="331120" y="4285972"/>
                  <a:pt x="390095" y="4337599"/>
                  <a:pt x="406400" y="4351866"/>
                </a:cubicBezTo>
                <a:cubicBezTo>
                  <a:pt x="428978" y="4371622"/>
                  <a:pt x="450849" y="4392215"/>
                  <a:pt x="474133" y="4411133"/>
                </a:cubicBezTo>
                <a:cubicBezTo>
                  <a:pt x="496037" y="4428930"/>
                  <a:pt x="520540" y="4443449"/>
                  <a:pt x="541867" y="4461933"/>
                </a:cubicBezTo>
                <a:cubicBezTo>
                  <a:pt x="562980" y="4480231"/>
                  <a:pt x="578603" y="4504678"/>
                  <a:pt x="601133" y="4521200"/>
                </a:cubicBezTo>
                <a:cubicBezTo>
                  <a:pt x="621489" y="4536128"/>
                  <a:pt x="646866" y="4542690"/>
                  <a:pt x="668867" y="4555066"/>
                </a:cubicBezTo>
                <a:cubicBezTo>
                  <a:pt x="692073" y="4568119"/>
                  <a:pt x="714447" y="4582631"/>
                  <a:pt x="736600" y="4597400"/>
                </a:cubicBezTo>
                <a:cubicBezTo>
                  <a:pt x="768457" y="4618638"/>
                  <a:pt x="785105" y="4638585"/>
                  <a:pt x="821267" y="4656666"/>
                </a:cubicBezTo>
                <a:cubicBezTo>
                  <a:pt x="837232" y="4664648"/>
                  <a:pt x="854847" y="4668904"/>
                  <a:pt x="872067" y="4673600"/>
                </a:cubicBezTo>
                <a:cubicBezTo>
                  <a:pt x="907050" y="4683141"/>
                  <a:pt x="957656" y="4687468"/>
                  <a:pt x="990600" y="4690533"/>
                </a:cubicBezTo>
                <a:cubicBezTo>
                  <a:pt x="1086514" y="4699455"/>
                  <a:pt x="1183692" y="4698702"/>
                  <a:pt x="1278467" y="4715933"/>
                </a:cubicBezTo>
                <a:cubicBezTo>
                  <a:pt x="1309511" y="4721577"/>
                  <a:pt x="1340724" y="4726366"/>
                  <a:pt x="1371600" y="4732866"/>
                </a:cubicBezTo>
                <a:cubicBezTo>
                  <a:pt x="1453515" y="4750111"/>
                  <a:pt x="1428981" y="4751459"/>
                  <a:pt x="1515533" y="4766733"/>
                </a:cubicBezTo>
                <a:cubicBezTo>
                  <a:pt x="1537940" y="4770687"/>
                  <a:pt x="1560689" y="4772378"/>
                  <a:pt x="1583267" y="4775200"/>
                </a:cubicBezTo>
                <a:cubicBezTo>
                  <a:pt x="1608667" y="4783667"/>
                  <a:pt x="1633405" y="4794468"/>
                  <a:pt x="1659467" y="4800600"/>
                </a:cubicBezTo>
                <a:cubicBezTo>
                  <a:pt x="1681616" y="4805811"/>
                  <a:pt x="1704793" y="4805112"/>
                  <a:pt x="1727200" y="4809066"/>
                </a:cubicBezTo>
                <a:cubicBezTo>
                  <a:pt x="1953089" y="4848929"/>
                  <a:pt x="1677777" y="4808055"/>
                  <a:pt x="1862667" y="4834466"/>
                </a:cubicBezTo>
                <a:cubicBezTo>
                  <a:pt x="1975556" y="4828822"/>
                  <a:pt x="2088812" y="4828249"/>
                  <a:pt x="2201333" y="4817533"/>
                </a:cubicBezTo>
                <a:cubicBezTo>
                  <a:pt x="2209280" y="4816776"/>
                  <a:pt x="2211422" y="4804707"/>
                  <a:pt x="2218267" y="4800600"/>
                </a:cubicBezTo>
                <a:cubicBezTo>
                  <a:pt x="2225920" y="4796008"/>
                  <a:pt x="2235464" y="4795649"/>
                  <a:pt x="2243667" y="4792133"/>
                </a:cubicBezTo>
                <a:cubicBezTo>
                  <a:pt x="2255268" y="4787161"/>
                  <a:pt x="2265157" y="4777675"/>
                  <a:pt x="2277533" y="4775200"/>
                </a:cubicBezTo>
                <a:cubicBezTo>
                  <a:pt x="2308100" y="4769087"/>
                  <a:pt x="2339622" y="4769555"/>
                  <a:pt x="2370667" y="4766733"/>
                </a:cubicBezTo>
                <a:cubicBezTo>
                  <a:pt x="2431568" y="4746432"/>
                  <a:pt x="2355515" y="4771062"/>
                  <a:pt x="2429933" y="4749800"/>
                </a:cubicBezTo>
                <a:cubicBezTo>
                  <a:pt x="2438514" y="4747348"/>
                  <a:pt x="2446866" y="4744155"/>
                  <a:pt x="2455333" y="4741333"/>
                </a:cubicBezTo>
                <a:cubicBezTo>
                  <a:pt x="2460978" y="4732866"/>
                  <a:pt x="2469590" y="4725750"/>
                  <a:pt x="2472267" y="4715933"/>
                </a:cubicBezTo>
                <a:cubicBezTo>
                  <a:pt x="2478254" y="4693981"/>
                  <a:pt x="2480733" y="4648200"/>
                  <a:pt x="2480733" y="4648200"/>
                </a:cubicBezTo>
              </a:path>
            </a:pathLst>
          </a:custGeom>
          <a:noFill/>
          <a:ln w="349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293896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19460" grpId="0" animBg="1"/>
      <p:bldP spid="19461" grpId="0"/>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p:cNvPicPr>
            <a:picLocks noChangeAspect="1" noChangeArrowheads="1"/>
          </p:cNvPicPr>
          <p:nvPr/>
        </p:nvPicPr>
        <p:blipFill>
          <a:blip r:embed="rId2">
            <a:extLst>
              <a:ext uri="{28A0092B-C50C-407E-A947-70E740481C1C}">
                <a14:useLocalDpi xmlns:a14="http://schemas.microsoft.com/office/drawing/2010/main" val="0"/>
              </a:ext>
            </a:extLst>
          </a:blip>
          <a:srcRect l="2734" r="4466"/>
          <a:stretch>
            <a:fillRect/>
          </a:stretch>
        </p:blipFill>
        <p:spPr bwMode="auto">
          <a:xfrm>
            <a:off x="0" y="1152525"/>
            <a:ext cx="47752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Oval 4"/>
          <p:cNvSpPr>
            <a:spLocks noChangeArrowheads="1"/>
          </p:cNvSpPr>
          <p:nvPr/>
        </p:nvSpPr>
        <p:spPr bwMode="auto">
          <a:xfrm rot="-5400000">
            <a:off x="1854201" y="4503737"/>
            <a:ext cx="1020762" cy="1960563"/>
          </a:xfrm>
          <a:prstGeom prst="ellipse">
            <a:avLst/>
          </a:prstGeom>
          <a:solidFill>
            <a:schemeClr val="accent1">
              <a:alpha val="49019"/>
            </a:schemeClr>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20484" name="TextBox 5"/>
          <p:cNvSpPr txBox="1">
            <a:spLocks noChangeArrowheads="1"/>
          </p:cNvSpPr>
          <p:nvPr/>
        </p:nvSpPr>
        <p:spPr bwMode="auto">
          <a:xfrm>
            <a:off x="4637088" y="1973263"/>
            <a:ext cx="42799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a:t>shortest path between flip-flop to</a:t>
            </a:r>
          </a:p>
          <a:p>
            <a:pPr>
              <a:spcBef>
                <a:spcPct val="0"/>
              </a:spcBef>
              <a:buFontTx/>
              <a:buNone/>
            </a:pPr>
            <a:r>
              <a:rPr lang="en-US" altLang="en-US" sz="2400"/>
              <a:t>flip-flop</a:t>
            </a:r>
          </a:p>
          <a:p>
            <a:pPr>
              <a:spcBef>
                <a:spcPct val="0"/>
              </a:spcBef>
              <a:buFontTx/>
              <a:buNone/>
            </a:pPr>
            <a:endParaRPr lang="en-US" altLang="en-US" sz="2400"/>
          </a:p>
          <a:p>
            <a:pPr>
              <a:spcBef>
                <a:spcPct val="0"/>
              </a:spcBef>
              <a:buFontTx/>
              <a:buNone/>
            </a:pPr>
            <a:r>
              <a:rPr lang="en-US" altLang="en-US" sz="2400"/>
              <a:t>t</a:t>
            </a:r>
            <a:r>
              <a:rPr lang="en-US" altLang="en-US" sz="2400" baseline="-25000"/>
              <a:t>pd,comb-shortest </a:t>
            </a:r>
            <a:r>
              <a:rPr lang="en-US" altLang="en-US" sz="2400"/>
              <a:t>=   1 xor</a:t>
            </a:r>
          </a:p>
          <a:p>
            <a:pPr>
              <a:spcBef>
                <a:spcPct val="0"/>
              </a:spcBef>
              <a:buFontTx/>
              <a:buNone/>
            </a:pPr>
            <a:endParaRPr lang="en-US" altLang="en-US" sz="2400"/>
          </a:p>
          <a:p>
            <a:pPr>
              <a:spcBef>
                <a:spcPct val="0"/>
              </a:spcBef>
              <a:buFontTx/>
              <a:buNone/>
            </a:pPr>
            <a:r>
              <a:rPr lang="en-US" altLang="en-US" sz="2400"/>
              <a:t>   = 1 (1 + .1*2)</a:t>
            </a:r>
          </a:p>
          <a:p>
            <a:pPr>
              <a:spcBef>
                <a:spcPct val="0"/>
              </a:spcBef>
              <a:buFontTx/>
              <a:buNone/>
            </a:pPr>
            <a:endParaRPr lang="en-US" altLang="en-US" sz="2400"/>
          </a:p>
          <a:p>
            <a:pPr>
              <a:spcBef>
                <a:spcPct val="0"/>
              </a:spcBef>
              <a:buFontTx/>
              <a:buNone/>
            </a:pPr>
            <a:r>
              <a:rPr lang="en-US" altLang="en-US" sz="2400"/>
              <a:t> (remember 1+ .1*K assumption)</a:t>
            </a:r>
          </a:p>
          <a:p>
            <a:pPr>
              <a:spcBef>
                <a:spcPct val="0"/>
              </a:spcBef>
              <a:buFontTx/>
              <a:buNone/>
            </a:pPr>
            <a:endParaRPr lang="en-US" altLang="en-US" sz="2400"/>
          </a:p>
          <a:p>
            <a:pPr>
              <a:spcBef>
                <a:spcPct val="0"/>
              </a:spcBef>
              <a:buFontTx/>
              <a:buNone/>
            </a:pPr>
            <a:r>
              <a:rPr lang="en-US" altLang="en-US" sz="2400"/>
              <a:t> T</a:t>
            </a:r>
            <a:r>
              <a:rPr lang="en-US" altLang="en-US" sz="2400" baseline="-25000"/>
              <a:t>p,shortest</a:t>
            </a:r>
            <a:r>
              <a:rPr lang="en-US" altLang="en-US" sz="2400"/>
              <a:t> = 0.8 (T</a:t>
            </a:r>
            <a:r>
              <a:rPr lang="en-US" altLang="en-US" sz="2400" baseline="-25000"/>
              <a:t>cQ min) </a:t>
            </a:r>
            <a:r>
              <a:rPr lang="en-US" altLang="en-US" sz="2400"/>
              <a:t>+ t</a:t>
            </a:r>
            <a:r>
              <a:rPr lang="en-US" altLang="en-US" sz="2400" baseline="-25000"/>
              <a:t>pd,comb </a:t>
            </a:r>
            <a:endParaRPr lang="en-US" altLang="en-US" sz="2400"/>
          </a:p>
          <a:p>
            <a:pPr>
              <a:spcBef>
                <a:spcPct val="0"/>
              </a:spcBef>
              <a:buFontTx/>
              <a:buNone/>
            </a:pPr>
            <a:r>
              <a:rPr lang="en-US" altLang="en-US" sz="2400"/>
              <a:t>      = 2.0ns</a:t>
            </a:r>
          </a:p>
          <a:p>
            <a:pPr>
              <a:spcBef>
                <a:spcPct val="0"/>
              </a:spcBef>
              <a:buFontTx/>
              <a:buNone/>
            </a:pPr>
            <a:r>
              <a:rPr lang="en-US" altLang="en-US" sz="2400"/>
              <a:t>                    &lt; t</a:t>
            </a:r>
            <a:r>
              <a:rPr lang="en-US" altLang="en-US" sz="2400" baseline="-25000"/>
              <a:t>hold </a:t>
            </a:r>
            <a:r>
              <a:rPr lang="en-US" altLang="en-US" sz="2400"/>
              <a:t>= 0.4ns</a:t>
            </a:r>
            <a:endParaRPr lang="en-US" altLang="en-US" sz="2400" baseline="-25000"/>
          </a:p>
          <a:p>
            <a:pPr>
              <a:spcBef>
                <a:spcPct val="0"/>
              </a:spcBef>
              <a:buFontTx/>
              <a:buNone/>
            </a:pPr>
            <a:endParaRPr lang="en-US" altLang="en-US" sz="2400"/>
          </a:p>
          <a:p>
            <a:pPr>
              <a:spcBef>
                <a:spcPct val="0"/>
              </a:spcBef>
              <a:buFontTx/>
              <a:buNone/>
            </a:pPr>
            <a:endParaRPr lang="en-US" altLang="en-US" sz="2400"/>
          </a:p>
        </p:txBody>
      </p:sp>
      <p:sp>
        <p:nvSpPr>
          <p:cNvPr id="18437" name="Title 1"/>
          <p:cNvSpPr>
            <a:spLocks noGrp="1"/>
          </p:cNvSpPr>
          <p:nvPr>
            <p:ph type="title"/>
          </p:nvPr>
        </p:nvSpPr>
        <p:spPr>
          <a:xfrm>
            <a:off x="457200" y="-119697"/>
            <a:ext cx="7772400" cy="1143000"/>
          </a:xfrm>
        </p:spPr>
        <p:txBody>
          <a:bodyPr/>
          <a:lstStyle/>
          <a:p>
            <a:r>
              <a:rPr lang="en-US" altLang="en-US" dirty="0" smtClean="0"/>
              <a:t>Short paths and hold time</a:t>
            </a:r>
          </a:p>
        </p:txBody>
      </p:sp>
      <p:sp>
        <p:nvSpPr>
          <p:cNvPr id="20486" name="Oval 7"/>
          <p:cNvSpPr>
            <a:spLocks noChangeArrowheads="1"/>
          </p:cNvSpPr>
          <p:nvPr/>
        </p:nvSpPr>
        <p:spPr bwMode="auto">
          <a:xfrm rot="-5400000">
            <a:off x="1905000" y="3352800"/>
            <a:ext cx="1020763" cy="1960563"/>
          </a:xfrm>
          <a:prstGeom prst="ellipse">
            <a:avLst/>
          </a:prstGeom>
          <a:solidFill>
            <a:schemeClr val="accent1">
              <a:alpha val="49019"/>
            </a:schemeClr>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20487" name="Oval 8"/>
          <p:cNvSpPr>
            <a:spLocks noChangeArrowheads="1"/>
          </p:cNvSpPr>
          <p:nvPr/>
        </p:nvSpPr>
        <p:spPr bwMode="auto">
          <a:xfrm rot="-5400000">
            <a:off x="1820070" y="2015331"/>
            <a:ext cx="1020762" cy="1958975"/>
          </a:xfrm>
          <a:prstGeom prst="ellipse">
            <a:avLst/>
          </a:prstGeom>
          <a:solidFill>
            <a:schemeClr val="accent1">
              <a:alpha val="49019"/>
            </a:schemeClr>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20488" name="Oval 9"/>
          <p:cNvSpPr>
            <a:spLocks noChangeArrowheads="1"/>
          </p:cNvSpPr>
          <p:nvPr/>
        </p:nvSpPr>
        <p:spPr bwMode="auto">
          <a:xfrm rot="-5400000">
            <a:off x="1795463" y="804863"/>
            <a:ext cx="1019175" cy="1958975"/>
          </a:xfrm>
          <a:prstGeom prst="ellipse">
            <a:avLst/>
          </a:prstGeom>
          <a:solidFill>
            <a:schemeClr val="accent1">
              <a:alpha val="49019"/>
            </a:schemeClr>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2" name="Freeform 1"/>
          <p:cNvSpPr>
            <a:spLocks/>
          </p:cNvSpPr>
          <p:nvPr/>
        </p:nvSpPr>
        <p:spPr bwMode="auto">
          <a:xfrm>
            <a:off x="1574800" y="1058863"/>
            <a:ext cx="2887663" cy="1041400"/>
          </a:xfrm>
          <a:custGeom>
            <a:avLst/>
            <a:gdLst>
              <a:gd name="T0" fmla="*/ 2405415 w 2887133"/>
              <a:gd name="T1" fmla="*/ 838200 h 1041400"/>
              <a:gd name="T2" fmla="*/ 2676449 w 2887133"/>
              <a:gd name="T3" fmla="*/ 829734 h 1041400"/>
              <a:gd name="T4" fmla="*/ 2735737 w 2887133"/>
              <a:gd name="T5" fmla="*/ 812800 h 1041400"/>
              <a:gd name="T6" fmla="*/ 2769616 w 2887133"/>
              <a:gd name="T7" fmla="*/ 795867 h 1041400"/>
              <a:gd name="T8" fmla="*/ 2820436 w 2887133"/>
              <a:gd name="T9" fmla="*/ 778934 h 1041400"/>
              <a:gd name="T10" fmla="*/ 2854315 w 2887133"/>
              <a:gd name="T11" fmla="*/ 736600 h 1041400"/>
              <a:gd name="T12" fmla="*/ 2871254 w 2887133"/>
              <a:gd name="T13" fmla="*/ 677334 h 1041400"/>
              <a:gd name="T14" fmla="*/ 2888193 w 2887133"/>
              <a:gd name="T15" fmla="*/ 626534 h 1041400"/>
              <a:gd name="T16" fmla="*/ 2879724 w 2887133"/>
              <a:gd name="T17" fmla="*/ 338667 h 1041400"/>
              <a:gd name="T18" fmla="*/ 2837375 w 2887133"/>
              <a:gd name="T19" fmla="*/ 262467 h 1041400"/>
              <a:gd name="T20" fmla="*/ 2811965 w 2887133"/>
              <a:gd name="T21" fmla="*/ 237067 h 1041400"/>
              <a:gd name="T22" fmla="*/ 2778087 w 2887133"/>
              <a:gd name="T23" fmla="*/ 186267 h 1041400"/>
              <a:gd name="T24" fmla="*/ 2701859 w 2887133"/>
              <a:gd name="T25" fmla="*/ 127000 h 1041400"/>
              <a:gd name="T26" fmla="*/ 2667980 w 2887133"/>
              <a:gd name="T27" fmla="*/ 118534 h 1041400"/>
              <a:gd name="T28" fmla="*/ 2024276 w 2887133"/>
              <a:gd name="T29" fmla="*/ 93134 h 1041400"/>
              <a:gd name="T30" fmla="*/ 1922639 w 2887133"/>
              <a:gd name="T31" fmla="*/ 84667 h 1041400"/>
              <a:gd name="T32" fmla="*/ 1643137 w 2887133"/>
              <a:gd name="T33" fmla="*/ 76200 h 1041400"/>
              <a:gd name="T34" fmla="*/ 1507621 w 2887133"/>
              <a:gd name="T35" fmla="*/ 16934 h 1041400"/>
              <a:gd name="T36" fmla="*/ 1389043 w 2887133"/>
              <a:gd name="T37" fmla="*/ 0 h 1041400"/>
              <a:gd name="T38" fmla="*/ 1219648 w 2887133"/>
              <a:gd name="T39" fmla="*/ 25400 h 1041400"/>
              <a:gd name="T40" fmla="*/ 1160359 w 2887133"/>
              <a:gd name="T41" fmla="*/ 42334 h 1041400"/>
              <a:gd name="T42" fmla="*/ 1126481 w 2887133"/>
              <a:gd name="T43" fmla="*/ 67734 h 1041400"/>
              <a:gd name="T44" fmla="*/ 330322 w 2887133"/>
              <a:gd name="T45" fmla="*/ 84667 h 1041400"/>
              <a:gd name="T46" fmla="*/ 237155 w 2887133"/>
              <a:gd name="T47" fmla="*/ 93134 h 1041400"/>
              <a:gd name="T48" fmla="*/ 135517 w 2887133"/>
              <a:gd name="T49" fmla="*/ 110067 h 1041400"/>
              <a:gd name="T50" fmla="*/ 118577 w 2887133"/>
              <a:gd name="T51" fmla="*/ 152400 h 1041400"/>
              <a:gd name="T52" fmla="*/ 59289 w 2887133"/>
              <a:gd name="T53" fmla="*/ 237067 h 1041400"/>
              <a:gd name="T54" fmla="*/ 42349 w 2887133"/>
              <a:gd name="T55" fmla="*/ 262467 h 1041400"/>
              <a:gd name="T56" fmla="*/ 33879 w 2887133"/>
              <a:gd name="T57" fmla="*/ 287867 h 1041400"/>
              <a:gd name="T58" fmla="*/ 16939 w 2887133"/>
              <a:gd name="T59" fmla="*/ 355600 h 1041400"/>
              <a:gd name="T60" fmla="*/ 0 w 2887133"/>
              <a:gd name="T61" fmla="*/ 414867 h 1041400"/>
              <a:gd name="T62" fmla="*/ 8471 w 2887133"/>
              <a:gd name="T63" fmla="*/ 533400 h 1041400"/>
              <a:gd name="T64" fmla="*/ 25410 w 2887133"/>
              <a:gd name="T65" fmla="*/ 558800 h 1041400"/>
              <a:gd name="T66" fmla="*/ 33879 w 2887133"/>
              <a:gd name="T67" fmla="*/ 592667 h 1041400"/>
              <a:gd name="T68" fmla="*/ 50818 w 2887133"/>
              <a:gd name="T69" fmla="*/ 618067 h 1041400"/>
              <a:gd name="T70" fmla="*/ 135517 w 2887133"/>
              <a:gd name="T71" fmla="*/ 685800 h 1041400"/>
              <a:gd name="T72" fmla="*/ 228684 w 2887133"/>
              <a:gd name="T73" fmla="*/ 736600 h 1041400"/>
              <a:gd name="T74" fmla="*/ 321851 w 2887133"/>
              <a:gd name="T75" fmla="*/ 778934 h 1041400"/>
              <a:gd name="T76" fmla="*/ 398079 w 2887133"/>
              <a:gd name="T77" fmla="*/ 804334 h 1041400"/>
              <a:gd name="T78" fmla="*/ 542065 w 2887133"/>
              <a:gd name="T79" fmla="*/ 897467 h 1041400"/>
              <a:gd name="T80" fmla="*/ 626763 w 2887133"/>
              <a:gd name="T81" fmla="*/ 948267 h 1041400"/>
              <a:gd name="T82" fmla="*/ 686052 w 2887133"/>
              <a:gd name="T83" fmla="*/ 965200 h 1041400"/>
              <a:gd name="T84" fmla="*/ 889326 w 2887133"/>
              <a:gd name="T85" fmla="*/ 1007534 h 1041400"/>
              <a:gd name="T86" fmla="*/ 931675 w 2887133"/>
              <a:gd name="T87" fmla="*/ 1016000 h 1041400"/>
              <a:gd name="T88" fmla="*/ 982493 w 2887133"/>
              <a:gd name="T89" fmla="*/ 1024467 h 1041400"/>
              <a:gd name="T90" fmla="*/ 1067192 w 2887133"/>
              <a:gd name="T91" fmla="*/ 1041400 h 1041400"/>
              <a:gd name="T92" fmla="*/ 1194238 w 2887133"/>
              <a:gd name="T93" fmla="*/ 1032934 h 1041400"/>
              <a:gd name="T94" fmla="*/ 1253527 w 2887133"/>
              <a:gd name="T95" fmla="*/ 1016000 h 1041400"/>
              <a:gd name="T96" fmla="*/ 1389043 w 2887133"/>
              <a:gd name="T97" fmla="*/ 999067 h 1041400"/>
              <a:gd name="T98" fmla="*/ 1448332 w 2887133"/>
              <a:gd name="T99" fmla="*/ 982134 h 1041400"/>
              <a:gd name="T100" fmla="*/ 1499150 w 2887133"/>
              <a:gd name="T101" fmla="*/ 973667 h 1041400"/>
              <a:gd name="T102" fmla="*/ 1533029 w 2887133"/>
              <a:gd name="T103" fmla="*/ 948267 h 1041400"/>
              <a:gd name="T104" fmla="*/ 1558439 w 2887133"/>
              <a:gd name="T105" fmla="*/ 939800 h 1041400"/>
              <a:gd name="T106" fmla="*/ 1668545 w 2887133"/>
              <a:gd name="T107" fmla="*/ 931334 h 10414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887133" h="1041400">
                <a:moveTo>
                  <a:pt x="2404533" y="838200"/>
                </a:moveTo>
                <a:cubicBezTo>
                  <a:pt x="2494844" y="835378"/>
                  <a:pt x="2585251" y="834746"/>
                  <a:pt x="2675467" y="829734"/>
                </a:cubicBezTo>
                <a:cubicBezTo>
                  <a:pt x="2683694" y="829277"/>
                  <a:pt x="2724599" y="817143"/>
                  <a:pt x="2734733" y="812800"/>
                </a:cubicBezTo>
                <a:cubicBezTo>
                  <a:pt x="2746334" y="807828"/>
                  <a:pt x="2756881" y="800554"/>
                  <a:pt x="2768600" y="795867"/>
                </a:cubicBezTo>
                <a:cubicBezTo>
                  <a:pt x="2785173" y="789238"/>
                  <a:pt x="2819400" y="778934"/>
                  <a:pt x="2819400" y="778934"/>
                </a:cubicBezTo>
                <a:cubicBezTo>
                  <a:pt x="2835148" y="763185"/>
                  <a:pt x="2842588" y="757958"/>
                  <a:pt x="2853267" y="736600"/>
                </a:cubicBezTo>
                <a:cubicBezTo>
                  <a:pt x="2860377" y="722380"/>
                  <a:pt x="2866134" y="690888"/>
                  <a:pt x="2870200" y="677334"/>
                </a:cubicBezTo>
                <a:cubicBezTo>
                  <a:pt x="2875329" y="660238"/>
                  <a:pt x="2887133" y="626534"/>
                  <a:pt x="2887133" y="626534"/>
                </a:cubicBezTo>
                <a:cubicBezTo>
                  <a:pt x="2884311" y="530578"/>
                  <a:pt x="2886030" y="434381"/>
                  <a:pt x="2878667" y="338667"/>
                </a:cubicBezTo>
                <a:cubicBezTo>
                  <a:pt x="2876692" y="312996"/>
                  <a:pt x="2852096" y="280857"/>
                  <a:pt x="2836333" y="262467"/>
                </a:cubicBezTo>
                <a:cubicBezTo>
                  <a:pt x="2828541" y="253376"/>
                  <a:pt x="2818284" y="246518"/>
                  <a:pt x="2810933" y="237067"/>
                </a:cubicBezTo>
                <a:cubicBezTo>
                  <a:pt x="2798439" y="221003"/>
                  <a:pt x="2791458" y="200657"/>
                  <a:pt x="2777067" y="186267"/>
                </a:cubicBezTo>
                <a:cubicBezTo>
                  <a:pt x="2742167" y="151367"/>
                  <a:pt x="2742236" y="142514"/>
                  <a:pt x="2700867" y="127000"/>
                </a:cubicBezTo>
                <a:cubicBezTo>
                  <a:pt x="2689972" y="122914"/>
                  <a:pt x="2678622" y="119115"/>
                  <a:pt x="2667000" y="118534"/>
                </a:cubicBezTo>
                <a:cubicBezTo>
                  <a:pt x="2452612" y="107815"/>
                  <a:pt x="2238022" y="101601"/>
                  <a:pt x="2023533" y="93134"/>
                </a:cubicBezTo>
                <a:cubicBezTo>
                  <a:pt x="1989666" y="90312"/>
                  <a:pt x="1955884" y="86176"/>
                  <a:pt x="1921933" y="84667"/>
                </a:cubicBezTo>
                <a:cubicBezTo>
                  <a:pt x="1828849" y="80530"/>
                  <a:pt x="1735435" y="83346"/>
                  <a:pt x="1642533" y="76200"/>
                </a:cubicBezTo>
                <a:cubicBezTo>
                  <a:pt x="1581026" y="71469"/>
                  <a:pt x="1573709" y="28041"/>
                  <a:pt x="1507067" y="16934"/>
                </a:cubicBezTo>
                <a:cubicBezTo>
                  <a:pt x="1433823" y="4726"/>
                  <a:pt x="1473301" y="10596"/>
                  <a:pt x="1388533" y="0"/>
                </a:cubicBezTo>
                <a:cubicBezTo>
                  <a:pt x="1332089" y="8467"/>
                  <a:pt x="1275322" y="15007"/>
                  <a:pt x="1219200" y="25400"/>
                </a:cubicBezTo>
                <a:cubicBezTo>
                  <a:pt x="1198997" y="29141"/>
                  <a:pt x="1178638" y="33832"/>
                  <a:pt x="1159933" y="42334"/>
                </a:cubicBezTo>
                <a:cubicBezTo>
                  <a:pt x="1147087" y="48173"/>
                  <a:pt x="1140160" y="67015"/>
                  <a:pt x="1126067" y="67734"/>
                </a:cubicBezTo>
                <a:cubicBezTo>
                  <a:pt x="861063" y="81255"/>
                  <a:pt x="595489" y="79023"/>
                  <a:pt x="330200" y="84667"/>
                </a:cubicBezTo>
                <a:cubicBezTo>
                  <a:pt x="299156" y="87489"/>
                  <a:pt x="268049" y="89692"/>
                  <a:pt x="237067" y="93134"/>
                </a:cubicBezTo>
                <a:cubicBezTo>
                  <a:pt x="189797" y="98386"/>
                  <a:pt x="178445" y="101471"/>
                  <a:pt x="135467" y="110067"/>
                </a:cubicBezTo>
                <a:cubicBezTo>
                  <a:pt x="129822" y="124178"/>
                  <a:pt x="125811" y="139058"/>
                  <a:pt x="118533" y="152400"/>
                </a:cubicBezTo>
                <a:cubicBezTo>
                  <a:pt x="100566" y="185339"/>
                  <a:pt x="80426" y="207444"/>
                  <a:pt x="59267" y="237067"/>
                </a:cubicBezTo>
                <a:cubicBezTo>
                  <a:pt x="53352" y="245347"/>
                  <a:pt x="47978" y="254000"/>
                  <a:pt x="42333" y="262467"/>
                </a:cubicBezTo>
                <a:cubicBezTo>
                  <a:pt x="39511" y="270934"/>
                  <a:pt x="36215" y="279257"/>
                  <a:pt x="33867" y="287867"/>
                </a:cubicBezTo>
                <a:cubicBezTo>
                  <a:pt x="27744" y="310320"/>
                  <a:pt x="24292" y="333522"/>
                  <a:pt x="16933" y="355600"/>
                </a:cubicBezTo>
                <a:cubicBezTo>
                  <a:pt x="4787" y="392039"/>
                  <a:pt x="10632" y="372342"/>
                  <a:pt x="0" y="414867"/>
                </a:cubicBezTo>
                <a:cubicBezTo>
                  <a:pt x="2822" y="454378"/>
                  <a:pt x="1583" y="494391"/>
                  <a:pt x="8467" y="533400"/>
                </a:cubicBezTo>
                <a:cubicBezTo>
                  <a:pt x="10235" y="543421"/>
                  <a:pt x="21392" y="549447"/>
                  <a:pt x="25400" y="558800"/>
                </a:cubicBezTo>
                <a:cubicBezTo>
                  <a:pt x="29984" y="569496"/>
                  <a:pt x="29283" y="581971"/>
                  <a:pt x="33867" y="592667"/>
                </a:cubicBezTo>
                <a:cubicBezTo>
                  <a:pt x="37875" y="602020"/>
                  <a:pt x="43993" y="610504"/>
                  <a:pt x="50800" y="618067"/>
                </a:cubicBezTo>
                <a:cubicBezTo>
                  <a:pt x="107009" y="680522"/>
                  <a:pt x="86554" y="669497"/>
                  <a:pt x="135467" y="685800"/>
                </a:cubicBezTo>
                <a:cubicBezTo>
                  <a:pt x="181036" y="731369"/>
                  <a:pt x="143375" y="700715"/>
                  <a:pt x="228600" y="736600"/>
                </a:cubicBezTo>
                <a:cubicBezTo>
                  <a:pt x="260029" y="749833"/>
                  <a:pt x="290071" y="766269"/>
                  <a:pt x="321733" y="778934"/>
                </a:cubicBezTo>
                <a:cubicBezTo>
                  <a:pt x="346592" y="788878"/>
                  <a:pt x="374359" y="791641"/>
                  <a:pt x="397933" y="804334"/>
                </a:cubicBezTo>
                <a:cubicBezTo>
                  <a:pt x="448248" y="831427"/>
                  <a:pt x="496151" y="863179"/>
                  <a:pt x="541867" y="897467"/>
                </a:cubicBezTo>
                <a:cubicBezTo>
                  <a:pt x="575951" y="923031"/>
                  <a:pt x="583139" y="931577"/>
                  <a:pt x="626533" y="948267"/>
                </a:cubicBezTo>
                <a:cubicBezTo>
                  <a:pt x="645710" y="955643"/>
                  <a:pt x="665919" y="960014"/>
                  <a:pt x="685800" y="965200"/>
                </a:cubicBezTo>
                <a:cubicBezTo>
                  <a:pt x="890139" y="1018506"/>
                  <a:pt x="752204" y="986489"/>
                  <a:pt x="889000" y="1007534"/>
                </a:cubicBezTo>
                <a:cubicBezTo>
                  <a:pt x="903223" y="1009722"/>
                  <a:pt x="917175" y="1013426"/>
                  <a:pt x="931333" y="1016000"/>
                </a:cubicBezTo>
                <a:cubicBezTo>
                  <a:pt x="948223" y="1019071"/>
                  <a:pt x="965299" y="1021100"/>
                  <a:pt x="982133" y="1024467"/>
                </a:cubicBezTo>
                <a:cubicBezTo>
                  <a:pt x="1108391" y="1049719"/>
                  <a:pt x="892790" y="1012401"/>
                  <a:pt x="1066800" y="1041400"/>
                </a:cubicBezTo>
                <a:cubicBezTo>
                  <a:pt x="1109133" y="1038578"/>
                  <a:pt x="1151606" y="1037375"/>
                  <a:pt x="1193800" y="1032934"/>
                </a:cubicBezTo>
                <a:cubicBezTo>
                  <a:pt x="1228840" y="1029246"/>
                  <a:pt x="1222369" y="1022822"/>
                  <a:pt x="1253067" y="1016000"/>
                </a:cubicBezTo>
                <a:cubicBezTo>
                  <a:pt x="1296028" y="1006453"/>
                  <a:pt x="1345960" y="1003325"/>
                  <a:pt x="1388533" y="999067"/>
                </a:cubicBezTo>
                <a:cubicBezTo>
                  <a:pt x="1412747" y="990995"/>
                  <a:pt x="1421214" y="987451"/>
                  <a:pt x="1447800" y="982134"/>
                </a:cubicBezTo>
                <a:cubicBezTo>
                  <a:pt x="1464634" y="978767"/>
                  <a:pt x="1481667" y="976489"/>
                  <a:pt x="1498600" y="973667"/>
                </a:cubicBezTo>
                <a:cubicBezTo>
                  <a:pt x="1509889" y="965200"/>
                  <a:pt x="1520215" y="955268"/>
                  <a:pt x="1532467" y="948267"/>
                </a:cubicBezTo>
                <a:cubicBezTo>
                  <a:pt x="1540216" y="943839"/>
                  <a:pt x="1549046" y="941157"/>
                  <a:pt x="1557867" y="939800"/>
                </a:cubicBezTo>
                <a:cubicBezTo>
                  <a:pt x="1618372" y="930492"/>
                  <a:pt x="1623897" y="931334"/>
                  <a:pt x="1667933" y="931334"/>
                </a:cubicBezTo>
              </a:path>
            </a:pathLst>
          </a:custGeom>
          <a:noFill/>
          <a:ln w="349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3212490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p:bldP spid="20484" grpId="0"/>
      <p:bldP spid="20486" grpId="0" animBg="1"/>
      <p:bldP spid="20487" grpId="0" animBg="1"/>
      <p:bldP spid="20488" grpId="0" animBg="1"/>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533400" y="914400"/>
            <a:ext cx="8153400" cy="955675"/>
          </a:xfrm>
        </p:spPr>
        <p:txBody>
          <a:bodyPr/>
          <a:lstStyle/>
          <a:p>
            <a:endParaRPr lang="en-US" altLang="en-US" smtClean="0"/>
          </a:p>
          <a:p>
            <a:endParaRPr lang="en-US" altLang="en-US" smtClean="0"/>
          </a:p>
        </p:txBody>
      </p:sp>
      <p:sp>
        <p:nvSpPr>
          <p:cNvPr id="19459" name="Title 2"/>
          <p:cNvSpPr>
            <a:spLocks noGrp="1"/>
          </p:cNvSpPr>
          <p:nvPr>
            <p:ph type="title"/>
          </p:nvPr>
        </p:nvSpPr>
        <p:spPr>
          <a:xfrm>
            <a:off x="539750" y="-23813"/>
            <a:ext cx="7772400" cy="1143001"/>
          </a:xfrm>
        </p:spPr>
        <p:txBody>
          <a:bodyPr/>
          <a:lstStyle/>
          <a:p>
            <a:r>
              <a:rPr lang="en-US" altLang="en-US" smtClean="0"/>
              <a:t>Redesigned faster circuit ? </a:t>
            </a: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0" y="863600"/>
            <a:ext cx="4410075"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4"/>
          <p:cNvPicPr>
            <a:picLocks noChangeAspect="1" noChangeArrowheads="1"/>
          </p:cNvPicPr>
          <p:nvPr/>
        </p:nvPicPr>
        <p:blipFill>
          <a:blip r:embed="rId3">
            <a:extLst>
              <a:ext uri="{28A0092B-C50C-407E-A947-70E740481C1C}">
                <a14:useLocalDpi xmlns:a14="http://schemas.microsoft.com/office/drawing/2010/main" val="0"/>
              </a:ext>
            </a:extLst>
          </a:blip>
          <a:srcRect l="2734" r="4466"/>
          <a:stretch>
            <a:fillRect/>
          </a:stretch>
        </p:blipFill>
        <p:spPr bwMode="auto">
          <a:xfrm>
            <a:off x="774700" y="1119188"/>
            <a:ext cx="372745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a:spLocks noChangeArrowheads="1"/>
          </p:cNvSpPr>
          <p:nvPr/>
        </p:nvSpPr>
        <p:spPr bwMode="auto">
          <a:xfrm>
            <a:off x="414338" y="5235575"/>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t>T</a:t>
            </a:r>
            <a:r>
              <a:rPr lang="en-US" altLang="en-US" sz="1800" baseline="-25000"/>
              <a:t>p</a:t>
            </a:r>
            <a:r>
              <a:rPr lang="en-US" altLang="en-US" sz="1800"/>
              <a:t> = 1.0 (T</a:t>
            </a:r>
            <a:r>
              <a:rPr lang="en-US" altLang="en-US" sz="1800" baseline="-25000"/>
              <a:t>cQ max) </a:t>
            </a:r>
            <a:r>
              <a:rPr lang="en-US" altLang="en-US" sz="1800"/>
              <a:t>+ t</a:t>
            </a:r>
            <a:r>
              <a:rPr lang="en-US" altLang="en-US" sz="1800" baseline="-25000"/>
              <a:t>pd,comb </a:t>
            </a:r>
            <a:r>
              <a:rPr lang="en-US" altLang="en-US" sz="1800"/>
              <a:t>+ 0.6 (t</a:t>
            </a:r>
            <a:r>
              <a:rPr lang="en-US" altLang="en-US" sz="1800" baseline="-25000"/>
              <a:t>su</a:t>
            </a:r>
            <a:r>
              <a:rPr lang="en-US" altLang="en-US" sz="1800"/>
              <a:t>)</a:t>
            </a:r>
          </a:p>
          <a:p>
            <a:pPr>
              <a:spcBef>
                <a:spcPct val="0"/>
              </a:spcBef>
              <a:buFontTx/>
              <a:buNone/>
            </a:pPr>
            <a:r>
              <a:rPr lang="en-US" altLang="en-US" sz="1800"/>
              <a:t>      = 1 + 1.2 * 4 + 0.6 = 6.4ns</a:t>
            </a:r>
          </a:p>
          <a:p>
            <a:pPr>
              <a:spcBef>
                <a:spcPct val="0"/>
              </a:spcBef>
              <a:buFontTx/>
              <a:buNone/>
            </a:pPr>
            <a:r>
              <a:rPr lang="en-US" altLang="en-US" sz="1800"/>
              <a:t> Max frequency = 1/6.4ns </a:t>
            </a:r>
          </a:p>
          <a:p>
            <a:pPr>
              <a:spcBef>
                <a:spcPct val="0"/>
              </a:spcBef>
              <a:buFontTx/>
              <a:buNone/>
            </a:pPr>
            <a:r>
              <a:rPr lang="en-US" altLang="en-US" sz="1800"/>
              <a:t>                         = 156.25 MHz</a:t>
            </a:r>
          </a:p>
        </p:txBody>
      </p:sp>
      <p:sp>
        <p:nvSpPr>
          <p:cNvPr id="8" name="Rectangle 7"/>
          <p:cNvSpPr>
            <a:spLocks noChangeArrowheads="1"/>
          </p:cNvSpPr>
          <p:nvPr/>
        </p:nvSpPr>
        <p:spPr bwMode="auto">
          <a:xfrm>
            <a:off x="4741863" y="5392738"/>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t>T</a:t>
            </a:r>
            <a:r>
              <a:rPr lang="en-US" altLang="en-US" sz="1800" baseline="-25000"/>
              <a:t>p</a:t>
            </a:r>
            <a:r>
              <a:rPr lang="en-US" altLang="en-US" sz="1800"/>
              <a:t> = 1.0 (T</a:t>
            </a:r>
            <a:r>
              <a:rPr lang="en-US" altLang="en-US" sz="1800" baseline="-25000"/>
              <a:t>cQ max) </a:t>
            </a:r>
            <a:r>
              <a:rPr lang="en-US" altLang="en-US" sz="1800"/>
              <a:t>+ t</a:t>
            </a:r>
            <a:r>
              <a:rPr lang="en-US" altLang="en-US" sz="1800" baseline="-25000"/>
              <a:t>pd,comb </a:t>
            </a:r>
            <a:r>
              <a:rPr lang="en-US" altLang="en-US" sz="1800"/>
              <a:t>+ 0.6 (t</a:t>
            </a:r>
            <a:r>
              <a:rPr lang="en-US" altLang="en-US" sz="1800" baseline="-25000"/>
              <a:t>su</a:t>
            </a:r>
            <a:r>
              <a:rPr lang="en-US" altLang="en-US" sz="1800"/>
              <a:t>)</a:t>
            </a:r>
          </a:p>
          <a:p>
            <a:pPr>
              <a:spcBef>
                <a:spcPct val="0"/>
              </a:spcBef>
              <a:buFontTx/>
              <a:buNone/>
            </a:pPr>
            <a:r>
              <a:rPr lang="en-US" altLang="en-US" sz="1800"/>
              <a:t>      = 1 + 1.4 + 1.2 + 0.6 = 4.2ns</a:t>
            </a:r>
          </a:p>
          <a:p>
            <a:pPr>
              <a:spcBef>
                <a:spcPct val="0"/>
              </a:spcBef>
              <a:buFontTx/>
              <a:buNone/>
            </a:pPr>
            <a:r>
              <a:rPr lang="en-US" altLang="en-US" sz="1800"/>
              <a:t> Max frequency = 1/4.2</a:t>
            </a:r>
          </a:p>
          <a:p>
            <a:pPr>
              <a:spcBef>
                <a:spcPct val="0"/>
              </a:spcBef>
              <a:buFontTx/>
              <a:buNone/>
            </a:pPr>
            <a:r>
              <a:rPr lang="en-US" altLang="en-US" sz="1800"/>
              <a:t>                         = 238.1 MHz</a:t>
            </a:r>
          </a:p>
        </p:txBody>
      </p:sp>
      <p:sp>
        <p:nvSpPr>
          <p:cNvPr id="19464" name="Freeform 9"/>
          <p:cNvSpPr>
            <a:spLocks/>
          </p:cNvSpPr>
          <p:nvPr/>
        </p:nvSpPr>
        <p:spPr bwMode="auto">
          <a:xfrm>
            <a:off x="1349375" y="1041400"/>
            <a:ext cx="2935288" cy="4064000"/>
          </a:xfrm>
          <a:custGeom>
            <a:avLst/>
            <a:gdLst>
              <a:gd name="T0" fmla="*/ 2909884 w 2934823"/>
              <a:gd name="T1" fmla="*/ 355600 h 4064000"/>
              <a:gd name="T2" fmla="*/ 2892948 w 2934823"/>
              <a:gd name="T3" fmla="*/ 270933 h 4064000"/>
              <a:gd name="T4" fmla="*/ 2859076 w 2934823"/>
              <a:gd name="T5" fmla="*/ 135467 h 4064000"/>
              <a:gd name="T6" fmla="*/ 2715120 w 2934823"/>
              <a:gd name="T7" fmla="*/ 101600 h 4064000"/>
              <a:gd name="T8" fmla="*/ 2562696 w 2934823"/>
              <a:gd name="T9" fmla="*/ 67733 h 4064000"/>
              <a:gd name="T10" fmla="*/ 2215508 w 2934823"/>
              <a:gd name="T11" fmla="*/ 33867 h 4064000"/>
              <a:gd name="T12" fmla="*/ 2096955 w 2934823"/>
              <a:gd name="T13" fmla="*/ 0 h 4064000"/>
              <a:gd name="T14" fmla="*/ 1656619 w 2934823"/>
              <a:gd name="T15" fmla="*/ 42333 h 4064000"/>
              <a:gd name="T16" fmla="*/ 1360238 w 2934823"/>
              <a:gd name="T17" fmla="*/ 59267 h 4064000"/>
              <a:gd name="T18" fmla="*/ 615054 w 2934823"/>
              <a:gd name="T19" fmla="*/ 67733 h 4064000"/>
              <a:gd name="T20" fmla="*/ 217057 w 2934823"/>
              <a:gd name="T21" fmla="*/ 186267 h 4064000"/>
              <a:gd name="T22" fmla="*/ 123910 w 2934823"/>
              <a:gd name="T23" fmla="*/ 245533 h 4064000"/>
              <a:gd name="T24" fmla="*/ 47698 w 2934823"/>
              <a:gd name="T25" fmla="*/ 313267 h 4064000"/>
              <a:gd name="T26" fmla="*/ 5358 w 2934823"/>
              <a:gd name="T27" fmla="*/ 372533 h 4064000"/>
              <a:gd name="T28" fmla="*/ 56166 w 2934823"/>
              <a:gd name="T29" fmla="*/ 618067 h 4064000"/>
              <a:gd name="T30" fmla="*/ 98506 w 2934823"/>
              <a:gd name="T31" fmla="*/ 753533 h 4064000"/>
              <a:gd name="T32" fmla="*/ 123910 w 2934823"/>
              <a:gd name="T33" fmla="*/ 956733 h 4064000"/>
              <a:gd name="T34" fmla="*/ 166249 w 2934823"/>
              <a:gd name="T35" fmla="*/ 1024467 h 4064000"/>
              <a:gd name="T36" fmla="*/ 191653 w 2934823"/>
              <a:gd name="T37" fmla="*/ 1159933 h 4064000"/>
              <a:gd name="T38" fmla="*/ 242461 w 2934823"/>
              <a:gd name="T39" fmla="*/ 1236133 h 4064000"/>
              <a:gd name="T40" fmla="*/ 267865 w 2934823"/>
              <a:gd name="T41" fmla="*/ 2108200 h 4064000"/>
              <a:gd name="T42" fmla="*/ 327142 w 2934823"/>
              <a:gd name="T43" fmla="*/ 2201333 h 4064000"/>
              <a:gd name="T44" fmla="*/ 284802 w 2934823"/>
              <a:gd name="T45" fmla="*/ 2514600 h 4064000"/>
              <a:gd name="T46" fmla="*/ 318673 w 2934823"/>
              <a:gd name="T47" fmla="*/ 2861733 h 4064000"/>
              <a:gd name="T48" fmla="*/ 293269 w 2934823"/>
              <a:gd name="T49" fmla="*/ 3242733 h 4064000"/>
              <a:gd name="T50" fmla="*/ 284802 w 2934823"/>
              <a:gd name="T51" fmla="*/ 3759200 h 4064000"/>
              <a:gd name="T52" fmla="*/ 361014 w 2934823"/>
              <a:gd name="T53" fmla="*/ 3970867 h 4064000"/>
              <a:gd name="T54" fmla="*/ 394886 w 2934823"/>
              <a:gd name="T55" fmla="*/ 4004733 h 4064000"/>
              <a:gd name="T56" fmla="*/ 987646 w 2934823"/>
              <a:gd name="T57" fmla="*/ 4047067 h 4064000"/>
              <a:gd name="T58" fmla="*/ 1555003 w 2934823"/>
              <a:gd name="T59" fmla="*/ 4055533 h 4064000"/>
              <a:gd name="T60" fmla="*/ 1682023 w 2934823"/>
              <a:gd name="T61" fmla="*/ 4021667 h 4064000"/>
              <a:gd name="T62" fmla="*/ 1817511 w 2934823"/>
              <a:gd name="T63" fmla="*/ 3970867 h 4064000"/>
              <a:gd name="T64" fmla="*/ 1859852 w 2934823"/>
              <a:gd name="T65" fmla="*/ 3937000 h 4064000"/>
              <a:gd name="T66" fmla="*/ 1961468 w 2934823"/>
              <a:gd name="T67" fmla="*/ 3894667 h 4064000"/>
              <a:gd name="T68" fmla="*/ 2088488 w 2934823"/>
              <a:gd name="T69" fmla="*/ 3852333 h 40640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934823" h="4064000">
                <a:moveTo>
                  <a:pt x="2934823" y="431800"/>
                </a:moveTo>
                <a:lnTo>
                  <a:pt x="2909423" y="355600"/>
                </a:lnTo>
                <a:lnTo>
                  <a:pt x="2900957" y="330200"/>
                </a:lnTo>
                <a:cubicBezTo>
                  <a:pt x="2898135" y="310444"/>
                  <a:pt x="2894822" y="290753"/>
                  <a:pt x="2892490" y="270933"/>
                </a:cubicBezTo>
                <a:cubicBezTo>
                  <a:pt x="2881376" y="176472"/>
                  <a:pt x="2904599" y="206844"/>
                  <a:pt x="2867090" y="169333"/>
                </a:cubicBezTo>
                <a:cubicBezTo>
                  <a:pt x="2864268" y="158044"/>
                  <a:pt x="2869188" y="140343"/>
                  <a:pt x="2858623" y="135467"/>
                </a:cubicBezTo>
                <a:cubicBezTo>
                  <a:pt x="2827449" y="121079"/>
                  <a:pt x="2757023" y="118533"/>
                  <a:pt x="2757023" y="118533"/>
                </a:cubicBezTo>
                <a:cubicBezTo>
                  <a:pt x="2742912" y="112889"/>
                  <a:pt x="2728920" y="106936"/>
                  <a:pt x="2714690" y="101600"/>
                </a:cubicBezTo>
                <a:cubicBezTo>
                  <a:pt x="2689251" y="92060"/>
                  <a:pt x="2640477" y="78903"/>
                  <a:pt x="2621557" y="76200"/>
                </a:cubicBezTo>
                <a:lnTo>
                  <a:pt x="2562290" y="67733"/>
                </a:lnTo>
                <a:cubicBezTo>
                  <a:pt x="2481917" y="40943"/>
                  <a:pt x="2529266" y="49184"/>
                  <a:pt x="2418357" y="59267"/>
                </a:cubicBezTo>
                <a:cubicBezTo>
                  <a:pt x="2180765" y="44417"/>
                  <a:pt x="2367367" y="64310"/>
                  <a:pt x="2215157" y="33867"/>
                </a:cubicBezTo>
                <a:cubicBezTo>
                  <a:pt x="2201046" y="31045"/>
                  <a:pt x="2186660" y="29353"/>
                  <a:pt x="2172823" y="25400"/>
                </a:cubicBezTo>
                <a:cubicBezTo>
                  <a:pt x="2147079" y="18045"/>
                  <a:pt x="2096623" y="0"/>
                  <a:pt x="2096623" y="0"/>
                </a:cubicBezTo>
                <a:cubicBezTo>
                  <a:pt x="1966801" y="5644"/>
                  <a:pt x="1836505" y="4496"/>
                  <a:pt x="1707157" y="16933"/>
                </a:cubicBezTo>
                <a:cubicBezTo>
                  <a:pt x="1688312" y="18745"/>
                  <a:pt x="1674149" y="35863"/>
                  <a:pt x="1656357" y="42333"/>
                </a:cubicBezTo>
                <a:cubicBezTo>
                  <a:pt x="1642833" y="47251"/>
                  <a:pt x="1628390" y="49979"/>
                  <a:pt x="1614023" y="50800"/>
                </a:cubicBezTo>
                <a:cubicBezTo>
                  <a:pt x="1529447" y="55633"/>
                  <a:pt x="1444690" y="56445"/>
                  <a:pt x="1360023" y="59267"/>
                </a:cubicBezTo>
                <a:cubicBezTo>
                  <a:pt x="1121607" y="118867"/>
                  <a:pt x="1372287" y="59267"/>
                  <a:pt x="699623" y="59267"/>
                </a:cubicBezTo>
                <a:cubicBezTo>
                  <a:pt x="671260" y="59267"/>
                  <a:pt x="643179" y="64911"/>
                  <a:pt x="614957" y="67733"/>
                </a:cubicBezTo>
                <a:cubicBezTo>
                  <a:pt x="494873" y="127777"/>
                  <a:pt x="700804" y="29687"/>
                  <a:pt x="352490" y="110067"/>
                </a:cubicBezTo>
                <a:cubicBezTo>
                  <a:pt x="192632" y="146957"/>
                  <a:pt x="298189" y="145684"/>
                  <a:pt x="217023" y="186267"/>
                </a:cubicBezTo>
                <a:cubicBezTo>
                  <a:pt x="206615" y="191471"/>
                  <a:pt x="194446" y="191911"/>
                  <a:pt x="183157" y="194733"/>
                </a:cubicBezTo>
                <a:cubicBezTo>
                  <a:pt x="105209" y="246700"/>
                  <a:pt x="226555" y="163402"/>
                  <a:pt x="123890" y="245533"/>
                </a:cubicBezTo>
                <a:cubicBezTo>
                  <a:pt x="107998" y="258246"/>
                  <a:pt x="73090" y="279400"/>
                  <a:pt x="73090" y="279400"/>
                </a:cubicBezTo>
                <a:cubicBezTo>
                  <a:pt x="64623" y="290689"/>
                  <a:pt x="56873" y="302553"/>
                  <a:pt x="47690" y="313267"/>
                </a:cubicBezTo>
                <a:cubicBezTo>
                  <a:pt x="39898" y="322358"/>
                  <a:pt x="29250" y="328924"/>
                  <a:pt x="22290" y="338667"/>
                </a:cubicBezTo>
                <a:cubicBezTo>
                  <a:pt x="14954" y="348937"/>
                  <a:pt x="11001" y="361244"/>
                  <a:pt x="5357" y="372533"/>
                </a:cubicBezTo>
                <a:cubicBezTo>
                  <a:pt x="9611" y="470388"/>
                  <a:pt x="-21489" y="529972"/>
                  <a:pt x="30757" y="592667"/>
                </a:cubicBezTo>
                <a:cubicBezTo>
                  <a:pt x="38422" y="601865"/>
                  <a:pt x="47690" y="609600"/>
                  <a:pt x="56157" y="618067"/>
                </a:cubicBezTo>
                <a:cubicBezTo>
                  <a:pt x="65583" y="646348"/>
                  <a:pt x="66004" y="645446"/>
                  <a:pt x="73090" y="677333"/>
                </a:cubicBezTo>
                <a:cubicBezTo>
                  <a:pt x="81415" y="714796"/>
                  <a:pt x="77416" y="721922"/>
                  <a:pt x="98490" y="753533"/>
                </a:cubicBezTo>
                <a:cubicBezTo>
                  <a:pt x="102918" y="760175"/>
                  <a:pt x="109779" y="764822"/>
                  <a:pt x="115423" y="770467"/>
                </a:cubicBezTo>
                <a:cubicBezTo>
                  <a:pt x="118245" y="832556"/>
                  <a:pt x="112152" y="895699"/>
                  <a:pt x="123890" y="956733"/>
                </a:cubicBezTo>
                <a:cubicBezTo>
                  <a:pt x="126905" y="972411"/>
                  <a:pt x="157757" y="990600"/>
                  <a:pt x="157757" y="990600"/>
                </a:cubicBezTo>
                <a:cubicBezTo>
                  <a:pt x="160579" y="1001889"/>
                  <a:pt x="164780" y="1012920"/>
                  <a:pt x="166223" y="1024467"/>
                </a:cubicBezTo>
                <a:cubicBezTo>
                  <a:pt x="170438" y="1058189"/>
                  <a:pt x="168427" y="1092665"/>
                  <a:pt x="174690" y="1126067"/>
                </a:cubicBezTo>
                <a:cubicBezTo>
                  <a:pt x="177016" y="1138472"/>
                  <a:pt x="185979" y="1148644"/>
                  <a:pt x="191623" y="1159933"/>
                </a:cubicBezTo>
                <a:cubicBezTo>
                  <a:pt x="196212" y="1182879"/>
                  <a:pt x="196260" y="1211057"/>
                  <a:pt x="217023" y="1227667"/>
                </a:cubicBezTo>
                <a:cubicBezTo>
                  <a:pt x="223992" y="1233242"/>
                  <a:pt x="233956" y="1233311"/>
                  <a:pt x="242423" y="1236133"/>
                </a:cubicBezTo>
                <a:cubicBezTo>
                  <a:pt x="248068" y="1478844"/>
                  <a:pt x="252289" y="1721593"/>
                  <a:pt x="259357" y="1964267"/>
                </a:cubicBezTo>
                <a:cubicBezTo>
                  <a:pt x="260756" y="2012307"/>
                  <a:pt x="259588" y="2060850"/>
                  <a:pt x="267823" y="2108200"/>
                </a:cubicBezTo>
                <a:cubicBezTo>
                  <a:pt x="276647" y="2158939"/>
                  <a:pt x="288330" y="2148650"/>
                  <a:pt x="310157" y="2175933"/>
                </a:cubicBezTo>
                <a:cubicBezTo>
                  <a:pt x="316514" y="2183879"/>
                  <a:pt x="321446" y="2192866"/>
                  <a:pt x="327090" y="2201333"/>
                </a:cubicBezTo>
                <a:cubicBezTo>
                  <a:pt x="308385" y="2257444"/>
                  <a:pt x="320757" y="2213868"/>
                  <a:pt x="310157" y="2319867"/>
                </a:cubicBezTo>
                <a:cubicBezTo>
                  <a:pt x="301576" y="2405677"/>
                  <a:pt x="298598" y="2417710"/>
                  <a:pt x="284757" y="2514600"/>
                </a:cubicBezTo>
                <a:cubicBezTo>
                  <a:pt x="287579" y="2621844"/>
                  <a:pt x="282806" y="2729558"/>
                  <a:pt x="293223" y="2836333"/>
                </a:cubicBezTo>
                <a:cubicBezTo>
                  <a:pt x="294386" y="2848250"/>
                  <a:pt x="318040" y="2849774"/>
                  <a:pt x="318623" y="2861733"/>
                </a:cubicBezTo>
                <a:cubicBezTo>
                  <a:pt x="323850" y="2968887"/>
                  <a:pt x="317293" y="3076423"/>
                  <a:pt x="310157" y="3183467"/>
                </a:cubicBezTo>
                <a:cubicBezTo>
                  <a:pt x="308790" y="3203967"/>
                  <a:pt x="298206" y="3222801"/>
                  <a:pt x="293223" y="3242733"/>
                </a:cubicBezTo>
                <a:cubicBezTo>
                  <a:pt x="289733" y="3256694"/>
                  <a:pt x="287579" y="3270956"/>
                  <a:pt x="284757" y="3285067"/>
                </a:cubicBezTo>
                <a:cubicBezTo>
                  <a:pt x="282442" y="3370725"/>
                  <a:pt x="266891" y="3638609"/>
                  <a:pt x="284757" y="3759200"/>
                </a:cubicBezTo>
                <a:cubicBezTo>
                  <a:pt x="287802" y="3779753"/>
                  <a:pt x="327312" y="3864763"/>
                  <a:pt x="335557" y="3886200"/>
                </a:cubicBezTo>
                <a:cubicBezTo>
                  <a:pt x="357908" y="3944313"/>
                  <a:pt x="347028" y="3922113"/>
                  <a:pt x="360957" y="3970867"/>
                </a:cubicBezTo>
                <a:cubicBezTo>
                  <a:pt x="363409" y="3979448"/>
                  <a:pt x="363112" y="3989956"/>
                  <a:pt x="369423" y="3996267"/>
                </a:cubicBezTo>
                <a:cubicBezTo>
                  <a:pt x="375734" y="4002578"/>
                  <a:pt x="386356" y="4001911"/>
                  <a:pt x="394823" y="4004733"/>
                </a:cubicBezTo>
                <a:cubicBezTo>
                  <a:pt x="439038" y="4048948"/>
                  <a:pt x="407408" y="4024712"/>
                  <a:pt x="530290" y="4030133"/>
                </a:cubicBezTo>
                <a:lnTo>
                  <a:pt x="987490" y="4047067"/>
                </a:lnTo>
                <a:cubicBezTo>
                  <a:pt x="1070898" y="4057492"/>
                  <a:pt x="1110344" y="4064000"/>
                  <a:pt x="1207623" y="4064000"/>
                </a:cubicBezTo>
                <a:cubicBezTo>
                  <a:pt x="1323369" y="4064000"/>
                  <a:pt x="1439046" y="4058355"/>
                  <a:pt x="1554757" y="4055533"/>
                </a:cubicBezTo>
                <a:cubicBezTo>
                  <a:pt x="1580157" y="4052711"/>
                  <a:pt x="1605748" y="4051268"/>
                  <a:pt x="1630957" y="4047067"/>
                </a:cubicBezTo>
                <a:cubicBezTo>
                  <a:pt x="1669873" y="4040581"/>
                  <a:pt x="1644528" y="4037623"/>
                  <a:pt x="1681757" y="4021667"/>
                </a:cubicBezTo>
                <a:cubicBezTo>
                  <a:pt x="1692221" y="4017182"/>
                  <a:pt x="1750421" y="4006240"/>
                  <a:pt x="1757957" y="4004733"/>
                </a:cubicBezTo>
                <a:cubicBezTo>
                  <a:pt x="1850085" y="3912605"/>
                  <a:pt x="1714890" y="4039088"/>
                  <a:pt x="1817223" y="3970867"/>
                </a:cubicBezTo>
                <a:cubicBezTo>
                  <a:pt x="1825690" y="3965223"/>
                  <a:pt x="1826211" y="3951824"/>
                  <a:pt x="1834157" y="3945467"/>
                </a:cubicBezTo>
                <a:cubicBezTo>
                  <a:pt x="1841126" y="3939892"/>
                  <a:pt x="1851575" y="3940991"/>
                  <a:pt x="1859557" y="3937000"/>
                </a:cubicBezTo>
                <a:cubicBezTo>
                  <a:pt x="1868658" y="3932449"/>
                  <a:pt x="1875564" y="3923981"/>
                  <a:pt x="1884957" y="3920067"/>
                </a:cubicBezTo>
                <a:cubicBezTo>
                  <a:pt x="1909671" y="3909769"/>
                  <a:pt x="1935757" y="3903134"/>
                  <a:pt x="1961157" y="3894667"/>
                </a:cubicBezTo>
                <a:cubicBezTo>
                  <a:pt x="1978090" y="3889022"/>
                  <a:pt x="1995384" y="3884362"/>
                  <a:pt x="2011957" y="3877733"/>
                </a:cubicBezTo>
                <a:cubicBezTo>
                  <a:pt x="2036234" y="3868022"/>
                  <a:pt x="2061643" y="3855647"/>
                  <a:pt x="2088157" y="3852333"/>
                </a:cubicBezTo>
                <a:cubicBezTo>
                  <a:pt x="2099358" y="3850933"/>
                  <a:pt x="2110734" y="3852333"/>
                  <a:pt x="2122023" y="3852333"/>
                </a:cubicBezTo>
              </a:path>
            </a:pathLst>
          </a:custGeom>
          <a:noFill/>
          <a:ln w="127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Freeform 10"/>
          <p:cNvSpPr>
            <a:spLocks/>
          </p:cNvSpPr>
          <p:nvPr/>
        </p:nvSpPr>
        <p:spPr bwMode="auto">
          <a:xfrm>
            <a:off x="4999038" y="863600"/>
            <a:ext cx="2933700" cy="4064000"/>
          </a:xfrm>
          <a:custGeom>
            <a:avLst/>
            <a:gdLst>
              <a:gd name="T0" fmla="*/ 2908310 w 2934823"/>
              <a:gd name="T1" fmla="*/ 355600 h 4064000"/>
              <a:gd name="T2" fmla="*/ 2891383 w 2934823"/>
              <a:gd name="T3" fmla="*/ 270933 h 4064000"/>
              <a:gd name="T4" fmla="*/ 2857529 w 2934823"/>
              <a:gd name="T5" fmla="*/ 135467 h 4064000"/>
              <a:gd name="T6" fmla="*/ 2713651 w 2934823"/>
              <a:gd name="T7" fmla="*/ 101600 h 4064000"/>
              <a:gd name="T8" fmla="*/ 2561310 w 2934823"/>
              <a:gd name="T9" fmla="*/ 67733 h 4064000"/>
              <a:gd name="T10" fmla="*/ 2214309 w 2934823"/>
              <a:gd name="T11" fmla="*/ 33867 h 4064000"/>
              <a:gd name="T12" fmla="*/ 2095821 w 2934823"/>
              <a:gd name="T13" fmla="*/ 0 h 4064000"/>
              <a:gd name="T14" fmla="*/ 1655723 w 2934823"/>
              <a:gd name="T15" fmla="*/ 42333 h 4064000"/>
              <a:gd name="T16" fmla="*/ 1359503 w 2934823"/>
              <a:gd name="T17" fmla="*/ 59267 h 4064000"/>
              <a:gd name="T18" fmla="*/ 614722 w 2934823"/>
              <a:gd name="T19" fmla="*/ 67733 h 4064000"/>
              <a:gd name="T20" fmla="*/ 216940 w 2934823"/>
              <a:gd name="T21" fmla="*/ 186267 h 4064000"/>
              <a:gd name="T22" fmla="*/ 123843 w 2934823"/>
              <a:gd name="T23" fmla="*/ 245533 h 4064000"/>
              <a:gd name="T24" fmla="*/ 47672 w 2934823"/>
              <a:gd name="T25" fmla="*/ 313267 h 4064000"/>
              <a:gd name="T26" fmla="*/ 5355 w 2934823"/>
              <a:gd name="T27" fmla="*/ 372533 h 4064000"/>
              <a:gd name="T28" fmla="*/ 56136 w 2934823"/>
              <a:gd name="T29" fmla="*/ 618067 h 4064000"/>
              <a:gd name="T30" fmla="*/ 98452 w 2934823"/>
              <a:gd name="T31" fmla="*/ 753533 h 4064000"/>
              <a:gd name="T32" fmla="*/ 123843 w 2934823"/>
              <a:gd name="T33" fmla="*/ 956733 h 4064000"/>
              <a:gd name="T34" fmla="*/ 166159 w 2934823"/>
              <a:gd name="T35" fmla="*/ 1024467 h 4064000"/>
              <a:gd name="T36" fmla="*/ 191550 w 2934823"/>
              <a:gd name="T37" fmla="*/ 1159933 h 4064000"/>
              <a:gd name="T38" fmla="*/ 242330 w 2934823"/>
              <a:gd name="T39" fmla="*/ 1236133 h 4064000"/>
              <a:gd name="T40" fmla="*/ 267721 w 2934823"/>
              <a:gd name="T41" fmla="*/ 2108200 h 4064000"/>
              <a:gd name="T42" fmla="*/ 326965 w 2934823"/>
              <a:gd name="T43" fmla="*/ 2201333 h 4064000"/>
              <a:gd name="T44" fmla="*/ 284648 w 2934823"/>
              <a:gd name="T45" fmla="*/ 2514600 h 4064000"/>
              <a:gd name="T46" fmla="*/ 318501 w 2934823"/>
              <a:gd name="T47" fmla="*/ 2861733 h 4064000"/>
              <a:gd name="T48" fmla="*/ 293111 w 2934823"/>
              <a:gd name="T49" fmla="*/ 3242733 h 4064000"/>
              <a:gd name="T50" fmla="*/ 284648 w 2934823"/>
              <a:gd name="T51" fmla="*/ 3759200 h 4064000"/>
              <a:gd name="T52" fmla="*/ 360819 w 2934823"/>
              <a:gd name="T53" fmla="*/ 3970867 h 4064000"/>
              <a:gd name="T54" fmla="*/ 394672 w 2934823"/>
              <a:gd name="T55" fmla="*/ 4004733 h 4064000"/>
              <a:gd name="T56" fmla="*/ 987112 w 2934823"/>
              <a:gd name="T57" fmla="*/ 4047067 h 4064000"/>
              <a:gd name="T58" fmla="*/ 1554162 w 2934823"/>
              <a:gd name="T59" fmla="*/ 4055533 h 4064000"/>
              <a:gd name="T60" fmla="*/ 1681113 w 2934823"/>
              <a:gd name="T61" fmla="*/ 4021667 h 4064000"/>
              <a:gd name="T62" fmla="*/ 1816528 w 2934823"/>
              <a:gd name="T63" fmla="*/ 3970867 h 4064000"/>
              <a:gd name="T64" fmla="*/ 1858845 w 2934823"/>
              <a:gd name="T65" fmla="*/ 3937000 h 4064000"/>
              <a:gd name="T66" fmla="*/ 1960407 w 2934823"/>
              <a:gd name="T67" fmla="*/ 3894667 h 4064000"/>
              <a:gd name="T68" fmla="*/ 2087358 w 2934823"/>
              <a:gd name="T69" fmla="*/ 3852333 h 40640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934823" h="4064000">
                <a:moveTo>
                  <a:pt x="2934823" y="431800"/>
                </a:moveTo>
                <a:lnTo>
                  <a:pt x="2909423" y="355600"/>
                </a:lnTo>
                <a:lnTo>
                  <a:pt x="2900957" y="330200"/>
                </a:lnTo>
                <a:cubicBezTo>
                  <a:pt x="2898135" y="310444"/>
                  <a:pt x="2894822" y="290753"/>
                  <a:pt x="2892490" y="270933"/>
                </a:cubicBezTo>
                <a:cubicBezTo>
                  <a:pt x="2881376" y="176472"/>
                  <a:pt x="2904599" y="206844"/>
                  <a:pt x="2867090" y="169333"/>
                </a:cubicBezTo>
                <a:cubicBezTo>
                  <a:pt x="2864268" y="158044"/>
                  <a:pt x="2869188" y="140343"/>
                  <a:pt x="2858623" y="135467"/>
                </a:cubicBezTo>
                <a:cubicBezTo>
                  <a:pt x="2827449" y="121079"/>
                  <a:pt x="2757023" y="118533"/>
                  <a:pt x="2757023" y="118533"/>
                </a:cubicBezTo>
                <a:cubicBezTo>
                  <a:pt x="2742912" y="112889"/>
                  <a:pt x="2728920" y="106936"/>
                  <a:pt x="2714690" y="101600"/>
                </a:cubicBezTo>
                <a:cubicBezTo>
                  <a:pt x="2689251" y="92060"/>
                  <a:pt x="2640477" y="78903"/>
                  <a:pt x="2621557" y="76200"/>
                </a:cubicBezTo>
                <a:lnTo>
                  <a:pt x="2562290" y="67733"/>
                </a:lnTo>
                <a:cubicBezTo>
                  <a:pt x="2481917" y="40943"/>
                  <a:pt x="2529266" y="49184"/>
                  <a:pt x="2418357" y="59267"/>
                </a:cubicBezTo>
                <a:cubicBezTo>
                  <a:pt x="2180765" y="44417"/>
                  <a:pt x="2367367" y="64310"/>
                  <a:pt x="2215157" y="33867"/>
                </a:cubicBezTo>
                <a:cubicBezTo>
                  <a:pt x="2201046" y="31045"/>
                  <a:pt x="2186660" y="29353"/>
                  <a:pt x="2172823" y="25400"/>
                </a:cubicBezTo>
                <a:cubicBezTo>
                  <a:pt x="2147079" y="18045"/>
                  <a:pt x="2096623" y="0"/>
                  <a:pt x="2096623" y="0"/>
                </a:cubicBezTo>
                <a:cubicBezTo>
                  <a:pt x="1966801" y="5644"/>
                  <a:pt x="1836505" y="4496"/>
                  <a:pt x="1707157" y="16933"/>
                </a:cubicBezTo>
                <a:cubicBezTo>
                  <a:pt x="1688312" y="18745"/>
                  <a:pt x="1674149" y="35863"/>
                  <a:pt x="1656357" y="42333"/>
                </a:cubicBezTo>
                <a:cubicBezTo>
                  <a:pt x="1642833" y="47251"/>
                  <a:pt x="1628390" y="49979"/>
                  <a:pt x="1614023" y="50800"/>
                </a:cubicBezTo>
                <a:cubicBezTo>
                  <a:pt x="1529447" y="55633"/>
                  <a:pt x="1444690" y="56445"/>
                  <a:pt x="1360023" y="59267"/>
                </a:cubicBezTo>
                <a:cubicBezTo>
                  <a:pt x="1121607" y="118867"/>
                  <a:pt x="1372287" y="59267"/>
                  <a:pt x="699623" y="59267"/>
                </a:cubicBezTo>
                <a:cubicBezTo>
                  <a:pt x="671260" y="59267"/>
                  <a:pt x="643179" y="64911"/>
                  <a:pt x="614957" y="67733"/>
                </a:cubicBezTo>
                <a:cubicBezTo>
                  <a:pt x="494873" y="127777"/>
                  <a:pt x="700804" y="29687"/>
                  <a:pt x="352490" y="110067"/>
                </a:cubicBezTo>
                <a:cubicBezTo>
                  <a:pt x="192632" y="146957"/>
                  <a:pt x="298189" y="145684"/>
                  <a:pt x="217023" y="186267"/>
                </a:cubicBezTo>
                <a:cubicBezTo>
                  <a:pt x="206615" y="191471"/>
                  <a:pt x="194446" y="191911"/>
                  <a:pt x="183157" y="194733"/>
                </a:cubicBezTo>
                <a:cubicBezTo>
                  <a:pt x="105209" y="246700"/>
                  <a:pt x="226555" y="163402"/>
                  <a:pt x="123890" y="245533"/>
                </a:cubicBezTo>
                <a:cubicBezTo>
                  <a:pt x="107998" y="258246"/>
                  <a:pt x="73090" y="279400"/>
                  <a:pt x="73090" y="279400"/>
                </a:cubicBezTo>
                <a:cubicBezTo>
                  <a:pt x="64623" y="290689"/>
                  <a:pt x="56873" y="302553"/>
                  <a:pt x="47690" y="313267"/>
                </a:cubicBezTo>
                <a:cubicBezTo>
                  <a:pt x="39898" y="322358"/>
                  <a:pt x="29250" y="328924"/>
                  <a:pt x="22290" y="338667"/>
                </a:cubicBezTo>
                <a:cubicBezTo>
                  <a:pt x="14954" y="348937"/>
                  <a:pt x="11001" y="361244"/>
                  <a:pt x="5357" y="372533"/>
                </a:cubicBezTo>
                <a:cubicBezTo>
                  <a:pt x="9611" y="470388"/>
                  <a:pt x="-21489" y="529972"/>
                  <a:pt x="30757" y="592667"/>
                </a:cubicBezTo>
                <a:cubicBezTo>
                  <a:pt x="38422" y="601865"/>
                  <a:pt x="47690" y="609600"/>
                  <a:pt x="56157" y="618067"/>
                </a:cubicBezTo>
                <a:cubicBezTo>
                  <a:pt x="65583" y="646348"/>
                  <a:pt x="66004" y="645446"/>
                  <a:pt x="73090" y="677333"/>
                </a:cubicBezTo>
                <a:cubicBezTo>
                  <a:pt x="81415" y="714796"/>
                  <a:pt x="77416" y="721922"/>
                  <a:pt x="98490" y="753533"/>
                </a:cubicBezTo>
                <a:cubicBezTo>
                  <a:pt x="102918" y="760175"/>
                  <a:pt x="109779" y="764822"/>
                  <a:pt x="115423" y="770467"/>
                </a:cubicBezTo>
                <a:cubicBezTo>
                  <a:pt x="118245" y="832556"/>
                  <a:pt x="112152" y="895699"/>
                  <a:pt x="123890" y="956733"/>
                </a:cubicBezTo>
                <a:cubicBezTo>
                  <a:pt x="126905" y="972411"/>
                  <a:pt x="157757" y="990600"/>
                  <a:pt x="157757" y="990600"/>
                </a:cubicBezTo>
                <a:cubicBezTo>
                  <a:pt x="160579" y="1001889"/>
                  <a:pt x="164780" y="1012920"/>
                  <a:pt x="166223" y="1024467"/>
                </a:cubicBezTo>
                <a:cubicBezTo>
                  <a:pt x="170438" y="1058189"/>
                  <a:pt x="168427" y="1092665"/>
                  <a:pt x="174690" y="1126067"/>
                </a:cubicBezTo>
                <a:cubicBezTo>
                  <a:pt x="177016" y="1138472"/>
                  <a:pt x="185979" y="1148644"/>
                  <a:pt x="191623" y="1159933"/>
                </a:cubicBezTo>
                <a:cubicBezTo>
                  <a:pt x="196212" y="1182879"/>
                  <a:pt x="196260" y="1211057"/>
                  <a:pt x="217023" y="1227667"/>
                </a:cubicBezTo>
                <a:cubicBezTo>
                  <a:pt x="223992" y="1233242"/>
                  <a:pt x="233956" y="1233311"/>
                  <a:pt x="242423" y="1236133"/>
                </a:cubicBezTo>
                <a:cubicBezTo>
                  <a:pt x="248068" y="1478844"/>
                  <a:pt x="252289" y="1721593"/>
                  <a:pt x="259357" y="1964267"/>
                </a:cubicBezTo>
                <a:cubicBezTo>
                  <a:pt x="260756" y="2012307"/>
                  <a:pt x="259588" y="2060850"/>
                  <a:pt x="267823" y="2108200"/>
                </a:cubicBezTo>
                <a:cubicBezTo>
                  <a:pt x="276647" y="2158939"/>
                  <a:pt x="288330" y="2148650"/>
                  <a:pt x="310157" y="2175933"/>
                </a:cubicBezTo>
                <a:cubicBezTo>
                  <a:pt x="316514" y="2183879"/>
                  <a:pt x="321446" y="2192866"/>
                  <a:pt x="327090" y="2201333"/>
                </a:cubicBezTo>
                <a:cubicBezTo>
                  <a:pt x="308385" y="2257444"/>
                  <a:pt x="320757" y="2213868"/>
                  <a:pt x="310157" y="2319867"/>
                </a:cubicBezTo>
                <a:cubicBezTo>
                  <a:pt x="301576" y="2405677"/>
                  <a:pt x="298598" y="2417710"/>
                  <a:pt x="284757" y="2514600"/>
                </a:cubicBezTo>
                <a:cubicBezTo>
                  <a:pt x="287579" y="2621844"/>
                  <a:pt x="282806" y="2729558"/>
                  <a:pt x="293223" y="2836333"/>
                </a:cubicBezTo>
                <a:cubicBezTo>
                  <a:pt x="294386" y="2848250"/>
                  <a:pt x="318040" y="2849774"/>
                  <a:pt x="318623" y="2861733"/>
                </a:cubicBezTo>
                <a:cubicBezTo>
                  <a:pt x="323850" y="2968887"/>
                  <a:pt x="317293" y="3076423"/>
                  <a:pt x="310157" y="3183467"/>
                </a:cubicBezTo>
                <a:cubicBezTo>
                  <a:pt x="308790" y="3203967"/>
                  <a:pt x="298206" y="3222801"/>
                  <a:pt x="293223" y="3242733"/>
                </a:cubicBezTo>
                <a:cubicBezTo>
                  <a:pt x="289733" y="3256694"/>
                  <a:pt x="287579" y="3270956"/>
                  <a:pt x="284757" y="3285067"/>
                </a:cubicBezTo>
                <a:cubicBezTo>
                  <a:pt x="282442" y="3370725"/>
                  <a:pt x="266891" y="3638609"/>
                  <a:pt x="284757" y="3759200"/>
                </a:cubicBezTo>
                <a:cubicBezTo>
                  <a:pt x="287802" y="3779753"/>
                  <a:pt x="327312" y="3864763"/>
                  <a:pt x="335557" y="3886200"/>
                </a:cubicBezTo>
                <a:cubicBezTo>
                  <a:pt x="357908" y="3944313"/>
                  <a:pt x="347028" y="3922113"/>
                  <a:pt x="360957" y="3970867"/>
                </a:cubicBezTo>
                <a:cubicBezTo>
                  <a:pt x="363409" y="3979448"/>
                  <a:pt x="363112" y="3989956"/>
                  <a:pt x="369423" y="3996267"/>
                </a:cubicBezTo>
                <a:cubicBezTo>
                  <a:pt x="375734" y="4002578"/>
                  <a:pt x="386356" y="4001911"/>
                  <a:pt x="394823" y="4004733"/>
                </a:cubicBezTo>
                <a:cubicBezTo>
                  <a:pt x="439038" y="4048948"/>
                  <a:pt x="407408" y="4024712"/>
                  <a:pt x="530290" y="4030133"/>
                </a:cubicBezTo>
                <a:lnTo>
                  <a:pt x="987490" y="4047067"/>
                </a:lnTo>
                <a:cubicBezTo>
                  <a:pt x="1070898" y="4057492"/>
                  <a:pt x="1110344" y="4064000"/>
                  <a:pt x="1207623" y="4064000"/>
                </a:cubicBezTo>
                <a:cubicBezTo>
                  <a:pt x="1323369" y="4064000"/>
                  <a:pt x="1439046" y="4058355"/>
                  <a:pt x="1554757" y="4055533"/>
                </a:cubicBezTo>
                <a:cubicBezTo>
                  <a:pt x="1580157" y="4052711"/>
                  <a:pt x="1605748" y="4051268"/>
                  <a:pt x="1630957" y="4047067"/>
                </a:cubicBezTo>
                <a:cubicBezTo>
                  <a:pt x="1669873" y="4040581"/>
                  <a:pt x="1644528" y="4037623"/>
                  <a:pt x="1681757" y="4021667"/>
                </a:cubicBezTo>
                <a:cubicBezTo>
                  <a:pt x="1692221" y="4017182"/>
                  <a:pt x="1750421" y="4006240"/>
                  <a:pt x="1757957" y="4004733"/>
                </a:cubicBezTo>
                <a:cubicBezTo>
                  <a:pt x="1850085" y="3912605"/>
                  <a:pt x="1714890" y="4039088"/>
                  <a:pt x="1817223" y="3970867"/>
                </a:cubicBezTo>
                <a:cubicBezTo>
                  <a:pt x="1825690" y="3965223"/>
                  <a:pt x="1826211" y="3951824"/>
                  <a:pt x="1834157" y="3945467"/>
                </a:cubicBezTo>
                <a:cubicBezTo>
                  <a:pt x="1841126" y="3939892"/>
                  <a:pt x="1851575" y="3940991"/>
                  <a:pt x="1859557" y="3937000"/>
                </a:cubicBezTo>
                <a:cubicBezTo>
                  <a:pt x="1868658" y="3932449"/>
                  <a:pt x="1875564" y="3923981"/>
                  <a:pt x="1884957" y="3920067"/>
                </a:cubicBezTo>
                <a:cubicBezTo>
                  <a:pt x="1909671" y="3909769"/>
                  <a:pt x="1935757" y="3903134"/>
                  <a:pt x="1961157" y="3894667"/>
                </a:cubicBezTo>
                <a:cubicBezTo>
                  <a:pt x="1978090" y="3889022"/>
                  <a:pt x="1995384" y="3884362"/>
                  <a:pt x="2011957" y="3877733"/>
                </a:cubicBezTo>
                <a:cubicBezTo>
                  <a:pt x="2036234" y="3868022"/>
                  <a:pt x="2061643" y="3855647"/>
                  <a:pt x="2088157" y="3852333"/>
                </a:cubicBezTo>
                <a:cubicBezTo>
                  <a:pt x="2099358" y="3850933"/>
                  <a:pt x="2110734" y="3852333"/>
                  <a:pt x="2122023" y="3852333"/>
                </a:cubicBezTo>
              </a:path>
            </a:pathLst>
          </a:custGeom>
          <a:noFill/>
          <a:ln w="127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59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  Synchronous Timing Basics</a:t>
            </a:r>
          </a:p>
        </p:txBody>
      </p:sp>
      <p:sp>
        <p:nvSpPr>
          <p:cNvPr id="20483" name="Rectangle 36"/>
          <p:cNvSpPr>
            <a:spLocks noGrp="1" noChangeArrowheads="1"/>
          </p:cNvSpPr>
          <p:nvPr>
            <p:ph type="body" idx="1"/>
          </p:nvPr>
        </p:nvSpPr>
        <p:spPr>
          <a:xfrm>
            <a:off x="304800" y="2993390"/>
            <a:ext cx="8382000" cy="3417888"/>
          </a:xfrm>
        </p:spPr>
        <p:txBody>
          <a:bodyPr/>
          <a:lstStyle/>
          <a:p>
            <a:r>
              <a:rPr lang="en-US" altLang="en-US" dirty="0" smtClean="0"/>
              <a:t>Under ideal conditions (i.e., when t</a:t>
            </a:r>
            <a:r>
              <a:rPr lang="en-US" altLang="en-US" baseline="-25000" dirty="0" smtClean="0"/>
              <a:t>clk1</a:t>
            </a:r>
            <a:r>
              <a:rPr lang="en-US" altLang="en-US" dirty="0" smtClean="0"/>
              <a:t> = t</a:t>
            </a:r>
            <a:r>
              <a:rPr lang="en-US" altLang="en-US" baseline="-25000" dirty="0" smtClean="0"/>
              <a:t>clk2</a:t>
            </a:r>
            <a:r>
              <a:rPr lang="en-US" altLang="en-US" dirty="0" smtClean="0"/>
              <a:t>)</a:t>
            </a:r>
          </a:p>
          <a:p>
            <a:pPr algn="ctr">
              <a:lnSpc>
                <a:spcPct val="75000"/>
              </a:lnSpc>
              <a:buFont typeface="Wingdings" pitchFamily="2" charset="2"/>
              <a:buNone/>
            </a:pPr>
            <a:r>
              <a:rPr lang="en-US" altLang="en-US" sz="2200" dirty="0" smtClean="0"/>
              <a:t>T </a:t>
            </a:r>
            <a:r>
              <a:rPr lang="en-US" altLang="en-US" sz="2200" dirty="0" smtClean="0">
                <a:sym typeface="Symbol" pitchFamily="18" charset="2"/>
              </a:rPr>
              <a:t> </a:t>
            </a:r>
            <a:r>
              <a:rPr lang="en-US" altLang="en-US" sz="2200" dirty="0" err="1" smtClean="0">
                <a:sym typeface="Symbol" pitchFamily="18" charset="2"/>
              </a:rPr>
              <a:t>t</a:t>
            </a:r>
            <a:r>
              <a:rPr lang="en-US" altLang="en-US" sz="2200" baseline="-25000" dirty="0" err="1" smtClean="0">
                <a:sym typeface="Symbol" pitchFamily="18" charset="2"/>
              </a:rPr>
              <a:t>c</a:t>
            </a:r>
            <a:r>
              <a:rPr lang="en-US" altLang="en-US" sz="2200" baseline="-25000" dirty="0" smtClean="0">
                <a:sym typeface="Symbol" pitchFamily="18" charset="2"/>
              </a:rPr>
              <a:t>-q</a:t>
            </a:r>
            <a:r>
              <a:rPr lang="en-US" altLang="en-US" sz="2200" dirty="0" smtClean="0">
                <a:sym typeface="Symbol" pitchFamily="18" charset="2"/>
              </a:rPr>
              <a:t> + </a:t>
            </a:r>
            <a:r>
              <a:rPr lang="en-US" altLang="en-US" sz="2200" dirty="0" err="1" smtClean="0">
                <a:sym typeface="Symbol" pitchFamily="18" charset="2"/>
              </a:rPr>
              <a:t>t</a:t>
            </a:r>
            <a:r>
              <a:rPr lang="en-US" altLang="en-US" sz="2200" baseline="-25000" dirty="0" err="1" smtClean="0">
                <a:sym typeface="Symbol" pitchFamily="18" charset="2"/>
              </a:rPr>
              <a:t>plogic</a:t>
            </a:r>
            <a:r>
              <a:rPr lang="en-US" altLang="en-US" sz="2200" baseline="-25000" dirty="0" smtClean="0">
                <a:sym typeface="Symbol" pitchFamily="18" charset="2"/>
              </a:rPr>
              <a:t> </a:t>
            </a:r>
            <a:r>
              <a:rPr lang="en-US" altLang="en-US" sz="2200" dirty="0" smtClean="0">
                <a:sym typeface="Symbol" pitchFamily="18" charset="2"/>
              </a:rPr>
              <a:t>+ </a:t>
            </a:r>
            <a:r>
              <a:rPr lang="en-US" altLang="en-US" sz="2200" dirty="0" err="1" smtClean="0">
                <a:sym typeface="Symbol" pitchFamily="18" charset="2"/>
              </a:rPr>
              <a:t>t</a:t>
            </a:r>
            <a:r>
              <a:rPr lang="en-US" altLang="en-US" sz="2200" baseline="-25000" dirty="0" err="1" smtClean="0">
                <a:sym typeface="Symbol" pitchFamily="18" charset="2"/>
              </a:rPr>
              <a:t>su</a:t>
            </a:r>
            <a:endParaRPr lang="en-US" altLang="en-US" sz="2200" dirty="0" smtClean="0">
              <a:sym typeface="Symbol" pitchFamily="18" charset="2"/>
            </a:endParaRPr>
          </a:p>
          <a:p>
            <a:pPr algn="ctr">
              <a:lnSpc>
                <a:spcPct val="75000"/>
              </a:lnSpc>
              <a:buFont typeface="Wingdings" pitchFamily="2" charset="2"/>
              <a:buNone/>
            </a:pPr>
            <a:r>
              <a:rPr lang="en-US" altLang="en-US" sz="2200" dirty="0" err="1" smtClean="0">
                <a:sym typeface="Symbol" pitchFamily="18" charset="2"/>
              </a:rPr>
              <a:t>t</a:t>
            </a:r>
            <a:r>
              <a:rPr lang="en-US" altLang="en-US" sz="2200" baseline="-25000" dirty="0" err="1" smtClean="0">
                <a:sym typeface="Symbol" pitchFamily="18" charset="2"/>
              </a:rPr>
              <a:t>hold</a:t>
            </a:r>
            <a:r>
              <a:rPr lang="en-US" altLang="en-US" sz="2200" dirty="0" smtClean="0">
                <a:sym typeface="Symbol" pitchFamily="18" charset="2"/>
              </a:rPr>
              <a:t> </a:t>
            </a:r>
            <a:r>
              <a:rPr lang="en-US" altLang="en-US" sz="2200" dirty="0" smtClean="0">
                <a:cs typeface="Arial" pitchFamily="34" charset="0"/>
                <a:sym typeface="Symbol" pitchFamily="18" charset="2"/>
              </a:rPr>
              <a:t>≤ </a:t>
            </a:r>
            <a:r>
              <a:rPr lang="en-US" altLang="en-US" sz="2200" dirty="0" err="1" smtClean="0">
                <a:sym typeface="Symbol" pitchFamily="18" charset="2"/>
              </a:rPr>
              <a:t>t</a:t>
            </a:r>
            <a:r>
              <a:rPr lang="en-US" altLang="en-US" sz="2200" baseline="-25000" dirty="0" err="1" smtClean="0">
                <a:sym typeface="Symbol" pitchFamily="18" charset="2"/>
              </a:rPr>
              <a:t>c</a:t>
            </a:r>
            <a:r>
              <a:rPr lang="en-US" altLang="en-US" sz="2200" baseline="-25000" dirty="0" smtClean="0">
                <a:sym typeface="Symbol" pitchFamily="18" charset="2"/>
              </a:rPr>
              <a:t>-q, shortest  </a:t>
            </a:r>
            <a:r>
              <a:rPr lang="en-US" altLang="en-US" sz="2200" dirty="0" smtClean="0">
                <a:cs typeface="Arial" pitchFamily="34" charset="0"/>
                <a:sym typeface="Symbol" pitchFamily="18" charset="2"/>
              </a:rPr>
              <a:t>+</a:t>
            </a:r>
            <a:r>
              <a:rPr lang="en-US" altLang="en-US" sz="2200" dirty="0" err="1" smtClean="0">
                <a:cs typeface="Arial" pitchFamily="34" charset="0"/>
                <a:sym typeface="Symbol" pitchFamily="18" charset="2"/>
              </a:rPr>
              <a:t>t</a:t>
            </a:r>
            <a:r>
              <a:rPr lang="en-US" altLang="en-US" sz="2200" baseline="-25000" dirty="0" err="1" smtClean="0">
                <a:cs typeface="Arial" pitchFamily="34" charset="0"/>
                <a:sym typeface="Symbol" pitchFamily="18" charset="2"/>
              </a:rPr>
              <a:t>plogic</a:t>
            </a:r>
            <a:r>
              <a:rPr lang="en-US" altLang="en-US" sz="2200" baseline="-25000" dirty="0" smtClean="0">
                <a:cs typeface="Arial" pitchFamily="34" charset="0"/>
                <a:sym typeface="Symbol" pitchFamily="18" charset="2"/>
              </a:rPr>
              <a:t>, shortest</a:t>
            </a:r>
            <a:r>
              <a:rPr lang="en-US" altLang="en-US" sz="2200" dirty="0" smtClean="0">
                <a:cs typeface="Arial" pitchFamily="34" charset="0"/>
                <a:sym typeface="Symbol" pitchFamily="18" charset="2"/>
              </a:rPr>
              <a:t> </a:t>
            </a:r>
            <a:endParaRPr lang="en-US" altLang="en-US" sz="2200" baseline="-25000" dirty="0" smtClean="0">
              <a:cs typeface="Arial" pitchFamily="34" charset="0"/>
              <a:sym typeface="Symbol" pitchFamily="18" charset="2"/>
            </a:endParaRPr>
          </a:p>
          <a:p>
            <a:pPr>
              <a:lnSpc>
                <a:spcPct val="75000"/>
              </a:lnSpc>
            </a:pPr>
            <a:r>
              <a:rPr lang="en-US" altLang="en-US" dirty="0" smtClean="0"/>
              <a:t>Under real conditions, the clock signal can have both spatial (clock skew) and temporal (clock jitter) variations</a:t>
            </a:r>
          </a:p>
          <a:p>
            <a:pPr lvl="1"/>
            <a:r>
              <a:rPr lang="en-US" altLang="en-US" dirty="0" smtClean="0"/>
              <a:t>skew is constant from cycle to cycle (by definition); skew can be positive (clock and data flowing in the same direction) or negative (clock and data flowing in opposite directions)</a:t>
            </a:r>
          </a:p>
          <a:p>
            <a:pPr lvl="1"/>
            <a:r>
              <a:rPr lang="en-US" altLang="en-US" dirty="0" smtClean="0"/>
              <a:t>jitter causes T to change on a cycle-by-cycle basis</a:t>
            </a:r>
          </a:p>
        </p:txBody>
      </p:sp>
      <p:sp>
        <p:nvSpPr>
          <p:cNvPr id="20484" name="Rectangle 37"/>
          <p:cNvSpPr>
            <a:spLocks noChangeArrowheads="1"/>
          </p:cNvSpPr>
          <p:nvPr/>
        </p:nvSpPr>
        <p:spPr bwMode="auto">
          <a:xfrm>
            <a:off x="2590800" y="990600"/>
            <a:ext cx="609600" cy="1219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0485" name="Line 38"/>
          <p:cNvSpPr>
            <a:spLocks noChangeShapeType="1"/>
          </p:cNvSpPr>
          <p:nvPr/>
        </p:nvSpPr>
        <p:spPr bwMode="auto">
          <a:xfrm flipV="1">
            <a:off x="2743200" y="19812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 name="Line 39"/>
          <p:cNvSpPr>
            <a:spLocks noChangeShapeType="1"/>
          </p:cNvSpPr>
          <p:nvPr/>
        </p:nvSpPr>
        <p:spPr bwMode="auto">
          <a:xfrm>
            <a:off x="2895600" y="19812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Text Box 40"/>
          <p:cNvSpPr txBox="1">
            <a:spLocks noChangeArrowheads="1"/>
          </p:cNvSpPr>
          <p:nvPr/>
        </p:nvSpPr>
        <p:spPr bwMode="auto">
          <a:xfrm>
            <a:off x="2514600" y="13716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D</a:t>
            </a:r>
            <a:endParaRPr lang="en-US" altLang="en-US" sz="2000" baseline="-25000">
              <a:solidFill>
                <a:srgbClr val="000000"/>
              </a:solidFill>
              <a:latin typeface="Arial" pitchFamily="34" charset="0"/>
            </a:endParaRPr>
          </a:p>
        </p:txBody>
      </p:sp>
      <p:sp>
        <p:nvSpPr>
          <p:cNvPr id="20488" name="Text Box 41"/>
          <p:cNvSpPr txBox="1">
            <a:spLocks noChangeArrowheads="1"/>
          </p:cNvSpPr>
          <p:nvPr/>
        </p:nvSpPr>
        <p:spPr bwMode="auto">
          <a:xfrm>
            <a:off x="2895600" y="13716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Q</a:t>
            </a:r>
            <a:endParaRPr lang="en-US" altLang="en-US" sz="2000" baseline="-25000">
              <a:solidFill>
                <a:srgbClr val="000000"/>
              </a:solidFill>
              <a:latin typeface="Arial" pitchFamily="34" charset="0"/>
            </a:endParaRPr>
          </a:p>
        </p:txBody>
      </p:sp>
      <p:sp>
        <p:nvSpPr>
          <p:cNvPr id="20489" name="Text Box 42"/>
          <p:cNvSpPr txBox="1">
            <a:spLocks noChangeArrowheads="1"/>
          </p:cNvSpPr>
          <p:nvPr/>
        </p:nvSpPr>
        <p:spPr bwMode="auto">
          <a:xfrm>
            <a:off x="2667000" y="91440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R1</a:t>
            </a:r>
            <a:endParaRPr lang="en-US" altLang="en-US" sz="2000" baseline="-25000">
              <a:solidFill>
                <a:srgbClr val="000000"/>
              </a:solidFill>
              <a:latin typeface="Arial" pitchFamily="34" charset="0"/>
            </a:endParaRPr>
          </a:p>
        </p:txBody>
      </p:sp>
      <p:sp>
        <p:nvSpPr>
          <p:cNvPr id="20490" name="Line 43"/>
          <p:cNvSpPr>
            <a:spLocks noChangeShapeType="1"/>
          </p:cNvSpPr>
          <p:nvPr/>
        </p:nvSpPr>
        <p:spPr bwMode="auto">
          <a:xfrm>
            <a:off x="2057400" y="15240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Line 44"/>
          <p:cNvSpPr>
            <a:spLocks noChangeShapeType="1"/>
          </p:cNvSpPr>
          <p:nvPr/>
        </p:nvSpPr>
        <p:spPr bwMode="auto">
          <a:xfrm>
            <a:off x="3200400" y="15240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AutoShape 46"/>
          <p:cNvSpPr>
            <a:spLocks noChangeArrowheads="1"/>
          </p:cNvSpPr>
          <p:nvPr/>
        </p:nvSpPr>
        <p:spPr bwMode="auto">
          <a:xfrm>
            <a:off x="3733800" y="1066800"/>
            <a:ext cx="1981200" cy="1066800"/>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0493" name="Text Box 48"/>
          <p:cNvSpPr txBox="1">
            <a:spLocks noChangeArrowheads="1"/>
          </p:cNvSpPr>
          <p:nvPr/>
        </p:nvSpPr>
        <p:spPr bwMode="auto">
          <a:xfrm>
            <a:off x="3810000" y="1219200"/>
            <a:ext cx="1809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solidFill>
                  <a:srgbClr val="000000"/>
                </a:solidFill>
                <a:latin typeface="Arial" pitchFamily="34" charset="0"/>
              </a:rPr>
              <a:t>Combinational</a:t>
            </a:r>
          </a:p>
          <a:p>
            <a:pPr algn="ctr"/>
            <a:r>
              <a:rPr lang="en-US" altLang="en-US" sz="2000">
                <a:solidFill>
                  <a:srgbClr val="000000"/>
                </a:solidFill>
                <a:latin typeface="Arial" pitchFamily="34" charset="0"/>
              </a:rPr>
              <a:t>logic</a:t>
            </a:r>
            <a:endParaRPr lang="en-US" altLang="en-US" sz="2000" baseline="-25000">
              <a:solidFill>
                <a:srgbClr val="000000"/>
              </a:solidFill>
              <a:latin typeface="Arial" pitchFamily="34" charset="0"/>
            </a:endParaRPr>
          </a:p>
        </p:txBody>
      </p:sp>
      <p:sp>
        <p:nvSpPr>
          <p:cNvPr id="20494" name="Rectangle 49"/>
          <p:cNvSpPr>
            <a:spLocks noChangeArrowheads="1"/>
          </p:cNvSpPr>
          <p:nvPr/>
        </p:nvSpPr>
        <p:spPr bwMode="auto">
          <a:xfrm>
            <a:off x="6248400" y="990600"/>
            <a:ext cx="609600" cy="1219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0495" name="Line 50"/>
          <p:cNvSpPr>
            <a:spLocks noChangeShapeType="1"/>
          </p:cNvSpPr>
          <p:nvPr/>
        </p:nvSpPr>
        <p:spPr bwMode="auto">
          <a:xfrm flipV="1">
            <a:off x="6400800" y="19812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Line 51"/>
          <p:cNvSpPr>
            <a:spLocks noChangeShapeType="1"/>
          </p:cNvSpPr>
          <p:nvPr/>
        </p:nvSpPr>
        <p:spPr bwMode="auto">
          <a:xfrm>
            <a:off x="6553200" y="19812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Text Box 52"/>
          <p:cNvSpPr txBox="1">
            <a:spLocks noChangeArrowheads="1"/>
          </p:cNvSpPr>
          <p:nvPr/>
        </p:nvSpPr>
        <p:spPr bwMode="auto">
          <a:xfrm>
            <a:off x="6172200" y="13716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D</a:t>
            </a:r>
            <a:endParaRPr lang="en-US" altLang="en-US" sz="2000" baseline="-25000">
              <a:solidFill>
                <a:srgbClr val="000000"/>
              </a:solidFill>
              <a:latin typeface="Arial" pitchFamily="34" charset="0"/>
            </a:endParaRPr>
          </a:p>
        </p:txBody>
      </p:sp>
      <p:sp>
        <p:nvSpPr>
          <p:cNvPr id="20498" name="Text Box 53"/>
          <p:cNvSpPr txBox="1">
            <a:spLocks noChangeArrowheads="1"/>
          </p:cNvSpPr>
          <p:nvPr/>
        </p:nvSpPr>
        <p:spPr bwMode="auto">
          <a:xfrm>
            <a:off x="6553200" y="13716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Q</a:t>
            </a:r>
            <a:endParaRPr lang="en-US" altLang="en-US" sz="2000" baseline="-25000">
              <a:solidFill>
                <a:srgbClr val="000000"/>
              </a:solidFill>
              <a:latin typeface="Arial" pitchFamily="34" charset="0"/>
            </a:endParaRPr>
          </a:p>
        </p:txBody>
      </p:sp>
      <p:sp>
        <p:nvSpPr>
          <p:cNvPr id="20499" name="Text Box 54"/>
          <p:cNvSpPr txBox="1">
            <a:spLocks noChangeArrowheads="1"/>
          </p:cNvSpPr>
          <p:nvPr/>
        </p:nvSpPr>
        <p:spPr bwMode="auto">
          <a:xfrm>
            <a:off x="6324600" y="91440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R2</a:t>
            </a:r>
            <a:endParaRPr lang="en-US" altLang="en-US" sz="2000" baseline="-25000">
              <a:solidFill>
                <a:srgbClr val="000000"/>
              </a:solidFill>
              <a:latin typeface="Arial" pitchFamily="34" charset="0"/>
            </a:endParaRPr>
          </a:p>
        </p:txBody>
      </p:sp>
      <p:sp>
        <p:nvSpPr>
          <p:cNvPr id="20500" name="Line 55"/>
          <p:cNvSpPr>
            <a:spLocks noChangeShapeType="1"/>
          </p:cNvSpPr>
          <p:nvPr/>
        </p:nvSpPr>
        <p:spPr bwMode="auto">
          <a:xfrm>
            <a:off x="5715000" y="15240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1" name="Line 56"/>
          <p:cNvSpPr>
            <a:spLocks noChangeShapeType="1"/>
          </p:cNvSpPr>
          <p:nvPr/>
        </p:nvSpPr>
        <p:spPr bwMode="auto">
          <a:xfrm>
            <a:off x="6858000" y="15240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2" name="Line 57"/>
          <p:cNvSpPr>
            <a:spLocks noChangeShapeType="1"/>
          </p:cNvSpPr>
          <p:nvPr/>
        </p:nvSpPr>
        <p:spPr bwMode="auto">
          <a:xfrm>
            <a:off x="2057400" y="2514600"/>
            <a:ext cx="44958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3" name="Line 58"/>
          <p:cNvSpPr>
            <a:spLocks noChangeShapeType="1"/>
          </p:cNvSpPr>
          <p:nvPr/>
        </p:nvSpPr>
        <p:spPr bwMode="auto">
          <a:xfrm flipV="1">
            <a:off x="2895600" y="2209800"/>
            <a:ext cx="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4" name="Line 59"/>
          <p:cNvSpPr>
            <a:spLocks noChangeShapeType="1"/>
          </p:cNvSpPr>
          <p:nvPr/>
        </p:nvSpPr>
        <p:spPr bwMode="auto">
          <a:xfrm flipV="1">
            <a:off x="6553200" y="2209800"/>
            <a:ext cx="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Text Box 60"/>
          <p:cNvSpPr txBox="1">
            <a:spLocks noChangeArrowheads="1"/>
          </p:cNvSpPr>
          <p:nvPr/>
        </p:nvSpPr>
        <p:spPr bwMode="auto">
          <a:xfrm>
            <a:off x="1600200" y="2362200"/>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clk</a:t>
            </a:r>
            <a:endParaRPr lang="en-US" altLang="en-US" sz="2000" baseline="-25000">
              <a:solidFill>
                <a:srgbClr val="063DE8"/>
              </a:solidFill>
              <a:latin typeface="Arial" pitchFamily="34" charset="0"/>
            </a:endParaRPr>
          </a:p>
        </p:txBody>
      </p:sp>
      <p:sp>
        <p:nvSpPr>
          <p:cNvPr id="20506" name="Text Box 61"/>
          <p:cNvSpPr txBox="1">
            <a:spLocks noChangeArrowheads="1"/>
          </p:cNvSpPr>
          <p:nvPr/>
        </p:nvSpPr>
        <p:spPr bwMode="auto">
          <a:xfrm>
            <a:off x="1676400" y="1295400"/>
            <a:ext cx="39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In</a:t>
            </a:r>
            <a:endParaRPr lang="en-US" altLang="en-US" sz="2000" baseline="-25000">
              <a:solidFill>
                <a:srgbClr val="000000"/>
              </a:solidFill>
              <a:latin typeface="Arial" pitchFamily="34" charset="0"/>
            </a:endParaRPr>
          </a:p>
        </p:txBody>
      </p:sp>
      <p:sp>
        <p:nvSpPr>
          <p:cNvPr id="20507" name="Text Box 62"/>
          <p:cNvSpPr txBox="1">
            <a:spLocks noChangeArrowheads="1"/>
          </p:cNvSpPr>
          <p:nvPr/>
        </p:nvSpPr>
        <p:spPr bwMode="auto">
          <a:xfrm>
            <a:off x="2971800" y="2133600"/>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t</a:t>
            </a:r>
            <a:r>
              <a:rPr lang="en-US" altLang="en-US" sz="2000" baseline="-25000">
                <a:solidFill>
                  <a:srgbClr val="063DE8"/>
                </a:solidFill>
                <a:latin typeface="Arial" pitchFamily="34" charset="0"/>
              </a:rPr>
              <a:t>clk1</a:t>
            </a:r>
          </a:p>
        </p:txBody>
      </p:sp>
      <p:sp>
        <p:nvSpPr>
          <p:cNvPr id="20508" name="Text Box 63"/>
          <p:cNvSpPr txBox="1">
            <a:spLocks noChangeArrowheads="1"/>
          </p:cNvSpPr>
          <p:nvPr/>
        </p:nvSpPr>
        <p:spPr bwMode="auto">
          <a:xfrm>
            <a:off x="6553200" y="2133600"/>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t</a:t>
            </a:r>
            <a:r>
              <a:rPr lang="en-US" altLang="en-US" sz="2000" baseline="-25000">
                <a:solidFill>
                  <a:srgbClr val="063DE8"/>
                </a:solidFill>
                <a:latin typeface="Arial" pitchFamily="34" charset="0"/>
              </a:rPr>
              <a:t>clk2</a:t>
            </a:r>
          </a:p>
        </p:txBody>
      </p:sp>
      <p:sp>
        <p:nvSpPr>
          <p:cNvPr id="20509" name="Text Box 64"/>
          <p:cNvSpPr txBox="1">
            <a:spLocks noChangeArrowheads="1"/>
          </p:cNvSpPr>
          <p:nvPr/>
        </p:nvSpPr>
        <p:spPr bwMode="auto">
          <a:xfrm>
            <a:off x="2057400" y="2514600"/>
            <a:ext cx="1752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dirty="0" err="1">
                <a:solidFill>
                  <a:srgbClr val="000000"/>
                </a:solidFill>
                <a:latin typeface="Arial" pitchFamily="34" charset="0"/>
              </a:rPr>
              <a:t>t</a:t>
            </a:r>
            <a:r>
              <a:rPr lang="en-US" altLang="en-US" sz="2000" baseline="-25000" dirty="0" err="1">
                <a:solidFill>
                  <a:srgbClr val="000000"/>
                </a:solidFill>
                <a:latin typeface="Arial" pitchFamily="34" charset="0"/>
              </a:rPr>
              <a:t>c</a:t>
            </a:r>
            <a:r>
              <a:rPr lang="en-US" altLang="en-US" sz="2000" baseline="-25000" dirty="0">
                <a:solidFill>
                  <a:srgbClr val="000000"/>
                </a:solidFill>
                <a:latin typeface="Arial" pitchFamily="34" charset="0"/>
              </a:rPr>
              <a:t>-q</a:t>
            </a:r>
            <a:r>
              <a:rPr lang="en-US" altLang="en-US" sz="2000" dirty="0">
                <a:solidFill>
                  <a:srgbClr val="000000"/>
                </a:solidFill>
                <a:latin typeface="Arial" pitchFamily="34" charset="0"/>
              </a:rPr>
              <a:t>, </a:t>
            </a:r>
            <a:r>
              <a:rPr lang="en-US" altLang="en-US" sz="2000" dirty="0" err="1" smtClean="0">
                <a:solidFill>
                  <a:srgbClr val="000000"/>
                </a:solidFill>
                <a:latin typeface="Arial" pitchFamily="34" charset="0"/>
              </a:rPr>
              <a:t>t</a:t>
            </a:r>
            <a:r>
              <a:rPr lang="en-US" altLang="en-US" sz="2000" baseline="-25000" dirty="0" err="1" smtClean="0">
                <a:solidFill>
                  <a:srgbClr val="000000"/>
                </a:solidFill>
                <a:latin typeface="Arial" pitchFamily="34" charset="0"/>
              </a:rPr>
              <a:t>su</a:t>
            </a:r>
            <a:r>
              <a:rPr lang="en-US" altLang="en-US" sz="2000" dirty="0" err="1" smtClean="0">
                <a:solidFill>
                  <a:srgbClr val="000000"/>
                </a:solidFill>
                <a:latin typeface="Arial" pitchFamily="34" charset="0"/>
              </a:rPr>
              <a:t>,t</a:t>
            </a:r>
            <a:r>
              <a:rPr lang="en-US" altLang="en-US" sz="2000" baseline="-25000" dirty="0" err="1" smtClean="0">
                <a:solidFill>
                  <a:srgbClr val="000000"/>
                </a:solidFill>
                <a:latin typeface="Arial" pitchFamily="34" charset="0"/>
              </a:rPr>
              <a:t>hold</a:t>
            </a:r>
            <a:endParaRPr lang="en-US" altLang="en-US" sz="2000" baseline="-25000" dirty="0">
              <a:solidFill>
                <a:srgbClr val="000000"/>
              </a:solidFill>
              <a:latin typeface="Arial" pitchFamily="34" charset="0"/>
            </a:endParaRPr>
          </a:p>
        </p:txBody>
      </p:sp>
      <p:sp>
        <p:nvSpPr>
          <p:cNvPr id="20510" name="Text Box 65"/>
          <p:cNvSpPr txBox="1">
            <a:spLocks noChangeArrowheads="1"/>
          </p:cNvSpPr>
          <p:nvPr/>
        </p:nvSpPr>
        <p:spPr bwMode="auto">
          <a:xfrm>
            <a:off x="3579813" y="2530475"/>
            <a:ext cx="31257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dirty="0" err="1">
                <a:solidFill>
                  <a:srgbClr val="000000"/>
                </a:solidFill>
                <a:latin typeface="Arial" pitchFamily="34" charset="0"/>
              </a:rPr>
              <a:t>t</a:t>
            </a:r>
            <a:r>
              <a:rPr lang="en-US" altLang="en-US" sz="2000" baseline="-25000" dirty="0" err="1">
                <a:solidFill>
                  <a:srgbClr val="000000"/>
                </a:solidFill>
                <a:latin typeface="Arial" pitchFamily="34" charset="0"/>
              </a:rPr>
              <a:t>plogic</a:t>
            </a:r>
            <a:r>
              <a:rPr lang="en-US" altLang="en-US" sz="2000" dirty="0">
                <a:solidFill>
                  <a:srgbClr val="000000"/>
                </a:solidFill>
                <a:latin typeface="Arial" pitchFamily="34" charset="0"/>
              </a:rPr>
              <a:t>, </a:t>
            </a:r>
            <a:r>
              <a:rPr lang="en-US" altLang="en-US" sz="2000" dirty="0" err="1">
                <a:solidFill>
                  <a:srgbClr val="000000"/>
                </a:solidFill>
                <a:latin typeface="Arial" pitchFamily="34" charset="0"/>
              </a:rPr>
              <a:t>t</a:t>
            </a:r>
            <a:r>
              <a:rPr lang="en-US" altLang="en-US" sz="2000" baseline="-25000" dirty="0" err="1">
                <a:solidFill>
                  <a:srgbClr val="000000"/>
                </a:solidFill>
                <a:latin typeface="Arial" pitchFamily="34" charset="0"/>
              </a:rPr>
              <a:t>cdlogic</a:t>
            </a:r>
            <a:r>
              <a:rPr lang="en-US" altLang="en-US" sz="2000" baseline="-25000" dirty="0">
                <a:solidFill>
                  <a:srgbClr val="000000"/>
                </a:solidFill>
                <a:latin typeface="Arial" pitchFamily="34" charset="0"/>
              </a:rPr>
              <a:t> </a:t>
            </a:r>
            <a:r>
              <a:rPr lang="en-US" altLang="en-US" sz="2000" dirty="0">
                <a:cs typeface="Arial" pitchFamily="34" charset="0"/>
                <a:sym typeface="Symbol" pitchFamily="18" charset="2"/>
              </a:rPr>
              <a:t>(</a:t>
            </a:r>
            <a:r>
              <a:rPr lang="en-US" altLang="en-US" sz="2000" dirty="0" err="1">
                <a:cs typeface="Arial" pitchFamily="34" charset="0"/>
                <a:sym typeface="Symbol" pitchFamily="18" charset="2"/>
              </a:rPr>
              <a:t>t</a:t>
            </a:r>
            <a:r>
              <a:rPr lang="en-US" altLang="en-US" sz="2000" baseline="-25000" dirty="0" err="1">
                <a:cs typeface="Arial" pitchFamily="34" charset="0"/>
                <a:sym typeface="Symbol" pitchFamily="18" charset="2"/>
              </a:rPr>
              <a:t>plogic</a:t>
            </a:r>
            <a:r>
              <a:rPr lang="en-US" altLang="en-US" sz="2000" baseline="-25000" dirty="0">
                <a:cs typeface="Arial" pitchFamily="34" charset="0"/>
                <a:sym typeface="Symbol" pitchFamily="18" charset="2"/>
              </a:rPr>
              <a:t>, shortest</a:t>
            </a:r>
            <a:r>
              <a:rPr lang="en-US" altLang="en-US" sz="2000" dirty="0">
                <a:cs typeface="Arial" pitchFamily="34" charset="0"/>
                <a:sym typeface="Symbol" pitchFamily="18" charset="2"/>
              </a:rPr>
              <a:t>)</a:t>
            </a:r>
            <a:endParaRPr lang="en-US" altLang="en-US" sz="2000" baseline="-25000" dirty="0">
              <a:solidFill>
                <a:srgbClr val="000000"/>
              </a:solidFill>
              <a:latin typeface="Arial" pitchFamily="34" charset="0"/>
            </a:endParaRPr>
          </a:p>
        </p:txBody>
      </p:sp>
      <p:sp>
        <p:nvSpPr>
          <p:cNvPr id="20511" name="Rectangle 2"/>
          <p:cNvSpPr>
            <a:spLocks noChangeArrowheads="1"/>
          </p:cNvSpPr>
          <p:nvPr/>
        </p:nvSpPr>
        <p:spPr bwMode="auto">
          <a:xfrm>
            <a:off x="398463" y="6578600"/>
            <a:ext cx="2559050" cy="1984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spTree>
    <p:extLst>
      <p:ext uri="{BB962C8B-B14F-4D97-AF65-F5344CB8AC3E}">
        <p14:creationId xmlns:p14="http://schemas.microsoft.com/office/powerpoint/2010/main" val="2185192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dirty="0"/>
              <a:t>Course Structure</a:t>
            </a:r>
          </a:p>
        </p:txBody>
      </p:sp>
      <p:sp>
        <p:nvSpPr>
          <p:cNvPr id="409603" name="Rectangle 3"/>
          <p:cNvSpPr>
            <a:spLocks noGrp="1" noChangeArrowheads="1"/>
          </p:cNvSpPr>
          <p:nvPr>
            <p:ph type="body" idx="1"/>
          </p:nvPr>
        </p:nvSpPr>
        <p:spPr>
          <a:xfrm>
            <a:off x="609600" y="838200"/>
            <a:ext cx="7772400" cy="3487621"/>
          </a:xfrm>
        </p:spPr>
        <p:txBody>
          <a:bodyPr/>
          <a:lstStyle/>
          <a:p>
            <a:pPr marL="342900" indent="-342900"/>
            <a:r>
              <a:rPr lang="en-US" dirty="0"/>
              <a:t>Design and tool </a:t>
            </a:r>
            <a:r>
              <a:rPr lang="en-US" dirty="0">
                <a:solidFill>
                  <a:schemeClr val="accent1"/>
                </a:solidFill>
              </a:rPr>
              <a:t>intensive</a:t>
            </a:r>
            <a:r>
              <a:rPr lang="en-US" dirty="0"/>
              <a:t> class</a:t>
            </a:r>
          </a:p>
          <a:p>
            <a:pPr marL="742950" lvl="1" indent="-285750"/>
            <a:r>
              <a:rPr lang="en-US" dirty="0"/>
              <a:t>Xilinx ISE </a:t>
            </a:r>
            <a:r>
              <a:rPr lang="en-US" dirty="0" smtClean="0"/>
              <a:t> </a:t>
            </a:r>
            <a:r>
              <a:rPr lang="en-US" dirty="0"/>
              <a:t>and </a:t>
            </a:r>
            <a:r>
              <a:rPr lang="en-US" dirty="0" smtClean="0"/>
              <a:t>EDK and IBM CAPI</a:t>
            </a:r>
            <a:endParaRPr lang="en-US" dirty="0"/>
          </a:p>
          <a:p>
            <a:pPr marL="1143000" lvl="2" indent="-228600"/>
            <a:r>
              <a:rPr lang="en-US" dirty="0"/>
              <a:t>Online documentation and </a:t>
            </a:r>
            <a:r>
              <a:rPr lang="en-US" dirty="0" smtClean="0"/>
              <a:t>tutorials</a:t>
            </a:r>
          </a:p>
          <a:p>
            <a:pPr marL="738188" lvl="1" indent="-228600"/>
            <a:r>
              <a:rPr lang="en-US" dirty="0" smtClean="0"/>
              <a:t>Cadence/Mentor Graphics ASIC Design Flow</a:t>
            </a:r>
            <a:endParaRPr lang="en-US" dirty="0"/>
          </a:p>
          <a:p>
            <a:pPr marL="342900" indent="-342900"/>
            <a:r>
              <a:rPr lang="en-US" dirty="0"/>
              <a:t>Lectures</a:t>
            </a:r>
            <a:r>
              <a:rPr lang="en-US" dirty="0" smtClean="0"/>
              <a:t>:</a:t>
            </a:r>
          </a:p>
          <a:p>
            <a:pPr marL="796925" lvl="1" indent="-342900"/>
            <a:r>
              <a:rPr lang="en-US" dirty="0" smtClean="0"/>
              <a:t>First 8 weeks mostly to get you </a:t>
            </a:r>
            <a:r>
              <a:rPr lang="en-US" dirty="0" err="1" smtClean="0"/>
              <a:t>upto</a:t>
            </a:r>
            <a:r>
              <a:rPr lang="en-US" dirty="0" smtClean="0"/>
              <a:t> to pace with design flow</a:t>
            </a:r>
          </a:p>
          <a:p>
            <a:pPr marL="796925" lvl="1" indent="-342900"/>
            <a:r>
              <a:rPr lang="en-US" dirty="0" smtClean="0"/>
              <a:t>Once Project starts, we will get to more theoretical underpinnings.</a:t>
            </a:r>
            <a:endParaRPr lang="en-US" dirty="0"/>
          </a:p>
          <a:p>
            <a:pPr marL="742950" lvl="1" indent="-285750">
              <a:buNone/>
            </a:pPr>
            <a:endParaRPr lang="en-US" dirty="0"/>
          </a:p>
        </p:txBody>
      </p:sp>
    </p:spTree>
    <p:extLst>
      <p:ext uri="{BB962C8B-B14F-4D97-AF65-F5344CB8AC3E}">
        <p14:creationId xmlns:p14="http://schemas.microsoft.com/office/powerpoint/2010/main" val="143294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0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304800"/>
            <a:ext cx="9144000" cy="422275"/>
          </a:xfrm>
        </p:spPr>
        <p:txBody>
          <a:bodyPr/>
          <a:lstStyle/>
          <a:p>
            <a:r>
              <a:rPr lang="en-US" altLang="en-US" dirty="0" smtClean="0"/>
              <a:t>Sources of Clock Skew and Jitter in Clock Network</a:t>
            </a:r>
          </a:p>
        </p:txBody>
      </p:sp>
      <p:sp>
        <p:nvSpPr>
          <p:cNvPr id="21507" name="Rectangle 4"/>
          <p:cNvSpPr>
            <a:spLocks noChangeArrowheads="1"/>
          </p:cNvSpPr>
          <p:nvPr/>
        </p:nvSpPr>
        <p:spPr bwMode="auto">
          <a:xfrm>
            <a:off x="1828800" y="1936750"/>
            <a:ext cx="9144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1508" name="Line 5"/>
          <p:cNvSpPr>
            <a:spLocks noChangeShapeType="1"/>
          </p:cNvSpPr>
          <p:nvPr/>
        </p:nvSpPr>
        <p:spPr bwMode="auto">
          <a:xfrm>
            <a:off x="1524000" y="2241550"/>
            <a:ext cx="304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9" name="Text Box 6"/>
          <p:cNvSpPr txBox="1">
            <a:spLocks noChangeArrowheads="1"/>
          </p:cNvSpPr>
          <p:nvPr/>
        </p:nvSpPr>
        <p:spPr bwMode="auto">
          <a:xfrm>
            <a:off x="1981200" y="1936750"/>
            <a:ext cx="63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PLL</a:t>
            </a:r>
            <a:endParaRPr lang="en-US" altLang="en-US" sz="2000" baseline="-25000">
              <a:solidFill>
                <a:srgbClr val="000000"/>
              </a:solidFill>
              <a:latin typeface="Arial" pitchFamily="34" charset="0"/>
            </a:endParaRPr>
          </a:p>
        </p:txBody>
      </p:sp>
      <p:sp>
        <p:nvSpPr>
          <p:cNvPr id="21510" name="Line 7"/>
          <p:cNvSpPr>
            <a:spLocks noChangeShapeType="1"/>
          </p:cNvSpPr>
          <p:nvPr/>
        </p:nvSpPr>
        <p:spPr bwMode="auto">
          <a:xfrm>
            <a:off x="2971800" y="163195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AutoShape 8"/>
          <p:cNvSpPr>
            <a:spLocks noChangeArrowheads="1"/>
          </p:cNvSpPr>
          <p:nvPr/>
        </p:nvSpPr>
        <p:spPr bwMode="auto">
          <a:xfrm rot="5400000">
            <a:off x="3314700" y="1289050"/>
            <a:ext cx="685800" cy="609600"/>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1512" name="Line 9"/>
          <p:cNvSpPr>
            <a:spLocks noChangeShapeType="1"/>
          </p:cNvSpPr>
          <p:nvPr/>
        </p:nvSpPr>
        <p:spPr bwMode="auto">
          <a:xfrm>
            <a:off x="2057400" y="2317750"/>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Line 10"/>
          <p:cNvSpPr>
            <a:spLocks noChangeShapeType="1"/>
          </p:cNvSpPr>
          <p:nvPr/>
        </p:nvSpPr>
        <p:spPr bwMode="auto">
          <a:xfrm>
            <a:off x="2057400" y="231775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4" name="Line 11"/>
          <p:cNvSpPr>
            <a:spLocks noChangeShapeType="1"/>
          </p:cNvSpPr>
          <p:nvPr/>
        </p:nvSpPr>
        <p:spPr bwMode="auto">
          <a:xfrm>
            <a:off x="2209800" y="2317750"/>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5" name="Line 12"/>
          <p:cNvSpPr>
            <a:spLocks noChangeShapeType="1"/>
          </p:cNvSpPr>
          <p:nvPr/>
        </p:nvSpPr>
        <p:spPr bwMode="auto">
          <a:xfrm>
            <a:off x="2362200" y="2317750"/>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6" name="Line 13"/>
          <p:cNvSpPr>
            <a:spLocks noChangeShapeType="1"/>
          </p:cNvSpPr>
          <p:nvPr/>
        </p:nvSpPr>
        <p:spPr bwMode="auto">
          <a:xfrm>
            <a:off x="2209800" y="254635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7" name="Line 14"/>
          <p:cNvSpPr>
            <a:spLocks noChangeShapeType="1"/>
          </p:cNvSpPr>
          <p:nvPr/>
        </p:nvSpPr>
        <p:spPr bwMode="auto">
          <a:xfrm>
            <a:off x="2362200" y="231775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8" name="Line 15"/>
          <p:cNvSpPr>
            <a:spLocks noChangeShapeType="1"/>
          </p:cNvSpPr>
          <p:nvPr/>
        </p:nvSpPr>
        <p:spPr bwMode="auto">
          <a:xfrm>
            <a:off x="2514600" y="2317750"/>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9" name="Line 16"/>
          <p:cNvSpPr>
            <a:spLocks noChangeShapeType="1"/>
          </p:cNvSpPr>
          <p:nvPr/>
        </p:nvSpPr>
        <p:spPr bwMode="auto">
          <a:xfrm>
            <a:off x="2514600" y="254635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0" name="Line 17"/>
          <p:cNvSpPr>
            <a:spLocks noChangeShapeType="1"/>
          </p:cNvSpPr>
          <p:nvPr/>
        </p:nvSpPr>
        <p:spPr bwMode="auto">
          <a:xfrm>
            <a:off x="1905000" y="254635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1" name="Line 18"/>
          <p:cNvSpPr>
            <a:spLocks noChangeShapeType="1"/>
          </p:cNvSpPr>
          <p:nvPr/>
        </p:nvSpPr>
        <p:spPr bwMode="auto">
          <a:xfrm>
            <a:off x="2743200" y="2317750"/>
            <a:ext cx="228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Line 19"/>
          <p:cNvSpPr>
            <a:spLocks noChangeShapeType="1"/>
          </p:cNvSpPr>
          <p:nvPr/>
        </p:nvSpPr>
        <p:spPr bwMode="auto">
          <a:xfrm>
            <a:off x="2971800" y="1631950"/>
            <a:ext cx="0" cy="1371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3" name="Line 20"/>
          <p:cNvSpPr>
            <a:spLocks noChangeShapeType="1"/>
          </p:cNvSpPr>
          <p:nvPr/>
        </p:nvSpPr>
        <p:spPr bwMode="auto">
          <a:xfrm>
            <a:off x="3581400" y="1098550"/>
            <a:ext cx="0" cy="3048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4" name="Line 21"/>
          <p:cNvSpPr>
            <a:spLocks noChangeShapeType="1"/>
          </p:cNvSpPr>
          <p:nvPr/>
        </p:nvSpPr>
        <p:spPr bwMode="auto">
          <a:xfrm>
            <a:off x="3505200" y="208915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5" name="Line 22"/>
          <p:cNvSpPr>
            <a:spLocks noChangeShapeType="1"/>
          </p:cNvSpPr>
          <p:nvPr/>
        </p:nvSpPr>
        <p:spPr bwMode="auto">
          <a:xfrm>
            <a:off x="3581400" y="1860550"/>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6" name="Line 23"/>
          <p:cNvSpPr>
            <a:spLocks noChangeShapeType="1"/>
          </p:cNvSpPr>
          <p:nvPr/>
        </p:nvSpPr>
        <p:spPr bwMode="auto">
          <a:xfrm flipH="1">
            <a:off x="4267200" y="147955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7" name="Line 24"/>
          <p:cNvSpPr>
            <a:spLocks noChangeShapeType="1"/>
          </p:cNvSpPr>
          <p:nvPr/>
        </p:nvSpPr>
        <p:spPr bwMode="auto">
          <a:xfrm>
            <a:off x="4343400" y="1479550"/>
            <a:ext cx="762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8" name="Line 25"/>
          <p:cNvSpPr>
            <a:spLocks noChangeShapeType="1"/>
          </p:cNvSpPr>
          <p:nvPr/>
        </p:nvSpPr>
        <p:spPr bwMode="auto">
          <a:xfrm flipH="1">
            <a:off x="4419600" y="1479550"/>
            <a:ext cx="762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9" name="Line 26"/>
          <p:cNvSpPr>
            <a:spLocks noChangeShapeType="1"/>
          </p:cNvSpPr>
          <p:nvPr/>
        </p:nvSpPr>
        <p:spPr bwMode="auto">
          <a:xfrm>
            <a:off x="4495800" y="1479550"/>
            <a:ext cx="762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0" name="Line 27"/>
          <p:cNvSpPr>
            <a:spLocks noChangeShapeType="1"/>
          </p:cNvSpPr>
          <p:nvPr/>
        </p:nvSpPr>
        <p:spPr bwMode="auto">
          <a:xfrm flipH="1">
            <a:off x="4572000" y="1479550"/>
            <a:ext cx="762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1" name="Line 28"/>
          <p:cNvSpPr>
            <a:spLocks noChangeShapeType="1"/>
          </p:cNvSpPr>
          <p:nvPr/>
        </p:nvSpPr>
        <p:spPr bwMode="auto">
          <a:xfrm>
            <a:off x="4800600" y="147955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2" name="Line 29"/>
          <p:cNvSpPr>
            <a:spLocks noChangeShapeType="1"/>
          </p:cNvSpPr>
          <p:nvPr/>
        </p:nvSpPr>
        <p:spPr bwMode="auto">
          <a:xfrm>
            <a:off x="4648200" y="1479550"/>
            <a:ext cx="762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3" name="Line 30"/>
          <p:cNvSpPr>
            <a:spLocks noChangeShapeType="1"/>
          </p:cNvSpPr>
          <p:nvPr/>
        </p:nvSpPr>
        <p:spPr bwMode="auto">
          <a:xfrm flipH="1">
            <a:off x="4724400" y="1479550"/>
            <a:ext cx="762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4" name="Line 31"/>
          <p:cNvSpPr>
            <a:spLocks noChangeShapeType="1"/>
          </p:cNvSpPr>
          <p:nvPr/>
        </p:nvSpPr>
        <p:spPr bwMode="auto">
          <a:xfrm>
            <a:off x="3962400" y="1631950"/>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5" name="Line 32"/>
          <p:cNvSpPr>
            <a:spLocks noChangeShapeType="1"/>
          </p:cNvSpPr>
          <p:nvPr/>
        </p:nvSpPr>
        <p:spPr bwMode="auto">
          <a:xfrm>
            <a:off x="4876800" y="1631950"/>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6" name="Line 33"/>
          <p:cNvSpPr>
            <a:spLocks noChangeShapeType="1"/>
          </p:cNvSpPr>
          <p:nvPr/>
        </p:nvSpPr>
        <p:spPr bwMode="auto">
          <a:xfrm>
            <a:off x="4267200" y="1784350"/>
            <a:ext cx="60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7" name="Rectangle 34"/>
          <p:cNvSpPr>
            <a:spLocks noChangeArrowheads="1"/>
          </p:cNvSpPr>
          <p:nvPr/>
        </p:nvSpPr>
        <p:spPr bwMode="auto">
          <a:xfrm>
            <a:off x="5562600" y="869950"/>
            <a:ext cx="457200" cy="533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1538" name="Line 35"/>
          <p:cNvSpPr>
            <a:spLocks noChangeShapeType="1"/>
          </p:cNvSpPr>
          <p:nvPr/>
        </p:nvSpPr>
        <p:spPr bwMode="auto">
          <a:xfrm flipV="1">
            <a:off x="5638800" y="117475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9" name="Line 36"/>
          <p:cNvSpPr>
            <a:spLocks noChangeShapeType="1"/>
          </p:cNvSpPr>
          <p:nvPr/>
        </p:nvSpPr>
        <p:spPr bwMode="auto">
          <a:xfrm>
            <a:off x="5791200" y="117475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0" name="Line 37"/>
          <p:cNvSpPr>
            <a:spLocks noChangeShapeType="1"/>
          </p:cNvSpPr>
          <p:nvPr/>
        </p:nvSpPr>
        <p:spPr bwMode="auto">
          <a:xfrm>
            <a:off x="6019800" y="1098550"/>
            <a:ext cx="304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1" name="Line 38"/>
          <p:cNvSpPr>
            <a:spLocks noChangeShapeType="1"/>
          </p:cNvSpPr>
          <p:nvPr/>
        </p:nvSpPr>
        <p:spPr bwMode="auto">
          <a:xfrm>
            <a:off x="5181600" y="1631950"/>
            <a:ext cx="60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2" name="Line 39"/>
          <p:cNvSpPr>
            <a:spLocks noChangeShapeType="1"/>
          </p:cNvSpPr>
          <p:nvPr/>
        </p:nvSpPr>
        <p:spPr bwMode="auto">
          <a:xfrm flipV="1">
            <a:off x="5791200" y="140335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3" name="Line 40"/>
          <p:cNvSpPr>
            <a:spLocks noChangeShapeType="1"/>
          </p:cNvSpPr>
          <p:nvPr/>
        </p:nvSpPr>
        <p:spPr bwMode="auto">
          <a:xfrm>
            <a:off x="5257800" y="1174750"/>
            <a:ext cx="304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4" name="Line 41"/>
          <p:cNvSpPr>
            <a:spLocks noChangeShapeType="1"/>
          </p:cNvSpPr>
          <p:nvPr/>
        </p:nvSpPr>
        <p:spPr bwMode="auto">
          <a:xfrm>
            <a:off x="2971800" y="300355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5" name="AutoShape 42"/>
          <p:cNvSpPr>
            <a:spLocks noChangeArrowheads="1"/>
          </p:cNvSpPr>
          <p:nvPr/>
        </p:nvSpPr>
        <p:spPr bwMode="auto">
          <a:xfrm rot="5400000">
            <a:off x="3314700" y="2660650"/>
            <a:ext cx="685800" cy="609600"/>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1546" name="Line 43"/>
          <p:cNvSpPr>
            <a:spLocks noChangeShapeType="1"/>
          </p:cNvSpPr>
          <p:nvPr/>
        </p:nvSpPr>
        <p:spPr bwMode="auto">
          <a:xfrm>
            <a:off x="3581400" y="2470150"/>
            <a:ext cx="0" cy="3048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7" name="Line 44"/>
          <p:cNvSpPr>
            <a:spLocks noChangeShapeType="1"/>
          </p:cNvSpPr>
          <p:nvPr/>
        </p:nvSpPr>
        <p:spPr bwMode="auto">
          <a:xfrm>
            <a:off x="3505200" y="346075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8" name="Line 45"/>
          <p:cNvSpPr>
            <a:spLocks noChangeShapeType="1"/>
          </p:cNvSpPr>
          <p:nvPr/>
        </p:nvSpPr>
        <p:spPr bwMode="auto">
          <a:xfrm>
            <a:off x="3581400" y="3232150"/>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9" name="Line 46"/>
          <p:cNvSpPr>
            <a:spLocks noChangeShapeType="1"/>
          </p:cNvSpPr>
          <p:nvPr/>
        </p:nvSpPr>
        <p:spPr bwMode="auto">
          <a:xfrm flipH="1">
            <a:off x="4267200" y="285115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0" name="Line 47"/>
          <p:cNvSpPr>
            <a:spLocks noChangeShapeType="1"/>
          </p:cNvSpPr>
          <p:nvPr/>
        </p:nvSpPr>
        <p:spPr bwMode="auto">
          <a:xfrm>
            <a:off x="4343400" y="2851150"/>
            <a:ext cx="762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1" name="Line 48"/>
          <p:cNvSpPr>
            <a:spLocks noChangeShapeType="1"/>
          </p:cNvSpPr>
          <p:nvPr/>
        </p:nvSpPr>
        <p:spPr bwMode="auto">
          <a:xfrm flipH="1">
            <a:off x="4419600" y="2851150"/>
            <a:ext cx="762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2" name="Line 49"/>
          <p:cNvSpPr>
            <a:spLocks noChangeShapeType="1"/>
          </p:cNvSpPr>
          <p:nvPr/>
        </p:nvSpPr>
        <p:spPr bwMode="auto">
          <a:xfrm>
            <a:off x="4495800" y="2851150"/>
            <a:ext cx="762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3" name="Line 50"/>
          <p:cNvSpPr>
            <a:spLocks noChangeShapeType="1"/>
          </p:cNvSpPr>
          <p:nvPr/>
        </p:nvSpPr>
        <p:spPr bwMode="auto">
          <a:xfrm flipH="1">
            <a:off x="4572000" y="2851150"/>
            <a:ext cx="762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4" name="Line 51"/>
          <p:cNvSpPr>
            <a:spLocks noChangeShapeType="1"/>
          </p:cNvSpPr>
          <p:nvPr/>
        </p:nvSpPr>
        <p:spPr bwMode="auto">
          <a:xfrm>
            <a:off x="4800600" y="285115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5" name="Line 52"/>
          <p:cNvSpPr>
            <a:spLocks noChangeShapeType="1"/>
          </p:cNvSpPr>
          <p:nvPr/>
        </p:nvSpPr>
        <p:spPr bwMode="auto">
          <a:xfrm>
            <a:off x="4648200" y="2851150"/>
            <a:ext cx="762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6" name="Line 53"/>
          <p:cNvSpPr>
            <a:spLocks noChangeShapeType="1"/>
          </p:cNvSpPr>
          <p:nvPr/>
        </p:nvSpPr>
        <p:spPr bwMode="auto">
          <a:xfrm flipH="1">
            <a:off x="4724400" y="2851150"/>
            <a:ext cx="762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7" name="Line 54"/>
          <p:cNvSpPr>
            <a:spLocks noChangeShapeType="1"/>
          </p:cNvSpPr>
          <p:nvPr/>
        </p:nvSpPr>
        <p:spPr bwMode="auto">
          <a:xfrm>
            <a:off x="3962400" y="3003550"/>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8" name="Line 55"/>
          <p:cNvSpPr>
            <a:spLocks noChangeShapeType="1"/>
          </p:cNvSpPr>
          <p:nvPr/>
        </p:nvSpPr>
        <p:spPr bwMode="auto">
          <a:xfrm>
            <a:off x="4876800" y="3003550"/>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9" name="Line 56"/>
          <p:cNvSpPr>
            <a:spLocks noChangeShapeType="1"/>
          </p:cNvSpPr>
          <p:nvPr/>
        </p:nvSpPr>
        <p:spPr bwMode="auto">
          <a:xfrm>
            <a:off x="4267200" y="3155950"/>
            <a:ext cx="60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0" name="Rectangle 57"/>
          <p:cNvSpPr>
            <a:spLocks noChangeArrowheads="1"/>
          </p:cNvSpPr>
          <p:nvPr/>
        </p:nvSpPr>
        <p:spPr bwMode="auto">
          <a:xfrm>
            <a:off x="5562600" y="2241550"/>
            <a:ext cx="457200" cy="533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1561" name="Line 58"/>
          <p:cNvSpPr>
            <a:spLocks noChangeShapeType="1"/>
          </p:cNvSpPr>
          <p:nvPr/>
        </p:nvSpPr>
        <p:spPr bwMode="auto">
          <a:xfrm flipV="1">
            <a:off x="5638800" y="254635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2" name="Line 59"/>
          <p:cNvSpPr>
            <a:spLocks noChangeShapeType="1"/>
          </p:cNvSpPr>
          <p:nvPr/>
        </p:nvSpPr>
        <p:spPr bwMode="auto">
          <a:xfrm>
            <a:off x="5791200" y="254635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3" name="Line 60"/>
          <p:cNvSpPr>
            <a:spLocks noChangeShapeType="1"/>
          </p:cNvSpPr>
          <p:nvPr/>
        </p:nvSpPr>
        <p:spPr bwMode="auto">
          <a:xfrm>
            <a:off x="6019800" y="2470150"/>
            <a:ext cx="304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4" name="Line 61"/>
          <p:cNvSpPr>
            <a:spLocks noChangeShapeType="1"/>
          </p:cNvSpPr>
          <p:nvPr/>
        </p:nvSpPr>
        <p:spPr bwMode="auto">
          <a:xfrm>
            <a:off x="5181600" y="3003550"/>
            <a:ext cx="60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5" name="Line 62"/>
          <p:cNvSpPr>
            <a:spLocks noChangeShapeType="1"/>
          </p:cNvSpPr>
          <p:nvPr/>
        </p:nvSpPr>
        <p:spPr bwMode="auto">
          <a:xfrm flipV="1">
            <a:off x="5791200" y="277495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6" name="Line 63"/>
          <p:cNvSpPr>
            <a:spLocks noChangeShapeType="1"/>
          </p:cNvSpPr>
          <p:nvPr/>
        </p:nvSpPr>
        <p:spPr bwMode="auto">
          <a:xfrm>
            <a:off x="5257800" y="2546350"/>
            <a:ext cx="304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7" name="Line 64"/>
          <p:cNvSpPr>
            <a:spLocks noChangeShapeType="1"/>
          </p:cNvSpPr>
          <p:nvPr/>
        </p:nvSpPr>
        <p:spPr bwMode="auto">
          <a:xfrm>
            <a:off x="5029200" y="2012950"/>
            <a:ext cx="1295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8" name="Line 65"/>
          <p:cNvSpPr>
            <a:spLocks noChangeShapeType="1"/>
          </p:cNvSpPr>
          <p:nvPr/>
        </p:nvSpPr>
        <p:spPr bwMode="auto">
          <a:xfrm>
            <a:off x="5257800" y="1784350"/>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9" name="Line 66"/>
          <p:cNvSpPr>
            <a:spLocks noChangeShapeType="1"/>
          </p:cNvSpPr>
          <p:nvPr/>
        </p:nvSpPr>
        <p:spPr bwMode="auto">
          <a:xfrm>
            <a:off x="5257800" y="1860550"/>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0" name="Line 67"/>
          <p:cNvSpPr>
            <a:spLocks noChangeShapeType="1"/>
          </p:cNvSpPr>
          <p:nvPr/>
        </p:nvSpPr>
        <p:spPr bwMode="auto">
          <a:xfrm flipH="1">
            <a:off x="5410200" y="1631950"/>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1" name="Line 68"/>
          <p:cNvSpPr>
            <a:spLocks noChangeShapeType="1"/>
          </p:cNvSpPr>
          <p:nvPr/>
        </p:nvSpPr>
        <p:spPr bwMode="auto">
          <a:xfrm flipH="1">
            <a:off x="5410200" y="1860550"/>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72" name="Group 69"/>
          <p:cNvGrpSpPr>
            <a:grpSpLocks/>
          </p:cNvGrpSpPr>
          <p:nvPr/>
        </p:nvGrpSpPr>
        <p:grpSpPr bwMode="auto">
          <a:xfrm>
            <a:off x="1447800" y="1479550"/>
            <a:ext cx="304800" cy="328613"/>
            <a:chOff x="864" y="1968"/>
            <a:chExt cx="192" cy="207"/>
          </a:xfrm>
        </p:grpSpPr>
        <p:sp>
          <p:nvSpPr>
            <p:cNvPr id="21601" name="Text Box 70"/>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1</a:t>
              </a:r>
              <a:endParaRPr lang="en-US" altLang="en-US" sz="1400" baseline="-25000">
                <a:solidFill>
                  <a:srgbClr val="000000"/>
                </a:solidFill>
                <a:latin typeface="Arial" pitchFamily="34" charset="0"/>
              </a:endParaRPr>
            </a:p>
          </p:txBody>
        </p:sp>
        <p:sp>
          <p:nvSpPr>
            <p:cNvPr id="21602" name="Oval 71"/>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1573" name="Group 72"/>
          <p:cNvGrpSpPr>
            <a:grpSpLocks/>
          </p:cNvGrpSpPr>
          <p:nvPr/>
        </p:nvGrpSpPr>
        <p:grpSpPr bwMode="auto">
          <a:xfrm>
            <a:off x="3200400" y="2165350"/>
            <a:ext cx="304800" cy="328613"/>
            <a:chOff x="864" y="1968"/>
            <a:chExt cx="192" cy="207"/>
          </a:xfrm>
        </p:grpSpPr>
        <p:sp>
          <p:nvSpPr>
            <p:cNvPr id="21599" name="Text Box 73"/>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2</a:t>
              </a:r>
              <a:endParaRPr lang="en-US" altLang="en-US" sz="1400" baseline="-25000">
                <a:solidFill>
                  <a:srgbClr val="000000"/>
                </a:solidFill>
                <a:latin typeface="Arial" pitchFamily="34" charset="0"/>
              </a:endParaRPr>
            </a:p>
          </p:txBody>
        </p:sp>
        <p:sp>
          <p:nvSpPr>
            <p:cNvPr id="21600" name="Oval 74"/>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1574" name="Group 75"/>
          <p:cNvGrpSpPr>
            <a:grpSpLocks/>
          </p:cNvGrpSpPr>
          <p:nvPr/>
        </p:nvGrpSpPr>
        <p:grpSpPr bwMode="auto">
          <a:xfrm>
            <a:off x="2971800" y="793750"/>
            <a:ext cx="304800" cy="328613"/>
            <a:chOff x="864" y="1968"/>
            <a:chExt cx="192" cy="207"/>
          </a:xfrm>
        </p:grpSpPr>
        <p:sp>
          <p:nvSpPr>
            <p:cNvPr id="21597" name="Text Box 76"/>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4</a:t>
              </a:r>
              <a:endParaRPr lang="en-US" altLang="en-US" sz="1400" baseline="-25000">
                <a:solidFill>
                  <a:srgbClr val="000000"/>
                </a:solidFill>
                <a:latin typeface="Arial" pitchFamily="34" charset="0"/>
              </a:endParaRPr>
            </a:p>
          </p:txBody>
        </p:sp>
        <p:sp>
          <p:nvSpPr>
            <p:cNvPr id="21598" name="Oval 77"/>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1575" name="Group 78"/>
          <p:cNvGrpSpPr>
            <a:grpSpLocks/>
          </p:cNvGrpSpPr>
          <p:nvPr/>
        </p:nvGrpSpPr>
        <p:grpSpPr bwMode="auto">
          <a:xfrm>
            <a:off x="3886200" y="1098550"/>
            <a:ext cx="304800" cy="328613"/>
            <a:chOff x="864" y="1968"/>
            <a:chExt cx="192" cy="207"/>
          </a:xfrm>
        </p:grpSpPr>
        <p:sp>
          <p:nvSpPr>
            <p:cNvPr id="21595" name="Text Box 79"/>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3</a:t>
              </a:r>
              <a:endParaRPr lang="en-US" altLang="en-US" sz="1400" baseline="-25000">
                <a:solidFill>
                  <a:srgbClr val="000000"/>
                </a:solidFill>
                <a:latin typeface="Arial" pitchFamily="34" charset="0"/>
              </a:endParaRPr>
            </a:p>
          </p:txBody>
        </p:sp>
        <p:sp>
          <p:nvSpPr>
            <p:cNvPr id="21596" name="Oval 80"/>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1576" name="Group 81"/>
          <p:cNvGrpSpPr>
            <a:grpSpLocks/>
          </p:cNvGrpSpPr>
          <p:nvPr/>
        </p:nvGrpSpPr>
        <p:grpSpPr bwMode="auto">
          <a:xfrm>
            <a:off x="4114800" y="3384550"/>
            <a:ext cx="304800" cy="328613"/>
            <a:chOff x="864" y="1968"/>
            <a:chExt cx="192" cy="207"/>
          </a:xfrm>
        </p:grpSpPr>
        <p:sp>
          <p:nvSpPr>
            <p:cNvPr id="21593" name="Text Box 82"/>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5</a:t>
              </a:r>
              <a:endParaRPr lang="en-US" altLang="en-US" sz="1400" baseline="-25000">
                <a:solidFill>
                  <a:srgbClr val="000000"/>
                </a:solidFill>
                <a:latin typeface="Arial" pitchFamily="34" charset="0"/>
              </a:endParaRPr>
            </a:p>
          </p:txBody>
        </p:sp>
        <p:sp>
          <p:nvSpPr>
            <p:cNvPr id="21594" name="Oval 83"/>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1577" name="Group 84"/>
          <p:cNvGrpSpPr>
            <a:grpSpLocks/>
          </p:cNvGrpSpPr>
          <p:nvPr/>
        </p:nvGrpSpPr>
        <p:grpSpPr bwMode="auto">
          <a:xfrm>
            <a:off x="6096000" y="1250950"/>
            <a:ext cx="304800" cy="328613"/>
            <a:chOff x="864" y="1968"/>
            <a:chExt cx="192" cy="207"/>
          </a:xfrm>
        </p:grpSpPr>
        <p:sp>
          <p:nvSpPr>
            <p:cNvPr id="21591" name="Text Box 85"/>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6</a:t>
              </a:r>
              <a:endParaRPr lang="en-US" altLang="en-US" sz="1400" baseline="-25000">
                <a:solidFill>
                  <a:srgbClr val="000000"/>
                </a:solidFill>
                <a:latin typeface="Arial" pitchFamily="34" charset="0"/>
              </a:endParaRPr>
            </a:p>
          </p:txBody>
        </p:sp>
        <p:sp>
          <p:nvSpPr>
            <p:cNvPr id="21592" name="Oval 86"/>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1578" name="Group 87"/>
          <p:cNvGrpSpPr>
            <a:grpSpLocks/>
          </p:cNvGrpSpPr>
          <p:nvPr/>
        </p:nvGrpSpPr>
        <p:grpSpPr bwMode="auto">
          <a:xfrm>
            <a:off x="6400800" y="1860550"/>
            <a:ext cx="304800" cy="328613"/>
            <a:chOff x="864" y="1968"/>
            <a:chExt cx="192" cy="207"/>
          </a:xfrm>
        </p:grpSpPr>
        <p:sp>
          <p:nvSpPr>
            <p:cNvPr id="21589" name="Text Box 88"/>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7</a:t>
              </a:r>
              <a:endParaRPr lang="en-US" altLang="en-US" sz="1400" baseline="-25000">
                <a:solidFill>
                  <a:srgbClr val="000000"/>
                </a:solidFill>
                <a:latin typeface="Arial" pitchFamily="34" charset="0"/>
              </a:endParaRPr>
            </a:p>
          </p:txBody>
        </p:sp>
        <p:sp>
          <p:nvSpPr>
            <p:cNvPr id="21590" name="Oval 89"/>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sp>
        <p:nvSpPr>
          <p:cNvPr id="21579" name="Text Box 90"/>
          <p:cNvSpPr txBox="1">
            <a:spLocks noChangeArrowheads="1"/>
          </p:cNvSpPr>
          <p:nvPr/>
        </p:nvSpPr>
        <p:spPr bwMode="auto">
          <a:xfrm>
            <a:off x="1676400" y="1327150"/>
            <a:ext cx="1219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000000"/>
                </a:solidFill>
                <a:latin typeface="Arial" pitchFamily="34" charset="0"/>
              </a:rPr>
              <a:t>clock generation</a:t>
            </a:r>
            <a:endParaRPr lang="en-US" altLang="en-US" sz="1600" baseline="-25000">
              <a:solidFill>
                <a:srgbClr val="000000"/>
              </a:solidFill>
              <a:latin typeface="Arial" pitchFamily="34" charset="0"/>
            </a:endParaRPr>
          </a:p>
        </p:txBody>
      </p:sp>
      <p:sp>
        <p:nvSpPr>
          <p:cNvPr id="21580" name="Text Box 91"/>
          <p:cNvSpPr txBox="1">
            <a:spLocks noChangeArrowheads="1"/>
          </p:cNvSpPr>
          <p:nvPr/>
        </p:nvSpPr>
        <p:spPr bwMode="auto">
          <a:xfrm>
            <a:off x="3429000" y="213360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000000"/>
                </a:solidFill>
                <a:latin typeface="Arial" pitchFamily="34" charset="0"/>
              </a:rPr>
              <a:t>clock drivers</a:t>
            </a:r>
            <a:endParaRPr lang="en-US" altLang="en-US" sz="1600" baseline="-25000">
              <a:solidFill>
                <a:srgbClr val="000000"/>
              </a:solidFill>
              <a:latin typeface="Arial" pitchFamily="34" charset="0"/>
            </a:endParaRPr>
          </a:p>
        </p:txBody>
      </p:sp>
      <p:sp>
        <p:nvSpPr>
          <p:cNvPr id="21581" name="Text Box 92"/>
          <p:cNvSpPr txBox="1">
            <a:spLocks noChangeArrowheads="1"/>
          </p:cNvSpPr>
          <p:nvPr/>
        </p:nvSpPr>
        <p:spPr bwMode="auto">
          <a:xfrm>
            <a:off x="3200400" y="71755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000000"/>
                </a:solidFill>
                <a:latin typeface="Arial" pitchFamily="34" charset="0"/>
              </a:rPr>
              <a:t>power supply</a:t>
            </a:r>
            <a:endParaRPr lang="en-US" altLang="en-US" sz="1600" baseline="-25000">
              <a:solidFill>
                <a:srgbClr val="000000"/>
              </a:solidFill>
              <a:latin typeface="Arial" pitchFamily="34" charset="0"/>
            </a:endParaRPr>
          </a:p>
        </p:txBody>
      </p:sp>
      <p:sp>
        <p:nvSpPr>
          <p:cNvPr id="21582" name="Text Box 93"/>
          <p:cNvSpPr txBox="1">
            <a:spLocks noChangeArrowheads="1"/>
          </p:cNvSpPr>
          <p:nvPr/>
        </p:nvSpPr>
        <p:spPr bwMode="auto">
          <a:xfrm>
            <a:off x="4114800" y="109855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000000"/>
                </a:solidFill>
                <a:latin typeface="Arial" pitchFamily="34" charset="0"/>
              </a:rPr>
              <a:t>interconnect</a:t>
            </a:r>
            <a:endParaRPr lang="en-US" altLang="en-US" sz="1600" baseline="-25000">
              <a:solidFill>
                <a:srgbClr val="000000"/>
              </a:solidFill>
              <a:latin typeface="Arial" pitchFamily="34" charset="0"/>
            </a:endParaRPr>
          </a:p>
        </p:txBody>
      </p:sp>
      <p:sp>
        <p:nvSpPr>
          <p:cNvPr id="21583" name="Text Box 94"/>
          <p:cNvSpPr txBox="1">
            <a:spLocks noChangeArrowheads="1"/>
          </p:cNvSpPr>
          <p:nvPr/>
        </p:nvSpPr>
        <p:spPr bwMode="auto">
          <a:xfrm>
            <a:off x="6324600" y="125095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000000"/>
                </a:solidFill>
                <a:latin typeface="Arial" pitchFamily="34" charset="0"/>
              </a:rPr>
              <a:t>capacitive load</a:t>
            </a:r>
            <a:endParaRPr lang="en-US" altLang="en-US" sz="1600" baseline="-25000">
              <a:solidFill>
                <a:srgbClr val="000000"/>
              </a:solidFill>
              <a:latin typeface="Arial" pitchFamily="34" charset="0"/>
            </a:endParaRPr>
          </a:p>
        </p:txBody>
      </p:sp>
      <p:sp>
        <p:nvSpPr>
          <p:cNvPr id="21584" name="Text Box 95"/>
          <p:cNvSpPr txBox="1">
            <a:spLocks noChangeArrowheads="1"/>
          </p:cNvSpPr>
          <p:nvPr/>
        </p:nvSpPr>
        <p:spPr bwMode="auto">
          <a:xfrm>
            <a:off x="6629400" y="1860550"/>
            <a:ext cx="152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000000"/>
                </a:solidFill>
                <a:latin typeface="Arial" pitchFamily="34" charset="0"/>
              </a:rPr>
              <a:t>capacitive coupling</a:t>
            </a:r>
            <a:endParaRPr lang="en-US" altLang="en-US" sz="1600" baseline="-25000">
              <a:solidFill>
                <a:srgbClr val="000000"/>
              </a:solidFill>
              <a:latin typeface="Arial" pitchFamily="34" charset="0"/>
            </a:endParaRPr>
          </a:p>
        </p:txBody>
      </p:sp>
      <p:sp>
        <p:nvSpPr>
          <p:cNvPr id="21585" name="Text Box 96"/>
          <p:cNvSpPr txBox="1">
            <a:spLocks noChangeArrowheads="1"/>
          </p:cNvSpPr>
          <p:nvPr/>
        </p:nvSpPr>
        <p:spPr bwMode="auto">
          <a:xfrm>
            <a:off x="4343400" y="335280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000000"/>
                </a:solidFill>
                <a:latin typeface="Arial" pitchFamily="34" charset="0"/>
              </a:rPr>
              <a:t>temperature</a:t>
            </a:r>
            <a:endParaRPr lang="en-US" altLang="en-US" sz="1600" baseline="-25000">
              <a:solidFill>
                <a:srgbClr val="000000"/>
              </a:solidFill>
              <a:latin typeface="Arial" pitchFamily="34" charset="0"/>
            </a:endParaRPr>
          </a:p>
        </p:txBody>
      </p:sp>
      <p:sp>
        <p:nvSpPr>
          <p:cNvPr id="1765473" name="Rectangle 97"/>
          <p:cNvSpPr>
            <a:spLocks noGrp="1" noChangeArrowheads="1"/>
          </p:cNvSpPr>
          <p:nvPr>
            <p:ph type="body" idx="1"/>
          </p:nvPr>
        </p:nvSpPr>
        <p:spPr>
          <a:xfrm>
            <a:off x="685800" y="3886200"/>
            <a:ext cx="3733800" cy="2298700"/>
          </a:xfrm>
        </p:spPr>
        <p:txBody>
          <a:bodyPr/>
          <a:lstStyle/>
          <a:p>
            <a:r>
              <a:rPr lang="en-US" altLang="en-US" smtClean="0"/>
              <a:t>Skew</a:t>
            </a:r>
          </a:p>
          <a:p>
            <a:pPr lvl="1"/>
            <a:r>
              <a:rPr lang="en-US" altLang="en-US" smtClean="0"/>
              <a:t>manufacturing device variations in clock drivers</a:t>
            </a:r>
          </a:p>
          <a:p>
            <a:pPr lvl="1"/>
            <a:r>
              <a:rPr lang="en-US" altLang="en-US" smtClean="0"/>
              <a:t>interconnect variations</a:t>
            </a:r>
          </a:p>
          <a:p>
            <a:pPr lvl="1"/>
            <a:r>
              <a:rPr lang="en-US" altLang="en-US" smtClean="0"/>
              <a:t>environmental variations (power supply and temperature)</a:t>
            </a:r>
          </a:p>
        </p:txBody>
      </p:sp>
      <p:sp>
        <p:nvSpPr>
          <p:cNvPr id="1765474" name="Rectangle 98"/>
          <p:cNvSpPr>
            <a:spLocks noChangeArrowheads="1"/>
          </p:cNvSpPr>
          <p:nvPr/>
        </p:nvSpPr>
        <p:spPr bwMode="auto">
          <a:xfrm>
            <a:off x="4876800" y="3886200"/>
            <a:ext cx="3733800"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1363" indent="-246063">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6175" indent="-176213">
              <a:lnSpc>
                <a:spcPct val="85000"/>
              </a:lnSpc>
              <a:spcBef>
                <a:spcPct val="40000"/>
              </a:spcBef>
              <a:buClr>
                <a:schemeClr val="accent1"/>
              </a:buClr>
              <a:buSzPct val="100000"/>
              <a:buChar char="-"/>
              <a:defRPr>
                <a:solidFill>
                  <a:schemeClr val="tx1"/>
                </a:solidFill>
                <a:latin typeface="Arial" pitchFamily="34" charset="0"/>
              </a:defRPr>
            </a:lvl3pPr>
            <a:lvl4pPr marL="1714500" indent="-342900">
              <a:spcBef>
                <a:spcPct val="20000"/>
              </a:spcBef>
              <a:buChar char="–"/>
              <a:defRPr sz="2000">
                <a:solidFill>
                  <a:schemeClr val="tx1"/>
                </a:solidFill>
                <a:latin typeface="Times New Roman" pitchFamily="18" charset="0"/>
              </a:defRPr>
            </a:lvl4pPr>
            <a:lvl5pPr marL="2171700" indent="-342900">
              <a:spcBef>
                <a:spcPct val="20000"/>
              </a:spcBef>
              <a:buChar char="»"/>
              <a:defRPr sz="2000">
                <a:solidFill>
                  <a:schemeClr val="tx1"/>
                </a:solidFill>
                <a:latin typeface="Times New Roman" pitchFamily="18" charset="0"/>
              </a:defRPr>
            </a:lvl5pPr>
            <a:lvl6pPr marL="2628900" indent="-342900" eaLnBrk="0" fontAlgn="base" hangingPunct="0">
              <a:spcBef>
                <a:spcPct val="20000"/>
              </a:spcBef>
              <a:spcAft>
                <a:spcPct val="0"/>
              </a:spcAft>
              <a:buChar char="»"/>
              <a:defRPr sz="2000">
                <a:solidFill>
                  <a:schemeClr val="tx1"/>
                </a:solidFill>
                <a:latin typeface="Times New Roman" pitchFamily="18" charset="0"/>
              </a:defRPr>
            </a:lvl6pPr>
            <a:lvl7pPr marL="3086100" indent="-342900" eaLnBrk="0" fontAlgn="base" hangingPunct="0">
              <a:spcBef>
                <a:spcPct val="20000"/>
              </a:spcBef>
              <a:spcAft>
                <a:spcPct val="0"/>
              </a:spcAft>
              <a:buChar char="»"/>
              <a:defRPr sz="2000">
                <a:solidFill>
                  <a:schemeClr val="tx1"/>
                </a:solidFill>
                <a:latin typeface="Times New Roman" pitchFamily="18" charset="0"/>
              </a:defRPr>
            </a:lvl7pPr>
            <a:lvl8pPr marL="3543300" indent="-342900" eaLnBrk="0" fontAlgn="base" hangingPunct="0">
              <a:spcBef>
                <a:spcPct val="20000"/>
              </a:spcBef>
              <a:spcAft>
                <a:spcPct val="0"/>
              </a:spcAft>
              <a:buChar char="»"/>
              <a:defRPr sz="2000">
                <a:solidFill>
                  <a:schemeClr val="tx1"/>
                </a:solidFill>
                <a:latin typeface="Times New Roman" pitchFamily="18" charset="0"/>
              </a:defRPr>
            </a:lvl8pPr>
            <a:lvl9pPr marL="4000500" indent="-342900" eaLnBrk="0" fontAlgn="base" hangingPunct="0">
              <a:spcBef>
                <a:spcPct val="20000"/>
              </a:spcBef>
              <a:spcAft>
                <a:spcPct val="0"/>
              </a:spcAft>
              <a:buChar char="»"/>
              <a:defRPr sz="2000">
                <a:solidFill>
                  <a:schemeClr val="tx1"/>
                </a:solidFill>
                <a:latin typeface="Times New Roman" pitchFamily="18" charset="0"/>
              </a:defRPr>
            </a:lvl9pPr>
          </a:lstStyle>
          <a:p>
            <a:pPr>
              <a:buClr>
                <a:srgbClr val="FC0128"/>
              </a:buClr>
            </a:pPr>
            <a:r>
              <a:rPr lang="en-US" altLang="en-US">
                <a:solidFill>
                  <a:srgbClr val="000000"/>
                </a:solidFill>
              </a:rPr>
              <a:t>Jitter</a:t>
            </a:r>
          </a:p>
          <a:p>
            <a:pPr lvl="1">
              <a:buClr>
                <a:srgbClr val="FC0128"/>
              </a:buClr>
            </a:pPr>
            <a:r>
              <a:rPr lang="en-US" altLang="en-US">
                <a:solidFill>
                  <a:srgbClr val="000000"/>
                </a:solidFill>
              </a:rPr>
              <a:t>clock generation</a:t>
            </a:r>
          </a:p>
          <a:p>
            <a:pPr lvl="1">
              <a:buClr>
                <a:srgbClr val="FC0128"/>
              </a:buClr>
            </a:pPr>
            <a:r>
              <a:rPr lang="en-US" altLang="en-US">
                <a:solidFill>
                  <a:srgbClr val="000000"/>
                </a:solidFill>
              </a:rPr>
              <a:t>capacitive loading and coupling</a:t>
            </a:r>
          </a:p>
          <a:p>
            <a:pPr lvl="1">
              <a:buClr>
                <a:srgbClr val="FC0128"/>
              </a:buClr>
            </a:pPr>
            <a:r>
              <a:rPr lang="en-US" altLang="en-US">
                <a:solidFill>
                  <a:srgbClr val="000000"/>
                </a:solidFill>
              </a:rPr>
              <a:t>environmental variations (power supply and temperature)</a:t>
            </a:r>
          </a:p>
        </p:txBody>
      </p:sp>
      <p:sp>
        <p:nvSpPr>
          <p:cNvPr id="21588" name="Rectangle 97"/>
          <p:cNvSpPr>
            <a:spLocks noChangeArrowheads="1"/>
          </p:cNvSpPr>
          <p:nvPr/>
        </p:nvSpPr>
        <p:spPr bwMode="auto">
          <a:xfrm>
            <a:off x="398463" y="6578600"/>
            <a:ext cx="2559050" cy="1984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spTree>
    <p:extLst>
      <p:ext uri="{BB962C8B-B14F-4D97-AF65-F5344CB8AC3E}">
        <p14:creationId xmlns:p14="http://schemas.microsoft.com/office/powerpoint/2010/main" val="3876230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54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547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547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6547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65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5473" grpId="0" build="p"/>
      <p:bldP spid="1765474"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Positive Clock Skew</a:t>
            </a:r>
          </a:p>
        </p:txBody>
      </p:sp>
      <p:sp>
        <p:nvSpPr>
          <p:cNvPr id="22531" name="Rectangle 4"/>
          <p:cNvSpPr>
            <a:spLocks noChangeArrowheads="1"/>
          </p:cNvSpPr>
          <p:nvPr/>
        </p:nvSpPr>
        <p:spPr bwMode="auto">
          <a:xfrm>
            <a:off x="3733800" y="914400"/>
            <a:ext cx="6096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2532" name="Line 5"/>
          <p:cNvSpPr>
            <a:spLocks noChangeShapeType="1"/>
          </p:cNvSpPr>
          <p:nvPr/>
        </p:nvSpPr>
        <p:spPr bwMode="auto">
          <a:xfrm flipV="1">
            <a:off x="38862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3" name="Line 6"/>
          <p:cNvSpPr>
            <a:spLocks noChangeShapeType="1"/>
          </p:cNvSpPr>
          <p:nvPr/>
        </p:nvSpPr>
        <p:spPr bwMode="auto">
          <a:xfrm>
            <a:off x="40386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4" name="Text Box 7"/>
          <p:cNvSpPr txBox="1">
            <a:spLocks noChangeArrowheads="1"/>
          </p:cNvSpPr>
          <p:nvPr/>
        </p:nvSpPr>
        <p:spPr bwMode="auto">
          <a:xfrm>
            <a:off x="3657600" y="12954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D</a:t>
            </a:r>
            <a:endParaRPr lang="en-US" altLang="en-US" sz="2000" baseline="-25000">
              <a:solidFill>
                <a:srgbClr val="000000"/>
              </a:solidFill>
              <a:latin typeface="Arial" pitchFamily="34" charset="0"/>
            </a:endParaRPr>
          </a:p>
        </p:txBody>
      </p:sp>
      <p:sp>
        <p:nvSpPr>
          <p:cNvPr id="22535" name="Text Box 8"/>
          <p:cNvSpPr txBox="1">
            <a:spLocks noChangeArrowheads="1"/>
          </p:cNvSpPr>
          <p:nvPr/>
        </p:nvSpPr>
        <p:spPr bwMode="auto">
          <a:xfrm>
            <a:off x="4038600" y="1295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Q</a:t>
            </a:r>
            <a:endParaRPr lang="en-US" altLang="en-US" sz="2000" baseline="-25000">
              <a:solidFill>
                <a:srgbClr val="000000"/>
              </a:solidFill>
              <a:latin typeface="Arial" pitchFamily="34" charset="0"/>
            </a:endParaRPr>
          </a:p>
        </p:txBody>
      </p:sp>
      <p:sp>
        <p:nvSpPr>
          <p:cNvPr id="22536" name="Text Box 9"/>
          <p:cNvSpPr txBox="1">
            <a:spLocks noChangeArrowheads="1"/>
          </p:cNvSpPr>
          <p:nvPr/>
        </p:nvSpPr>
        <p:spPr bwMode="auto">
          <a:xfrm>
            <a:off x="3810000" y="83820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R1</a:t>
            </a:r>
            <a:endParaRPr lang="en-US" altLang="en-US" sz="2000" baseline="-25000">
              <a:solidFill>
                <a:srgbClr val="000000"/>
              </a:solidFill>
              <a:latin typeface="Arial" pitchFamily="34" charset="0"/>
            </a:endParaRPr>
          </a:p>
        </p:txBody>
      </p:sp>
      <p:sp>
        <p:nvSpPr>
          <p:cNvPr id="22537" name="Line 10"/>
          <p:cNvSpPr>
            <a:spLocks noChangeShapeType="1"/>
          </p:cNvSpPr>
          <p:nvPr/>
        </p:nvSpPr>
        <p:spPr bwMode="auto">
          <a:xfrm>
            <a:off x="32004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Line 11"/>
          <p:cNvSpPr>
            <a:spLocks noChangeShapeType="1"/>
          </p:cNvSpPr>
          <p:nvPr/>
        </p:nvSpPr>
        <p:spPr bwMode="auto">
          <a:xfrm>
            <a:off x="43434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9" name="AutoShape 12"/>
          <p:cNvSpPr>
            <a:spLocks noChangeArrowheads="1"/>
          </p:cNvSpPr>
          <p:nvPr/>
        </p:nvSpPr>
        <p:spPr bwMode="auto">
          <a:xfrm>
            <a:off x="4876800" y="914400"/>
            <a:ext cx="1981200" cy="1066800"/>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2540" name="Text Box 13"/>
          <p:cNvSpPr txBox="1">
            <a:spLocks noChangeArrowheads="1"/>
          </p:cNvSpPr>
          <p:nvPr/>
        </p:nvSpPr>
        <p:spPr bwMode="auto">
          <a:xfrm>
            <a:off x="4953000" y="1143000"/>
            <a:ext cx="1809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solidFill>
                  <a:srgbClr val="000000"/>
                </a:solidFill>
                <a:latin typeface="Arial" pitchFamily="34" charset="0"/>
              </a:rPr>
              <a:t>Combinational</a:t>
            </a:r>
          </a:p>
          <a:p>
            <a:pPr algn="ctr"/>
            <a:r>
              <a:rPr lang="en-US" altLang="en-US" sz="2000">
                <a:solidFill>
                  <a:srgbClr val="000000"/>
                </a:solidFill>
                <a:latin typeface="Arial" pitchFamily="34" charset="0"/>
              </a:rPr>
              <a:t>logic</a:t>
            </a:r>
            <a:endParaRPr lang="en-US" altLang="en-US" sz="2000" baseline="-25000">
              <a:solidFill>
                <a:srgbClr val="000000"/>
              </a:solidFill>
              <a:latin typeface="Arial" pitchFamily="34" charset="0"/>
            </a:endParaRPr>
          </a:p>
        </p:txBody>
      </p:sp>
      <p:sp>
        <p:nvSpPr>
          <p:cNvPr id="22541" name="Rectangle 14"/>
          <p:cNvSpPr>
            <a:spLocks noChangeArrowheads="1"/>
          </p:cNvSpPr>
          <p:nvPr/>
        </p:nvSpPr>
        <p:spPr bwMode="auto">
          <a:xfrm>
            <a:off x="7391400" y="914400"/>
            <a:ext cx="6096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2542" name="Line 15"/>
          <p:cNvSpPr>
            <a:spLocks noChangeShapeType="1"/>
          </p:cNvSpPr>
          <p:nvPr/>
        </p:nvSpPr>
        <p:spPr bwMode="auto">
          <a:xfrm flipV="1">
            <a:off x="75438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3" name="Line 16"/>
          <p:cNvSpPr>
            <a:spLocks noChangeShapeType="1"/>
          </p:cNvSpPr>
          <p:nvPr/>
        </p:nvSpPr>
        <p:spPr bwMode="auto">
          <a:xfrm>
            <a:off x="76962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4" name="Text Box 17"/>
          <p:cNvSpPr txBox="1">
            <a:spLocks noChangeArrowheads="1"/>
          </p:cNvSpPr>
          <p:nvPr/>
        </p:nvSpPr>
        <p:spPr bwMode="auto">
          <a:xfrm>
            <a:off x="7315200" y="12954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D</a:t>
            </a:r>
            <a:endParaRPr lang="en-US" altLang="en-US" sz="2000" baseline="-25000">
              <a:solidFill>
                <a:srgbClr val="000000"/>
              </a:solidFill>
              <a:latin typeface="Arial" pitchFamily="34" charset="0"/>
            </a:endParaRPr>
          </a:p>
        </p:txBody>
      </p:sp>
      <p:sp>
        <p:nvSpPr>
          <p:cNvPr id="22545" name="Text Box 18"/>
          <p:cNvSpPr txBox="1">
            <a:spLocks noChangeArrowheads="1"/>
          </p:cNvSpPr>
          <p:nvPr/>
        </p:nvSpPr>
        <p:spPr bwMode="auto">
          <a:xfrm>
            <a:off x="7696200" y="1295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Q</a:t>
            </a:r>
            <a:endParaRPr lang="en-US" altLang="en-US" sz="2000" baseline="-25000">
              <a:solidFill>
                <a:srgbClr val="000000"/>
              </a:solidFill>
              <a:latin typeface="Arial" pitchFamily="34" charset="0"/>
            </a:endParaRPr>
          </a:p>
        </p:txBody>
      </p:sp>
      <p:sp>
        <p:nvSpPr>
          <p:cNvPr id="22546" name="Text Box 19"/>
          <p:cNvSpPr txBox="1">
            <a:spLocks noChangeArrowheads="1"/>
          </p:cNvSpPr>
          <p:nvPr/>
        </p:nvSpPr>
        <p:spPr bwMode="auto">
          <a:xfrm>
            <a:off x="7467600" y="83820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R2</a:t>
            </a:r>
            <a:endParaRPr lang="en-US" altLang="en-US" sz="2000" baseline="-25000">
              <a:solidFill>
                <a:srgbClr val="000000"/>
              </a:solidFill>
              <a:latin typeface="Arial" pitchFamily="34" charset="0"/>
            </a:endParaRPr>
          </a:p>
        </p:txBody>
      </p:sp>
      <p:sp>
        <p:nvSpPr>
          <p:cNvPr id="22547" name="Line 20"/>
          <p:cNvSpPr>
            <a:spLocks noChangeShapeType="1"/>
          </p:cNvSpPr>
          <p:nvPr/>
        </p:nvSpPr>
        <p:spPr bwMode="auto">
          <a:xfrm>
            <a:off x="68580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8" name="Line 21"/>
          <p:cNvSpPr>
            <a:spLocks noChangeShapeType="1"/>
          </p:cNvSpPr>
          <p:nvPr/>
        </p:nvSpPr>
        <p:spPr bwMode="auto">
          <a:xfrm>
            <a:off x="80010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9" name="Line 22"/>
          <p:cNvSpPr>
            <a:spLocks noChangeShapeType="1"/>
          </p:cNvSpPr>
          <p:nvPr/>
        </p:nvSpPr>
        <p:spPr bwMode="auto">
          <a:xfrm>
            <a:off x="3200400" y="2286000"/>
            <a:ext cx="44958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0" name="Line 23"/>
          <p:cNvSpPr>
            <a:spLocks noChangeShapeType="1"/>
          </p:cNvSpPr>
          <p:nvPr/>
        </p:nvSpPr>
        <p:spPr bwMode="auto">
          <a:xfrm flipV="1">
            <a:off x="4038600" y="1981200"/>
            <a:ext cx="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1" name="Line 24"/>
          <p:cNvSpPr>
            <a:spLocks noChangeShapeType="1"/>
          </p:cNvSpPr>
          <p:nvPr/>
        </p:nvSpPr>
        <p:spPr bwMode="auto">
          <a:xfrm flipV="1">
            <a:off x="7696200" y="1981200"/>
            <a:ext cx="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2" name="Text Box 25"/>
          <p:cNvSpPr txBox="1">
            <a:spLocks noChangeArrowheads="1"/>
          </p:cNvSpPr>
          <p:nvPr/>
        </p:nvSpPr>
        <p:spPr bwMode="auto">
          <a:xfrm>
            <a:off x="2743200" y="2057400"/>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clk</a:t>
            </a:r>
            <a:endParaRPr lang="en-US" altLang="en-US" sz="2000" baseline="-25000">
              <a:solidFill>
                <a:srgbClr val="063DE8"/>
              </a:solidFill>
              <a:latin typeface="Arial" pitchFamily="34" charset="0"/>
            </a:endParaRPr>
          </a:p>
        </p:txBody>
      </p:sp>
      <p:sp>
        <p:nvSpPr>
          <p:cNvPr id="22553" name="Text Box 26"/>
          <p:cNvSpPr txBox="1">
            <a:spLocks noChangeArrowheads="1"/>
          </p:cNvSpPr>
          <p:nvPr/>
        </p:nvSpPr>
        <p:spPr bwMode="auto">
          <a:xfrm>
            <a:off x="2819400" y="1219200"/>
            <a:ext cx="39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In</a:t>
            </a:r>
            <a:endParaRPr lang="en-US" altLang="en-US" sz="2000" baseline="-25000">
              <a:solidFill>
                <a:srgbClr val="000000"/>
              </a:solidFill>
              <a:latin typeface="Arial" pitchFamily="34" charset="0"/>
            </a:endParaRPr>
          </a:p>
        </p:txBody>
      </p:sp>
      <p:sp>
        <p:nvSpPr>
          <p:cNvPr id="22554" name="Text Box 27"/>
          <p:cNvSpPr txBox="1">
            <a:spLocks noChangeArrowheads="1"/>
          </p:cNvSpPr>
          <p:nvPr/>
        </p:nvSpPr>
        <p:spPr bwMode="auto">
          <a:xfrm>
            <a:off x="4114800" y="1905000"/>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t</a:t>
            </a:r>
            <a:r>
              <a:rPr lang="en-US" altLang="en-US" sz="2000" baseline="-25000">
                <a:solidFill>
                  <a:srgbClr val="063DE8"/>
                </a:solidFill>
                <a:latin typeface="Arial" pitchFamily="34" charset="0"/>
              </a:rPr>
              <a:t>clk1</a:t>
            </a:r>
          </a:p>
        </p:txBody>
      </p:sp>
      <p:sp>
        <p:nvSpPr>
          <p:cNvPr id="22555" name="Text Box 28"/>
          <p:cNvSpPr txBox="1">
            <a:spLocks noChangeArrowheads="1"/>
          </p:cNvSpPr>
          <p:nvPr/>
        </p:nvSpPr>
        <p:spPr bwMode="auto">
          <a:xfrm>
            <a:off x="7696200" y="1905000"/>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t</a:t>
            </a:r>
            <a:r>
              <a:rPr lang="en-US" altLang="en-US" sz="2000" baseline="-25000">
                <a:solidFill>
                  <a:srgbClr val="063DE8"/>
                </a:solidFill>
                <a:latin typeface="Arial" pitchFamily="34" charset="0"/>
              </a:rPr>
              <a:t>clk2</a:t>
            </a:r>
          </a:p>
        </p:txBody>
      </p:sp>
      <p:sp>
        <p:nvSpPr>
          <p:cNvPr id="22556" name="Oval 29"/>
          <p:cNvSpPr>
            <a:spLocks noChangeArrowheads="1"/>
          </p:cNvSpPr>
          <p:nvPr/>
        </p:nvSpPr>
        <p:spPr bwMode="auto">
          <a:xfrm>
            <a:off x="5334000" y="2225675"/>
            <a:ext cx="1066800" cy="152400"/>
          </a:xfrm>
          <a:prstGeom prst="ellipse">
            <a:avLst/>
          </a:prstGeom>
          <a:solidFill>
            <a:schemeClr val="accent2"/>
          </a:solid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2557" name="Text Box 30"/>
          <p:cNvSpPr txBox="1">
            <a:spLocks noChangeArrowheads="1"/>
          </p:cNvSpPr>
          <p:nvPr/>
        </p:nvSpPr>
        <p:spPr bwMode="auto">
          <a:xfrm>
            <a:off x="5486400" y="2286000"/>
            <a:ext cx="79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delay</a:t>
            </a:r>
            <a:endParaRPr lang="en-US" altLang="en-US" sz="2000" baseline="-25000">
              <a:solidFill>
                <a:srgbClr val="063DE8"/>
              </a:solidFill>
              <a:latin typeface="Arial" pitchFamily="34" charset="0"/>
            </a:endParaRPr>
          </a:p>
        </p:txBody>
      </p:sp>
      <p:sp>
        <p:nvSpPr>
          <p:cNvPr id="22558" name="Line 31"/>
          <p:cNvSpPr>
            <a:spLocks noChangeShapeType="1"/>
          </p:cNvSpPr>
          <p:nvPr/>
        </p:nvSpPr>
        <p:spPr bwMode="auto">
          <a:xfrm>
            <a:off x="4572000" y="2301875"/>
            <a:ext cx="457200" cy="0"/>
          </a:xfrm>
          <a:prstGeom prst="line">
            <a:avLst/>
          </a:prstGeom>
          <a:noFill/>
          <a:ln w="28575">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9" name="Line 32"/>
          <p:cNvSpPr>
            <a:spLocks noChangeShapeType="1"/>
          </p:cNvSpPr>
          <p:nvPr/>
        </p:nvSpPr>
        <p:spPr bwMode="auto">
          <a:xfrm>
            <a:off x="6705600" y="2301875"/>
            <a:ext cx="457200" cy="0"/>
          </a:xfrm>
          <a:prstGeom prst="line">
            <a:avLst/>
          </a:prstGeom>
          <a:noFill/>
          <a:ln w="28575">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0" name="Line 34"/>
          <p:cNvSpPr>
            <a:spLocks noChangeShapeType="1"/>
          </p:cNvSpPr>
          <p:nvPr/>
        </p:nvSpPr>
        <p:spPr bwMode="auto">
          <a:xfrm>
            <a:off x="3048000" y="34290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1" name="Line 35"/>
          <p:cNvSpPr>
            <a:spLocks noChangeShapeType="1"/>
          </p:cNvSpPr>
          <p:nvPr/>
        </p:nvSpPr>
        <p:spPr bwMode="auto">
          <a:xfrm>
            <a:off x="4038600" y="30480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2" name="Line 36"/>
          <p:cNvSpPr>
            <a:spLocks noChangeShapeType="1"/>
          </p:cNvSpPr>
          <p:nvPr/>
        </p:nvSpPr>
        <p:spPr bwMode="auto">
          <a:xfrm>
            <a:off x="4038600" y="30480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3" name="Line 37"/>
          <p:cNvSpPr>
            <a:spLocks noChangeShapeType="1"/>
          </p:cNvSpPr>
          <p:nvPr/>
        </p:nvSpPr>
        <p:spPr bwMode="auto">
          <a:xfrm>
            <a:off x="5029200" y="30480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4" name="Line 38"/>
          <p:cNvSpPr>
            <a:spLocks noChangeShapeType="1"/>
          </p:cNvSpPr>
          <p:nvPr/>
        </p:nvSpPr>
        <p:spPr bwMode="auto">
          <a:xfrm>
            <a:off x="5029200" y="34290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5" name="Line 39"/>
          <p:cNvSpPr>
            <a:spLocks noChangeShapeType="1"/>
          </p:cNvSpPr>
          <p:nvPr/>
        </p:nvSpPr>
        <p:spPr bwMode="auto">
          <a:xfrm>
            <a:off x="6019800" y="30480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6" name="Line 40"/>
          <p:cNvSpPr>
            <a:spLocks noChangeShapeType="1"/>
          </p:cNvSpPr>
          <p:nvPr/>
        </p:nvSpPr>
        <p:spPr bwMode="auto">
          <a:xfrm>
            <a:off x="6019800" y="30480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7" name="Line 41"/>
          <p:cNvSpPr>
            <a:spLocks noChangeShapeType="1"/>
          </p:cNvSpPr>
          <p:nvPr/>
        </p:nvSpPr>
        <p:spPr bwMode="auto">
          <a:xfrm>
            <a:off x="7010400" y="30480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8" name="Line 42"/>
          <p:cNvSpPr>
            <a:spLocks noChangeShapeType="1"/>
          </p:cNvSpPr>
          <p:nvPr/>
        </p:nvSpPr>
        <p:spPr bwMode="auto">
          <a:xfrm>
            <a:off x="7010400" y="34290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9" name="Line 43"/>
          <p:cNvSpPr>
            <a:spLocks noChangeShapeType="1"/>
          </p:cNvSpPr>
          <p:nvPr/>
        </p:nvSpPr>
        <p:spPr bwMode="auto">
          <a:xfrm>
            <a:off x="3276600" y="40386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0" name="Line 44"/>
          <p:cNvSpPr>
            <a:spLocks noChangeShapeType="1"/>
          </p:cNvSpPr>
          <p:nvPr/>
        </p:nvSpPr>
        <p:spPr bwMode="auto">
          <a:xfrm>
            <a:off x="4267200" y="36576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1" name="Line 45"/>
          <p:cNvSpPr>
            <a:spLocks noChangeShapeType="1"/>
          </p:cNvSpPr>
          <p:nvPr/>
        </p:nvSpPr>
        <p:spPr bwMode="auto">
          <a:xfrm>
            <a:off x="4267200" y="36576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2" name="Line 46"/>
          <p:cNvSpPr>
            <a:spLocks noChangeShapeType="1"/>
          </p:cNvSpPr>
          <p:nvPr/>
        </p:nvSpPr>
        <p:spPr bwMode="auto">
          <a:xfrm>
            <a:off x="5257800" y="36576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3" name="Line 47"/>
          <p:cNvSpPr>
            <a:spLocks noChangeShapeType="1"/>
          </p:cNvSpPr>
          <p:nvPr/>
        </p:nvSpPr>
        <p:spPr bwMode="auto">
          <a:xfrm>
            <a:off x="5257800" y="40386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4" name="Line 48"/>
          <p:cNvSpPr>
            <a:spLocks noChangeShapeType="1"/>
          </p:cNvSpPr>
          <p:nvPr/>
        </p:nvSpPr>
        <p:spPr bwMode="auto">
          <a:xfrm>
            <a:off x="6248400" y="36576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5" name="Line 49"/>
          <p:cNvSpPr>
            <a:spLocks noChangeShapeType="1"/>
          </p:cNvSpPr>
          <p:nvPr/>
        </p:nvSpPr>
        <p:spPr bwMode="auto">
          <a:xfrm>
            <a:off x="6248400" y="36576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6" name="Line 50"/>
          <p:cNvSpPr>
            <a:spLocks noChangeShapeType="1"/>
          </p:cNvSpPr>
          <p:nvPr/>
        </p:nvSpPr>
        <p:spPr bwMode="auto">
          <a:xfrm>
            <a:off x="7239000" y="36576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7" name="Line 51"/>
          <p:cNvSpPr>
            <a:spLocks noChangeShapeType="1"/>
          </p:cNvSpPr>
          <p:nvPr/>
        </p:nvSpPr>
        <p:spPr bwMode="auto">
          <a:xfrm>
            <a:off x="7239000" y="40386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8" name="Line 52"/>
          <p:cNvSpPr>
            <a:spLocks noChangeShapeType="1"/>
          </p:cNvSpPr>
          <p:nvPr/>
        </p:nvSpPr>
        <p:spPr bwMode="auto">
          <a:xfrm>
            <a:off x="4038600" y="27432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9" name="Line 53"/>
          <p:cNvSpPr>
            <a:spLocks noChangeShapeType="1"/>
          </p:cNvSpPr>
          <p:nvPr/>
        </p:nvSpPr>
        <p:spPr bwMode="auto">
          <a:xfrm>
            <a:off x="6019800" y="27432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0" name="Line 54"/>
          <p:cNvSpPr>
            <a:spLocks noChangeShapeType="1"/>
          </p:cNvSpPr>
          <p:nvPr/>
        </p:nvSpPr>
        <p:spPr bwMode="auto">
          <a:xfrm>
            <a:off x="6248400" y="27432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1" name="Line 55"/>
          <p:cNvSpPr>
            <a:spLocks noChangeShapeType="1"/>
          </p:cNvSpPr>
          <p:nvPr/>
        </p:nvSpPr>
        <p:spPr bwMode="auto">
          <a:xfrm>
            <a:off x="4267200" y="27432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2" name="Line 56"/>
          <p:cNvSpPr>
            <a:spLocks noChangeShapeType="1"/>
          </p:cNvSpPr>
          <p:nvPr/>
        </p:nvSpPr>
        <p:spPr bwMode="auto">
          <a:xfrm>
            <a:off x="4343400" y="27432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3" name="Line 57"/>
          <p:cNvSpPr>
            <a:spLocks noChangeShapeType="1"/>
          </p:cNvSpPr>
          <p:nvPr/>
        </p:nvSpPr>
        <p:spPr bwMode="auto">
          <a:xfrm>
            <a:off x="4038600" y="2819400"/>
            <a:ext cx="19812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4" name="Text Box 58"/>
          <p:cNvSpPr txBox="1">
            <a:spLocks noChangeArrowheads="1"/>
          </p:cNvSpPr>
          <p:nvPr/>
        </p:nvSpPr>
        <p:spPr bwMode="auto">
          <a:xfrm>
            <a:off x="5029200" y="25146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rPr>
              <a:t>T</a:t>
            </a:r>
            <a:endParaRPr lang="en-US" altLang="en-US" sz="1800" baseline="-25000">
              <a:solidFill>
                <a:srgbClr val="000000"/>
              </a:solidFill>
              <a:latin typeface="Arial" pitchFamily="34" charset="0"/>
            </a:endParaRPr>
          </a:p>
        </p:txBody>
      </p:sp>
      <p:sp>
        <p:nvSpPr>
          <p:cNvPr id="22585" name="Text Box 59"/>
          <p:cNvSpPr txBox="1">
            <a:spLocks noChangeArrowheads="1"/>
          </p:cNvSpPr>
          <p:nvPr/>
        </p:nvSpPr>
        <p:spPr bwMode="auto">
          <a:xfrm>
            <a:off x="5105400" y="2895600"/>
            <a:ext cx="696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rPr>
              <a:t>T + </a:t>
            </a:r>
            <a:r>
              <a:rPr lang="en-US" altLang="en-US" sz="1800">
                <a:solidFill>
                  <a:srgbClr val="000000"/>
                </a:solidFill>
                <a:latin typeface="Arial" pitchFamily="34" charset="0"/>
                <a:sym typeface="Symbol" pitchFamily="18" charset="2"/>
              </a:rPr>
              <a:t></a:t>
            </a:r>
            <a:endParaRPr lang="en-US" altLang="en-US" sz="1800" baseline="-25000">
              <a:solidFill>
                <a:srgbClr val="000000"/>
              </a:solidFill>
              <a:latin typeface="Arial" pitchFamily="34" charset="0"/>
              <a:sym typeface="Symbol" pitchFamily="18" charset="2"/>
            </a:endParaRPr>
          </a:p>
        </p:txBody>
      </p:sp>
      <p:sp>
        <p:nvSpPr>
          <p:cNvPr id="22586" name="Line 60"/>
          <p:cNvSpPr>
            <a:spLocks noChangeShapeType="1"/>
          </p:cNvSpPr>
          <p:nvPr/>
        </p:nvSpPr>
        <p:spPr bwMode="auto">
          <a:xfrm>
            <a:off x="4038600" y="2971800"/>
            <a:ext cx="22098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7" name="Line 61"/>
          <p:cNvSpPr>
            <a:spLocks noChangeShapeType="1"/>
          </p:cNvSpPr>
          <p:nvPr/>
        </p:nvSpPr>
        <p:spPr bwMode="auto">
          <a:xfrm>
            <a:off x="4038600" y="3505200"/>
            <a:ext cx="2286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8" name="Text Box 62"/>
          <p:cNvSpPr txBox="1">
            <a:spLocks noChangeArrowheads="1"/>
          </p:cNvSpPr>
          <p:nvPr/>
        </p:nvSpPr>
        <p:spPr bwMode="auto">
          <a:xfrm>
            <a:off x="4038600" y="3124200"/>
            <a:ext cx="684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sym typeface="Symbol" pitchFamily="18" charset="2"/>
              </a:rPr>
              <a:t> </a:t>
            </a:r>
            <a:r>
              <a:rPr lang="en-US" altLang="en-US" sz="1800">
                <a:solidFill>
                  <a:srgbClr val="FC0128"/>
                </a:solidFill>
                <a:latin typeface="Arial" pitchFamily="34" charset="0"/>
                <a:sym typeface="Symbol" pitchFamily="18" charset="2"/>
              </a:rPr>
              <a:t>&gt;</a:t>
            </a:r>
            <a:r>
              <a:rPr lang="en-US" altLang="en-US" sz="1800">
                <a:solidFill>
                  <a:srgbClr val="000000"/>
                </a:solidFill>
                <a:latin typeface="Arial" pitchFamily="34" charset="0"/>
                <a:sym typeface="Symbol" pitchFamily="18" charset="2"/>
              </a:rPr>
              <a:t> 0</a:t>
            </a:r>
            <a:endParaRPr lang="en-US" altLang="en-US" sz="1800" baseline="-25000">
              <a:solidFill>
                <a:srgbClr val="000000"/>
              </a:solidFill>
              <a:latin typeface="Arial" pitchFamily="34" charset="0"/>
              <a:sym typeface="Symbol" pitchFamily="18" charset="2"/>
            </a:endParaRPr>
          </a:p>
        </p:txBody>
      </p:sp>
      <p:sp>
        <p:nvSpPr>
          <p:cNvPr id="22589" name="Line 63"/>
          <p:cNvSpPr>
            <a:spLocks noChangeShapeType="1"/>
          </p:cNvSpPr>
          <p:nvPr/>
        </p:nvSpPr>
        <p:spPr bwMode="auto">
          <a:xfrm>
            <a:off x="4038600" y="4114800"/>
            <a:ext cx="3048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90" name="Text Box 64"/>
          <p:cNvSpPr txBox="1">
            <a:spLocks noChangeArrowheads="1"/>
          </p:cNvSpPr>
          <p:nvPr/>
        </p:nvSpPr>
        <p:spPr bwMode="auto">
          <a:xfrm>
            <a:off x="3886200" y="4114800"/>
            <a:ext cx="906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sym typeface="Symbol" pitchFamily="18" charset="2"/>
              </a:rPr>
              <a:t> + t</a:t>
            </a:r>
            <a:r>
              <a:rPr lang="en-US" altLang="en-US" sz="1800" baseline="-25000">
                <a:solidFill>
                  <a:srgbClr val="000000"/>
                </a:solidFill>
                <a:latin typeface="Arial" pitchFamily="34" charset="0"/>
                <a:sym typeface="Symbol" pitchFamily="18" charset="2"/>
              </a:rPr>
              <a:t>hold</a:t>
            </a:r>
          </a:p>
        </p:txBody>
      </p:sp>
      <p:sp>
        <p:nvSpPr>
          <p:cNvPr id="22591" name="Rectangle 65"/>
          <p:cNvSpPr>
            <a:spLocks noChangeArrowheads="1"/>
          </p:cNvSpPr>
          <p:nvPr/>
        </p:nvSpPr>
        <p:spPr bwMode="auto">
          <a:xfrm>
            <a:off x="685800" y="4495800"/>
            <a:ext cx="83820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2950" indent="-285750">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3000" indent="-228600">
              <a:lnSpc>
                <a:spcPct val="85000"/>
              </a:lnSpc>
              <a:spcBef>
                <a:spcPct val="40000"/>
              </a:spcBef>
              <a:buClr>
                <a:schemeClr val="accent1"/>
              </a:buClr>
              <a:buSzPct val="100000"/>
              <a:buChar char="-"/>
              <a:defRPr>
                <a:solidFill>
                  <a:schemeClr val="tx1"/>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Clr>
                <a:srgbClr val="FC0128"/>
              </a:buClr>
              <a:buFont typeface="Wingdings" pitchFamily="2" charset="2"/>
              <a:buNone/>
            </a:pPr>
            <a:r>
              <a:rPr lang="en-US" altLang="en-US" sz="2200">
                <a:solidFill>
                  <a:srgbClr val="000000"/>
                </a:solidFill>
              </a:rPr>
              <a:t>T :</a:t>
            </a:r>
            <a:endParaRPr lang="en-US" altLang="en-US" sz="2200">
              <a:solidFill>
                <a:srgbClr val="000000"/>
              </a:solidFill>
              <a:sym typeface="Symbol" pitchFamily="18" charset="2"/>
            </a:endParaRPr>
          </a:p>
          <a:p>
            <a:pPr>
              <a:buClr>
                <a:srgbClr val="FC0128"/>
              </a:buClr>
              <a:buFont typeface="Wingdings" pitchFamily="2" charset="2"/>
              <a:buNone/>
            </a:pPr>
            <a:r>
              <a:rPr lang="en-US" altLang="en-US" sz="2200">
                <a:solidFill>
                  <a:srgbClr val="000000"/>
                </a:solidFill>
                <a:sym typeface="Symbol" pitchFamily="18" charset="2"/>
              </a:rPr>
              <a:t>t</a:t>
            </a:r>
            <a:r>
              <a:rPr lang="en-US" altLang="en-US" sz="2200" baseline="-25000">
                <a:solidFill>
                  <a:srgbClr val="000000"/>
                </a:solidFill>
                <a:sym typeface="Symbol" pitchFamily="18" charset="2"/>
              </a:rPr>
              <a:t>hold</a:t>
            </a:r>
            <a:r>
              <a:rPr lang="en-US" altLang="en-US" sz="2200">
                <a:solidFill>
                  <a:srgbClr val="000000"/>
                </a:solidFill>
                <a:sym typeface="Symbol" pitchFamily="18" charset="2"/>
              </a:rPr>
              <a:t> :</a:t>
            </a:r>
            <a:endParaRPr lang="en-US" altLang="en-US" sz="2200" baseline="-25000">
              <a:solidFill>
                <a:srgbClr val="000000"/>
              </a:solidFill>
              <a:sym typeface="Symbol" pitchFamily="18" charset="2"/>
            </a:endParaRPr>
          </a:p>
        </p:txBody>
      </p:sp>
      <p:grpSp>
        <p:nvGrpSpPr>
          <p:cNvPr id="22592" name="Group 68"/>
          <p:cNvGrpSpPr>
            <a:grpSpLocks/>
          </p:cNvGrpSpPr>
          <p:nvPr/>
        </p:nvGrpSpPr>
        <p:grpSpPr bwMode="auto">
          <a:xfrm>
            <a:off x="3810000" y="3048000"/>
            <a:ext cx="304800" cy="328613"/>
            <a:chOff x="864" y="1968"/>
            <a:chExt cx="192" cy="207"/>
          </a:xfrm>
        </p:grpSpPr>
        <p:sp>
          <p:nvSpPr>
            <p:cNvPr id="22604" name="Text Box 66"/>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1</a:t>
              </a:r>
              <a:endParaRPr lang="en-US" altLang="en-US" sz="1400" baseline="-25000">
                <a:solidFill>
                  <a:srgbClr val="000000"/>
                </a:solidFill>
                <a:latin typeface="Arial" pitchFamily="34" charset="0"/>
              </a:endParaRPr>
            </a:p>
          </p:txBody>
        </p:sp>
        <p:sp>
          <p:nvSpPr>
            <p:cNvPr id="22605" name="Oval 67"/>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2593" name="Group 69"/>
          <p:cNvGrpSpPr>
            <a:grpSpLocks/>
          </p:cNvGrpSpPr>
          <p:nvPr/>
        </p:nvGrpSpPr>
        <p:grpSpPr bwMode="auto">
          <a:xfrm>
            <a:off x="4267200" y="3733800"/>
            <a:ext cx="304800" cy="328613"/>
            <a:chOff x="864" y="1968"/>
            <a:chExt cx="192" cy="207"/>
          </a:xfrm>
        </p:grpSpPr>
        <p:sp>
          <p:nvSpPr>
            <p:cNvPr id="22602" name="Text Box 70"/>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2</a:t>
              </a:r>
              <a:endParaRPr lang="en-US" altLang="en-US" sz="1400" baseline="-25000">
                <a:solidFill>
                  <a:srgbClr val="000000"/>
                </a:solidFill>
                <a:latin typeface="Arial" pitchFamily="34" charset="0"/>
              </a:endParaRPr>
            </a:p>
          </p:txBody>
        </p:sp>
        <p:sp>
          <p:nvSpPr>
            <p:cNvPr id="22603" name="Oval 71"/>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2594" name="Group 72"/>
          <p:cNvGrpSpPr>
            <a:grpSpLocks/>
          </p:cNvGrpSpPr>
          <p:nvPr/>
        </p:nvGrpSpPr>
        <p:grpSpPr bwMode="auto">
          <a:xfrm>
            <a:off x="5791200" y="3048000"/>
            <a:ext cx="304800" cy="328613"/>
            <a:chOff x="864" y="1968"/>
            <a:chExt cx="192" cy="207"/>
          </a:xfrm>
        </p:grpSpPr>
        <p:sp>
          <p:nvSpPr>
            <p:cNvPr id="22600" name="Text Box 73"/>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3</a:t>
              </a:r>
              <a:endParaRPr lang="en-US" altLang="en-US" sz="1400" baseline="-25000">
                <a:solidFill>
                  <a:srgbClr val="000000"/>
                </a:solidFill>
                <a:latin typeface="Arial" pitchFamily="34" charset="0"/>
              </a:endParaRPr>
            </a:p>
          </p:txBody>
        </p:sp>
        <p:sp>
          <p:nvSpPr>
            <p:cNvPr id="22601" name="Oval 74"/>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2595" name="Group 75"/>
          <p:cNvGrpSpPr>
            <a:grpSpLocks/>
          </p:cNvGrpSpPr>
          <p:nvPr/>
        </p:nvGrpSpPr>
        <p:grpSpPr bwMode="auto">
          <a:xfrm>
            <a:off x="6248400" y="3733800"/>
            <a:ext cx="304800" cy="328613"/>
            <a:chOff x="864" y="1968"/>
            <a:chExt cx="192" cy="207"/>
          </a:xfrm>
        </p:grpSpPr>
        <p:sp>
          <p:nvSpPr>
            <p:cNvPr id="22598" name="Text Box 76"/>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4</a:t>
              </a:r>
              <a:endParaRPr lang="en-US" altLang="en-US" sz="1400" baseline="-25000">
                <a:solidFill>
                  <a:srgbClr val="000000"/>
                </a:solidFill>
                <a:latin typeface="Arial" pitchFamily="34" charset="0"/>
              </a:endParaRPr>
            </a:p>
          </p:txBody>
        </p:sp>
        <p:sp>
          <p:nvSpPr>
            <p:cNvPr id="22599" name="Oval 77"/>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sp>
        <p:nvSpPr>
          <p:cNvPr id="22596" name="Rectangle 78"/>
          <p:cNvSpPr>
            <a:spLocks noChangeArrowheads="1"/>
          </p:cNvSpPr>
          <p:nvPr/>
        </p:nvSpPr>
        <p:spPr bwMode="auto">
          <a:xfrm>
            <a:off x="533400" y="844550"/>
            <a:ext cx="2133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2950" indent="-285750">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3000" indent="-228600">
              <a:lnSpc>
                <a:spcPct val="85000"/>
              </a:lnSpc>
              <a:spcBef>
                <a:spcPct val="40000"/>
              </a:spcBef>
              <a:buClr>
                <a:schemeClr val="accent1"/>
              </a:buClr>
              <a:buSzPct val="100000"/>
              <a:buChar char="-"/>
              <a:defRPr>
                <a:solidFill>
                  <a:schemeClr val="tx1"/>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Clr>
                <a:srgbClr val="FC0128"/>
              </a:buClr>
            </a:pPr>
            <a:r>
              <a:rPr lang="en-US" altLang="en-US">
                <a:solidFill>
                  <a:srgbClr val="000000"/>
                </a:solidFill>
              </a:rPr>
              <a:t>Clock and data flow in the same direction</a:t>
            </a:r>
          </a:p>
        </p:txBody>
      </p:sp>
      <p:sp>
        <p:nvSpPr>
          <p:cNvPr id="22597" name="Rectangle 76"/>
          <p:cNvSpPr>
            <a:spLocks noChangeArrowheads="1"/>
          </p:cNvSpPr>
          <p:nvPr/>
        </p:nvSpPr>
        <p:spPr bwMode="auto">
          <a:xfrm>
            <a:off x="398463" y="6578600"/>
            <a:ext cx="2559050" cy="1984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spTree>
    <p:extLst>
      <p:ext uri="{BB962C8B-B14F-4D97-AF65-F5344CB8AC3E}">
        <p14:creationId xmlns:p14="http://schemas.microsoft.com/office/powerpoint/2010/main" val="420528535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Positive Clock Skew</a:t>
            </a:r>
          </a:p>
        </p:txBody>
      </p:sp>
      <p:sp>
        <p:nvSpPr>
          <p:cNvPr id="23555" name="Rectangle 3"/>
          <p:cNvSpPr>
            <a:spLocks noChangeArrowheads="1"/>
          </p:cNvSpPr>
          <p:nvPr/>
        </p:nvSpPr>
        <p:spPr bwMode="auto">
          <a:xfrm>
            <a:off x="3733800" y="914400"/>
            <a:ext cx="6096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3556" name="Line 4"/>
          <p:cNvSpPr>
            <a:spLocks noChangeShapeType="1"/>
          </p:cNvSpPr>
          <p:nvPr/>
        </p:nvSpPr>
        <p:spPr bwMode="auto">
          <a:xfrm flipV="1">
            <a:off x="38862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7" name="Line 5"/>
          <p:cNvSpPr>
            <a:spLocks noChangeShapeType="1"/>
          </p:cNvSpPr>
          <p:nvPr/>
        </p:nvSpPr>
        <p:spPr bwMode="auto">
          <a:xfrm>
            <a:off x="40386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8" name="Text Box 6"/>
          <p:cNvSpPr txBox="1">
            <a:spLocks noChangeArrowheads="1"/>
          </p:cNvSpPr>
          <p:nvPr/>
        </p:nvSpPr>
        <p:spPr bwMode="auto">
          <a:xfrm>
            <a:off x="3657600" y="12954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D</a:t>
            </a:r>
            <a:endParaRPr lang="en-US" altLang="en-US" sz="2000" baseline="-25000">
              <a:solidFill>
                <a:srgbClr val="000000"/>
              </a:solidFill>
              <a:latin typeface="Arial" pitchFamily="34" charset="0"/>
            </a:endParaRPr>
          </a:p>
        </p:txBody>
      </p:sp>
      <p:sp>
        <p:nvSpPr>
          <p:cNvPr id="23559" name="Text Box 7"/>
          <p:cNvSpPr txBox="1">
            <a:spLocks noChangeArrowheads="1"/>
          </p:cNvSpPr>
          <p:nvPr/>
        </p:nvSpPr>
        <p:spPr bwMode="auto">
          <a:xfrm>
            <a:off x="4038600" y="1295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Q</a:t>
            </a:r>
            <a:endParaRPr lang="en-US" altLang="en-US" sz="2000" baseline="-25000">
              <a:solidFill>
                <a:srgbClr val="000000"/>
              </a:solidFill>
              <a:latin typeface="Arial" pitchFamily="34" charset="0"/>
            </a:endParaRPr>
          </a:p>
        </p:txBody>
      </p:sp>
      <p:sp>
        <p:nvSpPr>
          <p:cNvPr id="23560" name="Text Box 8"/>
          <p:cNvSpPr txBox="1">
            <a:spLocks noChangeArrowheads="1"/>
          </p:cNvSpPr>
          <p:nvPr/>
        </p:nvSpPr>
        <p:spPr bwMode="auto">
          <a:xfrm>
            <a:off x="3810000" y="83820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R1</a:t>
            </a:r>
            <a:endParaRPr lang="en-US" altLang="en-US" sz="2000" baseline="-25000">
              <a:solidFill>
                <a:srgbClr val="000000"/>
              </a:solidFill>
              <a:latin typeface="Arial" pitchFamily="34" charset="0"/>
            </a:endParaRPr>
          </a:p>
        </p:txBody>
      </p:sp>
      <p:sp>
        <p:nvSpPr>
          <p:cNvPr id="23561" name="Line 9"/>
          <p:cNvSpPr>
            <a:spLocks noChangeShapeType="1"/>
          </p:cNvSpPr>
          <p:nvPr/>
        </p:nvSpPr>
        <p:spPr bwMode="auto">
          <a:xfrm>
            <a:off x="32004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2" name="Line 10"/>
          <p:cNvSpPr>
            <a:spLocks noChangeShapeType="1"/>
          </p:cNvSpPr>
          <p:nvPr/>
        </p:nvSpPr>
        <p:spPr bwMode="auto">
          <a:xfrm>
            <a:off x="43434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3" name="AutoShape 11"/>
          <p:cNvSpPr>
            <a:spLocks noChangeArrowheads="1"/>
          </p:cNvSpPr>
          <p:nvPr/>
        </p:nvSpPr>
        <p:spPr bwMode="auto">
          <a:xfrm>
            <a:off x="4876800" y="914400"/>
            <a:ext cx="1981200" cy="1066800"/>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3564" name="Text Box 12"/>
          <p:cNvSpPr txBox="1">
            <a:spLocks noChangeArrowheads="1"/>
          </p:cNvSpPr>
          <p:nvPr/>
        </p:nvSpPr>
        <p:spPr bwMode="auto">
          <a:xfrm>
            <a:off x="4953000" y="1143000"/>
            <a:ext cx="1809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solidFill>
                  <a:srgbClr val="000000"/>
                </a:solidFill>
                <a:latin typeface="Arial" pitchFamily="34" charset="0"/>
              </a:rPr>
              <a:t>Combinational</a:t>
            </a:r>
          </a:p>
          <a:p>
            <a:pPr algn="ctr"/>
            <a:r>
              <a:rPr lang="en-US" altLang="en-US" sz="2000">
                <a:solidFill>
                  <a:srgbClr val="000000"/>
                </a:solidFill>
                <a:latin typeface="Arial" pitchFamily="34" charset="0"/>
              </a:rPr>
              <a:t>logic</a:t>
            </a:r>
            <a:endParaRPr lang="en-US" altLang="en-US" sz="2000" baseline="-25000">
              <a:solidFill>
                <a:srgbClr val="000000"/>
              </a:solidFill>
              <a:latin typeface="Arial" pitchFamily="34" charset="0"/>
            </a:endParaRPr>
          </a:p>
        </p:txBody>
      </p:sp>
      <p:sp>
        <p:nvSpPr>
          <p:cNvPr id="23565" name="Rectangle 13"/>
          <p:cNvSpPr>
            <a:spLocks noChangeArrowheads="1"/>
          </p:cNvSpPr>
          <p:nvPr/>
        </p:nvSpPr>
        <p:spPr bwMode="auto">
          <a:xfrm>
            <a:off x="7391400" y="914400"/>
            <a:ext cx="6096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3566" name="Line 14"/>
          <p:cNvSpPr>
            <a:spLocks noChangeShapeType="1"/>
          </p:cNvSpPr>
          <p:nvPr/>
        </p:nvSpPr>
        <p:spPr bwMode="auto">
          <a:xfrm flipV="1">
            <a:off x="75438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7" name="Line 15"/>
          <p:cNvSpPr>
            <a:spLocks noChangeShapeType="1"/>
          </p:cNvSpPr>
          <p:nvPr/>
        </p:nvSpPr>
        <p:spPr bwMode="auto">
          <a:xfrm>
            <a:off x="76962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8" name="Text Box 16"/>
          <p:cNvSpPr txBox="1">
            <a:spLocks noChangeArrowheads="1"/>
          </p:cNvSpPr>
          <p:nvPr/>
        </p:nvSpPr>
        <p:spPr bwMode="auto">
          <a:xfrm>
            <a:off x="7315200" y="12954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D</a:t>
            </a:r>
            <a:endParaRPr lang="en-US" altLang="en-US" sz="2000" baseline="-25000">
              <a:solidFill>
                <a:srgbClr val="000000"/>
              </a:solidFill>
              <a:latin typeface="Arial" pitchFamily="34" charset="0"/>
            </a:endParaRPr>
          </a:p>
        </p:txBody>
      </p:sp>
      <p:sp>
        <p:nvSpPr>
          <p:cNvPr id="23569" name="Text Box 17"/>
          <p:cNvSpPr txBox="1">
            <a:spLocks noChangeArrowheads="1"/>
          </p:cNvSpPr>
          <p:nvPr/>
        </p:nvSpPr>
        <p:spPr bwMode="auto">
          <a:xfrm>
            <a:off x="7696200" y="1295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Q</a:t>
            </a:r>
            <a:endParaRPr lang="en-US" altLang="en-US" sz="2000" baseline="-25000">
              <a:solidFill>
                <a:srgbClr val="000000"/>
              </a:solidFill>
              <a:latin typeface="Arial" pitchFamily="34" charset="0"/>
            </a:endParaRPr>
          </a:p>
        </p:txBody>
      </p:sp>
      <p:sp>
        <p:nvSpPr>
          <p:cNvPr id="23570" name="Text Box 18"/>
          <p:cNvSpPr txBox="1">
            <a:spLocks noChangeArrowheads="1"/>
          </p:cNvSpPr>
          <p:nvPr/>
        </p:nvSpPr>
        <p:spPr bwMode="auto">
          <a:xfrm>
            <a:off x="7467600" y="83820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R2</a:t>
            </a:r>
            <a:endParaRPr lang="en-US" altLang="en-US" sz="2000" baseline="-25000">
              <a:solidFill>
                <a:srgbClr val="000000"/>
              </a:solidFill>
              <a:latin typeface="Arial" pitchFamily="34" charset="0"/>
            </a:endParaRPr>
          </a:p>
        </p:txBody>
      </p:sp>
      <p:sp>
        <p:nvSpPr>
          <p:cNvPr id="23571" name="Line 19"/>
          <p:cNvSpPr>
            <a:spLocks noChangeShapeType="1"/>
          </p:cNvSpPr>
          <p:nvPr/>
        </p:nvSpPr>
        <p:spPr bwMode="auto">
          <a:xfrm>
            <a:off x="68580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2" name="Line 20"/>
          <p:cNvSpPr>
            <a:spLocks noChangeShapeType="1"/>
          </p:cNvSpPr>
          <p:nvPr/>
        </p:nvSpPr>
        <p:spPr bwMode="auto">
          <a:xfrm>
            <a:off x="80010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3" name="Line 21"/>
          <p:cNvSpPr>
            <a:spLocks noChangeShapeType="1"/>
          </p:cNvSpPr>
          <p:nvPr/>
        </p:nvSpPr>
        <p:spPr bwMode="auto">
          <a:xfrm>
            <a:off x="3200400" y="2286000"/>
            <a:ext cx="44958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4" name="Line 22"/>
          <p:cNvSpPr>
            <a:spLocks noChangeShapeType="1"/>
          </p:cNvSpPr>
          <p:nvPr/>
        </p:nvSpPr>
        <p:spPr bwMode="auto">
          <a:xfrm flipV="1">
            <a:off x="4038600" y="1981200"/>
            <a:ext cx="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5" name="Line 23"/>
          <p:cNvSpPr>
            <a:spLocks noChangeShapeType="1"/>
          </p:cNvSpPr>
          <p:nvPr/>
        </p:nvSpPr>
        <p:spPr bwMode="auto">
          <a:xfrm flipV="1">
            <a:off x="7696200" y="1981200"/>
            <a:ext cx="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6" name="Text Box 24"/>
          <p:cNvSpPr txBox="1">
            <a:spLocks noChangeArrowheads="1"/>
          </p:cNvSpPr>
          <p:nvPr/>
        </p:nvSpPr>
        <p:spPr bwMode="auto">
          <a:xfrm>
            <a:off x="2743200" y="2057400"/>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clk</a:t>
            </a:r>
            <a:endParaRPr lang="en-US" altLang="en-US" sz="2000" baseline="-25000">
              <a:solidFill>
                <a:srgbClr val="063DE8"/>
              </a:solidFill>
              <a:latin typeface="Arial" pitchFamily="34" charset="0"/>
            </a:endParaRPr>
          </a:p>
        </p:txBody>
      </p:sp>
      <p:sp>
        <p:nvSpPr>
          <p:cNvPr id="23577" name="Text Box 25"/>
          <p:cNvSpPr txBox="1">
            <a:spLocks noChangeArrowheads="1"/>
          </p:cNvSpPr>
          <p:nvPr/>
        </p:nvSpPr>
        <p:spPr bwMode="auto">
          <a:xfrm>
            <a:off x="2819400" y="1219200"/>
            <a:ext cx="39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In</a:t>
            </a:r>
            <a:endParaRPr lang="en-US" altLang="en-US" sz="2000" baseline="-25000">
              <a:solidFill>
                <a:srgbClr val="000000"/>
              </a:solidFill>
              <a:latin typeface="Arial" pitchFamily="34" charset="0"/>
            </a:endParaRPr>
          </a:p>
        </p:txBody>
      </p:sp>
      <p:sp>
        <p:nvSpPr>
          <p:cNvPr id="23578" name="Text Box 26"/>
          <p:cNvSpPr txBox="1">
            <a:spLocks noChangeArrowheads="1"/>
          </p:cNvSpPr>
          <p:nvPr/>
        </p:nvSpPr>
        <p:spPr bwMode="auto">
          <a:xfrm>
            <a:off x="4114800" y="1905000"/>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t</a:t>
            </a:r>
            <a:r>
              <a:rPr lang="en-US" altLang="en-US" sz="2000" baseline="-25000">
                <a:solidFill>
                  <a:srgbClr val="063DE8"/>
                </a:solidFill>
                <a:latin typeface="Arial" pitchFamily="34" charset="0"/>
              </a:rPr>
              <a:t>clk1</a:t>
            </a:r>
          </a:p>
        </p:txBody>
      </p:sp>
      <p:sp>
        <p:nvSpPr>
          <p:cNvPr id="23579" name="Text Box 27"/>
          <p:cNvSpPr txBox="1">
            <a:spLocks noChangeArrowheads="1"/>
          </p:cNvSpPr>
          <p:nvPr/>
        </p:nvSpPr>
        <p:spPr bwMode="auto">
          <a:xfrm>
            <a:off x="7696200" y="1905000"/>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t</a:t>
            </a:r>
            <a:r>
              <a:rPr lang="en-US" altLang="en-US" sz="2000" baseline="-25000">
                <a:solidFill>
                  <a:srgbClr val="063DE8"/>
                </a:solidFill>
                <a:latin typeface="Arial" pitchFamily="34" charset="0"/>
              </a:rPr>
              <a:t>clk2</a:t>
            </a:r>
          </a:p>
        </p:txBody>
      </p:sp>
      <p:sp>
        <p:nvSpPr>
          <p:cNvPr id="23580" name="Oval 28"/>
          <p:cNvSpPr>
            <a:spLocks noChangeArrowheads="1"/>
          </p:cNvSpPr>
          <p:nvPr/>
        </p:nvSpPr>
        <p:spPr bwMode="auto">
          <a:xfrm>
            <a:off x="5334000" y="2225675"/>
            <a:ext cx="1066800" cy="152400"/>
          </a:xfrm>
          <a:prstGeom prst="ellipse">
            <a:avLst/>
          </a:prstGeom>
          <a:solidFill>
            <a:schemeClr val="accent2"/>
          </a:solid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3581" name="Text Box 29"/>
          <p:cNvSpPr txBox="1">
            <a:spLocks noChangeArrowheads="1"/>
          </p:cNvSpPr>
          <p:nvPr/>
        </p:nvSpPr>
        <p:spPr bwMode="auto">
          <a:xfrm>
            <a:off x="5486400" y="2286000"/>
            <a:ext cx="79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delay</a:t>
            </a:r>
            <a:endParaRPr lang="en-US" altLang="en-US" sz="2000" baseline="-25000">
              <a:solidFill>
                <a:srgbClr val="063DE8"/>
              </a:solidFill>
              <a:latin typeface="Arial" pitchFamily="34" charset="0"/>
            </a:endParaRPr>
          </a:p>
        </p:txBody>
      </p:sp>
      <p:sp>
        <p:nvSpPr>
          <p:cNvPr id="23582" name="Line 30"/>
          <p:cNvSpPr>
            <a:spLocks noChangeShapeType="1"/>
          </p:cNvSpPr>
          <p:nvPr/>
        </p:nvSpPr>
        <p:spPr bwMode="auto">
          <a:xfrm>
            <a:off x="4572000" y="2301875"/>
            <a:ext cx="457200" cy="0"/>
          </a:xfrm>
          <a:prstGeom prst="line">
            <a:avLst/>
          </a:prstGeom>
          <a:noFill/>
          <a:ln w="28575">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3" name="Line 31"/>
          <p:cNvSpPr>
            <a:spLocks noChangeShapeType="1"/>
          </p:cNvSpPr>
          <p:nvPr/>
        </p:nvSpPr>
        <p:spPr bwMode="auto">
          <a:xfrm>
            <a:off x="6705600" y="2301875"/>
            <a:ext cx="457200" cy="0"/>
          </a:xfrm>
          <a:prstGeom prst="line">
            <a:avLst/>
          </a:prstGeom>
          <a:noFill/>
          <a:ln w="28575">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9504" name="Rectangle 32"/>
          <p:cNvSpPr>
            <a:spLocks noGrp="1" noChangeArrowheads="1"/>
          </p:cNvSpPr>
          <p:nvPr>
            <p:ph type="body" idx="1"/>
          </p:nvPr>
        </p:nvSpPr>
        <p:spPr>
          <a:xfrm>
            <a:off x="533400" y="5516563"/>
            <a:ext cx="8153400" cy="1036637"/>
          </a:xfrm>
        </p:spPr>
        <p:txBody>
          <a:bodyPr/>
          <a:lstStyle/>
          <a:p>
            <a:r>
              <a:rPr lang="en-US" altLang="en-US" sz="2200" smtClean="0">
                <a:sym typeface="Symbol" pitchFamily="18" charset="2"/>
              </a:rPr>
              <a:t></a:t>
            </a:r>
            <a:r>
              <a:rPr lang="en-US" altLang="en-US" smtClean="0"/>
              <a:t> &gt; 0: Improves performance, but makes t</a:t>
            </a:r>
            <a:r>
              <a:rPr lang="en-US" altLang="en-US" baseline="-25000" smtClean="0"/>
              <a:t>hold</a:t>
            </a:r>
            <a:r>
              <a:rPr lang="en-US" altLang="en-US" smtClean="0"/>
              <a:t> harder to meet. If t</a:t>
            </a:r>
            <a:r>
              <a:rPr lang="en-US" altLang="en-US" baseline="-25000" smtClean="0"/>
              <a:t>hold</a:t>
            </a:r>
            <a:r>
              <a:rPr lang="en-US" altLang="en-US" smtClean="0"/>
              <a:t> is not met (race conditions), the circuit malfunctions independent of the clock period!</a:t>
            </a:r>
          </a:p>
        </p:txBody>
      </p:sp>
      <p:sp>
        <p:nvSpPr>
          <p:cNvPr id="23585" name="Line 33"/>
          <p:cNvSpPr>
            <a:spLocks noChangeShapeType="1"/>
          </p:cNvSpPr>
          <p:nvPr/>
        </p:nvSpPr>
        <p:spPr bwMode="auto">
          <a:xfrm>
            <a:off x="3048000" y="34290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6" name="Line 34"/>
          <p:cNvSpPr>
            <a:spLocks noChangeShapeType="1"/>
          </p:cNvSpPr>
          <p:nvPr/>
        </p:nvSpPr>
        <p:spPr bwMode="auto">
          <a:xfrm>
            <a:off x="4038600" y="30480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7" name="Line 35"/>
          <p:cNvSpPr>
            <a:spLocks noChangeShapeType="1"/>
          </p:cNvSpPr>
          <p:nvPr/>
        </p:nvSpPr>
        <p:spPr bwMode="auto">
          <a:xfrm>
            <a:off x="4038600" y="30480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8" name="Line 36"/>
          <p:cNvSpPr>
            <a:spLocks noChangeShapeType="1"/>
          </p:cNvSpPr>
          <p:nvPr/>
        </p:nvSpPr>
        <p:spPr bwMode="auto">
          <a:xfrm>
            <a:off x="5029200" y="30480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9" name="Line 37"/>
          <p:cNvSpPr>
            <a:spLocks noChangeShapeType="1"/>
          </p:cNvSpPr>
          <p:nvPr/>
        </p:nvSpPr>
        <p:spPr bwMode="auto">
          <a:xfrm>
            <a:off x="5029200" y="34290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0" name="Line 38"/>
          <p:cNvSpPr>
            <a:spLocks noChangeShapeType="1"/>
          </p:cNvSpPr>
          <p:nvPr/>
        </p:nvSpPr>
        <p:spPr bwMode="auto">
          <a:xfrm>
            <a:off x="6019800" y="30480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1" name="Line 39"/>
          <p:cNvSpPr>
            <a:spLocks noChangeShapeType="1"/>
          </p:cNvSpPr>
          <p:nvPr/>
        </p:nvSpPr>
        <p:spPr bwMode="auto">
          <a:xfrm>
            <a:off x="6019800" y="30480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2" name="Line 40"/>
          <p:cNvSpPr>
            <a:spLocks noChangeShapeType="1"/>
          </p:cNvSpPr>
          <p:nvPr/>
        </p:nvSpPr>
        <p:spPr bwMode="auto">
          <a:xfrm>
            <a:off x="7010400" y="30480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3" name="Line 41"/>
          <p:cNvSpPr>
            <a:spLocks noChangeShapeType="1"/>
          </p:cNvSpPr>
          <p:nvPr/>
        </p:nvSpPr>
        <p:spPr bwMode="auto">
          <a:xfrm>
            <a:off x="7010400" y="34290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4" name="Line 42"/>
          <p:cNvSpPr>
            <a:spLocks noChangeShapeType="1"/>
          </p:cNvSpPr>
          <p:nvPr/>
        </p:nvSpPr>
        <p:spPr bwMode="auto">
          <a:xfrm>
            <a:off x="3276600" y="40386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5" name="Line 43"/>
          <p:cNvSpPr>
            <a:spLocks noChangeShapeType="1"/>
          </p:cNvSpPr>
          <p:nvPr/>
        </p:nvSpPr>
        <p:spPr bwMode="auto">
          <a:xfrm>
            <a:off x="4267200" y="36576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6" name="Line 44"/>
          <p:cNvSpPr>
            <a:spLocks noChangeShapeType="1"/>
          </p:cNvSpPr>
          <p:nvPr/>
        </p:nvSpPr>
        <p:spPr bwMode="auto">
          <a:xfrm>
            <a:off x="4267200" y="36576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7" name="Line 45"/>
          <p:cNvSpPr>
            <a:spLocks noChangeShapeType="1"/>
          </p:cNvSpPr>
          <p:nvPr/>
        </p:nvSpPr>
        <p:spPr bwMode="auto">
          <a:xfrm>
            <a:off x="5257800" y="36576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8" name="Line 46"/>
          <p:cNvSpPr>
            <a:spLocks noChangeShapeType="1"/>
          </p:cNvSpPr>
          <p:nvPr/>
        </p:nvSpPr>
        <p:spPr bwMode="auto">
          <a:xfrm>
            <a:off x="5257800" y="40386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9" name="Line 47"/>
          <p:cNvSpPr>
            <a:spLocks noChangeShapeType="1"/>
          </p:cNvSpPr>
          <p:nvPr/>
        </p:nvSpPr>
        <p:spPr bwMode="auto">
          <a:xfrm>
            <a:off x="6248400" y="36576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0" name="Line 48"/>
          <p:cNvSpPr>
            <a:spLocks noChangeShapeType="1"/>
          </p:cNvSpPr>
          <p:nvPr/>
        </p:nvSpPr>
        <p:spPr bwMode="auto">
          <a:xfrm>
            <a:off x="6248400" y="36576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1" name="Line 49"/>
          <p:cNvSpPr>
            <a:spLocks noChangeShapeType="1"/>
          </p:cNvSpPr>
          <p:nvPr/>
        </p:nvSpPr>
        <p:spPr bwMode="auto">
          <a:xfrm>
            <a:off x="7239000" y="36576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2" name="Line 50"/>
          <p:cNvSpPr>
            <a:spLocks noChangeShapeType="1"/>
          </p:cNvSpPr>
          <p:nvPr/>
        </p:nvSpPr>
        <p:spPr bwMode="auto">
          <a:xfrm>
            <a:off x="7239000" y="40386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9523" name="Line 51"/>
          <p:cNvSpPr>
            <a:spLocks noChangeShapeType="1"/>
          </p:cNvSpPr>
          <p:nvPr/>
        </p:nvSpPr>
        <p:spPr bwMode="auto">
          <a:xfrm>
            <a:off x="4038600" y="27432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9524" name="Line 52"/>
          <p:cNvSpPr>
            <a:spLocks noChangeShapeType="1"/>
          </p:cNvSpPr>
          <p:nvPr/>
        </p:nvSpPr>
        <p:spPr bwMode="auto">
          <a:xfrm>
            <a:off x="6019800" y="27432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9525" name="Line 53"/>
          <p:cNvSpPr>
            <a:spLocks noChangeShapeType="1"/>
          </p:cNvSpPr>
          <p:nvPr/>
        </p:nvSpPr>
        <p:spPr bwMode="auto">
          <a:xfrm>
            <a:off x="6248400" y="27432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9526" name="Line 54"/>
          <p:cNvSpPr>
            <a:spLocks noChangeShapeType="1"/>
          </p:cNvSpPr>
          <p:nvPr/>
        </p:nvSpPr>
        <p:spPr bwMode="auto">
          <a:xfrm>
            <a:off x="4267200" y="27432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9527" name="Line 55"/>
          <p:cNvSpPr>
            <a:spLocks noChangeShapeType="1"/>
          </p:cNvSpPr>
          <p:nvPr/>
        </p:nvSpPr>
        <p:spPr bwMode="auto">
          <a:xfrm>
            <a:off x="4343400" y="27432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9528" name="Line 56"/>
          <p:cNvSpPr>
            <a:spLocks noChangeShapeType="1"/>
          </p:cNvSpPr>
          <p:nvPr/>
        </p:nvSpPr>
        <p:spPr bwMode="auto">
          <a:xfrm>
            <a:off x="4038600" y="2819400"/>
            <a:ext cx="19812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9529" name="Text Box 57"/>
          <p:cNvSpPr txBox="1">
            <a:spLocks noChangeArrowheads="1"/>
          </p:cNvSpPr>
          <p:nvPr/>
        </p:nvSpPr>
        <p:spPr bwMode="auto">
          <a:xfrm>
            <a:off x="5029200" y="25146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rPr>
              <a:t>T</a:t>
            </a:r>
            <a:endParaRPr lang="en-US" altLang="en-US" sz="1800" baseline="-25000">
              <a:solidFill>
                <a:srgbClr val="000000"/>
              </a:solidFill>
              <a:latin typeface="Arial" pitchFamily="34" charset="0"/>
            </a:endParaRPr>
          </a:p>
        </p:txBody>
      </p:sp>
      <p:sp>
        <p:nvSpPr>
          <p:cNvPr id="1769530" name="Text Box 58"/>
          <p:cNvSpPr txBox="1">
            <a:spLocks noChangeArrowheads="1"/>
          </p:cNvSpPr>
          <p:nvPr/>
        </p:nvSpPr>
        <p:spPr bwMode="auto">
          <a:xfrm>
            <a:off x="5105400" y="2895600"/>
            <a:ext cx="696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rPr>
              <a:t>T + </a:t>
            </a:r>
            <a:r>
              <a:rPr lang="en-US" altLang="en-US" sz="1800">
                <a:solidFill>
                  <a:srgbClr val="000000"/>
                </a:solidFill>
                <a:latin typeface="Arial" pitchFamily="34" charset="0"/>
                <a:sym typeface="Symbol" pitchFamily="18" charset="2"/>
              </a:rPr>
              <a:t></a:t>
            </a:r>
            <a:endParaRPr lang="en-US" altLang="en-US" sz="1800" baseline="-25000">
              <a:solidFill>
                <a:srgbClr val="000000"/>
              </a:solidFill>
              <a:latin typeface="Arial" pitchFamily="34" charset="0"/>
              <a:sym typeface="Symbol" pitchFamily="18" charset="2"/>
            </a:endParaRPr>
          </a:p>
        </p:txBody>
      </p:sp>
      <p:sp>
        <p:nvSpPr>
          <p:cNvPr id="1769531" name="Line 59"/>
          <p:cNvSpPr>
            <a:spLocks noChangeShapeType="1"/>
          </p:cNvSpPr>
          <p:nvPr/>
        </p:nvSpPr>
        <p:spPr bwMode="auto">
          <a:xfrm>
            <a:off x="4038600" y="2971800"/>
            <a:ext cx="22098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9532" name="Line 60"/>
          <p:cNvSpPr>
            <a:spLocks noChangeShapeType="1"/>
          </p:cNvSpPr>
          <p:nvPr/>
        </p:nvSpPr>
        <p:spPr bwMode="auto">
          <a:xfrm>
            <a:off x="4038600" y="3505200"/>
            <a:ext cx="2286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9533" name="Text Box 61"/>
          <p:cNvSpPr txBox="1">
            <a:spLocks noChangeArrowheads="1"/>
          </p:cNvSpPr>
          <p:nvPr/>
        </p:nvSpPr>
        <p:spPr bwMode="auto">
          <a:xfrm>
            <a:off x="4038600" y="3124200"/>
            <a:ext cx="684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sym typeface="Symbol" pitchFamily="18" charset="2"/>
              </a:rPr>
              <a:t> </a:t>
            </a:r>
            <a:r>
              <a:rPr lang="en-US" altLang="en-US" sz="1800">
                <a:solidFill>
                  <a:srgbClr val="FC0128"/>
                </a:solidFill>
                <a:latin typeface="Arial" pitchFamily="34" charset="0"/>
                <a:sym typeface="Symbol" pitchFamily="18" charset="2"/>
              </a:rPr>
              <a:t>&gt;</a:t>
            </a:r>
            <a:r>
              <a:rPr lang="en-US" altLang="en-US" sz="1800">
                <a:solidFill>
                  <a:srgbClr val="000000"/>
                </a:solidFill>
                <a:latin typeface="Arial" pitchFamily="34" charset="0"/>
                <a:sym typeface="Symbol" pitchFamily="18" charset="2"/>
              </a:rPr>
              <a:t> 0</a:t>
            </a:r>
            <a:endParaRPr lang="en-US" altLang="en-US" sz="1800" baseline="-25000">
              <a:solidFill>
                <a:srgbClr val="000000"/>
              </a:solidFill>
              <a:latin typeface="Arial" pitchFamily="34" charset="0"/>
              <a:sym typeface="Symbol" pitchFamily="18" charset="2"/>
            </a:endParaRPr>
          </a:p>
        </p:txBody>
      </p:sp>
      <p:sp>
        <p:nvSpPr>
          <p:cNvPr id="1769534" name="Line 62"/>
          <p:cNvSpPr>
            <a:spLocks noChangeShapeType="1"/>
          </p:cNvSpPr>
          <p:nvPr/>
        </p:nvSpPr>
        <p:spPr bwMode="auto">
          <a:xfrm>
            <a:off x="4038600" y="4114800"/>
            <a:ext cx="3048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9535" name="Text Box 63"/>
          <p:cNvSpPr txBox="1">
            <a:spLocks noChangeArrowheads="1"/>
          </p:cNvSpPr>
          <p:nvPr/>
        </p:nvSpPr>
        <p:spPr bwMode="auto">
          <a:xfrm>
            <a:off x="3886200" y="4114800"/>
            <a:ext cx="906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sym typeface="Symbol" pitchFamily="18" charset="2"/>
              </a:rPr>
              <a:t> + t</a:t>
            </a:r>
            <a:r>
              <a:rPr lang="en-US" altLang="en-US" sz="1800" baseline="-25000">
                <a:solidFill>
                  <a:srgbClr val="000000"/>
                </a:solidFill>
                <a:latin typeface="Arial" pitchFamily="34" charset="0"/>
                <a:sym typeface="Symbol" pitchFamily="18" charset="2"/>
              </a:rPr>
              <a:t>hold</a:t>
            </a:r>
          </a:p>
        </p:txBody>
      </p:sp>
      <p:sp>
        <p:nvSpPr>
          <p:cNvPr id="1769536" name="Rectangle 64"/>
          <p:cNvSpPr>
            <a:spLocks noChangeArrowheads="1"/>
          </p:cNvSpPr>
          <p:nvPr/>
        </p:nvSpPr>
        <p:spPr bwMode="auto">
          <a:xfrm>
            <a:off x="685800" y="4495800"/>
            <a:ext cx="815340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2950" indent="-285750">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3000" indent="-228600">
              <a:lnSpc>
                <a:spcPct val="85000"/>
              </a:lnSpc>
              <a:spcBef>
                <a:spcPct val="40000"/>
              </a:spcBef>
              <a:buClr>
                <a:schemeClr val="accent1"/>
              </a:buClr>
              <a:buSzPct val="100000"/>
              <a:buChar char="-"/>
              <a:defRPr>
                <a:solidFill>
                  <a:schemeClr val="tx1"/>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buClr>
                <a:srgbClr val="FC0128"/>
              </a:buClr>
              <a:buFont typeface="Wingdings" pitchFamily="2" charset="2"/>
              <a:buNone/>
            </a:pPr>
            <a:r>
              <a:rPr lang="en-US" altLang="en-US" sz="2200">
                <a:solidFill>
                  <a:srgbClr val="000000"/>
                </a:solidFill>
              </a:rPr>
              <a:t>T + </a:t>
            </a:r>
            <a:r>
              <a:rPr lang="en-US" altLang="en-US" sz="2200">
                <a:solidFill>
                  <a:srgbClr val="000000"/>
                </a:solidFill>
                <a:sym typeface="Symbol" pitchFamily="18" charset="2"/>
              </a:rPr>
              <a:t></a:t>
            </a:r>
            <a:r>
              <a:rPr lang="en-US" altLang="en-US" sz="2200">
                <a:solidFill>
                  <a:srgbClr val="000000"/>
                </a:solidFill>
              </a:rPr>
              <a:t> </a:t>
            </a:r>
            <a:r>
              <a:rPr lang="en-US" altLang="en-US" sz="2200">
                <a:solidFill>
                  <a:srgbClr val="000000"/>
                </a:solidFill>
                <a:sym typeface="Symbol" pitchFamily="18" charset="2"/>
              </a:rPr>
              <a:t> t</a:t>
            </a:r>
            <a:r>
              <a:rPr lang="en-US" altLang="en-US" sz="2200" baseline="-25000">
                <a:solidFill>
                  <a:srgbClr val="000000"/>
                </a:solidFill>
                <a:sym typeface="Symbol" pitchFamily="18" charset="2"/>
              </a:rPr>
              <a:t>c-q</a:t>
            </a:r>
            <a:r>
              <a:rPr lang="en-US" altLang="en-US" sz="2200">
                <a:solidFill>
                  <a:srgbClr val="000000"/>
                </a:solidFill>
                <a:sym typeface="Symbol" pitchFamily="18" charset="2"/>
              </a:rPr>
              <a:t> + t</a:t>
            </a:r>
            <a:r>
              <a:rPr lang="en-US" altLang="en-US" sz="2200" baseline="-25000">
                <a:solidFill>
                  <a:srgbClr val="000000"/>
                </a:solidFill>
                <a:sym typeface="Symbol" pitchFamily="18" charset="2"/>
              </a:rPr>
              <a:t>plogic </a:t>
            </a:r>
            <a:r>
              <a:rPr lang="en-US" altLang="en-US" sz="2200">
                <a:solidFill>
                  <a:srgbClr val="000000"/>
                </a:solidFill>
                <a:sym typeface="Symbol" pitchFamily="18" charset="2"/>
              </a:rPr>
              <a:t>+ t</a:t>
            </a:r>
            <a:r>
              <a:rPr lang="en-US" altLang="en-US" sz="2200" baseline="-25000">
                <a:solidFill>
                  <a:srgbClr val="000000"/>
                </a:solidFill>
                <a:sym typeface="Symbol" pitchFamily="18" charset="2"/>
              </a:rPr>
              <a:t>su </a:t>
            </a:r>
            <a:r>
              <a:rPr lang="en-US" altLang="en-US" sz="2200">
                <a:solidFill>
                  <a:srgbClr val="000000"/>
                </a:solidFill>
                <a:sym typeface="Symbol" pitchFamily="18" charset="2"/>
              </a:rPr>
              <a:t>  so  </a:t>
            </a:r>
            <a:r>
              <a:rPr lang="en-US" altLang="en-US" sz="2200">
                <a:solidFill>
                  <a:srgbClr val="000000"/>
                </a:solidFill>
              </a:rPr>
              <a:t> T </a:t>
            </a:r>
            <a:r>
              <a:rPr lang="en-US" altLang="en-US" sz="2200">
                <a:solidFill>
                  <a:srgbClr val="000000"/>
                </a:solidFill>
                <a:sym typeface="Symbol" pitchFamily="18" charset="2"/>
              </a:rPr>
              <a:t> t</a:t>
            </a:r>
            <a:r>
              <a:rPr lang="en-US" altLang="en-US" sz="2200" baseline="-25000">
                <a:solidFill>
                  <a:srgbClr val="000000"/>
                </a:solidFill>
                <a:sym typeface="Symbol" pitchFamily="18" charset="2"/>
              </a:rPr>
              <a:t>c-q</a:t>
            </a:r>
            <a:r>
              <a:rPr lang="en-US" altLang="en-US" sz="2200">
                <a:solidFill>
                  <a:srgbClr val="000000"/>
                </a:solidFill>
                <a:sym typeface="Symbol" pitchFamily="18" charset="2"/>
              </a:rPr>
              <a:t> + t</a:t>
            </a:r>
            <a:r>
              <a:rPr lang="en-US" altLang="en-US" sz="2200" baseline="-25000">
                <a:solidFill>
                  <a:srgbClr val="000000"/>
                </a:solidFill>
                <a:sym typeface="Symbol" pitchFamily="18" charset="2"/>
              </a:rPr>
              <a:t>plogic </a:t>
            </a:r>
            <a:r>
              <a:rPr lang="en-US" altLang="en-US" sz="2200">
                <a:solidFill>
                  <a:srgbClr val="000000"/>
                </a:solidFill>
                <a:sym typeface="Symbol" pitchFamily="18" charset="2"/>
              </a:rPr>
              <a:t>+ t</a:t>
            </a:r>
            <a:r>
              <a:rPr lang="en-US" altLang="en-US" sz="2200" baseline="-25000">
                <a:solidFill>
                  <a:srgbClr val="000000"/>
                </a:solidFill>
                <a:sym typeface="Symbol" pitchFamily="18" charset="2"/>
              </a:rPr>
              <a:t>su </a:t>
            </a:r>
            <a:r>
              <a:rPr lang="en-US" altLang="en-US" sz="2200">
                <a:solidFill>
                  <a:srgbClr val="000000"/>
                </a:solidFill>
                <a:sym typeface="Symbol" pitchFamily="18" charset="2"/>
              </a:rPr>
              <a:t>- </a:t>
            </a:r>
          </a:p>
          <a:p>
            <a:pPr algn="ctr">
              <a:buClr>
                <a:srgbClr val="FC0128"/>
              </a:buClr>
              <a:buFont typeface="Wingdings" pitchFamily="2" charset="2"/>
              <a:buNone/>
            </a:pPr>
            <a:r>
              <a:rPr lang="en-US" altLang="en-US" sz="2200">
                <a:solidFill>
                  <a:srgbClr val="000000"/>
                </a:solidFill>
                <a:sym typeface="Symbol" pitchFamily="18" charset="2"/>
              </a:rPr>
              <a:t>t</a:t>
            </a:r>
            <a:r>
              <a:rPr lang="en-US" altLang="en-US" sz="2200" baseline="-25000">
                <a:solidFill>
                  <a:srgbClr val="000000"/>
                </a:solidFill>
                <a:sym typeface="Symbol" pitchFamily="18" charset="2"/>
              </a:rPr>
              <a:t>hold</a:t>
            </a:r>
            <a:r>
              <a:rPr lang="en-US" altLang="en-US" sz="2200">
                <a:solidFill>
                  <a:srgbClr val="000000"/>
                </a:solidFill>
                <a:sym typeface="Symbol" pitchFamily="18" charset="2"/>
              </a:rPr>
              <a:t> +   </a:t>
            </a:r>
            <a:r>
              <a:rPr lang="en-US" altLang="en-US" sz="2200">
                <a:solidFill>
                  <a:srgbClr val="000000"/>
                </a:solidFill>
                <a:cs typeface="Arial" pitchFamily="34" charset="0"/>
                <a:sym typeface="Symbol" pitchFamily="18" charset="2"/>
              </a:rPr>
              <a:t>≤ t</a:t>
            </a:r>
            <a:r>
              <a:rPr lang="en-US" altLang="en-US" sz="2200" baseline="-25000">
                <a:solidFill>
                  <a:srgbClr val="000000"/>
                </a:solidFill>
                <a:cs typeface="Arial" pitchFamily="34" charset="0"/>
                <a:sym typeface="Symbol" pitchFamily="18" charset="2"/>
              </a:rPr>
              <a:t>cdlogic</a:t>
            </a:r>
            <a:r>
              <a:rPr lang="en-US" altLang="en-US" sz="2200">
                <a:solidFill>
                  <a:srgbClr val="000000"/>
                </a:solidFill>
                <a:cs typeface="Arial" pitchFamily="34" charset="0"/>
                <a:sym typeface="Symbol" pitchFamily="18" charset="2"/>
              </a:rPr>
              <a:t> + t</a:t>
            </a:r>
            <a:r>
              <a:rPr lang="en-US" altLang="en-US" sz="2200" baseline="-25000">
                <a:solidFill>
                  <a:srgbClr val="000000"/>
                </a:solidFill>
                <a:cs typeface="Arial" pitchFamily="34" charset="0"/>
                <a:sym typeface="Symbol" pitchFamily="18" charset="2"/>
              </a:rPr>
              <a:t>cdreg   </a:t>
            </a:r>
            <a:r>
              <a:rPr lang="en-US" altLang="en-US" sz="2200">
                <a:solidFill>
                  <a:srgbClr val="000000"/>
                </a:solidFill>
                <a:cs typeface="Arial" pitchFamily="34" charset="0"/>
                <a:sym typeface="Symbol" pitchFamily="18" charset="2"/>
              </a:rPr>
              <a:t>so  </a:t>
            </a:r>
            <a:r>
              <a:rPr lang="en-US" altLang="en-US" sz="2200">
                <a:solidFill>
                  <a:srgbClr val="000000"/>
                </a:solidFill>
                <a:sym typeface="Symbol" pitchFamily="18" charset="2"/>
              </a:rPr>
              <a:t>t</a:t>
            </a:r>
            <a:r>
              <a:rPr lang="en-US" altLang="en-US" sz="2200" baseline="-25000">
                <a:solidFill>
                  <a:srgbClr val="000000"/>
                </a:solidFill>
                <a:sym typeface="Symbol" pitchFamily="18" charset="2"/>
              </a:rPr>
              <a:t>hold</a:t>
            </a:r>
            <a:r>
              <a:rPr lang="en-US" altLang="en-US" sz="2200">
                <a:solidFill>
                  <a:srgbClr val="000000"/>
                </a:solidFill>
                <a:cs typeface="Arial" pitchFamily="34" charset="0"/>
                <a:sym typeface="Symbol" pitchFamily="18" charset="2"/>
              </a:rPr>
              <a:t> </a:t>
            </a:r>
            <a:r>
              <a:rPr lang="en-US" altLang="en-US" sz="2200">
                <a:solidFill>
                  <a:srgbClr val="000000"/>
                </a:solidFill>
                <a:sym typeface="Symbol" pitchFamily="18" charset="2"/>
              </a:rPr>
              <a:t>  </a:t>
            </a:r>
            <a:r>
              <a:rPr lang="en-US" altLang="en-US" sz="2200">
                <a:solidFill>
                  <a:srgbClr val="000000"/>
                </a:solidFill>
                <a:cs typeface="Arial" pitchFamily="34" charset="0"/>
                <a:sym typeface="Symbol" pitchFamily="18" charset="2"/>
              </a:rPr>
              <a:t>≤ t</a:t>
            </a:r>
            <a:r>
              <a:rPr lang="en-US" altLang="en-US" sz="2200" baseline="-25000">
                <a:solidFill>
                  <a:srgbClr val="000000"/>
                </a:solidFill>
                <a:cs typeface="Arial" pitchFamily="34" charset="0"/>
                <a:sym typeface="Symbol" pitchFamily="18" charset="2"/>
              </a:rPr>
              <a:t>cdlogic</a:t>
            </a:r>
            <a:r>
              <a:rPr lang="en-US" altLang="en-US" sz="2200">
                <a:solidFill>
                  <a:srgbClr val="000000"/>
                </a:solidFill>
                <a:cs typeface="Arial" pitchFamily="34" charset="0"/>
                <a:sym typeface="Symbol" pitchFamily="18" charset="2"/>
              </a:rPr>
              <a:t> + t</a:t>
            </a:r>
            <a:r>
              <a:rPr lang="en-US" altLang="en-US" sz="2200" baseline="-25000">
                <a:solidFill>
                  <a:srgbClr val="000000"/>
                </a:solidFill>
                <a:cs typeface="Arial" pitchFamily="34" charset="0"/>
                <a:sym typeface="Symbol" pitchFamily="18" charset="2"/>
              </a:rPr>
              <a:t>cdreg </a:t>
            </a:r>
            <a:r>
              <a:rPr lang="en-US" altLang="en-US" sz="2200">
                <a:solidFill>
                  <a:srgbClr val="000000"/>
                </a:solidFill>
                <a:sym typeface="Symbol" pitchFamily="18" charset="2"/>
              </a:rPr>
              <a:t>- </a:t>
            </a:r>
          </a:p>
        </p:txBody>
      </p:sp>
      <p:grpSp>
        <p:nvGrpSpPr>
          <p:cNvPr id="23617" name="Group 65"/>
          <p:cNvGrpSpPr>
            <a:grpSpLocks/>
          </p:cNvGrpSpPr>
          <p:nvPr/>
        </p:nvGrpSpPr>
        <p:grpSpPr bwMode="auto">
          <a:xfrm>
            <a:off x="3810000" y="3048000"/>
            <a:ext cx="304800" cy="328613"/>
            <a:chOff x="864" y="1968"/>
            <a:chExt cx="192" cy="207"/>
          </a:xfrm>
        </p:grpSpPr>
        <p:sp>
          <p:nvSpPr>
            <p:cNvPr id="23630" name="Text Box 66"/>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1</a:t>
              </a:r>
              <a:endParaRPr lang="en-US" altLang="en-US" sz="1400" baseline="-25000">
                <a:solidFill>
                  <a:srgbClr val="000000"/>
                </a:solidFill>
                <a:latin typeface="Arial" pitchFamily="34" charset="0"/>
              </a:endParaRPr>
            </a:p>
          </p:txBody>
        </p:sp>
        <p:sp>
          <p:nvSpPr>
            <p:cNvPr id="23631" name="Oval 67"/>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3618" name="Group 68"/>
          <p:cNvGrpSpPr>
            <a:grpSpLocks/>
          </p:cNvGrpSpPr>
          <p:nvPr/>
        </p:nvGrpSpPr>
        <p:grpSpPr bwMode="auto">
          <a:xfrm>
            <a:off x="4267200" y="3733800"/>
            <a:ext cx="304800" cy="328613"/>
            <a:chOff x="864" y="1968"/>
            <a:chExt cx="192" cy="207"/>
          </a:xfrm>
        </p:grpSpPr>
        <p:sp>
          <p:nvSpPr>
            <p:cNvPr id="23628" name="Text Box 69"/>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2</a:t>
              </a:r>
              <a:endParaRPr lang="en-US" altLang="en-US" sz="1400" baseline="-25000">
                <a:solidFill>
                  <a:srgbClr val="000000"/>
                </a:solidFill>
                <a:latin typeface="Arial" pitchFamily="34" charset="0"/>
              </a:endParaRPr>
            </a:p>
          </p:txBody>
        </p:sp>
        <p:sp>
          <p:nvSpPr>
            <p:cNvPr id="23629" name="Oval 70"/>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3619" name="Group 71"/>
          <p:cNvGrpSpPr>
            <a:grpSpLocks/>
          </p:cNvGrpSpPr>
          <p:nvPr/>
        </p:nvGrpSpPr>
        <p:grpSpPr bwMode="auto">
          <a:xfrm>
            <a:off x="5791200" y="3048000"/>
            <a:ext cx="304800" cy="328613"/>
            <a:chOff x="864" y="1968"/>
            <a:chExt cx="192" cy="207"/>
          </a:xfrm>
        </p:grpSpPr>
        <p:sp>
          <p:nvSpPr>
            <p:cNvPr id="23626" name="Text Box 72"/>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3</a:t>
              </a:r>
              <a:endParaRPr lang="en-US" altLang="en-US" sz="1400" baseline="-25000">
                <a:solidFill>
                  <a:srgbClr val="000000"/>
                </a:solidFill>
                <a:latin typeface="Arial" pitchFamily="34" charset="0"/>
              </a:endParaRPr>
            </a:p>
          </p:txBody>
        </p:sp>
        <p:sp>
          <p:nvSpPr>
            <p:cNvPr id="23627" name="Oval 73"/>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3620" name="Group 74"/>
          <p:cNvGrpSpPr>
            <a:grpSpLocks/>
          </p:cNvGrpSpPr>
          <p:nvPr/>
        </p:nvGrpSpPr>
        <p:grpSpPr bwMode="auto">
          <a:xfrm>
            <a:off x="6248400" y="3733800"/>
            <a:ext cx="304800" cy="328613"/>
            <a:chOff x="864" y="1968"/>
            <a:chExt cx="192" cy="207"/>
          </a:xfrm>
        </p:grpSpPr>
        <p:sp>
          <p:nvSpPr>
            <p:cNvPr id="23624" name="Text Box 75"/>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4</a:t>
              </a:r>
              <a:endParaRPr lang="en-US" altLang="en-US" sz="1400" baseline="-25000">
                <a:solidFill>
                  <a:srgbClr val="000000"/>
                </a:solidFill>
                <a:latin typeface="Arial" pitchFamily="34" charset="0"/>
              </a:endParaRPr>
            </a:p>
          </p:txBody>
        </p:sp>
        <p:sp>
          <p:nvSpPr>
            <p:cNvPr id="23625" name="Oval 76"/>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sp>
        <p:nvSpPr>
          <p:cNvPr id="23621" name="Rectangle 77"/>
          <p:cNvSpPr>
            <a:spLocks noChangeArrowheads="1"/>
          </p:cNvSpPr>
          <p:nvPr/>
        </p:nvSpPr>
        <p:spPr bwMode="auto">
          <a:xfrm>
            <a:off x="533400" y="844550"/>
            <a:ext cx="2133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2950" indent="-285750">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3000" indent="-228600">
              <a:lnSpc>
                <a:spcPct val="85000"/>
              </a:lnSpc>
              <a:spcBef>
                <a:spcPct val="40000"/>
              </a:spcBef>
              <a:buClr>
                <a:schemeClr val="accent1"/>
              </a:buClr>
              <a:buSzPct val="100000"/>
              <a:buChar char="-"/>
              <a:defRPr>
                <a:solidFill>
                  <a:schemeClr val="tx1"/>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Clr>
                <a:srgbClr val="FC0128"/>
              </a:buClr>
            </a:pPr>
            <a:r>
              <a:rPr lang="en-US" altLang="en-US">
                <a:solidFill>
                  <a:srgbClr val="000000"/>
                </a:solidFill>
              </a:rPr>
              <a:t>Clock and data flow in the same direction</a:t>
            </a:r>
          </a:p>
        </p:txBody>
      </p:sp>
      <p:sp>
        <p:nvSpPr>
          <p:cNvPr id="23622" name="Rectangle 78"/>
          <p:cNvSpPr>
            <a:spLocks noChangeArrowheads="1"/>
          </p:cNvSpPr>
          <p:nvPr/>
        </p:nvSpPr>
        <p:spPr bwMode="auto">
          <a:xfrm>
            <a:off x="685800" y="4495800"/>
            <a:ext cx="83820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2950" indent="-285750">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3000" indent="-228600">
              <a:lnSpc>
                <a:spcPct val="85000"/>
              </a:lnSpc>
              <a:spcBef>
                <a:spcPct val="40000"/>
              </a:spcBef>
              <a:buClr>
                <a:schemeClr val="accent1"/>
              </a:buClr>
              <a:buSzPct val="100000"/>
              <a:buChar char="-"/>
              <a:defRPr>
                <a:solidFill>
                  <a:schemeClr val="tx1"/>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Clr>
                <a:srgbClr val="FC0128"/>
              </a:buClr>
              <a:buFont typeface="Wingdings" pitchFamily="2" charset="2"/>
              <a:buNone/>
            </a:pPr>
            <a:r>
              <a:rPr lang="en-US" altLang="en-US" sz="2200">
                <a:solidFill>
                  <a:srgbClr val="000000"/>
                </a:solidFill>
              </a:rPr>
              <a:t>T :</a:t>
            </a:r>
            <a:endParaRPr lang="en-US" altLang="en-US" sz="2200">
              <a:solidFill>
                <a:srgbClr val="000000"/>
              </a:solidFill>
              <a:sym typeface="Symbol" pitchFamily="18" charset="2"/>
            </a:endParaRPr>
          </a:p>
          <a:p>
            <a:pPr>
              <a:buClr>
                <a:srgbClr val="FC0128"/>
              </a:buClr>
              <a:buFont typeface="Wingdings" pitchFamily="2" charset="2"/>
              <a:buNone/>
            </a:pPr>
            <a:r>
              <a:rPr lang="en-US" altLang="en-US" sz="2200">
                <a:solidFill>
                  <a:srgbClr val="000000"/>
                </a:solidFill>
                <a:sym typeface="Symbol" pitchFamily="18" charset="2"/>
              </a:rPr>
              <a:t>t</a:t>
            </a:r>
            <a:r>
              <a:rPr lang="en-US" altLang="en-US" sz="2200" baseline="-25000">
                <a:solidFill>
                  <a:srgbClr val="000000"/>
                </a:solidFill>
                <a:sym typeface="Symbol" pitchFamily="18" charset="2"/>
              </a:rPr>
              <a:t>hold</a:t>
            </a:r>
            <a:r>
              <a:rPr lang="en-US" altLang="en-US" sz="2200">
                <a:solidFill>
                  <a:srgbClr val="000000"/>
                </a:solidFill>
                <a:sym typeface="Symbol" pitchFamily="18" charset="2"/>
              </a:rPr>
              <a:t> :</a:t>
            </a:r>
            <a:endParaRPr lang="en-US" altLang="en-US" sz="2200" baseline="-25000">
              <a:solidFill>
                <a:srgbClr val="000000"/>
              </a:solidFill>
              <a:sym typeface="Symbol" pitchFamily="18" charset="2"/>
            </a:endParaRPr>
          </a:p>
        </p:txBody>
      </p:sp>
      <p:sp>
        <p:nvSpPr>
          <p:cNvPr id="23623" name="Rectangle 78"/>
          <p:cNvSpPr>
            <a:spLocks noChangeArrowheads="1"/>
          </p:cNvSpPr>
          <p:nvPr/>
        </p:nvSpPr>
        <p:spPr bwMode="auto">
          <a:xfrm>
            <a:off x="398463" y="6578600"/>
            <a:ext cx="2559050" cy="1984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spTree>
    <p:extLst>
      <p:ext uri="{BB962C8B-B14F-4D97-AF65-F5344CB8AC3E}">
        <p14:creationId xmlns:p14="http://schemas.microsoft.com/office/powerpoint/2010/main" val="30697255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95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9524"/>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76952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6952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69526"/>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7695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6953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69525"/>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76953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76953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69527"/>
                                        </p:tgtEl>
                                        <p:attrNameLst>
                                          <p:attrName>style.visibility</p:attrName>
                                        </p:attrNameLst>
                                      </p:cBhvr>
                                      <p:to>
                                        <p:strVal val="visible"/>
                                      </p:to>
                                    </p:set>
                                  </p:childTnLst>
                                </p:cTn>
                              </p:par>
                            </p:childTnLst>
                          </p:cTn>
                        </p:par>
                        <p:par>
                          <p:cTn id="36" fill="hold" nodeType="afterGroup">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7695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6953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6953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6950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504" grpId="0" build="p"/>
      <p:bldP spid="1769523" grpId="0" animBg="1"/>
      <p:bldP spid="1769524" grpId="0" animBg="1"/>
      <p:bldP spid="1769525" grpId="0" animBg="1"/>
      <p:bldP spid="1769526" grpId="0" animBg="1"/>
      <p:bldP spid="1769527" grpId="0" animBg="1"/>
      <p:bldP spid="1769528" grpId="0" animBg="1"/>
      <p:bldP spid="1769529" grpId="0"/>
      <p:bldP spid="1769530" grpId="0"/>
      <p:bldP spid="1769531" grpId="0" animBg="1"/>
      <p:bldP spid="1769532" grpId="0" animBg="1"/>
      <p:bldP spid="1769533" grpId="0"/>
      <p:bldP spid="1769534" grpId="0" animBg="1"/>
      <p:bldP spid="1769535" grpId="0"/>
      <p:bldP spid="1769536"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Negative Clock Skew</a:t>
            </a:r>
          </a:p>
        </p:txBody>
      </p:sp>
      <p:sp>
        <p:nvSpPr>
          <p:cNvPr id="24579" name="Rectangle 3"/>
          <p:cNvSpPr>
            <a:spLocks noChangeArrowheads="1"/>
          </p:cNvSpPr>
          <p:nvPr/>
        </p:nvSpPr>
        <p:spPr bwMode="auto">
          <a:xfrm>
            <a:off x="3695700" y="914400"/>
            <a:ext cx="6096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4580" name="Line 4"/>
          <p:cNvSpPr>
            <a:spLocks noChangeShapeType="1"/>
          </p:cNvSpPr>
          <p:nvPr/>
        </p:nvSpPr>
        <p:spPr bwMode="auto">
          <a:xfrm flipV="1">
            <a:off x="38481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1" name="Line 5"/>
          <p:cNvSpPr>
            <a:spLocks noChangeShapeType="1"/>
          </p:cNvSpPr>
          <p:nvPr/>
        </p:nvSpPr>
        <p:spPr bwMode="auto">
          <a:xfrm>
            <a:off x="40005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2" name="Text Box 6"/>
          <p:cNvSpPr txBox="1">
            <a:spLocks noChangeArrowheads="1"/>
          </p:cNvSpPr>
          <p:nvPr/>
        </p:nvSpPr>
        <p:spPr bwMode="auto">
          <a:xfrm>
            <a:off x="3619500" y="12954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D</a:t>
            </a:r>
            <a:endParaRPr lang="en-US" altLang="en-US" sz="2000" baseline="-25000">
              <a:solidFill>
                <a:srgbClr val="000000"/>
              </a:solidFill>
              <a:latin typeface="Arial" pitchFamily="34" charset="0"/>
            </a:endParaRPr>
          </a:p>
        </p:txBody>
      </p:sp>
      <p:sp>
        <p:nvSpPr>
          <p:cNvPr id="24583" name="Text Box 7"/>
          <p:cNvSpPr txBox="1">
            <a:spLocks noChangeArrowheads="1"/>
          </p:cNvSpPr>
          <p:nvPr/>
        </p:nvSpPr>
        <p:spPr bwMode="auto">
          <a:xfrm>
            <a:off x="4000500" y="1295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Q</a:t>
            </a:r>
            <a:endParaRPr lang="en-US" altLang="en-US" sz="2000" baseline="-25000">
              <a:solidFill>
                <a:srgbClr val="000000"/>
              </a:solidFill>
              <a:latin typeface="Arial" pitchFamily="34" charset="0"/>
            </a:endParaRPr>
          </a:p>
        </p:txBody>
      </p:sp>
      <p:sp>
        <p:nvSpPr>
          <p:cNvPr id="24584" name="Text Box 8"/>
          <p:cNvSpPr txBox="1">
            <a:spLocks noChangeArrowheads="1"/>
          </p:cNvSpPr>
          <p:nvPr/>
        </p:nvSpPr>
        <p:spPr bwMode="auto">
          <a:xfrm>
            <a:off x="3771900" y="83820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R1</a:t>
            </a:r>
            <a:endParaRPr lang="en-US" altLang="en-US" sz="2000" baseline="-25000">
              <a:solidFill>
                <a:srgbClr val="000000"/>
              </a:solidFill>
              <a:latin typeface="Arial" pitchFamily="34" charset="0"/>
            </a:endParaRPr>
          </a:p>
        </p:txBody>
      </p:sp>
      <p:sp>
        <p:nvSpPr>
          <p:cNvPr id="24585" name="Line 9"/>
          <p:cNvSpPr>
            <a:spLocks noChangeShapeType="1"/>
          </p:cNvSpPr>
          <p:nvPr/>
        </p:nvSpPr>
        <p:spPr bwMode="auto">
          <a:xfrm>
            <a:off x="31623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6" name="Line 10"/>
          <p:cNvSpPr>
            <a:spLocks noChangeShapeType="1"/>
          </p:cNvSpPr>
          <p:nvPr/>
        </p:nvSpPr>
        <p:spPr bwMode="auto">
          <a:xfrm>
            <a:off x="43053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7" name="AutoShape 11"/>
          <p:cNvSpPr>
            <a:spLocks noChangeArrowheads="1"/>
          </p:cNvSpPr>
          <p:nvPr/>
        </p:nvSpPr>
        <p:spPr bwMode="auto">
          <a:xfrm>
            <a:off x="4838700" y="914400"/>
            <a:ext cx="1981200" cy="1066800"/>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4588" name="Text Box 12"/>
          <p:cNvSpPr txBox="1">
            <a:spLocks noChangeArrowheads="1"/>
          </p:cNvSpPr>
          <p:nvPr/>
        </p:nvSpPr>
        <p:spPr bwMode="auto">
          <a:xfrm>
            <a:off x="4914900" y="1143000"/>
            <a:ext cx="1809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solidFill>
                  <a:srgbClr val="000000"/>
                </a:solidFill>
                <a:latin typeface="Arial" pitchFamily="34" charset="0"/>
              </a:rPr>
              <a:t>Combinational</a:t>
            </a:r>
          </a:p>
          <a:p>
            <a:pPr algn="ctr"/>
            <a:r>
              <a:rPr lang="en-US" altLang="en-US" sz="2000">
                <a:solidFill>
                  <a:srgbClr val="000000"/>
                </a:solidFill>
                <a:latin typeface="Arial" pitchFamily="34" charset="0"/>
              </a:rPr>
              <a:t>logic</a:t>
            </a:r>
            <a:endParaRPr lang="en-US" altLang="en-US" sz="2000" baseline="-25000">
              <a:solidFill>
                <a:srgbClr val="000000"/>
              </a:solidFill>
              <a:latin typeface="Arial" pitchFamily="34" charset="0"/>
            </a:endParaRPr>
          </a:p>
        </p:txBody>
      </p:sp>
      <p:sp>
        <p:nvSpPr>
          <p:cNvPr id="24589" name="Rectangle 13"/>
          <p:cNvSpPr>
            <a:spLocks noChangeArrowheads="1"/>
          </p:cNvSpPr>
          <p:nvPr/>
        </p:nvSpPr>
        <p:spPr bwMode="auto">
          <a:xfrm>
            <a:off x="7353300" y="914400"/>
            <a:ext cx="6096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4590" name="Line 14"/>
          <p:cNvSpPr>
            <a:spLocks noChangeShapeType="1"/>
          </p:cNvSpPr>
          <p:nvPr/>
        </p:nvSpPr>
        <p:spPr bwMode="auto">
          <a:xfrm flipV="1">
            <a:off x="75057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1" name="Line 15"/>
          <p:cNvSpPr>
            <a:spLocks noChangeShapeType="1"/>
          </p:cNvSpPr>
          <p:nvPr/>
        </p:nvSpPr>
        <p:spPr bwMode="auto">
          <a:xfrm>
            <a:off x="76581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2" name="Text Box 16"/>
          <p:cNvSpPr txBox="1">
            <a:spLocks noChangeArrowheads="1"/>
          </p:cNvSpPr>
          <p:nvPr/>
        </p:nvSpPr>
        <p:spPr bwMode="auto">
          <a:xfrm>
            <a:off x="7277100" y="12954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D</a:t>
            </a:r>
            <a:endParaRPr lang="en-US" altLang="en-US" sz="2000" baseline="-25000">
              <a:solidFill>
                <a:srgbClr val="000000"/>
              </a:solidFill>
              <a:latin typeface="Arial" pitchFamily="34" charset="0"/>
            </a:endParaRPr>
          </a:p>
        </p:txBody>
      </p:sp>
      <p:sp>
        <p:nvSpPr>
          <p:cNvPr id="24593" name="Text Box 17"/>
          <p:cNvSpPr txBox="1">
            <a:spLocks noChangeArrowheads="1"/>
          </p:cNvSpPr>
          <p:nvPr/>
        </p:nvSpPr>
        <p:spPr bwMode="auto">
          <a:xfrm>
            <a:off x="7658100" y="1295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Q</a:t>
            </a:r>
            <a:endParaRPr lang="en-US" altLang="en-US" sz="2000" baseline="-25000">
              <a:solidFill>
                <a:srgbClr val="000000"/>
              </a:solidFill>
              <a:latin typeface="Arial" pitchFamily="34" charset="0"/>
            </a:endParaRPr>
          </a:p>
        </p:txBody>
      </p:sp>
      <p:sp>
        <p:nvSpPr>
          <p:cNvPr id="24594" name="Text Box 18"/>
          <p:cNvSpPr txBox="1">
            <a:spLocks noChangeArrowheads="1"/>
          </p:cNvSpPr>
          <p:nvPr/>
        </p:nvSpPr>
        <p:spPr bwMode="auto">
          <a:xfrm>
            <a:off x="7429500" y="83820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R2</a:t>
            </a:r>
            <a:endParaRPr lang="en-US" altLang="en-US" sz="2000" baseline="-25000">
              <a:solidFill>
                <a:srgbClr val="000000"/>
              </a:solidFill>
              <a:latin typeface="Arial" pitchFamily="34" charset="0"/>
            </a:endParaRPr>
          </a:p>
        </p:txBody>
      </p:sp>
      <p:sp>
        <p:nvSpPr>
          <p:cNvPr id="24595" name="Line 19"/>
          <p:cNvSpPr>
            <a:spLocks noChangeShapeType="1"/>
          </p:cNvSpPr>
          <p:nvPr/>
        </p:nvSpPr>
        <p:spPr bwMode="auto">
          <a:xfrm>
            <a:off x="68199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6" name="Line 20"/>
          <p:cNvSpPr>
            <a:spLocks noChangeShapeType="1"/>
          </p:cNvSpPr>
          <p:nvPr/>
        </p:nvSpPr>
        <p:spPr bwMode="auto">
          <a:xfrm>
            <a:off x="79629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7" name="Line 21"/>
          <p:cNvSpPr>
            <a:spLocks noChangeShapeType="1"/>
          </p:cNvSpPr>
          <p:nvPr/>
        </p:nvSpPr>
        <p:spPr bwMode="auto">
          <a:xfrm>
            <a:off x="4000500" y="2286000"/>
            <a:ext cx="44196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8" name="Line 22"/>
          <p:cNvSpPr>
            <a:spLocks noChangeShapeType="1"/>
          </p:cNvSpPr>
          <p:nvPr/>
        </p:nvSpPr>
        <p:spPr bwMode="auto">
          <a:xfrm flipV="1">
            <a:off x="4000500" y="1981200"/>
            <a:ext cx="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9" name="Line 23"/>
          <p:cNvSpPr>
            <a:spLocks noChangeShapeType="1"/>
          </p:cNvSpPr>
          <p:nvPr/>
        </p:nvSpPr>
        <p:spPr bwMode="auto">
          <a:xfrm flipV="1">
            <a:off x="7658100" y="1981200"/>
            <a:ext cx="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0" name="Text Box 24"/>
          <p:cNvSpPr txBox="1">
            <a:spLocks noChangeArrowheads="1"/>
          </p:cNvSpPr>
          <p:nvPr/>
        </p:nvSpPr>
        <p:spPr bwMode="auto">
          <a:xfrm>
            <a:off x="8343900" y="2057400"/>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clk</a:t>
            </a:r>
            <a:endParaRPr lang="en-US" altLang="en-US" sz="2000" baseline="-25000">
              <a:solidFill>
                <a:srgbClr val="063DE8"/>
              </a:solidFill>
              <a:latin typeface="Arial" pitchFamily="34" charset="0"/>
            </a:endParaRPr>
          </a:p>
        </p:txBody>
      </p:sp>
      <p:sp>
        <p:nvSpPr>
          <p:cNvPr id="24601" name="Text Box 25"/>
          <p:cNvSpPr txBox="1">
            <a:spLocks noChangeArrowheads="1"/>
          </p:cNvSpPr>
          <p:nvPr/>
        </p:nvSpPr>
        <p:spPr bwMode="auto">
          <a:xfrm>
            <a:off x="2781300" y="1219200"/>
            <a:ext cx="39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In</a:t>
            </a:r>
            <a:endParaRPr lang="en-US" altLang="en-US" sz="2000" baseline="-25000">
              <a:solidFill>
                <a:srgbClr val="000000"/>
              </a:solidFill>
              <a:latin typeface="Arial" pitchFamily="34" charset="0"/>
            </a:endParaRPr>
          </a:p>
        </p:txBody>
      </p:sp>
      <p:sp>
        <p:nvSpPr>
          <p:cNvPr id="24602" name="Text Box 26"/>
          <p:cNvSpPr txBox="1">
            <a:spLocks noChangeArrowheads="1"/>
          </p:cNvSpPr>
          <p:nvPr/>
        </p:nvSpPr>
        <p:spPr bwMode="auto">
          <a:xfrm>
            <a:off x="4076700" y="1905000"/>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t</a:t>
            </a:r>
            <a:r>
              <a:rPr lang="en-US" altLang="en-US" sz="2000" baseline="-25000">
                <a:solidFill>
                  <a:srgbClr val="063DE8"/>
                </a:solidFill>
                <a:latin typeface="Arial" pitchFamily="34" charset="0"/>
              </a:rPr>
              <a:t>clk1</a:t>
            </a:r>
          </a:p>
        </p:txBody>
      </p:sp>
      <p:sp>
        <p:nvSpPr>
          <p:cNvPr id="24603" name="Text Box 27"/>
          <p:cNvSpPr txBox="1">
            <a:spLocks noChangeArrowheads="1"/>
          </p:cNvSpPr>
          <p:nvPr/>
        </p:nvSpPr>
        <p:spPr bwMode="auto">
          <a:xfrm>
            <a:off x="7658100" y="1905000"/>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t</a:t>
            </a:r>
            <a:r>
              <a:rPr lang="en-US" altLang="en-US" sz="2000" baseline="-25000">
                <a:solidFill>
                  <a:srgbClr val="063DE8"/>
                </a:solidFill>
                <a:latin typeface="Arial" pitchFamily="34" charset="0"/>
              </a:rPr>
              <a:t>clk2</a:t>
            </a:r>
          </a:p>
        </p:txBody>
      </p:sp>
      <p:sp>
        <p:nvSpPr>
          <p:cNvPr id="24604" name="Oval 28"/>
          <p:cNvSpPr>
            <a:spLocks noChangeArrowheads="1"/>
          </p:cNvSpPr>
          <p:nvPr/>
        </p:nvSpPr>
        <p:spPr bwMode="auto">
          <a:xfrm>
            <a:off x="5295900" y="2225675"/>
            <a:ext cx="1066800" cy="152400"/>
          </a:xfrm>
          <a:prstGeom prst="ellipse">
            <a:avLst/>
          </a:prstGeom>
          <a:solidFill>
            <a:schemeClr val="accent2"/>
          </a:solid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4605" name="Text Box 29"/>
          <p:cNvSpPr txBox="1">
            <a:spLocks noChangeArrowheads="1"/>
          </p:cNvSpPr>
          <p:nvPr/>
        </p:nvSpPr>
        <p:spPr bwMode="auto">
          <a:xfrm>
            <a:off x="5448300" y="2286000"/>
            <a:ext cx="79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delay</a:t>
            </a:r>
            <a:endParaRPr lang="en-US" altLang="en-US" sz="2000" baseline="-25000">
              <a:solidFill>
                <a:srgbClr val="063DE8"/>
              </a:solidFill>
              <a:latin typeface="Arial" pitchFamily="34" charset="0"/>
            </a:endParaRPr>
          </a:p>
        </p:txBody>
      </p:sp>
      <p:sp>
        <p:nvSpPr>
          <p:cNvPr id="24606" name="Line 30"/>
          <p:cNvSpPr>
            <a:spLocks noChangeShapeType="1"/>
          </p:cNvSpPr>
          <p:nvPr/>
        </p:nvSpPr>
        <p:spPr bwMode="auto">
          <a:xfrm>
            <a:off x="4533900" y="2301875"/>
            <a:ext cx="457200" cy="0"/>
          </a:xfrm>
          <a:prstGeom prst="line">
            <a:avLst/>
          </a:prstGeom>
          <a:noFill/>
          <a:ln w="28575">
            <a:solidFill>
              <a:schemeClr val="accent2"/>
            </a:solidFill>
            <a:round/>
            <a:headEnd type="triangle" w="med"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7" name="Line 31"/>
          <p:cNvSpPr>
            <a:spLocks noChangeShapeType="1"/>
          </p:cNvSpPr>
          <p:nvPr/>
        </p:nvSpPr>
        <p:spPr bwMode="auto">
          <a:xfrm>
            <a:off x="6667500" y="2301875"/>
            <a:ext cx="457200" cy="0"/>
          </a:xfrm>
          <a:prstGeom prst="line">
            <a:avLst/>
          </a:prstGeom>
          <a:noFill/>
          <a:ln w="28575">
            <a:solidFill>
              <a:schemeClr val="accent2"/>
            </a:solidFill>
            <a:round/>
            <a:headEnd type="triangle" w="med"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8" name="Rectangle 32"/>
          <p:cNvSpPr>
            <a:spLocks noGrp="1" noChangeArrowheads="1"/>
          </p:cNvSpPr>
          <p:nvPr>
            <p:ph type="body" idx="1"/>
          </p:nvPr>
        </p:nvSpPr>
        <p:spPr>
          <a:xfrm>
            <a:off x="533400" y="844550"/>
            <a:ext cx="2286000" cy="1365250"/>
          </a:xfrm>
        </p:spPr>
        <p:txBody>
          <a:bodyPr/>
          <a:lstStyle/>
          <a:p>
            <a:r>
              <a:rPr lang="en-US" altLang="en-US" smtClean="0"/>
              <a:t>Clock and data flow in opposite directions</a:t>
            </a:r>
          </a:p>
        </p:txBody>
      </p:sp>
      <p:sp>
        <p:nvSpPr>
          <p:cNvPr id="24609" name="Line 33"/>
          <p:cNvSpPr>
            <a:spLocks noChangeShapeType="1"/>
          </p:cNvSpPr>
          <p:nvPr/>
        </p:nvSpPr>
        <p:spPr bwMode="auto">
          <a:xfrm>
            <a:off x="3124200" y="3505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0" name="Line 34"/>
          <p:cNvSpPr>
            <a:spLocks noChangeShapeType="1"/>
          </p:cNvSpPr>
          <p:nvPr/>
        </p:nvSpPr>
        <p:spPr bwMode="auto">
          <a:xfrm>
            <a:off x="4114800" y="31242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1" name="Line 35"/>
          <p:cNvSpPr>
            <a:spLocks noChangeShapeType="1"/>
          </p:cNvSpPr>
          <p:nvPr/>
        </p:nvSpPr>
        <p:spPr bwMode="auto">
          <a:xfrm>
            <a:off x="4114800" y="3124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2" name="Line 36"/>
          <p:cNvSpPr>
            <a:spLocks noChangeShapeType="1"/>
          </p:cNvSpPr>
          <p:nvPr/>
        </p:nvSpPr>
        <p:spPr bwMode="auto">
          <a:xfrm>
            <a:off x="5105400" y="31242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3" name="Line 37"/>
          <p:cNvSpPr>
            <a:spLocks noChangeShapeType="1"/>
          </p:cNvSpPr>
          <p:nvPr/>
        </p:nvSpPr>
        <p:spPr bwMode="auto">
          <a:xfrm>
            <a:off x="5105400" y="3505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4" name="Line 38"/>
          <p:cNvSpPr>
            <a:spLocks noChangeShapeType="1"/>
          </p:cNvSpPr>
          <p:nvPr/>
        </p:nvSpPr>
        <p:spPr bwMode="auto">
          <a:xfrm>
            <a:off x="6096000" y="31242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5" name="Line 39"/>
          <p:cNvSpPr>
            <a:spLocks noChangeShapeType="1"/>
          </p:cNvSpPr>
          <p:nvPr/>
        </p:nvSpPr>
        <p:spPr bwMode="auto">
          <a:xfrm>
            <a:off x="6096000" y="3124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6" name="Line 40"/>
          <p:cNvSpPr>
            <a:spLocks noChangeShapeType="1"/>
          </p:cNvSpPr>
          <p:nvPr/>
        </p:nvSpPr>
        <p:spPr bwMode="auto">
          <a:xfrm>
            <a:off x="7086600" y="31242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7" name="Line 41"/>
          <p:cNvSpPr>
            <a:spLocks noChangeShapeType="1"/>
          </p:cNvSpPr>
          <p:nvPr/>
        </p:nvSpPr>
        <p:spPr bwMode="auto">
          <a:xfrm>
            <a:off x="7086600" y="3505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8" name="Line 42"/>
          <p:cNvSpPr>
            <a:spLocks noChangeShapeType="1"/>
          </p:cNvSpPr>
          <p:nvPr/>
        </p:nvSpPr>
        <p:spPr bwMode="auto">
          <a:xfrm>
            <a:off x="2895600" y="4114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9" name="Line 43"/>
          <p:cNvSpPr>
            <a:spLocks noChangeShapeType="1"/>
          </p:cNvSpPr>
          <p:nvPr/>
        </p:nvSpPr>
        <p:spPr bwMode="auto">
          <a:xfrm>
            <a:off x="3886200" y="37338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0" name="Line 44"/>
          <p:cNvSpPr>
            <a:spLocks noChangeShapeType="1"/>
          </p:cNvSpPr>
          <p:nvPr/>
        </p:nvSpPr>
        <p:spPr bwMode="auto">
          <a:xfrm>
            <a:off x="3886200" y="3733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1" name="Line 45"/>
          <p:cNvSpPr>
            <a:spLocks noChangeShapeType="1"/>
          </p:cNvSpPr>
          <p:nvPr/>
        </p:nvSpPr>
        <p:spPr bwMode="auto">
          <a:xfrm>
            <a:off x="4876800" y="37338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2" name="Line 46"/>
          <p:cNvSpPr>
            <a:spLocks noChangeShapeType="1"/>
          </p:cNvSpPr>
          <p:nvPr/>
        </p:nvSpPr>
        <p:spPr bwMode="auto">
          <a:xfrm>
            <a:off x="4876800" y="4114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3" name="Line 47"/>
          <p:cNvSpPr>
            <a:spLocks noChangeShapeType="1"/>
          </p:cNvSpPr>
          <p:nvPr/>
        </p:nvSpPr>
        <p:spPr bwMode="auto">
          <a:xfrm>
            <a:off x="5867400" y="37338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4" name="Line 48"/>
          <p:cNvSpPr>
            <a:spLocks noChangeShapeType="1"/>
          </p:cNvSpPr>
          <p:nvPr/>
        </p:nvSpPr>
        <p:spPr bwMode="auto">
          <a:xfrm>
            <a:off x="5867400" y="3733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5" name="Line 49"/>
          <p:cNvSpPr>
            <a:spLocks noChangeShapeType="1"/>
          </p:cNvSpPr>
          <p:nvPr/>
        </p:nvSpPr>
        <p:spPr bwMode="auto">
          <a:xfrm>
            <a:off x="6858000" y="37338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6" name="Line 50"/>
          <p:cNvSpPr>
            <a:spLocks noChangeShapeType="1"/>
          </p:cNvSpPr>
          <p:nvPr/>
        </p:nvSpPr>
        <p:spPr bwMode="auto">
          <a:xfrm>
            <a:off x="6858000" y="4114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7" name="Line 51"/>
          <p:cNvSpPr>
            <a:spLocks noChangeShapeType="1"/>
          </p:cNvSpPr>
          <p:nvPr/>
        </p:nvSpPr>
        <p:spPr bwMode="auto">
          <a:xfrm>
            <a:off x="3886200" y="28194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Line 52"/>
          <p:cNvSpPr>
            <a:spLocks noChangeShapeType="1"/>
          </p:cNvSpPr>
          <p:nvPr/>
        </p:nvSpPr>
        <p:spPr bwMode="auto">
          <a:xfrm>
            <a:off x="5867400" y="28194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9" name="Line 53"/>
          <p:cNvSpPr>
            <a:spLocks noChangeShapeType="1"/>
          </p:cNvSpPr>
          <p:nvPr/>
        </p:nvSpPr>
        <p:spPr bwMode="auto">
          <a:xfrm>
            <a:off x="6096000" y="28194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Line 54"/>
          <p:cNvSpPr>
            <a:spLocks noChangeShapeType="1"/>
          </p:cNvSpPr>
          <p:nvPr/>
        </p:nvSpPr>
        <p:spPr bwMode="auto">
          <a:xfrm>
            <a:off x="4114800" y="28194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1" name="Line 56"/>
          <p:cNvSpPr>
            <a:spLocks noChangeShapeType="1"/>
          </p:cNvSpPr>
          <p:nvPr/>
        </p:nvSpPr>
        <p:spPr bwMode="auto">
          <a:xfrm>
            <a:off x="4114800" y="2895600"/>
            <a:ext cx="19812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2" name="Text Box 57"/>
          <p:cNvSpPr txBox="1">
            <a:spLocks noChangeArrowheads="1"/>
          </p:cNvSpPr>
          <p:nvPr/>
        </p:nvSpPr>
        <p:spPr bwMode="auto">
          <a:xfrm>
            <a:off x="4876800" y="25908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rPr>
              <a:t>T</a:t>
            </a:r>
            <a:endParaRPr lang="en-US" altLang="en-US" sz="1800" baseline="-25000">
              <a:solidFill>
                <a:srgbClr val="000000"/>
              </a:solidFill>
              <a:latin typeface="Arial" pitchFamily="34" charset="0"/>
            </a:endParaRPr>
          </a:p>
        </p:txBody>
      </p:sp>
      <p:sp>
        <p:nvSpPr>
          <p:cNvPr id="24633" name="Text Box 58"/>
          <p:cNvSpPr txBox="1">
            <a:spLocks noChangeArrowheads="1"/>
          </p:cNvSpPr>
          <p:nvPr/>
        </p:nvSpPr>
        <p:spPr bwMode="auto">
          <a:xfrm>
            <a:off x="5181600" y="2971800"/>
            <a:ext cx="696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rPr>
              <a:t>T + </a:t>
            </a:r>
            <a:r>
              <a:rPr lang="en-US" altLang="en-US" sz="1800">
                <a:solidFill>
                  <a:srgbClr val="000000"/>
                </a:solidFill>
                <a:latin typeface="Arial" pitchFamily="34" charset="0"/>
                <a:sym typeface="Symbol" pitchFamily="18" charset="2"/>
              </a:rPr>
              <a:t></a:t>
            </a:r>
            <a:endParaRPr lang="en-US" altLang="en-US" sz="1800" baseline="-25000">
              <a:solidFill>
                <a:srgbClr val="000000"/>
              </a:solidFill>
              <a:latin typeface="Arial" pitchFamily="34" charset="0"/>
              <a:sym typeface="Symbol" pitchFamily="18" charset="2"/>
            </a:endParaRPr>
          </a:p>
        </p:txBody>
      </p:sp>
      <p:sp>
        <p:nvSpPr>
          <p:cNvPr id="24634" name="Line 59"/>
          <p:cNvSpPr>
            <a:spLocks noChangeShapeType="1"/>
          </p:cNvSpPr>
          <p:nvPr/>
        </p:nvSpPr>
        <p:spPr bwMode="auto">
          <a:xfrm>
            <a:off x="4114800" y="3048000"/>
            <a:ext cx="17526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5" name="Line 60"/>
          <p:cNvSpPr>
            <a:spLocks noChangeShapeType="1"/>
          </p:cNvSpPr>
          <p:nvPr/>
        </p:nvSpPr>
        <p:spPr bwMode="auto">
          <a:xfrm>
            <a:off x="3886200" y="3810000"/>
            <a:ext cx="2286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6" name="Text Box 61"/>
          <p:cNvSpPr txBox="1">
            <a:spLocks noChangeArrowheads="1"/>
          </p:cNvSpPr>
          <p:nvPr/>
        </p:nvSpPr>
        <p:spPr bwMode="auto">
          <a:xfrm>
            <a:off x="3886200" y="3824288"/>
            <a:ext cx="684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sym typeface="Symbol" pitchFamily="18" charset="2"/>
              </a:rPr>
              <a:t> </a:t>
            </a:r>
            <a:r>
              <a:rPr lang="en-US" altLang="en-US" sz="1800">
                <a:solidFill>
                  <a:srgbClr val="FC0128"/>
                </a:solidFill>
                <a:latin typeface="Arial" pitchFamily="34" charset="0"/>
                <a:sym typeface="Symbol" pitchFamily="18" charset="2"/>
              </a:rPr>
              <a:t>&lt;</a:t>
            </a:r>
            <a:r>
              <a:rPr lang="en-US" altLang="en-US" sz="1800">
                <a:solidFill>
                  <a:srgbClr val="000000"/>
                </a:solidFill>
                <a:latin typeface="Arial" pitchFamily="34" charset="0"/>
                <a:sym typeface="Symbol" pitchFamily="18" charset="2"/>
              </a:rPr>
              <a:t> 0</a:t>
            </a:r>
            <a:endParaRPr lang="en-US" altLang="en-US" sz="1800" baseline="-25000">
              <a:solidFill>
                <a:srgbClr val="000000"/>
              </a:solidFill>
              <a:latin typeface="Arial" pitchFamily="34" charset="0"/>
              <a:sym typeface="Symbol" pitchFamily="18" charset="2"/>
            </a:endParaRPr>
          </a:p>
        </p:txBody>
      </p:sp>
      <p:grpSp>
        <p:nvGrpSpPr>
          <p:cNvPr id="24637" name="Group 65"/>
          <p:cNvGrpSpPr>
            <a:grpSpLocks/>
          </p:cNvGrpSpPr>
          <p:nvPr/>
        </p:nvGrpSpPr>
        <p:grpSpPr bwMode="auto">
          <a:xfrm>
            <a:off x="4114800" y="3200400"/>
            <a:ext cx="304800" cy="328613"/>
            <a:chOff x="864" y="1968"/>
            <a:chExt cx="192" cy="207"/>
          </a:xfrm>
        </p:grpSpPr>
        <p:sp>
          <p:nvSpPr>
            <p:cNvPr id="24649" name="Text Box 66"/>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1</a:t>
              </a:r>
              <a:endParaRPr lang="en-US" altLang="en-US" sz="1400" baseline="-25000">
                <a:solidFill>
                  <a:srgbClr val="000000"/>
                </a:solidFill>
                <a:latin typeface="Arial" pitchFamily="34" charset="0"/>
              </a:endParaRPr>
            </a:p>
          </p:txBody>
        </p:sp>
        <p:sp>
          <p:nvSpPr>
            <p:cNvPr id="24650" name="Oval 67"/>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4638" name="Group 68"/>
          <p:cNvGrpSpPr>
            <a:grpSpLocks/>
          </p:cNvGrpSpPr>
          <p:nvPr/>
        </p:nvGrpSpPr>
        <p:grpSpPr bwMode="auto">
          <a:xfrm>
            <a:off x="3657600" y="3733800"/>
            <a:ext cx="304800" cy="328613"/>
            <a:chOff x="864" y="1968"/>
            <a:chExt cx="192" cy="207"/>
          </a:xfrm>
        </p:grpSpPr>
        <p:sp>
          <p:nvSpPr>
            <p:cNvPr id="24647" name="Text Box 69"/>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2</a:t>
              </a:r>
              <a:endParaRPr lang="en-US" altLang="en-US" sz="1400" baseline="-25000">
                <a:solidFill>
                  <a:srgbClr val="000000"/>
                </a:solidFill>
                <a:latin typeface="Arial" pitchFamily="34" charset="0"/>
              </a:endParaRPr>
            </a:p>
          </p:txBody>
        </p:sp>
        <p:sp>
          <p:nvSpPr>
            <p:cNvPr id="24648" name="Oval 70"/>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4639" name="Group 71"/>
          <p:cNvGrpSpPr>
            <a:grpSpLocks/>
          </p:cNvGrpSpPr>
          <p:nvPr/>
        </p:nvGrpSpPr>
        <p:grpSpPr bwMode="auto">
          <a:xfrm>
            <a:off x="6096000" y="3200400"/>
            <a:ext cx="304800" cy="328613"/>
            <a:chOff x="864" y="1968"/>
            <a:chExt cx="192" cy="207"/>
          </a:xfrm>
        </p:grpSpPr>
        <p:sp>
          <p:nvSpPr>
            <p:cNvPr id="24645" name="Text Box 72"/>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3</a:t>
              </a:r>
              <a:endParaRPr lang="en-US" altLang="en-US" sz="1400" baseline="-25000">
                <a:solidFill>
                  <a:srgbClr val="000000"/>
                </a:solidFill>
                <a:latin typeface="Arial" pitchFamily="34" charset="0"/>
              </a:endParaRPr>
            </a:p>
          </p:txBody>
        </p:sp>
        <p:sp>
          <p:nvSpPr>
            <p:cNvPr id="24646" name="Oval 73"/>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4640" name="Group 78"/>
          <p:cNvGrpSpPr>
            <a:grpSpLocks/>
          </p:cNvGrpSpPr>
          <p:nvPr/>
        </p:nvGrpSpPr>
        <p:grpSpPr bwMode="auto">
          <a:xfrm>
            <a:off x="5638800" y="3733800"/>
            <a:ext cx="304800" cy="328613"/>
            <a:chOff x="864" y="1968"/>
            <a:chExt cx="192" cy="207"/>
          </a:xfrm>
        </p:grpSpPr>
        <p:sp>
          <p:nvSpPr>
            <p:cNvPr id="24643" name="Text Box 79"/>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4</a:t>
              </a:r>
              <a:endParaRPr lang="en-US" altLang="en-US" sz="1400" baseline="-25000">
                <a:solidFill>
                  <a:srgbClr val="000000"/>
                </a:solidFill>
                <a:latin typeface="Arial" pitchFamily="34" charset="0"/>
              </a:endParaRPr>
            </a:p>
          </p:txBody>
        </p:sp>
        <p:sp>
          <p:nvSpPr>
            <p:cNvPr id="24644" name="Oval 80"/>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sp>
        <p:nvSpPr>
          <p:cNvPr id="24641" name="Rectangle 82"/>
          <p:cNvSpPr>
            <a:spLocks noChangeArrowheads="1"/>
          </p:cNvSpPr>
          <p:nvPr/>
        </p:nvSpPr>
        <p:spPr bwMode="auto">
          <a:xfrm>
            <a:off x="685800" y="4495800"/>
            <a:ext cx="83820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2950" indent="-285750">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3000" indent="-228600">
              <a:lnSpc>
                <a:spcPct val="85000"/>
              </a:lnSpc>
              <a:spcBef>
                <a:spcPct val="40000"/>
              </a:spcBef>
              <a:buClr>
                <a:schemeClr val="accent1"/>
              </a:buClr>
              <a:buSzPct val="100000"/>
              <a:buChar char="-"/>
              <a:defRPr>
                <a:solidFill>
                  <a:schemeClr val="tx1"/>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Clr>
                <a:srgbClr val="FC0128"/>
              </a:buClr>
              <a:buFont typeface="Wingdings" pitchFamily="2" charset="2"/>
              <a:buNone/>
            </a:pPr>
            <a:r>
              <a:rPr lang="en-US" altLang="en-US" sz="2200">
                <a:solidFill>
                  <a:srgbClr val="000000"/>
                </a:solidFill>
              </a:rPr>
              <a:t>T :</a:t>
            </a:r>
            <a:endParaRPr lang="en-US" altLang="en-US" sz="2200">
              <a:solidFill>
                <a:srgbClr val="000000"/>
              </a:solidFill>
              <a:sym typeface="Symbol" pitchFamily="18" charset="2"/>
            </a:endParaRPr>
          </a:p>
          <a:p>
            <a:pPr>
              <a:buClr>
                <a:srgbClr val="FC0128"/>
              </a:buClr>
              <a:buFont typeface="Wingdings" pitchFamily="2" charset="2"/>
              <a:buNone/>
            </a:pPr>
            <a:r>
              <a:rPr lang="en-US" altLang="en-US" sz="2200">
                <a:solidFill>
                  <a:srgbClr val="000000"/>
                </a:solidFill>
                <a:sym typeface="Symbol" pitchFamily="18" charset="2"/>
              </a:rPr>
              <a:t>t</a:t>
            </a:r>
            <a:r>
              <a:rPr lang="en-US" altLang="en-US" sz="2200" baseline="-25000">
                <a:solidFill>
                  <a:srgbClr val="000000"/>
                </a:solidFill>
                <a:sym typeface="Symbol" pitchFamily="18" charset="2"/>
              </a:rPr>
              <a:t>hold</a:t>
            </a:r>
            <a:r>
              <a:rPr lang="en-US" altLang="en-US" sz="2200">
                <a:solidFill>
                  <a:srgbClr val="000000"/>
                </a:solidFill>
                <a:sym typeface="Symbol" pitchFamily="18" charset="2"/>
              </a:rPr>
              <a:t> :</a:t>
            </a:r>
            <a:endParaRPr lang="en-US" altLang="en-US" sz="2200" baseline="-25000">
              <a:solidFill>
                <a:srgbClr val="000000"/>
              </a:solidFill>
              <a:sym typeface="Symbol" pitchFamily="18" charset="2"/>
            </a:endParaRPr>
          </a:p>
        </p:txBody>
      </p:sp>
      <p:sp>
        <p:nvSpPr>
          <p:cNvPr id="24642" name="Rectangle 73"/>
          <p:cNvSpPr>
            <a:spLocks noChangeArrowheads="1"/>
          </p:cNvSpPr>
          <p:nvPr/>
        </p:nvSpPr>
        <p:spPr bwMode="auto">
          <a:xfrm>
            <a:off x="398463" y="6578600"/>
            <a:ext cx="2559050" cy="1984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spTree>
    <p:extLst>
      <p:ext uri="{BB962C8B-B14F-4D97-AF65-F5344CB8AC3E}">
        <p14:creationId xmlns:p14="http://schemas.microsoft.com/office/powerpoint/2010/main" val="371102244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Negative Clock Skew</a:t>
            </a:r>
          </a:p>
        </p:txBody>
      </p:sp>
      <p:sp>
        <p:nvSpPr>
          <p:cNvPr id="25603" name="Rectangle 3"/>
          <p:cNvSpPr>
            <a:spLocks noChangeArrowheads="1"/>
          </p:cNvSpPr>
          <p:nvPr/>
        </p:nvSpPr>
        <p:spPr bwMode="auto">
          <a:xfrm>
            <a:off x="3695700" y="914400"/>
            <a:ext cx="6096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5604" name="Line 4"/>
          <p:cNvSpPr>
            <a:spLocks noChangeShapeType="1"/>
          </p:cNvSpPr>
          <p:nvPr/>
        </p:nvSpPr>
        <p:spPr bwMode="auto">
          <a:xfrm flipV="1">
            <a:off x="38481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5" name="Line 5"/>
          <p:cNvSpPr>
            <a:spLocks noChangeShapeType="1"/>
          </p:cNvSpPr>
          <p:nvPr/>
        </p:nvSpPr>
        <p:spPr bwMode="auto">
          <a:xfrm>
            <a:off x="40005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6" name="Text Box 6"/>
          <p:cNvSpPr txBox="1">
            <a:spLocks noChangeArrowheads="1"/>
          </p:cNvSpPr>
          <p:nvPr/>
        </p:nvSpPr>
        <p:spPr bwMode="auto">
          <a:xfrm>
            <a:off x="3619500" y="12954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D</a:t>
            </a:r>
            <a:endParaRPr lang="en-US" altLang="en-US" sz="2000" baseline="-25000">
              <a:solidFill>
                <a:srgbClr val="000000"/>
              </a:solidFill>
              <a:latin typeface="Arial" pitchFamily="34" charset="0"/>
            </a:endParaRPr>
          </a:p>
        </p:txBody>
      </p:sp>
      <p:sp>
        <p:nvSpPr>
          <p:cNvPr id="25607" name="Text Box 7"/>
          <p:cNvSpPr txBox="1">
            <a:spLocks noChangeArrowheads="1"/>
          </p:cNvSpPr>
          <p:nvPr/>
        </p:nvSpPr>
        <p:spPr bwMode="auto">
          <a:xfrm>
            <a:off x="4000500" y="1295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Q</a:t>
            </a:r>
            <a:endParaRPr lang="en-US" altLang="en-US" sz="2000" baseline="-25000">
              <a:solidFill>
                <a:srgbClr val="000000"/>
              </a:solidFill>
              <a:latin typeface="Arial" pitchFamily="34" charset="0"/>
            </a:endParaRPr>
          </a:p>
        </p:txBody>
      </p:sp>
      <p:sp>
        <p:nvSpPr>
          <p:cNvPr id="25608" name="Text Box 8"/>
          <p:cNvSpPr txBox="1">
            <a:spLocks noChangeArrowheads="1"/>
          </p:cNvSpPr>
          <p:nvPr/>
        </p:nvSpPr>
        <p:spPr bwMode="auto">
          <a:xfrm>
            <a:off x="3771900" y="83820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R1</a:t>
            </a:r>
            <a:endParaRPr lang="en-US" altLang="en-US" sz="2000" baseline="-25000">
              <a:solidFill>
                <a:srgbClr val="000000"/>
              </a:solidFill>
              <a:latin typeface="Arial" pitchFamily="34" charset="0"/>
            </a:endParaRPr>
          </a:p>
        </p:txBody>
      </p:sp>
      <p:sp>
        <p:nvSpPr>
          <p:cNvPr id="25609" name="Line 9"/>
          <p:cNvSpPr>
            <a:spLocks noChangeShapeType="1"/>
          </p:cNvSpPr>
          <p:nvPr/>
        </p:nvSpPr>
        <p:spPr bwMode="auto">
          <a:xfrm>
            <a:off x="31623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Line 10"/>
          <p:cNvSpPr>
            <a:spLocks noChangeShapeType="1"/>
          </p:cNvSpPr>
          <p:nvPr/>
        </p:nvSpPr>
        <p:spPr bwMode="auto">
          <a:xfrm>
            <a:off x="43053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AutoShape 11"/>
          <p:cNvSpPr>
            <a:spLocks noChangeArrowheads="1"/>
          </p:cNvSpPr>
          <p:nvPr/>
        </p:nvSpPr>
        <p:spPr bwMode="auto">
          <a:xfrm>
            <a:off x="4838700" y="914400"/>
            <a:ext cx="1981200" cy="1066800"/>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5612" name="Text Box 12"/>
          <p:cNvSpPr txBox="1">
            <a:spLocks noChangeArrowheads="1"/>
          </p:cNvSpPr>
          <p:nvPr/>
        </p:nvSpPr>
        <p:spPr bwMode="auto">
          <a:xfrm>
            <a:off x="4914900" y="1143000"/>
            <a:ext cx="1809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solidFill>
                  <a:srgbClr val="000000"/>
                </a:solidFill>
                <a:latin typeface="Arial" pitchFamily="34" charset="0"/>
              </a:rPr>
              <a:t>Combinational</a:t>
            </a:r>
          </a:p>
          <a:p>
            <a:pPr algn="ctr"/>
            <a:r>
              <a:rPr lang="en-US" altLang="en-US" sz="2000">
                <a:solidFill>
                  <a:srgbClr val="000000"/>
                </a:solidFill>
                <a:latin typeface="Arial" pitchFamily="34" charset="0"/>
              </a:rPr>
              <a:t>logic</a:t>
            </a:r>
            <a:endParaRPr lang="en-US" altLang="en-US" sz="2000" baseline="-25000">
              <a:solidFill>
                <a:srgbClr val="000000"/>
              </a:solidFill>
              <a:latin typeface="Arial" pitchFamily="34" charset="0"/>
            </a:endParaRPr>
          </a:p>
        </p:txBody>
      </p:sp>
      <p:sp>
        <p:nvSpPr>
          <p:cNvPr id="25613" name="Rectangle 13"/>
          <p:cNvSpPr>
            <a:spLocks noChangeArrowheads="1"/>
          </p:cNvSpPr>
          <p:nvPr/>
        </p:nvSpPr>
        <p:spPr bwMode="auto">
          <a:xfrm>
            <a:off x="7353300" y="914400"/>
            <a:ext cx="6096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5614" name="Line 14"/>
          <p:cNvSpPr>
            <a:spLocks noChangeShapeType="1"/>
          </p:cNvSpPr>
          <p:nvPr/>
        </p:nvSpPr>
        <p:spPr bwMode="auto">
          <a:xfrm flipV="1">
            <a:off x="75057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5" name="Line 15"/>
          <p:cNvSpPr>
            <a:spLocks noChangeShapeType="1"/>
          </p:cNvSpPr>
          <p:nvPr/>
        </p:nvSpPr>
        <p:spPr bwMode="auto">
          <a:xfrm>
            <a:off x="76581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6" name="Text Box 16"/>
          <p:cNvSpPr txBox="1">
            <a:spLocks noChangeArrowheads="1"/>
          </p:cNvSpPr>
          <p:nvPr/>
        </p:nvSpPr>
        <p:spPr bwMode="auto">
          <a:xfrm>
            <a:off x="7277100" y="12954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D</a:t>
            </a:r>
            <a:endParaRPr lang="en-US" altLang="en-US" sz="2000" baseline="-25000">
              <a:solidFill>
                <a:srgbClr val="000000"/>
              </a:solidFill>
              <a:latin typeface="Arial" pitchFamily="34" charset="0"/>
            </a:endParaRPr>
          </a:p>
        </p:txBody>
      </p:sp>
      <p:sp>
        <p:nvSpPr>
          <p:cNvPr id="25617" name="Text Box 17"/>
          <p:cNvSpPr txBox="1">
            <a:spLocks noChangeArrowheads="1"/>
          </p:cNvSpPr>
          <p:nvPr/>
        </p:nvSpPr>
        <p:spPr bwMode="auto">
          <a:xfrm>
            <a:off x="7658100" y="1295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Q</a:t>
            </a:r>
            <a:endParaRPr lang="en-US" altLang="en-US" sz="2000" baseline="-25000">
              <a:solidFill>
                <a:srgbClr val="000000"/>
              </a:solidFill>
              <a:latin typeface="Arial" pitchFamily="34" charset="0"/>
            </a:endParaRPr>
          </a:p>
        </p:txBody>
      </p:sp>
      <p:sp>
        <p:nvSpPr>
          <p:cNvPr id="25618" name="Text Box 18"/>
          <p:cNvSpPr txBox="1">
            <a:spLocks noChangeArrowheads="1"/>
          </p:cNvSpPr>
          <p:nvPr/>
        </p:nvSpPr>
        <p:spPr bwMode="auto">
          <a:xfrm>
            <a:off x="7429500" y="83820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R2</a:t>
            </a:r>
            <a:endParaRPr lang="en-US" altLang="en-US" sz="2000" baseline="-25000">
              <a:solidFill>
                <a:srgbClr val="000000"/>
              </a:solidFill>
              <a:latin typeface="Arial" pitchFamily="34" charset="0"/>
            </a:endParaRPr>
          </a:p>
        </p:txBody>
      </p:sp>
      <p:sp>
        <p:nvSpPr>
          <p:cNvPr id="25619" name="Line 19"/>
          <p:cNvSpPr>
            <a:spLocks noChangeShapeType="1"/>
          </p:cNvSpPr>
          <p:nvPr/>
        </p:nvSpPr>
        <p:spPr bwMode="auto">
          <a:xfrm>
            <a:off x="68199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0" name="Line 20"/>
          <p:cNvSpPr>
            <a:spLocks noChangeShapeType="1"/>
          </p:cNvSpPr>
          <p:nvPr/>
        </p:nvSpPr>
        <p:spPr bwMode="auto">
          <a:xfrm>
            <a:off x="79629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1" name="Line 21"/>
          <p:cNvSpPr>
            <a:spLocks noChangeShapeType="1"/>
          </p:cNvSpPr>
          <p:nvPr/>
        </p:nvSpPr>
        <p:spPr bwMode="auto">
          <a:xfrm>
            <a:off x="4000500" y="2286000"/>
            <a:ext cx="44196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2" name="Line 22"/>
          <p:cNvSpPr>
            <a:spLocks noChangeShapeType="1"/>
          </p:cNvSpPr>
          <p:nvPr/>
        </p:nvSpPr>
        <p:spPr bwMode="auto">
          <a:xfrm flipV="1">
            <a:off x="4000500" y="1981200"/>
            <a:ext cx="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3" name="Line 23"/>
          <p:cNvSpPr>
            <a:spLocks noChangeShapeType="1"/>
          </p:cNvSpPr>
          <p:nvPr/>
        </p:nvSpPr>
        <p:spPr bwMode="auto">
          <a:xfrm flipV="1">
            <a:off x="7658100" y="1981200"/>
            <a:ext cx="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4" name="Text Box 24"/>
          <p:cNvSpPr txBox="1">
            <a:spLocks noChangeArrowheads="1"/>
          </p:cNvSpPr>
          <p:nvPr/>
        </p:nvSpPr>
        <p:spPr bwMode="auto">
          <a:xfrm>
            <a:off x="8343900" y="2057400"/>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clk</a:t>
            </a:r>
            <a:endParaRPr lang="en-US" altLang="en-US" sz="2000" baseline="-25000">
              <a:solidFill>
                <a:srgbClr val="063DE8"/>
              </a:solidFill>
              <a:latin typeface="Arial" pitchFamily="34" charset="0"/>
            </a:endParaRPr>
          </a:p>
        </p:txBody>
      </p:sp>
      <p:sp>
        <p:nvSpPr>
          <p:cNvPr id="25625" name="Text Box 25"/>
          <p:cNvSpPr txBox="1">
            <a:spLocks noChangeArrowheads="1"/>
          </p:cNvSpPr>
          <p:nvPr/>
        </p:nvSpPr>
        <p:spPr bwMode="auto">
          <a:xfrm>
            <a:off x="2781300" y="1219200"/>
            <a:ext cx="39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00000"/>
                </a:solidFill>
                <a:latin typeface="Arial" pitchFamily="34" charset="0"/>
              </a:rPr>
              <a:t>In</a:t>
            </a:r>
            <a:endParaRPr lang="en-US" altLang="en-US" sz="2000" baseline="-25000">
              <a:solidFill>
                <a:srgbClr val="000000"/>
              </a:solidFill>
              <a:latin typeface="Arial" pitchFamily="34" charset="0"/>
            </a:endParaRPr>
          </a:p>
        </p:txBody>
      </p:sp>
      <p:sp>
        <p:nvSpPr>
          <p:cNvPr id="25626" name="Text Box 26"/>
          <p:cNvSpPr txBox="1">
            <a:spLocks noChangeArrowheads="1"/>
          </p:cNvSpPr>
          <p:nvPr/>
        </p:nvSpPr>
        <p:spPr bwMode="auto">
          <a:xfrm>
            <a:off x="4076700" y="1905000"/>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t</a:t>
            </a:r>
            <a:r>
              <a:rPr lang="en-US" altLang="en-US" sz="2000" baseline="-25000">
                <a:solidFill>
                  <a:srgbClr val="063DE8"/>
                </a:solidFill>
                <a:latin typeface="Arial" pitchFamily="34" charset="0"/>
              </a:rPr>
              <a:t>clk1</a:t>
            </a:r>
          </a:p>
        </p:txBody>
      </p:sp>
      <p:sp>
        <p:nvSpPr>
          <p:cNvPr id="25627" name="Text Box 27"/>
          <p:cNvSpPr txBox="1">
            <a:spLocks noChangeArrowheads="1"/>
          </p:cNvSpPr>
          <p:nvPr/>
        </p:nvSpPr>
        <p:spPr bwMode="auto">
          <a:xfrm>
            <a:off x="7658100" y="1905000"/>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t</a:t>
            </a:r>
            <a:r>
              <a:rPr lang="en-US" altLang="en-US" sz="2000" baseline="-25000">
                <a:solidFill>
                  <a:srgbClr val="063DE8"/>
                </a:solidFill>
                <a:latin typeface="Arial" pitchFamily="34" charset="0"/>
              </a:rPr>
              <a:t>clk2</a:t>
            </a:r>
          </a:p>
        </p:txBody>
      </p:sp>
      <p:sp>
        <p:nvSpPr>
          <p:cNvPr id="25628" name="Oval 28"/>
          <p:cNvSpPr>
            <a:spLocks noChangeArrowheads="1"/>
          </p:cNvSpPr>
          <p:nvPr/>
        </p:nvSpPr>
        <p:spPr bwMode="auto">
          <a:xfrm>
            <a:off x="5295900" y="2225675"/>
            <a:ext cx="1066800" cy="152400"/>
          </a:xfrm>
          <a:prstGeom prst="ellipse">
            <a:avLst/>
          </a:prstGeom>
          <a:solidFill>
            <a:schemeClr val="accent2"/>
          </a:solid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sp>
        <p:nvSpPr>
          <p:cNvPr id="25629" name="Text Box 29"/>
          <p:cNvSpPr txBox="1">
            <a:spLocks noChangeArrowheads="1"/>
          </p:cNvSpPr>
          <p:nvPr/>
        </p:nvSpPr>
        <p:spPr bwMode="auto">
          <a:xfrm>
            <a:off x="5448300" y="2286000"/>
            <a:ext cx="79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063DE8"/>
                </a:solidFill>
                <a:latin typeface="Arial" pitchFamily="34" charset="0"/>
              </a:rPr>
              <a:t>delay</a:t>
            </a:r>
            <a:endParaRPr lang="en-US" altLang="en-US" sz="2000" baseline="-25000">
              <a:solidFill>
                <a:srgbClr val="063DE8"/>
              </a:solidFill>
              <a:latin typeface="Arial" pitchFamily="34" charset="0"/>
            </a:endParaRPr>
          </a:p>
        </p:txBody>
      </p:sp>
      <p:sp>
        <p:nvSpPr>
          <p:cNvPr id="25630" name="Line 30"/>
          <p:cNvSpPr>
            <a:spLocks noChangeShapeType="1"/>
          </p:cNvSpPr>
          <p:nvPr/>
        </p:nvSpPr>
        <p:spPr bwMode="auto">
          <a:xfrm>
            <a:off x="4533900" y="2301875"/>
            <a:ext cx="457200" cy="0"/>
          </a:xfrm>
          <a:prstGeom prst="line">
            <a:avLst/>
          </a:prstGeom>
          <a:noFill/>
          <a:ln w="28575">
            <a:solidFill>
              <a:schemeClr val="accent2"/>
            </a:solidFill>
            <a:round/>
            <a:headEnd type="triangle" w="med"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1" name="Line 31"/>
          <p:cNvSpPr>
            <a:spLocks noChangeShapeType="1"/>
          </p:cNvSpPr>
          <p:nvPr/>
        </p:nvSpPr>
        <p:spPr bwMode="auto">
          <a:xfrm>
            <a:off x="6667500" y="2301875"/>
            <a:ext cx="457200" cy="0"/>
          </a:xfrm>
          <a:prstGeom prst="line">
            <a:avLst/>
          </a:prstGeom>
          <a:noFill/>
          <a:ln w="28575">
            <a:solidFill>
              <a:schemeClr val="accent2"/>
            </a:solidFill>
            <a:round/>
            <a:headEnd type="triangle" w="med"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2" name="Rectangle 32"/>
          <p:cNvSpPr>
            <a:spLocks noGrp="1" noChangeArrowheads="1"/>
          </p:cNvSpPr>
          <p:nvPr>
            <p:ph type="body" idx="1"/>
          </p:nvPr>
        </p:nvSpPr>
        <p:spPr>
          <a:xfrm>
            <a:off x="533400" y="844550"/>
            <a:ext cx="2286000" cy="1365250"/>
          </a:xfrm>
        </p:spPr>
        <p:txBody>
          <a:bodyPr/>
          <a:lstStyle/>
          <a:p>
            <a:r>
              <a:rPr lang="en-US" altLang="en-US" smtClean="0"/>
              <a:t>Clock and data flow in opposite directions</a:t>
            </a:r>
          </a:p>
        </p:txBody>
      </p:sp>
      <p:sp>
        <p:nvSpPr>
          <p:cNvPr id="25633" name="Line 33"/>
          <p:cNvSpPr>
            <a:spLocks noChangeShapeType="1"/>
          </p:cNvSpPr>
          <p:nvPr/>
        </p:nvSpPr>
        <p:spPr bwMode="auto">
          <a:xfrm>
            <a:off x="3124200" y="3505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4" name="Line 34"/>
          <p:cNvSpPr>
            <a:spLocks noChangeShapeType="1"/>
          </p:cNvSpPr>
          <p:nvPr/>
        </p:nvSpPr>
        <p:spPr bwMode="auto">
          <a:xfrm>
            <a:off x="4114800" y="31242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5" name="Line 35"/>
          <p:cNvSpPr>
            <a:spLocks noChangeShapeType="1"/>
          </p:cNvSpPr>
          <p:nvPr/>
        </p:nvSpPr>
        <p:spPr bwMode="auto">
          <a:xfrm>
            <a:off x="4114800" y="3124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6" name="Line 36"/>
          <p:cNvSpPr>
            <a:spLocks noChangeShapeType="1"/>
          </p:cNvSpPr>
          <p:nvPr/>
        </p:nvSpPr>
        <p:spPr bwMode="auto">
          <a:xfrm>
            <a:off x="5105400" y="31242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7" name="Line 37"/>
          <p:cNvSpPr>
            <a:spLocks noChangeShapeType="1"/>
          </p:cNvSpPr>
          <p:nvPr/>
        </p:nvSpPr>
        <p:spPr bwMode="auto">
          <a:xfrm>
            <a:off x="5105400" y="3505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8" name="Line 38"/>
          <p:cNvSpPr>
            <a:spLocks noChangeShapeType="1"/>
          </p:cNvSpPr>
          <p:nvPr/>
        </p:nvSpPr>
        <p:spPr bwMode="auto">
          <a:xfrm>
            <a:off x="6096000" y="31242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9" name="Line 39"/>
          <p:cNvSpPr>
            <a:spLocks noChangeShapeType="1"/>
          </p:cNvSpPr>
          <p:nvPr/>
        </p:nvSpPr>
        <p:spPr bwMode="auto">
          <a:xfrm>
            <a:off x="6096000" y="3124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0" name="Line 40"/>
          <p:cNvSpPr>
            <a:spLocks noChangeShapeType="1"/>
          </p:cNvSpPr>
          <p:nvPr/>
        </p:nvSpPr>
        <p:spPr bwMode="auto">
          <a:xfrm>
            <a:off x="7086600" y="31242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1" name="Line 41"/>
          <p:cNvSpPr>
            <a:spLocks noChangeShapeType="1"/>
          </p:cNvSpPr>
          <p:nvPr/>
        </p:nvSpPr>
        <p:spPr bwMode="auto">
          <a:xfrm>
            <a:off x="7086600" y="3505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2" name="Line 42"/>
          <p:cNvSpPr>
            <a:spLocks noChangeShapeType="1"/>
          </p:cNvSpPr>
          <p:nvPr/>
        </p:nvSpPr>
        <p:spPr bwMode="auto">
          <a:xfrm>
            <a:off x="2895600" y="4114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3" name="Line 43"/>
          <p:cNvSpPr>
            <a:spLocks noChangeShapeType="1"/>
          </p:cNvSpPr>
          <p:nvPr/>
        </p:nvSpPr>
        <p:spPr bwMode="auto">
          <a:xfrm>
            <a:off x="3886200" y="37338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4" name="Line 44"/>
          <p:cNvSpPr>
            <a:spLocks noChangeShapeType="1"/>
          </p:cNvSpPr>
          <p:nvPr/>
        </p:nvSpPr>
        <p:spPr bwMode="auto">
          <a:xfrm>
            <a:off x="3886200" y="3733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5" name="Line 45"/>
          <p:cNvSpPr>
            <a:spLocks noChangeShapeType="1"/>
          </p:cNvSpPr>
          <p:nvPr/>
        </p:nvSpPr>
        <p:spPr bwMode="auto">
          <a:xfrm>
            <a:off x="4876800" y="37338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6" name="Line 46"/>
          <p:cNvSpPr>
            <a:spLocks noChangeShapeType="1"/>
          </p:cNvSpPr>
          <p:nvPr/>
        </p:nvSpPr>
        <p:spPr bwMode="auto">
          <a:xfrm>
            <a:off x="4876800" y="4114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7" name="Line 47"/>
          <p:cNvSpPr>
            <a:spLocks noChangeShapeType="1"/>
          </p:cNvSpPr>
          <p:nvPr/>
        </p:nvSpPr>
        <p:spPr bwMode="auto">
          <a:xfrm>
            <a:off x="5867400" y="37338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8" name="Line 48"/>
          <p:cNvSpPr>
            <a:spLocks noChangeShapeType="1"/>
          </p:cNvSpPr>
          <p:nvPr/>
        </p:nvSpPr>
        <p:spPr bwMode="auto">
          <a:xfrm>
            <a:off x="5867400" y="3733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9" name="Line 49"/>
          <p:cNvSpPr>
            <a:spLocks noChangeShapeType="1"/>
          </p:cNvSpPr>
          <p:nvPr/>
        </p:nvSpPr>
        <p:spPr bwMode="auto">
          <a:xfrm>
            <a:off x="6858000" y="37338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0" name="Line 50"/>
          <p:cNvSpPr>
            <a:spLocks noChangeShapeType="1"/>
          </p:cNvSpPr>
          <p:nvPr/>
        </p:nvSpPr>
        <p:spPr bwMode="auto">
          <a:xfrm>
            <a:off x="6858000" y="4114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571" name="Line 51"/>
          <p:cNvSpPr>
            <a:spLocks noChangeShapeType="1"/>
          </p:cNvSpPr>
          <p:nvPr/>
        </p:nvSpPr>
        <p:spPr bwMode="auto">
          <a:xfrm>
            <a:off x="3886200" y="28194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572" name="Line 52"/>
          <p:cNvSpPr>
            <a:spLocks noChangeShapeType="1"/>
          </p:cNvSpPr>
          <p:nvPr/>
        </p:nvSpPr>
        <p:spPr bwMode="auto">
          <a:xfrm>
            <a:off x="5867400" y="28194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573" name="Line 53"/>
          <p:cNvSpPr>
            <a:spLocks noChangeShapeType="1"/>
          </p:cNvSpPr>
          <p:nvPr/>
        </p:nvSpPr>
        <p:spPr bwMode="auto">
          <a:xfrm>
            <a:off x="6096000" y="28194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574" name="Line 54"/>
          <p:cNvSpPr>
            <a:spLocks noChangeShapeType="1"/>
          </p:cNvSpPr>
          <p:nvPr/>
        </p:nvSpPr>
        <p:spPr bwMode="auto">
          <a:xfrm>
            <a:off x="4114800" y="28194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575" name="Line 55"/>
          <p:cNvSpPr>
            <a:spLocks noChangeShapeType="1"/>
          </p:cNvSpPr>
          <p:nvPr/>
        </p:nvSpPr>
        <p:spPr bwMode="auto">
          <a:xfrm>
            <a:off x="4114800" y="2895600"/>
            <a:ext cx="19812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576" name="Text Box 56"/>
          <p:cNvSpPr txBox="1">
            <a:spLocks noChangeArrowheads="1"/>
          </p:cNvSpPr>
          <p:nvPr/>
        </p:nvSpPr>
        <p:spPr bwMode="auto">
          <a:xfrm>
            <a:off x="4876800" y="25908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rPr>
              <a:t>T</a:t>
            </a:r>
            <a:endParaRPr lang="en-US" altLang="en-US" sz="1800" baseline="-25000">
              <a:solidFill>
                <a:srgbClr val="000000"/>
              </a:solidFill>
              <a:latin typeface="Arial" pitchFamily="34" charset="0"/>
            </a:endParaRPr>
          </a:p>
        </p:txBody>
      </p:sp>
      <p:sp>
        <p:nvSpPr>
          <p:cNvPr id="1771577" name="Text Box 57"/>
          <p:cNvSpPr txBox="1">
            <a:spLocks noChangeArrowheads="1"/>
          </p:cNvSpPr>
          <p:nvPr/>
        </p:nvSpPr>
        <p:spPr bwMode="auto">
          <a:xfrm>
            <a:off x="5181600" y="2971800"/>
            <a:ext cx="696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rPr>
              <a:t>T + </a:t>
            </a:r>
            <a:r>
              <a:rPr lang="en-US" altLang="en-US" sz="1800">
                <a:solidFill>
                  <a:srgbClr val="000000"/>
                </a:solidFill>
                <a:latin typeface="Arial" pitchFamily="34" charset="0"/>
                <a:sym typeface="Symbol" pitchFamily="18" charset="2"/>
              </a:rPr>
              <a:t></a:t>
            </a:r>
            <a:endParaRPr lang="en-US" altLang="en-US" sz="1800" baseline="-25000">
              <a:solidFill>
                <a:srgbClr val="000000"/>
              </a:solidFill>
              <a:latin typeface="Arial" pitchFamily="34" charset="0"/>
              <a:sym typeface="Symbol" pitchFamily="18" charset="2"/>
            </a:endParaRPr>
          </a:p>
        </p:txBody>
      </p:sp>
      <p:sp>
        <p:nvSpPr>
          <p:cNvPr id="1771578" name="Line 58"/>
          <p:cNvSpPr>
            <a:spLocks noChangeShapeType="1"/>
          </p:cNvSpPr>
          <p:nvPr/>
        </p:nvSpPr>
        <p:spPr bwMode="auto">
          <a:xfrm>
            <a:off x="4114800" y="3048000"/>
            <a:ext cx="17526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579" name="Line 59"/>
          <p:cNvSpPr>
            <a:spLocks noChangeShapeType="1"/>
          </p:cNvSpPr>
          <p:nvPr/>
        </p:nvSpPr>
        <p:spPr bwMode="auto">
          <a:xfrm>
            <a:off x="3886200" y="3810000"/>
            <a:ext cx="2286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580" name="Text Box 60"/>
          <p:cNvSpPr txBox="1">
            <a:spLocks noChangeArrowheads="1"/>
          </p:cNvSpPr>
          <p:nvPr/>
        </p:nvSpPr>
        <p:spPr bwMode="auto">
          <a:xfrm>
            <a:off x="3886200" y="3886200"/>
            <a:ext cx="684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olidFill>
                  <a:srgbClr val="000000"/>
                </a:solidFill>
                <a:latin typeface="Arial" pitchFamily="34" charset="0"/>
                <a:sym typeface="Symbol" pitchFamily="18" charset="2"/>
              </a:rPr>
              <a:t> </a:t>
            </a:r>
            <a:r>
              <a:rPr lang="en-US" altLang="en-US" sz="1800">
                <a:solidFill>
                  <a:srgbClr val="FC0128"/>
                </a:solidFill>
                <a:latin typeface="Arial" pitchFamily="34" charset="0"/>
                <a:sym typeface="Symbol" pitchFamily="18" charset="2"/>
              </a:rPr>
              <a:t>&lt;</a:t>
            </a:r>
            <a:r>
              <a:rPr lang="en-US" altLang="en-US" sz="1800">
                <a:solidFill>
                  <a:srgbClr val="000000"/>
                </a:solidFill>
                <a:latin typeface="Arial" pitchFamily="34" charset="0"/>
                <a:sym typeface="Symbol" pitchFamily="18" charset="2"/>
              </a:rPr>
              <a:t> 0</a:t>
            </a:r>
            <a:endParaRPr lang="en-US" altLang="en-US" sz="1800" baseline="-25000">
              <a:solidFill>
                <a:srgbClr val="000000"/>
              </a:solidFill>
              <a:latin typeface="Arial" pitchFamily="34" charset="0"/>
              <a:sym typeface="Symbol" pitchFamily="18" charset="2"/>
            </a:endParaRPr>
          </a:p>
        </p:txBody>
      </p:sp>
      <p:sp>
        <p:nvSpPr>
          <p:cNvPr id="1771581" name="Rectangle 61"/>
          <p:cNvSpPr>
            <a:spLocks noChangeArrowheads="1"/>
          </p:cNvSpPr>
          <p:nvPr/>
        </p:nvSpPr>
        <p:spPr bwMode="auto">
          <a:xfrm>
            <a:off x="685800" y="4495800"/>
            <a:ext cx="815340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2950" indent="-285750">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3000" indent="-228600">
              <a:lnSpc>
                <a:spcPct val="85000"/>
              </a:lnSpc>
              <a:spcBef>
                <a:spcPct val="40000"/>
              </a:spcBef>
              <a:buClr>
                <a:schemeClr val="accent1"/>
              </a:buClr>
              <a:buSzPct val="100000"/>
              <a:buChar char="-"/>
              <a:defRPr>
                <a:solidFill>
                  <a:schemeClr val="tx1"/>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buClr>
                <a:srgbClr val="FC0128"/>
              </a:buClr>
              <a:buFont typeface="Wingdings" pitchFamily="2" charset="2"/>
              <a:buNone/>
            </a:pPr>
            <a:r>
              <a:rPr lang="en-US" altLang="en-US" sz="2200">
                <a:solidFill>
                  <a:srgbClr val="000000"/>
                </a:solidFill>
              </a:rPr>
              <a:t>T + </a:t>
            </a:r>
            <a:r>
              <a:rPr lang="en-US" altLang="en-US" sz="2200">
                <a:solidFill>
                  <a:srgbClr val="000000"/>
                </a:solidFill>
                <a:sym typeface="Symbol" pitchFamily="18" charset="2"/>
              </a:rPr>
              <a:t></a:t>
            </a:r>
            <a:r>
              <a:rPr lang="en-US" altLang="en-US" sz="2200">
                <a:solidFill>
                  <a:srgbClr val="000000"/>
                </a:solidFill>
              </a:rPr>
              <a:t> </a:t>
            </a:r>
            <a:r>
              <a:rPr lang="en-US" altLang="en-US" sz="2200">
                <a:solidFill>
                  <a:srgbClr val="000000"/>
                </a:solidFill>
                <a:sym typeface="Symbol" pitchFamily="18" charset="2"/>
              </a:rPr>
              <a:t> t</a:t>
            </a:r>
            <a:r>
              <a:rPr lang="en-US" altLang="en-US" sz="2200" baseline="-25000">
                <a:solidFill>
                  <a:srgbClr val="000000"/>
                </a:solidFill>
                <a:sym typeface="Symbol" pitchFamily="18" charset="2"/>
              </a:rPr>
              <a:t>c-q</a:t>
            </a:r>
            <a:r>
              <a:rPr lang="en-US" altLang="en-US" sz="2200">
                <a:solidFill>
                  <a:srgbClr val="000000"/>
                </a:solidFill>
                <a:sym typeface="Symbol" pitchFamily="18" charset="2"/>
              </a:rPr>
              <a:t> + t</a:t>
            </a:r>
            <a:r>
              <a:rPr lang="en-US" altLang="en-US" sz="2200" baseline="-25000">
                <a:solidFill>
                  <a:srgbClr val="000000"/>
                </a:solidFill>
                <a:sym typeface="Symbol" pitchFamily="18" charset="2"/>
              </a:rPr>
              <a:t>plogic </a:t>
            </a:r>
            <a:r>
              <a:rPr lang="en-US" altLang="en-US" sz="2200">
                <a:solidFill>
                  <a:srgbClr val="000000"/>
                </a:solidFill>
                <a:sym typeface="Symbol" pitchFamily="18" charset="2"/>
              </a:rPr>
              <a:t>+ t</a:t>
            </a:r>
            <a:r>
              <a:rPr lang="en-US" altLang="en-US" sz="2200" baseline="-25000">
                <a:solidFill>
                  <a:srgbClr val="000000"/>
                </a:solidFill>
                <a:sym typeface="Symbol" pitchFamily="18" charset="2"/>
              </a:rPr>
              <a:t>su </a:t>
            </a:r>
            <a:r>
              <a:rPr lang="en-US" altLang="en-US" sz="2200">
                <a:solidFill>
                  <a:srgbClr val="000000"/>
                </a:solidFill>
                <a:sym typeface="Symbol" pitchFamily="18" charset="2"/>
              </a:rPr>
              <a:t>  so  </a:t>
            </a:r>
            <a:r>
              <a:rPr lang="en-US" altLang="en-US" sz="2200">
                <a:solidFill>
                  <a:srgbClr val="000000"/>
                </a:solidFill>
              </a:rPr>
              <a:t> T </a:t>
            </a:r>
            <a:r>
              <a:rPr lang="en-US" altLang="en-US" sz="2200">
                <a:solidFill>
                  <a:srgbClr val="000000"/>
                </a:solidFill>
                <a:sym typeface="Symbol" pitchFamily="18" charset="2"/>
              </a:rPr>
              <a:t> t</a:t>
            </a:r>
            <a:r>
              <a:rPr lang="en-US" altLang="en-US" sz="2200" baseline="-25000">
                <a:solidFill>
                  <a:srgbClr val="000000"/>
                </a:solidFill>
                <a:sym typeface="Symbol" pitchFamily="18" charset="2"/>
              </a:rPr>
              <a:t>c-q</a:t>
            </a:r>
            <a:r>
              <a:rPr lang="en-US" altLang="en-US" sz="2200">
                <a:solidFill>
                  <a:srgbClr val="000000"/>
                </a:solidFill>
                <a:sym typeface="Symbol" pitchFamily="18" charset="2"/>
              </a:rPr>
              <a:t> + t</a:t>
            </a:r>
            <a:r>
              <a:rPr lang="en-US" altLang="en-US" sz="2200" baseline="-25000">
                <a:solidFill>
                  <a:srgbClr val="000000"/>
                </a:solidFill>
                <a:sym typeface="Symbol" pitchFamily="18" charset="2"/>
              </a:rPr>
              <a:t>plogic </a:t>
            </a:r>
            <a:r>
              <a:rPr lang="en-US" altLang="en-US" sz="2200">
                <a:solidFill>
                  <a:srgbClr val="000000"/>
                </a:solidFill>
                <a:sym typeface="Symbol" pitchFamily="18" charset="2"/>
              </a:rPr>
              <a:t>+ t</a:t>
            </a:r>
            <a:r>
              <a:rPr lang="en-US" altLang="en-US" sz="2200" baseline="-25000">
                <a:solidFill>
                  <a:srgbClr val="000000"/>
                </a:solidFill>
                <a:sym typeface="Symbol" pitchFamily="18" charset="2"/>
              </a:rPr>
              <a:t>su </a:t>
            </a:r>
            <a:r>
              <a:rPr lang="en-US" altLang="en-US" sz="2200">
                <a:solidFill>
                  <a:srgbClr val="000000"/>
                </a:solidFill>
                <a:sym typeface="Symbol" pitchFamily="18" charset="2"/>
              </a:rPr>
              <a:t>- </a:t>
            </a:r>
          </a:p>
          <a:p>
            <a:pPr algn="ctr">
              <a:buClr>
                <a:srgbClr val="FC0128"/>
              </a:buClr>
              <a:buFont typeface="Wingdings" pitchFamily="2" charset="2"/>
              <a:buNone/>
            </a:pPr>
            <a:r>
              <a:rPr lang="en-US" altLang="en-US" sz="2200">
                <a:solidFill>
                  <a:srgbClr val="000000"/>
                </a:solidFill>
                <a:sym typeface="Symbol" pitchFamily="18" charset="2"/>
              </a:rPr>
              <a:t>t</a:t>
            </a:r>
            <a:r>
              <a:rPr lang="en-US" altLang="en-US" sz="2200" baseline="-25000">
                <a:solidFill>
                  <a:srgbClr val="000000"/>
                </a:solidFill>
                <a:sym typeface="Symbol" pitchFamily="18" charset="2"/>
              </a:rPr>
              <a:t>hold</a:t>
            </a:r>
            <a:r>
              <a:rPr lang="en-US" altLang="en-US" sz="2200">
                <a:solidFill>
                  <a:srgbClr val="000000"/>
                </a:solidFill>
                <a:sym typeface="Symbol" pitchFamily="18" charset="2"/>
              </a:rPr>
              <a:t> +   </a:t>
            </a:r>
            <a:r>
              <a:rPr lang="en-US" altLang="en-US" sz="2200">
                <a:solidFill>
                  <a:srgbClr val="000000"/>
                </a:solidFill>
                <a:cs typeface="Arial" pitchFamily="34" charset="0"/>
                <a:sym typeface="Symbol" pitchFamily="18" charset="2"/>
              </a:rPr>
              <a:t>≤ t</a:t>
            </a:r>
            <a:r>
              <a:rPr lang="en-US" altLang="en-US" sz="2200" baseline="-25000">
                <a:solidFill>
                  <a:srgbClr val="000000"/>
                </a:solidFill>
                <a:cs typeface="Arial" pitchFamily="34" charset="0"/>
                <a:sym typeface="Symbol" pitchFamily="18" charset="2"/>
              </a:rPr>
              <a:t>cdlogic</a:t>
            </a:r>
            <a:r>
              <a:rPr lang="en-US" altLang="en-US" sz="2200">
                <a:solidFill>
                  <a:srgbClr val="000000"/>
                </a:solidFill>
                <a:cs typeface="Arial" pitchFamily="34" charset="0"/>
                <a:sym typeface="Symbol" pitchFamily="18" charset="2"/>
              </a:rPr>
              <a:t> + t</a:t>
            </a:r>
            <a:r>
              <a:rPr lang="en-US" altLang="en-US" sz="2200" baseline="-25000">
                <a:solidFill>
                  <a:srgbClr val="000000"/>
                </a:solidFill>
                <a:cs typeface="Arial" pitchFamily="34" charset="0"/>
                <a:sym typeface="Symbol" pitchFamily="18" charset="2"/>
              </a:rPr>
              <a:t>cdreg   </a:t>
            </a:r>
            <a:r>
              <a:rPr lang="en-US" altLang="en-US" sz="2200">
                <a:solidFill>
                  <a:srgbClr val="000000"/>
                </a:solidFill>
                <a:cs typeface="Arial" pitchFamily="34" charset="0"/>
                <a:sym typeface="Symbol" pitchFamily="18" charset="2"/>
              </a:rPr>
              <a:t>so   </a:t>
            </a:r>
            <a:r>
              <a:rPr lang="en-US" altLang="en-US" sz="2200">
                <a:solidFill>
                  <a:srgbClr val="000000"/>
                </a:solidFill>
                <a:sym typeface="Symbol" pitchFamily="18" charset="2"/>
              </a:rPr>
              <a:t>t</a:t>
            </a:r>
            <a:r>
              <a:rPr lang="en-US" altLang="en-US" sz="2200" baseline="-25000">
                <a:solidFill>
                  <a:srgbClr val="000000"/>
                </a:solidFill>
                <a:sym typeface="Symbol" pitchFamily="18" charset="2"/>
              </a:rPr>
              <a:t>hold</a:t>
            </a:r>
            <a:r>
              <a:rPr lang="en-US" altLang="en-US" sz="2200">
                <a:solidFill>
                  <a:srgbClr val="000000"/>
                </a:solidFill>
                <a:sym typeface="Symbol" pitchFamily="18" charset="2"/>
              </a:rPr>
              <a:t>  </a:t>
            </a:r>
            <a:r>
              <a:rPr lang="en-US" altLang="en-US" sz="2200">
                <a:solidFill>
                  <a:srgbClr val="000000"/>
                </a:solidFill>
                <a:cs typeface="Arial" pitchFamily="34" charset="0"/>
                <a:sym typeface="Symbol" pitchFamily="18" charset="2"/>
              </a:rPr>
              <a:t>≤ t</a:t>
            </a:r>
            <a:r>
              <a:rPr lang="en-US" altLang="en-US" sz="2200" baseline="-25000">
                <a:solidFill>
                  <a:srgbClr val="000000"/>
                </a:solidFill>
                <a:cs typeface="Arial" pitchFamily="34" charset="0"/>
                <a:sym typeface="Symbol" pitchFamily="18" charset="2"/>
              </a:rPr>
              <a:t>cdlogic</a:t>
            </a:r>
            <a:r>
              <a:rPr lang="en-US" altLang="en-US" sz="2200">
                <a:solidFill>
                  <a:srgbClr val="000000"/>
                </a:solidFill>
                <a:cs typeface="Arial" pitchFamily="34" charset="0"/>
                <a:sym typeface="Symbol" pitchFamily="18" charset="2"/>
              </a:rPr>
              <a:t> + t</a:t>
            </a:r>
            <a:r>
              <a:rPr lang="en-US" altLang="en-US" sz="2200" baseline="-25000">
                <a:solidFill>
                  <a:srgbClr val="000000"/>
                </a:solidFill>
                <a:cs typeface="Arial" pitchFamily="34" charset="0"/>
                <a:sym typeface="Symbol" pitchFamily="18" charset="2"/>
              </a:rPr>
              <a:t>cdreg </a:t>
            </a:r>
            <a:r>
              <a:rPr lang="en-US" altLang="en-US" sz="2200">
                <a:solidFill>
                  <a:srgbClr val="000000"/>
                </a:solidFill>
                <a:sym typeface="Symbol" pitchFamily="18" charset="2"/>
              </a:rPr>
              <a:t>- </a:t>
            </a:r>
          </a:p>
        </p:txBody>
      </p:sp>
      <p:grpSp>
        <p:nvGrpSpPr>
          <p:cNvPr id="25662" name="Group 62"/>
          <p:cNvGrpSpPr>
            <a:grpSpLocks/>
          </p:cNvGrpSpPr>
          <p:nvPr/>
        </p:nvGrpSpPr>
        <p:grpSpPr bwMode="auto">
          <a:xfrm>
            <a:off x="4114800" y="3200400"/>
            <a:ext cx="304800" cy="328613"/>
            <a:chOff x="864" y="1968"/>
            <a:chExt cx="192" cy="207"/>
          </a:xfrm>
        </p:grpSpPr>
        <p:sp>
          <p:nvSpPr>
            <p:cNvPr id="25675" name="Text Box 63"/>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1</a:t>
              </a:r>
              <a:endParaRPr lang="en-US" altLang="en-US" sz="1400" baseline="-25000">
                <a:solidFill>
                  <a:srgbClr val="000000"/>
                </a:solidFill>
                <a:latin typeface="Arial" pitchFamily="34" charset="0"/>
              </a:endParaRPr>
            </a:p>
          </p:txBody>
        </p:sp>
        <p:sp>
          <p:nvSpPr>
            <p:cNvPr id="25676" name="Oval 64"/>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5663" name="Group 65"/>
          <p:cNvGrpSpPr>
            <a:grpSpLocks/>
          </p:cNvGrpSpPr>
          <p:nvPr/>
        </p:nvGrpSpPr>
        <p:grpSpPr bwMode="auto">
          <a:xfrm>
            <a:off x="3657600" y="3733800"/>
            <a:ext cx="304800" cy="328613"/>
            <a:chOff x="864" y="1968"/>
            <a:chExt cx="192" cy="207"/>
          </a:xfrm>
        </p:grpSpPr>
        <p:sp>
          <p:nvSpPr>
            <p:cNvPr id="25673" name="Text Box 66"/>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2</a:t>
              </a:r>
              <a:endParaRPr lang="en-US" altLang="en-US" sz="1400" baseline="-25000">
                <a:solidFill>
                  <a:srgbClr val="000000"/>
                </a:solidFill>
                <a:latin typeface="Arial" pitchFamily="34" charset="0"/>
              </a:endParaRPr>
            </a:p>
          </p:txBody>
        </p:sp>
        <p:sp>
          <p:nvSpPr>
            <p:cNvPr id="25674" name="Oval 67"/>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5664" name="Group 68"/>
          <p:cNvGrpSpPr>
            <a:grpSpLocks/>
          </p:cNvGrpSpPr>
          <p:nvPr/>
        </p:nvGrpSpPr>
        <p:grpSpPr bwMode="auto">
          <a:xfrm>
            <a:off x="6096000" y="3200400"/>
            <a:ext cx="304800" cy="328613"/>
            <a:chOff x="864" y="1968"/>
            <a:chExt cx="192" cy="207"/>
          </a:xfrm>
        </p:grpSpPr>
        <p:sp>
          <p:nvSpPr>
            <p:cNvPr id="25671" name="Text Box 69"/>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3</a:t>
              </a:r>
              <a:endParaRPr lang="en-US" altLang="en-US" sz="1400" baseline="-25000">
                <a:solidFill>
                  <a:srgbClr val="000000"/>
                </a:solidFill>
                <a:latin typeface="Arial" pitchFamily="34" charset="0"/>
              </a:endParaRPr>
            </a:p>
          </p:txBody>
        </p:sp>
        <p:sp>
          <p:nvSpPr>
            <p:cNvPr id="25672" name="Oval 70"/>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grpSp>
        <p:nvGrpSpPr>
          <p:cNvPr id="25665" name="Group 71"/>
          <p:cNvGrpSpPr>
            <a:grpSpLocks/>
          </p:cNvGrpSpPr>
          <p:nvPr/>
        </p:nvGrpSpPr>
        <p:grpSpPr bwMode="auto">
          <a:xfrm>
            <a:off x="5638800" y="3733800"/>
            <a:ext cx="304800" cy="328613"/>
            <a:chOff x="864" y="1968"/>
            <a:chExt cx="192" cy="207"/>
          </a:xfrm>
        </p:grpSpPr>
        <p:sp>
          <p:nvSpPr>
            <p:cNvPr id="25669" name="Text Box 72"/>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solidFill>
                    <a:srgbClr val="000000"/>
                  </a:solidFill>
                  <a:latin typeface="Arial" pitchFamily="34" charset="0"/>
                </a:rPr>
                <a:t>4</a:t>
              </a:r>
              <a:endParaRPr lang="en-US" altLang="en-US" sz="1400" baseline="-25000">
                <a:solidFill>
                  <a:srgbClr val="000000"/>
                </a:solidFill>
                <a:latin typeface="Arial" pitchFamily="34" charset="0"/>
              </a:endParaRPr>
            </a:p>
          </p:txBody>
        </p:sp>
        <p:sp>
          <p:nvSpPr>
            <p:cNvPr id="25670" name="Oval 73"/>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rgbClr val="FC0128"/>
                </a:solidFill>
                <a:latin typeface="Arial" pitchFamily="34" charset="0"/>
              </a:endParaRPr>
            </a:p>
          </p:txBody>
        </p:sp>
      </p:grpSp>
      <p:sp>
        <p:nvSpPr>
          <p:cNvPr id="1771594" name="Rectangle 74"/>
          <p:cNvSpPr>
            <a:spLocks noChangeArrowheads="1"/>
          </p:cNvSpPr>
          <p:nvPr/>
        </p:nvSpPr>
        <p:spPr bwMode="auto">
          <a:xfrm>
            <a:off x="609600" y="5715000"/>
            <a:ext cx="81534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1363" indent="-246063">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6175" indent="-176213">
              <a:lnSpc>
                <a:spcPct val="85000"/>
              </a:lnSpc>
              <a:spcBef>
                <a:spcPct val="40000"/>
              </a:spcBef>
              <a:buClr>
                <a:schemeClr val="accent1"/>
              </a:buClr>
              <a:buSzPct val="100000"/>
              <a:buChar char="-"/>
              <a:defRPr>
                <a:solidFill>
                  <a:schemeClr val="tx1"/>
                </a:solidFill>
                <a:latin typeface="Arial" pitchFamily="34" charset="0"/>
              </a:defRPr>
            </a:lvl3pPr>
            <a:lvl4pPr marL="1714500" indent="-342900">
              <a:spcBef>
                <a:spcPct val="20000"/>
              </a:spcBef>
              <a:buChar char="–"/>
              <a:defRPr sz="2000">
                <a:solidFill>
                  <a:schemeClr val="tx1"/>
                </a:solidFill>
                <a:latin typeface="Times New Roman" pitchFamily="18" charset="0"/>
              </a:defRPr>
            </a:lvl4pPr>
            <a:lvl5pPr marL="2171700" indent="-342900">
              <a:spcBef>
                <a:spcPct val="20000"/>
              </a:spcBef>
              <a:buChar char="»"/>
              <a:defRPr sz="2000">
                <a:solidFill>
                  <a:schemeClr val="tx1"/>
                </a:solidFill>
                <a:latin typeface="Times New Roman" pitchFamily="18" charset="0"/>
              </a:defRPr>
            </a:lvl5pPr>
            <a:lvl6pPr marL="2628900" indent="-342900" eaLnBrk="0" fontAlgn="base" hangingPunct="0">
              <a:spcBef>
                <a:spcPct val="20000"/>
              </a:spcBef>
              <a:spcAft>
                <a:spcPct val="0"/>
              </a:spcAft>
              <a:buChar char="»"/>
              <a:defRPr sz="2000">
                <a:solidFill>
                  <a:schemeClr val="tx1"/>
                </a:solidFill>
                <a:latin typeface="Times New Roman" pitchFamily="18" charset="0"/>
              </a:defRPr>
            </a:lvl6pPr>
            <a:lvl7pPr marL="3086100" indent="-342900" eaLnBrk="0" fontAlgn="base" hangingPunct="0">
              <a:spcBef>
                <a:spcPct val="20000"/>
              </a:spcBef>
              <a:spcAft>
                <a:spcPct val="0"/>
              </a:spcAft>
              <a:buChar char="»"/>
              <a:defRPr sz="2000">
                <a:solidFill>
                  <a:schemeClr val="tx1"/>
                </a:solidFill>
                <a:latin typeface="Times New Roman" pitchFamily="18" charset="0"/>
              </a:defRPr>
            </a:lvl7pPr>
            <a:lvl8pPr marL="3543300" indent="-342900" eaLnBrk="0" fontAlgn="base" hangingPunct="0">
              <a:spcBef>
                <a:spcPct val="20000"/>
              </a:spcBef>
              <a:spcAft>
                <a:spcPct val="0"/>
              </a:spcAft>
              <a:buChar char="»"/>
              <a:defRPr sz="2000">
                <a:solidFill>
                  <a:schemeClr val="tx1"/>
                </a:solidFill>
                <a:latin typeface="Times New Roman" pitchFamily="18" charset="0"/>
              </a:defRPr>
            </a:lvl8pPr>
            <a:lvl9pPr marL="4000500" indent="-342900" eaLnBrk="0" fontAlgn="base" hangingPunct="0">
              <a:spcBef>
                <a:spcPct val="20000"/>
              </a:spcBef>
              <a:spcAft>
                <a:spcPct val="0"/>
              </a:spcAft>
              <a:buChar char="»"/>
              <a:defRPr sz="2000">
                <a:solidFill>
                  <a:schemeClr val="tx1"/>
                </a:solidFill>
                <a:latin typeface="Times New Roman" pitchFamily="18" charset="0"/>
              </a:defRPr>
            </a:lvl9pPr>
          </a:lstStyle>
          <a:p>
            <a:pPr>
              <a:buClr>
                <a:srgbClr val="FC0128"/>
              </a:buClr>
            </a:pPr>
            <a:r>
              <a:rPr lang="en-US" altLang="en-US" sz="2200">
                <a:solidFill>
                  <a:srgbClr val="000000"/>
                </a:solidFill>
                <a:sym typeface="Symbol" pitchFamily="18" charset="2"/>
              </a:rPr>
              <a:t></a:t>
            </a:r>
            <a:r>
              <a:rPr lang="en-US" altLang="en-US">
                <a:solidFill>
                  <a:srgbClr val="000000"/>
                </a:solidFill>
              </a:rPr>
              <a:t> &lt; 0: Degrades performance, but t</a:t>
            </a:r>
            <a:r>
              <a:rPr lang="en-US" altLang="en-US" baseline="-25000">
                <a:solidFill>
                  <a:srgbClr val="000000"/>
                </a:solidFill>
              </a:rPr>
              <a:t>hold</a:t>
            </a:r>
            <a:r>
              <a:rPr lang="en-US" altLang="en-US">
                <a:solidFill>
                  <a:srgbClr val="000000"/>
                </a:solidFill>
              </a:rPr>
              <a:t> is easier to meet (eliminating race conditions)</a:t>
            </a:r>
          </a:p>
        </p:txBody>
      </p:sp>
      <p:sp>
        <p:nvSpPr>
          <p:cNvPr id="25667" name="Rectangle 75"/>
          <p:cNvSpPr>
            <a:spLocks noChangeArrowheads="1"/>
          </p:cNvSpPr>
          <p:nvPr/>
        </p:nvSpPr>
        <p:spPr bwMode="auto">
          <a:xfrm>
            <a:off x="685800" y="4495800"/>
            <a:ext cx="83820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2950" indent="-285750">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3000" indent="-228600">
              <a:lnSpc>
                <a:spcPct val="85000"/>
              </a:lnSpc>
              <a:spcBef>
                <a:spcPct val="40000"/>
              </a:spcBef>
              <a:buClr>
                <a:schemeClr val="accent1"/>
              </a:buClr>
              <a:buSzPct val="100000"/>
              <a:buChar char="-"/>
              <a:defRPr>
                <a:solidFill>
                  <a:schemeClr val="tx1"/>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Clr>
                <a:srgbClr val="FC0128"/>
              </a:buClr>
              <a:buFont typeface="Wingdings" pitchFamily="2" charset="2"/>
              <a:buNone/>
            </a:pPr>
            <a:r>
              <a:rPr lang="en-US" altLang="en-US" sz="2200">
                <a:solidFill>
                  <a:srgbClr val="000000"/>
                </a:solidFill>
              </a:rPr>
              <a:t>T :</a:t>
            </a:r>
            <a:endParaRPr lang="en-US" altLang="en-US" sz="2200">
              <a:solidFill>
                <a:srgbClr val="000000"/>
              </a:solidFill>
              <a:sym typeface="Symbol" pitchFamily="18" charset="2"/>
            </a:endParaRPr>
          </a:p>
          <a:p>
            <a:pPr>
              <a:buClr>
                <a:srgbClr val="FC0128"/>
              </a:buClr>
              <a:buFont typeface="Wingdings" pitchFamily="2" charset="2"/>
              <a:buNone/>
            </a:pPr>
            <a:r>
              <a:rPr lang="en-US" altLang="en-US" sz="2200">
                <a:solidFill>
                  <a:srgbClr val="000000"/>
                </a:solidFill>
                <a:sym typeface="Symbol" pitchFamily="18" charset="2"/>
              </a:rPr>
              <a:t>t</a:t>
            </a:r>
            <a:r>
              <a:rPr lang="en-US" altLang="en-US" sz="2200" baseline="-25000">
                <a:solidFill>
                  <a:srgbClr val="000000"/>
                </a:solidFill>
                <a:sym typeface="Symbol" pitchFamily="18" charset="2"/>
              </a:rPr>
              <a:t>hold</a:t>
            </a:r>
            <a:r>
              <a:rPr lang="en-US" altLang="en-US" sz="2200">
                <a:solidFill>
                  <a:srgbClr val="000000"/>
                </a:solidFill>
                <a:sym typeface="Symbol" pitchFamily="18" charset="2"/>
              </a:rPr>
              <a:t> :</a:t>
            </a:r>
            <a:endParaRPr lang="en-US" altLang="en-US" sz="2200" baseline="-25000">
              <a:solidFill>
                <a:srgbClr val="000000"/>
              </a:solidFill>
              <a:sym typeface="Symbol" pitchFamily="18" charset="2"/>
            </a:endParaRPr>
          </a:p>
        </p:txBody>
      </p:sp>
      <p:sp>
        <p:nvSpPr>
          <p:cNvPr id="25668" name="Rectangle 75"/>
          <p:cNvSpPr>
            <a:spLocks noChangeArrowheads="1"/>
          </p:cNvSpPr>
          <p:nvPr/>
        </p:nvSpPr>
        <p:spPr bwMode="auto">
          <a:xfrm>
            <a:off x="398463" y="6578600"/>
            <a:ext cx="2559050" cy="1984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spTree>
    <p:extLst>
      <p:ext uri="{BB962C8B-B14F-4D97-AF65-F5344CB8AC3E}">
        <p14:creationId xmlns:p14="http://schemas.microsoft.com/office/powerpoint/2010/main" val="2282572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5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71573"/>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77157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7157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71571"/>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7715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715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7157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77157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77157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7158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771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71" grpId="0" animBg="1"/>
      <p:bldP spid="1771572" grpId="0" animBg="1"/>
      <p:bldP spid="1771573" grpId="0" animBg="1"/>
      <p:bldP spid="1771574" grpId="0" animBg="1"/>
      <p:bldP spid="1771575" grpId="0" animBg="1"/>
      <p:bldP spid="1771576" grpId="0"/>
      <p:bldP spid="1771577" grpId="0"/>
      <p:bldP spid="1771578" grpId="0" animBg="1"/>
      <p:bldP spid="1771579" grpId="0" animBg="1"/>
      <p:bldP spid="1771580" grpId="0"/>
      <p:bldP spid="1771581" grpId="0"/>
      <p:bldP spid="177159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Clock Jitter</a:t>
            </a:r>
          </a:p>
        </p:txBody>
      </p:sp>
      <p:sp>
        <p:nvSpPr>
          <p:cNvPr id="26627" name="Rectangle 3"/>
          <p:cNvSpPr>
            <a:spLocks noGrp="1" noChangeArrowheads="1"/>
          </p:cNvSpPr>
          <p:nvPr>
            <p:ph type="body" idx="1"/>
          </p:nvPr>
        </p:nvSpPr>
        <p:spPr>
          <a:xfrm>
            <a:off x="533400" y="762000"/>
            <a:ext cx="3276600" cy="1036638"/>
          </a:xfrm>
        </p:spPr>
        <p:txBody>
          <a:bodyPr/>
          <a:lstStyle/>
          <a:p>
            <a:r>
              <a:rPr lang="en-US" altLang="en-US" smtClean="0"/>
              <a:t>Jitter causes T to vary on a cycle-by-cycle basis</a:t>
            </a:r>
          </a:p>
        </p:txBody>
      </p:sp>
      <p:sp>
        <p:nvSpPr>
          <p:cNvPr id="26628" name="Rectangle 4"/>
          <p:cNvSpPr>
            <a:spLocks noChangeArrowheads="1"/>
          </p:cNvSpPr>
          <p:nvPr/>
        </p:nvSpPr>
        <p:spPr bwMode="auto">
          <a:xfrm>
            <a:off x="4724400" y="1219200"/>
            <a:ext cx="609600" cy="914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29" name="Line 5"/>
          <p:cNvSpPr>
            <a:spLocks noChangeShapeType="1"/>
          </p:cNvSpPr>
          <p:nvPr/>
        </p:nvSpPr>
        <p:spPr bwMode="auto">
          <a:xfrm flipV="1">
            <a:off x="4876800" y="19050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Line 6"/>
          <p:cNvSpPr>
            <a:spLocks noChangeShapeType="1"/>
          </p:cNvSpPr>
          <p:nvPr/>
        </p:nvSpPr>
        <p:spPr bwMode="auto">
          <a:xfrm>
            <a:off x="5029200" y="19050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Text Box 7"/>
          <p:cNvSpPr txBox="1">
            <a:spLocks noChangeArrowheads="1"/>
          </p:cNvSpPr>
          <p:nvPr/>
        </p:nvSpPr>
        <p:spPr bwMode="auto">
          <a:xfrm>
            <a:off x="4800600" y="1203325"/>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R1</a:t>
            </a:r>
            <a:endParaRPr lang="en-US" altLang="en-US" sz="2000" baseline="-25000"/>
          </a:p>
        </p:txBody>
      </p:sp>
      <p:sp>
        <p:nvSpPr>
          <p:cNvPr id="26632" name="Line 8"/>
          <p:cNvSpPr>
            <a:spLocks noChangeShapeType="1"/>
          </p:cNvSpPr>
          <p:nvPr/>
        </p:nvSpPr>
        <p:spPr bwMode="auto">
          <a:xfrm>
            <a:off x="4191000" y="1828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Line 9"/>
          <p:cNvSpPr>
            <a:spLocks noChangeShapeType="1"/>
          </p:cNvSpPr>
          <p:nvPr/>
        </p:nvSpPr>
        <p:spPr bwMode="auto">
          <a:xfrm>
            <a:off x="5334000" y="16764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4" name="AutoShape 10"/>
          <p:cNvSpPr>
            <a:spLocks noChangeArrowheads="1"/>
          </p:cNvSpPr>
          <p:nvPr/>
        </p:nvSpPr>
        <p:spPr bwMode="auto">
          <a:xfrm>
            <a:off x="5867400" y="1295400"/>
            <a:ext cx="1828800" cy="838200"/>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35" name="Text Box 11"/>
          <p:cNvSpPr txBox="1">
            <a:spLocks noChangeArrowheads="1"/>
          </p:cNvSpPr>
          <p:nvPr/>
        </p:nvSpPr>
        <p:spPr bwMode="auto">
          <a:xfrm>
            <a:off x="5867400" y="1371600"/>
            <a:ext cx="1809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t>Combinational</a:t>
            </a:r>
          </a:p>
          <a:p>
            <a:pPr algn="ctr"/>
            <a:r>
              <a:rPr lang="en-US" altLang="en-US" sz="2000"/>
              <a:t>logic</a:t>
            </a:r>
            <a:endParaRPr lang="en-US" altLang="en-US" sz="2000" baseline="-25000"/>
          </a:p>
        </p:txBody>
      </p:sp>
      <p:sp>
        <p:nvSpPr>
          <p:cNvPr id="26636" name="Line 12"/>
          <p:cNvSpPr>
            <a:spLocks noChangeShapeType="1"/>
          </p:cNvSpPr>
          <p:nvPr/>
        </p:nvSpPr>
        <p:spPr bwMode="auto">
          <a:xfrm>
            <a:off x="7696200" y="1676400"/>
            <a:ext cx="5334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Line 13"/>
          <p:cNvSpPr>
            <a:spLocks noChangeShapeType="1"/>
          </p:cNvSpPr>
          <p:nvPr/>
        </p:nvSpPr>
        <p:spPr bwMode="auto">
          <a:xfrm>
            <a:off x="4191000" y="2438400"/>
            <a:ext cx="8382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8" name="Line 14"/>
          <p:cNvSpPr>
            <a:spLocks noChangeShapeType="1"/>
          </p:cNvSpPr>
          <p:nvPr/>
        </p:nvSpPr>
        <p:spPr bwMode="auto">
          <a:xfrm flipV="1">
            <a:off x="5029200" y="2133600"/>
            <a:ext cx="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9" name="Text Box 15"/>
          <p:cNvSpPr txBox="1">
            <a:spLocks noChangeArrowheads="1"/>
          </p:cNvSpPr>
          <p:nvPr/>
        </p:nvSpPr>
        <p:spPr bwMode="auto">
          <a:xfrm>
            <a:off x="3733800" y="2209800"/>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chemeClr val="accent2"/>
                </a:solidFill>
              </a:rPr>
              <a:t>clk</a:t>
            </a:r>
            <a:endParaRPr lang="en-US" altLang="en-US" sz="2000" baseline="-25000">
              <a:solidFill>
                <a:schemeClr val="accent2"/>
              </a:solidFill>
            </a:endParaRPr>
          </a:p>
        </p:txBody>
      </p:sp>
      <p:sp>
        <p:nvSpPr>
          <p:cNvPr id="26640" name="Text Box 16"/>
          <p:cNvSpPr txBox="1">
            <a:spLocks noChangeArrowheads="1"/>
          </p:cNvSpPr>
          <p:nvPr/>
        </p:nvSpPr>
        <p:spPr bwMode="auto">
          <a:xfrm>
            <a:off x="3810000" y="1584325"/>
            <a:ext cx="39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In</a:t>
            </a:r>
            <a:endParaRPr lang="en-US" altLang="en-US" sz="2000" baseline="-25000"/>
          </a:p>
        </p:txBody>
      </p:sp>
      <p:sp>
        <p:nvSpPr>
          <p:cNvPr id="26641" name="Text Box 17"/>
          <p:cNvSpPr txBox="1">
            <a:spLocks noChangeArrowheads="1"/>
          </p:cNvSpPr>
          <p:nvPr/>
        </p:nvSpPr>
        <p:spPr bwMode="auto">
          <a:xfrm>
            <a:off x="5105400" y="2057400"/>
            <a:ext cx="455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chemeClr val="accent2"/>
                </a:solidFill>
              </a:rPr>
              <a:t>t</a:t>
            </a:r>
            <a:r>
              <a:rPr lang="en-US" altLang="en-US" sz="2000" baseline="-25000">
                <a:solidFill>
                  <a:schemeClr val="accent2"/>
                </a:solidFill>
              </a:rPr>
              <a:t>clk</a:t>
            </a:r>
          </a:p>
        </p:txBody>
      </p:sp>
      <p:sp>
        <p:nvSpPr>
          <p:cNvPr id="26642" name="Line 18"/>
          <p:cNvSpPr>
            <a:spLocks noChangeShapeType="1"/>
          </p:cNvSpPr>
          <p:nvPr/>
        </p:nvSpPr>
        <p:spPr bwMode="auto">
          <a:xfrm>
            <a:off x="4343400" y="990600"/>
            <a:ext cx="3886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3" name="Line 19"/>
          <p:cNvSpPr>
            <a:spLocks noChangeShapeType="1"/>
          </p:cNvSpPr>
          <p:nvPr/>
        </p:nvSpPr>
        <p:spPr bwMode="auto">
          <a:xfrm>
            <a:off x="8229600" y="990600"/>
            <a:ext cx="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4" name="Line 20"/>
          <p:cNvSpPr>
            <a:spLocks noChangeShapeType="1"/>
          </p:cNvSpPr>
          <p:nvPr/>
        </p:nvSpPr>
        <p:spPr bwMode="auto">
          <a:xfrm>
            <a:off x="4343400" y="990600"/>
            <a:ext cx="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5" name="Line 21"/>
          <p:cNvSpPr>
            <a:spLocks noChangeShapeType="1"/>
          </p:cNvSpPr>
          <p:nvPr/>
        </p:nvSpPr>
        <p:spPr bwMode="auto">
          <a:xfrm>
            <a:off x="4343400" y="1524000"/>
            <a:ext cx="3810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6" name="Line 22"/>
          <p:cNvSpPr>
            <a:spLocks noChangeShapeType="1"/>
          </p:cNvSpPr>
          <p:nvPr/>
        </p:nvSpPr>
        <p:spPr bwMode="auto">
          <a:xfrm>
            <a:off x="3429000" y="3505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7" name="Line 23"/>
          <p:cNvSpPr>
            <a:spLocks noChangeShapeType="1"/>
          </p:cNvSpPr>
          <p:nvPr/>
        </p:nvSpPr>
        <p:spPr bwMode="auto">
          <a:xfrm>
            <a:off x="4419600" y="31242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8" name="Line 24"/>
          <p:cNvSpPr>
            <a:spLocks noChangeShapeType="1"/>
          </p:cNvSpPr>
          <p:nvPr/>
        </p:nvSpPr>
        <p:spPr bwMode="auto">
          <a:xfrm>
            <a:off x="4419600" y="3124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9" name="Line 25"/>
          <p:cNvSpPr>
            <a:spLocks noChangeShapeType="1"/>
          </p:cNvSpPr>
          <p:nvPr/>
        </p:nvSpPr>
        <p:spPr bwMode="auto">
          <a:xfrm>
            <a:off x="5410200" y="31242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0" name="Line 26"/>
          <p:cNvSpPr>
            <a:spLocks noChangeShapeType="1"/>
          </p:cNvSpPr>
          <p:nvPr/>
        </p:nvSpPr>
        <p:spPr bwMode="auto">
          <a:xfrm>
            <a:off x="5410200" y="3505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1" name="Line 27"/>
          <p:cNvSpPr>
            <a:spLocks noChangeShapeType="1"/>
          </p:cNvSpPr>
          <p:nvPr/>
        </p:nvSpPr>
        <p:spPr bwMode="auto">
          <a:xfrm>
            <a:off x="6400800" y="31242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2" name="Line 28"/>
          <p:cNvSpPr>
            <a:spLocks noChangeShapeType="1"/>
          </p:cNvSpPr>
          <p:nvPr/>
        </p:nvSpPr>
        <p:spPr bwMode="auto">
          <a:xfrm>
            <a:off x="6400800" y="3124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3" name="Line 29"/>
          <p:cNvSpPr>
            <a:spLocks noChangeShapeType="1"/>
          </p:cNvSpPr>
          <p:nvPr/>
        </p:nvSpPr>
        <p:spPr bwMode="auto">
          <a:xfrm>
            <a:off x="7391400" y="31242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4" name="Line 30"/>
          <p:cNvSpPr>
            <a:spLocks noChangeShapeType="1"/>
          </p:cNvSpPr>
          <p:nvPr/>
        </p:nvSpPr>
        <p:spPr bwMode="auto">
          <a:xfrm>
            <a:off x="7391400" y="3505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3599" name="Line 31"/>
          <p:cNvSpPr>
            <a:spLocks noChangeShapeType="1"/>
          </p:cNvSpPr>
          <p:nvPr/>
        </p:nvSpPr>
        <p:spPr bwMode="auto">
          <a:xfrm>
            <a:off x="4419600" y="2819400"/>
            <a:ext cx="19812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3600" name="Text Box 32"/>
          <p:cNvSpPr txBox="1">
            <a:spLocks noChangeArrowheads="1"/>
          </p:cNvSpPr>
          <p:nvPr/>
        </p:nvSpPr>
        <p:spPr bwMode="auto">
          <a:xfrm>
            <a:off x="5181600" y="25146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t>T</a:t>
            </a:r>
            <a:endParaRPr lang="en-US" altLang="en-US" sz="1800" baseline="-25000"/>
          </a:p>
        </p:txBody>
      </p:sp>
      <p:sp>
        <p:nvSpPr>
          <p:cNvPr id="1773601" name="Line 33"/>
          <p:cNvSpPr>
            <a:spLocks noChangeShapeType="1"/>
          </p:cNvSpPr>
          <p:nvPr/>
        </p:nvSpPr>
        <p:spPr bwMode="auto">
          <a:xfrm>
            <a:off x="4419600" y="2819400"/>
            <a:ext cx="0" cy="9144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3602" name="Line 34"/>
          <p:cNvSpPr>
            <a:spLocks noChangeShapeType="1"/>
          </p:cNvSpPr>
          <p:nvPr/>
        </p:nvSpPr>
        <p:spPr bwMode="auto">
          <a:xfrm>
            <a:off x="6400800" y="2819400"/>
            <a:ext cx="0" cy="9144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3603" name="Line 35"/>
          <p:cNvSpPr>
            <a:spLocks noChangeShapeType="1"/>
          </p:cNvSpPr>
          <p:nvPr/>
        </p:nvSpPr>
        <p:spPr bwMode="auto">
          <a:xfrm flipV="1">
            <a:off x="4191000" y="31242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3604" name="Line 36"/>
          <p:cNvSpPr>
            <a:spLocks noChangeShapeType="1"/>
          </p:cNvSpPr>
          <p:nvPr/>
        </p:nvSpPr>
        <p:spPr bwMode="auto">
          <a:xfrm flipV="1">
            <a:off x="4648200" y="31242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3605" name="Line 37"/>
          <p:cNvSpPr>
            <a:spLocks noChangeShapeType="1"/>
          </p:cNvSpPr>
          <p:nvPr/>
        </p:nvSpPr>
        <p:spPr bwMode="auto">
          <a:xfrm flipV="1">
            <a:off x="6172200" y="31242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3606" name="Line 38"/>
          <p:cNvSpPr>
            <a:spLocks noChangeShapeType="1"/>
          </p:cNvSpPr>
          <p:nvPr/>
        </p:nvSpPr>
        <p:spPr bwMode="auto">
          <a:xfrm flipV="1">
            <a:off x="6629400" y="31242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3607" name="Line 39"/>
          <p:cNvSpPr>
            <a:spLocks noChangeShapeType="1"/>
          </p:cNvSpPr>
          <p:nvPr/>
        </p:nvSpPr>
        <p:spPr bwMode="auto">
          <a:xfrm>
            <a:off x="4191000" y="3429000"/>
            <a:ext cx="2286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3608" name="Text Box 40"/>
          <p:cNvSpPr txBox="1">
            <a:spLocks noChangeArrowheads="1"/>
          </p:cNvSpPr>
          <p:nvPr/>
        </p:nvSpPr>
        <p:spPr bwMode="auto">
          <a:xfrm>
            <a:off x="4114800" y="3429000"/>
            <a:ext cx="611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t>-t</a:t>
            </a:r>
            <a:r>
              <a:rPr lang="en-US" altLang="en-US" sz="1800" baseline="-25000"/>
              <a:t>jitter</a:t>
            </a:r>
          </a:p>
        </p:txBody>
      </p:sp>
      <p:sp>
        <p:nvSpPr>
          <p:cNvPr id="1773609" name="Line 41"/>
          <p:cNvSpPr>
            <a:spLocks noChangeShapeType="1"/>
          </p:cNvSpPr>
          <p:nvPr/>
        </p:nvSpPr>
        <p:spPr bwMode="auto">
          <a:xfrm>
            <a:off x="6400800" y="3429000"/>
            <a:ext cx="2286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3610" name="Text Box 42"/>
          <p:cNvSpPr txBox="1">
            <a:spLocks noChangeArrowheads="1"/>
          </p:cNvSpPr>
          <p:nvPr/>
        </p:nvSpPr>
        <p:spPr bwMode="auto">
          <a:xfrm>
            <a:off x="6324600" y="3505200"/>
            <a:ext cx="668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t>+t</a:t>
            </a:r>
            <a:r>
              <a:rPr lang="en-US" altLang="en-US" sz="1800" baseline="-25000"/>
              <a:t>jitter</a:t>
            </a:r>
          </a:p>
        </p:txBody>
      </p:sp>
      <p:sp>
        <p:nvSpPr>
          <p:cNvPr id="1773611" name="Rectangle 43"/>
          <p:cNvSpPr>
            <a:spLocks noChangeArrowheads="1"/>
          </p:cNvSpPr>
          <p:nvPr/>
        </p:nvSpPr>
        <p:spPr bwMode="auto">
          <a:xfrm>
            <a:off x="685800" y="4038600"/>
            <a:ext cx="81534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2950" indent="-285750">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3000" indent="-228600">
              <a:lnSpc>
                <a:spcPct val="85000"/>
              </a:lnSpc>
              <a:spcBef>
                <a:spcPct val="40000"/>
              </a:spcBef>
              <a:buClr>
                <a:schemeClr val="accent1"/>
              </a:buClr>
              <a:buSzPct val="100000"/>
              <a:buChar char="-"/>
              <a:defRPr>
                <a:solidFill>
                  <a:schemeClr val="tx1"/>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buFont typeface="Wingdings" pitchFamily="2" charset="2"/>
              <a:buNone/>
            </a:pPr>
            <a:r>
              <a:rPr lang="en-US" altLang="en-US" sz="2200"/>
              <a:t>T - </a:t>
            </a:r>
            <a:r>
              <a:rPr lang="en-US" altLang="en-US" sz="2200">
                <a:sym typeface="Symbol" pitchFamily="18" charset="2"/>
              </a:rPr>
              <a:t>2t</a:t>
            </a:r>
            <a:r>
              <a:rPr lang="en-US" altLang="en-US" sz="2200" baseline="-25000">
                <a:sym typeface="Symbol" pitchFamily="18" charset="2"/>
              </a:rPr>
              <a:t>jitter</a:t>
            </a:r>
            <a:r>
              <a:rPr lang="en-US" altLang="en-US" sz="2200"/>
              <a:t> </a:t>
            </a:r>
            <a:r>
              <a:rPr lang="en-US" altLang="en-US" sz="2200">
                <a:sym typeface="Symbol" pitchFamily="18" charset="2"/>
              </a:rPr>
              <a:t> t</a:t>
            </a:r>
            <a:r>
              <a:rPr lang="en-US" altLang="en-US" sz="2200" baseline="-25000">
                <a:sym typeface="Symbol" pitchFamily="18" charset="2"/>
              </a:rPr>
              <a:t>c-q</a:t>
            </a:r>
            <a:r>
              <a:rPr lang="en-US" altLang="en-US" sz="2200">
                <a:sym typeface="Symbol" pitchFamily="18" charset="2"/>
              </a:rPr>
              <a:t> + t</a:t>
            </a:r>
            <a:r>
              <a:rPr lang="en-US" altLang="en-US" sz="2200" baseline="-25000">
                <a:sym typeface="Symbol" pitchFamily="18" charset="2"/>
              </a:rPr>
              <a:t>plogic </a:t>
            </a:r>
            <a:r>
              <a:rPr lang="en-US" altLang="en-US" sz="2200">
                <a:sym typeface="Symbol" pitchFamily="18" charset="2"/>
              </a:rPr>
              <a:t>+ t</a:t>
            </a:r>
            <a:r>
              <a:rPr lang="en-US" altLang="en-US" sz="2200" baseline="-25000">
                <a:sym typeface="Symbol" pitchFamily="18" charset="2"/>
              </a:rPr>
              <a:t>su </a:t>
            </a:r>
            <a:r>
              <a:rPr lang="en-US" altLang="en-US" sz="2200">
                <a:sym typeface="Symbol" pitchFamily="18" charset="2"/>
              </a:rPr>
              <a:t>  so  </a:t>
            </a:r>
            <a:r>
              <a:rPr lang="en-US" altLang="en-US" sz="2200"/>
              <a:t> T </a:t>
            </a:r>
            <a:r>
              <a:rPr lang="en-US" altLang="en-US" sz="2200">
                <a:sym typeface="Symbol" pitchFamily="18" charset="2"/>
              </a:rPr>
              <a:t> t</a:t>
            </a:r>
            <a:r>
              <a:rPr lang="en-US" altLang="en-US" sz="2200" baseline="-25000">
                <a:sym typeface="Symbol" pitchFamily="18" charset="2"/>
              </a:rPr>
              <a:t>c-q</a:t>
            </a:r>
            <a:r>
              <a:rPr lang="en-US" altLang="en-US" sz="2200">
                <a:sym typeface="Symbol" pitchFamily="18" charset="2"/>
              </a:rPr>
              <a:t> + t</a:t>
            </a:r>
            <a:r>
              <a:rPr lang="en-US" altLang="en-US" sz="2200" baseline="-25000">
                <a:sym typeface="Symbol" pitchFamily="18" charset="2"/>
              </a:rPr>
              <a:t>plogic </a:t>
            </a:r>
            <a:r>
              <a:rPr lang="en-US" altLang="en-US" sz="2200">
                <a:sym typeface="Symbol" pitchFamily="18" charset="2"/>
              </a:rPr>
              <a:t>+ t</a:t>
            </a:r>
            <a:r>
              <a:rPr lang="en-US" altLang="en-US" sz="2200" baseline="-25000">
                <a:sym typeface="Symbol" pitchFamily="18" charset="2"/>
              </a:rPr>
              <a:t>su </a:t>
            </a:r>
            <a:r>
              <a:rPr lang="en-US" altLang="en-US" sz="2200">
                <a:sym typeface="Symbol" pitchFamily="18" charset="2"/>
              </a:rPr>
              <a:t>+ 2t</a:t>
            </a:r>
            <a:r>
              <a:rPr lang="en-US" altLang="en-US" sz="2200" baseline="-25000">
                <a:sym typeface="Symbol" pitchFamily="18" charset="2"/>
              </a:rPr>
              <a:t>jitter</a:t>
            </a:r>
          </a:p>
        </p:txBody>
      </p:sp>
      <p:sp>
        <p:nvSpPr>
          <p:cNvPr id="1773612" name="Rectangle 44"/>
          <p:cNvSpPr>
            <a:spLocks noChangeArrowheads="1"/>
          </p:cNvSpPr>
          <p:nvPr/>
        </p:nvSpPr>
        <p:spPr bwMode="auto">
          <a:xfrm>
            <a:off x="609600" y="4800600"/>
            <a:ext cx="81534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1363" indent="-246063">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6175" indent="-176213">
              <a:lnSpc>
                <a:spcPct val="85000"/>
              </a:lnSpc>
              <a:spcBef>
                <a:spcPct val="40000"/>
              </a:spcBef>
              <a:buClr>
                <a:schemeClr val="accent1"/>
              </a:buClr>
              <a:buSzPct val="100000"/>
              <a:buChar char="-"/>
              <a:defRPr>
                <a:solidFill>
                  <a:schemeClr val="tx1"/>
                </a:solidFill>
                <a:latin typeface="Arial" pitchFamily="34" charset="0"/>
              </a:defRPr>
            </a:lvl3pPr>
            <a:lvl4pPr marL="1714500" indent="-342900">
              <a:spcBef>
                <a:spcPct val="20000"/>
              </a:spcBef>
              <a:buChar char="–"/>
              <a:defRPr sz="2000">
                <a:solidFill>
                  <a:schemeClr val="tx1"/>
                </a:solidFill>
                <a:latin typeface="Times New Roman" pitchFamily="18" charset="0"/>
              </a:defRPr>
            </a:lvl4pPr>
            <a:lvl5pPr marL="2171700" indent="-342900">
              <a:spcBef>
                <a:spcPct val="20000"/>
              </a:spcBef>
              <a:buChar char="»"/>
              <a:defRPr sz="2000">
                <a:solidFill>
                  <a:schemeClr val="tx1"/>
                </a:solidFill>
                <a:latin typeface="Times New Roman" pitchFamily="18" charset="0"/>
              </a:defRPr>
            </a:lvl5pPr>
            <a:lvl6pPr marL="2628900" indent="-342900" eaLnBrk="0" fontAlgn="base" hangingPunct="0">
              <a:spcBef>
                <a:spcPct val="20000"/>
              </a:spcBef>
              <a:spcAft>
                <a:spcPct val="0"/>
              </a:spcAft>
              <a:buChar char="»"/>
              <a:defRPr sz="2000">
                <a:solidFill>
                  <a:schemeClr val="tx1"/>
                </a:solidFill>
                <a:latin typeface="Times New Roman" pitchFamily="18" charset="0"/>
              </a:defRPr>
            </a:lvl6pPr>
            <a:lvl7pPr marL="3086100" indent="-342900" eaLnBrk="0" fontAlgn="base" hangingPunct="0">
              <a:spcBef>
                <a:spcPct val="20000"/>
              </a:spcBef>
              <a:spcAft>
                <a:spcPct val="0"/>
              </a:spcAft>
              <a:buChar char="»"/>
              <a:defRPr sz="2000">
                <a:solidFill>
                  <a:schemeClr val="tx1"/>
                </a:solidFill>
                <a:latin typeface="Times New Roman" pitchFamily="18" charset="0"/>
              </a:defRPr>
            </a:lvl7pPr>
            <a:lvl8pPr marL="3543300" indent="-342900" eaLnBrk="0" fontAlgn="base" hangingPunct="0">
              <a:spcBef>
                <a:spcPct val="20000"/>
              </a:spcBef>
              <a:spcAft>
                <a:spcPct val="0"/>
              </a:spcAft>
              <a:buChar char="»"/>
              <a:defRPr sz="2000">
                <a:solidFill>
                  <a:schemeClr val="tx1"/>
                </a:solidFill>
                <a:latin typeface="Times New Roman" pitchFamily="18" charset="0"/>
              </a:defRPr>
            </a:lvl8pPr>
            <a:lvl9pPr marL="4000500" indent="-342900" eaLnBrk="0" fontAlgn="base" hangingPunct="0">
              <a:spcBef>
                <a:spcPct val="20000"/>
              </a:spcBef>
              <a:spcAft>
                <a:spcPct val="0"/>
              </a:spcAft>
              <a:buChar char="»"/>
              <a:defRPr sz="2000">
                <a:solidFill>
                  <a:schemeClr val="tx1"/>
                </a:solidFill>
                <a:latin typeface="Times New Roman" pitchFamily="18" charset="0"/>
              </a:defRPr>
            </a:lvl9pPr>
          </a:lstStyle>
          <a:p>
            <a:r>
              <a:rPr lang="en-US" altLang="en-US"/>
              <a:t>Jitter directly reduces the performance of a sequential circuit</a:t>
            </a:r>
          </a:p>
        </p:txBody>
      </p:sp>
      <p:sp>
        <p:nvSpPr>
          <p:cNvPr id="26669" name="Rectangle 45"/>
          <p:cNvSpPr>
            <a:spLocks noChangeArrowheads="1"/>
          </p:cNvSpPr>
          <p:nvPr/>
        </p:nvSpPr>
        <p:spPr bwMode="auto">
          <a:xfrm>
            <a:off x="609600" y="4038600"/>
            <a:ext cx="8382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2950" indent="-285750">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3000" indent="-228600">
              <a:lnSpc>
                <a:spcPct val="85000"/>
              </a:lnSpc>
              <a:spcBef>
                <a:spcPct val="40000"/>
              </a:spcBef>
              <a:buClr>
                <a:schemeClr val="accent1"/>
              </a:buClr>
              <a:buSzPct val="100000"/>
              <a:buChar char="-"/>
              <a:defRPr>
                <a:solidFill>
                  <a:schemeClr val="tx1"/>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Wingdings" pitchFamily="2" charset="2"/>
              <a:buNone/>
            </a:pPr>
            <a:r>
              <a:rPr lang="en-US" altLang="en-US" sz="2200"/>
              <a:t>T :</a:t>
            </a:r>
            <a:endParaRPr lang="en-US" altLang="en-US" sz="2200">
              <a:sym typeface="Symbol" pitchFamily="18" charset="2"/>
            </a:endParaRPr>
          </a:p>
        </p:txBody>
      </p:sp>
      <p:sp>
        <p:nvSpPr>
          <p:cNvPr id="26670" name="Rectangle 45"/>
          <p:cNvSpPr>
            <a:spLocks noChangeArrowheads="1"/>
          </p:cNvSpPr>
          <p:nvPr/>
        </p:nvSpPr>
        <p:spPr bwMode="auto">
          <a:xfrm>
            <a:off x="398463" y="6578600"/>
            <a:ext cx="2559050" cy="1984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spTree>
    <p:extLst>
      <p:ext uri="{BB962C8B-B14F-4D97-AF65-F5344CB8AC3E}">
        <p14:creationId xmlns:p14="http://schemas.microsoft.com/office/powerpoint/2010/main" val="37334725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36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73602"/>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77359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7360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7360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73604"/>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77360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7360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7360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736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736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7361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7361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73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3599" grpId="0" animBg="1"/>
      <p:bldP spid="1773600" grpId="0"/>
      <p:bldP spid="1773601" grpId="0" animBg="1"/>
      <p:bldP spid="1773602" grpId="0" animBg="1"/>
      <p:bldP spid="1773603" grpId="0" animBg="1"/>
      <p:bldP spid="1773604" grpId="0" animBg="1"/>
      <p:bldP spid="1773605" grpId="0" animBg="1"/>
      <p:bldP spid="1773606" grpId="0" animBg="1"/>
      <p:bldP spid="1773607" grpId="0" animBg="1"/>
      <p:bldP spid="1773608" grpId="0"/>
      <p:bldP spid="1773609" grpId="0" animBg="1"/>
      <p:bldP spid="1773610" grpId="0"/>
      <p:bldP spid="1773611" grpId="0"/>
      <p:bldP spid="17736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Combined Impact of Skew and Jitter</a:t>
            </a:r>
          </a:p>
        </p:txBody>
      </p:sp>
      <p:sp>
        <p:nvSpPr>
          <p:cNvPr id="27651" name="Rectangle 3"/>
          <p:cNvSpPr>
            <a:spLocks noChangeArrowheads="1"/>
          </p:cNvSpPr>
          <p:nvPr/>
        </p:nvSpPr>
        <p:spPr bwMode="auto">
          <a:xfrm>
            <a:off x="3695700" y="914400"/>
            <a:ext cx="6096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2" name="Line 4"/>
          <p:cNvSpPr>
            <a:spLocks noChangeShapeType="1"/>
          </p:cNvSpPr>
          <p:nvPr/>
        </p:nvSpPr>
        <p:spPr bwMode="auto">
          <a:xfrm flipV="1">
            <a:off x="38481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3" name="Line 5"/>
          <p:cNvSpPr>
            <a:spLocks noChangeShapeType="1"/>
          </p:cNvSpPr>
          <p:nvPr/>
        </p:nvSpPr>
        <p:spPr bwMode="auto">
          <a:xfrm>
            <a:off x="40005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 name="Text Box 6"/>
          <p:cNvSpPr txBox="1">
            <a:spLocks noChangeArrowheads="1"/>
          </p:cNvSpPr>
          <p:nvPr/>
        </p:nvSpPr>
        <p:spPr bwMode="auto">
          <a:xfrm>
            <a:off x="3619500" y="12954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D</a:t>
            </a:r>
            <a:endParaRPr lang="en-US" altLang="en-US" sz="2000" baseline="-25000"/>
          </a:p>
        </p:txBody>
      </p:sp>
      <p:sp>
        <p:nvSpPr>
          <p:cNvPr id="27655" name="Text Box 7"/>
          <p:cNvSpPr txBox="1">
            <a:spLocks noChangeArrowheads="1"/>
          </p:cNvSpPr>
          <p:nvPr/>
        </p:nvSpPr>
        <p:spPr bwMode="auto">
          <a:xfrm>
            <a:off x="4000500" y="1295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Q</a:t>
            </a:r>
            <a:endParaRPr lang="en-US" altLang="en-US" sz="2000" baseline="-25000"/>
          </a:p>
        </p:txBody>
      </p:sp>
      <p:sp>
        <p:nvSpPr>
          <p:cNvPr id="27656" name="Text Box 8"/>
          <p:cNvSpPr txBox="1">
            <a:spLocks noChangeArrowheads="1"/>
          </p:cNvSpPr>
          <p:nvPr/>
        </p:nvSpPr>
        <p:spPr bwMode="auto">
          <a:xfrm>
            <a:off x="3771900" y="83820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R1</a:t>
            </a:r>
            <a:endParaRPr lang="en-US" altLang="en-US" sz="2000" baseline="-25000"/>
          </a:p>
        </p:txBody>
      </p:sp>
      <p:sp>
        <p:nvSpPr>
          <p:cNvPr id="27657" name="Line 9"/>
          <p:cNvSpPr>
            <a:spLocks noChangeShapeType="1"/>
          </p:cNvSpPr>
          <p:nvPr/>
        </p:nvSpPr>
        <p:spPr bwMode="auto">
          <a:xfrm>
            <a:off x="31623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10"/>
          <p:cNvSpPr>
            <a:spLocks noChangeShapeType="1"/>
          </p:cNvSpPr>
          <p:nvPr/>
        </p:nvSpPr>
        <p:spPr bwMode="auto">
          <a:xfrm>
            <a:off x="43053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 name="AutoShape 11"/>
          <p:cNvSpPr>
            <a:spLocks noChangeArrowheads="1"/>
          </p:cNvSpPr>
          <p:nvPr/>
        </p:nvSpPr>
        <p:spPr bwMode="auto">
          <a:xfrm>
            <a:off x="4838700" y="914400"/>
            <a:ext cx="1981200" cy="1066800"/>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60" name="Text Box 12"/>
          <p:cNvSpPr txBox="1">
            <a:spLocks noChangeArrowheads="1"/>
          </p:cNvSpPr>
          <p:nvPr/>
        </p:nvSpPr>
        <p:spPr bwMode="auto">
          <a:xfrm>
            <a:off x="4914900" y="1143000"/>
            <a:ext cx="1809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t>Combinational</a:t>
            </a:r>
          </a:p>
          <a:p>
            <a:pPr algn="ctr"/>
            <a:r>
              <a:rPr lang="en-US" altLang="en-US" sz="2000"/>
              <a:t>logic</a:t>
            </a:r>
            <a:endParaRPr lang="en-US" altLang="en-US" sz="2000" baseline="-25000"/>
          </a:p>
        </p:txBody>
      </p:sp>
      <p:sp>
        <p:nvSpPr>
          <p:cNvPr id="27661" name="Rectangle 13"/>
          <p:cNvSpPr>
            <a:spLocks noChangeArrowheads="1"/>
          </p:cNvSpPr>
          <p:nvPr/>
        </p:nvSpPr>
        <p:spPr bwMode="auto">
          <a:xfrm>
            <a:off x="7353300" y="914400"/>
            <a:ext cx="6096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62" name="Line 14"/>
          <p:cNvSpPr>
            <a:spLocks noChangeShapeType="1"/>
          </p:cNvSpPr>
          <p:nvPr/>
        </p:nvSpPr>
        <p:spPr bwMode="auto">
          <a:xfrm flipV="1">
            <a:off x="75057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3" name="Line 15"/>
          <p:cNvSpPr>
            <a:spLocks noChangeShapeType="1"/>
          </p:cNvSpPr>
          <p:nvPr/>
        </p:nvSpPr>
        <p:spPr bwMode="auto">
          <a:xfrm>
            <a:off x="7658100" y="17526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4" name="Text Box 16"/>
          <p:cNvSpPr txBox="1">
            <a:spLocks noChangeArrowheads="1"/>
          </p:cNvSpPr>
          <p:nvPr/>
        </p:nvSpPr>
        <p:spPr bwMode="auto">
          <a:xfrm>
            <a:off x="7277100" y="12954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D</a:t>
            </a:r>
            <a:endParaRPr lang="en-US" altLang="en-US" sz="2000" baseline="-25000"/>
          </a:p>
        </p:txBody>
      </p:sp>
      <p:sp>
        <p:nvSpPr>
          <p:cNvPr id="27665" name="Text Box 17"/>
          <p:cNvSpPr txBox="1">
            <a:spLocks noChangeArrowheads="1"/>
          </p:cNvSpPr>
          <p:nvPr/>
        </p:nvSpPr>
        <p:spPr bwMode="auto">
          <a:xfrm>
            <a:off x="7658100" y="1295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Q</a:t>
            </a:r>
            <a:endParaRPr lang="en-US" altLang="en-US" sz="2000" baseline="-25000"/>
          </a:p>
        </p:txBody>
      </p:sp>
      <p:sp>
        <p:nvSpPr>
          <p:cNvPr id="27666" name="Text Box 18"/>
          <p:cNvSpPr txBox="1">
            <a:spLocks noChangeArrowheads="1"/>
          </p:cNvSpPr>
          <p:nvPr/>
        </p:nvSpPr>
        <p:spPr bwMode="auto">
          <a:xfrm>
            <a:off x="7429500" y="83820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R2</a:t>
            </a:r>
            <a:endParaRPr lang="en-US" altLang="en-US" sz="2000" baseline="-25000"/>
          </a:p>
        </p:txBody>
      </p:sp>
      <p:sp>
        <p:nvSpPr>
          <p:cNvPr id="27667" name="Line 19"/>
          <p:cNvSpPr>
            <a:spLocks noChangeShapeType="1"/>
          </p:cNvSpPr>
          <p:nvPr/>
        </p:nvSpPr>
        <p:spPr bwMode="auto">
          <a:xfrm>
            <a:off x="68199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8" name="Line 20"/>
          <p:cNvSpPr>
            <a:spLocks noChangeShapeType="1"/>
          </p:cNvSpPr>
          <p:nvPr/>
        </p:nvSpPr>
        <p:spPr bwMode="auto">
          <a:xfrm>
            <a:off x="7962900" y="1447800"/>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9" name="Line 22"/>
          <p:cNvSpPr>
            <a:spLocks noChangeShapeType="1"/>
          </p:cNvSpPr>
          <p:nvPr/>
        </p:nvSpPr>
        <p:spPr bwMode="auto">
          <a:xfrm flipV="1">
            <a:off x="4000500" y="1981200"/>
            <a:ext cx="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0" name="Line 23"/>
          <p:cNvSpPr>
            <a:spLocks noChangeShapeType="1"/>
          </p:cNvSpPr>
          <p:nvPr/>
        </p:nvSpPr>
        <p:spPr bwMode="auto">
          <a:xfrm flipV="1">
            <a:off x="7658100" y="1981200"/>
            <a:ext cx="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1" name="Text Box 25"/>
          <p:cNvSpPr txBox="1">
            <a:spLocks noChangeArrowheads="1"/>
          </p:cNvSpPr>
          <p:nvPr/>
        </p:nvSpPr>
        <p:spPr bwMode="auto">
          <a:xfrm>
            <a:off x="2781300" y="1219200"/>
            <a:ext cx="39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t>In</a:t>
            </a:r>
            <a:endParaRPr lang="en-US" altLang="en-US" sz="2000" baseline="-25000"/>
          </a:p>
        </p:txBody>
      </p:sp>
      <p:sp>
        <p:nvSpPr>
          <p:cNvPr id="27672" name="Text Box 26"/>
          <p:cNvSpPr txBox="1">
            <a:spLocks noChangeArrowheads="1"/>
          </p:cNvSpPr>
          <p:nvPr/>
        </p:nvSpPr>
        <p:spPr bwMode="auto">
          <a:xfrm>
            <a:off x="4076700" y="1905000"/>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chemeClr val="accent2"/>
                </a:solidFill>
              </a:rPr>
              <a:t>t</a:t>
            </a:r>
            <a:r>
              <a:rPr lang="en-US" altLang="en-US" sz="2000" baseline="-25000">
                <a:solidFill>
                  <a:schemeClr val="accent2"/>
                </a:solidFill>
              </a:rPr>
              <a:t>clk1</a:t>
            </a:r>
          </a:p>
        </p:txBody>
      </p:sp>
      <p:sp>
        <p:nvSpPr>
          <p:cNvPr id="27673" name="Text Box 27"/>
          <p:cNvSpPr txBox="1">
            <a:spLocks noChangeArrowheads="1"/>
          </p:cNvSpPr>
          <p:nvPr/>
        </p:nvSpPr>
        <p:spPr bwMode="auto">
          <a:xfrm>
            <a:off x="7658100" y="1905000"/>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chemeClr val="accent2"/>
                </a:solidFill>
              </a:rPr>
              <a:t>t</a:t>
            </a:r>
            <a:r>
              <a:rPr lang="en-US" altLang="en-US" sz="2000" baseline="-25000">
                <a:solidFill>
                  <a:schemeClr val="accent2"/>
                </a:solidFill>
              </a:rPr>
              <a:t>clk2</a:t>
            </a:r>
          </a:p>
        </p:txBody>
      </p:sp>
      <p:sp>
        <p:nvSpPr>
          <p:cNvPr id="27674" name="Rectangle 32"/>
          <p:cNvSpPr>
            <a:spLocks noGrp="1" noChangeArrowheads="1"/>
          </p:cNvSpPr>
          <p:nvPr>
            <p:ph type="body" idx="1"/>
          </p:nvPr>
        </p:nvSpPr>
        <p:spPr>
          <a:xfrm>
            <a:off x="533400" y="844550"/>
            <a:ext cx="2286000" cy="1693863"/>
          </a:xfrm>
        </p:spPr>
        <p:txBody>
          <a:bodyPr/>
          <a:lstStyle/>
          <a:p>
            <a:r>
              <a:rPr lang="en-US" altLang="en-US" smtClean="0"/>
              <a:t>Constraints on the minimum clock period (</a:t>
            </a:r>
            <a:r>
              <a:rPr lang="en-US" altLang="en-US" smtClean="0">
                <a:sym typeface="Symbol" pitchFamily="18" charset="2"/>
              </a:rPr>
              <a:t> &gt; 0)</a:t>
            </a:r>
          </a:p>
        </p:txBody>
      </p:sp>
      <p:sp>
        <p:nvSpPr>
          <p:cNvPr id="27675" name="Rectangle 74"/>
          <p:cNvSpPr>
            <a:spLocks noChangeArrowheads="1"/>
          </p:cNvSpPr>
          <p:nvPr/>
        </p:nvSpPr>
        <p:spPr bwMode="auto">
          <a:xfrm>
            <a:off x="609600" y="5105400"/>
            <a:ext cx="8153400"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1363" indent="-246063">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6175" indent="-176213">
              <a:lnSpc>
                <a:spcPct val="85000"/>
              </a:lnSpc>
              <a:spcBef>
                <a:spcPct val="40000"/>
              </a:spcBef>
              <a:buClr>
                <a:schemeClr val="accent1"/>
              </a:buClr>
              <a:buSzPct val="100000"/>
              <a:buChar char="-"/>
              <a:defRPr>
                <a:solidFill>
                  <a:schemeClr val="tx1"/>
                </a:solidFill>
                <a:latin typeface="Arial" pitchFamily="34" charset="0"/>
              </a:defRPr>
            </a:lvl3pPr>
            <a:lvl4pPr marL="1714500" indent="-342900">
              <a:spcBef>
                <a:spcPct val="20000"/>
              </a:spcBef>
              <a:buChar char="–"/>
              <a:defRPr sz="2000">
                <a:solidFill>
                  <a:schemeClr val="tx1"/>
                </a:solidFill>
                <a:latin typeface="Times New Roman" pitchFamily="18" charset="0"/>
              </a:defRPr>
            </a:lvl4pPr>
            <a:lvl5pPr marL="2171700" indent="-342900">
              <a:spcBef>
                <a:spcPct val="20000"/>
              </a:spcBef>
              <a:buChar char="»"/>
              <a:defRPr sz="2000">
                <a:solidFill>
                  <a:schemeClr val="tx1"/>
                </a:solidFill>
                <a:latin typeface="Times New Roman" pitchFamily="18" charset="0"/>
              </a:defRPr>
            </a:lvl5pPr>
            <a:lvl6pPr marL="2628900" indent="-342900" eaLnBrk="0" fontAlgn="base" hangingPunct="0">
              <a:spcBef>
                <a:spcPct val="20000"/>
              </a:spcBef>
              <a:spcAft>
                <a:spcPct val="0"/>
              </a:spcAft>
              <a:buChar char="»"/>
              <a:defRPr sz="2000">
                <a:solidFill>
                  <a:schemeClr val="tx1"/>
                </a:solidFill>
                <a:latin typeface="Times New Roman" pitchFamily="18" charset="0"/>
              </a:defRPr>
            </a:lvl6pPr>
            <a:lvl7pPr marL="3086100" indent="-342900" eaLnBrk="0" fontAlgn="base" hangingPunct="0">
              <a:spcBef>
                <a:spcPct val="20000"/>
              </a:spcBef>
              <a:spcAft>
                <a:spcPct val="0"/>
              </a:spcAft>
              <a:buChar char="»"/>
              <a:defRPr sz="2000">
                <a:solidFill>
                  <a:schemeClr val="tx1"/>
                </a:solidFill>
                <a:latin typeface="Times New Roman" pitchFamily="18" charset="0"/>
              </a:defRPr>
            </a:lvl7pPr>
            <a:lvl8pPr marL="3543300" indent="-342900" eaLnBrk="0" fontAlgn="base" hangingPunct="0">
              <a:spcBef>
                <a:spcPct val="20000"/>
              </a:spcBef>
              <a:spcAft>
                <a:spcPct val="0"/>
              </a:spcAft>
              <a:buChar char="»"/>
              <a:defRPr sz="2000">
                <a:solidFill>
                  <a:schemeClr val="tx1"/>
                </a:solidFill>
                <a:latin typeface="Times New Roman" pitchFamily="18" charset="0"/>
              </a:defRPr>
            </a:lvl8pPr>
            <a:lvl9pPr marL="4000500" indent="-342900" eaLnBrk="0" fontAlgn="base" hangingPunct="0">
              <a:spcBef>
                <a:spcPct val="20000"/>
              </a:spcBef>
              <a:spcAft>
                <a:spcPct val="0"/>
              </a:spcAft>
              <a:buChar char="»"/>
              <a:defRPr sz="2000">
                <a:solidFill>
                  <a:schemeClr val="tx1"/>
                </a:solidFill>
                <a:latin typeface="Times New Roman" pitchFamily="18" charset="0"/>
              </a:defRPr>
            </a:lvl9pPr>
          </a:lstStyle>
          <a:p>
            <a:r>
              <a:rPr lang="en-US" altLang="en-US" sz="2200">
                <a:sym typeface="Symbol" pitchFamily="18" charset="2"/>
              </a:rPr>
              <a:t></a:t>
            </a:r>
            <a:r>
              <a:rPr lang="en-US" altLang="en-US"/>
              <a:t> &gt; 0 with jitter: Degrades performance, and makes t</a:t>
            </a:r>
            <a:r>
              <a:rPr lang="en-US" altLang="en-US" baseline="-25000"/>
              <a:t>hold</a:t>
            </a:r>
            <a:r>
              <a:rPr lang="en-US" altLang="en-US"/>
              <a:t> even </a:t>
            </a:r>
            <a:r>
              <a:rPr lang="en-US" altLang="en-US" i="1"/>
              <a:t>harder</a:t>
            </a:r>
            <a:r>
              <a:rPr lang="en-US" altLang="en-US"/>
              <a:t> to meet. (The acceptable skew is reduced by jitter.)</a:t>
            </a:r>
          </a:p>
        </p:txBody>
      </p:sp>
      <p:sp>
        <p:nvSpPr>
          <p:cNvPr id="27676" name="Line 75"/>
          <p:cNvSpPr>
            <a:spLocks noChangeShapeType="1"/>
          </p:cNvSpPr>
          <p:nvPr/>
        </p:nvSpPr>
        <p:spPr bwMode="auto">
          <a:xfrm>
            <a:off x="3048000" y="3124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7" name="Line 76"/>
          <p:cNvSpPr>
            <a:spLocks noChangeShapeType="1"/>
          </p:cNvSpPr>
          <p:nvPr/>
        </p:nvSpPr>
        <p:spPr bwMode="auto">
          <a:xfrm>
            <a:off x="4038600" y="27432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8" name="Line 77"/>
          <p:cNvSpPr>
            <a:spLocks noChangeShapeType="1"/>
          </p:cNvSpPr>
          <p:nvPr/>
        </p:nvSpPr>
        <p:spPr bwMode="auto">
          <a:xfrm>
            <a:off x="4038600" y="2743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9" name="Line 78"/>
          <p:cNvSpPr>
            <a:spLocks noChangeShapeType="1"/>
          </p:cNvSpPr>
          <p:nvPr/>
        </p:nvSpPr>
        <p:spPr bwMode="auto">
          <a:xfrm>
            <a:off x="5029200" y="27432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0" name="Line 79"/>
          <p:cNvSpPr>
            <a:spLocks noChangeShapeType="1"/>
          </p:cNvSpPr>
          <p:nvPr/>
        </p:nvSpPr>
        <p:spPr bwMode="auto">
          <a:xfrm>
            <a:off x="5029200" y="3124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1" name="Line 80"/>
          <p:cNvSpPr>
            <a:spLocks noChangeShapeType="1"/>
          </p:cNvSpPr>
          <p:nvPr/>
        </p:nvSpPr>
        <p:spPr bwMode="auto">
          <a:xfrm>
            <a:off x="6019800" y="27432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2" name="Line 81"/>
          <p:cNvSpPr>
            <a:spLocks noChangeShapeType="1"/>
          </p:cNvSpPr>
          <p:nvPr/>
        </p:nvSpPr>
        <p:spPr bwMode="auto">
          <a:xfrm>
            <a:off x="6019800" y="2743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3" name="Line 82"/>
          <p:cNvSpPr>
            <a:spLocks noChangeShapeType="1"/>
          </p:cNvSpPr>
          <p:nvPr/>
        </p:nvSpPr>
        <p:spPr bwMode="auto">
          <a:xfrm>
            <a:off x="7010400" y="27432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83"/>
          <p:cNvSpPr>
            <a:spLocks noChangeShapeType="1"/>
          </p:cNvSpPr>
          <p:nvPr/>
        </p:nvSpPr>
        <p:spPr bwMode="auto">
          <a:xfrm>
            <a:off x="7010400" y="31242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Line 84"/>
          <p:cNvSpPr>
            <a:spLocks noChangeShapeType="1"/>
          </p:cNvSpPr>
          <p:nvPr/>
        </p:nvSpPr>
        <p:spPr bwMode="auto">
          <a:xfrm>
            <a:off x="3505200" y="3733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6" name="Line 85"/>
          <p:cNvSpPr>
            <a:spLocks noChangeShapeType="1"/>
          </p:cNvSpPr>
          <p:nvPr/>
        </p:nvSpPr>
        <p:spPr bwMode="auto">
          <a:xfrm>
            <a:off x="4495800" y="33528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7" name="Line 86"/>
          <p:cNvSpPr>
            <a:spLocks noChangeShapeType="1"/>
          </p:cNvSpPr>
          <p:nvPr/>
        </p:nvSpPr>
        <p:spPr bwMode="auto">
          <a:xfrm>
            <a:off x="4495800" y="3352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8" name="Line 87"/>
          <p:cNvSpPr>
            <a:spLocks noChangeShapeType="1"/>
          </p:cNvSpPr>
          <p:nvPr/>
        </p:nvSpPr>
        <p:spPr bwMode="auto">
          <a:xfrm>
            <a:off x="5486400" y="33528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9" name="Line 88"/>
          <p:cNvSpPr>
            <a:spLocks noChangeShapeType="1"/>
          </p:cNvSpPr>
          <p:nvPr/>
        </p:nvSpPr>
        <p:spPr bwMode="auto">
          <a:xfrm>
            <a:off x="5486400" y="3733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Line 89"/>
          <p:cNvSpPr>
            <a:spLocks noChangeShapeType="1"/>
          </p:cNvSpPr>
          <p:nvPr/>
        </p:nvSpPr>
        <p:spPr bwMode="auto">
          <a:xfrm>
            <a:off x="6477000" y="3352800"/>
            <a:ext cx="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1" name="Line 90"/>
          <p:cNvSpPr>
            <a:spLocks noChangeShapeType="1"/>
          </p:cNvSpPr>
          <p:nvPr/>
        </p:nvSpPr>
        <p:spPr bwMode="auto">
          <a:xfrm>
            <a:off x="6477000" y="3352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2" name="Line 91"/>
          <p:cNvSpPr>
            <a:spLocks noChangeShapeType="1"/>
          </p:cNvSpPr>
          <p:nvPr/>
        </p:nvSpPr>
        <p:spPr bwMode="auto">
          <a:xfrm>
            <a:off x="7467600" y="33528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3" name="Line 92"/>
          <p:cNvSpPr>
            <a:spLocks noChangeShapeType="1"/>
          </p:cNvSpPr>
          <p:nvPr/>
        </p:nvSpPr>
        <p:spPr bwMode="auto">
          <a:xfrm>
            <a:off x="7467600" y="37338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4" name="Line 93"/>
          <p:cNvSpPr>
            <a:spLocks noChangeShapeType="1"/>
          </p:cNvSpPr>
          <p:nvPr/>
        </p:nvSpPr>
        <p:spPr bwMode="auto">
          <a:xfrm>
            <a:off x="4038600" y="24384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5" name="Line 94"/>
          <p:cNvSpPr>
            <a:spLocks noChangeShapeType="1"/>
          </p:cNvSpPr>
          <p:nvPr/>
        </p:nvSpPr>
        <p:spPr bwMode="auto">
          <a:xfrm>
            <a:off x="6019800" y="24384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6" name="Line 95"/>
          <p:cNvSpPr>
            <a:spLocks noChangeShapeType="1"/>
          </p:cNvSpPr>
          <p:nvPr/>
        </p:nvSpPr>
        <p:spPr bwMode="auto">
          <a:xfrm>
            <a:off x="6477000" y="24384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7" name="Line 96"/>
          <p:cNvSpPr>
            <a:spLocks noChangeShapeType="1"/>
          </p:cNvSpPr>
          <p:nvPr/>
        </p:nvSpPr>
        <p:spPr bwMode="auto">
          <a:xfrm>
            <a:off x="4495800" y="2438400"/>
            <a:ext cx="0" cy="144780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Line 98"/>
          <p:cNvSpPr>
            <a:spLocks noChangeShapeType="1"/>
          </p:cNvSpPr>
          <p:nvPr/>
        </p:nvSpPr>
        <p:spPr bwMode="auto">
          <a:xfrm>
            <a:off x="4038600" y="2514600"/>
            <a:ext cx="19812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9" name="Text Box 99"/>
          <p:cNvSpPr txBox="1">
            <a:spLocks noChangeArrowheads="1"/>
          </p:cNvSpPr>
          <p:nvPr/>
        </p:nvSpPr>
        <p:spPr bwMode="auto">
          <a:xfrm>
            <a:off x="5029200" y="22098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t>T</a:t>
            </a:r>
            <a:endParaRPr lang="en-US" altLang="en-US" sz="1800" baseline="-25000"/>
          </a:p>
        </p:txBody>
      </p:sp>
      <p:sp>
        <p:nvSpPr>
          <p:cNvPr id="27700" name="Text Box 100"/>
          <p:cNvSpPr txBox="1">
            <a:spLocks noChangeArrowheads="1"/>
          </p:cNvSpPr>
          <p:nvPr/>
        </p:nvSpPr>
        <p:spPr bwMode="auto">
          <a:xfrm>
            <a:off x="5105400" y="2590800"/>
            <a:ext cx="696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t>T + </a:t>
            </a:r>
            <a:r>
              <a:rPr lang="en-US" altLang="en-US" sz="1800">
                <a:sym typeface="Symbol" pitchFamily="18" charset="2"/>
              </a:rPr>
              <a:t></a:t>
            </a:r>
            <a:endParaRPr lang="en-US" altLang="en-US" sz="1800" baseline="-25000">
              <a:sym typeface="Symbol" pitchFamily="18" charset="2"/>
            </a:endParaRPr>
          </a:p>
        </p:txBody>
      </p:sp>
      <p:sp>
        <p:nvSpPr>
          <p:cNvPr id="27701" name="Line 101"/>
          <p:cNvSpPr>
            <a:spLocks noChangeShapeType="1"/>
          </p:cNvSpPr>
          <p:nvPr/>
        </p:nvSpPr>
        <p:spPr bwMode="auto">
          <a:xfrm>
            <a:off x="4038600" y="2667000"/>
            <a:ext cx="24384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2" name="Line 102"/>
          <p:cNvSpPr>
            <a:spLocks noChangeShapeType="1"/>
          </p:cNvSpPr>
          <p:nvPr/>
        </p:nvSpPr>
        <p:spPr bwMode="auto">
          <a:xfrm>
            <a:off x="4038600" y="3200400"/>
            <a:ext cx="4572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3" name="Text Box 103"/>
          <p:cNvSpPr txBox="1">
            <a:spLocks noChangeArrowheads="1"/>
          </p:cNvSpPr>
          <p:nvPr/>
        </p:nvSpPr>
        <p:spPr bwMode="auto">
          <a:xfrm>
            <a:off x="4191000" y="2895600"/>
            <a:ext cx="684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sym typeface="Symbol" pitchFamily="18" charset="2"/>
              </a:rPr>
              <a:t> &gt; 0</a:t>
            </a:r>
            <a:endParaRPr lang="en-US" altLang="en-US" sz="1800" baseline="-25000">
              <a:sym typeface="Symbol" pitchFamily="18" charset="2"/>
            </a:endParaRPr>
          </a:p>
        </p:txBody>
      </p:sp>
      <p:sp>
        <p:nvSpPr>
          <p:cNvPr id="27704" name="Line 104"/>
          <p:cNvSpPr>
            <a:spLocks noChangeShapeType="1"/>
          </p:cNvSpPr>
          <p:nvPr/>
        </p:nvSpPr>
        <p:spPr bwMode="auto">
          <a:xfrm>
            <a:off x="4343400" y="3657600"/>
            <a:ext cx="1524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705" name="Group 106"/>
          <p:cNvGrpSpPr>
            <a:grpSpLocks/>
          </p:cNvGrpSpPr>
          <p:nvPr/>
        </p:nvGrpSpPr>
        <p:grpSpPr bwMode="auto">
          <a:xfrm>
            <a:off x="3581400" y="2743200"/>
            <a:ext cx="304800" cy="328613"/>
            <a:chOff x="864" y="1968"/>
            <a:chExt cx="192" cy="207"/>
          </a:xfrm>
        </p:grpSpPr>
        <p:sp>
          <p:nvSpPr>
            <p:cNvPr id="27723" name="Text Box 107"/>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t>1</a:t>
              </a:r>
              <a:endParaRPr lang="en-US" altLang="en-US" sz="1400" baseline="-25000"/>
            </a:p>
          </p:txBody>
        </p:sp>
        <p:sp>
          <p:nvSpPr>
            <p:cNvPr id="27724" name="Oval 108"/>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grpSp>
        <p:nvGrpSpPr>
          <p:cNvPr id="27706" name="Group 112"/>
          <p:cNvGrpSpPr>
            <a:grpSpLocks/>
          </p:cNvGrpSpPr>
          <p:nvPr/>
        </p:nvGrpSpPr>
        <p:grpSpPr bwMode="auto">
          <a:xfrm>
            <a:off x="4648200" y="3429000"/>
            <a:ext cx="304800" cy="328613"/>
            <a:chOff x="864" y="1968"/>
            <a:chExt cx="192" cy="207"/>
          </a:xfrm>
        </p:grpSpPr>
        <p:sp>
          <p:nvSpPr>
            <p:cNvPr id="27721" name="Text Box 113"/>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t>6</a:t>
              </a:r>
              <a:endParaRPr lang="en-US" altLang="en-US" sz="1400" baseline="-25000"/>
            </a:p>
          </p:txBody>
        </p:sp>
        <p:sp>
          <p:nvSpPr>
            <p:cNvPr id="27722" name="Oval 114"/>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grpSp>
        <p:nvGrpSpPr>
          <p:cNvPr id="27707" name="Group 115"/>
          <p:cNvGrpSpPr>
            <a:grpSpLocks/>
          </p:cNvGrpSpPr>
          <p:nvPr/>
        </p:nvGrpSpPr>
        <p:grpSpPr bwMode="auto">
          <a:xfrm>
            <a:off x="6629400" y="3429000"/>
            <a:ext cx="381000" cy="328613"/>
            <a:chOff x="864" y="1968"/>
            <a:chExt cx="192" cy="207"/>
          </a:xfrm>
        </p:grpSpPr>
        <p:sp>
          <p:nvSpPr>
            <p:cNvPr id="27719" name="Text Box 116"/>
            <p:cNvSpPr txBox="1">
              <a:spLocks noChangeArrowheads="1"/>
            </p:cNvSpPr>
            <p:nvPr/>
          </p:nvSpPr>
          <p:spPr bwMode="auto">
            <a:xfrm>
              <a:off x="864" y="1983"/>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t>12</a:t>
              </a:r>
              <a:endParaRPr lang="en-US" altLang="en-US" sz="1400" baseline="-25000"/>
            </a:p>
          </p:txBody>
        </p:sp>
        <p:sp>
          <p:nvSpPr>
            <p:cNvPr id="27720" name="Oval 117"/>
            <p:cNvSpPr>
              <a:spLocks noChangeArrowheads="1"/>
            </p:cNvSpPr>
            <p:nvPr/>
          </p:nvSpPr>
          <p:spPr bwMode="auto">
            <a:xfrm>
              <a:off x="864" y="1968"/>
              <a:ext cx="144" cy="1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27708" name="Line 118"/>
          <p:cNvSpPr>
            <a:spLocks noChangeShapeType="1"/>
          </p:cNvSpPr>
          <p:nvPr/>
        </p:nvSpPr>
        <p:spPr bwMode="auto">
          <a:xfrm flipV="1">
            <a:off x="3886200" y="27432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9" name="Line 119"/>
          <p:cNvSpPr>
            <a:spLocks noChangeShapeType="1"/>
          </p:cNvSpPr>
          <p:nvPr/>
        </p:nvSpPr>
        <p:spPr bwMode="auto">
          <a:xfrm flipV="1">
            <a:off x="4191000" y="27432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0" name="Line 120"/>
          <p:cNvSpPr>
            <a:spLocks noChangeShapeType="1"/>
          </p:cNvSpPr>
          <p:nvPr/>
        </p:nvSpPr>
        <p:spPr bwMode="auto">
          <a:xfrm flipV="1">
            <a:off x="4343400" y="33528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1" name="Line 121"/>
          <p:cNvSpPr>
            <a:spLocks noChangeShapeType="1"/>
          </p:cNvSpPr>
          <p:nvPr/>
        </p:nvSpPr>
        <p:spPr bwMode="auto">
          <a:xfrm flipV="1">
            <a:off x="4648200" y="33528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2" name="Line 122"/>
          <p:cNvSpPr>
            <a:spLocks noChangeShapeType="1"/>
          </p:cNvSpPr>
          <p:nvPr/>
        </p:nvSpPr>
        <p:spPr bwMode="auto">
          <a:xfrm flipV="1">
            <a:off x="5867400" y="27432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3" name="Line 123"/>
          <p:cNvSpPr>
            <a:spLocks noChangeShapeType="1"/>
          </p:cNvSpPr>
          <p:nvPr/>
        </p:nvSpPr>
        <p:spPr bwMode="auto">
          <a:xfrm flipV="1">
            <a:off x="6172200" y="27432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4" name="Line 124"/>
          <p:cNvSpPr>
            <a:spLocks noChangeShapeType="1"/>
          </p:cNvSpPr>
          <p:nvPr/>
        </p:nvSpPr>
        <p:spPr bwMode="auto">
          <a:xfrm flipV="1">
            <a:off x="6324600" y="33528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5" name="Line 125"/>
          <p:cNvSpPr>
            <a:spLocks noChangeShapeType="1"/>
          </p:cNvSpPr>
          <p:nvPr/>
        </p:nvSpPr>
        <p:spPr bwMode="auto">
          <a:xfrm flipV="1">
            <a:off x="6629400" y="33528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6" name="Text Box 126"/>
          <p:cNvSpPr txBox="1">
            <a:spLocks noChangeArrowheads="1"/>
          </p:cNvSpPr>
          <p:nvPr/>
        </p:nvSpPr>
        <p:spPr bwMode="auto">
          <a:xfrm>
            <a:off x="4191000" y="3657600"/>
            <a:ext cx="611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t>-t</a:t>
            </a:r>
            <a:r>
              <a:rPr lang="en-US" altLang="en-US" sz="1800" baseline="-25000"/>
              <a:t>jitter</a:t>
            </a:r>
          </a:p>
        </p:txBody>
      </p:sp>
      <p:sp>
        <p:nvSpPr>
          <p:cNvPr id="27717" name="Rectangle 127"/>
          <p:cNvSpPr>
            <a:spLocks noChangeArrowheads="1"/>
          </p:cNvSpPr>
          <p:nvPr/>
        </p:nvSpPr>
        <p:spPr bwMode="auto">
          <a:xfrm>
            <a:off x="533400" y="4343400"/>
            <a:ext cx="81534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90000"/>
              </a:lnSpc>
              <a:spcBef>
                <a:spcPct val="65000"/>
              </a:spcBef>
              <a:buClr>
                <a:schemeClr val="accent1"/>
              </a:buClr>
              <a:buSzPct val="75000"/>
              <a:buFont typeface="Wingdings" pitchFamily="2" charset="2"/>
              <a:buChar char="q"/>
              <a:defRPr sz="2400">
                <a:solidFill>
                  <a:schemeClr val="tx1"/>
                </a:solidFill>
                <a:latin typeface="Arial" pitchFamily="34" charset="0"/>
              </a:defRPr>
            </a:lvl1pPr>
            <a:lvl2pPr marL="742950" indent="-285750">
              <a:lnSpc>
                <a:spcPct val="85000"/>
              </a:lnSpc>
              <a:spcBef>
                <a:spcPct val="40000"/>
              </a:spcBef>
              <a:buClr>
                <a:schemeClr val="accent1"/>
              </a:buClr>
              <a:buSzPct val="75000"/>
              <a:buFont typeface="Monotype Sorts"/>
              <a:buChar char="l"/>
              <a:defRPr sz="2000">
                <a:solidFill>
                  <a:schemeClr val="tx1"/>
                </a:solidFill>
                <a:latin typeface="Arial" pitchFamily="34" charset="0"/>
              </a:defRPr>
            </a:lvl2pPr>
            <a:lvl3pPr marL="1143000" indent="-228600">
              <a:lnSpc>
                <a:spcPct val="85000"/>
              </a:lnSpc>
              <a:spcBef>
                <a:spcPct val="40000"/>
              </a:spcBef>
              <a:buClr>
                <a:schemeClr val="accent1"/>
              </a:buClr>
              <a:buSzPct val="100000"/>
              <a:buChar char="-"/>
              <a:defRPr>
                <a:solidFill>
                  <a:schemeClr val="tx1"/>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buFont typeface="Wingdings" pitchFamily="2" charset="2"/>
              <a:buNone/>
            </a:pPr>
            <a:r>
              <a:rPr lang="en-US" altLang="en-US" sz="2200"/>
              <a:t>T </a:t>
            </a:r>
            <a:r>
              <a:rPr lang="en-US" altLang="en-US" sz="2200">
                <a:sym typeface="Symbol" pitchFamily="18" charset="2"/>
              </a:rPr>
              <a:t> t</a:t>
            </a:r>
            <a:r>
              <a:rPr lang="en-US" altLang="en-US" sz="2200" baseline="-25000">
                <a:sym typeface="Symbol" pitchFamily="18" charset="2"/>
              </a:rPr>
              <a:t>c-q</a:t>
            </a:r>
            <a:r>
              <a:rPr lang="en-US" altLang="en-US" sz="2200">
                <a:sym typeface="Symbol" pitchFamily="18" charset="2"/>
              </a:rPr>
              <a:t> + t</a:t>
            </a:r>
            <a:r>
              <a:rPr lang="en-US" altLang="en-US" sz="2200" baseline="-25000">
                <a:sym typeface="Symbol" pitchFamily="18" charset="2"/>
              </a:rPr>
              <a:t>plogic </a:t>
            </a:r>
            <a:r>
              <a:rPr lang="en-US" altLang="en-US" sz="2200">
                <a:sym typeface="Symbol" pitchFamily="18" charset="2"/>
              </a:rPr>
              <a:t>+ t</a:t>
            </a:r>
            <a:r>
              <a:rPr lang="en-US" altLang="en-US" sz="2200" baseline="-25000">
                <a:sym typeface="Symbol" pitchFamily="18" charset="2"/>
              </a:rPr>
              <a:t>su </a:t>
            </a:r>
            <a:r>
              <a:rPr lang="en-US" altLang="en-US" sz="2200">
                <a:sym typeface="Symbol" pitchFamily="18" charset="2"/>
              </a:rPr>
              <a:t>-  + 2t</a:t>
            </a:r>
            <a:r>
              <a:rPr lang="en-US" altLang="en-US" sz="2200" baseline="-25000">
                <a:sym typeface="Symbol" pitchFamily="18" charset="2"/>
              </a:rPr>
              <a:t>jitter              </a:t>
            </a:r>
            <a:r>
              <a:rPr lang="en-US" altLang="en-US" sz="2200">
                <a:sym typeface="Symbol" pitchFamily="18" charset="2"/>
              </a:rPr>
              <a:t>t</a:t>
            </a:r>
            <a:r>
              <a:rPr lang="en-US" altLang="en-US" sz="2200" baseline="-25000">
                <a:sym typeface="Symbol" pitchFamily="18" charset="2"/>
              </a:rPr>
              <a:t>hold </a:t>
            </a:r>
            <a:r>
              <a:rPr lang="en-US" altLang="en-US" sz="2200">
                <a:cs typeface="Arial" pitchFamily="34" charset="0"/>
                <a:sym typeface="Symbol" pitchFamily="18" charset="2"/>
              </a:rPr>
              <a:t>≤ t</a:t>
            </a:r>
            <a:r>
              <a:rPr lang="en-US" altLang="en-US" sz="2200" baseline="-25000">
                <a:cs typeface="Arial" pitchFamily="34" charset="0"/>
                <a:sym typeface="Symbol" pitchFamily="18" charset="2"/>
              </a:rPr>
              <a:t>cdlogic</a:t>
            </a:r>
            <a:r>
              <a:rPr lang="en-US" altLang="en-US" sz="2200">
                <a:cs typeface="Arial" pitchFamily="34" charset="0"/>
                <a:sym typeface="Symbol" pitchFamily="18" charset="2"/>
              </a:rPr>
              <a:t> + t</a:t>
            </a:r>
            <a:r>
              <a:rPr lang="en-US" altLang="en-US" sz="2200" baseline="-25000">
                <a:cs typeface="Arial" pitchFamily="34" charset="0"/>
                <a:sym typeface="Symbol" pitchFamily="18" charset="2"/>
              </a:rPr>
              <a:t>cdreg </a:t>
            </a:r>
            <a:r>
              <a:rPr lang="en-US" altLang="en-US" sz="2200">
                <a:sym typeface="Symbol" pitchFamily="18" charset="2"/>
              </a:rPr>
              <a:t>–  – 2t</a:t>
            </a:r>
            <a:r>
              <a:rPr lang="en-US" altLang="en-US" sz="2200" baseline="-25000">
                <a:sym typeface="Symbol" pitchFamily="18" charset="2"/>
              </a:rPr>
              <a:t>jitter</a:t>
            </a:r>
          </a:p>
        </p:txBody>
      </p:sp>
      <p:sp>
        <p:nvSpPr>
          <p:cNvPr id="27718" name="Rectangle 75"/>
          <p:cNvSpPr>
            <a:spLocks noChangeArrowheads="1"/>
          </p:cNvSpPr>
          <p:nvPr/>
        </p:nvSpPr>
        <p:spPr bwMode="auto">
          <a:xfrm>
            <a:off x="398463" y="6578600"/>
            <a:ext cx="2559050" cy="1984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spTree>
    <p:extLst>
      <p:ext uri="{BB962C8B-B14F-4D97-AF65-F5344CB8AC3E}">
        <p14:creationId xmlns:p14="http://schemas.microsoft.com/office/powerpoint/2010/main" val="2242326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p:txBody>
          <a:bodyPr/>
          <a:lstStyle/>
          <a:p>
            <a:r>
              <a:rPr lang="en-US" altLang="en-US" smtClean="0"/>
              <a:t>Repeat with Clock Skew (1.5ns)</a:t>
            </a:r>
          </a:p>
        </p:txBody>
      </p:sp>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l="2734" r="4466"/>
          <a:stretch>
            <a:fillRect/>
          </a:stretch>
        </p:blipFill>
        <p:spPr bwMode="auto">
          <a:xfrm>
            <a:off x="-287338" y="1152525"/>
            <a:ext cx="4775201"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Oval 4"/>
          <p:cNvSpPr>
            <a:spLocks noChangeArrowheads="1"/>
          </p:cNvSpPr>
          <p:nvPr/>
        </p:nvSpPr>
        <p:spPr bwMode="auto">
          <a:xfrm>
            <a:off x="287338" y="1506538"/>
            <a:ext cx="1312862" cy="4124325"/>
          </a:xfrm>
          <a:prstGeom prst="ellipse">
            <a:avLst/>
          </a:prstGeom>
          <a:solidFill>
            <a:schemeClr val="accent1">
              <a:alpha val="49019"/>
            </a:schemeClr>
          </a:solidFill>
          <a:ln w="9525"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7" name="Oval 5"/>
          <p:cNvSpPr>
            <a:spLocks noChangeArrowheads="1"/>
          </p:cNvSpPr>
          <p:nvPr/>
        </p:nvSpPr>
        <p:spPr bwMode="auto">
          <a:xfrm rot="-5400000">
            <a:off x="1668463" y="4503738"/>
            <a:ext cx="1020762" cy="1960562"/>
          </a:xfrm>
          <a:prstGeom prst="ellipse">
            <a:avLst/>
          </a:prstGeom>
          <a:solidFill>
            <a:schemeClr val="accent1">
              <a:alpha val="49019"/>
            </a:schemeClr>
          </a:solidFill>
          <a:ln w="9525"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8" name="TextBox 6"/>
          <p:cNvSpPr txBox="1">
            <a:spLocks noChangeArrowheads="1"/>
          </p:cNvSpPr>
          <p:nvPr/>
        </p:nvSpPr>
        <p:spPr bwMode="auto">
          <a:xfrm>
            <a:off x="4443413" y="1169988"/>
            <a:ext cx="4932362"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Longest path between flip-flop to</a:t>
            </a:r>
          </a:p>
          <a:p>
            <a:r>
              <a:rPr lang="en-US" altLang="en-US"/>
              <a:t>flip-flop (clock at FF3 arrives later </a:t>
            </a:r>
          </a:p>
          <a:p>
            <a:r>
              <a:rPr lang="en-US" altLang="en-US"/>
              <a:t>1.5ns than at FF0-FF2</a:t>
            </a:r>
          </a:p>
          <a:p>
            <a:endParaRPr lang="en-US" altLang="en-US"/>
          </a:p>
          <a:p>
            <a:r>
              <a:rPr lang="en-US" altLang="en-US"/>
              <a:t>t</a:t>
            </a:r>
            <a:r>
              <a:rPr lang="en-US" altLang="en-US" baseline="-25000"/>
              <a:t>pd,comb </a:t>
            </a:r>
            <a:r>
              <a:rPr lang="en-US" altLang="en-US"/>
              <a:t>= 3 And gates + 1 XOR - skew</a:t>
            </a:r>
          </a:p>
          <a:p>
            <a:endParaRPr lang="en-US" altLang="en-US"/>
          </a:p>
          <a:p>
            <a:r>
              <a:rPr lang="en-US" altLang="en-US"/>
              <a:t>   = 3 (1 +.1*2) + 1 (1 + .1*2) </a:t>
            </a:r>
            <a:r>
              <a:rPr lang="en-US" altLang="en-US">
                <a:solidFill>
                  <a:srgbClr val="FF0000"/>
                </a:solidFill>
              </a:rPr>
              <a:t>– 1.5</a:t>
            </a:r>
          </a:p>
          <a:p>
            <a:endParaRPr lang="en-US" altLang="en-US"/>
          </a:p>
          <a:p>
            <a:r>
              <a:rPr lang="en-US" altLang="en-US"/>
              <a:t> (remember 1+ .1*K assumption)</a:t>
            </a:r>
          </a:p>
          <a:p>
            <a:endParaRPr lang="en-US" altLang="en-US"/>
          </a:p>
          <a:p>
            <a:r>
              <a:rPr lang="en-US" altLang="en-US"/>
              <a:t> T</a:t>
            </a:r>
            <a:r>
              <a:rPr lang="en-US" altLang="en-US" baseline="-25000"/>
              <a:t>p</a:t>
            </a:r>
            <a:r>
              <a:rPr lang="en-US" altLang="en-US"/>
              <a:t> = 1.0 (T</a:t>
            </a:r>
            <a:r>
              <a:rPr lang="en-US" altLang="en-US" baseline="-25000"/>
              <a:t>cQ max) </a:t>
            </a:r>
            <a:r>
              <a:rPr lang="en-US" altLang="en-US"/>
              <a:t>+ t</a:t>
            </a:r>
            <a:r>
              <a:rPr lang="en-US" altLang="en-US" baseline="-25000"/>
              <a:t>pd,comb </a:t>
            </a:r>
            <a:r>
              <a:rPr lang="en-US" altLang="en-US"/>
              <a:t>+ 0.6 (t</a:t>
            </a:r>
            <a:r>
              <a:rPr lang="en-US" altLang="en-US" baseline="-25000"/>
              <a:t>su</a:t>
            </a:r>
            <a:r>
              <a:rPr lang="en-US" altLang="en-US"/>
              <a:t>)</a:t>
            </a:r>
          </a:p>
          <a:p>
            <a:r>
              <a:rPr lang="en-US" altLang="en-US"/>
              <a:t>      = 4.9ns</a:t>
            </a:r>
          </a:p>
          <a:p>
            <a:r>
              <a:rPr lang="en-US" altLang="en-US"/>
              <a:t> Max frequency = 1/4.9ns = 204 MHz </a:t>
            </a:r>
          </a:p>
          <a:p>
            <a:r>
              <a:rPr lang="en-US" altLang="en-US"/>
              <a:t> Note: Can Change critical path</a:t>
            </a:r>
          </a:p>
          <a:p>
            <a:endParaRPr lang="en-US" altLang="en-US"/>
          </a:p>
          <a:p>
            <a:endParaRPr lang="en-US" altLang="en-US"/>
          </a:p>
        </p:txBody>
      </p:sp>
      <p:sp>
        <p:nvSpPr>
          <p:cNvPr id="28679" name="Rectangle 8"/>
          <p:cNvSpPr>
            <a:spLocks noChangeArrowheads="1"/>
          </p:cNvSpPr>
          <p:nvPr/>
        </p:nvSpPr>
        <p:spPr bwMode="auto">
          <a:xfrm>
            <a:off x="398463" y="6578600"/>
            <a:ext cx="2559050" cy="1984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sp>
        <p:nvSpPr>
          <p:cNvPr id="28680" name="TextBox 1"/>
          <p:cNvSpPr txBox="1">
            <a:spLocks noChangeArrowheads="1"/>
          </p:cNvSpPr>
          <p:nvPr/>
        </p:nvSpPr>
        <p:spPr bwMode="auto">
          <a:xfrm>
            <a:off x="3141663" y="1854200"/>
            <a:ext cx="515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FF0</a:t>
            </a:r>
          </a:p>
        </p:txBody>
      </p:sp>
      <p:sp>
        <p:nvSpPr>
          <p:cNvPr id="28681" name="TextBox 8"/>
          <p:cNvSpPr txBox="1">
            <a:spLocks noChangeArrowheads="1"/>
          </p:cNvSpPr>
          <p:nvPr/>
        </p:nvSpPr>
        <p:spPr bwMode="auto">
          <a:xfrm>
            <a:off x="3103563" y="3055938"/>
            <a:ext cx="514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FF1</a:t>
            </a:r>
          </a:p>
        </p:txBody>
      </p:sp>
      <p:sp>
        <p:nvSpPr>
          <p:cNvPr id="28682" name="TextBox 9"/>
          <p:cNvSpPr txBox="1">
            <a:spLocks noChangeArrowheads="1"/>
          </p:cNvSpPr>
          <p:nvPr/>
        </p:nvSpPr>
        <p:spPr bwMode="auto">
          <a:xfrm>
            <a:off x="3087688" y="4368800"/>
            <a:ext cx="514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FF2</a:t>
            </a:r>
          </a:p>
        </p:txBody>
      </p:sp>
      <p:sp>
        <p:nvSpPr>
          <p:cNvPr id="28683" name="TextBox 10"/>
          <p:cNvSpPr txBox="1">
            <a:spLocks noChangeArrowheads="1"/>
          </p:cNvSpPr>
          <p:nvPr/>
        </p:nvSpPr>
        <p:spPr bwMode="auto">
          <a:xfrm>
            <a:off x="3141663" y="5588000"/>
            <a:ext cx="515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FF3</a:t>
            </a:r>
          </a:p>
        </p:txBody>
      </p:sp>
      <p:sp>
        <p:nvSpPr>
          <p:cNvPr id="28684" name="Rectangle 2"/>
          <p:cNvSpPr>
            <a:spLocks noChangeArrowheads="1"/>
          </p:cNvSpPr>
          <p:nvPr/>
        </p:nvSpPr>
        <p:spPr bwMode="auto">
          <a:xfrm>
            <a:off x="-211138" y="5994400"/>
            <a:ext cx="2946401"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cxnSp>
        <p:nvCxnSpPr>
          <p:cNvPr id="28685" name="Straight Connector 4"/>
          <p:cNvCxnSpPr>
            <a:cxnSpLocks noChangeShapeType="1"/>
          </p:cNvCxnSpPr>
          <p:nvPr/>
        </p:nvCxnSpPr>
        <p:spPr bwMode="auto">
          <a:xfrm>
            <a:off x="2735263" y="1152525"/>
            <a:ext cx="0" cy="1039813"/>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6" name="TextBox 6"/>
          <p:cNvSpPr txBox="1">
            <a:spLocks noChangeArrowheads="1"/>
          </p:cNvSpPr>
          <p:nvPr/>
        </p:nvSpPr>
        <p:spPr bwMode="auto">
          <a:xfrm>
            <a:off x="2382838" y="831850"/>
            <a:ext cx="877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CLOCK</a:t>
            </a:r>
          </a:p>
        </p:txBody>
      </p:sp>
      <p:sp>
        <p:nvSpPr>
          <p:cNvPr id="28687" name="Rectangle 7"/>
          <p:cNvSpPr>
            <a:spLocks noChangeArrowheads="1"/>
          </p:cNvSpPr>
          <p:nvPr/>
        </p:nvSpPr>
        <p:spPr bwMode="auto">
          <a:xfrm>
            <a:off x="2382838" y="4829175"/>
            <a:ext cx="585787" cy="288925"/>
          </a:xfrm>
          <a:prstGeom prst="rect">
            <a:avLst/>
          </a:prstGeom>
          <a:solidFill>
            <a:schemeClr val="bg1"/>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200">
                <a:solidFill>
                  <a:schemeClr val="accent1"/>
                </a:solidFill>
                <a:latin typeface="Arial" pitchFamily="34" charset="0"/>
              </a:rPr>
              <a:t>1.5ns</a:t>
            </a:r>
          </a:p>
        </p:txBody>
      </p:sp>
    </p:spTree>
    <p:extLst>
      <p:ext uri="{BB962C8B-B14F-4D97-AF65-F5344CB8AC3E}">
        <p14:creationId xmlns:p14="http://schemas.microsoft.com/office/powerpoint/2010/main" val="23488950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lstStyle/>
          <a:p>
            <a:r>
              <a:rPr lang="en-US" altLang="en-US" smtClean="0"/>
              <a:t>Repeat with Clock Skew (1.5ns)</a:t>
            </a:r>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l="2734" r="4466"/>
          <a:stretch>
            <a:fillRect/>
          </a:stretch>
        </p:blipFill>
        <p:spPr bwMode="auto">
          <a:xfrm>
            <a:off x="0" y="1152525"/>
            <a:ext cx="47752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6"/>
          <p:cNvSpPr txBox="1">
            <a:spLocks noChangeArrowheads="1"/>
          </p:cNvSpPr>
          <p:nvPr/>
        </p:nvSpPr>
        <p:spPr bwMode="auto">
          <a:xfrm>
            <a:off x="4560888" y="1152525"/>
            <a:ext cx="4418012"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Longest path between flip-flop to</a:t>
            </a:r>
          </a:p>
          <a:p>
            <a:r>
              <a:rPr lang="en-US" altLang="en-US"/>
              <a:t>flip-flop (clock at Q3 arrives later </a:t>
            </a:r>
          </a:p>
          <a:p>
            <a:r>
              <a:rPr lang="en-US" altLang="en-US"/>
              <a:t>0.6ns than at Q1</a:t>
            </a:r>
          </a:p>
          <a:p>
            <a:endParaRPr lang="en-US" altLang="en-US"/>
          </a:p>
          <a:p>
            <a:r>
              <a:rPr lang="en-US" altLang="en-US"/>
              <a:t> T</a:t>
            </a:r>
            <a:r>
              <a:rPr lang="en-US" altLang="en-US" baseline="-25000"/>
              <a:t>p</a:t>
            </a:r>
            <a:r>
              <a:rPr lang="en-US" altLang="en-US"/>
              <a:t> = 1.0 (T</a:t>
            </a:r>
            <a:r>
              <a:rPr lang="en-US" altLang="en-US" baseline="-25000"/>
              <a:t>cQ max) </a:t>
            </a:r>
            <a:r>
              <a:rPr lang="en-US" altLang="en-US"/>
              <a:t>+ 3.6</a:t>
            </a:r>
            <a:r>
              <a:rPr lang="en-US" altLang="en-US" baseline="-25000"/>
              <a:t> </a:t>
            </a:r>
            <a:r>
              <a:rPr lang="en-US" altLang="en-US"/>
              <a:t>+ 0.6 (t</a:t>
            </a:r>
            <a:r>
              <a:rPr lang="en-US" altLang="en-US" baseline="-25000"/>
              <a:t>su</a:t>
            </a:r>
            <a:r>
              <a:rPr lang="en-US" altLang="en-US"/>
              <a:t>)</a:t>
            </a:r>
          </a:p>
          <a:p>
            <a:r>
              <a:rPr lang="en-US" altLang="en-US"/>
              <a:t>      = 5.2ns</a:t>
            </a:r>
          </a:p>
          <a:p>
            <a:endParaRPr lang="en-US" altLang="en-US"/>
          </a:p>
          <a:p>
            <a:r>
              <a:rPr lang="en-US" altLang="en-US"/>
              <a:t>  Q0 to Q2 delay is 5.2ns </a:t>
            </a:r>
          </a:p>
          <a:p>
            <a:endParaRPr lang="en-US" altLang="en-US"/>
          </a:p>
          <a:p>
            <a:r>
              <a:rPr lang="en-US" altLang="en-US"/>
              <a:t>  Q0 to Q3 was</a:t>
            </a:r>
          </a:p>
          <a:p>
            <a:r>
              <a:rPr lang="en-US" altLang="en-US"/>
              <a:t> </a:t>
            </a:r>
          </a:p>
          <a:p>
            <a:r>
              <a:rPr lang="en-US" altLang="en-US"/>
              <a:t>  </a:t>
            </a:r>
          </a:p>
          <a:p>
            <a:endParaRPr lang="en-US" altLang="en-US"/>
          </a:p>
          <a:p>
            <a:endParaRPr lang="en-US" altLang="en-US"/>
          </a:p>
        </p:txBody>
      </p:sp>
      <p:sp>
        <p:nvSpPr>
          <p:cNvPr id="29701" name="Rectangle 8"/>
          <p:cNvSpPr>
            <a:spLocks noChangeArrowheads="1"/>
          </p:cNvSpPr>
          <p:nvPr/>
        </p:nvSpPr>
        <p:spPr bwMode="auto">
          <a:xfrm>
            <a:off x="398463" y="6578600"/>
            <a:ext cx="2559050" cy="1984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sp>
        <p:nvSpPr>
          <p:cNvPr id="29702" name="Freeform 2"/>
          <p:cNvSpPr>
            <a:spLocks/>
          </p:cNvSpPr>
          <p:nvPr/>
        </p:nvSpPr>
        <p:spPr bwMode="auto">
          <a:xfrm>
            <a:off x="596900" y="1052513"/>
            <a:ext cx="3797300" cy="3451225"/>
          </a:xfrm>
          <a:custGeom>
            <a:avLst/>
            <a:gdLst>
              <a:gd name="T0" fmla="*/ 3780370 w 3798049"/>
              <a:gd name="T1" fmla="*/ 539139 h 3451756"/>
              <a:gd name="T2" fmla="*/ 3746510 w 3798049"/>
              <a:gd name="T3" fmla="*/ 479882 h 3451756"/>
              <a:gd name="T4" fmla="*/ 3670325 w 3798049"/>
              <a:gd name="T5" fmla="*/ 429090 h 3451756"/>
              <a:gd name="T6" fmla="*/ 3644930 w 3798049"/>
              <a:gd name="T7" fmla="*/ 378298 h 3451756"/>
              <a:gd name="T8" fmla="*/ 3619535 w 3798049"/>
              <a:gd name="T9" fmla="*/ 276713 h 3451756"/>
              <a:gd name="T10" fmla="*/ 3517955 w 3798049"/>
              <a:gd name="T11" fmla="*/ 208990 h 3451756"/>
              <a:gd name="T12" fmla="*/ 3348655 w 3798049"/>
              <a:gd name="T13" fmla="*/ 149733 h 3451756"/>
              <a:gd name="T14" fmla="*/ 3170891 w 3798049"/>
              <a:gd name="T15" fmla="*/ 98941 h 3451756"/>
              <a:gd name="T16" fmla="*/ 2705315 w 3798049"/>
              <a:gd name="T17" fmla="*/ 56613 h 3451756"/>
              <a:gd name="T18" fmla="*/ 1604865 w 3798049"/>
              <a:gd name="T19" fmla="*/ 48149 h 3451756"/>
              <a:gd name="T20" fmla="*/ 1266266 w 3798049"/>
              <a:gd name="T21" fmla="*/ 39683 h 3451756"/>
              <a:gd name="T22" fmla="*/ 724506 w 3798049"/>
              <a:gd name="T23" fmla="*/ 22752 h 3451756"/>
              <a:gd name="T24" fmla="*/ 597531 w 3798049"/>
              <a:gd name="T25" fmla="*/ 65079 h 3451756"/>
              <a:gd name="T26" fmla="*/ 512881 w 3798049"/>
              <a:gd name="T27" fmla="*/ 124337 h 3451756"/>
              <a:gd name="T28" fmla="*/ 360511 w 3798049"/>
              <a:gd name="T29" fmla="*/ 310574 h 3451756"/>
              <a:gd name="T30" fmla="*/ 174282 w 3798049"/>
              <a:gd name="T31" fmla="*/ 539139 h 3451756"/>
              <a:gd name="T32" fmla="*/ 140421 w 3798049"/>
              <a:gd name="T33" fmla="*/ 632259 h 3451756"/>
              <a:gd name="T34" fmla="*/ 98097 w 3798049"/>
              <a:gd name="T35" fmla="*/ 793100 h 3451756"/>
              <a:gd name="T36" fmla="*/ 55771 w 3798049"/>
              <a:gd name="T37" fmla="*/ 903150 h 3451756"/>
              <a:gd name="T38" fmla="*/ 64236 w 3798049"/>
              <a:gd name="T39" fmla="*/ 1047061 h 3451756"/>
              <a:gd name="T40" fmla="*/ 13446 w 3798049"/>
              <a:gd name="T41" fmla="*/ 1377210 h 3451756"/>
              <a:gd name="T42" fmla="*/ 30376 w 3798049"/>
              <a:gd name="T43" fmla="*/ 1902063 h 3451756"/>
              <a:gd name="T44" fmla="*/ 81166 w 3798049"/>
              <a:gd name="T45" fmla="*/ 2020578 h 3451756"/>
              <a:gd name="T46" fmla="*/ 191211 w 3798049"/>
              <a:gd name="T47" fmla="*/ 2299935 h 3451756"/>
              <a:gd name="T48" fmla="*/ 242001 w 3798049"/>
              <a:gd name="T49" fmla="*/ 2443846 h 3451756"/>
              <a:gd name="T50" fmla="*/ 385906 w 3798049"/>
              <a:gd name="T51" fmla="*/ 2596223 h 3451756"/>
              <a:gd name="T52" fmla="*/ 462091 w 3798049"/>
              <a:gd name="T53" fmla="*/ 2613154 h 3451756"/>
              <a:gd name="T54" fmla="*/ 648321 w 3798049"/>
              <a:gd name="T55" fmla="*/ 2748599 h 3451756"/>
              <a:gd name="T56" fmla="*/ 682181 w 3798049"/>
              <a:gd name="T57" fmla="*/ 3011026 h 3451756"/>
              <a:gd name="T58" fmla="*/ 800691 w 3798049"/>
              <a:gd name="T59" fmla="*/ 3061818 h 3451756"/>
              <a:gd name="T60" fmla="*/ 944596 w 3798049"/>
              <a:gd name="T61" fmla="*/ 3205729 h 3451756"/>
              <a:gd name="T62" fmla="*/ 1080036 w 3798049"/>
              <a:gd name="T63" fmla="*/ 3315779 h 3451756"/>
              <a:gd name="T64" fmla="*/ 1139291 w 3798049"/>
              <a:gd name="T65" fmla="*/ 3358105 h 3451756"/>
              <a:gd name="T66" fmla="*/ 1486356 w 3798049"/>
              <a:gd name="T67" fmla="*/ 3375037 h 3451756"/>
              <a:gd name="T68" fmla="*/ 1545611 w 3798049"/>
              <a:gd name="T69" fmla="*/ 3391967 h 3451756"/>
              <a:gd name="T70" fmla="*/ 1977326 w 3798049"/>
              <a:gd name="T71" fmla="*/ 3391967 h 3451756"/>
              <a:gd name="T72" fmla="*/ 2104301 w 3798049"/>
              <a:gd name="T73" fmla="*/ 3451225 h 3451756"/>
              <a:gd name="T74" fmla="*/ 2383646 w 3798049"/>
              <a:gd name="T75" fmla="*/ 3425829 h 3451756"/>
              <a:gd name="T76" fmla="*/ 2620665 w 3798049"/>
              <a:gd name="T77" fmla="*/ 3400433 h 3451756"/>
              <a:gd name="T78" fmla="*/ 2722245 w 3798049"/>
              <a:gd name="T79" fmla="*/ 3358105 h 3451756"/>
              <a:gd name="T80" fmla="*/ 3272471 w 3798049"/>
              <a:gd name="T81" fmla="*/ 3358105 h 3451756"/>
              <a:gd name="T82" fmla="*/ 3314795 w 3798049"/>
              <a:gd name="T83" fmla="*/ 3383501 h 3451756"/>
              <a:gd name="T84" fmla="*/ 3568745 w 3798049"/>
              <a:gd name="T85" fmla="*/ 3366571 h 3451756"/>
              <a:gd name="T86" fmla="*/ 3636465 w 3798049"/>
              <a:gd name="T87" fmla="*/ 3358105 h 34517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798049" h="3451756">
                <a:moveTo>
                  <a:pt x="3798049" y="632356"/>
                </a:moveTo>
                <a:cubicBezTo>
                  <a:pt x="3794960" y="610733"/>
                  <a:pt x="3790326" y="563783"/>
                  <a:pt x="3781116" y="539222"/>
                </a:cubicBezTo>
                <a:cubicBezTo>
                  <a:pt x="3776684" y="527404"/>
                  <a:pt x="3770444" y="516314"/>
                  <a:pt x="3764182" y="505356"/>
                </a:cubicBezTo>
                <a:cubicBezTo>
                  <a:pt x="3759133" y="496521"/>
                  <a:pt x="3754907" y="486657"/>
                  <a:pt x="3747249" y="479956"/>
                </a:cubicBezTo>
                <a:cubicBezTo>
                  <a:pt x="3731933" y="466554"/>
                  <a:pt x="3713382" y="457378"/>
                  <a:pt x="3696449" y="446089"/>
                </a:cubicBezTo>
                <a:cubicBezTo>
                  <a:pt x="3687982" y="440445"/>
                  <a:pt x="3678244" y="436351"/>
                  <a:pt x="3671049" y="429156"/>
                </a:cubicBezTo>
                <a:lnTo>
                  <a:pt x="3654116" y="412222"/>
                </a:lnTo>
                <a:cubicBezTo>
                  <a:pt x="3651294" y="400933"/>
                  <a:pt x="3647931" y="389766"/>
                  <a:pt x="3645649" y="378356"/>
                </a:cubicBezTo>
                <a:cubicBezTo>
                  <a:pt x="3642282" y="361522"/>
                  <a:pt x="3641346" y="344210"/>
                  <a:pt x="3637182" y="327556"/>
                </a:cubicBezTo>
                <a:cubicBezTo>
                  <a:pt x="3632853" y="310240"/>
                  <a:pt x="3626878" y="293329"/>
                  <a:pt x="3620249" y="276756"/>
                </a:cubicBezTo>
                <a:cubicBezTo>
                  <a:pt x="3615562" y="265037"/>
                  <a:pt x="3611396" y="252585"/>
                  <a:pt x="3603316" y="242889"/>
                </a:cubicBezTo>
                <a:cubicBezTo>
                  <a:pt x="3586292" y="222460"/>
                  <a:pt x="3536268" y="212797"/>
                  <a:pt x="3518649" y="209022"/>
                </a:cubicBezTo>
                <a:cubicBezTo>
                  <a:pt x="3422713" y="188464"/>
                  <a:pt x="3493407" y="211487"/>
                  <a:pt x="3425516" y="192089"/>
                </a:cubicBezTo>
                <a:cubicBezTo>
                  <a:pt x="3389978" y="181935"/>
                  <a:pt x="3386634" y="177744"/>
                  <a:pt x="3349316" y="149756"/>
                </a:cubicBezTo>
                <a:cubicBezTo>
                  <a:pt x="3325833" y="132144"/>
                  <a:pt x="3317753" y="120507"/>
                  <a:pt x="3290049" y="115889"/>
                </a:cubicBezTo>
                <a:cubicBezTo>
                  <a:pt x="3211042" y="102721"/>
                  <a:pt x="3232436" y="114186"/>
                  <a:pt x="3171516" y="98956"/>
                </a:cubicBezTo>
                <a:cubicBezTo>
                  <a:pt x="3151583" y="93973"/>
                  <a:pt x="3132711" y="83882"/>
                  <a:pt x="3112249" y="82022"/>
                </a:cubicBezTo>
                <a:cubicBezTo>
                  <a:pt x="2977075" y="69733"/>
                  <a:pt x="2841316" y="65089"/>
                  <a:pt x="2705849" y="56622"/>
                </a:cubicBezTo>
                <a:cubicBezTo>
                  <a:pt x="2660693" y="45333"/>
                  <a:pt x="2616079" y="31601"/>
                  <a:pt x="2570382" y="22756"/>
                </a:cubicBezTo>
                <a:cubicBezTo>
                  <a:pt x="2265824" y="-36191"/>
                  <a:pt x="1832671" y="36666"/>
                  <a:pt x="1605182" y="48156"/>
                </a:cubicBezTo>
                <a:cubicBezTo>
                  <a:pt x="1464603" y="78280"/>
                  <a:pt x="1452799" y="91143"/>
                  <a:pt x="1283449" y="65089"/>
                </a:cubicBezTo>
                <a:cubicBezTo>
                  <a:pt x="1273392" y="63542"/>
                  <a:pt x="1274548" y="45936"/>
                  <a:pt x="1266516" y="39689"/>
                </a:cubicBezTo>
                <a:cubicBezTo>
                  <a:pt x="1248555" y="25720"/>
                  <a:pt x="1227005" y="17111"/>
                  <a:pt x="1207249" y="5822"/>
                </a:cubicBezTo>
                <a:cubicBezTo>
                  <a:pt x="1046382" y="11467"/>
                  <a:pt x="885301" y="12715"/>
                  <a:pt x="724649" y="22756"/>
                </a:cubicBezTo>
                <a:cubicBezTo>
                  <a:pt x="704143" y="24038"/>
                  <a:pt x="684874" y="33192"/>
                  <a:pt x="665382" y="39689"/>
                </a:cubicBezTo>
                <a:cubicBezTo>
                  <a:pt x="642506" y="47314"/>
                  <a:pt x="620310" y="56848"/>
                  <a:pt x="597649" y="65089"/>
                </a:cubicBezTo>
                <a:cubicBezTo>
                  <a:pt x="571557" y="74577"/>
                  <a:pt x="569458" y="71110"/>
                  <a:pt x="546849" y="90489"/>
                </a:cubicBezTo>
                <a:cubicBezTo>
                  <a:pt x="534727" y="100879"/>
                  <a:pt x="523875" y="112685"/>
                  <a:pt x="512982" y="124356"/>
                </a:cubicBezTo>
                <a:cubicBezTo>
                  <a:pt x="484355" y="155028"/>
                  <a:pt x="454884" y="185018"/>
                  <a:pt x="428316" y="217489"/>
                </a:cubicBezTo>
                <a:cubicBezTo>
                  <a:pt x="404008" y="247198"/>
                  <a:pt x="385564" y="281477"/>
                  <a:pt x="360582" y="310622"/>
                </a:cubicBezTo>
                <a:cubicBezTo>
                  <a:pt x="334608" y="340926"/>
                  <a:pt x="302529" y="365545"/>
                  <a:pt x="275916" y="395289"/>
                </a:cubicBezTo>
                <a:cubicBezTo>
                  <a:pt x="247242" y="427337"/>
                  <a:pt x="194866" y="498123"/>
                  <a:pt x="174316" y="539222"/>
                </a:cubicBezTo>
                <a:cubicBezTo>
                  <a:pt x="166333" y="555187"/>
                  <a:pt x="163482" y="573247"/>
                  <a:pt x="157382" y="590022"/>
                </a:cubicBezTo>
                <a:cubicBezTo>
                  <a:pt x="152188" y="604305"/>
                  <a:pt x="146093" y="618245"/>
                  <a:pt x="140449" y="632356"/>
                </a:cubicBezTo>
                <a:cubicBezTo>
                  <a:pt x="122302" y="741233"/>
                  <a:pt x="144715" y="629072"/>
                  <a:pt x="115049" y="725489"/>
                </a:cubicBezTo>
                <a:cubicBezTo>
                  <a:pt x="108205" y="747732"/>
                  <a:pt x="106759" y="771614"/>
                  <a:pt x="98116" y="793222"/>
                </a:cubicBezTo>
                <a:cubicBezTo>
                  <a:pt x="89666" y="814348"/>
                  <a:pt x="75538" y="832733"/>
                  <a:pt x="64249" y="852489"/>
                </a:cubicBezTo>
                <a:cubicBezTo>
                  <a:pt x="61427" y="869422"/>
                  <a:pt x="59149" y="886455"/>
                  <a:pt x="55782" y="903289"/>
                </a:cubicBezTo>
                <a:cubicBezTo>
                  <a:pt x="53500" y="914699"/>
                  <a:pt x="47316" y="925520"/>
                  <a:pt x="47316" y="937156"/>
                </a:cubicBezTo>
                <a:cubicBezTo>
                  <a:pt x="47316" y="967917"/>
                  <a:pt x="57803" y="1014992"/>
                  <a:pt x="64249" y="1047222"/>
                </a:cubicBezTo>
                <a:cubicBezTo>
                  <a:pt x="61427" y="1095200"/>
                  <a:pt x="60902" y="1143369"/>
                  <a:pt x="55782" y="1191156"/>
                </a:cubicBezTo>
                <a:cubicBezTo>
                  <a:pt x="48441" y="1259672"/>
                  <a:pt x="31499" y="1311238"/>
                  <a:pt x="13449" y="1377422"/>
                </a:cubicBezTo>
                <a:cubicBezTo>
                  <a:pt x="-8515" y="1553129"/>
                  <a:pt x="53" y="1457402"/>
                  <a:pt x="13449" y="1792289"/>
                </a:cubicBezTo>
                <a:cubicBezTo>
                  <a:pt x="14119" y="1809030"/>
                  <a:pt x="19854" y="1876034"/>
                  <a:pt x="30382" y="1902356"/>
                </a:cubicBezTo>
                <a:cubicBezTo>
                  <a:pt x="37413" y="1919934"/>
                  <a:pt x="48324" y="1935755"/>
                  <a:pt x="55782" y="1953156"/>
                </a:cubicBezTo>
                <a:cubicBezTo>
                  <a:pt x="65281" y="1975319"/>
                  <a:pt x="71517" y="1998798"/>
                  <a:pt x="81182" y="2020889"/>
                </a:cubicBezTo>
                <a:cubicBezTo>
                  <a:pt x="128702" y="2129505"/>
                  <a:pt x="103451" y="2047912"/>
                  <a:pt x="148916" y="2164822"/>
                </a:cubicBezTo>
                <a:cubicBezTo>
                  <a:pt x="174173" y="2229769"/>
                  <a:pt x="172056" y="2238871"/>
                  <a:pt x="191249" y="2300289"/>
                </a:cubicBezTo>
                <a:cubicBezTo>
                  <a:pt x="199235" y="2325844"/>
                  <a:pt x="207738" y="2351241"/>
                  <a:pt x="216649" y="2376489"/>
                </a:cubicBezTo>
                <a:cubicBezTo>
                  <a:pt x="224674" y="2399227"/>
                  <a:pt x="230767" y="2422911"/>
                  <a:pt x="242049" y="2444222"/>
                </a:cubicBezTo>
                <a:cubicBezTo>
                  <a:pt x="258220" y="2474768"/>
                  <a:pt x="307138" y="2543178"/>
                  <a:pt x="335182" y="2571222"/>
                </a:cubicBezTo>
                <a:cubicBezTo>
                  <a:pt x="348232" y="2584272"/>
                  <a:pt x="368272" y="2592687"/>
                  <a:pt x="385982" y="2596622"/>
                </a:cubicBezTo>
                <a:cubicBezTo>
                  <a:pt x="402740" y="2600346"/>
                  <a:pt x="420024" y="2601365"/>
                  <a:pt x="436782" y="2605089"/>
                </a:cubicBezTo>
                <a:cubicBezTo>
                  <a:pt x="445494" y="2607025"/>
                  <a:pt x="453979" y="2610040"/>
                  <a:pt x="462182" y="2613556"/>
                </a:cubicBezTo>
                <a:cubicBezTo>
                  <a:pt x="493735" y="2627079"/>
                  <a:pt x="518630" y="2643662"/>
                  <a:pt x="546849" y="2664356"/>
                </a:cubicBezTo>
                <a:cubicBezTo>
                  <a:pt x="618227" y="2716700"/>
                  <a:pt x="605607" y="2706180"/>
                  <a:pt x="648449" y="2749022"/>
                </a:cubicBezTo>
                <a:cubicBezTo>
                  <a:pt x="657389" y="2793720"/>
                  <a:pt x="659653" y="2800968"/>
                  <a:pt x="665382" y="2850622"/>
                </a:cubicBezTo>
                <a:cubicBezTo>
                  <a:pt x="671562" y="2904185"/>
                  <a:pt x="669827" y="2959037"/>
                  <a:pt x="682316" y="3011489"/>
                </a:cubicBezTo>
                <a:cubicBezTo>
                  <a:pt x="684673" y="3021388"/>
                  <a:pt x="698615" y="3023871"/>
                  <a:pt x="707716" y="3028422"/>
                </a:cubicBezTo>
                <a:cubicBezTo>
                  <a:pt x="731285" y="3040207"/>
                  <a:pt x="777131" y="3054383"/>
                  <a:pt x="800849" y="3062289"/>
                </a:cubicBezTo>
                <a:cubicBezTo>
                  <a:pt x="817782" y="3076400"/>
                  <a:pt x="835400" y="3089728"/>
                  <a:pt x="851649" y="3104622"/>
                </a:cubicBezTo>
                <a:cubicBezTo>
                  <a:pt x="882045" y="3132485"/>
                  <a:pt x="920245" y="3172484"/>
                  <a:pt x="944782" y="3206222"/>
                </a:cubicBezTo>
                <a:cubicBezTo>
                  <a:pt x="972076" y="3243751"/>
                  <a:pt x="964677" y="3254862"/>
                  <a:pt x="1004049" y="3282422"/>
                </a:cubicBezTo>
                <a:cubicBezTo>
                  <a:pt x="1038448" y="3306501"/>
                  <a:pt x="1048383" y="3304339"/>
                  <a:pt x="1080249" y="3316289"/>
                </a:cubicBezTo>
                <a:cubicBezTo>
                  <a:pt x="1094479" y="3321625"/>
                  <a:pt x="1108471" y="3327578"/>
                  <a:pt x="1122582" y="3333222"/>
                </a:cubicBezTo>
                <a:cubicBezTo>
                  <a:pt x="1128227" y="3341689"/>
                  <a:pt x="1131570" y="3352265"/>
                  <a:pt x="1139516" y="3358622"/>
                </a:cubicBezTo>
                <a:cubicBezTo>
                  <a:pt x="1146485" y="3364197"/>
                  <a:pt x="1156002" y="3366654"/>
                  <a:pt x="1164916" y="3367089"/>
                </a:cubicBezTo>
                <a:cubicBezTo>
                  <a:pt x="1272070" y="3372316"/>
                  <a:pt x="1379405" y="3372734"/>
                  <a:pt x="1486649" y="3375556"/>
                </a:cubicBezTo>
                <a:cubicBezTo>
                  <a:pt x="1497938" y="3378378"/>
                  <a:pt x="1509327" y="3380825"/>
                  <a:pt x="1520516" y="3384022"/>
                </a:cubicBezTo>
                <a:cubicBezTo>
                  <a:pt x="1529097" y="3386474"/>
                  <a:pt x="1536991" y="3392489"/>
                  <a:pt x="1545916" y="3392489"/>
                </a:cubicBezTo>
                <a:cubicBezTo>
                  <a:pt x="1622168" y="3392489"/>
                  <a:pt x="1698316" y="3386844"/>
                  <a:pt x="1774516" y="3384022"/>
                </a:cubicBezTo>
                <a:cubicBezTo>
                  <a:pt x="1842249" y="3386844"/>
                  <a:pt x="1910846" y="3381344"/>
                  <a:pt x="1977716" y="3392489"/>
                </a:cubicBezTo>
                <a:cubicBezTo>
                  <a:pt x="1997790" y="3395835"/>
                  <a:pt x="2010650" y="3416611"/>
                  <a:pt x="2028516" y="3426356"/>
                </a:cubicBezTo>
                <a:cubicBezTo>
                  <a:pt x="2055492" y="3441070"/>
                  <a:pt x="2076136" y="3444611"/>
                  <a:pt x="2104716" y="3451756"/>
                </a:cubicBezTo>
                <a:cubicBezTo>
                  <a:pt x="2180916" y="3448934"/>
                  <a:pt x="2257377" y="3450193"/>
                  <a:pt x="2333316" y="3443289"/>
                </a:cubicBezTo>
                <a:cubicBezTo>
                  <a:pt x="2351092" y="3441673"/>
                  <a:pt x="2366613" y="3429857"/>
                  <a:pt x="2384116" y="3426356"/>
                </a:cubicBezTo>
                <a:cubicBezTo>
                  <a:pt x="2398227" y="3423534"/>
                  <a:pt x="2412254" y="3420255"/>
                  <a:pt x="2426449" y="3417889"/>
                </a:cubicBezTo>
                <a:cubicBezTo>
                  <a:pt x="2506721" y="3404510"/>
                  <a:pt x="2519719" y="3407297"/>
                  <a:pt x="2621182" y="3400956"/>
                </a:cubicBezTo>
                <a:cubicBezTo>
                  <a:pt x="2638115" y="3395311"/>
                  <a:pt x="2657130" y="3393923"/>
                  <a:pt x="2671982" y="3384022"/>
                </a:cubicBezTo>
                <a:cubicBezTo>
                  <a:pt x="2687321" y="3373796"/>
                  <a:pt x="2703066" y="3360082"/>
                  <a:pt x="2722782" y="3358622"/>
                </a:cubicBezTo>
                <a:cubicBezTo>
                  <a:pt x="2790389" y="3353614"/>
                  <a:pt x="2858249" y="3352978"/>
                  <a:pt x="2925982" y="3350156"/>
                </a:cubicBezTo>
                <a:cubicBezTo>
                  <a:pt x="3041693" y="3352978"/>
                  <a:pt x="3157651" y="3350566"/>
                  <a:pt x="3273116" y="3358622"/>
                </a:cubicBezTo>
                <a:cubicBezTo>
                  <a:pt x="3281079" y="3359178"/>
                  <a:pt x="3283204" y="3371449"/>
                  <a:pt x="3290049" y="3375556"/>
                </a:cubicBezTo>
                <a:cubicBezTo>
                  <a:pt x="3297702" y="3380148"/>
                  <a:pt x="3306982" y="3381200"/>
                  <a:pt x="3315449" y="3384022"/>
                </a:cubicBezTo>
                <a:lnTo>
                  <a:pt x="3417049" y="3375556"/>
                </a:lnTo>
                <a:cubicBezTo>
                  <a:pt x="3467815" y="3372172"/>
                  <a:pt x="3518800" y="3371913"/>
                  <a:pt x="3569449" y="3367089"/>
                </a:cubicBezTo>
                <a:cubicBezTo>
                  <a:pt x="3578333" y="3366243"/>
                  <a:pt x="3585993" y="3359729"/>
                  <a:pt x="3594849" y="3358622"/>
                </a:cubicBezTo>
                <a:cubicBezTo>
                  <a:pt x="3608851" y="3356872"/>
                  <a:pt x="3623071" y="3358622"/>
                  <a:pt x="3637182" y="3358622"/>
                </a:cubicBezTo>
              </a:path>
            </a:pathLst>
          </a:custGeom>
          <a:noFill/>
          <a:ln w="254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TextBox 9"/>
          <p:cNvSpPr txBox="1">
            <a:spLocks noChangeArrowheads="1"/>
          </p:cNvSpPr>
          <p:nvPr/>
        </p:nvSpPr>
        <p:spPr bwMode="auto">
          <a:xfrm>
            <a:off x="3413125" y="1854200"/>
            <a:ext cx="514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FF0</a:t>
            </a:r>
          </a:p>
        </p:txBody>
      </p:sp>
      <p:sp>
        <p:nvSpPr>
          <p:cNvPr id="29704" name="TextBox 10"/>
          <p:cNvSpPr txBox="1">
            <a:spLocks noChangeArrowheads="1"/>
          </p:cNvSpPr>
          <p:nvPr/>
        </p:nvSpPr>
        <p:spPr bwMode="auto">
          <a:xfrm>
            <a:off x="3375025" y="3055938"/>
            <a:ext cx="514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FF1</a:t>
            </a:r>
          </a:p>
        </p:txBody>
      </p:sp>
      <p:sp>
        <p:nvSpPr>
          <p:cNvPr id="29705" name="TextBox 11"/>
          <p:cNvSpPr txBox="1">
            <a:spLocks noChangeArrowheads="1"/>
          </p:cNvSpPr>
          <p:nvPr/>
        </p:nvSpPr>
        <p:spPr bwMode="auto">
          <a:xfrm>
            <a:off x="3357563" y="4368800"/>
            <a:ext cx="515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FF2</a:t>
            </a:r>
          </a:p>
        </p:txBody>
      </p:sp>
      <p:sp>
        <p:nvSpPr>
          <p:cNvPr id="29706" name="TextBox 12"/>
          <p:cNvSpPr txBox="1">
            <a:spLocks noChangeArrowheads="1"/>
          </p:cNvSpPr>
          <p:nvPr/>
        </p:nvSpPr>
        <p:spPr bwMode="auto">
          <a:xfrm>
            <a:off x="3413125" y="5588000"/>
            <a:ext cx="514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FF3</a:t>
            </a:r>
          </a:p>
        </p:txBody>
      </p:sp>
      <p:cxnSp>
        <p:nvCxnSpPr>
          <p:cNvPr id="29707" name="Straight Connector 13"/>
          <p:cNvCxnSpPr>
            <a:cxnSpLocks noChangeShapeType="1"/>
          </p:cNvCxnSpPr>
          <p:nvPr/>
        </p:nvCxnSpPr>
        <p:spPr bwMode="auto">
          <a:xfrm>
            <a:off x="3005138" y="1152525"/>
            <a:ext cx="0" cy="1039813"/>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08" name="TextBox 14"/>
          <p:cNvSpPr txBox="1">
            <a:spLocks noChangeArrowheads="1"/>
          </p:cNvSpPr>
          <p:nvPr/>
        </p:nvSpPr>
        <p:spPr bwMode="auto">
          <a:xfrm>
            <a:off x="2654300" y="831850"/>
            <a:ext cx="876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CLOCK</a:t>
            </a:r>
          </a:p>
        </p:txBody>
      </p:sp>
      <p:sp>
        <p:nvSpPr>
          <p:cNvPr id="29709" name="Rectangle 15"/>
          <p:cNvSpPr>
            <a:spLocks noChangeArrowheads="1"/>
          </p:cNvSpPr>
          <p:nvPr/>
        </p:nvSpPr>
        <p:spPr bwMode="auto">
          <a:xfrm>
            <a:off x="2654300" y="4829175"/>
            <a:ext cx="584200" cy="288925"/>
          </a:xfrm>
          <a:prstGeom prst="rect">
            <a:avLst/>
          </a:prstGeom>
          <a:solidFill>
            <a:schemeClr val="bg1"/>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200">
                <a:solidFill>
                  <a:schemeClr val="accent1"/>
                </a:solidFill>
                <a:latin typeface="Arial" pitchFamily="34" charset="0"/>
              </a:rPr>
              <a:t>1.5ns</a:t>
            </a:r>
          </a:p>
        </p:txBody>
      </p:sp>
      <p:sp>
        <p:nvSpPr>
          <p:cNvPr id="29710" name="Rectangle 16"/>
          <p:cNvSpPr>
            <a:spLocks noChangeArrowheads="1"/>
          </p:cNvSpPr>
          <p:nvPr/>
        </p:nvSpPr>
        <p:spPr bwMode="auto">
          <a:xfrm>
            <a:off x="101600" y="6011863"/>
            <a:ext cx="2946400"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spTree>
    <p:extLst>
      <p:ext uri="{BB962C8B-B14F-4D97-AF65-F5344CB8AC3E}">
        <p14:creationId xmlns:p14="http://schemas.microsoft.com/office/powerpoint/2010/main" val="42772187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p:txBody>
          <a:bodyPr/>
          <a:lstStyle/>
          <a:p>
            <a:r>
              <a:rPr lang="en-US" altLang="en-US" smtClean="0"/>
              <a:t>Repeat with Clock Skew (1.5ns)</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l="2734" r="4466"/>
          <a:stretch>
            <a:fillRect/>
          </a:stretch>
        </p:blipFill>
        <p:spPr bwMode="auto">
          <a:xfrm>
            <a:off x="0" y="1152525"/>
            <a:ext cx="47752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Oval 4"/>
          <p:cNvSpPr>
            <a:spLocks noChangeArrowheads="1"/>
          </p:cNvSpPr>
          <p:nvPr/>
        </p:nvSpPr>
        <p:spPr bwMode="auto">
          <a:xfrm>
            <a:off x="566738" y="4224338"/>
            <a:ext cx="1312862" cy="1406525"/>
          </a:xfrm>
          <a:prstGeom prst="ellipse">
            <a:avLst/>
          </a:prstGeom>
          <a:solidFill>
            <a:schemeClr val="accent1">
              <a:alpha val="49019"/>
            </a:schemeClr>
          </a:solidFill>
          <a:ln w="9525"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5" name="Oval 5"/>
          <p:cNvSpPr>
            <a:spLocks noChangeArrowheads="1"/>
          </p:cNvSpPr>
          <p:nvPr/>
        </p:nvSpPr>
        <p:spPr bwMode="auto">
          <a:xfrm rot="-5400000">
            <a:off x="1854201" y="4503737"/>
            <a:ext cx="1020762" cy="1960563"/>
          </a:xfrm>
          <a:prstGeom prst="ellipse">
            <a:avLst/>
          </a:prstGeom>
          <a:solidFill>
            <a:schemeClr val="accent1">
              <a:alpha val="49019"/>
            </a:schemeClr>
          </a:solidFill>
          <a:ln w="9525"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6" name="TextBox 6"/>
          <p:cNvSpPr txBox="1">
            <a:spLocks noChangeArrowheads="1"/>
          </p:cNvSpPr>
          <p:nvPr/>
        </p:nvSpPr>
        <p:spPr bwMode="auto">
          <a:xfrm>
            <a:off x="4560888" y="1152525"/>
            <a:ext cx="471805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  Q0 to Q2 delay is 5.2ns (with no </a:t>
            </a:r>
          </a:p>
          <a:p>
            <a:r>
              <a:rPr lang="en-US" altLang="en-US"/>
              <a:t>  skew between Q0 and Q2)</a:t>
            </a:r>
          </a:p>
          <a:p>
            <a:endParaRPr lang="en-US" altLang="en-US"/>
          </a:p>
          <a:p>
            <a:r>
              <a:rPr lang="en-US" altLang="en-US"/>
              <a:t>Hold time for shortest path that start </a:t>
            </a:r>
          </a:p>
          <a:p>
            <a:r>
              <a:rPr lang="en-US" altLang="en-US"/>
              <a:t>Elsewhere and end at Q3</a:t>
            </a:r>
          </a:p>
          <a:p>
            <a:endParaRPr lang="en-US" altLang="en-US"/>
          </a:p>
          <a:p>
            <a:r>
              <a:rPr lang="en-US" altLang="en-US"/>
              <a:t> 0.8 + 1.2 + 1.2 = 3.2 ns</a:t>
            </a:r>
          </a:p>
          <a:p>
            <a:endParaRPr lang="en-US" altLang="en-US"/>
          </a:p>
          <a:p>
            <a:r>
              <a:rPr lang="en-US" altLang="en-US"/>
              <a:t>             &lt; t</a:t>
            </a:r>
            <a:r>
              <a:rPr lang="en-US" altLang="en-US" baseline="-25000"/>
              <a:t>hold</a:t>
            </a:r>
            <a:r>
              <a:rPr lang="en-US" altLang="en-US"/>
              <a:t> (0.4) + t </a:t>
            </a:r>
            <a:r>
              <a:rPr lang="en-US" altLang="en-US" baseline="-25000"/>
              <a:t>skew </a:t>
            </a:r>
            <a:r>
              <a:rPr lang="en-US" altLang="en-US"/>
              <a:t>(1.5)</a:t>
            </a:r>
          </a:p>
          <a:p>
            <a:endParaRPr lang="en-US" altLang="en-US"/>
          </a:p>
          <a:p>
            <a:r>
              <a:rPr lang="en-US" altLang="en-US"/>
              <a:t>If skew becomes greater than 2.8 .. </a:t>
            </a:r>
          </a:p>
          <a:p>
            <a:r>
              <a:rPr lang="en-US" altLang="en-US"/>
              <a:t>   We will have hold problem. </a:t>
            </a:r>
            <a:endParaRPr lang="en-US" altLang="en-US" baseline="-25000"/>
          </a:p>
          <a:p>
            <a:r>
              <a:rPr lang="en-US" altLang="en-US"/>
              <a:t> </a:t>
            </a:r>
          </a:p>
          <a:p>
            <a:r>
              <a:rPr lang="en-US" altLang="en-US"/>
              <a:t>  </a:t>
            </a:r>
          </a:p>
          <a:p>
            <a:endParaRPr lang="en-US" altLang="en-US"/>
          </a:p>
          <a:p>
            <a:endParaRPr lang="en-US" altLang="en-US"/>
          </a:p>
        </p:txBody>
      </p:sp>
      <p:sp>
        <p:nvSpPr>
          <p:cNvPr id="30727" name="Rectangle 8"/>
          <p:cNvSpPr>
            <a:spLocks noChangeArrowheads="1"/>
          </p:cNvSpPr>
          <p:nvPr/>
        </p:nvSpPr>
        <p:spPr bwMode="auto">
          <a:xfrm>
            <a:off x="398463" y="6578600"/>
            <a:ext cx="2559050" cy="1984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sp>
        <p:nvSpPr>
          <p:cNvPr id="30728" name="Rectangle 7"/>
          <p:cNvSpPr>
            <a:spLocks noChangeArrowheads="1"/>
          </p:cNvSpPr>
          <p:nvPr/>
        </p:nvSpPr>
        <p:spPr bwMode="auto">
          <a:xfrm>
            <a:off x="-211138" y="5994400"/>
            <a:ext cx="2946401"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800">
              <a:solidFill>
                <a:schemeClr val="accent1"/>
              </a:solidFill>
              <a:latin typeface="Arial" pitchFamily="34" charset="0"/>
            </a:endParaRPr>
          </a:p>
        </p:txBody>
      </p:sp>
      <p:sp>
        <p:nvSpPr>
          <p:cNvPr id="30729" name="TextBox 8"/>
          <p:cNvSpPr txBox="1">
            <a:spLocks noChangeArrowheads="1"/>
          </p:cNvSpPr>
          <p:nvPr/>
        </p:nvSpPr>
        <p:spPr bwMode="auto">
          <a:xfrm>
            <a:off x="3413125" y="1836738"/>
            <a:ext cx="514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FF0</a:t>
            </a:r>
          </a:p>
        </p:txBody>
      </p:sp>
      <p:sp>
        <p:nvSpPr>
          <p:cNvPr id="30730" name="TextBox 9"/>
          <p:cNvSpPr txBox="1">
            <a:spLocks noChangeArrowheads="1"/>
          </p:cNvSpPr>
          <p:nvPr/>
        </p:nvSpPr>
        <p:spPr bwMode="auto">
          <a:xfrm>
            <a:off x="3375025" y="3040063"/>
            <a:ext cx="514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FF1</a:t>
            </a:r>
          </a:p>
        </p:txBody>
      </p:sp>
      <p:sp>
        <p:nvSpPr>
          <p:cNvPr id="30731" name="TextBox 10"/>
          <p:cNvSpPr txBox="1">
            <a:spLocks noChangeArrowheads="1"/>
          </p:cNvSpPr>
          <p:nvPr/>
        </p:nvSpPr>
        <p:spPr bwMode="auto">
          <a:xfrm>
            <a:off x="3357563" y="4352925"/>
            <a:ext cx="515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FF2</a:t>
            </a:r>
          </a:p>
        </p:txBody>
      </p:sp>
      <p:sp>
        <p:nvSpPr>
          <p:cNvPr id="30732" name="TextBox 11"/>
          <p:cNvSpPr txBox="1">
            <a:spLocks noChangeArrowheads="1"/>
          </p:cNvSpPr>
          <p:nvPr/>
        </p:nvSpPr>
        <p:spPr bwMode="auto">
          <a:xfrm>
            <a:off x="3413125" y="5570538"/>
            <a:ext cx="514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FF3</a:t>
            </a:r>
          </a:p>
        </p:txBody>
      </p:sp>
      <p:cxnSp>
        <p:nvCxnSpPr>
          <p:cNvPr id="30733" name="Straight Connector 12"/>
          <p:cNvCxnSpPr>
            <a:cxnSpLocks noChangeShapeType="1"/>
          </p:cNvCxnSpPr>
          <p:nvPr/>
        </p:nvCxnSpPr>
        <p:spPr bwMode="auto">
          <a:xfrm>
            <a:off x="3005138" y="1135063"/>
            <a:ext cx="0" cy="104140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4" name="TextBox 13"/>
          <p:cNvSpPr txBox="1">
            <a:spLocks noChangeArrowheads="1"/>
          </p:cNvSpPr>
          <p:nvPr/>
        </p:nvSpPr>
        <p:spPr bwMode="auto">
          <a:xfrm>
            <a:off x="2654300" y="814388"/>
            <a:ext cx="876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CLOCK</a:t>
            </a:r>
          </a:p>
        </p:txBody>
      </p:sp>
      <p:sp>
        <p:nvSpPr>
          <p:cNvPr id="30735" name="Rectangle 14"/>
          <p:cNvSpPr>
            <a:spLocks noChangeArrowheads="1"/>
          </p:cNvSpPr>
          <p:nvPr/>
        </p:nvSpPr>
        <p:spPr bwMode="auto">
          <a:xfrm>
            <a:off x="2654300" y="4813300"/>
            <a:ext cx="584200" cy="287338"/>
          </a:xfrm>
          <a:prstGeom prst="rect">
            <a:avLst/>
          </a:prstGeom>
          <a:solidFill>
            <a:schemeClr val="bg1"/>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200">
                <a:solidFill>
                  <a:schemeClr val="accent1"/>
                </a:solidFill>
                <a:latin typeface="Arial" pitchFamily="34" charset="0"/>
              </a:rPr>
              <a:t>1.5ns</a:t>
            </a:r>
          </a:p>
        </p:txBody>
      </p:sp>
    </p:spTree>
    <p:extLst>
      <p:ext uri="{BB962C8B-B14F-4D97-AF65-F5344CB8AC3E}">
        <p14:creationId xmlns:p14="http://schemas.microsoft.com/office/powerpoint/2010/main" val="508454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Options</a:t>
            </a:r>
            <a:endParaRPr lang="en-US" dirty="0"/>
          </a:p>
        </p:txBody>
      </p:sp>
      <p:pic>
        <p:nvPicPr>
          <p:cNvPr id="1070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338263"/>
            <a:ext cx="7134225"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90064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CSE478  L01 Introduction.</a:t>
            </a:r>
            <a:fld id="{76A08403-506E-418B-B5E8-D3CF9FB9BCAD}" type="slidenum">
              <a:rPr lang="en-US"/>
              <a:pPr/>
              <a:t>60</a:t>
            </a:fld>
            <a:endParaRPr lang="en-US"/>
          </a:p>
        </p:txBody>
      </p:sp>
      <p:sp>
        <p:nvSpPr>
          <p:cNvPr id="1102852" name="Rectangle 4"/>
          <p:cNvSpPr>
            <a:spLocks noGrp="1" noChangeArrowheads="1"/>
          </p:cNvSpPr>
          <p:nvPr>
            <p:ph type="title"/>
          </p:nvPr>
        </p:nvSpPr>
        <p:spPr/>
        <p:txBody>
          <a:bodyPr/>
          <a:lstStyle/>
          <a:p>
            <a:r>
              <a:rPr lang="en-US"/>
              <a:t>Xilinx Design Flow</a:t>
            </a:r>
          </a:p>
        </p:txBody>
      </p:sp>
      <p:pic>
        <p:nvPicPr>
          <p:cNvPr id="1102853" name="Picture 5"/>
          <p:cNvPicPr>
            <a:picLocks noChangeAspect="1" noChangeArrowheads="1"/>
          </p:cNvPicPr>
          <p:nvPr/>
        </p:nvPicPr>
        <p:blipFill>
          <a:blip r:embed="rId3" cstate="print"/>
          <a:srcRect/>
          <a:stretch>
            <a:fillRect/>
          </a:stretch>
        </p:blipFill>
        <p:spPr bwMode="auto">
          <a:xfrm>
            <a:off x="1541463" y="1685925"/>
            <a:ext cx="4156075" cy="5172075"/>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r>
              <a:rPr lang="en-US"/>
              <a:t>CSE478  L01 Introduction.</a:t>
            </a:r>
            <a:fld id="{7CB3FEFE-E3B6-4EC9-A7DE-18AD9278D049}" type="slidenum">
              <a:rPr lang="en-US"/>
              <a:pPr/>
              <a:t>61</a:t>
            </a:fld>
            <a:endParaRPr lang="en-US"/>
          </a:p>
        </p:txBody>
      </p:sp>
      <p:pic>
        <p:nvPicPr>
          <p:cNvPr id="1104901" name="Picture 5"/>
          <p:cNvPicPr>
            <a:picLocks noChangeAspect="1" noChangeArrowheads="1"/>
          </p:cNvPicPr>
          <p:nvPr/>
        </p:nvPicPr>
        <p:blipFill>
          <a:blip r:embed="rId3" cstate="print"/>
          <a:srcRect/>
          <a:stretch>
            <a:fillRect/>
          </a:stretch>
        </p:blipFill>
        <p:spPr bwMode="auto">
          <a:xfrm>
            <a:off x="685800" y="160338"/>
            <a:ext cx="7543800" cy="6124575"/>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CSE478  L01 Introduction.</a:t>
            </a:r>
            <a:fld id="{4EDD1500-F69C-499A-AA02-23046077BD44}" type="slidenum">
              <a:rPr lang="en-US"/>
              <a:pPr/>
              <a:t>62</a:t>
            </a:fld>
            <a:endParaRPr lang="en-US"/>
          </a:p>
        </p:txBody>
      </p:sp>
      <p:sp>
        <p:nvSpPr>
          <p:cNvPr id="1106948" name="Rectangle 4"/>
          <p:cNvSpPr>
            <a:spLocks noGrp="1" noChangeArrowheads="1"/>
          </p:cNvSpPr>
          <p:nvPr>
            <p:ph type="title"/>
          </p:nvPr>
        </p:nvSpPr>
        <p:spPr/>
        <p:txBody>
          <a:bodyPr/>
          <a:lstStyle/>
          <a:p>
            <a:r>
              <a:rPr lang="en-US"/>
              <a:t>Design Entry and Synthesis</a:t>
            </a:r>
          </a:p>
        </p:txBody>
      </p:sp>
      <p:pic>
        <p:nvPicPr>
          <p:cNvPr id="1106949" name="Picture 5"/>
          <p:cNvPicPr>
            <a:picLocks noChangeAspect="1" noChangeArrowheads="1"/>
          </p:cNvPicPr>
          <p:nvPr/>
        </p:nvPicPr>
        <p:blipFill>
          <a:blip r:embed="rId3" cstate="print"/>
          <a:srcRect/>
          <a:stretch>
            <a:fillRect/>
          </a:stretch>
        </p:blipFill>
        <p:spPr bwMode="auto">
          <a:xfrm>
            <a:off x="838200" y="1908175"/>
            <a:ext cx="6242050" cy="3121025"/>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CSE478  L01 Introduction.</a:t>
            </a:r>
            <a:fld id="{02803DD2-F5E3-44CE-A6F1-E343A936F759}" type="slidenum">
              <a:rPr lang="en-US"/>
              <a:pPr/>
              <a:t>63</a:t>
            </a:fld>
            <a:endParaRPr lang="en-US"/>
          </a:p>
        </p:txBody>
      </p:sp>
      <p:sp>
        <p:nvSpPr>
          <p:cNvPr id="1112066" name="Rectangle 2"/>
          <p:cNvSpPr>
            <a:spLocks noGrp="1" noChangeArrowheads="1"/>
          </p:cNvSpPr>
          <p:nvPr>
            <p:ph type="title"/>
          </p:nvPr>
        </p:nvSpPr>
        <p:spPr/>
        <p:txBody>
          <a:bodyPr/>
          <a:lstStyle/>
          <a:p>
            <a:r>
              <a:rPr lang="en-US"/>
              <a:t>Design Implementation</a:t>
            </a:r>
          </a:p>
        </p:txBody>
      </p:sp>
      <p:sp>
        <p:nvSpPr>
          <p:cNvPr id="1112067" name="Rectangle 3"/>
          <p:cNvSpPr>
            <a:spLocks noGrp="1" noChangeArrowheads="1"/>
          </p:cNvSpPr>
          <p:nvPr>
            <p:ph type="body" idx="1"/>
          </p:nvPr>
        </p:nvSpPr>
        <p:spPr>
          <a:xfrm>
            <a:off x="533400" y="914400"/>
            <a:ext cx="8153400" cy="4765675"/>
          </a:xfrm>
        </p:spPr>
        <p:txBody>
          <a:bodyPr/>
          <a:lstStyle/>
          <a:p>
            <a:r>
              <a:rPr lang="en-US" sz="2000" b="1"/>
              <a:t>Translate: </a:t>
            </a:r>
            <a:r>
              <a:rPr lang="en-US" sz="2000"/>
              <a:t>The Translate process merges all of the input netlists and design constraints and outputs a Xilinx native generic database (NGD) file, which describes the logical design reduced to Xilinx primitives. </a:t>
            </a:r>
            <a:r>
              <a:rPr lang="en-US" sz="2000" b="1"/>
              <a:t>(NGDBUILD)</a:t>
            </a:r>
          </a:p>
          <a:p>
            <a:r>
              <a:rPr lang="en-US" sz="2000" b="1"/>
              <a:t>Map:</a:t>
            </a:r>
            <a:r>
              <a:rPr lang="en-US" sz="2000"/>
              <a:t> The Map process maps the logic defined by an NGD file into FPGA elements, such as CLBs and IOBs. The output design is a native circuit description (NCD) file that physically represents the design mapped to the components in the Xilinx FPGA. </a:t>
            </a:r>
            <a:r>
              <a:rPr lang="en-US" sz="2000" b="1"/>
              <a:t>(MAP)</a:t>
            </a:r>
          </a:p>
          <a:p>
            <a:r>
              <a:rPr lang="en-US" sz="2000" b="1"/>
              <a:t>Place and Route: </a:t>
            </a:r>
            <a:r>
              <a:rPr lang="en-US" sz="2000"/>
              <a:t>The Place and Route process takes a mapped NCD file, places and routes the design, and produces an NCD file that is used as input for bitstream generation</a:t>
            </a:r>
            <a:r>
              <a:rPr lang="en-US" sz="2000" b="1"/>
              <a:t>.  (PAR)</a:t>
            </a:r>
          </a:p>
          <a:p>
            <a:r>
              <a:rPr lang="en-US" sz="2000" b="1"/>
              <a:t>Programming File Generation: </a:t>
            </a:r>
            <a:r>
              <a:rPr lang="en-US" sz="2000"/>
              <a:t>The Generate Programming File process produces a bitstream for Xilinx device configuration. After the design is completely routed, you must configure the device so it can execute the desired function</a:t>
            </a:r>
            <a:r>
              <a:rPr lang="en-US" sz="2000" b="1"/>
              <a:t>. (Bitgen)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CSE478  L01 Introduction.</a:t>
            </a:r>
            <a:fld id="{BED662DC-B2AB-4376-A4D8-728E890D0F18}" type="slidenum">
              <a:rPr lang="en-US"/>
              <a:pPr/>
              <a:t>64</a:t>
            </a:fld>
            <a:endParaRPr lang="en-US"/>
          </a:p>
        </p:txBody>
      </p:sp>
      <p:sp>
        <p:nvSpPr>
          <p:cNvPr id="1108994" name="Rectangle 2"/>
          <p:cNvSpPr>
            <a:spLocks noGrp="1" noChangeArrowheads="1"/>
          </p:cNvSpPr>
          <p:nvPr>
            <p:ph type="title"/>
          </p:nvPr>
        </p:nvSpPr>
        <p:spPr/>
        <p:txBody>
          <a:bodyPr/>
          <a:lstStyle/>
          <a:p>
            <a:r>
              <a:rPr lang="en-US"/>
              <a:t>Design Implementation</a:t>
            </a:r>
          </a:p>
        </p:txBody>
      </p:sp>
      <p:pic>
        <p:nvPicPr>
          <p:cNvPr id="1108996" name="Picture 4"/>
          <p:cNvPicPr>
            <a:picLocks noChangeAspect="1" noChangeArrowheads="1"/>
          </p:cNvPicPr>
          <p:nvPr/>
        </p:nvPicPr>
        <p:blipFill>
          <a:blip r:embed="rId3" cstate="print"/>
          <a:srcRect/>
          <a:stretch>
            <a:fillRect/>
          </a:stretch>
        </p:blipFill>
        <p:spPr bwMode="auto">
          <a:xfrm>
            <a:off x="1600200" y="1143000"/>
            <a:ext cx="4106863" cy="5018088"/>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CSE478  L01 Introduction.</a:t>
            </a:r>
            <a:fld id="{C8B0A750-E1D1-4167-BB04-A601F583082F}" type="slidenum">
              <a:rPr lang="en-US"/>
              <a:pPr/>
              <a:t>65</a:t>
            </a:fld>
            <a:endParaRPr lang="en-US"/>
          </a:p>
        </p:txBody>
      </p:sp>
      <p:sp>
        <p:nvSpPr>
          <p:cNvPr id="1113092" name="Rectangle 4"/>
          <p:cNvSpPr>
            <a:spLocks noGrp="1" noChangeArrowheads="1"/>
          </p:cNvSpPr>
          <p:nvPr>
            <p:ph type="title"/>
          </p:nvPr>
        </p:nvSpPr>
        <p:spPr/>
        <p:txBody>
          <a:bodyPr/>
          <a:lstStyle/>
          <a:p>
            <a:r>
              <a:rPr lang="en-US"/>
              <a:t>Design Verification</a:t>
            </a:r>
          </a:p>
        </p:txBody>
      </p:sp>
      <p:pic>
        <p:nvPicPr>
          <p:cNvPr id="1113093" name="Picture 5"/>
          <p:cNvPicPr>
            <a:picLocks noChangeAspect="1" noChangeArrowheads="1"/>
          </p:cNvPicPr>
          <p:nvPr/>
        </p:nvPicPr>
        <p:blipFill>
          <a:blip r:embed="rId3" cstate="print"/>
          <a:srcRect/>
          <a:stretch>
            <a:fillRect/>
          </a:stretch>
        </p:blipFill>
        <p:spPr bwMode="auto">
          <a:xfrm>
            <a:off x="1657350" y="1374775"/>
            <a:ext cx="5624513" cy="4538663"/>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t>CSE478  L01 Introduction.</a:t>
            </a:r>
            <a:fld id="{46418E0E-836B-4F72-ADD0-86B6348A97F9}" type="slidenum">
              <a:rPr lang="en-US"/>
              <a:pPr/>
              <a:t>66</a:t>
            </a:fld>
            <a:endParaRPr lang="en-US"/>
          </a:p>
        </p:txBody>
      </p:sp>
      <p:sp>
        <p:nvSpPr>
          <p:cNvPr id="1115138" name="Rectangle 2"/>
          <p:cNvSpPr>
            <a:spLocks noGrp="1" noChangeArrowheads="1"/>
          </p:cNvSpPr>
          <p:nvPr>
            <p:ph type="title"/>
          </p:nvPr>
        </p:nvSpPr>
        <p:spPr/>
        <p:txBody>
          <a:bodyPr/>
          <a:lstStyle/>
          <a:p>
            <a:r>
              <a:rPr lang="en-US"/>
              <a:t>Design Verification Tools</a:t>
            </a:r>
          </a:p>
        </p:txBody>
      </p:sp>
      <p:pic>
        <p:nvPicPr>
          <p:cNvPr id="1115140" name="Picture 4"/>
          <p:cNvPicPr>
            <a:picLocks noChangeAspect="1" noChangeArrowheads="1"/>
          </p:cNvPicPr>
          <p:nvPr/>
        </p:nvPicPr>
        <p:blipFill>
          <a:blip r:embed="rId3" cstate="print"/>
          <a:srcRect/>
          <a:stretch>
            <a:fillRect/>
          </a:stretch>
        </p:blipFill>
        <p:spPr bwMode="auto">
          <a:xfrm>
            <a:off x="533400" y="2076450"/>
            <a:ext cx="5788025" cy="3554413"/>
          </a:xfrm>
          <a:prstGeom prst="rect">
            <a:avLst/>
          </a:prstGeom>
          <a:noFill/>
          <a:ln w="12700">
            <a:noFill/>
            <a:miter lim="800000"/>
            <a:headEnd/>
            <a:tailEnd/>
          </a:ln>
          <a:effectLst/>
        </p:spPr>
      </p:pic>
      <p:sp>
        <p:nvSpPr>
          <p:cNvPr id="1115141" name="Text Box 5"/>
          <p:cNvSpPr txBox="1">
            <a:spLocks noChangeArrowheads="1"/>
          </p:cNvSpPr>
          <p:nvPr/>
        </p:nvSpPr>
        <p:spPr bwMode="auto">
          <a:xfrm>
            <a:off x="1127125" y="5751513"/>
            <a:ext cx="4908550" cy="641350"/>
          </a:xfrm>
          <a:prstGeom prst="rect">
            <a:avLst/>
          </a:prstGeom>
          <a:noFill/>
          <a:ln w="12700">
            <a:noFill/>
            <a:miter lim="800000"/>
            <a:headEnd/>
            <a:tailEnd/>
          </a:ln>
          <a:effectLst/>
        </p:spPr>
        <p:txBody>
          <a:bodyPr wrap="none">
            <a:spAutoFit/>
          </a:bodyPr>
          <a:lstStyle/>
          <a:p>
            <a:r>
              <a:rPr lang="en-US"/>
              <a:t>TRACE: Timing Reporter and Circuit Evaluator</a:t>
            </a:r>
          </a:p>
          <a:p>
            <a:r>
              <a:rPr lang="en-US"/>
              <a:t>Chipscope: inbuilt logic Analyzer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4" name="Rectangle 6"/>
          <p:cNvSpPr>
            <a:spLocks noGrp="1" noChangeArrowheads="1"/>
          </p:cNvSpPr>
          <p:nvPr>
            <p:ph type="title"/>
          </p:nvPr>
        </p:nvSpPr>
        <p:spPr/>
        <p:txBody>
          <a:bodyPr/>
          <a:lstStyle/>
          <a:p>
            <a:r>
              <a:rPr lang="en-US"/>
              <a:t>Design Spectrum</a:t>
            </a:r>
          </a:p>
        </p:txBody>
      </p:sp>
      <p:pic>
        <p:nvPicPr>
          <p:cNvPr id="621573" name="Picture 5"/>
          <p:cNvPicPr>
            <a:picLocks noGrp="1" noChangeAspect="1" noChangeArrowheads="1"/>
          </p:cNvPicPr>
          <p:nvPr>
            <p:ph sz="half" idx="1"/>
          </p:nvPr>
        </p:nvPicPr>
        <p:blipFill>
          <a:blip r:embed="rId3" cstate="print"/>
          <a:srcRect/>
          <a:stretch>
            <a:fillRect/>
          </a:stretch>
        </p:blipFill>
        <p:spPr>
          <a:xfrm>
            <a:off x="457200" y="762000"/>
            <a:ext cx="5210175" cy="3322638"/>
          </a:xfrm>
          <a:noFill/>
          <a:ln/>
        </p:spPr>
      </p:pic>
      <p:pic>
        <p:nvPicPr>
          <p:cNvPr id="621576" name="Picture 8"/>
          <p:cNvPicPr>
            <a:picLocks noGrp="1" noChangeAspect="1" noChangeArrowheads="1"/>
          </p:cNvPicPr>
          <p:nvPr>
            <p:ph sz="half" idx="2"/>
          </p:nvPr>
        </p:nvPicPr>
        <p:blipFill>
          <a:blip r:embed="rId4" cstate="print"/>
          <a:srcRect/>
          <a:stretch>
            <a:fillRect/>
          </a:stretch>
        </p:blipFill>
        <p:spPr>
          <a:xfrm>
            <a:off x="304800" y="4419600"/>
            <a:ext cx="7391400" cy="1674813"/>
          </a:xfrm>
          <a:noFill/>
          <a:ln/>
        </p:spPr>
      </p:pic>
      <p:sp>
        <p:nvSpPr>
          <p:cNvPr id="621579" name="Text Box 11"/>
          <p:cNvSpPr txBox="1">
            <a:spLocks noChangeArrowheads="1"/>
          </p:cNvSpPr>
          <p:nvPr/>
        </p:nvSpPr>
        <p:spPr bwMode="auto">
          <a:xfrm>
            <a:off x="288925" y="6056313"/>
            <a:ext cx="7119938" cy="1004887"/>
          </a:xfrm>
          <a:prstGeom prst="rect">
            <a:avLst/>
          </a:prstGeom>
          <a:noFill/>
          <a:ln w="12700">
            <a:noFill/>
            <a:miter lim="800000"/>
            <a:headEnd/>
            <a:tailEnd/>
          </a:ln>
          <a:effectLst/>
        </p:spPr>
        <p:txBody>
          <a:bodyPr wrap="none">
            <a:spAutoFit/>
          </a:bodyPr>
          <a:lstStyle/>
          <a:p>
            <a:r>
              <a:rPr lang="en-US"/>
              <a:t>Source: </a:t>
            </a:r>
            <a:r>
              <a:rPr lang="en-US" sz="1400"/>
              <a:t>RUSSELL TESSIER AND WAYNE BURLESON</a:t>
            </a:r>
          </a:p>
          <a:p>
            <a:r>
              <a:rPr lang="en-US" sz="1400" b="1"/>
              <a:t>Reconfigurable Computing for Digital Signal Processing: A Survey, JVLSISP, 2001</a:t>
            </a:r>
            <a:endParaRPr lang="en-US" sz="1400"/>
          </a:p>
          <a:p>
            <a:endParaRPr lang="en-US" sz="1400"/>
          </a:p>
          <a:p>
            <a:endParaRPr lang="en-US" sz="1400"/>
          </a:p>
        </p:txBody>
      </p:sp>
    </p:spTree>
    <p:extLst>
      <p:ext uri="{BB962C8B-B14F-4D97-AF65-F5344CB8AC3E}">
        <p14:creationId xmlns:p14="http://schemas.microsoft.com/office/powerpoint/2010/main" val="1705519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9" name="Rectangle 5"/>
          <p:cNvSpPr>
            <a:spLocks noGrp="1" noChangeArrowheads="1"/>
          </p:cNvSpPr>
          <p:nvPr>
            <p:ph type="title"/>
          </p:nvPr>
        </p:nvSpPr>
        <p:spPr/>
        <p:txBody>
          <a:bodyPr/>
          <a:lstStyle/>
          <a:p>
            <a:r>
              <a:rPr lang="en-US"/>
              <a:t>Chip Fabrication</a:t>
            </a:r>
          </a:p>
        </p:txBody>
      </p:sp>
      <p:grpSp>
        <p:nvGrpSpPr>
          <p:cNvPr id="1065994" name="Group 10"/>
          <p:cNvGrpSpPr>
            <a:grpSpLocks/>
          </p:cNvGrpSpPr>
          <p:nvPr/>
        </p:nvGrpSpPr>
        <p:grpSpPr bwMode="auto">
          <a:xfrm>
            <a:off x="1828800" y="914400"/>
            <a:ext cx="7010400" cy="5486400"/>
            <a:chOff x="1152" y="576"/>
            <a:chExt cx="4416" cy="3456"/>
          </a:xfrm>
        </p:grpSpPr>
        <p:pic>
          <p:nvPicPr>
            <p:cNvPr id="1065988" name="Picture 4" descr="img012"/>
            <p:cNvPicPr>
              <a:picLocks noChangeAspect="1" noChangeArrowheads="1"/>
            </p:cNvPicPr>
            <p:nvPr/>
          </p:nvPicPr>
          <p:blipFill>
            <a:blip r:embed="rId3" cstate="print"/>
            <a:srcRect/>
            <a:stretch>
              <a:fillRect/>
            </a:stretch>
          </p:blipFill>
          <p:spPr bwMode="auto">
            <a:xfrm>
              <a:off x="1392" y="624"/>
              <a:ext cx="4128" cy="3139"/>
            </a:xfrm>
            <a:prstGeom prst="rect">
              <a:avLst/>
            </a:prstGeom>
            <a:noFill/>
            <a:ln/>
            <a:effectLst/>
          </p:spPr>
        </p:pic>
        <p:sp>
          <p:nvSpPr>
            <p:cNvPr id="1065991" name="Rectangle 7"/>
            <p:cNvSpPr>
              <a:spLocks noChangeArrowheads="1"/>
            </p:cNvSpPr>
            <p:nvPr/>
          </p:nvSpPr>
          <p:spPr bwMode="auto">
            <a:xfrm>
              <a:off x="1152" y="576"/>
              <a:ext cx="2400" cy="3408"/>
            </a:xfrm>
            <a:prstGeom prst="rect">
              <a:avLst/>
            </a:prstGeom>
            <a:solidFill>
              <a:schemeClr val="bg1"/>
            </a:solidFill>
            <a:ln w="12700">
              <a:noFill/>
              <a:miter lim="800000"/>
              <a:headEnd/>
              <a:tailEnd/>
            </a:ln>
            <a:effectLst/>
          </p:spPr>
          <p:txBody>
            <a:bodyPr wrap="none" anchor="ctr"/>
            <a:lstStyle/>
            <a:p>
              <a:endParaRPr lang="en-US"/>
            </a:p>
          </p:txBody>
        </p:sp>
        <p:sp>
          <p:nvSpPr>
            <p:cNvPr id="1065992" name="Rectangle 8"/>
            <p:cNvSpPr>
              <a:spLocks noChangeArrowheads="1"/>
            </p:cNvSpPr>
            <p:nvPr/>
          </p:nvSpPr>
          <p:spPr bwMode="auto">
            <a:xfrm>
              <a:off x="2784" y="3600"/>
              <a:ext cx="1296" cy="432"/>
            </a:xfrm>
            <a:prstGeom prst="rect">
              <a:avLst/>
            </a:prstGeom>
            <a:solidFill>
              <a:schemeClr val="bg1"/>
            </a:solidFill>
            <a:ln w="12700">
              <a:noFill/>
              <a:miter lim="800000"/>
              <a:headEnd/>
              <a:tailEnd/>
            </a:ln>
            <a:effectLst/>
          </p:spPr>
          <p:txBody>
            <a:bodyPr wrap="none" anchor="ctr"/>
            <a:lstStyle/>
            <a:p>
              <a:endParaRPr lang="en-US"/>
            </a:p>
          </p:txBody>
        </p:sp>
        <p:sp>
          <p:nvSpPr>
            <p:cNvPr id="1065993" name="Rectangle 9"/>
            <p:cNvSpPr>
              <a:spLocks noChangeArrowheads="1"/>
            </p:cNvSpPr>
            <p:nvPr/>
          </p:nvSpPr>
          <p:spPr bwMode="auto">
            <a:xfrm>
              <a:off x="3168" y="624"/>
              <a:ext cx="2400" cy="624"/>
            </a:xfrm>
            <a:prstGeom prst="rect">
              <a:avLst/>
            </a:prstGeom>
            <a:solidFill>
              <a:schemeClr val="bg1"/>
            </a:solidFill>
            <a:ln w="12700">
              <a:noFill/>
              <a:miter lim="800000"/>
              <a:headEnd/>
              <a:tailEnd/>
            </a:ln>
            <a:effectLst/>
          </p:spPr>
          <p:txBody>
            <a:bodyPr wrap="none" anchor="ctr"/>
            <a:lstStyle/>
            <a:p>
              <a:endParaRPr lang="en-US"/>
            </a:p>
          </p:txBody>
        </p:sp>
      </p:grpSp>
      <p:pic>
        <p:nvPicPr>
          <p:cNvPr id="1066000" name="Picture 16" descr="asic-overview-1"/>
          <p:cNvPicPr>
            <a:picLocks noChangeAspect="1" noChangeArrowheads="1"/>
          </p:cNvPicPr>
          <p:nvPr/>
        </p:nvPicPr>
        <p:blipFill>
          <a:blip r:embed="rId4" cstate="print"/>
          <a:srcRect/>
          <a:stretch>
            <a:fillRect/>
          </a:stretch>
        </p:blipFill>
        <p:spPr bwMode="auto">
          <a:xfrm>
            <a:off x="533400" y="1219200"/>
            <a:ext cx="5029200" cy="4724400"/>
          </a:xfrm>
          <a:prstGeom prst="rect">
            <a:avLst/>
          </a:prstGeom>
          <a:noFill/>
        </p:spPr>
      </p:pic>
      <p:sp>
        <p:nvSpPr>
          <p:cNvPr id="1066001" name="Rectangle 17"/>
          <p:cNvSpPr>
            <a:spLocks noChangeArrowheads="1"/>
          </p:cNvSpPr>
          <p:nvPr/>
        </p:nvSpPr>
        <p:spPr bwMode="auto">
          <a:xfrm>
            <a:off x="3048000" y="1295400"/>
            <a:ext cx="2514600" cy="3886200"/>
          </a:xfrm>
          <a:prstGeom prst="rect">
            <a:avLst/>
          </a:prstGeom>
          <a:solidFill>
            <a:schemeClr val="bg1"/>
          </a:solidFill>
          <a:ln w="12700">
            <a:solidFill>
              <a:schemeClr val="bg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832272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a:t>Design Alternatives</a:t>
            </a:r>
          </a:p>
        </p:txBody>
      </p:sp>
      <p:sp>
        <p:nvSpPr>
          <p:cNvPr id="647171" name="Rectangle 3"/>
          <p:cNvSpPr>
            <a:spLocks noGrp="1" noChangeArrowheads="1"/>
          </p:cNvSpPr>
          <p:nvPr>
            <p:ph type="body" sz="half" idx="1"/>
          </p:nvPr>
        </p:nvSpPr>
        <p:spPr>
          <a:xfrm>
            <a:off x="533400" y="914400"/>
            <a:ext cx="8305800" cy="5183188"/>
          </a:xfrm>
        </p:spPr>
        <p:txBody>
          <a:bodyPr/>
          <a:lstStyle/>
          <a:p>
            <a:r>
              <a:rPr lang="en-US" sz="2000"/>
              <a:t>Decreasing performance; Increasing flexibility</a:t>
            </a:r>
          </a:p>
          <a:p>
            <a:pPr lvl="1"/>
            <a:r>
              <a:rPr lang="en-US" sz="1800"/>
              <a:t>ASIC – Application Specific Integrated Circuits </a:t>
            </a:r>
          </a:p>
          <a:p>
            <a:pPr lvl="2"/>
            <a:r>
              <a:rPr lang="en-US" sz="1600"/>
              <a:t>Custom Design</a:t>
            </a:r>
          </a:p>
          <a:p>
            <a:pPr lvl="2"/>
            <a:r>
              <a:rPr lang="en-US" sz="1600"/>
              <a:t>Cell Based Design</a:t>
            </a:r>
          </a:p>
          <a:p>
            <a:pPr lvl="1"/>
            <a:r>
              <a:rPr lang="en-US" sz="1800"/>
              <a:t>Mask Programmable Gate Arrays</a:t>
            </a:r>
          </a:p>
          <a:p>
            <a:pPr lvl="1"/>
            <a:r>
              <a:rPr lang="en-US" sz="1800"/>
              <a:t>Structured ASICs</a:t>
            </a:r>
          </a:p>
          <a:p>
            <a:pPr lvl="1"/>
            <a:r>
              <a:rPr lang="en-US" sz="1800"/>
              <a:t>FPGA/FPLD</a:t>
            </a:r>
          </a:p>
          <a:p>
            <a:pPr lvl="1">
              <a:buFont typeface="Monotype Sorts" pitchFamily="2" charset="2"/>
              <a:buNone/>
            </a:pPr>
            <a:endParaRPr lang="en-US" sz="1800"/>
          </a:p>
          <a:p>
            <a:pPr lvl="1">
              <a:buFont typeface="Monotype Sorts" pitchFamily="2" charset="2"/>
              <a:buNone/>
            </a:pPr>
            <a:r>
              <a:rPr lang="en-US" sz="1800"/>
              <a:t>ASIC type 		  Custom mask layers 	Custom logic cells </a:t>
            </a:r>
          </a:p>
          <a:p>
            <a:pPr lvl="1">
              <a:buFont typeface="Monotype Sorts" pitchFamily="2" charset="2"/>
              <a:buNone/>
            </a:pPr>
            <a:r>
              <a:rPr lang="en-US" sz="1800"/>
              <a:t>Full-custom 			All			Some</a:t>
            </a:r>
          </a:p>
          <a:p>
            <a:pPr lvl="1">
              <a:buFont typeface="Monotype Sorts" pitchFamily="2" charset="2"/>
              <a:buNone/>
            </a:pPr>
            <a:r>
              <a:rPr lang="en-US" sz="1800"/>
              <a:t>Semicustom/Cell-based            All			None </a:t>
            </a:r>
          </a:p>
          <a:p>
            <a:pPr lvl="1">
              <a:buFont typeface="Monotype Sorts" pitchFamily="2" charset="2"/>
              <a:buNone/>
            </a:pPr>
            <a:r>
              <a:rPr lang="en-US" sz="1800"/>
              <a:t>MPGA			Some	      		None</a:t>
            </a:r>
          </a:p>
          <a:p>
            <a:pPr lvl="1">
              <a:buFont typeface="Monotype Sorts" pitchFamily="2" charset="2"/>
              <a:buNone/>
            </a:pPr>
            <a:r>
              <a:rPr lang="en-US" sz="1800"/>
              <a:t>Structured ASIC		Some			None</a:t>
            </a:r>
          </a:p>
          <a:p>
            <a:pPr lvl="1">
              <a:buFont typeface="Monotype Sorts" pitchFamily="2" charset="2"/>
              <a:buNone/>
            </a:pPr>
            <a:r>
              <a:rPr lang="en-US" sz="1800"/>
              <a:t>FPGA			None	   		None </a:t>
            </a:r>
          </a:p>
          <a:p>
            <a:endParaRPr lang="en-US" sz="2000"/>
          </a:p>
        </p:txBody>
      </p:sp>
      <p:pic>
        <p:nvPicPr>
          <p:cNvPr id="647172" name="Picture 4" descr="Floorplan"/>
          <p:cNvPicPr>
            <a:picLocks noGrp="1" noChangeAspect="1" noChangeArrowheads="1"/>
          </p:cNvPicPr>
          <p:nvPr>
            <p:ph sz="half" idx="2"/>
          </p:nvPr>
        </p:nvPicPr>
        <p:blipFill>
          <a:blip r:embed="rId3" cstate="print"/>
          <a:srcRect/>
          <a:stretch>
            <a:fillRect/>
          </a:stretch>
        </p:blipFill>
        <p:spPr>
          <a:xfrm>
            <a:off x="6096000" y="914400"/>
            <a:ext cx="1924050" cy="2393950"/>
          </a:xfrm>
          <a:noFill/>
          <a:ln/>
        </p:spPr>
      </p:pic>
      <p:sp>
        <p:nvSpPr>
          <p:cNvPr id="647174" name="Text Box 6"/>
          <p:cNvSpPr txBox="1">
            <a:spLocks noChangeArrowheads="1"/>
          </p:cNvSpPr>
          <p:nvPr/>
        </p:nvSpPr>
        <p:spPr bwMode="auto">
          <a:xfrm>
            <a:off x="1524000" y="5867400"/>
            <a:ext cx="6496050" cy="366713"/>
          </a:xfrm>
          <a:prstGeom prst="rect">
            <a:avLst/>
          </a:prstGeom>
          <a:noFill/>
          <a:ln w="12700">
            <a:noFill/>
            <a:miter lim="800000"/>
            <a:headEnd/>
            <a:tailEnd/>
          </a:ln>
          <a:effectLst/>
        </p:spPr>
        <p:txBody>
          <a:bodyPr wrap="none">
            <a:spAutoFit/>
          </a:bodyPr>
          <a:lstStyle/>
          <a:p>
            <a:r>
              <a:rPr lang="en-US"/>
              <a:t>Further Reading: Online Textbook ASICs by Smith - Chapter 1</a:t>
            </a:r>
          </a:p>
        </p:txBody>
      </p:sp>
    </p:spTree>
    <p:extLst>
      <p:ext uri="{BB962C8B-B14F-4D97-AF65-F5344CB8AC3E}">
        <p14:creationId xmlns:p14="http://schemas.microsoft.com/office/powerpoint/2010/main" val="1451526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CE 449">
  <a:themeElements>
    <a:clrScheme name="ECE 449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fontScheme name="ECE 44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ECE 449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ECE 449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ECE 449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E 449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TotalTime>
  <Pages>47</Pages>
  <Words>2762</Words>
  <Application>Microsoft Office PowerPoint</Application>
  <PresentationFormat>Letter Paper (8.5x11 in)</PresentationFormat>
  <Paragraphs>663</Paragraphs>
  <Slides>66</Slides>
  <Notes>47</Notes>
  <HiddenSlides>2</HiddenSlides>
  <MMClips>0</MMClips>
  <ScaleCrop>false</ScaleCrop>
  <HeadingPairs>
    <vt:vector size="6" baseType="variant">
      <vt:variant>
        <vt:lpstr>Theme</vt:lpstr>
      </vt:variant>
      <vt:variant>
        <vt:i4>2</vt:i4>
      </vt:variant>
      <vt:variant>
        <vt:lpstr>Embedded OLE Servers</vt:lpstr>
      </vt:variant>
      <vt:variant>
        <vt:i4>3</vt:i4>
      </vt:variant>
      <vt:variant>
        <vt:lpstr>Slide Titles</vt:lpstr>
      </vt:variant>
      <vt:variant>
        <vt:i4>66</vt:i4>
      </vt:variant>
    </vt:vector>
  </HeadingPairs>
  <TitlesOfParts>
    <vt:vector size="71" baseType="lpstr">
      <vt:lpstr>mjicse431</vt:lpstr>
      <vt:lpstr>ECE 449</vt:lpstr>
      <vt:lpstr>SmartDraw</vt:lpstr>
      <vt:lpstr>Bitmap Image</vt:lpstr>
      <vt:lpstr>Photo Editor Photo</vt:lpstr>
      <vt:lpstr>CSE 577 VLSI System Design Spring 2016  Lecture 1: Introduction</vt:lpstr>
      <vt:lpstr>Course Administration</vt:lpstr>
      <vt:lpstr>Course Contents</vt:lpstr>
      <vt:lpstr>Grading Information</vt:lpstr>
      <vt:lpstr>Course Structure</vt:lpstr>
      <vt:lpstr>Design Options</vt:lpstr>
      <vt:lpstr>Design Spectrum</vt:lpstr>
      <vt:lpstr>Chip Fabrication</vt:lpstr>
      <vt:lpstr>Design Alternatives</vt:lpstr>
      <vt:lpstr>Custom ASIC </vt:lpstr>
      <vt:lpstr>Disadvantage of ASICs </vt:lpstr>
      <vt:lpstr>Standard Cell ASICs</vt:lpstr>
      <vt:lpstr>Standard Cell Design</vt:lpstr>
      <vt:lpstr>Standard Cell ASIC</vt:lpstr>
      <vt:lpstr>Programmable Logic Devices</vt:lpstr>
      <vt:lpstr>System on Chip</vt:lpstr>
      <vt:lpstr>FPGAs</vt:lpstr>
      <vt:lpstr>New System on Chips</vt:lpstr>
      <vt:lpstr>FPGA vs ASIC Design Flow</vt:lpstr>
      <vt:lpstr>FPGA vs ASIC</vt:lpstr>
      <vt:lpstr>ASIC Design FLow</vt:lpstr>
      <vt:lpstr>RTL Synthesis FLow</vt:lpstr>
      <vt:lpstr>FPGA Toolflow</vt:lpstr>
      <vt:lpstr>From Verilog to Bitstream</vt:lpstr>
      <vt:lpstr>Design Synthesis </vt:lpstr>
      <vt:lpstr>Circuit netlist</vt:lpstr>
      <vt:lpstr>Technology Mapping</vt:lpstr>
      <vt:lpstr>Mapping a Design into LUTs</vt:lpstr>
      <vt:lpstr>Clustering LUTs into a CLB/LAB</vt:lpstr>
      <vt:lpstr>Placement</vt:lpstr>
      <vt:lpstr>Placement</vt:lpstr>
      <vt:lpstr>Routing</vt:lpstr>
      <vt:lpstr>Static Timing Analyzer</vt:lpstr>
      <vt:lpstr>Static Timing Analysis</vt:lpstr>
      <vt:lpstr>Configuration</vt:lpstr>
      <vt:lpstr>Timing Metrics</vt:lpstr>
      <vt:lpstr>PowerPoint Presentation</vt:lpstr>
      <vt:lpstr>How fast can a circuit operate?</vt:lpstr>
      <vt:lpstr>Circuit and System Level Timing</vt:lpstr>
      <vt:lpstr>Circuit and System Level Timing (continued)</vt:lpstr>
      <vt:lpstr>Circuit and System Level Timing (continued)</vt:lpstr>
      <vt:lpstr>How fast can you clock this? </vt:lpstr>
      <vt:lpstr>How fast can you clock this? </vt:lpstr>
      <vt:lpstr>Short paths and hold time</vt:lpstr>
      <vt:lpstr>Short paths and hold time</vt:lpstr>
      <vt:lpstr>How fast can you clock this? </vt:lpstr>
      <vt:lpstr>Short paths and hold time</vt:lpstr>
      <vt:lpstr>Redesigned faster circuit ? </vt:lpstr>
      <vt:lpstr>  Synchronous Timing Basics</vt:lpstr>
      <vt:lpstr>Sources of Clock Skew and Jitter in Clock Network</vt:lpstr>
      <vt:lpstr>Positive Clock Skew</vt:lpstr>
      <vt:lpstr>Positive Clock Skew</vt:lpstr>
      <vt:lpstr>Negative Clock Skew</vt:lpstr>
      <vt:lpstr>Negative Clock Skew</vt:lpstr>
      <vt:lpstr>Clock Jitter</vt:lpstr>
      <vt:lpstr>Combined Impact of Skew and Jitter</vt:lpstr>
      <vt:lpstr>Repeat with Clock Skew (1.5ns)</vt:lpstr>
      <vt:lpstr>Repeat with Clock Skew (1.5ns)</vt:lpstr>
      <vt:lpstr>Repeat with Clock Skew (1.5ns)</vt:lpstr>
      <vt:lpstr>Xilinx Design Flow</vt:lpstr>
      <vt:lpstr>PowerPoint Presentation</vt:lpstr>
      <vt:lpstr>Design Entry and Synthesis</vt:lpstr>
      <vt:lpstr>Design Implementation</vt:lpstr>
      <vt:lpstr>Design Implementation</vt:lpstr>
      <vt:lpstr>Design Verification</vt:lpstr>
      <vt:lpstr>Design Verification Tools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477. VLSI Systems Design</dc:title>
  <dc:subject>Lecture 01</dc:subject>
  <dc:creator>Janie Irwin</dc:creator>
  <cp:lastModifiedBy>Vijay</cp:lastModifiedBy>
  <cp:revision>386</cp:revision>
  <cp:lastPrinted>2004-01-13T17:00:11Z</cp:lastPrinted>
  <dcterms:created xsi:type="dcterms:W3CDTF">1997-08-19T16:58:46Z</dcterms:created>
  <dcterms:modified xsi:type="dcterms:W3CDTF">2016-01-14T15:42:49Z</dcterms:modified>
</cp:coreProperties>
</file>