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5" d="100"/>
          <a:sy n="85" d="100"/>
        </p:scale>
        <p:origin x="-1368" y="-8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1963C18-E9F0-4D69-BC44-80F297AEB2C0}" type="datetimeFigureOut">
              <a:rPr lang="en-US" smtClean="0"/>
              <a:t>2/11/2016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CD5F5C-0275-4291-AEC4-06A2F0A2CB6A}" type="slidenum">
              <a:rPr lang="en-US" smtClean="0"/>
              <a:t>‹#›</a:t>
            </a:fld>
            <a:endParaRPr lang="en-US"/>
          </a:p>
        </p:txBody>
      </p:sp>
    </p:spTree>
    <p:extLst>
      <p:ext uri="{BB962C8B-B14F-4D97-AF65-F5344CB8AC3E}">
        <p14:creationId xmlns:p14="http://schemas.microsoft.com/office/powerpoint/2010/main" val="38062012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1963C18-E9F0-4D69-BC44-80F297AEB2C0}" type="datetimeFigureOut">
              <a:rPr lang="en-US" smtClean="0"/>
              <a:t>2/11/2016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CD5F5C-0275-4291-AEC4-06A2F0A2CB6A}" type="slidenum">
              <a:rPr lang="en-US" smtClean="0"/>
              <a:t>‹#›</a:t>
            </a:fld>
            <a:endParaRPr lang="en-US"/>
          </a:p>
        </p:txBody>
      </p:sp>
    </p:spTree>
    <p:extLst>
      <p:ext uri="{BB962C8B-B14F-4D97-AF65-F5344CB8AC3E}">
        <p14:creationId xmlns:p14="http://schemas.microsoft.com/office/powerpoint/2010/main" val="2816933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1963C18-E9F0-4D69-BC44-80F297AEB2C0}" type="datetimeFigureOut">
              <a:rPr lang="en-US" smtClean="0"/>
              <a:t>2/11/2016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CD5F5C-0275-4291-AEC4-06A2F0A2CB6A}" type="slidenum">
              <a:rPr lang="en-US" smtClean="0"/>
              <a:t>‹#›</a:t>
            </a:fld>
            <a:endParaRPr lang="en-US"/>
          </a:p>
        </p:txBody>
      </p:sp>
    </p:spTree>
    <p:extLst>
      <p:ext uri="{BB962C8B-B14F-4D97-AF65-F5344CB8AC3E}">
        <p14:creationId xmlns:p14="http://schemas.microsoft.com/office/powerpoint/2010/main" val="31929051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1963C18-E9F0-4D69-BC44-80F297AEB2C0}" type="datetimeFigureOut">
              <a:rPr lang="en-US" smtClean="0"/>
              <a:t>2/11/2016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CD5F5C-0275-4291-AEC4-06A2F0A2CB6A}" type="slidenum">
              <a:rPr lang="en-US" smtClean="0"/>
              <a:t>‹#›</a:t>
            </a:fld>
            <a:endParaRPr lang="en-US"/>
          </a:p>
        </p:txBody>
      </p:sp>
    </p:spTree>
    <p:extLst>
      <p:ext uri="{BB962C8B-B14F-4D97-AF65-F5344CB8AC3E}">
        <p14:creationId xmlns:p14="http://schemas.microsoft.com/office/powerpoint/2010/main" val="23183120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1963C18-E9F0-4D69-BC44-80F297AEB2C0}" type="datetimeFigureOut">
              <a:rPr lang="en-US" smtClean="0"/>
              <a:t>2/11/2016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CD5F5C-0275-4291-AEC4-06A2F0A2CB6A}" type="slidenum">
              <a:rPr lang="en-US" smtClean="0"/>
              <a:t>‹#›</a:t>
            </a:fld>
            <a:endParaRPr lang="en-US"/>
          </a:p>
        </p:txBody>
      </p:sp>
    </p:spTree>
    <p:extLst>
      <p:ext uri="{BB962C8B-B14F-4D97-AF65-F5344CB8AC3E}">
        <p14:creationId xmlns:p14="http://schemas.microsoft.com/office/powerpoint/2010/main" val="42340955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1963C18-E9F0-4D69-BC44-80F297AEB2C0}" type="datetimeFigureOut">
              <a:rPr lang="en-US" smtClean="0"/>
              <a:t>2/11/2016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CD5F5C-0275-4291-AEC4-06A2F0A2CB6A}" type="slidenum">
              <a:rPr lang="en-US" smtClean="0"/>
              <a:t>‹#›</a:t>
            </a:fld>
            <a:endParaRPr lang="en-US"/>
          </a:p>
        </p:txBody>
      </p:sp>
    </p:spTree>
    <p:extLst>
      <p:ext uri="{BB962C8B-B14F-4D97-AF65-F5344CB8AC3E}">
        <p14:creationId xmlns:p14="http://schemas.microsoft.com/office/powerpoint/2010/main" val="13479794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1963C18-E9F0-4D69-BC44-80F297AEB2C0}" type="datetimeFigureOut">
              <a:rPr lang="en-US" smtClean="0"/>
              <a:t>2/11/2016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FCD5F5C-0275-4291-AEC4-06A2F0A2CB6A}" type="slidenum">
              <a:rPr lang="en-US" smtClean="0"/>
              <a:t>‹#›</a:t>
            </a:fld>
            <a:endParaRPr lang="en-US"/>
          </a:p>
        </p:txBody>
      </p:sp>
    </p:spTree>
    <p:extLst>
      <p:ext uri="{BB962C8B-B14F-4D97-AF65-F5344CB8AC3E}">
        <p14:creationId xmlns:p14="http://schemas.microsoft.com/office/powerpoint/2010/main" val="38793859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1963C18-E9F0-4D69-BC44-80F297AEB2C0}" type="datetimeFigureOut">
              <a:rPr lang="en-US" smtClean="0"/>
              <a:t>2/11/2016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FCD5F5C-0275-4291-AEC4-06A2F0A2CB6A}" type="slidenum">
              <a:rPr lang="en-US" smtClean="0"/>
              <a:t>‹#›</a:t>
            </a:fld>
            <a:endParaRPr lang="en-US"/>
          </a:p>
        </p:txBody>
      </p:sp>
    </p:spTree>
    <p:extLst>
      <p:ext uri="{BB962C8B-B14F-4D97-AF65-F5344CB8AC3E}">
        <p14:creationId xmlns:p14="http://schemas.microsoft.com/office/powerpoint/2010/main" val="33460064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1963C18-E9F0-4D69-BC44-80F297AEB2C0}" type="datetimeFigureOut">
              <a:rPr lang="en-US" smtClean="0"/>
              <a:t>2/11/2016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FCD5F5C-0275-4291-AEC4-06A2F0A2CB6A}" type="slidenum">
              <a:rPr lang="en-US" smtClean="0"/>
              <a:t>‹#›</a:t>
            </a:fld>
            <a:endParaRPr lang="en-US"/>
          </a:p>
        </p:txBody>
      </p:sp>
    </p:spTree>
    <p:extLst>
      <p:ext uri="{BB962C8B-B14F-4D97-AF65-F5344CB8AC3E}">
        <p14:creationId xmlns:p14="http://schemas.microsoft.com/office/powerpoint/2010/main" val="7394129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1963C18-E9F0-4D69-BC44-80F297AEB2C0}" type="datetimeFigureOut">
              <a:rPr lang="en-US" smtClean="0"/>
              <a:t>2/11/2016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CD5F5C-0275-4291-AEC4-06A2F0A2CB6A}" type="slidenum">
              <a:rPr lang="en-US" smtClean="0"/>
              <a:t>‹#›</a:t>
            </a:fld>
            <a:endParaRPr lang="en-US"/>
          </a:p>
        </p:txBody>
      </p:sp>
    </p:spTree>
    <p:extLst>
      <p:ext uri="{BB962C8B-B14F-4D97-AF65-F5344CB8AC3E}">
        <p14:creationId xmlns:p14="http://schemas.microsoft.com/office/powerpoint/2010/main" val="25490612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1963C18-E9F0-4D69-BC44-80F297AEB2C0}" type="datetimeFigureOut">
              <a:rPr lang="en-US" smtClean="0"/>
              <a:t>2/11/2016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CD5F5C-0275-4291-AEC4-06A2F0A2CB6A}" type="slidenum">
              <a:rPr lang="en-US" smtClean="0"/>
              <a:t>‹#›</a:t>
            </a:fld>
            <a:endParaRPr lang="en-US"/>
          </a:p>
        </p:txBody>
      </p:sp>
    </p:spTree>
    <p:extLst>
      <p:ext uri="{BB962C8B-B14F-4D97-AF65-F5344CB8AC3E}">
        <p14:creationId xmlns:p14="http://schemas.microsoft.com/office/powerpoint/2010/main" val="29580672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1963C18-E9F0-4D69-BC44-80F297AEB2C0}" type="datetimeFigureOut">
              <a:rPr lang="en-US" smtClean="0"/>
              <a:t>2/11/2016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FCD5F5C-0275-4291-AEC4-06A2F0A2CB6A}" type="slidenum">
              <a:rPr lang="en-US" smtClean="0"/>
              <a:t>‹#›</a:t>
            </a:fld>
            <a:endParaRPr lang="en-US"/>
          </a:p>
        </p:txBody>
      </p:sp>
    </p:spTree>
    <p:extLst>
      <p:ext uri="{BB962C8B-B14F-4D97-AF65-F5344CB8AC3E}">
        <p14:creationId xmlns:p14="http://schemas.microsoft.com/office/powerpoint/2010/main" val="23189785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5916006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Monitors</a:t>
            </a:r>
            <a:endParaRPr lang="en-US"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7301" y="2333624"/>
            <a:ext cx="5690649" cy="3305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117566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Orchestrate Test and Design</a:t>
            </a:r>
            <a:endParaRPr lang="en-US" dirty="0"/>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599" y="1524000"/>
            <a:ext cx="4848225" cy="4257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10373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Verilog Test Challenges</a:t>
            </a:r>
            <a:endParaRPr lang="en-US" dirty="0"/>
          </a:p>
        </p:txBody>
      </p:sp>
      <p:sp>
        <p:nvSpPr>
          <p:cNvPr id="3" name="Rectangle 2"/>
          <p:cNvSpPr/>
          <p:nvPr/>
        </p:nvSpPr>
        <p:spPr>
          <a:xfrm>
            <a:off x="609600" y="1600200"/>
            <a:ext cx="8001000" cy="5078313"/>
          </a:xfrm>
          <a:prstGeom prst="rect">
            <a:avLst/>
          </a:prstGeom>
        </p:spPr>
        <p:txBody>
          <a:bodyPr wrap="square">
            <a:spAutoFit/>
          </a:bodyPr>
          <a:lstStyle/>
          <a:p>
            <a:r>
              <a:rPr lang="en-US" dirty="0"/>
              <a:t>So a hardware tester needs to drive the chip’s inputs at the clock edge, and read the</a:t>
            </a:r>
          </a:p>
          <a:p>
            <a:r>
              <a:rPr lang="en-US" dirty="0"/>
              <a:t>outputs just before the following edge.</a:t>
            </a:r>
          </a:p>
          <a:p>
            <a:endParaRPr lang="en-US" dirty="0" smtClean="0"/>
          </a:p>
          <a:p>
            <a:r>
              <a:rPr lang="en-US" dirty="0" smtClean="0"/>
              <a:t>A </a:t>
            </a:r>
            <a:r>
              <a:rPr lang="en-US" dirty="0" err="1"/>
              <a:t>testbench</a:t>
            </a:r>
            <a:r>
              <a:rPr lang="en-US" dirty="0"/>
              <a:t> has to mimic this tester behavior. It should drive on or after the</a:t>
            </a:r>
          </a:p>
          <a:p>
            <a:r>
              <a:rPr lang="en-US" dirty="0"/>
              <a:t>active clock edge, and should sample as late as possible as allowed by the protocol</a:t>
            </a:r>
          </a:p>
          <a:p>
            <a:r>
              <a:rPr lang="en-US" dirty="0"/>
              <a:t>timing </a:t>
            </a:r>
            <a:r>
              <a:rPr lang="en-US" dirty="0" smtClean="0"/>
              <a:t>specification</a:t>
            </a:r>
            <a:r>
              <a:rPr lang="en-US" dirty="0"/>
              <a:t>, just before the active clock edge</a:t>
            </a:r>
            <a:r>
              <a:rPr lang="en-US" dirty="0" smtClean="0"/>
              <a:t>.</a:t>
            </a:r>
          </a:p>
          <a:p>
            <a:endParaRPr lang="en-US" dirty="0"/>
          </a:p>
          <a:p>
            <a:r>
              <a:rPr lang="en-US" dirty="0" smtClean="0"/>
              <a:t>If the DUT and </a:t>
            </a:r>
            <a:r>
              <a:rPr lang="en-US" dirty="0" err="1" smtClean="0"/>
              <a:t>testbench</a:t>
            </a:r>
            <a:r>
              <a:rPr lang="en-US" dirty="0" smtClean="0"/>
              <a:t> are made of Verilog modules only, this outcome is</a:t>
            </a:r>
          </a:p>
          <a:p>
            <a:r>
              <a:rPr lang="en-US" dirty="0" smtClean="0"/>
              <a:t>nearly impossible to achieve.</a:t>
            </a:r>
          </a:p>
          <a:p>
            <a:r>
              <a:rPr lang="en-US" dirty="0" smtClean="0"/>
              <a:t>	If the </a:t>
            </a:r>
            <a:r>
              <a:rPr lang="en-US" dirty="0" err="1" smtClean="0"/>
              <a:t>testbench</a:t>
            </a:r>
            <a:r>
              <a:rPr lang="en-US" dirty="0" smtClean="0"/>
              <a:t> drives the DUT at the clock edge, there could be race conditions. </a:t>
            </a:r>
          </a:p>
          <a:p>
            <a:r>
              <a:rPr lang="en-US" dirty="0"/>
              <a:t>	</a:t>
            </a:r>
            <a:r>
              <a:rPr lang="en-US" dirty="0" smtClean="0"/>
              <a:t>What if the clock propagates to some DUT inputs before the </a:t>
            </a:r>
            <a:r>
              <a:rPr lang="en-US" dirty="0" err="1" smtClean="0"/>
              <a:t>testbench</a:t>
            </a:r>
            <a:r>
              <a:rPr lang="en-US" dirty="0" smtClean="0"/>
              <a:t> stimulus, but is a little later to other inputs? </a:t>
            </a:r>
          </a:p>
          <a:p>
            <a:endParaRPr lang="en-US" dirty="0" smtClean="0"/>
          </a:p>
          <a:p>
            <a:r>
              <a:rPr lang="en-US" dirty="0" smtClean="0"/>
              <a:t>From the outside, the clock edges all arrive at the same simulation time, but in the design, some inputs get the value driven during the last cycle, whereas other inputs get values from the current cycle.</a:t>
            </a:r>
          </a:p>
          <a:p>
            <a:endParaRPr lang="en-US" dirty="0"/>
          </a:p>
        </p:txBody>
      </p:sp>
    </p:spTree>
    <p:extLst>
      <p:ext uri="{BB962C8B-B14F-4D97-AF65-F5344CB8AC3E}">
        <p14:creationId xmlns:p14="http://schemas.microsoft.com/office/powerpoint/2010/main" val="5569475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Verilog Test Challenges</a:t>
            </a:r>
            <a:endParaRPr lang="en-US" dirty="0"/>
          </a:p>
        </p:txBody>
      </p:sp>
      <p:sp>
        <p:nvSpPr>
          <p:cNvPr id="3" name="Rectangle 2"/>
          <p:cNvSpPr/>
          <p:nvPr/>
        </p:nvSpPr>
        <p:spPr>
          <a:xfrm>
            <a:off x="762000" y="1371600"/>
            <a:ext cx="7848600" cy="4801314"/>
          </a:xfrm>
          <a:prstGeom prst="rect">
            <a:avLst/>
          </a:prstGeom>
        </p:spPr>
        <p:txBody>
          <a:bodyPr wrap="square">
            <a:spAutoFit/>
          </a:bodyPr>
          <a:lstStyle/>
          <a:p>
            <a:r>
              <a:rPr lang="en-US" dirty="0" smtClean="0"/>
              <a:t>One way around this problem is to add small delays to the system, such as #0.</a:t>
            </a:r>
          </a:p>
          <a:p>
            <a:r>
              <a:rPr lang="en-US" dirty="0" smtClean="0"/>
              <a:t>This forces the thread of Verilog code to stop and be rescheduled after all other</a:t>
            </a:r>
          </a:p>
          <a:p>
            <a:r>
              <a:rPr lang="en-US" dirty="0" smtClean="0"/>
              <a:t>code. Invariably though, a large design has several sections that all want to execute last. </a:t>
            </a:r>
          </a:p>
          <a:p>
            <a:r>
              <a:rPr lang="en-US" dirty="0"/>
              <a:t>	</a:t>
            </a:r>
            <a:r>
              <a:rPr lang="en-US" dirty="0" smtClean="0"/>
              <a:t>Whose #0 wins out? It could vary from run to run and be unpredictable between simulators. Multiple threads using #0 delays cause </a:t>
            </a:r>
            <a:r>
              <a:rPr lang="en-US" dirty="0" err="1" smtClean="0"/>
              <a:t>indeterministic</a:t>
            </a:r>
            <a:r>
              <a:rPr lang="en-US" dirty="0" smtClean="0"/>
              <a:t> behavior. </a:t>
            </a:r>
          </a:p>
          <a:p>
            <a:r>
              <a:rPr lang="en-US" dirty="0" smtClean="0"/>
              <a:t>Avoid</a:t>
            </a:r>
            <a:r>
              <a:rPr lang="en-US" dirty="0"/>
              <a:t> </a:t>
            </a:r>
            <a:r>
              <a:rPr lang="en-US" dirty="0" smtClean="0"/>
              <a:t>using #0 as it will make your code unstable and not portable.</a:t>
            </a:r>
          </a:p>
          <a:p>
            <a:endParaRPr lang="en-US" dirty="0" smtClean="0"/>
          </a:p>
          <a:p>
            <a:r>
              <a:rPr lang="en-US" dirty="0" smtClean="0"/>
              <a:t>The next solution is to use a larger delay, #1. RTL code has no timing, other than</a:t>
            </a:r>
          </a:p>
          <a:p>
            <a:r>
              <a:rPr lang="en-US" dirty="0" smtClean="0"/>
              <a:t>clock edges, so one time unit after the clock, the logic has settled. However, what if one module uses a time precision of 1ns, whereas another used a resolution of just 10ps? Does that #1 mean 1ns, 10ps, or something else? You want to drive as soon as possible after the clock cycle with the active clock edge, but not during that time, and before anything else can happen. Worse yet, your DUT may contain a mix of RTL code with no delays and gate code with delays. Just as you should avoid using #0, stay away from #1 delays to fix timing problems</a:t>
            </a:r>
            <a:endParaRPr lang="en-US" dirty="0" smtClean="0"/>
          </a:p>
        </p:txBody>
      </p:sp>
    </p:spTree>
    <p:extLst>
      <p:ext uri="{BB962C8B-B14F-4D97-AF65-F5344CB8AC3E}">
        <p14:creationId xmlns:p14="http://schemas.microsoft.com/office/powerpoint/2010/main" val="25546005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of Race</a:t>
            </a:r>
            <a:endParaRPr lang="en-US" dirty="0"/>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1576388"/>
            <a:ext cx="5343525" cy="51707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322774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762000"/>
            <a:ext cx="8229600" cy="4495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63361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2588" y="1066800"/>
            <a:ext cx="7233424" cy="426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itle 1"/>
          <p:cNvSpPr txBox="1">
            <a:spLocks/>
          </p:cNvSpPr>
          <p:nvPr/>
        </p:nvSpPr>
        <p:spPr>
          <a:xfrm>
            <a:off x="457200" y="274638"/>
            <a:ext cx="82296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t>Design</a:t>
            </a:r>
            <a:endParaRPr lang="en-US" dirty="0"/>
          </a:p>
        </p:txBody>
      </p:sp>
    </p:spTree>
    <p:extLst>
      <p:ext uri="{BB962C8B-B14F-4D97-AF65-F5344CB8AC3E}">
        <p14:creationId xmlns:p14="http://schemas.microsoft.com/office/powerpoint/2010/main" val="30692713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bench</a:t>
            </a:r>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1828800"/>
            <a:ext cx="6468375" cy="3495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331785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 Module</a:t>
            </a:r>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400" y="2133600"/>
            <a:ext cx="7933464" cy="2971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340965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Interface</a:t>
            </a:r>
            <a:endParaRPr 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205122"/>
            <a:ext cx="5181600" cy="291394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6579" y="4648200"/>
            <a:ext cx="6320221" cy="1676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7480030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Interfaces</a:t>
            </a:r>
            <a:endParaRPr 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752600"/>
            <a:ext cx="3914775" cy="1990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97400" y="1752600"/>
            <a:ext cx="4257675" cy="1733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38400" y="4086225"/>
            <a:ext cx="3790950" cy="1247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8904035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Dealing with legacy code</a:t>
            </a:r>
            <a:endParaRPr lang="en-US"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2286000"/>
            <a:ext cx="6904783" cy="25669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049237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Grouping Signals</a:t>
            </a:r>
            <a:endParaRPr lang="en-US"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905000"/>
            <a:ext cx="4210050" cy="1800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48250" y="1905000"/>
            <a:ext cx="3381375" cy="1714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19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24200" y="4638675"/>
            <a:ext cx="2581275" cy="1428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221583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53</TotalTime>
  <Words>167</Words>
  <Application>Microsoft Office PowerPoint</Application>
  <PresentationFormat>On-screen Show (4:3)</PresentationFormat>
  <Paragraphs>33</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PowerPoint Presentation</vt:lpstr>
      <vt:lpstr>PowerPoint Presentation</vt:lpstr>
      <vt:lpstr>PowerPoint Presentation</vt:lpstr>
      <vt:lpstr>Test bench</vt:lpstr>
      <vt:lpstr>Top Module</vt:lpstr>
      <vt:lpstr>Interface</vt:lpstr>
      <vt:lpstr>Using Interfaces</vt:lpstr>
      <vt:lpstr>Dealing with legacy code</vt:lpstr>
      <vt:lpstr>Grouping Signals</vt:lpstr>
      <vt:lpstr>Monitors</vt:lpstr>
      <vt:lpstr>Orchestrate Test and Design</vt:lpstr>
      <vt:lpstr>Verilog Test Challenges</vt:lpstr>
      <vt:lpstr>Verilog Test Challenges</vt:lpstr>
      <vt:lpstr>Example of Race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Vijay</dc:creator>
  <cp:lastModifiedBy>Vijay</cp:lastModifiedBy>
  <cp:revision>4</cp:revision>
  <dcterms:created xsi:type="dcterms:W3CDTF">2016-02-11T14:26:02Z</dcterms:created>
  <dcterms:modified xsi:type="dcterms:W3CDTF">2016-02-11T15:20:00Z</dcterms:modified>
</cp:coreProperties>
</file>