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639" r:id="rId2"/>
    <p:sldId id="797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39" r:id="rId19"/>
    <p:sldId id="840" r:id="rId20"/>
    <p:sldId id="841" r:id="rId21"/>
    <p:sldId id="842" r:id="rId22"/>
    <p:sldId id="843" r:id="rId23"/>
    <p:sldId id="844" r:id="rId24"/>
    <p:sldId id="845" r:id="rId25"/>
    <p:sldId id="846" r:id="rId26"/>
    <p:sldId id="847" r:id="rId27"/>
    <p:sldId id="788" r:id="rId28"/>
    <p:sldId id="789" r:id="rId29"/>
    <p:sldId id="790" r:id="rId30"/>
    <p:sldId id="791" r:id="rId31"/>
    <p:sldId id="792" r:id="rId32"/>
    <p:sldId id="793" r:id="rId33"/>
    <p:sldId id="794" r:id="rId34"/>
    <p:sldId id="795" r:id="rId35"/>
    <p:sldId id="796" r:id="rId36"/>
    <p:sldId id="848" r:id="rId37"/>
    <p:sldId id="849" r:id="rId38"/>
    <p:sldId id="850" r:id="rId39"/>
    <p:sldId id="851" r:id="rId40"/>
    <p:sldId id="815" r:id="rId41"/>
    <p:sldId id="816" r:id="rId42"/>
    <p:sldId id="817" r:id="rId43"/>
    <p:sldId id="823" r:id="rId44"/>
    <p:sldId id="824" r:id="rId45"/>
    <p:sldId id="825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834" r:id="rId55"/>
    <p:sldId id="835" r:id="rId56"/>
    <p:sldId id="836" r:id="rId57"/>
    <p:sldId id="837" r:id="rId58"/>
    <p:sldId id="838" r:id="rId59"/>
    <p:sldId id="818" r:id="rId60"/>
    <p:sldId id="819" r:id="rId61"/>
    <p:sldId id="820" r:id="rId62"/>
    <p:sldId id="821" r:id="rId63"/>
    <p:sldId id="822" r:id="rId64"/>
    <p:sldId id="648" r:id="rId65"/>
    <p:sldId id="780" r:id="rId66"/>
    <p:sldId id="784" r:id="rId67"/>
    <p:sldId id="785" r:id="rId68"/>
    <p:sldId id="787" r:id="rId69"/>
    <p:sldId id="786" r:id="rId70"/>
  </p:sldIdLst>
  <p:sldSz cx="9144000" cy="6858000" type="letter"/>
  <p:notesSz cx="6985000" cy="9283700"/>
  <p:custDataLst>
    <p:tags r:id="rId73"/>
  </p:custDataLst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10F"/>
    <a:srgbClr val="0000D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001" autoAdjust="0"/>
  </p:normalViewPr>
  <p:slideViewPr>
    <p:cSldViewPr>
      <p:cViewPr>
        <p:scale>
          <a:sx n="86" d="100"/>
          <a:sy n="86" d="100"/>
        </p:scale>
        <p:origin x="-135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468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598488"/>
            <a:ext cx="4618037" cy="3465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998" y="4408530"/>
            <a:ext cx="6019408" cy="41767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24" tIns="45843" rIns="93324" bIns="45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238414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63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21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examples from page 15 – </a:t>
            </a:r>
            <a:r>
              <a:rPr lang="en-US" baseline="0" dirty="0" err="1" smtClean="0"/>
              <a:t>ciletti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5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86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9758"/>
            <a:ext cx="5588000" cy="4177665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lIns="92958" tIns="46479" rIns="92958" bIns="46479"/>
          <a:lstStyle/>
          <a:p>
            <a:fld id="{A49BBA6D-F753-5743-A638-BD6CADF56A7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9758"/>
            <a:ext cx="5588000" cy="4177665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9758"/>
            <a:ext cx="5588000" cy="4177665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908721"/>
            <a:ext cx="8280920" cy="18001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28092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9750" y="2781300"/>
            <a:ext cx="8280400" cy="9357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085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54669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6625"/>
            <a:ext cx="8271832" cy="422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544" y="914400"/>
            <a:ext cx="3848100" cy="5466928"/>
          </a:xfrm>
        </p:spPr>
        <p:txBody>
          <a:bodyPr/>
          <a:lstStyle>
            <a:lvl3pPr>
              <a:defRPr b="1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8316" y="914400"/>
            <a:ext cx="4352156" cy="54669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6625"/>
            <a:ext cx="8271832" cy="422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7544" y="914400"/>
            <a:ext cx="8352928" cy="546692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35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8633AD9-D612-F348-BAE3-F40A9E780D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8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8488291" y="6360779"/>
            <a:ext cx="609600" cy="36512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9D9E8A-E740-0F48-81AE-6120BE558EF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1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8640" y="228600"/>
            <a:ext cx="8271832" cy="435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Title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-8751" y="6652816"/>
            <a:ext cx="2034211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altLang="zh-CN" sz="1000" b="1" dirty="0" smtClean="0">
                <a:solidFill>
                  <a:schemeClr val="tx1"/>
                </a:solidFill>
                <a:ea typeface="宋体" pitchFamily="2" charset="-122"/>
              </a:rPr>
              <a:t>CSE</a:t>
            </a:r>
            <a:r>
              <a:rPr lang="en-US" altLang="zh-CN" sz="1000" b="1" baseline="0" dirty="0" smtClean="0">
                <a:solidFill>
                  <a:schemeClr val="tx1"/>
                </a:solidFill>
                <a:ea typeface="宋体" pitchFamily="2" charset="-122"/>
              </a:rPr>
              <a:t> 577</a:t>
            </a:r>
            <a:r>
              <a:rPr lang="en-US" altLang="zh-CN" sz="1000" b="1" dirty="0" smtClean="0">
                <a:solidFill>
                  <a:schemeClr val="tx1"/>
                </a:solidFill>
                <a:ea typeface="宋体" pitchFamily="2" charset="-122"/>
              </a:rPr>
              <a:t> Verilog Examples </a:t>
            </a:r>
            <a:r>
              <a:rPr lang="en-US" altLang="zh-CN" sz="1000" b="1" dirty="0" smtClean="0">
                <a:solidFill>
                  <a:schemeClr val="tx1"/>
                </a:solidFill>
                <a:ea typeface="宋体" pitchFamily="2" charset="-122"/>
              </a:rPr>
              <a:t>3.</a:t>
            </a:r>
            <a:fld id="{1E4C0F06-1B93-4B46-8050-06E30C98A013}" type="slidenum">
              <a:rPr lang="en-US" altLang="zh-CN" sz="1000" b="1" smtClean="0">
                <a:solidFill>
                  <a:schemeClr val="tx1"/>
                </a:solidFill>
                <a:ea typeface="宋体" pitchFamily="2" charset="-122"/>
              </a:rPr>
              <a:pPr/>
              <a:t>‹#›</a:t>
            </a:fld>
            <a:endParaRPr lang="en-US" altLang="zh-CN" sz="10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95119" y="6656142"/>
            <a:ext cx="1538883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altLang="zh-CN" sz="1000" b="1" dirty="0" smtClean="0">
                <a:solidFill>
                  <a:schemeClr val="tx1"/>
                </a:solidFill>
                <a:ea typeface="宋体" pitchFamily="2" charset="-122"/>
              </a:rPr>
              <a:t>Narayanan Spring 2016</a:t>
            </a:r>
            <a:endParaRPr lang="en-US" altLang="zh-CN" sz="10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914400"/>
            <a:ext cx="8352928" cy="2398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This is our 1st Level Bullet</a:t>
            </a:r>
          </a:p>
          <a:p>
            <a:pPr lvl="1"/>
            <a:r>
              <a:rPr lang="en-US" altLang="zh-CN" dirty="0" smtClean="0"/>
              <a:t>This is our 2nd level bullet</a:t>
            </a:r>
          </a:p>
          <a:p>
            <a:pPr lvl="2"/>
            <a:r>
              <a:rPr lang="en-US" altLang="zh-CN" dirty="0" smtClean="0"/>
              <a:t>This is our 3rd level bullet</a:t>
            </a:r>
          </a:p>
          <a:p>
            <a:pPr lvl="0"/>
            <a:r>
              <a:rPr lang="en-US" altLang="zh-CN" dirty="0" smtClean="0"/>
              <a:t>This is our next 1st Level Bullet</a:t>
            </a:r>
          </a:p>
          <a:p>
            <a:pPr lvl="1"/>
            <a:r>
              <a:rPr lang="en-US" altLang="zh-CN" dirty="0" smtClean="0"/>
              <a:t>This is our 2nd level bullet</a:t>
            </a:r>
          </a:p>
          <a:p>
            <a:pPr lvl="2"/>
            <a:r>
              <a:rPr lang="en-US" altLang="zh-CN" dirty="0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38175" y="685800"/>
            <a:ext cx="7943850" cy="0"/>
          </a:xfrm>
          <a:prstGeom prst="line">
            <a:avLst/>
          </a:prstGeom>
          <a:noFill/>
          <a:ln w="57150" cmpd="thickThin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4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ck\Documents\Presentations\FPGA%20Lecture\Lecture%205\Coding%20Example%20Module%20Ports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ck\Documents\Presentations\FPGA%20Lecture\Lecture%205\Coding%20Example%20Module%20Ports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ck\Documents\Presentations\FPGA%20Lecture\Lecture%205\Coding%20Example%20Module%20Instances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ck\Documents\Presentations\FPGA%20Lecture\Lecture%205\Coding%20Example%20Module%20Instances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emf"/><Relationship Id="rId4" Type="http://schemas.openxmlformats.org/officeDocument/2006/relationships/oleObject" Target="file:///C:\Users\irick\Documents\Presentations\FPGA%20Lecture\Lecture%205\Simple%20D%20Flip%20Flop.vsd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emf"/><Relationship Id="rId4" Type="http://schemas.openxmlformats.org/officeDocument/2006/relationships/oleObject" Target="file:///C:\Users\irick\Documents\Presentations\FPGA%20Lecture\Lecture%205\Simple%20D%20Flip%20Flop%20Negedge.vsd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emf"/><Relationship Id="rId4" Type="http://schemas.openxmlformats.org/officeDocument/2006/relationships/oleObject" Target="file:///C:\Users\irick\Documents\Presentations\FPGA%20Lecture\Lecture%205\Simple%20D%20Flip%20Flop%20Asynchronous%20Active%20High%20Reset.vsd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emf"/><Relationship Id="rId4" Type="http://schemas.openxmlformats.org/officeDocument/2006/relationships/oleObject" Target="file:///C:\Users\irick\Documents\Presentations\FPGA%20Lecture\Lecture%205\Simple%20D%20Flip%20Flop%20Asynchronous%20Active%20Low%20Reset.vsd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emf"/><Relationship Id="rId4" Type="http://schemas.openxmlformats.org/officeDocument/2006/relationships/oleObject" Target="file:///C:\Users\irick\Documents\Presentations\FPGA%20Lecture\Lecture%205\Simple%20D%20Flip%20Flop%20Synchronous%20Active%20High%20Reset.vs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ck\Documents\Presentations\FPGA%20Lecture\Lecture%205\Simple%20OR3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ck\Documents\Presentations\FPGA%20Lecture\Lecture%205\Simple%20AND3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519968" y="1033384"/>
            <a:ext cx="4320093" cy="1550874"/>
          </a:xfrm>
          <a:noFill/>
          <a:ln/>
        </p:spPr>
        <p:txBody>
          <a:bodyPr wrap="none" anchor="ctr"/>
          <a:lstStyle/>
          <a:p>
            <a:pPr algn="ctr"/>
            <a:r>
              <a:rPr lang="en-US" altLang="zh-CN" sz="3200" dirty="0" smtClean="0">
                <a:ea typeface="宋体" pitchFamily="2" charset="-122"/>
              </a:rPr>
              <a:t>CSE 577</a:t>
            </a:r>
            <a:r>
              <a:rPr lang="en-US" altLang="zh-CN" sz="3200" dirty="0">
                <a:ea typeface="宋体" pitchFamily="2" charset="-122"/>
              </a:rPr>
              <a:t/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VLSI Systems Design</a:t>
            </a:r>
            <a:r>
              <a:rPr lang="en-US" altLang="zh-CN" sz="3200" dirty="0">
                <a:ea typeface="宋体" pitchFamily="2" charset="-122"/>
              </a:rPr>
              <a:t/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1600" dirty="0" smtClean="0">
                <a:ea typeface="宋体" pitchFamily="2" charset="-122"/>
              </a:rPr>
              <a:t/>
            </a:r>
            <a:br>
              <a:rPr lang="en-US" altLang="zh-CN" sz="16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Spring 2016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3861048"/>
            <a:ext cx="8280920" cy="1380891"/>
          </a:xfrm>
          <a:noFill/>
          <a:ln/>
        </p:spPr>
        <p:txBody>
          <a:bodyPr/>
          <a:lstStyle/>
          <a:p>
            <a:pPr marL="203200" indent="-203200"/>
            <a:r>
              <a:rPr lang="en-US" altLang="zh-CN" dirty="0" err="1" smtClean="0">
                <a:ea typeface="宋体" pitchFamily="2" charset="-122"/>
              </a:rPr>
              <a:t>Vijaykrishnan</a:t>
            </a:r>
            <a:r>
              <a:rPr lang="en-US" altLang="zh-CN" dirty="0" smtClean="0">
                <a:ea typeface="宋体" pitchFamily="2" charset="-122"/>
              </a:rPr>
              <a:t> (Vijay) Narayanan (</a:t>
            </a:r>
            <a:r>
              <a:rPr lang="en-US" altLang="zh-CN" dirty="0" err="1">
                <a:solidFill>
                  <a:srgbClr val="527AFB"/>
                </a:solidFill>
                <a:ea typeface="宋体" pitchFamily="2" charset="-122"/>
              </a:rPr>
              <a:t>cse.psu.edu</a:t>
            </a:r>
            <a:r>
              <a:rPr lang="en-US" altLang="zh-CN" dirty="0">
                <a:solidFill>
                  <a:srgbClr val="527AFB"/>
                </a:solidFill>
                <a:ea typeface="宋体" pitchFamily="2" charset="-122"/>
              </a:rPr>
              <a:t>/</a:t>
            </a:r>
            <a:r>
              <a:rPr lang="en-US" altLang="zh-CN" dirty="0" smtClean="0">
                <a:solidFill>
                  <a:srgbClr val="527AFB"/>
                </a:solidFill>
                <a:ea typeface="宋体" pitchFamily="2" charset="-122"/>
              </a:rPr>
              <a:t>~</a:t>
            </a:r>
            <a:r>
              <a:rPr lang="en-US" altLang="zh-CN" dirty="0" err="1" smtClean="0">
                <a:solidFill>
                  <a:srgbClr val="527AFB"/>
                </a:solidFill>
                <a:ea typeface="宋体" pitchFamily="2" charset="-122"/>
              </a:rPr>
              <a:t>vijay</a:t>
            </a:r>
            <a:r>
              <a:rPr lang="en-US" altLang="zh-CN" dirty="0" smtClean="0">
                <a:ea typeface="宋体" pitchFamily="2" charset="-122"/>
              </a:rPr>
              <a:t>) </a:t>
            </a:r>
          </a:p>
          <a:p>
            <a:pPr marL="203200" indent="-203200"/>
            <a:r>
              <a:rPr lang="en-US" altLang="zh-CN" dirty="0" err="1" smtClean="0">
                <a:ea typeface="宋体" pitchFamily="2" charset="-122"/>
              </a:rPr>
              <a:t>Xueqing</a:t>
            </a:r>
            <a:r>
              <a:rPr lang="en-US" altLang="zh-CN" dirty="0" smtClean="0">
                <a:ea typeface="宋体" pitchFamily="2" charset="-122"/>
              </a:rPr>
              <a:t> Li and Kevin </a:t>
            </a:r>
            <a:r>
              <a:rPr lang="en-US" altLang="zh-CN" dirty="0" err="1" smtClean="0">
                <a:ea typeface="宋体" pitchFamily="2" charset="-122"/>
              </a:rPr>
              <a:t>Irick</a:t>
            </a:r>
            <a:endParaRPr lang="en-US" altLang="zh-CN" dirty="0" smtClean="0">
              <a:ea typeface="宋体" pitchFamily="2" charset="-122"/>
            </a:endParaRPr>
          </a:p>
          <a:p>
            <a:pPr marL="203200" indent="-203200"/>
            <a:r>
              <a:rPr lang="en-US" altLang="zh-CN" dirty="0" smtClean="0">
                <a:ea typeface="宋体" pitchFamily="2" charset="-122"/>
              </a:rPr>
              <a:t>Course </a:t>
            </a:r>
            <a:r>
              <a:rPr lang="en-US" altLang="zh-CN" dirty="0">
                <a:ea typeface="宋体" pitchFamily="2" charset="-122"/>
              </a:rPr>
              <a:t>material on ANGEL: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ea typeface="宋体" pitchFamily="2" charset="-122"/>
              </a:rPr>
              <a:t>cms.psu.edu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39750" y="2781300"/>
            <a:ext cx="8280400" cy="482183"/>
          </a:xfrm>
        </p:spPr>
        <p:txBody>
          <a:bodyPr/>
          <a:lstStyle/>
          <a:p>
            <a:r>
              <a:rPr lang="en-US" sz="2800" dirty="0" smtClean="0">
                <a:solidFill>
                  <a:srgbClr val="008000"/>
                </a:solidFill>
              </a:rPr>
              <a:t>Verilog 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566124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ncludes </a:t>
            </a:r>
            <a:r>
              <a:rPr lang="en-US" dirty="0"/>
              <a:t>material </a:t>
            </a:r>
            <a:r>
              <a:rPr lang="en-US" dirty="0" smtClean="0"/>
              <a:t>from: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Brown, et al. Fundamentals of Digital Logic with Verilog Design </a:t>
            </a:r>
          </a:p>
        </p:txBody>
      </p:sp>
    </p:spTree>
    <p:extLst>
      <p:ext uri="{BB962C8B-B14F-4D97-AF65-F5344CB8AC3E}">
        <p14:creationId xmlns:p14="http://schemas.microsoft.com/office/powerpoint/2010/main" val="26080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Verilog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Arithmetic</a:t>
            </a:r>
          </a:p>
          <a:p>
            <a:pPr lvl="1"/>
            <a:r>
              <a:rPr lang="en-US" smtClean="0"/>
              <a:t>+, -, *, /, **, %</a:t>
            </a:r>
          </a:p>
          <a:p>
            <a:r>
              <a:rPr lang="en-US" smtClean="0"/>
              <a:t>Logical</a:t>
            </a:r>
          </a:p>
          <a:p>
            <a:pPr lvl="1"/>
            <a:r>
              <a:rPr lang="en-US" smtClean="0"/>
              <a:t>!, &amp;&amp;, ||, &gt;, &gt;=, &lt;, &lt;=, ==, ===, !=, !==</a:t>
            </a:r>
          </a:p>
          <a:p>
            <a:r>
              <a:rPr lang="en-US" smtClean="0"/>
              <a:t>Bitwise</a:t>
            </a:r>
          </a:p>
          <a:p>
            <a:pPr lvl="1"/>
            <a:r>
              <a:rPr lang="en-US" smtClean="0"/>
              <a:t>~, &amp;, |, ^, ~^</a:t>
            </a:r>
          </a:p>
          <a:p>
            <a:r>
              <a:rPr lang="en-US" smtClean="0"/>
              <a:t>Replicate/Concatenate</a:t>
            </a:r>
          </a:p>
          <a:p>
            <a:pPr lvl="1"/>
            <a:r>
              <a:rPr lang="en-US" smtClean="0"/>
              <a:t>{</a:t>
            </a:r>
            <a:r>
              <a:rPr lang="en-US" err="1" smtClean="0"/>
              <a:t>a,b,c</a:t>
            </a:r>
            <a:r>
              <a:rPr lang="en-US" smtClean="0"/>
              <a:t>}</a:t>
            </a:r>
          </a:p>
          <a:p>
            <a:pPr lvl="1"/>
            <a:r>
              <a:rPr lang="en-US" smtClean="0"/>
              <a:t>{3{a}}</a:t>
            </a:r>
          </a:p>
          <a:p>
            <a:pPr lvl="1"/>
            <a:r>
              <a:rPr lang="en-US" smtClean="0"/>
              <a:t>{{5{a}},b}</a:t>
            </a:r>
          </a:p>
          <a:p>
            <a:r>
              <a:rPr lang="en-US" smtClean="0"/>
              <a:t>Shift</a:t>
            </a:r>
          </a:p>
          <a:p>
            <a:pPr lvl="1"/>
            <a:r>
              <a:rPr lang="en-US" smtClean="0"/>
              <a:t>&lt;&lt;, &lt;&lt;&lt;, &gt;&gt;, &gt;&gt;&gt;</a:t>
            </a:r>
          </a:p>
          <a:p>
            <a:r>
              <a:rPr lang="en-US" smtClean="0"/>
              <a:t>Unary Reduction</a:t>
            </a:r>
          </a:p>
          <a:p>
            <a:pPr lvl="1"/>
            <a:r>
              <a:rPr lang="en-US" smtClean="0"/>
              <a:t>&amp;, ~&amp;, |, ~|, ^, ~^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67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26142"/>
          </a:xfrm>
        </p:spPr>
        <p:txBody>
          <a:bodyPr/>
          <a:lstStyle/>
          <a:p>
            <a:r>
              <a:rPr lang="en-US" dirty="0" smtClean="0"/>
              <a:t>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618220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~</a:t>
            </a:r>
            <a:r>
              <a:rPr lang="en-US" dirty="0" smtClean="0"/>
              <a:t> 	negation; </a:t>
            </a:r>
            <a:r>
              <a:rPr lang="en-US" dirty="0"/>
              <a:t>// example </a:t>
            </a:r>
            <a:r>
              <a:rPr lang="en-US" dirty="0" smtClean="0">
                <a:solidFill>
                  <a:srgbClr val="FC0128"/>
                </a:solidFill>
              </a:rPr>
              <a:t>~</a:t>
            </a:r>
            <a:r>
              <a:rPr lang="en-US" dirty="0" smtClean="0"/>
              <a:t>1000  </a:t>
            </a:r>
            <a:r>
              <a:rPr lang="en-US" dirty="0"/>
              <a:t>= </a:t>
            </a:r>
            <a:r>
              <a:rPr lang="en-US" dirty="0" smtClean="0"/>
              <a:t>0001</a:t>
            </a:r>
          </a:p>
          <a:p>
            <a:pPr marL="0" indent="0">
              <a:buNone/>
            </a:pPr>
            <a:r>
              <a:rPr lang="en-US" b="1" dirty="0" smtClean="0"/>
              <a:t>&amp;</a:t>
            </a:r>
            <a:r>
              <a:rPr lang="en-US" dirty="0" smtClean="0"/>
              <a:t> 	And; </a:t>
            </a:r>
            <a:r>
              <a:rPr lang="en-US" dirty="0"/>
              <a:t>// example 1010 </a:t>
            </a:r>
            <a:r>
              <a:rPr lang="en-US" dirty="0" smtClean="0">
                <a:solidFill>
                  <a:srgbClr val="FC0128"/>
                </a:solidFill>
              </a:rPr>
              <a:t>&amp;</a:t>
            </a:r>
            <a:r>
              <a:rPr lang="en-US" dirty="0" smtClean="0"/>
              <a:t> </a:t>
            </a:r>
            <a:r>
              <a:rPr lang="en-US" dirty="0"/>
              <a:t>1000  = </a:t>
            </a:r>
            <a:r>
              <a:rPr lang="en-US" dirty="0" smtClean="0"/>
              <a:t>1000</a:t>
            </a:r>
          </a:p>
          <a:p>
            <a:pPr marL="0" indent="0">
              <a:buNone/>
            </a:pPr>
            <a:r>
              <a:rPr lang="en-US" b="1" dirty="0" smtClean="0"/>
              <a:t>^</a:t>
            </a:r>
            <a:r>
              <a:rPr lang="en-US" dirty="0" smtClean="0"/>
              <a:t> 	Exclusive or; </a:t>
            </a:r>
            <a:r>
              <a:rPr lang="en-US" dirty="0"/>
              <a:t>// example </a:t>
            </a:r>
            <a:r>
              <a:rPr lang="en-US" dirty="0" smtClean="0"/>
              <a:t>1010 </a:t>
            </a:r>
            <a:r>
              <a:rPr lang="en-US" dirty="0" smtClean="0">
                <a:solidFill>
                  <a:srgbClr val="FC0128"/>
                </a:solidFill>
              </a:rPr>
              <a:t>^</a:t>
            </a:r>
            <a:r>
              <a:rPr lang="en-US" dirty="0" smtClean="0"/>
              <a:t> </a:t>
            </a:r>
            <a:r>
              <a:rPr lang="en-US" dirty="0"/>
              <a:t>1000  = 0</a:t>
            </a:r>
            <a:r>
              <a:rPr lang="en-US" dirty="0" smtClean="0"/>
              <a:t>010</a:t>
            </a:r>
          </a:p>
          <a:p>
            <a:pPr marL="0" indent="0">
              <a:buNone/>
            </a:pPr>
            <a:r>
              <a:rPr lang="en-US" dirty="0" smtClean="0"/>
              <a:t>| 	inclusive or</a:t>
            </a:r>
            <a:r>
              <a:rPr lang="en-US" dirty="0"/>
              <a:t>; // example </a:t>
            </a:r>
            <a:r>
              <a:rPr lang="en-US" dirty="0" smtClean="0"/>
              <a:t>1010 </a:t>
            </a:r>
            <a:r>
              <a:rPr lang="en-US" dirty="0">
                <a:solidFill>
                  <a:srgbClr val="FC0128"/>
                </a:solidFill>
              </a:rPr>
              <a:t>|</a:t>
            </a:r>
            <a:r>
              <a:rPr lang="en-US" dirty="0" smtClean="0"/>
              <a:t> </a:t>
            </a:r>
            <a:r>
              <a:rPr lang="en-US" dirty="0"/>
              <a:t>1000  = </a:t>
            </a:r>
            <a:r>
              <a:rPr lang="en-US" dirty="0" smtClean="0"/>
              <a:t>1010</a:t>
            </a:r>
          </a:p>
          <a:p>
            <a:pPr marL="0" indent="0">
              <a:buNone/>
            </a:pPr>
            <a:r>
              <a:rPr lang="en-US" b="1" dirty="0" smtClean="0"/>
              <a:t>~^  </a:t>
            </a:r>
            <a:r>
              <a:rPr lang="en-US" dirty="0" smtClean="0"/>
              <a:t>	exclusive nor // example 1010 </a:t>
            </a:r>
            <a:r>
              <a:rPr lang="en-US" dirty="0" smtClean="0">
                <a:solidFill>
                  <a:srgbClr val="FC0128"/>
                </a:solidFill>
              </a:rPr>
              <a:t>~^</a:t>
            </a:r>
            <a:r>
              <a:rPr lang="en-US" dirty="0" smtClean="0"/>
              <a:t> 1000  = </a:t>
            </a:r>
            <a:r>
              <a:rPr lang="en-US" dirty="0"/>
              <a:t>1</a:t>
            </a:r>
            <a:r>
              <a:rPr lang="en-US" dirty="0" smtClean="0"/>
              <a:t>101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y[2:0] = a[2:0] | b[2:0]; </a:t>
            </a:r>
          </a:p>
          <a:p>
            <a:pPr marL="0" indent="0">
              <a:buNone/>
            </a:pPr>
            <a:r>
              <a:rPr lang="en-US" dirty="0" smtClean="0"/>
              <a:t>/* is equivalent to</a:t>
            </a:r>
          </a:p>
          <a:p>
            <a:pPr marL="0" indent="0">
              <a:buNone/>
            </a:pPr>
            <a:r>
              <a:rPr lang="en-US" dirty="0" smtClean="0"/>
              <a:t>	or(y[2],a[2],b[2]);</a:t>
            </a:r>
          </a:p>
          <a:p>
            <a:pPr marL="0" indent="0">
              <a:buNone/>
            </a:pPr>
            <a:r>
              <a:rPr lang="en-US" dirty="0" smtClean="0"/>
              <a:t>	or(y[1],a[1],b[1]);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or(y[0],a[0],b[0]);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A.1 from Brown and </a:t>
            </a:r>
            <a:r>
              <a:rPr lang="en-US" dirty="0" err="1" smtClean="0"/>
              <a:t>Vranesic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41065"/>
              </p:ext>
            </p:extLst>
          </p:nvPr>
        </p:nvGraphicFramePr>
        <p:xfrm>
          <a:off x="611559" y="764700"/>
          <a:ext cx="7920882" cy="582465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12169"/>
                <a:gridCol w="3768419"/>
                <a:gridCol w="2640294"/>
              </a:tblGrid>
              <a:tr h="576064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 Length </a:t>
                      </a:r>
                    </a:p>
                    <a:p>
                      <a:r>
                        <a:rPr lang="en-US" dirty="0" smtClean="0"/>
                        <a:t>[L = length</a:t>
                      </a:r>
                      <a:r>
                        <a:rPr lang="en-US" baseline="0" dirty="0" smtClean="0"/>
                        <a:t> function]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Bitwise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~A, +A, -A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A&amp;B, A|B, A~^B, A^B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L(A)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Max(L(A),L(B))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!A, A&amp;&amp;B, A||B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1 bit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Reduction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&amp;A, ~&amp;A, |A, ~|A, ^~A, ^A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bit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A==B,</a:t>
                      </a:r>
                      <a:r>
                        <a:rPr lang="en-US" baseline="0" dirty="0" smtClean="0"/>
                        <a:t> A!=B, A&gt;B, A&lt;B, A&gt;=B, A&lt;=B, A===B, A!==B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1 bit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A+B, A-B, A*B, A/B, A%B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>
                          <a:solidFill>
                            <a:srgbClr val="FC0128"/>
                          </a:solidFill>
                        </a:rPr>
                        <a:t>Max(L(A), L(B))</a:t>
                      </a:r>
                      <a:endParaRPr lang="en-US" dirty="0">
                        <a:solidFill>
                          <a:srgbClr val="FC0128"/>
                        </a:solidFill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A&lt;&lt;B, A &gt;&gt;B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L(A)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Concatenate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{A,…,B}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L(A)+…+L(B)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Replication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{B{A}}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B*L(A)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A?B:C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 smtClean="0"/>
                        <a:t>Max(L(B),L(C))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26142"/>
          </a:xfrm>
        </p:spPr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3670748"/>
          </a:xfrm>
        </p:spPr>
        <p:txBody>
          <a:bodyPr/>
          <a:lstStyle/>
          <a:p>
            <a:r>
              <a:rPr lang="en-US" dirty="0" smtClean="0"/>
              <a:t>Used for taking Boolean expression and returns True or False</a:t>
            </a:r>
          </a:p>
          <a:p>
            <a:endParaRPr lang="en-US" dirty="0"/>
          </a:p>
          <a:p>
            <a:r>
              <a:rPr lang="en-US" dirty="0" smtClean="0"/>
              <a:t>! – negation</a:t>
            </a:r>
          </a:p>
          <a:p>
            <a:r>
              <a:rPr lang="en-US" dirty="0" smtClean="0"/>
              <a:t>&amp;&amp; - logical and</a:t>
            </a:r>
          </a:p>
          <a:p>
            <a:r>
              <a:rPr lang="en-US" dirty="0" smtClean="0"/>
              <a:t>|| - logical or</a:t>
            </a:r>
          </a:p>
          <a:p>
            <a:r>
              <a:rPr lang="en-US" dirty="0" smtClean="0"/>
              <a:t>A===B // A identical to B including x and z</a:t>
            </a:r>
          </a:p>
          <a:p>
            <a:r>
              <a:rPr lang="en-US" dirty="0" smtClean="0"/>
              <a:t>A == B // not including x and z </a:t>
            </a:r>
          </a:p>
        </p:txBody>
      </p:sp>
    </p:spTree>
    <p:extLst>
      <p:ext uri="{BB962C8B-B14F-4D97-AF65-F5344CB8AC3E}">
        <p14:creationId xmlns:p14="http://schemas.microsoft.com/office/powerpoint/2010/main" val="3976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26142"/>
          </a:xfrm>
        </p:spPr>
        <p:txBody>
          <a:bodyPr/>
          <a:lstStyle/>
          <a:p>
            <a:r>
              <a:rPr lang="en-US" dirty="0" smtClean="0"/>
              <a:t>Logical Shift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4261679"/>
          </a:xfrm>
        </p:spPr>
        <p:txBody>
          <a:bodyPr/>
          <a:lstStyle/>
          <a:p>
            <a:r>
              <a:rPr lang="en-US" dirty="0" smtClean="0"/>
              <a:t>A = 8’b1010_0001;</a:t>
            </a:r>
          </a:p>
          <a:p>
            <a:r>
              <a:rPr lang="en-US" dirty="0" smtClean="0"/>
              <a:t>A &gt;&gt; 1;   // logical shift right</a:t>
            </a:r>
          </a:p>
          <a:p>
            <a:r>
              <a:rPr lang="en-US" dirty="0" smtClean="0"/>
              <a:t>// A becomes 0101_0000;</a:t>
            </a:r>
          </a:p>
          <a:p>
            <a:endParaRPr lang="en-US" dirty="0" smtClean="0"/>
          </a:p>
          <a:p>
            <a:r>
              <a:rPr lang="en-US" dirty="0"/>
              <a:t>A = 8’b1010_0001;</a:t>
            </a:r>
          </a:p>
          <a:p>
            <a:r>
              <a:rPr lang="en-US" dirty="0" smtClean="0"/>
              <a:t>A &lt;&lt; 1;  // logical shift left</a:t>
            </a:r>
          </a:p>
          <a:p>
            <a:pPr marL="0" indent="0">
              <a:buNone/>
            </a:pPr>
            <a:r>
              <a:rPr lang="en-US" dirty="0"/>
              <a:t>// A becomes </a:t>
            </a:r>
            <a:r>
              <a:rPr lang="en-US" dirty="0" smtClean="0"/>
              <a:t>0100_0010;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26142"/>
          </a:xfrm>
        </p:spPr>
        <p:txBody>
          <a:bodyPr/>
          <a:lstStyle/>
          <a:p>
            <a:r>
              <a:rPr lang="en-US" dirty="0" smtClean="0"/>
              <a:t>Arithmetic Shift Operation (will revisit 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4261679"/>
          </a:xfrm>
        </p:spPr>
        <p:txBody>
          <a:bodyPr/>
          <a:lstStyle/>
          <a:p>
            <a:r>
              <a:rPr lang="en-US" dirty="0" smtClean="0"/>
              <a:t>A = 8’b1010_0001;</a:t>
            </a:r>
          </a:p>
          <a:p>
            <a:r>
              <a:rPr lang="en-US" dirty="0" smtClean="0"/>
              <a:t>A &gt;&gt;&gt; 1;   // arithmetic shift right</a:t>
            </a:r>
          </a:p>
          <a:p>
            <a:r>
              <a:rPr lang="en-US" dirty="0" smtClean="0"/>
              <a:t>// A becomes 1101_0000;  //</a:t>
            </a:r>
            <a:r>
              <a:rPr lang="en-US" dirty="0" smtClean="0">
                <a:solidFill>
                  <a:srgbClr val="FC0128"/>
                </a:solidFill>
              </a:rPr>
              <a:t>NOTE:</a:t>
            </a:r>
            <a:r>
              <a:rPr lang="en-US" dirty="0" smtClean="0"/>
              <a:t> leftmost bit retained</a:t>
            </a:r>
          </a:p>
          <a:p>
            <a:endParaRPr lang="en-US" dirty="0" smtClean="0"/>
          </a:p>
          <a:p>
            <a:r>
              <a:rPr lang="en-US" dirty="0"/>
              <a:t>A = 8’b1010_0001;</a:t>
            </a:r>
          </a:p>
          <a:p>
            <a:r>
              <a:rPr lang="en-US" dirty="0" smtClean="0"/>
              <a:t>A &lt;&lt;&lt;1;  // arithmetic shift left (same effect as logical)</a:t>
            </a:r>
          </a:p>
          <a:p>
            <a:pPr marL="0" indent="0">
              <a:buNone/>
            </a:pPr>
            <a:r>
              <a:rPr lang="en-US" dirty="0"/>
              <a:t>// A becomes </a:t>
            </a:r>
            <a:r>
              <a:rPr lang="en-US" dirty="0" smtClean="0"/>
              <a:t>0100_0010;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682750" y="1030288"/>
            <a:ext cx="965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module</a:t>
            </a:r>
            <a:endParaRPr lang="en-US" altLang="en-US" b="1"/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2754313" y="1030288"/>
            <a:ext cx="912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module</a:t>
            </a:r>
            <a:endParaRPr lang="en-US" altLang="en-US"/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5254625" y="1316038"/>
            <a:ext cx="762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3814763" y="1030288"/>
            <a:ext cx="1428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name [(port</a:t>
            </a:r>
            <a:endParaRPr lang="en-US" altLang="en-US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5367338" y="1030288"/>
            <a:ext cx="881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name{,</a:t>
            </a:r>
            <a:endParaRPr lang="en-US" altLang="en-US"/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6819900" y="1316038"/>
            <a:ext cx="762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6292850" y="1030288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port</a:t>
            </a:r>
            <a:endParaRPr lang="en-US" altLang="en-US"/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6919913" y="1030288"/>
            <a:ext cx="1092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name})];</a:t>
            </a:r>
            <a:endParaRPr lang="en-US" altLang="en-US"/>
          </a:p>
        </p:txBody>
      </p:sp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1993900" y="1333500"/>
            <a:ext cx="14716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parameter</a:t>
            </a:r>
            <a:endParaRPr lang="en-US" altLang="en-US" b="1"/>
          </a:p>
        </p:txBody>
      </p:sp>
      <p:sp>
        <p:nvSpPr>
          <p:cNvPr id="3083" name="Rectangle 13"/>
          <p:cNvSpPr>
            <a:spLocks noChangeArrowheads="1"/>
          </p:cNvSpPr>
          <p:nvPr/>
        </p:nvSpPr>
        <p:spPr bwMode="auto">
          <a:xfrm>
            <a:off x="3556000" y="1333500"/>
            <a:ext cx="1647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declarations] </a:t>
            </a:r>
            <a:endParaRPr lang="en-US" altLang="en-US"/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1993900" y="1641475"/>
            <a:ext cx="796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input</a:t>
            </a:r>
            <a:endParaRPr lang="en-US" altLang="en-US" b="1"/>
          </a:p>
        </p:txBody>
      </p:sp>
      <p:sp>
        <p:nvSpPr>
          <p:cNvPr id="3085" name="Rectangle 15"/>
          <p:cNvSpPr>
            <a:spLocks noChangeArrowheads="1"/>
          </p:cNvSpPr>
          <p:nvPr/>
        </p:nvSpPr>
        <p:spPr bwMode="auto">
          <a:xfrm>
            <a:off x="2840038" y="1641475"/>
            <a:ext cx="1647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declarations] </a:t>
            </a:r>
            <a:endParaRPr lang="en-US" altLang="en-US"/>
          </a:p>
        </p:txBody>
      </p:sp>
      <p:sp>
        <p:nvSpPr>
          <p:cNvPr id="3086" name="Rectangle 16"/>
          <p:cNvSpPr>
            <a:spLocks noChangeArrowheads="1"/>
          </p:cNvSpPr>
          <p:nvPr/>
        </p:nvSpPr>
        <p:spPr bwMode="auto">
          <a:xfrm>
            <a:off x="1993900" y="1949450"/>
            <a:ext cx="1042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output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3087" name="Rectangle 17"/>
          <p:cNvSpPr>
            <a:spLocks noChangeArrowheads="1"/>
          </p:cNvSpPr>
          <p:nvPr/>
        </p:nvSpPr>
        <p:spPr bwMode="auto">
          <a:xfrm>
            <a:off x="3022600" y="1949450"/>
            <a:ext cx="1647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declarations] </a:t>
            </a:r>
            <a:endParaRPr lang="en-US" altLang="en-US"/>
          </a:p>
        </p:txBody>
      </p:sp>
      <p:sp>
        <p:nvSpPr>
          <p:cNvPr id="3088" name="Rectangle 18"/>
          <p:cNvSpPr>
            <a:spLocks noChangeArrowheads="1"/>
          </p:cNvSpPr>
          <p:nvPr/>
        </p:nvSpPr>
        <p:spPr bwMode="auto">
          <a:xfrm>
            <a:off x="1993900" y="2254250"/>
            <a:ext cx="779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inout</a:t>
            </a:r>
            <a:endParaRPr lang="en-US" altLang="en-US" b="1"/>
          </a:p>
        </p:txBody>
      </p:sp>
      <p:sp>
        <p:nvSpPr>
          <p:cNvPr id="3089" name="Rectangle 19"/>
          <p:cNvSpPr>
            <a:spLocks noChangeArrowheads="1"/>
          </p:cNvSpPr>
          <p:nvPr/>
        </p:nvSpPr>
        <p:spPr bwMode="auto">
          <a:xfrm>
            <a:off x="2824163" y="2254250"/>
            <a:ext cx="1647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declarations] </a:t>
            </a:r>
            <a:endParaRPr lang="en-US" altLang="en-US"/>
          </a:p>
        </p:txBody>
      </p:sp>
      <p:sp>
        <p:nvSpPr>
          <p:cNvPr id="3090" name="Rectangle 20"/>
          <p:cNvSpPr>
            <a:spLocks noChangeArrowheads="1"/>
          </p:cNvSpPr>
          <p:nvPr/>
        </p:nvSpPr>
        <p:spPr bwMode="auto">
          <a:xfrm>
            <a:off x="1993900" y="2562225"/>
            <a:ext cx="752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wire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3091" name="Rectangle 21"/>
          <p:cNvSpPr>
            <a:spLocks noChangeArrowheads="1"/>
          </p:cNvSpPr>
          <p:nvPr/>
        </p:nvSpPr>
        <p:spPr bwMode="auto">
          <a:xfrm>
            <a:off x="2722563" y="2562225"/>
            <a:ext cx="25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or</a:t>
            </a:r>
            <a:endParaRPr lang="en-US" altLang="en-US"/>
          </a:p>
        </p:txBody>
      </p:sp>
      <p:sp>
        <p:nvSpPr>
          <p:cNvPr id="3092" name="Rectangle 22"/>
          <p:cNvSpPr>
            <a:spLocks noChangeArrowheads="1"/>
          </p:cNvSpPr>
          <p:nvPr/>
        </p:nvSpPr>
        <p:spPr bwMode="auto">
          <a:xfrm>
            <a:off x="3049588" y="2562225"/>
            <a:ext cx="396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tri </a:t>
            </a:r>
            <a:endParaRPr lang="en-US" altLang="en-US" b="1"/>
          </a:p>
        </p:txBody>
      </p:sp>
      <p:sp>
        <p:nvSpPr>
          <p:cNvPr id="3093" name="Rectangle 23"/>
          <p:cNvSpPr>
            <a:spLocks noChangeArrowheads="1"/>
          </p:cNvSpPr>
          <p:nvPr/>
        </p:nvSpPr>
        <p:spPr bwMode="auto">
          <a:xfrm>
            <a:off x="3430588" y="2562225"/>
            <a:ext cx="1647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declarations] </a:t>
            </a:r>
            <a:endParaRPr lang="en-US" altLang="en-US"/>
          </a:p>
        </p:txBody>
      </p:sp>
      <p:sp>
        <p:nvSpPr>
          <p:cNvPr id="3094" name="Rectangle 24"/>
          <p:cNvSpPr>
            <a:spLocks noChangeArrowheads="1"/>
          </p:cNvSpPr>
          <p:nvPr/>
        </p:nvSpPr>
        <p:spPr bwMode="auto">
          <a:xfrm>
            <a:off x="1993900" y="2870200"/>
            <a:ext cx="523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reg</a:t>
            </a:r>
            <a:endParaRPr lang="en-US" altLang="en-US" b="1"/>
          </a:p>
        </p:txBody>
      </p:sp>
      <p:sp>
        <p:nvSpPr>
          <p:cNvPr id="3095" name="Rectangle 25"/>
          <p:cNvSpPr>
            <a:spLocks noChangeArrowheads="1"/>
          </p:cNvSpPr>
          <p:nvPr/>
        </p:nvSpPr>
        <p:spPr bwMode="auto">
          <a:xfrm>
            <a:off x="2584450" y="2870200"/>
            <a:ext cx="25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or</a:t>
            </a:r>
            <a:endParaRPr lang="en-US" altLang="en-US"/>
          </a:p>
        </p:txBody>
      </p:sp>
      <p:sp>
        <p:nvSpPr>
          <p:cNvPr id="3096" name="Rectangle 26"/>
          <p:cNvSpPr>
            <a:spLocks noChangeArrowheads="1"/>
          </p:cNvSpPr>
          <p:nvPr/>
        </p:nvSpPr>
        <p:spPr bwMode="auto">
          <a:xfrm>
            <a:off x="2901950" y="2870200"/>
            <a:ext cx="989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integer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3097" name="Rectangle 27"/>
          <p:cNvSpPr>
            <a:spLocks noChangeArrowheads="1"/>
          </p:cNvSpPr>
          <p:nvPr/>
        </p:nvSpPr>
        <p:spPr bwMode="auto">
          <a:xfrm>
            <a:off x="3860800" y="2870200"/>
            <a:ext cx="1647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declarations] </a:t>
            </a:r>
            <a:endParaRPr lang="en-US" altLang="en-US"/>
          </a:p>
        </p:txBody>
      </p:sp>
      <p:sp>
        <p:nvSpPr>
          <p:cNvPr id="3098" name="Rectangle 28"/>
          <p:cNvSpPr>
            <a:spLocks noChangeArrowheads="1"/>
          </p:cNvSpPr>
          <p:nvPr/>
        </p:nvSpPr>
        <p:spPr bwMode="auto">
          <a:xfrm>
            <a:off x="1993900" y="3175000"/>
            <a:ext cx="1262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function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3099" name="Rectangle 29"/>
          <p:cNvSpPr>
            <a:spLocks noChangeArrowheads="1"/>
          </p:cNvSpPr>
          <p:nvPr/>
        </p:nvSpPr>
        <p:spPr bwMode="auto">
          <a:xfrm>
            <a:off x="3232150" y="3175000"/>
            <a:ext cx="25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or</a:t>
            </a:r>
            <a:endParaRPr lang="en-US" altLang="en-US"/>
          </a:p>
        </p:txBody>
      </p:sp>
      <p:sp>
        <p:nvSpPr>
          <p:cNvPr id="3100" name="Rectangle 30"/>
          <p:cNvSpPr>
            <a:spLocks noChangeArrowheads="1"/>
          </p:cNvSpPr>
          <p:nvPr/>
        </p:nvSpPr>
        <p:spPr bwMode="auto">
          <a:xfrm>
            <a:off x="3543300" y="3175000"/>
            <a:ext cx="542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task</a:t>
            </a:r>
            <a:endParaRPr lang="en-US" altLang="en-US" b="1"/>
          </a:p>
        </p:txBody>
      </p:sp>
      <p:sp>
        <p:nvSpPr>
          <p:cNvPr id="3101" name="Rectangle 31"/>
          <p:cNvSpPr>
            <a:spLocks noChangeArrowheads="1"/>
          </p:cNvSpPr>
          <p:nvPr/>
        </p:nvSpPr>
        <p:spPr bwMode="auto">
          <a:xfrm>
            <a:off x="4135438" y="3175000"/>
            <a:ext cx="1647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declarations] </a:t>
            </a:r>
            <a:endParaRPr lang="en-US" altLang="en-US"/>
          </a:p>
        </p:txBody>
      </p:sp>
      <p:sp>
        <p:nvSpPr>
          <p:cNvPr id="3102" name="Rectangle 32"/>
          <p:cNvSpPr>
            <a:spLocks noChangeArrowheads="1"/>
          </p:cNvSpPr>
          <p:nvPr/>
        </p:nvSpPr>
        <p:spPr bwMode="auto">
          <a:xfrm>
            <a:off x="1993900" y="3482975"/>
            <a:ext cx="974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assign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3103" name="Rectangle 33"/>
          <p:cNvSpPr>
            <a:spLocks noChangeArrowheads="1"/>
          </p:cNvSpPr>
          <p:nvPr/>
        </p:nvSpPr>
        <p:spPr bwMode="auto">
          <a:xfrm>
            <a:off x="2946400" y="3482975"/>
            <a:ext cx="2774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continuous assignmen </a:t>
            </a:r>
            <a:endParaRPr lang="en-US" altLang="en-US"/>
          </a:p>
        </p:txBody>
      </p:sp>
      <p:sp>
        <p:nvSpPr>
          <p:cNvPr id="3104" name="Rectangle 34"/>
          <p:cNvSpPr>
            <a:spLocks noChangeArrowheads="1"/>
          </p:cNvSpPr>
          <p:nvPr/>
        </p:nvSpPr>
        <p:spPr bwMode="auto">
          <a:xfrm>
            <a:off x="5646738" y="3482975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ts] </a:t>
            </a:r>
            <a:endParaRPr lang="en-US" altLang="en-US"/>
          </a:p>
        </p:txBody>
      </p:sp>
      <p:sp>
        <p:nvSpPr>
          <p:cNvPr id="3105" name="Rectangle 35"/>
          <p:cNvSpPr>
            <a:spLocks noChangeArrowheads="1"/>
          </p:cNvSpPr>
          <p:nvPr/>
        </p:nvSpPr>
        <p:spPr bwMode="auto">
          <a:xfrm>
            <a:off x="1993900" y="3786188"/>
            <a:ext cx="862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initial</a:t>
            </a:r>
            <a:endParaRPr lang="en-US" altLang="en-US" b="1"/>
          </a:p>
        </p:txBody>
      </p:sp>
      <p:sp>
        <p:nvSpPr>
          <p:cNvPr id="3106" name="Rectangle 36"/>
          <p:cNvSpPr>
            <a:spLocks noChangeArrowheads="1"/>
          </p:cNvSpPr>
          <p:nvPr/>
        </p:nvSpPr>
        <p:spPr bwMode="auto">
          <a:xfrm>
            <a:off x="2928938" y="3786188"/>
            <a:ext cx="777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block]</a:t>
            </a:r>
            <a:endParaRPr lang="en-US" altLang="en-US"/>
          </a:p>
        </p:txBody>
      </p:sp>
      <p:sp>
        <p:nvSpPr>
          <p:cNvPr id="3107" name="Rectangle 37"/>
          <p:cNvSpPr>
            <a:spLocks noChangeArrowheads="1"/>
          </p:cNvSpPr>
          <p:nvPr/>
        </p:nvSpPr>
        <p:spPr bwMode="auto">
          <a:xfrm>
            <a:off x="1993900" y="4094163"/>
            <a:ext cx="1058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</a:t>
            </a:r>
            <a:r>
              <a:rPr lang="en-US" altLang="en-US" b="1">
                <a:solidFill>
                  <a:srgbClr val="000000"/>
                </a:solidFill>
              </a:rPr>
              <a:t>always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3108" name="Rectangle 38"/>
          <p:cNvSpPr>
            <a:spLocks noChangeArrowheads="1"/>
          </p:cNvSpPr>
          <p:nvPr/>
        </p:nvSpPr>
        <p:spPr bwMode="auto">
          <a:xfrm>
            <a:off x="3024188" y="4094163"/>
            <a:ext cx="973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blocks] </a:t>
            </a:r>
            <a:endParaRPr lang="en-US" altLang="en-US"/>
          </a:p>
        </p:txBody>
      </p:sp>
      <p:sp>
        <p:nvSpPr>
          <p:cNvPr id="3109" name="Rectangle 39"/>
          <p:cNvSpPr>
            <a:spLocks noChangeArrowheads="1"/>
          </p:cNvSpPr>
          <p:nvPr/>
        </p:nvSpPr>
        <p:spPr bwMode="auto">
          <a:xfrm>
            <a:off x="1993900" y="4402138"/>
            <a:ext cx="2408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[gate instantiations]</a:t>
            </a:r>
            <a:endParaRPr lang="en-US" altLang="en-US"/>
          </a:p>
        </p:txBody>
      </p:sp>
      <p:sp>
        <p:nvSpPr>
          <p:cNvPr id="3110" name="Rectangle 40"/>
          <p:cNvSpPr>
            <a:spLocks noChangeArrowheads="1"/>
          </p:cNvSpPr>
          <p:nvPr/>
        </p:nvSpPr>
        <p:spPr bwMode="auto">
          <a:xfrm>
            <a:off x="1993900" y="4706938"/>
            <a:ext cx="10906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[module </a:t>
            </a:r>
            <a:endParaRPr lang="en-US" altLang="en-US"/>
          </a:p>
        </p:txBody>
      </p:sp>
      <p:sp>
        <p:nvSpPr>
          <p:cNvPr id="3111" name="Rectangle 41"/>
          <p:cNvSpPr>
            <a:spLocks noChangeArrowheads="1"/>
          </p:cNvSpPr>
          <p:nvPr/>
        </p:nvSpPr>
        <p:spPr bwMode="auto">
          <a:xfrm>
            <a:off x="2990850" y="4706938"/>
            <a:ext cx="1876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 instantiations] </a:t>
            </a:r>
            <a:endParaRPr lang="en-US" altLang="en-US"/>
          </a:p>
        </p:txBody>
      </p:sp>
      <p:sp>
        <p:nvSpPr>
          <p:cNvPr id="3112" name="Rectangle 42"/>
          <p:cNvSpPr>
            <a:spLocks noChangeArrowheads="1"/>
          </p:cNvSpPr>
          <p:nvPr/>
        </p:nvSpPr>
        <p:spPr bwMode="auto">
          <a:xfrm>
            <a:off x="1682750" y="5014913"/>
            <a:ext cx="957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endmo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3113" name="Rectangle 43"/>
          <p:cNvSpPr>
            <a:spLocks noChangeArrowheads="1"/>
          </p:cNvSpPr>
          <p:nvPr/>
        </p:nvSpPr>
        <p:spPr bwMode="auto">
          <a:xfrm>
            <a:off x="2522538" y="5014913"/>
            <a:ext cx="558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dule</a:t>
            </a:r>
            <a:endParaRPr lang="en-US" altLang="en-US" b="1"/>
          </a:p>
        </p:txBody>
      </p:sp>
      <p:sp>
        <p:nvSpPr>
          <p:cNvPr id="3114" name="Rectangle 45"/>
          <p:cNvSpPr>
            <a:spLocks noChangeArrowheads="1"/>
          </p:cNvSpPr>
          <p:nvPr/>
        </p:nvSpPr>
        <p:spPr bwMode="auto">
          <a:xfrm>
            <a:off x="3692525" y="1317625"/>
            <a:ext cx="762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548640" y="228600"/>
            <a:ext cx="8271832" cy="4085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endParaRPr lang="en-US" altLang="en-US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5877272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Appendix A in textbook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Modular Design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41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 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module is the basic building block in Verilog</a:t>
            </a:r>
          </a:p>
          <a:p>
            <a:endParaRPr lang="en-US" smtClean="0"/>
          </a:p>
          <a:p>
            <a:r>
              <a:rPr lang="en-US" smtClean="0"/>
              <a:t>Modules can be interconnected to describe the structure of your digital system</a:t>
            </a:r>
          </a:p>
          <a:p>
            <a:endParaRPr lang="en-US" smtClean="0"/>
          </a:p>
          <a:p>
            <a:r>
              <a:rPr lang="en-US" smtClean="0"/>
              <a:t>Modules start with keyword module and end with keyword 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423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ja-JP" sz="1400">
                <a:latin typeface="Helvetica" pitchFamily="34" charset="0"/>
                <a:ea typeface="ＭＳ Ｐゴシック" charset="-128"/>
              </a:rPr>
              <a:t/>
            </a:r>
            <a:br>
              <a:rPr lang="en-US" altLang="ja-JP" sz="1400">
                <a:latin typeface="Helvetica" pitchFamily="34" charset="0"/>
                <a:ea typeface="ＭＳ Ｐゴシック" charset="-128"/>
              </a:rPr>
            </a:br>
            <a:r>
              <a:rPr lang="en-US" altLang="en-US" sz="2400" b="0">
                <a:solidFill>
                  <a:srgbClr val="0033CC"/>
                </a:solidFill>
                <a:latin typeface="Helvetica" pitchFamily="34" charset="0"/>
              </a:rPr>
              <a:t>Modeling Structure: </a:t>
            </a:r>
            <a:r>
              <a:rPr lang="en-US" altLang="en-US" sz="2400" b="0">
                <a:solidFill>
                  <a:srgbClr val="FF3300"/>
                </a:solidFill>
                <a:latin typeface="Helvetica" pitchFamily="34" charset="0"/>
              </a:rPr>
              <a:t>Modules</a:t>
            </a:r>
            <a:r>
              <a:rPr lang="en-US" altLang="en-US" sz="2400">
                <a:solidFill>
                  <a:srgbClr val="0033CC"/>
                </a:solidFill>
                <a:latin typeface="Helvetica" pitchFamily="34" charset="0"/>
              </a:rPr>
              <a:t/>
            </a:r>
            <a:br>
              <a:rPr lang="en-US" altLang="en-US" sz="2400">
                <a:solidFill>
                  <a:srgbClr val="0033CC"/>
                </a:solidFill>
                <a:latin typeface="Helvetica" pitchFamily="34" charset="0"/>
              </a:rPr>
            </a:br>
            <a:endParaRPr lang="en-US" altLang="ja-JP" sz="2400">
              <a:solidFill>
                <a:srgbClr val="0033CC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5800"/>
            <a:ext cx="8569325" cy="259080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lvl="1">
              <a:buClr>
                <a:srgbClr val="FF9900"/>
              </a:buClr>
              <a:buFont typeface="Wingdings" pitchFamily="2" charset="2"/>
              <a:buChar char="Ø"/>
            </a:pPr>
            <a:r>
              <a:rPr lang="en-US" altLang="ja-JP">
                <a:latin typeface="Helvetica" pitchFamily="34" charset="0"/>
                <a:ea typeface="ＭＳ Ｐゴシック" charset="-128"/>
              </a:rPr>
              <a:t>The module is the basic building block in Verilog</a:t>
            </a:r>
          </a:p>
          <a:p>
            <a:pPr lvl="1">
              <a:buClr>
                <a:srgbClr val="FF9900"/>
              </a:buClr>
              <a:buFont typeface="Wingdings" pitchFamily="2" charset="2"/>
              <a:buChar char="Ø"/>
            </a:pPr>
            <a:r>
              <a:rPr lang="en-US" altLang="ja-JP">
                <a:latin typeface="Helvetica" pitchFamily="34" charset="0"/>
                <a:ea typeface="ＭＳ Ｐゴシック" charset="-128"/>
              </a:rPr>
              <a:t>Modules can be </a:t>
            </a:r>
            <a:r>
              <a:rPr lang="en-US" altLang="ja-JP">
                <a:solidFill>
                  <a:srgbClr val="0033CC"/>
                </a:solidFill>
                <a:latin typeface="Helvetica" pitchFamily="34" charset="0"/>
                <a:ea typeface="ＭＳ Ｐゴシック" charset="-128"/>
              </a:rPr>
              <a:t>interconnected</a:t>
            </a:r>
            <a:r>
              <a:rPr lang="en-US" altLang="ja-JP">
                <a:latin typeface="Helvetica" pitchFamily="34" charset="0"/>
                <a:ea typeface="ＭＳ Ｐゴシック" charset="-128"/>
              </a:rPr>
              <a:t> to describe the structure of your digital system</a:t>
            </a:r>
          </a:p>
          <a:p>
            <a:pPr lvl="1">
              <a:buClr>
                <a:srgbClr val="FF9900"/>
              </a:buClr>
              <a:buFont typeface="Wingdings" pitchFamily="2" charset="2"/>
              <a:buChar char="Ø"/>
            </a:pPr>
            <a:r>
              <a:rPr lang="en-US" altLang="ja-JP">
                <a:latin typeface="Helvetica" pitchFamily="34" charset="0"/>
                <a:ea typeface="ＭＳ Ｐゴシック" charset="-128"/>
              </a:rPr>
              <a:t>Modules start with keyword </a:t>
            </a:r>
            <a:r>
              <a:rPr lang="en-US" altLang="ja-JP" b="1">
                <a:solidFill>
                  <a:srgbClr val="FF3300"/>
                </a:solidFill>
                <a:latin typeface="Helvetica" pitchFamily="34" charset="0"/>
                <a:ea typeface="ＭＳ Ｐゴシック" charset="-128"/>
              </a:rPr>
              <a:t>module</a:t>
            </a:r>
            <a:r>
              <a:rPr lang="en-US" altLang="ja-JP">
                <a:latin typeface="Helvetica" pitchFamily="34" charset="0"/>
                <a:ea typeface="ＭＳ Ｐゴシック" charset="-128"/>
              </a:rPr>
              <a:t> and end with keyword </a:t>
            </a:r>
            <a:r>
              <a:rPr lang="en-US" altLang="ja-JP" b="1">
                <a:solidFill>
                  <a:srgbClr val="FF3300"/>
                </a:solidFill>
                <a:latin typeface="Helvetica" pitchFamily="34" charset="0"/>
                <a:ea typeface="ＭＳ Ｐゴシック" charset="-128"/>
              </a:rPr>
              <a:t>endmodule</a:t>
            </a:r>
          </a:p>
        </p:txBody>
      </p:sp>
      <p:pic>
        <p:nvPicPr>
          <p:cNvPr id="1077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3295650"/>
            <a:ext cx="741997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2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80645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ja-JP" sz="1400">
                <a:latin typeface="Helvetica" pitchFamily="34" charset="0"/>
                <a:ea typeface="ＭＳ Ｐゴシック" charset="-128"/>
              </a:rPr>
              <a:t/>
            </a:r>
            <a:br>
              <a:rPr lang="en-US" altLang="ja-JP" sz="1400">
                <a:latin typeface="Helvetica" pitchFamily="34" charset="0"/>
                <a:ea typeface="ＭＳ Ｐゴシック" charset="-128"/>
              </a:rPr>
            </a:br>
            <a:r>
              <a:rPr lang="en-US" altLang="en-US" sz="2400" b="0">
                <a:solidFill>
                  <a:srgbClr val="0033CC"/>
                </a:solidFill>
                <a:latin typeface="Helvetica" pitchFamily="34" charset="0"/>
              </a:rPr>
              <a:t>Modeling Structure: </a:t>
            </a:r>
            <a:r>
              <a:rPr lang="en-US" altLang="en-US" sz="2400" b="0">
                <a:solidFill>
                  <a:srgbClr val="FF3300"/>
                </a:solidFill>
                <a:latin typeface="Helvetica" pitchFamily="34" charset="0"/>
              </a:rPr>
              <a:t>Ports</a:t>
            </a:r>
            <a:r>
              <a:rPr lang="en-US" altLang="en-US" sz="1800" b="0">
                <a:solidFill>
                  <a:srgbClr val="FF3300"/>
                </a:solidFill>
                <a:latin typeface="Helvetica" pitchFamily="34" charset="0"/>
              </a:rPr>
              <a:t/>
            </a:r>
            <a:br>
              <a:rPr lang="en-US" altLang="en-US" sz="1800" b="0">
                <a:solidFill>
                  <a:srgbClr val="FF3300"/>
                </a:solidFill>
                <a:latin typeface="Helvetica" pitchFamily="34" charset="0"/>
              </a:rPr>
            </a:br>
            <a:endParaRPr lang="en-US" altLang="ja-JP" sz="1800" b="0">
              <a:solidFill>
                <a:srgbClr val="FF33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1079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7786688" cy="188277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609600" indent="-609600">
              <a:buClr>
                <a:schemeClr val="bg1"/>
              </a:buClr>
              <a:buFont typeface="Wingdings" pitchFamily="2" charset="2"/>
              <a:buChar char="Ø"/>
            </a:pPr>
            <a:r>
              <a:rPr lang="en-US" altLang="ja-JP" sz="2000">
                <a:solidFill>
                  <a:srgbClr val="FF9900"/>
                </a:solidFill>
                <a:latin typeface="Helvetica" pitchFamily="34" charset="0"/>
                <a:ea typeface="ＭＳ Ｐゴシック" charset="-128"/>
              </a:rPr>
              <a:t>Module Ports</a:t>
            </a:r>
          </a:p>
          <a:p>
            <a:pPr marL="990600" lvl="1" indent="-5334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en-US" altLang="ja-JP" sz="1800">
                <a:latin typeface="Helvetica" pitchFamily="34" charset="0"/>
                <a:ea typeface="ＭＳ Ｐゴシック" charset="-128"/>
              </a:rPr>
              <a:t>Similar to </a:t>
            </a:r>
            <a:r>
              <a:rPr lang="en-US" altLang="ja-JP" sz="1800">
                <a:solidFill>
                  <a:srgbClr val="0033CC"/>
                </a:solidFill>
                <a:latin typeface="Helvetica" pitchFamily="34" charset="0"/>
                <a:ea typeface="ＭＳ Ｐゴシック" charset="-128"/>
              </a:rPr>
              <a:t>pins</a:t>
            </a:r>
            <a:r>
              <a:rPr lang="en-US" altLang="ja-JP" sz="1800">
                <a:latin typeface="Helvetica" pitchFamily="34" charset="0"/>
                <a:ea typeface="ＭＳ Ｐゴシック" charset="-128"/>
              </a:rPr>
              <a:t> on a chip</a:t>
            </a:r>
          </a:p>
          <a:p>
            <a:pPr marL="990600" lvl="1" indent="-5334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en-US" altLang="ja-JP" sz="1800">
                <a:latin typeface="Helvetica" pitchFamily="34" charset="0"/>
                <a:ea typeface="ＭＳ Ｐゴシック" charset="-128"/>
              </a:rPr>
              <a:t>Provide a way to </a:t>
            </a:r>
            <a:r>
              <a:rPr lang="en-US" altLang="ja-JP" sz="1800">
                <a:solidFill>
                  <a:srgbClr val="0033CC"/>
                </a:solidFill>
                <a:latin typeface="Helvetica" pitchFamily="34" charset="0"/>
                <a:ea typeface="ＭＳ Ｐゴシック" charset="-128"/>
              </a:rPr>
              <a:t>communicate</a:t>
            </a:r>
            <a:r>
              <a:rPr lang="en-US" altLang="ja-JP" sz="1800">
                <a:latin typeface="Helvetica" pitchFamily="34" charset="0"/>
                <a:ea typeface="ＭＳ Ｐゴシック" charset="-128"/>
              </a:rPr>
              <a:t> with outside world</a:t>
            </a:r>
          </a:p>
          <a:p>
            <a:pPr marL="990600" lvl="1" indent="-5334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en-US" altLang="ja-JP" sz="1800">
                <a:latin typeface="Helvetica" pitchFamily="34" charset="0"/>
                <a:ea typeface="ＭＳ Ｐゴシック" charset="-128"/>
              </a:rPr>
              <a:t>Ports can be input, output or inout</a:t>
            </a:r>
          </a:p>
          <a:p>
            <a:pPr marL="609600" indent="-609600">
              <a:buClr>
                <a:srgbClr val="FF9900"/>
              </a:buClr>
              <a:buFont typeface="Wingdings" pitchFamily="2" charset="2"/>
              <a:buNone/>
            </a:pPr>
            <a:endParaRPr lang="en-US" altLang="ja-JP" sz="2000">
              <a:latin typeface="Helvetica" pitchFamily="34" charset="0"/>
              <a:ea typeface="ＭＳ Ｐゴシック" charset="-128"/>
            </a:endParaRPr>
          </a:p>
        </p:txBody>
      </p:sp>
      <p:pic>
        <p:nvPicPr>
          <p:cNvPr id="10793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92275" y="3500438"/>
            <a:ext cx="5738813" cy="295433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10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35504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r>
              <a:rPr lang="en-US" dirty="0" smtClean="0"/>
              <a:t>ardware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r>
              <a:rPr lang="en-US" dirty="0" smtClean="0"/>
              <a:t>escription </a:t>
            </a:r>
            <a:r>
              <a:rPr lang="en-US" dirty="0" smtClean="0">
                <a:solidFill>
                  <a:srgbClr val="000000"/>
                </a:solidFill>
              </a:rPr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5126532"/>
          </a:xfrm>
        </p:spPr>
        <p:txBody>
          <a:bodyPr/>
          <a:lstStyle/>
          <a:p>
            <a:r>
              <a:rPr lang="en-US" dirty="0" smtClean="0"/>
              <a:t>Examples: VHDL and Verilog</a:t>
            </a:r>
          </a:p>
          <a:p>
            <a:pPr lvl="1"/>
            <a:r>
              <a:rPr lang="en-US" dirty="0" smtClean="0"/>
              <a:t>C-like syntax</a:t>
            </a:r>
          </a:p>
          <a:p>
            <a:pPr lvl="1"/>
            <a:r>
              <a:rPr lang="en-US" dirty="0" smtClean="0"/>
              <a:t>Amenable to software engineering techniques</a:t>
            </a:r>
          </a:p>
          <a:p>
            <a:endParaRPr lang="en-US" dirty="0" smtClean="0"/>
          </a:p>
          <a:p>
            <a:r>
              <a:rPr lang="en-US" dirty="0" smtClean="0"/>
              <a:t>Programming language to describe hardware</a:t>
            </a:r>
          </a:p>
          <a:p>
            <a:pPr lvl="1"/>
            <a:r>
              <a:rPr lang="en-US" dirty="0" smtClean="0"/>
              <a:t>Assumed concurrency vs. assumed serialization</a:t>
            </a:r>
          </a:p>
          <a:p>
            <a:pPr lvl="1"/>
            <a:r>
              <a:rPr lang="en-US" dirty="0" smtClean="0"/>
              <a:t>Explicit spatial parallelism, resource utilization</a:t>
            </a:r>
            <a:endParaRPr lang="en-US" dirty="0"/>
          </a:p>
          <a:p>
            <a:pPr lvl="1"/>
            <a:r>
              <a:rPr lang="en-US" dirty="0" smtClean="0"/>
              <a:t>Timing dependent behavior</a:t>
            </a:r>
          </a:p>
          <a:p>
            <a:pPr lvl="1"/>
            <a:r>
              <a:rPr lang="en-US" dirty="0" smtClean="0"/>
              <a:t>Need to describe HW, its interactions with the outside world, and the testing/verification of HW all in one language!</a:t>
            </a:r>
          </a:p>
          <a:p>
            <a:pPr lvl="2"/>
            <a:r>
              <a:rPr lang="en-US" dirty="0" smtClean="0"/>
              <a:t>On the one hand, HDLs are rich languages</a:t>
            </a:r>
          </a:p>
          <a:p>
            <a:pPr lvl="2"/>
            <a:r>
              <a:rPr lang="en-US" dirty="0" smtClean="0"/>
              <a:t>On the other hand, </a:t>
            </a:r>
            <a:br>
              <a:rPr lang="en-US" dirty="0" smtClean="0"/>
            </a:br>
            <a:r>
              <a:rPr lang="en-US" sz="2000" b="1" dirty="0" smtClean="0">
                <a:solidFill>
                  <a:schemeClr val="accent1"/>
                </a:solidFill>
              </a:rPr>
              <a:t>NOT ALL HDL CODE DESCRIBES ACTUAL HARDWARE!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971436"/>
            <a:ext cx="196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(See Appendix 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18487" cy="43497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en-US" sz="2400" b="0">
                <a:solidFill>
                  <a:srgbClr val="0033CC"/>
                </a:solidFill>
                <a:latin typeface="Helvetica" pitchFamily="34" charset="0"/>
              </a:rPr>
              <a:t>Modeling Structure: </a:t>
            </a:r>
            <a:r>
              <a:rPr lang="en-US" altLang="ja-JP">
                <a:solidFill>
                  <a:srgbClr val="FF3300"/>
                </a:solidFill>
                <a:latin typeface="Helvetica" pitchFamily="34" charset="0"/>
                <a:ea typeface="ＭＳ Ｐゴシック" charset="-128"/>
              </a:rPr>
              <a:t>instances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435975" cy="1628775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ja-JP" sz="2000">
                <a:solidFill>
                  <a:srgbClr val="FF9900"/>
                </a:solidFill>
                <a:latin typeface="Helvetica" pitchFamily="34" charset="0"/>
                <a:ea typeface="ＭＳ Ｐゴシック" charset="-128"/>
              </a:rPr>
              <a:t>Module instances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ja-JP" sz="1800">
                <a:latin typeface="Helvetica" pitchFamily="34" charset="0"/>
                <a:ea typeface="ＭＳ Ｐゴシック" charset="-128"/>
              </a:rPr>
              <a:t>Verilog models consist of a </a:t>
            </a:r>
            <a:r>
              <a:rPr lang="en-US" altLang="ja-JP" sz="1800">
                <a:solidFill>
                  <a:srgbClr val="0033CC"/>
                </a:solidFill>
                <a:latin typeface="Helvetica" pitchFamily="34" charset="0"/>
                <a:ea typeface="ＭＳ Ｐゴシック" charset="-128"/>
              </a:rPr>
              <a:t>hierarchy</a:t>
            </a:r>
            <a:r>
              <a:rPr lang="en-US" altLang="ja-JP" sz="1800">
                <a:latin typeface="Helvetica" pitchFamily="34" charset="0"/>
                <a:ea typeface="ＭＳ Ｐゴシック" charset="-128"/>
              </a:rPr>
              <a:t> of module </a:t>
            </a:r>
            <a:r>
              <a:rPr lang="en-US" altLang="ja-JP" sz="1800" i="1">
                <a:latin typeface="Helvetica" pitchFamily="34" charset="0"/>
                <a:ea typeface="ＭＳ Ｐゴシック" charset="-128"/>
              </a:rPr>
              <a:t>instances</a:t>
            </a:r>
            <a:endParaRPr lang="en-US" altLang="ja-JP" sz="1800">
              <a:latin typeface="Helvetica" pitchFamily="34" charset="0"/>
              <a:ea typeface="ＭＳ Ｐゴシック" charset="-128"/>
            </a:endParaRPr>
          </a:p>
          <a:p>
            <a:pPr marL="609600" indent="-609600">
              <a:buClr>
                <a:srgbClr val="FF9900"/>
              </a:buClr>
              <a:buFont typeface="Wingdings" pitchFamily="2" charset="2"/>
              <a:buAutoNum type="circleNumDbPlain"/>
            </a:pPr>
            <a:endParaRPr lang="en-US" altLang="ja-JP" sz="2000">
              <a:latin typeface="Helvetica" pitchFamily="34" charset="0"/>
              <a:ea typeface="ＭＳ Ｐゴシック" charset="-128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Char char="Ø"/>
            </a:pPr>
            <a:endParaRPr lang="en-US" altLang="ja-JP" sz="2000">
              <a:latin typeface="Helvetica" pitchFamily="34" charset="0"/>
              <a:ea typeface="ＭＳ Ｐゴシック" charset="-128"/>
            </a:endParaRPr>
          </a:p>
        </p:txBody>
      </p:sp>
      <p:pic>
        <p:nvPicPr>
          <p:cNvPr id="10813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963" y="3357563"/>
            <a:ext cx="8685212" cy="30241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6937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152400"/>
            <a:ext cx="7862888" cy="465138"/>
          </a:xfrm>
          <a:noFill/>
          <a:ln/>
        </p:spPr>
        <p:txBody>
          <a:bodyPr lIns="90487" tIns="44450" rIns="90487" bIns="44450" anchor="ctr"/>
          <a:lstStyle/>
          <a:p>
            <a:pPr algn="ctr"/>
            <a:r>
              <a:rPr lang="en-US"/>
              <a:t>How to Build and Test a Module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855663"/>
          </a:xfrm>
          <a:noFill/>
          <a:ln/>
        </p:spPr>
        <p:txBody>
          <a:bodyPr lIns="90487" tIns="44450" rIns="90487" bIns="44450"/>
          <a:lstStyle/>
          <a:p>
            <a:pPr marL="285750" indent="-285750"/>
            <a:r>
              <a:rPr lang="en-US"/>
              <a:t>Construct a “test bench” for your design</a:t>
            </a:r>
          </a:p>
          <a:p>
            <a:pPr marL="685800" lvl="1" indent="-228600"/>
            <a:r>
              <a:rPr lang="en-US"/>
              <a:t>Develop your hierarchical system within a module that has input and output ports (called “</a:t>
            </a:r>
            <a:r>
              <a:rPr lang="en-US">
                <a:solidFill>
                  <a:schemeClr val="accent2"/>
                </a:solidFill>
              </a:rPr>
              <a:t>design</a:t>
            </a:r>
            <a:r>
              <a:rPr lang="en-US"/>
              <a:t>” here)</a:t>
            </a:r>
          </a:p>
          <a:p>
            <a:pPr marL="685800" lvl="1" indent="-228600"/>
            <a:r>
              <a:rPr lang="en-US"/>
              <a:t>Develop a separate module to generate tests for the module (“</a:t>
            </a:r>
            <a:r>
              <a:rPr lang="en-US">
                <a:solidFill>
                  <a:schemeClr val="accent2"/>
                </a:solidFill>
              </a:rPr>
              <a:t>test</a:t>
            </a:r>
            <a:r>
              <a:rPr lang="en-US"/>
              <a:t>”)</a:t>
            </a:r>
          </a:p>
          <a:p>
            <a:pPr marL="685800" lvl="1" indent="-228600"/>
            <a:r>
              <a:rPr lang="en-US"/>
              <a:t>Connect these together within another module (“</a:t>
            </a:r>
            <a:r>
              <a:rPr lang="en-US">
                <a:solidFill>
                  <a:schemeClr val="accent2"/>
                </a:solidFill>
              </a:rPr>
              <a:t>testbench</a:t>
            </a:r>
            <a:r>
              <a:rPr lang="en-US"/>
              <a:t>”)</a:t>
            </a:r>
          </a:p>
        </p:txBody>
      </p:sp>
      <p:sp>
        <p:nvSpPr>
          <p:cNvPr id="1085444" name="Rectangle 4"/>
          <p:cNvSpPr>
            <a:spLocks noChangeArrowheads="1"/>
          </p:cNvSpPr>
          <p:nvPr/>
        </p:nvSpPr>
        <p:spPr bwMode="auto">
          <a:xfrm>
            <a:off x="5886450" y="3101975"/>
            <a:ext cx="2733675" cy="1187450"/>
          </a:xfrm>
          <a:prstGeom prst="rect">
            <a:avLst/>
          </a:prstGeom>
          <a:solidFill>
            <a:srgbClr val="FCFEB9"/>
          </a:solidFill>
          <a:ln w="508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457200" algn="l"/>
                <a:tab pos="13208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</a:t>
            </a:r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design</a:t>
            </a: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 (a, b, c);</a:t>
            </a:r>
          </a:p>
          <a:p>
            <a:pPr>
              <a:tabLst>
                <a:tab pos="457200" algn="l"/>
                <a:tab pos="13208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 	input 	a, b;</a:t>
            </a:r>
          </a:p>
          <a:p>
            <a:pPr>
              <a:tabLst>
                <a:tab pos="457200" algn="l"/>
                <a:tab pos="13208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 	output	c;</a:t>
            </a:r>
          </a:p>
          <a:p>
            <a:pPr>
              <a:tabLst>
                <a:tab pos="457200" algn="l"/>
                <a:tab pos="13208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…</a:t>
            </a:r>
          </a:p>
        </p:txBody>
      </p:sp>
      <p:sp>
        <p:nvSpPr>
          <p:cNvPr id="1085445" name="Rectangle 5"/>
          <p:cNvSpPr>
            <a:spLocks noChangeArrowheads="1"/>
          </p:cNvSpPr>
          <p:nvPr/>
        </p:nvSpPr>
        <p:spPr bwMode="auto">
          <a:xfrm>
            <a:off x="4418013" y="4435475"/>
            <a:ext cx="4448175" cy="1736725"/>
          </a:xfrm>
          <a:prstGeom prst="rect">
            <a:avLst/>
          </a:prstGeom>
          <a:solidFill>
            <a:srgbClr val="FCFEB9"/>
          </a:solidFill>
          <a:ln w="508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5207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</a:t>
            </a:r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test</a:t>
            </a: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 (q, r);</a:t>
            </a:r>
          </a:p>
          <a:p>
            <a:pPr>
              <a:tabLst>
                <a:tab pos="5207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output 	q, r;</a:t>
            </a:r>
          </a:p>
          <a:p>
            <a:pPr>
              <a:tabLst>
                <a:tab pos="5207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</a:t>
            </a:r>
          </a:p>
          <a:p>
            <a:pPr>
              <a:tabLst>
                <a:tab pos="5207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initial begin</a:t>
            </a:r>
          </a:p>
          <a:p>
            <a:pPr>
              <a:tabLst>
                <a:tab pos="5207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//drive the outputs with signals</a:t>
            </a:r>
          </a:p>
          <a:p>
            <a:pPr>
              <a:tabLst>
                <a:tab pos="5207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…</a:t>
            </a:r>
          </a:p>
        </p:txBody>
      </p:sp>
      <p:sp>
        <p:nvSpPr>
          <p:cNvPr id="1085446" name="Rectangle 6"/>
          <p:cNvSpPr>
            <a:spLocks noChangeArrowheads="1"/>
          </p:cNvSpPr>
          <p:nvPr/>
        </p:nvSpPr>
        <p:spPr bwMode="auto">
          <a:xfrm>
            <a:off x="544513" y="3292475"/>
            <a:ext cx="3394075" cy="2560638"/>
          </a:xfrm>
          <a:prstGeom prst="rect">
            <a:avLst/>
          </a:prstGeom>
          <a:solidFill>
            <a:srgbClr val="FCFEB9"/>
          </a:solidFill>
          <a:ln w="508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</a:t>
            </a:r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testbench</a:t>
            </a: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 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 	wire	l, m, n;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design	d (l, m, n);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test 	t (l, m);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initial begin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//monitor and display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…</a:t>
            </a:r>
          </a:p>
        </p:txBody>
      </p:sp>
      <p:sp>
        <p:nvSpPr>
          <p:cNvPr id="1085447" name="Text Box 7"/>
          <p:cNvSpPr txBox="1">
            <a:spLocks noChangeArrowheads="1"/>
          </p:cNvSpPr>
          <p:nvPr/>
        </p:nvSpPr>
        <p:spPr bwMode="auto">
          <a:xfrm>
            <a:off x="1981200" y="6019800"/>
            <a:ext cx="5060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Adapted from Slides of Prof. Don Thomas, CMU</a:t>
            </a:r>
          </a:p>
        </p:txBody>
      </p:sp>
    </p:spTree>
    <p:extLst>
      <p:ext uri="{BB962C8B-B14F-4D97-AF65-F5344CB8AC3E}">
        <p14:creationId xmlns:p14="http://schemas.microsoft.com/office/powerpoint/2010/main" val="504074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152400"/>
            <a:ext cx="7862888" cy="465138"/>
          </a:xfrm>
          <a:noFill/>
          <a:ln/>
        </p:spPr>
        <p:txBody>
          <a:bodyPr lIns="90487" tIns="44450" rIns="90487" bIns="44450" anchor="ctr"/>
          <a:lstStyle/>
          <a:p>
            <a:pPr algn="ctr"/>
            <a:r>
              <a:rPr lang="en-US"/>
              <a:t>Another View of This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193675"/>
          </a:xfrm>
          <a:noFill/>
          <a:ln/>
        </p:spPr>
        <p:txBody>
          <a:bodyPr lIns="90487" tIns="44450" rIns="90487" bIns="44450"/>
          <a:lstStyle/>
          <a:p>
            <a:pPr marL="285750" indent="-285750"/>
            <a:r>
              <a:rPr lang="en-US"/>
              <a:t>3 chunks of Verilog, one for each of:</a:t>
            </a:r>
          </a:p>
        </p:txBody>
      </p:sp>
      <p:sp>
        <p:nvSpPr>
          <p:cNvPr id="1086468" name="Rectangle 4"/>
          <p:cNvSpPr>
            <a:spLocks noChangeArrowheads="1"/>
          </p:cNvSpPr>
          <p:nvPr/>
        </p:nvSpPr>
        <p:spPr bwMode="auto">
          <a:xfrm>
            <a:off x="4991100" y="3708400"/>
            <a:ext cx="1854200" cy="1524000"/>
          </a:xfrm>
          <a:prstGeom prst="rect">
            <a:avLst/>
          </a:prstGeom>
          <a:solidFill>
            <a:srgbClr val="FCFEB9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Your hardware</a:t>
            </a:r>
          </a:p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called</a:t>
            </a:r>
          </a:p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DESIGN</a:t>
            </a:r>
          </a:p>
        </p:txBody>
      </p:sp>
      <p:sp>
        <p:nvSpPr>
          <p:cNvPr id="1086469" name="Rectangle 5" descr="Dark upward diagonal"/>
          <p:cNvSpPr>
            <a:spLocks noChangeArrowheads="1"/>
          </p:cNvSpPr>
          <p:nvPr/>
        </p:nvSpPr>
        <p:spPr bwMode="auto">
          <a:xfrm>
            <a:off x="1206500" y="2324100"/>
            <a:ext cx="6311900" cy="34417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70" name="Rectangle 6" descr="Dark upward diagonal"/>
          <p:cNvSpPr>
            <a:spLocks noChangeArrowheads="1"/>
          </p:cNvSpPr>
          <p:nvPr/>
        </p:nvSpPr>
        <p:spPr bwMode="auto">
          <a:xfrm>
            <a:off x="1281113" y="2335213"/>
            <a:ext cx="59340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Helvetica" pitchFamily="34" charset="0"/>
              </a:rPr>
              <a:t>TESTBENCH is the final piece of hardware which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Helvetica" pitchFamily="34" charset="0"/>
              </a:rPr>
              <a:t>connects DESIGN with TEST so the inputs generated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Helvetica" pitchFamily="34" charset="0"/>
              </a:rPr>
              <a:t>go to the thing you want to test...</a:t>
            </a:r>
          </a:p>
        </p:txBody>
      </p:sp>
      <p:sp>
        <p:nvSpPr>
          <p:cNvPr id="1086471" name="Line 7"/>
          <p:cNvSpPr>
            <a:spLocks noChangeShapeType="1"/>
          </p:cNvSpPr>
          <p:nvPr/>
        </p:nvSpPr>
        <p:spPr bwMode="auto">
          <a:xfrm>
            <a:off x="3873500" y="4025900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72" name="Line 8"/>
          <p:cNvSpPr>
            <a:spLocks noChangeShapeType="1"/>
          </p:cNvSpPr>
          <p:nvPr/>
        </p:nvSpPr>
        <p:spPr bwMode="auto">
          <a:xfrm>
            <a:off x="3911600" y="4267200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73" name="Line 9"/>
          <p:cNvSpPr>
            <a:spLocks noChangeShapeType="1"/>
          </p:cNvSpPr>
          <p:nvPr/>
        </p:nvSpPr>
        <p:spPr bwMode="auto">
          <a:xfrm>
            <a:off x="3886200" y="4572000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74" name="Line 10"/>
          <p:cNvSpPr>
            <a:spLocks noChangeShapeType="1"/>
          </p:cNvSpPr>
          <p:nvPr/>
        </p:nvSpPr>
        <p:spPr bwMode="auto">
          <a:xfrm>
            <a:off x="3898900" y="4826000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75" name="Freeform 11" descr="Dark upward diagonal"/>
          <p:cNvSpPr>
            <a:spLocks/>
          </p:cNvSpPr>
          <p:nvPr/>
        </p:nvSpPr>
        <p:spPr bwMode="auto">
          <a:xfrm>
            <a:off x="4445000" y="2946400"/>
            <a:ext cx="890588" cy="992188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504" y="88"/>
              </a:cxn>
              <a:cxn ang="0">
                <a:pos x="552" y="144"/>
              </a:cxn>
              <a:cxn ang="0">
                <a:pos x="560" y="168"/>
              </a:cxn>
              <a:cxn ang="0">
                <a:pos x="560" y="184"/>
              </a:cxn>
              <a:cxn ang="0">
                <a:pos x="552" y="208"/>
              </a:cxn>
              <a:cxn ang="0">
                <a:pos x="552" y="232"/>
              </a:cxn>
              <a:cxn ang="0">
                <a:pos x="536" y="240"/>
              </a:cxn>
              <a:cxn ang="0">
                <a:pos x="520" y="256"/>
              </a:cxn>
              <a:cxn ang="0">
                <a:pos x="488" y="264"/>
              </a:cxn>
              <a:cxn ang="0">
                <a:pos x="464" y="264"/>
              </a:cxn>
              <a:cxn ang="0">
                <a:pos x="408" y="272"/>
              </a:cxn>
              <a:cxn ang="0">
                <a:pos x="384" y="280"/>
              </a:cxn>
              <a:cxn ang="0">
                <a:pos x="352" y="288"/>
              </a:cxn>
              <a:cxn ang="0">
                <a:pos x="320" y="296"/>
              </a:cxn>
              <a:cxn ang="0">
                <a:pos x="288" y="320"/>
              </a:cxn>
              <a:cxn ang="0">
                <a:pos x="256" y="336"/>
              </a:cxn>
              <a:cxn ang="0">
                <a:pos x="232" y="344"/>
              </a:cxn>
              <a:cxn ang="0">
                <a:pos x="200" y="352"/>
              </a:cxn>
              <a:cxn ang="0">
                <a:pos x="184" y="360"/>
              </a:cxn>
              <a:cxn ang="0">
                <a:pos x="168" y="360"/>
              </a:cxn>
              <a:cxn ang="0">
                <a:pos x="152" y="376"/>
              </a:cxn>
              <a:cxn ang="0">
                <a:pos x="128" y="392"/>
              </a:cxn>
              <a:cxn ang="0">
                <a:pos x="112" y="400"/>
              </a:cxn>
              <a:cxn ang="0">
                <a:pos x="96" y="408"/>
              </a:cxn>
              <a:cxn ang="0">
                <a:pos x="72" y="432"/>
              </a:cxn>
              <a:cxn ang="0">
                <a:pos x="56" y="440"/>
              </a:cxn>
              <a:cxn ang="0">
                <a:pos x="48" y="456"/>
              </a:cxn>
              <a:cxn ang="0">
                <a:pos x="40" y="472"/>
              </a:cxn>
              <a:cxn ang="0">
                <a:pos x="32" y="488"/>
              </a:cxn>
              <a:cxn ang="0">
                <a:pos x="24" y="504"/>
              </a:cxn>
              <a:cxn ang="0">
                <a:pos x="8" y="544"/>
              </a:cxn>
              <a:cxn ang="0">
                <a:pos x="8" y="560"/>
              </a:cxn>
              <a:cxn ang="0">
                <a:pos x="0" y="576"/>
              </a:cxn>
              <a:cxn ang="0">
                <a:pos x="0" y="592"/>
              </a:cxn>
              <a:cxn ang="0">
                <a:pos x="0" y="608"/>
              </a:cxn>
              <a:cxn ang="0">
                <a:pos x="0" y="624"/>
              </a:cxn>
            </a:cxnLst>
            <a:rect l="0" t="0" r="r" b="b"/>
            <a:pathLst>
              <a:path w="561" h="625">
                <a:moveTo>
                  <a:pt x="392" y="0"/>
                </a:moveTo>
                <a:lnTo>
                  <a:pt x="504" y="88"/>
                </a:lnTo>
                <a:lnTo>
                  <a:pt x="552" y="144"/>
                </a:lnTo>
                <a:lnTo>
                  <a:pt x="560" y="168"/>
                </a:lnTo>
                <a:lnTo>
                  <a:pt x="560" y="184"/>
                </a:lnTo>
                <a:lnTo>
                  <a:pt x="552" y="208"/>
                </a:lnTo>
                <a:lnTo>
                  <a:pt x="552" y="232"/>
                </a:lnTo>
                <a:lnTo>
                  <a:pt x="536" y="240"/>
                </a:lnTo>
                <a:lnTo>
                  <a:pt x="520" y="256"/>
                </a:lnTo>
                <a:lnTo>
                  <a:pt x="488" y="264"/>
                </a:lnTo>
                <a:lnTo>
                  <a:pt x="464" y="264"/>
                </a:lnTo>
                <a:lnTo>
                  <a:pt x="408" y="272"/>
                </a:lnTo>
                <a:lnTo>
                  <a:pt x="384" y="280"/>
                </a:lnTo>
                <a:lnTo>
                  <a:pt x="352" y="288"/>
                </a:lnTo>
                <a:lnTo>
                  <a:pt x="320" y="296"/>
                </a:lnTo>
                <a:lnTo>
                  <a:pt x="288" y="320"/>
                </a:lnTo>
                <a:lnTo>
                  <a:pt x="256" y="336"/>
                </a:lnTo>
                <a:lnTo>
                  <a:pt x="232" y="344"/>
                </a:lnTo>
                <a:lnTo>
                  <a:pt x="200" y="352"/>
                </a:lnTo>
                <a:lnTo>
                  <a:pt x="184" y="360"/>
                </a:lnTo>
                <a:lnTo>
                  <a:pt x="168" y="360"/>
                </a:lnTo>
                <a:lnTo>
                  <a:pt x="152" y="376"/>
                </a:lnTo>
                <a:lnTo>
                  <a:pt x="128" y="392"/>
                </a:lnTo>
                <a:lnTo>
                  <a:pt x="112" y="400"/>
                </a:lnTo>
                <a:lnTo>
                  <a:pt x="96" y="408"/>
                </a:lnTo>
                <a:lnTo>
                  <a:pt x="72" y="432"/>
                </a:lnTo>
                <a:lnTo>
                  <a:pt x="56" y="440"/>
                </a:lnTo>
                <a:lnTo>
                  <a:pt x="48" y="456"/>
                </a:lnTo>
                <a:lnTo>
                  <a:pt x="40" y="472"/>
                </a:lnTo>
                <a:lnTo>
                  <a:pt x="32" y="488"/>
                </a:lnTo>
                <a:lnTo>
                  <a:pt x="24" y="504"/>
                </a:lnTo>
                <a:lnTo>
                  <a:pt x="8" y="544"/>
                </a:lnTo>
                <a:lnTo>
                  <a:pt x="8" y="560"/>
                </a:lnTo>
                <a:lnTo>
                  <a:pt x="0" y="576"/>
                </a:lnTo>
                <a:lnTo>
                  <a:pt x="0" y="592"/>
                </a:lnTo>
                <a:lnTo>
                  <a:pt x="0" y="608"/>
                </a:lnTo>
                <a:lnTo>
                  <a:pt x="0" y="62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6476" name="Oval 12" descr="Dark upward diagonal"/>
          <p:cNvSpPr>
            <a:spLocks noChangeArrowheads="1"/>
          </p:cNvSpPr>
          <p:nvPr/>
        </p:nvSpPr>
        <p:spPr bwMode="auto">
          <a:xfrm>
            <a:off x="4356100" y="3937000"/>
            <a:ext cx="139700" cy="1117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77" name="Rectangle 13"/>
          <p:cNvSpPr>
            <a:spLocks noChangeArrowheads="1"/>
          </p:cNvSpPr>
          <p:nvPr/>
        </p:nvSpPr>
        <p:spPr bwMode="auto">
          <a:xfrm>
            <a:off x="1560513" y="3821113"/>
            <a:ext cx="2235200" cy="1104900"/>
          </a:xfrm>
          <a:prstGeom prst="rect">
            <a:avLst/>
          </a:prstGeom>
          <a:solidFill>
            <a:srgbClr val="FDA4B5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Another module, called TEST, to generate interesting inputs</a:t>
            </a:r>
          </a:p>
        </p:txBody>
      </p:sp>
      <p:sp>
        <p:nvSpPr>
          <p:cNvPr id="1086478" name="Text Box 14"/>
          <p:cNvSpPr txBox="1">
            <a:spLocks noChangeArrowheads="1"/>
          </p:cNvSpPr>
          <p:nvPr/>
        </p:nvSpPr>
        <p:spPr bwMode="auto">
          <a:xfrm>
            <a:off x="1981200" y="6019800"/>
            <a:ext cx="5060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Adapted from Slides of Prof. Don Thomas, CMU</a:t>
            </a:r>
          </a:p>
        </p:txBody>
      </p:sp>
    </p:spTree>
    <p:extLst>
      <p:ext uri="{BB962C8B-B14F-4D97-AF65-F5344CB8AC3E}">
        <p14:creationId xmlns:p14="http://schemas.microsoft.com/office/powerpoint/2010/main" val="3147018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152400"/>
            <a:ext cx="7862888" cy="465138"/>
          </a:xfrm>
          <a:noFill/>
          <a:ln/>
        </p:spPr>
        <p:txBody>
          <a:bodyPr lIns="90487" tIns="44450" rIns="90487" bIns="44450" anchor="ctr"/>
          <a:lstStyle/>
          <a:p>
            <a:pPr algn="ctr"/>
            <a:r>
              <a:rPr lang="en-US"/>
              <a:t>An Example</a:t>
            </a:r>
            <a:endParaRPr lang="en-US" sz="900"/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809625"/>
            <a:ext cx="8832850" cy="869950"/>
          </a:xfrm>
          <a:noFill/>
          <a:ln w="25400" cap="flat">
            <a:solidFill>
              <a:schemeClr val="accent2"/>
            </a:solidFill>
          </a:ln>
        </p:spPr>
        <p:txBody>
          <a:bodyPr lIns="90487" tIns="44450" rIns="90487" bIns="44450"/>
          <a:lstStyle/>
          <a:p>
            <a:pPr marL="285750" indent="-285750">
              <a:buFont typeface="Wingdings" pitchFamily="2" charset="2"/>
              <a:buNone/>
            </a:pPr>
            <a:r>
              <a:rPr lang="en-US"/>
              <a:t>Module testAdd generated inputs for module halfAdd and displayed changes.  Module halfAdd was the </a:t>
            </a:r>
            <a:r>
              <a:rPr lang="en-US" i="1"/>
              <a:t>design</a:t>
            </a:r>
          </a:p>
        </p:txBody>
      </p:sp>
      <p:sp>
        <p:nvSpPr>
          <p:cNvPr id="1087492" name="Rectangle 4" descr="Dark upward diagonal"/>
          <p:cNvSpPr>
            <a:spLocks noChangeArrowheads="1"/>
          </p:cNvSpPr>
          <p:nvPr/>
        </p:nvSpPr>
        <p:spPr bwMode="auto">
          <a:xfrm>
            <a:off x="130175" y="1860550"/>
            <a:ext cx="3267075" cy="17621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406400" algn="l"/>
                <a:tab pos="1257300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tBench;</a:t>
            </a:r>
          </a:p>
          <a:p>
            <a:pPr>
              <a:tabLst>
                <a:tab pos="406400" algn="l"/>
                <a:tab pos="1257300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wire	su, co, a, b;</a:t>
            </a:r>
          </a:p>
          <a:p>
            <a:pPr>
              <a:tabLst>
                <a:tab pos="406400" algn="l"/>
                <a:tab pos="1257300" algn="l"/>
                <a:tab pos="1778000" algn="l"/>
              </a:tabLst>
            </a:pPr>
            <a:endParaRPr lang="en-US" b="1">
              <a:solidFill>
                <a:schemeClr val="tx1"/>
              </a:solidFill>
              <a:latin typeface="Helvetica" pitchFamily="34" charset="0"/>
            </a:endParaRPr>
          </a:p>
          <a:p>
            <a:pPr>
              <a:tabLst>
                <a:tab pos="406400" algn="l"/>
                <a:tab pos="1257300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halfAdd	 ad (su, co, a, b);</a:t>
            </a:r>
          </a:p>
          <a:p>
            <a:pPr>
              <a:tabLst>
                <a:tab pos="406400" algn="l"/>
                <a:tab pos="1257300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testAdd	 tb (a, b, su, co);</a:t>
            </a:r>
          </a:p>
          <a:p>
            <a:pPr>
              <a:tabLst>
                <a:tab pos="406400" algn="l"/>
                <a:tab pos="1257300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endmodule</a:t>
            </a:r>
          </a:p>
        </p:txBody>
      </p:sp>
      <p:sp>
        <p:nvSpPr>
          <p:cNvPr id="1087493" name="Rectangle 5" descr="Dark upward diagonal"/>
          <p:cNvSpPr>
            <a:spLocks noChangeArrowheads="1"/>
          </p:cNvSpPr>
          <p:nvPr/>
        </p:nvSpPr>
        <p:spPr bwMode="auto">
          <a:xfrm>
            <a:off x="104775" y="4184650"/>
            <a:ext cx="3911600" cy="2036763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914400" algn="l"/>
                <a:tab pos="14859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halfAdd (sum, cOut, a, b); 	output	sum, cOut;</a:t>
            </a:r>
          </a:p>
          <a:p>
            <a:pPr>
              <a:tabLst>
                <a:tab pos="457200" algn="l"/>
                <a:tab pos="914400" algn="l"/>
                <a:tab pos="14859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input	a, b;</a:t>
            </a:r>
          </a:p>
          <a:p>
            <a:pPr>
              <a:tabLst>
                <a:tab pos="457200" algn="l"/>
                <a:tab pos="914400" algn="l"/>
                <a:tab pos="14859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</a:t>
            </a:r>
          </a:p>
          <a:p>
            <a:pPr>
              <a:tabLst>
                <a:tab pos="457200" algn="l"/>
                <a:tab pos="914400" algn="l"/>
                <a:tab pos="14859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xor	#2	(sum, a, b);</a:t>
            </a:r>
          </a:p>
          <a:p>
            <a:pPr>
              <a:tabLst>
                <a:tab pos="457200" algn="l"/>
                <a:tab pos="914400" algn="l"/>
                <a:tab pos="14859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and	#2	(cOut, a, b);</a:t>
            </a:r>
          </a:p>
          <a:p>
            <a:pPr>
              <a:tabLst>
                <a:tab pos="457200" algn="l"/>
                <a:tab pos="914400" algn="l"/>
                <a:tab pos="14859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endmodule</a:t>
            </a:r>
          </a:p>
        </p:txBody>
      </p:sp>
      <p:sp>
        <p:nvSpPr>
          <p:cNvPr id="1087494" name="Rectangle 6"/>
          <p:cNvSpPr>
            <a:spLocks noChangeArrowheads="1"/>
          </p:cNvSpPr>
          <p:nvPr/>
        </p:nvSpPr>
        <p:spPr bwMode="auto">
          <a:xfrm>
            <a:off x="4092575" y="1847850"/>
            <a:ext cx="4892675" cy="4483100"/>
          </a:xfrm>
          <a:prstGeom prst="rect">
            <a:avLst/>
          </a:prstGeom>
          <a:solidFill>
            <a:srgbClr val="FCFEB9"/>
          </a:solidFill>
          <a:ln w="508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testAdd (a, b, sum, cOut);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input	sum, cOut;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output	a, b;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reg	a, b;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endParaRPr lang="en-US" b="1">
              <a:solidFill>
                <a:schemeClr val="tx1"/>
              </a:solidFill>
              <a:latin typeface="Helvetica" pitchFamily="34" charset="0"/>
            </a:endParaRP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initial begin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$monitor ($time,,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   “a=%b, b=%b, sum=%b, cOut=%b”,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     a, b, sum, cOut);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a = 0; b = 0;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b = 1;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a = 1;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b = 0;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#10 $finish;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end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endmodule</a:t>
            </a:r>
          </a:p>
        </p:txBody>
      </p:sp>
      <p:sp>
        <p:nvSpPr>
          <p:cNvPr id="1087495" name="Text Box 7"/>
          <p:cNvSpPr txBox="1">
            <a:spLocks noChangeArrowheads="1"/>
          </p:cNvSpPr>
          <p:nvPr/>
        </p:nvSpPr>
        <p:spPr bwMode="auto">
          <a:xfrm>
            <a:off x="1828800" y="6324600"/>
            <a:ext cx="5060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Adapted from Slides of Prof. Don Thomas, CMU</a:t>
            </a:r>
          </a:p>
        </p:txBody>
      </p:sp>
    </p:spTree>
    <p:extLst>
      <p:ext uri="{BB962C8B-B14F-4D97-AF65-F5344CB8AC3E}">
        <p14:creationId xmlns:p14="http://schemas.microsoft.com/office/powerpoint/2010/main" val="77344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152400"/>
            <a:ext cx="7862888" cy="465138"/>
          </a:xfrm>
          <a:noFill/>
          <a:ln/>
        </p:spPr>
        <p:txBody>
          <a:bodyPr lIns="90487" tIns="44450" rIns="90487" bIns="44450" anchor="ctr"/>
          <a:lstStyle/>
          <a:p>
            <a:pPr algn="ctr"/>
            <a:r>
              <a:rPr lang="en-US"/>
              <a:t>The Test Module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730250"/>
            <a:ext cx="4711700" cy="5422900"/>
          </a:xfrm>
          <a:noFill/>
          <a:ln/>
        </p:spPr>
        <p:txBody>
          <a:bodyPr lIns="90487" tIns="44450" rIns="90487" bIns="44450"/>
          <a:lstStyle/>
          <a:p>
            <a:pPr marL="285750" indent="-285750">
              <a:lnSpc>
                <a:spcPct val="95000"/>
              </a:lnSpc>
            </a:pPr>
            <a:r>
              <a:rPr lang="en-US" sz="1800"/>
              <a:t>$monitor 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sz="1800"/>
              <a:t>prints its string when executed.  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sz="1800"/>
              <a:t>after that, the string is printed when one of the listed values changes.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sz="1800"/>
              <a:t>only one monitor can be active at any time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sz="1800"/>
              <a:t>prints at end of current simulation time</a:t>
            </a:r>
          </a:p>
          <a:p>
            <a:pPr marL="285750" indent="-285750">
              <a:lnSpc>
                <a:spcPct val="95000"/>
              </a:lnSpc>
            </a:pPr>
            <a:r>
              <a:rPr lang="en-US" sz="1800"/>
              <a:t>Function of this tester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sz="1800"/>
              <a:t>at time zero, print values and set a=b=0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sz="1800"/>
              <a:t>after 10 time units, set b=1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sz="1800"/>
              <a:t>after another 10, set a=1 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sz="1800"/>
              <a:t>after another 10 set b=0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sz="1800"/>
              <a:t>then another 10 and finish</a:t>
            </a:r>
          </a:p>
        </p:txBody>
      </p:sp>
      <p:sp>
        <p:nvSpPr>
          <p:cNvPr id="1088516" name="Rectangle 4"/>
          <p:cNvSpPr>
            <a:spLocks noChangeArrowheads="1"/>
          </p:cNvSpPr>
          <p:nvPr/>
        </p:nvSpPr>
        <p:spPr bwMode="auto">
          <a:xfrm>
            <a:off x="5003800" y="1031875"/>
            <a:ext cx="3775075" cy="4757738"/>
          </a:xfrm>
          <a:prstGeom prst="rect">
            <a:avLst/>
          </a:prstGeom>
          <a:solidFill>
            <a:srgbClr val="FCFEB9"/>
          </a:solidFill>
          <a:ln w="508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testAdd(a, b, sum, cOut);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input	sum, cOut;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output	a, b;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reg	a, b;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endParaRPr lang="en-US" b="1">
              <a:solidFill>
                <a:schemeClr val="tx1"/>
              </a:solidFill>
              <a:latin typeface="Helvetica" pitchFamily="34" charset="0"/>
            </a:endParaRP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initial begin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$monitor ($time,,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   “a=%b, b=%b, sum=%b, 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	cOut=%b”,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   a, b, sum, cOut);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a = 0; b = 0;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b = 1;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a = 1;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b = 0;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#10 $finish;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end</a:t>
            </a:r>
          </a:p>
          <a:p>
            <a:pPr>
              <a:tabLst>
                <a:tab pos="342900" algn="l"/>
                <a:tab pos="685800" algn="l"/>
                <a:tab pos="12065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endmodule</a:t>
            </a:r>
          </a:p>
        </p:txBody>
      </p:sp>
      <p:sp>
        <p:nvSpPr>
          <p:cNvPr id="1088517" name="Text Box 5"/>
          <p:cNvSpPr txBox="1">
            <a:spLocks noChangeArrowheads="1"/>
          </p:cNvSpPr>
          <p:nvPr/>
        </p:nvSpPr>
        <p:spPr bwMode="auto">
          <a:xfrm>
            <a:off x="1600200" y="6019800"/>
            <a:ext cx="5060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Adapted from Slides of Prof. Don Thomas, CMU</a:t>
            </a:r>
          </a:p>
        </p:txBody>
      </p:sp>
    </p:spTree>
    <p:extLst>
      <p:ext uri="{BB962C8B-B14F-4D97-AF65-F5344CB8AC3E}">
        <p14:creationId xmlns:p14="http://schemas.microsoft.com/office/powerpoint/2010/main" val="2909661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152400"/>
            <a:ext cx="7862888" cy="422275"/>
          </a:xfrm>
        </p:spPr>
        <p:txBody>
          <a:bodyPr/>
          <a:lstStyle/>
          <a:p>
            <a:pPr algn="ctr"/>
            <a:r>
              <a:rPr lang="en-US"/>
              <a:t>Another Version of a Test Module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81075"/>
            <a:ext cx="3282950" cy="2151063"/>
          </a:xfrm>
        </p:spPr>
        <p:txBody>
          <a:bodyPr/>
          <a:lstStyle/>
          <a:p>
            <a:pPr marL="285750" indent="-285750"/>
            <a:r>
              <a:rPr lang="en-US"/>
              <a:t>Multi-bit “thingies”</a:t>
            </a:r>
          </a:p>
          <a:p>
            <a:pPr marL="685800" lvl="1" indent="-228600"/>
            <a:r>
              <a:rPr lang="en-US"/>
              <a:t>test is a two-bit register and output</a:t>
            </a:r>
          </a:p>
          <a:p>
            <a:pPr marL="685800" lvl="1" indent="-228600"/>
            <a:r>
              <a:rPr lang="en-US"/>
              <a:t>It acts as a two-bit number (counts 00-01-10-11-00…)</a:t>
            </a:r>
          </a:p>
          <a:p>
            <a:pPr marL="685800" lvl="1" indent="-228600"/>
            <a:r>
              <a:rPr lang="en-US"/>
              <a:t>Module tBench needs to connect it correctly — mod halfAdd has 1-bit ports.</a:t>
            </a:r>
          </a:p>
          <a:p>
            <a:pPr marL="685800" lvl="1" indent="-228600"/>
            <a:endParaRPr lang="en-US"/>
          </a:p>
        </p:txBody>
      </p:sp>
      <p:sp>
        <p:nvSpPr>
          <p:cNvPr id="1099780" name="Text Box 4"/>
          <p:cNvSpPr txBox="1">
            <a:spLocks noChangeArrowheads="1"/>
          </p:cNvSpPr>
          <p:nvPr/>
        </p:nvSpPr>
        <p:spPr bwMode="auto">
          <a:xfrm>
            <a:off x="4298950" y="838200"/>
            <a:ext cx="4672013" cy="4511675"/>
          </a:xfrm>
          <a:prstGeom prst="rect">
            <a:avLst/>
          </a:prstGeom>
          <a:solidFill>
            <a:srgbClr val="FCFEB9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testAdd (test, sum, cOut);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input			sum, cOut;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output	[1:0]	test;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reg 	[1:0]	test;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endParaRPr lang="en-US" b="1">
              <a:solidFill>
                <a:schemeClr val="tx1"/>
              </a:solidFill>
              <a:latin typeface="Helvetica" pitchFamily="34" charset="0"/>
            </a:endParaRP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initial begin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$monitor ($time,,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   "test=%b, sum=%b, cOut=%b",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   test, sum, cOut);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test = 0;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test = test + 1;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test = test + 1;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test = test + 1;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#10 $finish;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end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endmodule</a:t>
            </a:r>
          </a:p>
        </p:txBody>
      </p:sp>
      <p:sp>
        <p:nvSpPr>
          <p:cNvPr id="1099781" name="Rectangle 5" descr="Dark upward diagonal"/>
          <p:cNvSpPr>
            <a:spLocks noChangeArrowheads="1"/>
          </p:cNvSpPr>
          <p:nvPr/>
        </p:nvSpPr>
        <p:spPr bwMode="auto">
          <a:xfrm>
            <a:off x="225425" y="4154488"/>
            <a:ext cx="3938588" cy="2036762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tBench;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wire	su, co;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wire [1:0] t;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endParaRPr lang="en-US" b="1">
              <a:solidFill>
                <a:schemeClr val="tx1"/>
              </a:solidFill>
              <a:latin typeface="Helvetica" pitchFamily="34" charset="0"/>
            </a:endParaRP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halfAdd	ad (su, co, t[1], t[0]);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testAdd	tb (t, su, co);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endmodule</a:t>
            </a:r>
          </a:p>
        </p:txBody>
      </p:sp>
      <p:sp>
        <p:nvSpPr>
          <p:cNvPr id="1099782" name="Text Box 6"/>
          <p:cNvSpPr txBox="1">
            <a:spLocks noChangeArrowheads="1"/>
          </p:cNvSpPr>
          <p:nvPr/>
        </p:nvSpPr>
        <p:spPr bwMode="auto">
          <a:xfrm>
            <a:off x="4457700" y="5549900"/>
            <a:ext cx="3998913" cy="587375"/>
          </a:xfrm>
          <a:prstGeom prst="rect">
            <a:avLst/>
          </a:prstGeom>
          <a:solidFill>
            <a:srgbClr val="FCFEB9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Connects bit 0 or wire t to this port (b of the module halfAdder)</a:t>
            </a:r>
          </a:p>
        </p:txBody>
      </p:sp>
      <p:sp>
        <p:nvSpPr>
          <p:cNvPr id="1099783" name="Line 7"/>
          <p:cNvSpPr>
            <a:spLocks noChangeShapeType="1"/>
          </p:cNvSpPr>
          <p:nvPr/>
        </p:nvSpPr>
        <p:spPr bwMode="auto">
          <a:xfrm flipH="1" flipV="1">
            <a:off x="3770313" y="5588000"/>
            <a:ext cx="700087" cy="4365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9784" name="Line 8"/>
          <p:cNvSpPr>
            <a:spLocks noChangeShapeType="1"/>
          </p:cNvSpPr>
          <p:nvPr/>
        </p:nvSpPr>
        <p:spPr bwMode="auto">
          <a:xfrm flipV="1">
            <a:off x="3484563" y="1758950"/>
            <a:ext cx="1336675" cy="269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9785" name="Text Box 9"/>
          <p:cNvSpPr txBox="1">
            <a:spLocks noChangeArrowheads="1"/>
          </p:cNvSpPr>
          <p:nvPr/>
        </p:nvSpPr>
        <p:spPr bwMode="auto">
          <a:xfrm>
            <a:off x="1600200" y="6172200"/>
            <a:ext cx="5060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Adapted from Slides of Prof. Don Thomas, CMU</a:t>
            </a:r>
          </a:p>
        </p:txBody>
      </p:sp>
    </p:spTree>
    <p:extLst>
      <p:ext uri="{BB962C8B-B14F-4D97-AF65-F5344CB8AC3E}">
        <p14:creationId xmlns:p14="http://schemas.microsoft.com/office/powerpoint/2010/main" val="27224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152400"/>
            <a:ext cx="7862888" cy="422275"/>
          </a:xfrm>
        </p:spPr>
        <p:txBody>
          <a:bodyPr/>
          <a:lstStyle/>
          <a:p>
            <a:pPr algn="ctr"/>
            <a:r>
              <a:rPr lang="en-US"/>
              <a:t>Another Version of testAdd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2628900" cy="5257800"/>
          </a:xfrm>
        </p:spPr>
        <p:txBody>
          <a:bodyPr/>
          <a:lstStyle/>
          <a:p>
            <a:pPr marL="285750" indent="-285750"/>
            <a:r>
              <a:rPr lang="en-US"/>
              <a:t>Other procedural statements</a:t>
            </a:r>
          </a:p>
          <a:p>
            <a:pPr marL="685800" lvl="1" indent="-228600"/>
            <a:r>
              <a:rPr lang="en-US"/>
              <a:t>You can use “for”, “while”, “if-then-else” and others here.</a:t>
            </a:r>
          </a:p>
          <a:p>
            <a:pPr marL="685800" lvl="1" indent="-228600"/>
            <a:r>
              <a:rPr lang="en-US"/>
              <a:t>This makes it easier to write if you have lots of input bits.</a:t>
            </a:r>
          </a:p>
        </p:txBody>
      </p:sp>
      <p:sp>
        <p:nvSpPr>
          <p:cNvPr id="1100804" name="Rectangle 4" descr="Dark upward diagonal"/>
          <p:cNvSpPr>
            <a:spLocks noChangeArrowheads="1"/>
          </p:cNvSpPr>
          <p:nvPr/>
        </p:nvSpPr>
        <p:spPr bwMode="auto">
          <a:xfrm>
            <a:off x="228600" y="4343400"/>
            <a:ext cx="3938588" cy="2036763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tBench;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wire	su, co;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wire [1:0] t;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endParaRPr lang="en-US" b="1">
              <a:solidFill>
                <a:schemeClr val="tx1"/>
              </a:solidFill>
              <a:latin typeface="Helvetica" pitchFamily="34" charset="0"/>
            </a:endParaRP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halfAdd	ad (su, co, t[1], t[0]);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testAdd	tb (t, su, co);</a:t>
            </a:r>
          </a:p>
          <a:p>
            <a:pPr>
              <a:tabLst>
                <a:tab pos="406400" algn="l"/>
                <a:tab pos="1084263" algn="l"/>
                <a:tab pos="1547813" algn="l"/>
                <a:tab pos="17780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endmodule</a:t>
            </a:r>
          </a:p>
        </p:txBody>
      </p:sp>
      <p:sp>
        <p:nvSpPr>
          <p:cNvPr id="1100805" name="Text Box 5"/>
          <p:cNvSpPr txBox="1">
            <a:spLocks noChangeArrowheads="1"/>
          </p:cNvSpPr>
          <p:nvPr/>
        </p:nvSpPr>
        <p:spPr bwMode="auto">
          <a:xfrm>
            <a:off x="3995738" y="822325"/>
            <a:ext cx="4970462" cy="3962400"/>
          </a:xfrm>
          <a:prstGeom prst="rect">
            <a:avLst/>
          </a:prstGeom>
          <a:solidFill>
            <a:srgbClr val="FCFEB9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testAdd (test, sum, cOut);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input			sum, cOut;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output	[1:0]		test;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reg 	[1:0]		test;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endParaRPr lang="en-US" b="1">
              <a:solidFill>
                <a:schemeClr val="tx1"/>
              </a:solidFill>
              <a:latin typeface="Helvetica" pitchFamily="34" charset="0"/>
            </a:endParaRP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initial begin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$monitor ($time,,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   "test=%b, sum=%b, cOut=%b",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   test, sum, cOut);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for (test = 0; test &lt; 3; test = test + 1)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	#10; 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#10 $finish;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end</a:t>
            </a:r>
          </a:p>
          <a:p>
            <a:pPr defTabSz="911225">
              <a:tabLst>
                <a:tab pos="515938" algn="l"/>
                <a:tab pos="912813" algn="l"/>
                <a:tab pos="1376363" algn="l"/>
                <a:tab pos="1825625" algn="l"/>
                <a:tab pos="206375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endmodule</a:t>
            </a:r>
          </a:p>
        </p:txBody>
      </p:sp>
      <p:sp>
        <p:nvSpPr>
          <p:cNvPr id="1100807" name="Text Box 7"/>
          <p:cNvSpPr txBox="1">
            <a:spLocks noChangeArrowheads="1"/>
          </p:cNvSpPr>
          <p:nvPr/>
        </p:nvSpPr>
        <p:spPr bwMode="auto">
          <a:xfrm>
            <a:off x="1447800" y="6324600"/>
            <a:ext cx="5060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Adapted from Slides of Prof. Don Thomas, CMU</a:t>
            </a:r>
          </a:p>
        </p:txBody>
      </p:sp>
    </p:spTree>
    <p:extLst>
      <p:ext uri="{BB962C8B-B14F-4D97-AF65-F5344CB8AC3E}">
        <p14:creationId xmlns:p14="http://schemas.microsoft.com/office/powerpoint/2010/main" val="36811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714500"/>
            <a:ext cx="91249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1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4519612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8640" y="228600"/>
            <a:ext cx="8271832" cy="4085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endParaRPr lang="en-US" altLang="en-US" kern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56" y="3051399"/>
            <a:ext cx="4154487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Example logic circuit – Hardware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41"/>
          <p:cNvSpPr>
            <a:spLocks noChangeArrowheads="1"/>
          </p:cNvSpPr>
          <p:nvPr/>
        </p:nvSpPr>
        <p:spPr bwMode="auto">
          <a:xfrm>
            <a:off x="1676400" y="863600"/>
            <a:ext cx="5781675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ea typeface="MS Mincho" pitchFamily="49" charset="-128"/>
              </a:rPr>
              <a:t>module</a:t>
            </a:r>
            <a:r>
              <a:rPr lang="en-CA" altLang="en-US" sz="2000" dirty="0">
                <a:ea typeface="MS Mincho" pitchFamily="49" charset="-128"/>
              </a:rPr>
              <a:t> example2 (x1, x2, x3, x4, f, g, h);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	</a:t>
            </a:r>
            <a:r>
              <a:rPr lang="en-CA" altLang="en-US" sz="2000" b="1" dirty="0">
                <a:ea typeface="MS Mincho" pitchFamily="49" charset="-128"/>
              </a:rPr>
              <a:t>input</a:t>
            </a:r>
            <a:r>
              <a:rPr lang="en-CA" altLang="en-US" sz="2000" dirty="0">
                <a:ea typeface="MS Mincho" pitchFamily="49" charset="-128"/>
              </a:rPr>
              <a:t> x1, x2, x3, x4;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	</a:t>
            </a:r>
            <a:r>
              <a:rPr lang="en-CA" altLang="en-US" sz="2000" b="1" dirty="0">
                <a:ea typeface="MS Mincho" pitchFamily="49" charset="-128"/>
              </a:rPr>
              <a:t>output</a:t>
            </a:r>
            <a:r>
              <a:rPr lang="en-CA" altLang="en-US" sz="2000" dirty="0">
                <a:ea typeface="MS Mincho" pitchFamily="49" charset="-128"/>
              </a:rPr>
              <a:t> f, g, h;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 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	</a:t>
            </a:r>
            <a:r>
              <a:rPr lang="en-CA" altLang="en-US" sz="2000" b="1" dirty="0">
                <a:ea typeface="MS Mincho" pitchFamily="49" charset="-128"/>
              </a:rPr>
              <a:t>and</a:t>
            </a:r>
            <a:r>
              <a:rPr lang="en-CA" altLang="en-US" sz="2000" dirty="0">
                <a:ea typeface="MS Mincho" pitchFamily="49" charset="-128"/>
              </a:rPr>
              <a:t> (z1, x1, x3);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	</a:t>
            </a:r>
            <a:r>
              <a:rPr lang="en-CA" altLang="en-US" sz="2000" b="1" dirty="0">
                <a:ea typeface="MS Mincho" pitchFamily="49" charset="-128"/>
              </a:rPr>
              <a:t>and</a:t>
            </a:r>
            <a:r>
              <a:rPr lang="en-CA" altLang="en-US" sz="2000" dirty="0">
                <a:ea typeface="MS Mincho" pitchFamily="49" charset="-128"/>
              </a:rPr>
              <a:t> (z2, x2, x4);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	</a:t>
            </a:r>
            <a:r>
              <a:rPr lang="en-CA" altLang="en-US" sz="2000" b="1" dirty="0">
                <a:ea typeface="MS Mincho" pitchFamily="49" charset="-128"/>
              </a:rPr>
              <a:t>or</a:t>
            </a:r>
            <a:r>
              <a:rPr lang="en-CA" altLang="en-US" sz="2000" dirty="0">
                <a:ea typeface="MS Mincho" pitchFamily="49" charset="-128"/>
              </a:rPr>
              <a:t> (g, z1, z2);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	</a:t>
            </a:r>
            <a:r>
              <a:rPr lang="en-CA" altLang="en-US" sz="2000" b="1" dirty="0">
                <a:ea typeface="MS Mincho" pitchFamily="49" charset="-128"/>
              </a:rPr>
              <a:t>or</a:t>
            </a:r>
            <a:r>
              <a:rPr lang="en-CA" altLang="en-US" sz="2000" dirty="0">
                <a:ea typeface="MS Mincho" pitchFamily="49" charset="-128"/>
              </a:rPr>
              <a:t> (z3, x1, ~x3);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	</a:t>
            </a:r>
            <a:r>
              <a:rPr lang="en-CA" altLang="en-US" sz="2000" b="1" dirty="0">
                <a:ea typeface="MS Mincho" pitchFamily="49" charset="-128"/>
              </a:rPr>
              <a:t>or</a:t>
            </a:r>
            <a:r>
              <a:rPr lang="en-CA" altLang="en-US" sz="2000" dirty="0">
                <a:ea typeface="MS Mincho" pitchFamily="49" charset="-128"/>
              </a:rPr>
              <a:t> (z4, ~x2, x4);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	</a:t>
            </a:r>
            <a:r>
              <a:rPr lang="en-CA" altLang="en-US" sz="2000" b="1" dirty="0">
                <a:ea typeface="MS Mincho" pitchFamily="49" charset="-128"/>
              </a:rPr>
              <a:t>and</a:t>
            </a:r>
            <a:r>
              <a:rPr lang="en-CA" altLang="en-US" sz="2000" dirty="0">
                <a:ea typeface="MS Mincho" pitchFamily="49" charset="-128"/>
              </a:rPr>
              <a:t> (h, z3, z4);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	</a:t>
            </a:r>
            <a:r>
              <a:rPr lang="en-CA" altLang="en-US" sz="2000" b="1" dirty="0">
                <a:ea typeface="MS Mincho" pitchFamily="49" charset="-128"/>
              </a:rPr>
              <a:t>or</a:t>
            </a:r>
            <a:r>
              <a:rPr lang="en-CA" altLang="en-US" sz="2000" dirty="0">
                <a:ea typeface="MS Mincho" pitchFamily="49" charset="-128"/>
              </a:rPr>
              <a:t> (f, g, h);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dirty="0">
                <a:ea typeface="MS Mincho" pitchFamily="49" charset="-128"/>
              </a:rPr>
              <a:t> </a:t>
            </a:r>
            <a:endParaRPr lang="en-CA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 err="1">
                <a:ea typeface="MS Mincho" pitchFamily="49" charset="-128"/>
              </a:rPr>
              <a:t>endmodule</a:t>
            </a:r>
            <a:r>
              <a:rPr lang="en-CA" altLang="en-US" sz="2000" dirty="0">
                <a:ea typeface="MS Mincho" pitchFamily="49" charset="-128"/>
              </a:rPr>
              <a:t> </a:t>
            </a:r>
            <a:endParaRPr lang="en-CA" altLang="en-US" sz="2000" dirty="0"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62870"/>
            <a:ext cx="3806707" cy="299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48640" y="228600"/>
            <a:ext cx="8271832" cy="4085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endParaRPr lang="en-US" altLang="en-US" kern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Example logic circuit – Hardware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35504"/>
          </a:xfrm>
        </p:spPr>
        <p:txBody>
          <a:bodyPr/>
          <a:lstStyle/>
          <a:p>
            <a:r>
              <a:rPr lang="en-US" dirty="0" smtClean="0"/>
              <a:t>The Verilog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5560497"/>
          </a:xfrm>
        </p:spPr>
        <p:txBody>
          <a:bodyPr/>
          <a:lstStyle/>
          <a:p>
            <a:r>
              <a:rPr lang="en-US" dirty="0" smtClean="0"/>
              <a:t>Verilog </a:t>
            </a:r>
            <a:r>
              <a:rPr lang="en-US" dirty="0"/>
              <a:t>is a case sensitive language (with a few exceptions)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Identifiers (space-free sequence of symbols) </a:t>
            </a:r>
          </a:p>
          <a:p>
            <a:pPr lvl="1"/>
            <a:r>
              <a:rPr lang="en-US" dirty="0"/>
              <a:t>upper and lower case letters from the alphabet </a:t>
            </a:r>
          </a:p>
          <a:p>
            <a:pPr lvl="1"/>
            <a:r>
              <a:rPr lang="en-US" dirty="0"/>
              <a:t>digits (0, 1, ..., 9) </a:t>
            </a:r>
          </a:p>
          <a:p>
            <a:pPr lvl="1"/>
            <a:r>
              <a:rPr lang="en-US" dirty="0"/>
              <a:t>underscore ( _ ) </a:t>
            </a:r>
          </a:p>
          <a:p>
            <a:pPr lvl="1"/>
            <a:r>
              <a:rPr lang="en-US" dirty="0"/>
              <a:t>$ symbol (only for system tasks and functions) </a:t>
            </a:r>
          </a:p>
          <a:p>
            <a:pPr lvl="1"/>
            <a:r>
              <a:rPr lang="en-US" dirty="0"/>
              <a:t>Max length of 1024 symbols </a:t>
            </a:r>
          </a:p>
          <a:p>
            <a:r>
              <a:rPr lang="en-US" dirty="0" smtClean="0"/>
              <a:t>Terminate </a:t>
            </a:r>
            <a:r>
              <a:rPr lang="en-US" dirty="0"/>
              <a:t>lines with semicolon </a:t>
            </a:r>
          </a:p>
          <a:p>
            <a:r>
              <a:rPr lang="en-US" dirty="0" smtClean="0"/>
              <a:t>Single </a:t>
            </a:r>
            <a:r>
              <a:rPr lang="en-US" dirty="0"/>
              <a:t>line comments: // A single-line comment goes here </a:t>
            </a:r>
          </a:p>
          <a:p>
            <a:r>
              <a:rPr lang="en-US" dirty="0"/>
              <a:t> </a:t>
            </a:r>
            <a:r>
              <a:rPr lang="en-US" dirty="0" smtClean="0"/>
              <a:t>Multi-line </a:t>
            </a:r>
            <a:r>
              <a:rPr lang="en-US" dirty="0"/>
              <a:t>comments: /* Do not /* nest multi-line comments*/ like this */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Ports </a:t>
            </a:r>
            <a:endParaRPr lang="en-US" sz="36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620000" cy="3403120"/>
          </a:xfrm>
        </p:spPr>
        <p:txBody>
          <a:bodyPr>
            <a:normAutofit/>
          </a:bodyPr>
          <a:lstStyle/>
          <a:p>
            <a:r>
              <a:rPr lang="en-US" dirty="0" smtClean="0"/>
              <a:t>What and why of ports</a:t>
            </a:r>
          </a:p>
          <a:p>
            <a:pPr lvl="1"/>
            <a:r>
              <a:rPr lang="en-US" dirty="0" smtClean="0"/>
              <a:t>Similar to pins on a chip</a:t>
            </a:r>
          </a:p>
          <a:p>
            <a:pPr lvl="1"/>
            <a:r>
              <a:rPr lang="en-US" dirty="0" smtClean="0"/>
              <a:t>Provide a way to communication with outside world</a:t>
            </a:r>
          </a:p>
          <a:p>
            <a:pPr lvl="1"/>
            <a:r>
              <a:rPr lang="en-US" dirty="0" smtClean="0"/>
              <a:t>Ports can be input, output, or </a:t>
            </a:r>
            <a:r>
              <a:rPr lang="en-US" dirty="0" err="1" smtClean="0"/>
              <a:t>inout</a:t>
            </a:r>
            <a:endParaRPr lang="en-US" dirty="0" smtClean="0"/>
          </a:p>
          <a:p>
            <a:pPr lvl="2"/>
            <a:r>
              <a:rPr lang="en-US" dirty="0" err="1" smtClean="0"/>
              <a:t>inout</a:t>
            </a:r>
            <a:r>
              <a:rPr lang="en-US" dirty="0" smtClean="0"/>
              <a:t> used to describe bidirectional pins</a:t>
            </a:r>
          </a:p>
          <a:p>
            <a:pPr lvl="2"/>
            <a:r>
              <a:rPr lang="en-US" dirty="0" smtClean="0"/>
              <a:t>Mostly only used at highest level of design hierarchy</a:t>
            </a:r>
          </a:p>
          <a:p>
            <a:pPr lvl="1"/>
            <a:r>
              <a:rPr lang="en-US" dirty="0" smtClean="0"/>
              <a:t>It is not necessary for a module to have ports</a:t>
            </a:r>
          </a:p>
          <a:p>
            <a:pPr lvl="2"/>
            <a:r>
              <a:rPr lang="en-US" dirty="0" smtClean="0"/>
              <a:t>Common when describing a </a:t>
            </a:r>
            <a:r>
              <a:rPr lang="en-US" i="1" dirty="0" err="1" smtClean="0"/>
              <a:t>testbench</a:t>
            </a:r>
            <a:endParaRPr lang="en-US" i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93355"/>
              </p:ext>
            </p:extLst>
          </p:nvPr>
        </p:nvGraphicFramePr>
        <p:xfrm>
          <a:off x="2366843" y="4911905"/>
          <a:ext cx="26447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2552756" imgH="1590743" progId="Visio.Drawing.11">
                  <p:link updateAutomatic="1"/>
                </p:oleObj>
              </mc:Choice>
              <mc:Fallback>
                <p:oleObj name="Visio" r:id="rId3" imgW="2552756" imgH="1590743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43" y="4911905"/>
                        <a:ext cx="264477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2493031" y="4911905"/>
            <a:ext cx="327805" cy="164782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1484" y="4911905"/>
            <a:ext cx="327805" cy="164782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Ports</a:t>
            </a:r>
            <a:br>
              <a:rPr lang="en-US" dirty="0" smtClean="0"/>
            </a:br>
            <a:endParaRPr lang="en-US" sz="36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9518"/>
              </p:ext>
            </p:extLst>
          </p:nvPr>
        </p:nvGraphicFramePr>
        <p:xfrm>
          <a:off x="659171" y="3358835"/>
          <a:ext cx="2644746" cy="1648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2552756" imgH="1590743" progId="Visio.Drawing.11">
                  <p:link updateAutomatic="1"/>
                </p:oleObj>
              </mc:Choice>
              <mc:Fallback>
                <p:oleObj name="Visio" r:id="rId3" imgW="2552756" imgH="1590743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71" y="3358835"/>
                        <a:ext cx="2644746" cy="1648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06173" y="1690353"/>
            <a:ext cx="3829051" cy="4708981"/>
            <a:chOff x="3730564" y="1707818"/>
            <a:chExt cx="3829051" cy="4708981"/>
          </a:xfrm>
        </p:grpSpPr>
        <p:sp>
          <p:nvSpPr>
            <p:cNvPr id="5" name="TextBox 4"/>
            <p:cNvSpPr txBox="1"/>
            <p:nvPr/>
          </p:nvSpPr>
          <p:spPr>
            <a:xfrm>
              <a:off x="3730564" y="1707818"/>
              <a:ext cx="3829051" cy="470898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module </a:t>
              </a:r>
              <a:r>
                <a:rPr lang="en-US" sz="1200" smtClean="0">
                  <a:latin typeface="Arial Black" pitchFamily="34" charset="0"/>
                  <a:cs typeface="Courier New" pitchFamily="49" charset="0"/>
                </a:rPr>
                <a:t>circuit</a:t>
              </a:r>
              <a:endParaRPr lang="en-US" sz="1200">
                <a:latin typeface="Arial Black" pitchFamily="34" charset="0"/>
                <a:cs typeface="Courier New" pitchFamily="49" charset="0"/>
              </a:endParaRP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(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  <a:r>
                <a:rPr lang="en-US" sz="1200">
                  <a:solidFill>
                    <a:srgbClr val="C00000"/>
                  </a:solidFill>
                  <a:latin typeface="Arial Black" pitchFamily="34" charset="0"/>
                  <a:cs typeface="Courier New" pitchFamily="49" charset="0"/>
                </a:rPr>
                <a:t>//Input Port Definitions</a:t>
              </a:r>
            </a:p>
            <a:p>
              <a:r>
                <a:rPr lang="en-US" sz="1200" smtClean="0">
                  <a:latin typeface="Arial Black" pitchFamily="34" charset="0"/>
                  <a:cs typeface="Courier New" pitchFamily="49" charset="0"/>
                </a:rPr>
                <a:t>	</a:t>
              </a:r>
              <a:r>
                <a:rPr lang="en-US" sz="1200" smtClean="0">
                  <a:solidFill>
                    <a:srgbClr val="00B050"/>
                  </a:solidFill>
                  <a:latin typeface="Arial Black" pitchFamily="34" charset="0"/>
                  <a:cs typeface="Courier New" pitchFamily="49" charset="0"/>
                </a:rPr>
                <a:t>input 	</a:t>
              </a:r>
              <a:r>
                <a:rPr lang="en-US" sz="1200" smtClean="0">
                  <a:latin typeface="Arial Black" pitchFamily="34" charset="0"/>
                  <a:cs typeface="Courier New" pitchFamily="49" charset="0"/>
                </a:rPr>
                <a:t>a,</a:t>
              </a:r>
            </a:p>
            <a:p>
              <a:r>
                <a:rPr lang="en-US" sz="1200">
                  <a:solidFill>
                    <a:srgbClr val="00B050"/>
                  </a:solidFill>
                  <a:latin typeface="Arial Black" pitchFamily="34" charset="0"/>
                  <a:cs typeface="Courier New" pitchFamily="49" charset="0"/>
                </a:rPr>
                <a:t>	input 	</a:t>
              </a:r>
              <a:r>
                <a:rPr lang="en-US" sz="1200">
                  <a:latin typeface="Arial Black" pitchFamily="34" charset="0"/>
                  <a:cs typeface="Courier New" pitchFamily="49" charset="0"/>
                </a:rPr>
                <a:t>b,</a:t>
              </a:r>
            </a:p>
            <a:p>
              <a:r>
                <a:rPr lang="en-US" sz="1200" smtClean="0">
                  <a:solidFill>
                    <a:srgbClr val="00B050"/>
                  </a:solidFill>
                  <a:latin typeface="Arial Black" pitchFamily="34" charset="0"/>
                  <a:cs typeface="Courier New" pitchFamily="49" charset="0"/>
                </a:rPr>
                <a:t>	input 	</a:t>
              </a:r>
              <a:r>
                <a:rPr lang="en-US" sz="1200" smtClean="0">
                  <a:latin typeface="Arial Black" pitchFamily="34" charset="0"/>
                  <a:cs typeface="Courier New" pitchFamily="49" charset="0"/>
                </a:rPr>
                <a:t>c,</a:t>
              </a:r>
            </a:p>
            <a:p>
              <a:r>
                <a:rPr lang="en-US" sz="1200">
                  <a:solidFill>
                    <a:srgbClr val="00B050"/>
                  </a:solidFill>
                  <a:latin typeface="Arial Black" pitchFamily="34" charset="0"/>
                  <a:cs typeface="Courier New" pitchFamily="49" charset="0"/>
                </a:rPr>
                <a:t>	input	</a:t>
              </a:r>
              <a:r>
                <a:rPr lang="en-US" sz="1200" smtClean="0">
                  <a:solidFill>
                    <a:srgbClr val="00B050"/>
                  </a:solidFill>
                  <a:latin typeface="Arial Black" pitchFamily="34" charset="0"/>
                  <a:cs typeface="Courier New" pitchFamily="49" charset="0"/>
                </a:rPr>
                <a:t>	</a:t>
              </a:r>
              <a:r>
                <a:rPr lang="en-US" sz="1200" smtClean="0">
                  <a:latin typeface="Arial Black" pitchFamily="34" charset="0"/>
                  <a:cs typeface="Courier New" pitchFamily="49" charset="0"/>
                </a:rPr>
                <a:t>s</a:t>
              </a:r>
              <a:r>
                <a:rPr lang="en-US" sz="1200">
                  <a:latin typeface="Arial Black" pitchFamily="34" charset="0"/>
                  <a:cs typeface="Courier New" pitchFamily="49" charset="0"/>
                </a:rPr>
                <a:t>,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  <a:r>
                <a:rPr lang="en-US" sz="1200">
                  <a:solidFill>
                    <a:srgbClr val="C00000"/>
                  </a:solidFill>
                  <a:latin typeface="Arial Black" pitchFamily="34" charset="0"/>
                  <a:cs typeface="Courier New" pitchFamily="49" charset="0"/>
                </a:rPr>
                <a:t>//Output Port Definitions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  <a:r>
                <a:rPr lang="en-US" sz="1200">
                  <a:solidFill>
                    <a:srgbClr val="00B050"/>
                  </a:solidFill>
                  <a:latin typeface="Arial Black" pitchFamily="34" charset="0"/>
                  <a:cs typeface="Courier New" pitchFamily="49" charset="0"/>
                </a:rPr>
                <a:t>output 	</a:t>
              </a:r>
              <a:r>
                <a:rPr lang="en-US" sz="1200">
                  <a:latin typeface="Arial Black" pitchFamily="34" charset="0"/>
                  <a:cs typeface="Courier New" pitchFamily="49" charset="0"/>
                </a:rPr>
                <a:t>x,</a:t>
              </a:r>
            </a:p>
            <a:p>
              <a:r>
                <a:rPr lang="en-US" sz="1200">
                  <a:solidFill>
                    <a:srgbClr val="00B050"/>
                  </a:solidFill>
                  <a:latin typeface="Arial Black" pitchFamily="34" charset="0"/>
                  <a:cs typeface="Courier New" pitchFamily="49" charset="0"/>
                </a:rPr>
                <a:t>	output 	</a:t>
              </a:r>
              <a:r>
                <a:rPr lang="en-US" sz="1200">
                  <a:latin typeface="Arial Black" pitchFamily="34" charset="0"/>
                  <a:cs typeface="Courier New" pitchFamily="49" charset="0"/>
                </a:rPr>
                <a:t>y,</a:t>
              </a:r>
            </a:p>
            <a:p>
              <a:r>
                <a:rPr lang="en-US" sz="1200">
                  <a:solidFill>
                    <a:srgbClr val="00B050"/>
                  </a:solidFill>
                  <a:latin typeface="Arial Black" pitchFamily="34" charset="0"/>
                  <a:cs typeface="Courier New" pitchFamily="49" charset="0"/>
                </a:rPr>
                <a:t>	output 	</a:t>
              </a:r>
              <a:r>
                <a:rPr lang="en-US" sz="1200">
                  <a:latin typeface="Arial Black" pitchFamily="34" charset="0"/>
                  <a:cs typeface="Courier New" pitchFamily="49" charset="0"/>
                </a:rPr>
                <a:t>z,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  <a:r>
                <a:rPr lang="en-US" sz="1200">
                  <a:solidFill>
                    <a:srgbClr val="C00000"/>
                  </a:solidFill>
                  <a:latin typeface="Arial Black" pitchFamily="34" charset="0"/>
                  <a:cs typeface="Courier New" pitchFamily="49" charset="0"/>
                </a:rPr>
                <a:t>//Inout Port Definitions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  <a:r>
                <a:rPr lang="en-US" sz="1200">
                  <a:solidFill>
                    <a:srgbClr val="00B050"/>
                  </a:solidFill>
                  <a:latin typeface="Arial Black" pitchFamily="34" charset="0"/>
                  <a:cs typeface="Courier New" pitchFamily="49" charset="0"/>
                </a:rPr>
                <a:t>inout		</a:t>
              </a:r>
              <a:r>
                <a:rPr lang="en-US" sz="1200">
                  <a:latin typeface="Arial Black" pitchFamily="34" charset="0"/>
                  <a:cs typeface="Courier New" pitchFamily="49" charset="0"/>
                </a:rPr>
                <a:t>h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);</a:t>
              </a:r>
            </a:p>
            <a:p>
              <a:endParaRPr lang="en-US" sz="1200">
                <a:latin typeface="Arial Black" pitchFamily="34" charset="0"/>
                <a:cs typeface="Courier New" pitchFamily="49" charset="0"/>
              </a:endParaRP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  <a:r>
                <a:rPr lang="en-US" sz="1200">
                  <a:solidFill>
                    <a:srgbClr val="C00000"/>
                  </a:solidFill>
                  <a:latin typeface="Arial Black" pitchFamily="34" charset="0"/>
                  <a:cs typeface="Courier New" pitchFamily="49" charset="0"/>
                </a:rPr>
                <a:t>//Module Body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assign x = a | b | c;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assign y = a &amp; b &amp; c &amp; h;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assign z = ~(a &amp; b &amp; c &amp; h);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assign h = (s == 1'b1) ? x : 1'bz;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	</a:t>
              </a:r>
            </a:p>
            <a:p>
              <a:r>
                <a:rPr lang="en-US" sz="1200">
                  <a:latin typeface="Arial Black" pitchFamily="34" charset="0"/>
                  <a:cs typeface="Courier New" pitchFamily="49" charset="0"/>
                </a:rPr>
                <a:t>endmodule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30128" y="4373591"/>
              <a:ext cx="3648973" cy="1958197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8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Instantiation</a:t>
            </a:r>
            <a:br>
              <a:rPr lang="en-US" dirty="0" smtClean="0"/>
            </a:br>
            <a:endParaRPr lang="en-US" sz="36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Module Instances</a:t>
            </a:r>
            <a:endParaRPr lang="en-US"/>
          </a:p>
          <a:p>
            <a:pPr lvl="1"/>
            <a:r>
              <a:rPr lang="en-US" smtClean="0"/>
              <a:t>Verilog models consist of a hierarchy of module </a:t>
            </a:r>
            <a:r>
              <a:rPr lang="en-US" i="1" smtClean="0"/>
              <a:t>instances</a:t>
            </a:r>
          </a:p>
          <a:p>
            <a:pPr lvl="1"/>
            <a:r>
              <a:rPr lang="en-US" smtClean="0"/>
              <a:t>These instances are interconnected using nets </a:t>
            </a:r>
          </a:p>
          <a:p>
            <a:pPr lvl="2"/>
            <a:r>
              <a:rPr lang="en-US" smtClean="0"/>
              <a:t>Verilog “wires”</a:t>
            </a:r>
          </a:p>
          <a:p>
            <a:pPr lvl="1"/>
            <a:r>
              <a:rPr lang="en-US" smtClean="0"/>
              <a:t>Think “wiring up a circuit board”</a:t>
            </a:r>
          </a:p>
          <a:p>
            <a:pPr lvl="2"/>
            <a:r>
              <a:rPr lang="en-US" smtClean="0"/>
              <a:t>instances are specific components</a:t>
            </a:r>
          </a:p>
          <a:p>
            <a:pPr lvl="2"/>
            <a:r>
              <a:rPr lang="en-US" smtClean="0"/>
              <a:t>We use wires to interconnect the components</a:t>
            </a:r>
          </a:p>
          <a:p>
            <a:pPr lvl="2"/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3630" r="659" b="2103"/>
          <a:stretch/>
        </p:blipFill>
        <p:spPr>
          <a:xfrm>
            <a:off x="1325403" y="4548770"/>
            <a:ext cx="2583657" cy="16019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Instantiation</a:t>
            </a:r>
            <a:endParaRPr lang="en-US" sz="36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85671"/>
              </p:ext>
            </p:extLst>
          </p:nvPr>
        </p:nvGraphicFramePr>
        <p:xfrm>
          <a:off x="655322" y="4209690"/>
          <a:ext cx="2567938" cy="100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4610089" imgH="1590743" progId="Visio.Drawing.11">
                  <p:link updateAutomatic="1"/>
                </p:oleObj>
              </mc:Choice>
              <mc:Fallback>
                <p:oleObj name="Visio" r:id="rId3" imgW="4610089" imgH="1590743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2" y="4209690"/>
                        <a:ext cx="2567938" cy="1003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3261" y="1553193"/>
            <a:ext cx="5885243" cy="50013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module circuit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(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//Input Port Definitions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	a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,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	b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,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	c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,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//Output Port Definitions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output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x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);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//Declare a net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wire	temp;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	//Instantiate a 2-Input AND Gate and call it A0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AND2 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A0 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(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.i0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a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), </a:t>
            </a:r>
            <a:endParaRPr lang="en-US" sz="1100" dirty="0">
              <a:solidFill>
                <a:srgbClr val="C00000"/>
              </a:solidFill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.i1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b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), </a:t>
            </a:r>
            <a:endParaRPr lang="en-US" sz="1100" dirty="0">
              <a:solidFill>
                <a:srgbClr val="C00000"/>
              </a:solidFill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.o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temp	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)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);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//Instantiate a 2-Input AND Gate and call it A1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AND2 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A1 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(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.i0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temp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), 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.i1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c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), </a:t>
            </a:r>
            <a:endParaRPr lang="en-US" sz="1100" dirty="0">
              <a:solidFill>
                <a:srgbClr val="C00000"/>
              </a:solidFill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.o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x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)</a:t>
            </a:r>
            <a:endParaRPr lang="en-US" sz="1100" dirty="0">
              <a:solidFill>
                <a:srgbClr val="C00000"/>
              </a:solidFill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);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</a:p>
          <a:p>
            <a:r>
              <a:rPr lang="en-US" sz="1100" dirty="0" err="1">
                <a:latin typeface="Arial Black" pitchFamily="34" charset="0"/>
                <a:cs typeface="Courier New" pitchFamily="49" charset="0"/>
              </a:rPr>
              <a:t>endmodule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413" y="1553193"/>
            <a:ext cx="3024848" cy="22929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module 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AND2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(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//Input Port Definitions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	i0,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	i1,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//Output Port Definitions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output 	o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);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assign o = i0 &amp; i1;</a:t>
            </a:r>
          </a:p>
          <a:p>
            <a:endParaRPr lang="en-US" sz="1100" dirty="0"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 err="1">
                <a:latin typeface="Arial Black" pitchFamily="34" charset="0"/>
                <a:cs typeface="Courier New" pitchFamily="49" charset="0"/>
              </a:rPr>
              <a:t>endmodule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90445" y="4209690"/>
            <a:ext cx="552091" cy="56071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412" y="1357409"/>
            <a:ext cx="2921336" cy="243821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Instantiation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3260" y="1553193"/>
            <a:ext cx="6029260" cy="50013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module circuit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(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//Input Port Definitions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	a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,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	b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,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	c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,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//Output Port Definitions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output 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x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);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//Declare a net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wire	temp;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	//Instantiate a 2-Input AND Gate and call it A0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AND2 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A0 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(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.i0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a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), </a:t>
            </a:r>
            <a:endParaRPr lang="en-US" sz="1100" dirty="0">
              <a:solidFill>
                <a:srgbClr val="C00000"/>
              </a:solidFill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.i1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b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), </a:t>
            </a:r>
            <a:endParaRPr lang="en-US" sz="1100" dirty="0">
              <a:solidFill>
                <a:srgbClr val="C00000"/>
              </a:solidFill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.o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temp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)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);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//Instantiate a 2-Input AND Gate and call it A1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AND2 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A1 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(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.i0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temp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), </a:t>
            </a: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.i1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c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), </a:t>
            </a:r>
            <a:endParaRPr lang="en-US" sz="1100" dirty="0">
              <a:solidFill>
                <a:srgbClr val="C00000"/>
              </a:solidFill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.o		(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x</a:t>
            </a:r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)</a:t>
            </a:r>
            <a:endParaRPr lang="en-US" sz="1100" dirty="0">
              <a:solidFill>
                <a:srgbClr val="C00000"/>
              </a:solidFill>
              <a:latin typeface="Arial Black" pitchFamily="34" charset="0"/>
              <a:cs typeface="Courier New" pitchFamily="49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	);</a:t>
            </a:r>
          </a:p>
          <a:p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</a:p>
          <a:p>
            <a:r>
              <a:rPr lang="en-US" sz="1100" dirty="0" err="1">
                <a:latin typeface="Arial Black" pitchFamily="34" charset="0"/>
                <a:cs typeface="Courier New" pitchFamily="49" charset="0"/>
              </a:rPr>
              <a:t>endmodule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1" y="1553193"/>
            <a:ext cx="2567939" cy="195438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>
                <a:latin typeface="Arial Black" pitchFamily="34" charset="0"/>
                <a:cs typeface="Courier New" pitchFamily="49" charset="0"/>
              </a:rPr>
              <a:t>module 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AND2</a:t>
            </a: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r>
              <a:rPr lang="en-US" sz="1100">
                <a:latin typeface="Arial Black" pitchFamily="34" charset="0"/>
                <a:cs typeface="Courier New" pitchFamily="49" charset="0"/>
              </a:rPr>
              <a:t>(</a:t>
            </a:r>
          </a:p>
          <a:p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//Input Port Definitions</a:t>
            </a:r>
          </a:p>
          <a:p>
            <a:r>
              <a:rPr lang="en-US" sz="110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	i0,</a:t>
            </a: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r>
              <a:rPr lang="en-US" sz="1100">
                <a:latin typeface="Arial Black" pitchFamily="34" charset="0"/>
                <a:cs typeface="Courier New" pitchFamily="49" charset="0"/>
              </a:rPr>
              <a:t>	input 	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	i1,</a:t>
            </a: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//Output Port Definitions</a:t>
            </a:r>
          </a:p>
          <a:p>
            <a:r>
              <a:rPr lang="en-US" sz="1100">
                <a:latin typeface="Arial Black" pitchFamily="34" charset="0"/>
                <a:cs typeface="Courier New" pitchFamily="49" charset="0"/>
              </a:rPr>
              <a:t>	output 	o</a:t>
            </a:r>
          </a:p>
          <a:p>
            <a:r>
              <a:rPr lang="en-US" sz="1100">
                <a:latin typeface="Arial Black" pitchFamily="34" charset="0"/>
                <a:cs typeface="Courier New" pitchFamily="49" charset="0"/>
              </a:rPr>
              <a:t>);</a:t>
            </a:r>
          </a:p>
          <a:p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assign o = i0 &amp; i1;</a:t>
            </a:r>
          </a:p>
          <a:p>
            <a:endParaRPr lang="en-US" sz="1100">
              <a:latin typeface="Arial Black" pitchFamily="34" charset="0"/>
              <a:cs typeface="Courier New" pitchFamily="49" charset="0"/>
            </a:endParaRPr>
          </a:p>
          <a:p>
            <a:r>
              <a:rPr lang="en-US" sz="1100">
                <a:latin typeface="Arial Black" pitchFamily="34" charset="0"/>
                <a:cs typeface="Courier New" pitchFamily="49" charset="0"/>
              </a:rPr>
              <a:t>endmodule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570220" y="3042922"/>
            <a:ext cx="1767840" cy="5384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557"/>
              <a:gd name="adj6" fmla="val -52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Instance Name is “A0”</a:t>
            </a:r>
            <a:endParaRPr lang="en-US" sz="1600"/>
          </a:p>
        </p:txBody>
      </p:sp>
      <p:sp>
        <p:nvSpPr>
          <p:cNvPr id="11" name="Line Callout 2 10"/>
          <p:cNvSpPr/>
          <p:nvPr/>
        </p:nvSpPr>
        <p:spPr>
          <a:xfrm>
            <a:off x="4754880" y="2044702"/>
            <a:ext cx="1630680" cy="6629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8477"/>
              <a:gd name="adj6" fmla="val -316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Instance Type is “AND2”</a:t>
            </a:r>
            <a:endParaRPr lang="en-US" sz="1600"/>
          </a:p>
        </p:txBody>
      </p:sp>
      <p:sp>
        <p:nvSpPr>
          <p:cNvPr id="14" name="Line Callout 2 13"/>
          <p:cNvSpPr/>
          <p:nvPr/>
        </p:nvSpPr>
        <p:spPr>
          <a:xfrm>
            <a:off x="6515100" y="3957322"/>
            <a:ext cx="1767840" cy="5384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575"/>
              <a:gd name="adj6" fmla="val -52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Port belonging to “this” module</a:t>
            </a:r>
            <a:endParaRPr lang="en-US" sz="1600" dirty="0"/>
          </a:p>
        </p:txBody>
      </p:sp>
      <p:sp>
        <p:nvSpPr>
          <p:cNvPr id="15" name="Line Callout 2 14"/>
          <p:cNvSpPr/>
          <p:nvPr/>
        </p:nvSpPr>
        <p:spPr>
          <a:xfrm>
            <a:off x="6232933" y="5157192"/>
            <a:ext cx="1767840" cy="5384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5425"/>
              <a:gd name="adj6" fmla="val -509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Port belonging to “AND2” module</a:t>
            </a:r>
            <a:endParaRPr lang="en-US" sz="160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576712"/>
              </p:ext>
            </p:extLst>
          </p:nvPr>
        </p:nvGraphicFramePr>
        <p:xfrm>
          <a:off x="655638" y="4210050"/>
          <a:ext cx="25669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4610089" imgH="1590743" progId="Visio.Drawing.11">
                  <p:link updateAutomatic="1"/>
                </p:oleObj>
              </mc:Choice>
              <mc:Fallback>
                <p:oleObj name="Visio" r:id="rId3" imgW="4610089" imgH="1590743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210050"/>
                        <a:ext cx="2566987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0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Design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92125"/>
            <a:ext cx="3159417" cy="26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152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0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152400"/>
            <a:ext cx="7862888" cy="465138"/>
          </a:xfrm>
          <a:noFill/>
          <a:ln/>
        </p:spPr>
        <p:txBody>
          <a:bodyPr lIns="90487" tIns="44450" rIns="90487" bIns="44450" anchor="ctr"/>
          <a:lstStyle/>
          <a:p>
            <a:pPr algn="ctr"/>
            <a:r>
              <a:rPr lang="en-US"/>
              <a:t>Structural Vs. Behavioral Models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871538"/>
            <a:ext cx="8756650" cy="5441950"/>
          </a:xfrm>
          <a:noFill/>
          <a:ln/>
        </p:spPr>
        <p:txBody>
          <a:bodyPr lIns="90487" tIns="44450" rIns="90487" bIns="44450"/>
          <a:lstStyle/>
          <a:p>
            <a:pPr marL="285750" indent="-285750"/>
            <a:r>
              <a:rPr lang="en-US"/>
              <a:t>Structural model</a:t>
            </a:r>
          </a:p>
          <a:p>
            <a:pPr marL="685800" lvl="1" indent="-228600"/>
            <a:r>
              <a:rPr lang="en-US"/>
              <a:t>Just specifies primitive gates and wires</a:t>
            </a:r>
          </a:p>
          <a:p>
            <a:pPr marL="685800" lvl="1" indent="-228600"/>
            <a:r>
              <a:rPr lang="en-US"/>
              <a:t>i.e., the structure of a logical netlist</a:t>
            </a:r>
          </a:p>
          <a:p>
            <a:pPr marL="685800" lvl="1" indent="-228600"/>
            <a:r>
              <a:rPr lang="en-US"/>
              <a:t>You basically know how to do this now.</a:t>
            </a:r>
          </a:p>
          <a:p>
            <a:pPr marL="285750" indent="-285750"/>
            <a:r>
              <a:rPr lang="en-US"/>
              <a:t>Behavioral model</a:t>
            </a:r>
          </a:p>
          <a:p>
            <a:pPr marL="685800" lvl="1" indent="-228600"/>
            <a:r>
              <a:rPr lang="en-US"/>
              <a:t>More like a procedure in a programming language</a:t>
            </a:r>
          </a:p>
          <a:p>
            <a:pPr marL="685800" lvl="1" indent="-228600"/>
            <a:r>
              <a:rPr lang="en-US"/>
              <a:t>Still specify a module in Verilog with inputs and outputs...</a:t>
            </a:r>
          </a:p>
          <a:p>
            <a:pPr marL="685800" lvl="1" indent="-228600"/>
            <a:r>
              <a:rPr lang="en-US"/>
              <a:t>...but inside the module you  write code to tell what you want to have happen, NOT what gates to connect to make it happen</a:t>
            </a:r>
          </a:p>
          <a:p>
            <a:pPr marL="685800" lvl="1" indent="-228600"/>
            <a:r>
              <a:rPr lang="en-US"/>
              <a:t>i.e., you specify the behavior you want, not the structure to do it</a:t>
            </a:r>
          </a:p>
          <a:p>
            <a:pPr marL="285750" indent="-285750"/>
            <a:r>
              <a:rPr lang="en-US"/>
              <a:t>Why use behavioral models</a:t>
            </a:r>
          </a:p>
          <a:p>
            <a:pPr marL="685800" lvl="1" indent="-228600"/>
            <a:r>
              <a:rPr lang="en-US"/>
              <a:t>For testbench modules to test structural designs</a:t>
            </a:r>
          </a:p>
          <a:p>
            <a:pPr marL="685800" lvl="1" indent="-228600"/>
            <a:r>
              <a:rPr lang="en-US"/>
              <a:t>For high-level specs to drive logic synthesis tools</a:t>
            </a:r>
          </a:p>
        </p:txBody>
      </p:sp>
    </p:spTree>
    <p:extLst>
      <p:ext uri="{BB962C8B-B14F-4D97-AF65-F5344CB8AC3E}">
        <p14:creationId xmlns:p14="http://schemas.microsoft.com/office/powerpoint/2010/main" val="1466921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304800"/>
            <a:ext cx="7159625" cy="422275"/>
          </a:xfrm>
          <a:noFill/>
          <a:ln/>
        </p:spPr>
        <p:txBody>
          <a:bodyPr lIns="90487" tIns="44450" rIns="90487" bIns="44450" anchor="ctr"/>
          <a:lstStyle/>
          <a:p>
            <a:r>
              <a:rPr lang="en-US"/>
              <a:t>Structural vs. Behavioral Verilog Code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38188"/>
            <a:ext cx="7710488" cy="952500"/>
          </a:xfrm>
          <a:noFill/>
          <a:ln/>
        </p:spPr>
        <p:txBody>
          <a:bodyPr lIns="90487" tIns="44450" rIns="90487" bIns="44450"/>
          <a:lstStyle/>
          <a:p>
            <a:pPr marL="285750" indent="-285750"/>
            <a:r>
              <a:rPr lang="en-US"/>
              <a:t>Structural Verilog</a:t>
            </a:r>
          </a:p>
          <a:p>
            <a:pPr marL="285750" indent="-285750"/>
            <a:endParaRPr lang="en-US"/>
          </a:p>
          <a:p>
            <a:pPr marL="285750" indent="-285750"/>
            <a:endParaRPr lang="en-US"/>
          </a:p>
          <a:p>
            <a:pPr marL="285750" indent="-285750"/>
            <a:endParaRPr lang="en-US"/>
          </a:p>
          <a:p>
            <a:pPr marL="285750" indent="-285750"/>
            <a:endParaRPr lang="en-US"/>
          </a:p>
          <a:p>
            <a:pPr marL="285750" indent="-285750"/>
            <a:endParaRPr lang="en-US"/>
          </a:p>
          <a:p>
            <a:pPr marL="285750" indent="-285750"/>
            <a:endParaRPr lang="en-US"/>
          </a:p>
          <a:p>
            <a:pPr marL="285750" indent="-285750"/>
            <a:endParaRPr lang="en-US"/>
          </a:p>
        </p:txBody>
      </p:sp>
      <p:sp>
        <p:nvSpPr>
          <p:cNvPr id="1098756" name="Rectangle 4"/>
          <p:cNvSpPr>
            <a:spLocks noChangeArrowheads="1"/>
          </p:cNvSpPr>
          <p:nvPr/>
        </p:nvSpPr>
        <p:spPr bwMode="auto">
          <a:xfrm>
            <a:off x="1087438" y="1177925"/>
            <a:ext cx="3165475" cy="2586038"/>
          </a:xfrm>
          <a:prstGeom prst="rect">
            <a:avLst/>
          </a:prstGeom>
          <a:solidFill>
            <a:srgbClr val="FCFEB9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4572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module MUX (f, a, b, sel);</a:t>
            </a:r>
          </a:p>
          <a:p>
            <a:pPr>
              <a:tabLst>
                <a:tab pos="4572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</a:rPr>
              <a:t>output	f;</a:t>
            </a:r>
          </a:p>
          <a:p>
            <a:pPr>
              <a:tabLst>
                <a:tab pos="4572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</a:rPr>
              <a:t>input	a, b, sel;</a:t>
            </a:r>
          </a:p>
          <a:p>
            <a:pPr>
              <a:tabLst>
                <a:tab pos="457200" algn="l"/>
                <a:tab pos="1371600" algn="l"/>
              </a:tabLst>
            </a:pPr>
            <a:endParaRPr lang="en-US" b="1">
              <a:solidFill>
                <a:schemeClr val="tx1"/>
              </a:solidFill>
              <a:latin typeface="Helvetica" pitchFamily="34" charset="0"/>
            </a:endParaRPr>
          </a:p>
          <a:p>
            <a:pPr>
              <a:tabLst>
                <a:tab pos="4572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 	and #5	g1 (f1, a, nsel),</a:t>
            </a:r>
          </a:p>
          <a:p>
            <a:pPr>
              <a:tabLst>
                <a:tab pos="4572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	g2 (f2, b, sel);</a:t>
            </a:r>
          </a:p>
          <a:p>
            <a:pPr>
              <a:tabLst>
                <a:tab pos="4572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or    #5	g3 (f, f1, f2);</a:t>
            </a:r>
          </a:p>
          <a:p>
            <a:pPr>
              <a:tabLst>
                <a:tab pos="4572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	not	g4 (nsel, sel);</a:t>
            </a:r>
          </a:p>
          <a:p>
            <a:pPr>
              <a:tabLst>
                <a:tab pos="457200" algn="l"/>
                <a:tab pos="1371600" algn="l"/>
              </a:tabLst>
            </a:pPr>
            <a:r>
              <a:rPr lang="en-US" b="1">
                <a:solidFill>
                  <a:schemeClr val="tx1"/>
                </a:solidFill>
                <a:latin typeface="Helvetica" pitchFamily="34" charset="0"/>
              </a:rPr>
              <a:t>endmodule</a:t>
            </a:r>
          </a:p>
        </p:txBody>
      </p:sp>
      <p:grpSp>
        <p:nvGrpSpPr>
          <p:cNvPr id="1098757" name="Group 5"/>
          <p:cNvGrpSpPr>
            <a:grpSpLocks/>
          </p:cNvGrpSpPr>
          <p:nvPr/>
        </p:nvGrpSpPr>
        <p:grpSpPr bwMode="auto">
          <a:xfrm>
            <a:off x="1177925" y="3789363"/>
            <a:ext cx="3394075" cy="2290762"/>
            <a:chOff x="682" y="2443"/>
            <a:chExt cx="2138" cy="1443"/>
          </a:xfrm>
        </p:grpSpPr>
        <p:sp>
          <p:nvSpPr>
            <p:cNvPr id="1098758" name="Freeform 6" descr="Dark upward diagonal"/>
            <p:cNvSpPr>
              <a:spLocks/>
            </p:cNvSpPr>
            <p:nvPr/>
          </p:nvSpPr>
          <p:spPr bwMode="auto">
            <a:xfrm>
              <a:off x="1867" y="2647"/>
              <a:ext cx="29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0"/>
                </a:cxn>
                <a:cxn ang="0">
                  <a:pos x="152" y="240"/>
                </a:cxn>
                <a:cxn ang="0">
                  <a:pos x="296" y="240"/>
                </a:cxn>
              </a:cxnLst>
              <a:rect l="0" t="0" r="r" b="b"/>
              <a:pathLst>
                <a:path w="297" h="241">
                  <a:moveTo>
                    <a:pt x="0" y="0"/>
                  </a:moveTo>
                  <a:lnTo>
                    <a:pt x="152" y="0"/>
                  </a:lnTo>
                  <a:lnTo>
                    <a:pt x="152" y="240"/>
                  </a:lnTo>
                  <a:lnTo>
                    <a:pt x="296" y="240"/>
                  </a:lnTo>
                </a:path>
              </a:pathLst>
            </a:custGeom>
            <a:noFill/>
            <a:ln w="50800" cap="rnd" cmpd="sng">
              <a:solidFill>
                <a:srgbClr val="618F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59" name="Freeform 7" descr="Dark upward diagonal"/>
            <p:cNvSpPr>
              <a:spLocks/>
            </p:cNvSpPr>
            <p:nvPr/>
          </p:nvSpPr>
          <p:spPr bwMode="auto">
            <a:xfrm>
              <a:off x="1835" y="3023"/>
              <a:ext cx="345" cy="241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77" y="240"/>
                </a:cxn>
                <a:cxn ang="0">
                  <a:pos x="177" y="0"/>
                </a:cxn>
                <a:cxn ang="0">
                  <a:pos x="344" y="0"/>
                </a:cxn>
              </a:cxnLst>
              <a:rect l="0" t="0" r="r" b="b"/>
              <a:pathLst>
                <a:path w="345" h="241">
                  <a:moveTo>
                    <a:pt x="0" y="240"/>
                  </a:moveTo>
                  <a:lnTo>
                    <a:pt x="177" y="240"/>
                  </a:lnTo>
                  <a:lnTo>
                    <a:pt x="177" y="0"/>
                  </a:lnTo>
                  <a:lnTo>
                    <a:pt x="344" y="0"/>
                  </a:lnTo>
                </a:path>
              </a:pathLst>
            </a:custGeom>
            <a:noFill/>
            <a:ln w="50800" cap="rnd" cmpd="sng">
              <a:solidFill>
                <a:srgbClr val="618F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60" name="Line 8"/>
            <p:cNvSpPr>
              <a:spLocks noChangeShapeType="1"/>
            </p:cNvSpPr>
            <p:nvPr/>
          </p:nvSpPr>
          <p:spPr bwMode="auto">
            <a:xfrm flipH="1">
              <a:off x="1027" y="2575"/>
              <a:ext cx="488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1" name="Line 9"/>
            <p:cNvSpPr>
              <a:spLocks noChangeShapeType="1"/>
            </p:cNvSpPr>
            <p:nvPr/>
          </p:nvSpPr>
          <p:spPr bwMode="auto">
            <a:xfrm flipH="1">
              <a:off x="1331" y="2727"/>
              <a:ext cx="184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2" name="Line 10"/>
            <p:cNvSpPr>
              <a:spLocks noChangeShapeType="1"/>
            </p:cNvSpPr>
            <p:nvPr/>
          </p:nvSpPr>
          <p:spPr bwMode="auto">
            <a:xfrm flipH="1">
              <a:off x="1179" y="3335"/>
              <a:ext cx="336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3" name="Line 11"/>
            <p:cNvSpPr>
              <a:spLocks noChangeShapeType="1"/>
            </p:cNvSpPr>
            <p:nvPr/>
          </p:nvSpPr>
          <p:spPr bwMode="auto">
            <a:xfrm flipH="1">
              <a:off x="995" y="3191"/>
              <a:ext cx="520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4" name="Line 12"/>
            <p:cNvSpPr>
              <a:spLocks noChangeShapeType="1"/>
            </p:cNvSpPr>
            <p:nvPr/>
          </p:nvSpPr>
          <p:spPr bwMode="auto">
            <a:xfrm flipH="1">
              <a:off x="2467" y="2967"/>
              <a:ext cx="184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5" name="Rectangle 13" descr="Dark upward diagonal"/>
            <p:cNvSpPr>
              <a:spLocks noChangeArrowheads="1"/>
            </p:cNvSpPr>
            <p:nvPr/>
          </p:nvSpPr>
          <p:spPr bwMode="auto">
            <a:xfrm>
              <a:off x="818" y="2457"/>
              <a:ext cx="194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1098766" name="Rectangle 14" descr="Dark upward diagonal"/>
            <p:cNvSpPr>
              <a:spLocks noChangeArrowheads="1"/>
            </p:cNvSpPr>
            <p:nvPr/>
          </p:nvSpPr>
          <p:spPr bwMode="auto">
            <a:xfrm>
              <a:off x="818" y="3073"/>
              <a:ext cx="202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1098767" name="Rectangle 15" descr="Dark upward diagonal"/>
            <p:cNvSpPr>
              <a:spLocks noChangeArrowheads="1"/>
            </p:cNvSpPr>
            <p:nvPr/>
          </p:nvSpPr>
          <p:spPr bwMode="auto">
            <a:xfrm>
              <a:off x="2658" y="2857"/>
              <a:ext cx="162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f</a:t>
              </a:r>
            </a:p>
          </p:txBody>
        </p:sp>
        <p:sp>
          <p:nvSpPr>
            <p:cNvPr id="1098768" name="Freeform 16" descr="Dark upward diagonal"/>
            <p:cNvSpPr>
              <a:spLocks/>
            </p:cNvSpPr>
            <p:nvPr/>
          </p:nvSpPr>
          <p:spPr bwMode="auto">
            <a:xfrm>
              <a:off x="1187" y="2727"/>
              <a:ext cx="153" cy="1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0"/>
                </a:cxn>
                <a:cxn ang="0">
                  <a:pos x="152" y="0"/>
                </a:cxn>
                <a:cxn ang="0">
                  <a:pos x="152" y="0"/>
                </a:cxn>
              </a:cxnLst>
              <a:rect l="0" t="0" r="r" b="b"/>
              <a:pathLst>
                <a:path w="153" h="129">
                  <a:moveTo>
                    <a:pt x="0" y="128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152" y="0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69" name="Freeform 17" descr="Dark upward diagonal"/>
            <p:cNvSpPr>
              <a:spLocks/>
            </p:cNvSpPr>
            <p:nvPr/>
          </p:nvSpPr>
          <p:spPr bwMode="auto">
            <a:xfrm>
              <a:off x="987" y="3023"/>
              <a:ext cx="201" cy="465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200" y="464"/>
                </a:cxn>
                <a:cxn ang="0">
                  <a:pos x="0" y="464"/>
                </a:cxn>
              </a:cxnLst>
              <a:rect l="0" t="0" r="r" b="b"/>
              <a:pathLst>
                <a:path w="201" h="465">
                  <a:moveTo>
                    <a:pt x="200" y="0"/>
                  </a:moveTo>
                  <a:lnTo>
                    <a:pt x="200" y="464"/>
                  </a:lnTo>
                  <a:lnTo>
                    <a:pt x="0" y="464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70" name="Rectangle 18" descr="Dark upward diagonal"/>
            <p:cNvSpPr>
              <a:spLocks noChangeArrowheads="1"/>
            </p:cNvSpPr>
            <p:nvPr/>
          </p:nvSpPr>
          <p:spPr bwMode="auto">
            <a:xfrm>
              <a:off x="682" y="3382"/>
              <a:ext cx="31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sel</a:t>
              </a:r>
            </a:p>
          </p:txBody>
        </p:sp>
        <p:grpSp>
          <p:nvGrpSpPr>
            <p:cNvPr id="1098771" name="Group 19"/>
            <p:cNvGrpSpPr>
              <a:grpSpLocks/>
            </p:cNvGrpSpPr>
            <p:nvPr/>
          </p:nvGrpSpPr>
          <p:grpSpPr bwMode="auto">
            <a:xfrm>
              <a:off x="1543" y="2536"/>
              <a:ext cx="288" cy="224"/>
              <a:chOff x="1460" y="2585"/>
              <a:chExt cx="288" cy="224"/>
            </a:xfrm>
          </p:grpSpPr>
          <p:sp>
            <p:nvSpPr>
              <p:cNvPr id="1098772" name="Rectangle 20"/>
              <p:cNvSpPr>
                <a:spLocks noChangeArrowheads="1"/>
              </p:cNvSpPr>
              <p:nvPr/>
            </p:nvSpPr>
            <p:spPr bwMode="auto">
              <a:xfrm>
                <a:off x="1460" y="2585"/>
                <a:ext cx="168" cy="224"/>
              </a:xfrm>
              <a:prstGeom prst="rect">
                <a:avLst/>
              </a:prstGeom>
              <a:solidFill>
                <a:schemeClr val="bg2"/>
              </a:solidFill>
              <a:ln w="508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773" name="Oval 21"/>
              <p:cNvSpPr>
                <a:spLocks noChangeArrowheads="1"/>
              </p:cNvSpPr>
              <p:nvPr/>
            </p:nvSpPr>
            <p:spPr bwMode="auto">
              <a:xfrm>
                <a:off x="1540" y="2593"/>
                <a:ext cx="208" cy="216"/>
              </a:xfrm>
              <a:prstGeom prst="ellipse">
                <a:avLst/>
              </a:prstGeom>
              <a:solidFill>
                <a:schemeClr val="bg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8774" name="Freeform 22"/>
            <p:cNvSpPr>
              <a:spLocks/>
            </p:cNvSpPr>
            <p:nvPr/>
          </p:nvSpPr>
          <p:spPr bwMode="auto">
            <a:xfrm>
              <a:off x="2111" y="2821"/>
              <a:ext cx="361" cy="25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304" y="48"/>
                </a:cxn>
                <a:cxn ang="0">
                  <a:pos x="360" y="144"/>
                </a:cxn>
                <a:cxn ang="0">
                  <a:pos x="304" y="216"/>
                </a:cxn>
                <a:cxn ang="0">
                  <a:pos x="208" y="256"/>
                </a:cxn>
                <a:cxn ang="0">
                  <a:pos x="0" y="256"/>
                </a:cxn>
                <a:cxn ang="0">
                  <a:pos x="80" y="184"/>
                </a:cxn>
                <a:cxn ang="0">
                  <a:pos x="80" y="72"/>
                </a:cxn>
                <a:cxn ang="0">
                  <a:pos x="0" y="0"/>
                </a:cxn>
                <a:cxn ang="0">
                  <a:pos x="208" y="0"/>
                </a:cxn>
              </a:cxnLst>
              <a:rect l="0" t="0" r="r" b="b"/>
              <a:pathLst>
                <a:path w="361" h="257">
                  <a:moveTo>
                    <a:pt x="208" y="0"/>
                  </a:moveTo>
                  <a:lnTo>
                    <a:pt x="304" y="48"/>
                  </a:lnTo>
                  <a:lnTo>
                    <a:pt x="360" y="144"/>
                  </a:lnTo>
                  <a:lnTo>
                    <a:pt x="304" y="216"/>
                  </a:lnTo>
                  <a:lnTo>
                    <a:pt x="208" y="256"/>
                  </a:lnTo>
                  <a:lnTo>
                    <a:pt x="0" y="256"/>
                  </a:lnTo>
                  <a:lnTo>
                    <a:pt x="80" y="184"/>
                  </a:lnTo>
                  <a:lnTo>
                    <a:pt x="80" y="72"/>
                  </a:lnTo>
                  <a:lnTo>
                    <a:pt x="0" y="0"/>
                  </a:lnTo>
                  <a:lnTo>
                    <a:pt x="208" y="0"/>
                  </a:lnTo>
                </a:path>
              </a:pathLst>
            </a:custGeom>
            <a:solidFill>
              <a:schemeClr val="bg2"/>
            </a:solidFill>
            <a:ln w="508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8775" name="Group 23"/>
            <p:cNvGrpSpPr>
              <a:grpSpLocks/>
            </p:cNvGrpSpPr>
            <p:nvPr/>
          </p:nvGrpSpPr>
          <p:grpSpPr bwMode="auto">
            <a:xfrm>
              <a:off x="1067" y="2843"/>
              <a:ext cx="271" cy="169"/>
              <a:chOff x="984" y="2892"/>
              <a:chExt cx="271" cy="169"/>
            </a:xfrm>
          </p:grpSpPr>
          <p:sp>
            <p:nvSpPr>
              <p:cNvPr id="1098776" name="Freeform 24"/>
              <p:cNvSpPr>
                <a:spLocks/>
              </p:cNvSpPr>
              <p:nvPr/>
            </p:nvSpPr>
            <p:spPr bwMode="auto">
              <a:xfrm>
                <a:off x="984" y="2912"/>
                <a:ext cx="271" cy="149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270" y="148"/>
                  </a:cxn>
                  <a:cxn ang="0">
                    <a:pos x="122" y="0"/>
                  </a:cxn>
                  <a:cxn ang="0">
                    <a:pos x="0" y="148"/>
                  </a:cxn>
                </a:cxnLst>
                <a:rect l="0" t="0" r="r" b="b"/>
                <a:pathLst>
                  <a:path w="271" h="149">
                    <a:moveTo>
                      <a:pt x="0" y="148"/>
                    </a:moveTo>
                    <a:lnTo>
                      <a:pt x="270" y="148"/>
                    </a:lnTo>
                    <a:lnTo>
                      <a:pt x="122" y="0"/>
                    </a:lnTo>
                    <a:lnTo>
                      <a:pt x="0" y="148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777" name="Oval 25"/>
              <p:cNvSpPr>
                <a:spLocks noChangeArrowheads="1"/>
              </p:cNvSpPr>
              <p:nvPr/>
            </p:nvSpPr>
            <p:spPr bwMode="auto">
              <a:xfrm>
                <a:off x="1092" y="2892"/>
                <a:ext cx="35" cy="3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8778" name="Group 26"/>
            <p:cNvGrpSpPr>
              <a:grpSpLocks/>
            </p:cNvGrpSpPr>
            <p:nvPr/>
          </p:nvGrpSpPr>
          <p:grpSpPr bwMode="auto">
            <a:xfrm>
              <a:off x="1543" y="3144"/>
              <a:ext cx="288" cy="224"/>
              <a:chOff x="1460" y="3193"/>
              <a:chExt cx="288" cy="224"/>
            </a:xfrm>
          </p:grpSpPr>
          <p:sp>
            <p:nvSpPr>
              <p:cNvPr id="1098779" name="Rectangle 27"/>
              <p:cNvSpPr>
                <a:spLocks noChangeArrowheads="1"/>
              </p:cNvSpPr>
              <p:nvPr/>
            </p:nvSpPr>
            <p:spPr bwMode="auto">
              <a:xfrm>
                <a:off x="1460" y="3193"/>
                <a:ext cx="168" cy="224"/>
              </a:xfrm>
              <a:prstGeom prst="rect">
                <a:avLst/>
              </a:prstGeom>
              <a:solidFill>
                <a:schemeClr val="bg2"/>
              </a:solidFill>
              <a:ln w="508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780" name="Oval 28"/>
              <p:cNvSpPr>
                <a:spLocks noChangeArrowheads="1"/>
              </p:cNvSpPr>
              <p:nvPr/>
            </p:nvSpPr>
            <p:spPr bwMode="auto">
              <a:xfrm>
                <a:off x="1540" y="3201"/>
                <a:ext cx="208" cy="216"/>
              </a:xfrm>
              <a:prstGeom prst="ellipse">
                <a:avLst/>
              </a:prstGeom>
              <a:solidFill>
                <a:schemeClr val="bg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8781" name="Oval 29"/>
            <p:cNvSpPr>
              <a:spLocks noChangeArrowheads="1"/>
            </p:cNvSpPr>
            <p:nvPr/>
          </p:nvSpPr>
          <p:spPr bwMode="auto">
            <a:xfrm>
              <a:off x="1132" y="3288"/>
              <a:ext cx="96" cy="96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82" name="Text Box 30" descr="Dark upward diagonal"/>
            <p:cNvSpPr txBox="1">
              <a:spLocks noChangeArrowheads="1"/>
            </p:cNvSpPr>
            <p:nvPr/>
          </p:nvSpPr>
          <p:spPr bwMode="auto">
            <a:xfrm>
              <a:off x="846" y="3672"/>
              <a:ext cx="328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f = </a:t>
              </a:r>
            </a:p>
          </p:txBody>
        </p:sp>
        <p:sp>
          <p:nvSpPr>
            <p:cNvPr id="1098783" name="Text Box 31" descr="Dark upward diagonal"/>
            <p:cNvSpPr txBox="1">
              <a:spLocks noChangeArrowheads="1"/>
            </p:cNvSpPr>
            <p:nvPr/>
          </p:nvSpPr>
          <p:spPr bwMode="auto">
            <a:xfrm>
              <a:off x="1174" y="3672"/>
              <a:ext cx="1148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a </a:t>
              </a:r>
              <a:r>
                <a:rPr lang="en-US" b="1">
                  <a:solidFill>
                    <a:schemeClr val="tx1"/>
                  </a:solidFill>
                </a:rPr>
                <a:t>• sel’ + b • sel</a:t>
              </a:r>
            </a:p>
          </p:txBody>
        </p:sp>
        <p:sp>
          <p:nvSpPr>
            <p:cNvPr id="1098784" name="Freeform 32" descr="Dark upward diagonal"/>
            <p:cNvSpPr>
              <a:spLocks/>
            </p:cNvSpPr>
            <p:nvPr/>
          </p:nvSpPr>
          <p:spPr bwMode="auto">
            <a:xfrm>
              <a:off x="1867" y="2647"/>
              <a:ext cx="29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0"/>
                </a:cxn>
                <a:cxn ang="0">
                  <a:pos x="152" y="240"/>
                </a:cxn>
                <a:cxn ang="0">
                  <a:pos x="296" y="240"/>
                </a:cxn>
              </a:cxnLst>
              <a:rect l="0" t="0" r="r" b="b"/>
              <a:pathLst>
                <a:path w="297" h="241">
                  <a:moveTo>
                    <a:pt x="0" y="0"/>
                  </a:moveTo>
                  <a:lnTo>
                    <a:pt x="152" y="0"/>
                  </a:lnTo>
                  <a:lnTo>
                    <a:pt x="152" y="240"/>
                  </a:lnTo>
                  <a:lnTo>
                    <a:pt x="296" y="240"/>
                  </a:lnTo>
                </a:path>
              </a:pathLst>
            </a:custGeom>
            <a:noFill/>
            <a:ln w="50800" cap="rnd" cmpd="sng">
              <a:solidFill>
                <a:srgbClr val="618F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85" name="Freeform 33" descr="Dark upward diagonal"/>
            <p:cNvSpPr>
              <a:spLocks/>
            </p:cNvSpPr>
            <p:nvPr/>
          </p:nvSpPr>
          <p:spPr bwMode="auto">
            <a:xfrm>
              <a:off x="1835" y="3023"/>
              <a:ext cx="345" cy="241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77" y="240"/>
                </a:cxn>
                <a:cxn ang="0">
                  <a:pos x="177" y="0"/>
                </a:cxn>
                <a:cxn ang="0">
                  <a:pos x="344" y="0"/>
                </a:cxn>
              </a:cxnLst>
              <a:rect l="0" t="0" r="r" b="b"/>
              <a:pathLst>
                <a:path w="345" h="241">
                  <a:moveTo>
                    <a:pt x="0" y="240"/>
                  </a:moveTo>
                  <a:lnTo>
                    <a:pt x="177" y="240"/>
                  </a:lnTo>
                  <a:lnTo>
                    <a:pt x="177" y="0"/>
                  </a:lnTo>
                  <a:lnTo>
                    <a:pt x="344" y="0"/>
                  </a:lnTo>
                </a:path>
              </a:pathLst>
            </a:custGeom>
            <a:noFill/>
            <a:ln w="50800" cap="rnd" cmpd="sng">
              <a:solidFill>
                <a:srgbClr val="618F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86" name="Line 34"/>
            <p:cNvSpPr>
              <a:spLocks noChangeShapeType="1"/>
            </p:cNvSpPr>
            <p:nvPr/>
          </p:nvSpPr>
          <p:spPr bwMode="auto">
            <a:xfrm flipH="1">
              <a:off x="1027" y="2575"/>
              <a:ext cx="488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87" name="Line 35"/>
            <p:cNvSpPr>
              <a:spLocks noChangeShapeType="1"/>
            </p:cNvSpPr>
            <p:nvPr/>
          </p:nvSpPr>
          <p:spPr bwMode="auto">
            <a:xfrm flipH="1">
              <a:off x="1331" y="2727"/>
              <a:ext cx="184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88" name="Line 36"/>
            <p:cNvSpPr>
              <a:spLocks noChangeShapeType="1"/>
            </p:cNvSpPr>
            <p:nvPr/>
          </p:nvSpPr>
          <p:spPr bwMode="auto">
            <a:xfrm flipH="1">
              <a:off x="1179" y="3335"/>
              <a:ext cx="336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89" name="Line 37"/>
            <p:cNvSpPr>
              <a:spLocks noChangeShapeType="1"/>
            </p:cNvSpPr>
            <p:nvPr/>
          </p:nvSpPr>
          <p:spPr bwMode="auto">
            <a:xfrm flipH="1">
              <a:off x="995" y="3191"/>
              <a:ext cx="520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0" name="Line 38"/>
            <p:cNvSpPr>
              <a:spLocks noChangeShapeType="1"/>
            </p:cNvSpPr>
            <p:nvPr/>
          </p:nvSpPr>
          <p:spPr bwMode="auto">
            <a:xfrm flipH="1">
              <a:off x="2467" y="2967"/>
              <a:ext cx="184" cy="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1" name="Rectangle 39" descr="Dark upward diagonal"/>
            <p:cNvSpPr>
              <a:spLocks noChangeArrowheads="1"/>
            </p:cNvSpPr>
            <p:nvPr/>
          </p:nvSpPr>
          <p:spPr bwMode="auto">
            <a:xfrm>
              <a:off x="818" y="2457"/>
              <a:ext cx="194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1098792" name="Rectangle 40" descr="Dark upward diagonal"/>
            <p:cNvSpPr>
              <a:spLocks noChangeArrowheads="1"/>
            </p:cNvSpPr>
            <p:nvPr/>
          </p:nvSpPr>
          <p:spPr bwMode="auto">
            <a:xfrm>
              <a:off x="818" y="3073"/>
              <a:ext cx="202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1098793" name="Rectangle 41" descr="Dark upward diagonal"/>
            <p:cNvSpPr>
              <a:spLocks noChangeArrowheads="1"/>
            </p:cNvSpPr>
            <p:nvPr/>
          </p:nvSpPr>
          <p:spPr bwMode="auto">
            <a:xfrm>
              <a:off x="2658" y="2857"/>
              <a:ext cx="162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f</a:t>
              </a:r>
            </a:p>
          </p:txBody>
        </p:sp>
        <p:sp>
          <p:nvSpPr>
            <p:cNvPr id="1098794" name="Freeform 42" descr="Dark upward diagonal"/>
            <p:cNvSpPr>
              <a:spLocks/>
            </p:cNvSpPr>
            <p:nvPr/>
          </p:nvSpPr>
          <p:spPr bwMode="auto">
            <a:xfrm>
              <a:off x="1187" y="2727"/>
              <a:ext cx="153" cy="1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0"/>
                </a:cxn>
                <a:cxn ang="0">
                  <a:pos x="152" y="0"/>
                </a:cxn>
                <a:cxn ang="0">
                  <a:pos x="152" y="0"/>
                </a:cxn>
              </a:cxnLst>
              <a:rect l="0" t="0" r="r" b="b"/>
              <a:pathLst>
                <a:path w="153" h="129">
                  <a:moveTo>
                    <a:pt x="0" y="128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152" y="0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95" name="Freeform 43" descr="Dark upward diagonal"/>
            <p:cNvSpPr>
              <a:spLocks/>
            </p:cNvSpPr>
            <p:nvPr/>
          </p:nvSpPr>
          <p:spPr bwMode="auto">
            <a:xfrm>
              <a:off x="987" y="3023"/>
              <a:ext cx="201" cy="465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200" y="464"/>
                </a:cxn>
                <a:cxn ang="0">
                  <a:pos x="0" y="464"/>
                </a:cxn>
              </a:cxnLst>
              <a:rect l="0" t="0" r="r" b="b"/>
              <a:pathLst>
                <a:path w="201" h="465">
                  <a:moveTo>
                    <a:pt x="200" y="0"/>
                  </a:moveTo>
                  <a:lnTo>
                    <a:pt x="200" y="464"/>
                  </a:lnTo>
                  <a:lnTo>
                    <a:pt x="0" y="464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96" name="Rectangle 44" descr="Dark upward diagonal"/>
            <p:cNvSpPr>
              <a:spLocks noChangeArrowheads="1"/>
            </p:cNvSpPr>
            <p:nvPr/>
          </p:nvSpPr>
          <p:spPr bwMode="auto">
            <a:xfrm>
              <a:off x="682" y="3382"/>
              <a:ext cx="31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sel</a:t>
              </a:r>
            </a:p>
          </p:txBody>
        </p:sp>
        <p:grpSp>
          <p:nvGrpSpPr>
            <p:cNvPr id="1098797" name="Group 45"/>
            <p:cNvGrpSpPr>
              <a:grpSpLocks/>
            </p:cNvGrpSpPr>
            <p:nvPr/>
          </p:nvGrpSpPr>
          <p:grpSpPr bwMode="auto">
            <a:xfrm>
              <a:off x="1543" y="2536"/>
              <a:ext cx="288" cy="224"/>
              <a:chOff x="1460" y="2585"/>
              <a:chExt cx="288" cy="224"/>
            </a:xfrm>
          </p:grpSpPr>
          <p:sp>
            <p:nvSpPr>
              <p:cNvPr id="1098798" name="Rectangle 46"/>
              <p:cNvSpPr>
                <a:spLocks noChangeArrowheads="1"/>
              </p:cNvSpPr>
              <p:nvPr/>
            </p:nvSpPr>
            <p:spPr bwMode="auto">
              <a:xfrm>
                <a:off x="1460" y="2585"/>
                <a:ext cx="168" cy="224"/>
              </a:xfrm>
              <a:prstGeom prst="rect">
                <a:avLst/>
              </a:prstGeom>
              <a:solidFill>
                <a:schemeClr val="bg2"/>
              </a:solidFill>
              <a:ln w="508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799" name="Oval 47"/>
              <p:cNvSpPr>
                <a:spLocks noChangeArrowheads="1"/>
              </p:cNvSpPr>
              <p:nvPr/>
            </p:nvSpPr>
            <p:spPr bwMode="auto">
              <a:xfrm>
                <a:off x="1540" y="2593"/>
                <a:ext cx="208" cy="216"/>
              </a:xfrm>
              <a:prstGeom prst="ellipse">
                <a:avLst/>
              </a:prstGeom>
              <a:solidFill>
                <a:schemeClr val="bg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8800" name="Freeform 48"/>
            <p:cNvSpPr>
              <a:spLocks/>
            </p:cNvSpPr>
            <p:nvPr/>
          </p:nvSpPr>
          <p:spPr bwMode="auto">
            <a:xfrm>
              <a:off x="2111" y="2821"/>
              <a:ext cx="361" cy="25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304" y="48"/>
                </a:cxn>
                <a:cxn ang="0">
                  <a:pos x="360" y="144"/>
                </a:cxn>
                <a:cxn ang="0">
                  <a:pos x="304" y="216"/>
                </a:cxn>
                <a:cxn ang="0">
                  <a:pos x="208" y="256"/>
                </a:cxn>
                <a:cxn ang="0">
                  <a:pos x="0" y="256"/>
                </a:cxn>
                <a:cxn ang="0">
                  <a:pos x="80" y="184"/>
                </a:cxn>
                <a:cxn ang="0">
                  <a:pos x="80" y="72"/>
                </a:cxn>
                <a:cxn ang="0">
                  <a:pos x="0" y="0"/>
                </a:cxn>
                <a:cxn ang="0">
                  <a:pos x="208" y="0"/>
                </a:cxn>
              </a:cxnLst>
              <a:rect l="0" t="0" r="r" b="b"/>
              <a:pathLst>
                <a:path w="361" h="257">
                  <a:moveTo>
                    <a:pt x="208" y="0"/>
                  </a:moveTo>
                  <a:lnTo>
                    <a:pt x="304" y="48"/>
                  </a:lnTo>
                  <a:lnTo>
                    <a:pt x="360" y="144"/>
                  </a:lnTo>
                  <a:lnTo>
                    <a:pt x="304" y="216"/>
                  </a:lnTo>
                  <a:lnTo>
                    <a:pt x="208" y="256"/>
                  </a:lnTo>
                  <a:lnTo>
                    <a:pt x="0" y="256"/>
                  </a:lnTo>
                  <a:lnTo>
                    <a:pt x="80" y="184"/>
                  </a:lnTo>
                  <a:lnTo>
                    <a:pt x="80" y="72"/>
                  </a:lnTo>
                  <a:lnTo>
                    <a:pt x="0" y="0"/>
                  </a:lnTo>
                  <a:lnTo>
                    <a:pt x="208" y="0"/>
                  </a:lnTo>
                </a:path>
              </a:pathLst>
            </a:custGeom>
            <a:solidFill>
              <a:schemeClr val="bg2"/>
            </a:solidFill>
            <a:ln w="508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8801" name="Group 49"/>
            <p:cNvGrpSpPr>
              <a:grpSpLocks/>
            </p:cNvGrpSpPr>
            <p:nvPr/>
          </p:nvGrpSpPr>
          <p:grpSpPr bwMode="auto">
            <a:xfrm>
              <a:off x="1067" y="2843"/>
              <a:ext cx="271" cy="169"/>
              <a:chOff x="984" y="2892"/>
              <a:chExt cx="271" cy="169"/>
            </a:xfrm>
          </p:grpSpPr>
          <p:sp>
            <p:nvSpPr>
              <p:cNvPr id="1098802" name="Freeform 50"/>
              <p:cNvSpPr>
                <a:spLocks/>
              </p:cNvSpPr>
              <p:nvPr/>
            </p:nvSpPr>
            <p:spPr bwMode="auto">
              <a:xfrm>
                <a:off x="984" y="2912"/>
                <a:ext cx="271" cy="149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270" y="148"/>
                  </a:cxn>
                  <a:cxn ang="0">
                    <a:pos x="122" y="0"/>
                  </a:cxn>
                  <a:cxn ang="0">
                    <a:pos x="0" y="148"/>
                  </a:cxn>
                </a:cxnLst>
                <a:rect l="0" t="0" r="r" b="b"/>
                <a:pathLst>
                  <a:path w="271" h="149">
                    <a:moveTo>
                      <a:pt x="0" y="148"/>
                    </a:moveTo>
                    <a:lnTo>
                      <a:pt x="270" y="148"/>
                    </a:lnTo>
                    <a:lnTo>
                      <a:pt x="122" y="0"/>
                    </a:lnTo>
                    <a:lnTo>
                      <a:pt x="0" y="148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803" name="Oval 51"/>
              <p:cNvSpPr>
                <a:spLocks noChangeArrowheads="1"/>
              </p:cNvSpPr>
              <p:nvPr/>
            </p:nvSpPr>
            <p:spPr bwMode="auto">
              <a:xfrm>
                <a:off x="1092" y="2892"/>
                <a:ext cx="35" cy="3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8804" name="Group 52"/>
            <p:cNvGrpSpPr>
              <a:grpSpLocks/>
            </p:cNvGrpSpPr>
            <p:nvPr/>
          </p:nvGrpSpPr>
          <p:grpSpPr bwMode="auto">
            <a:xfrm>
              <a:off x="1543" y="3144"/>
              <a:ext cx="288" cy="224"/>
              <a:chOff x="1460" y="3193"/>
              <a:chExt cx="288" cy="224"/>
            </a:xfrm>
          </p:grpSpPr>
          <p:sp>
            <p:nvSpPr>
              <p:cNvPr id="1098805" name="Rectangle 53"/>
              <p:cNvSpPr>
                <a:spLocks noChangeArrowheads="1"/>
              </p:cNvSpPr>
              <p:nvPr/>
            </p:nvSpPr>
            <p:spPr bwMode="auto">
              <a:xfrm>
                <a:off x="1460" y="3193"/>
                <a:ext cx="168" cy="224"/>
              </a:xfrm>
              <a:prstGeom prst="rect">
                <a:avLst/>
              </a:prstGeom>
              <a:solidFill>
                <a:schemeClr val="bg2"/>
              </a:solidFill>
              <a:ln w="508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806" name="Oval 54"/>
              <p:cNvSpPr>
                <a:spLocks noChangeArrowheads="1"/>
              </p:cNvSpPr>
              <p:nvPr/>
            </p:nvSpPr>
            <p:spPr bwMode="auto">
              <a:xfrm>
                <a:off x="1540" y="3201"/>
                <a:ext cx="208" cy="216"/>
              </a:xfrm>
              <a:prstGeom prst="ellipse">
                <a:avLst/>
              </a:prstGeom>
              <a:solidFill>
                <a:schemeClr val="bg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8807" name="Rectangle 55" descr="Dark upward diagonal"/>
            <p:cNvSpPr>
              <a:spLocks noChangeArrowheads="1"/>
            </p:cNvSpPr>
            <p:nvPr/>
          </p:nvSpPr>
          <p:spPr bwMode="auto">
            <a:xfrm>
              <a:off x="1216" y="2736"/>
              <a:ext cx="402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nsel</a:t>
              </a:r>
            </a:p>
          </p:txBody>
        </p:sp>
        <p:sp>
          <p:nvSpPr>
            <p:cNvPr id="1098808" name="Rectangle 56" descr="Dark upward diagonal"/>
            <p:cNvSpPr>
              <a:spLocks noChangeArrowheads="1"/>
            </p:cNvSpPr>
            <p:nvPr/>
          </p:nvSpPr>
          <p:spPr bwMode="auto">
            <a:xfrm>
              <a:off x="1760" y="3024"/>
              <a:ext cx="242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f2</a:t>
              </a:r>
            </a:p>
          </p:txBody>
        </p:sp>
        <p:sp>
          <p:nvSpPr>
            <p:cNvPr id="1098809" name="Rectangle 57" descr="Dark upward diagonal"/>
            <p:cNvSpPr>
              <a:spLocks noChangeArrowheads="1"/>
            </p:cNvSpPr>
            <p:nvPr/>
          </p:nvSpPr>
          <p:spPr bwMode="auto">
            <a:xfrm>
              <a:off x="1883" y="2443"/>
              <a:ext cx="242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Helvetica" pitchFamily="34" charset="0"/>
                </a:rPr>
                <a:t>f1</a:t>
              </a:r>
            </a:p>
          </p:txBody>
        </p:sp>
      </p:grpSp>
      <p:sp>
        <p:nvSpPr>
          <p:cNvPr id="1098810" name="Rectangle 58"/>
          <p:cNvSpPr>
            <a:spLocks noChangeArrowheads="1"/>
          </p:cNvSpPr>
          <p:nvPr/>
        </p:nvSpPr>
        <p:spPr bwMode="auto">
          <a:xfrm>
            <a:off x="5638800" y="1447800"/>
            <a:ext cx="3070225" cy="3384550"/>
          </a:xfrm>
          <a:prstGeom prst="rect">
            <a:avLst/>
          </a:prstGeom>
          <a:solidFill>
            <a:srgbClr val="618FFD"/>
          </a:solidFill>
          <a:ln w="508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module MUX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(f, sel, b, c);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output 	reg f;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input 		sel, b, c;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always @ (sel or b or c)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	begin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		if (sel == 1)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			f = b;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		else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			f = c;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		end</a:t>
            </a:r>
          </a:p>
          <a:p>
            <a:pPr>
              <a:tabLst>
                <a:tab pos="342900" algn="l"/>
                <a:tab pos="977900" algn="l"/>
                <a:tab pos="1320800" algn="l"/>
              </a:tabLst>
            </a:pPr>
            <a:r>
              <a:rPr lang="en-US" b="1">
                <a:solidFill>
                  <a:schemeClr val="bg1"/>
                </a:solidFill>
              </a:rPr>
              <a:t>endmodule</a:t>
            </a:r>
          </a:p>
        </p:txBody>
      </p:sp>
      <p:sp>
        <p:nvSpPr>
          <p:cNvPr id="1098811" name="Text Box 59" descr="Dark upward diagonal"/>
          <p:cNvSpPr txBox="1">
            <a:spLocks noChangeArrowheads="1"/>
          </p:cNvSpPr>
          <p:nvPr/>
        </p:nvSpPr>
        <p:spPr bwMode="auto">
          <a:xfrm>
            <a:off x="4576763" y="796925"/>
            <a:ext cx="267652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>
                <a:solidFill>
                  <a:srgbClr val="232323"/>
                </a:solidFill>
              </a:rPr>
              <a:t> </a:t>
            </a:r>
            <a:r>
              <a:rPr lang="en-US" sz="2000" b="1">
                <a:solidFill>
                  <a:srgbClr val="232323"/>
                </a:solidFill>
              </a:rPr>
              <a:t>Behavioral Verilog</a:t>
            </a:r>
          </a:p>
        </p:txBody>
      </p:sp>
      <p:sp>
        <p:nvSpPr>
          <p:cNvPr id="1098812" name="Text Box 60"/>
          <p:cNvSpPr txBox="1">
            <a:spLocks noChangeArrowheads="1"/>
          </p:cNvSpPr>
          <p:nvPr/>
        </p:nvSpPr>
        <p:spPr bwMode="auto">
          <a:xfrm>
            <a:off x="2438400" y="6096000"/>
            <a:ext cx="5060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Adapted from Slides of Prof. Don Thomas, CMU</a:t>
            </a:r>
          </a:p>
        </p:txBody>
      </p:sp>
    </p:spTree>
    <p:extLst>
      <p:ext uri="{BB962C8B-B14F-4D97-AF65-F5344CB8AC3E}">
        <p14:creationId xmlns:p14="http://schemas.microsoft.com/office/powerpoint/2010/main" val="2108532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Verilog: 4:1 Mux</a:t>
            </a:r>
          </a:p>
        </p:txBody>
      </p:sp>
      <p:pic>
        <p:nvPicPr>
          <p:cNvPr id="1089549" name="Picture 1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143000"/>
            <a:ext cx="3438525" cy="5029200"/>
          </a:xfrm>
          <a:noFill/>
          <a:ln/>
        </p:spPr>
      </p:pic>
      <p:pic>
        <p:nvPicPr>
          <p:cNvPr id="1089550" name="Picture 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419600" y="2133600"/>
            <a:ext cx="3881438" cy="2235200"/>
          </a:xfrm>
          <a:ln/>
        </p:spPr>
      </p:pic>
    </p:spTree>
    <p:extLst>
      <p:ext uri="{BB962C8B-B14F-4D97-AF65-F5344CB8AC3E}">
        <p14:creationId xmlns:p14="http://schemas.microsoft.com/office/powerpoint/2010/main" val="26949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Verilog</a:t>
            </a:r>
          </a:p>
        </p:txBody>
      </p:sp>
      <p:pic>
        <p:nvPicPr>
          <p:cNvPr id="10956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1371600"/>
            <a:ext cx="4645025" cy="1697038"/>
          </a:xfrm>
          <a:noFill/>
          <a:ln/>
        </p:spPr>
      </p:pic>
      <p:pic>
        <p:nvPicPr>
          <p:cNvPr id="109568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295400" y="3200400"/>
            <a:ext cx="2971800" cy="27622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012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</a:t>
            </a:r>
            <a:r>
              <a:rPr lang="en-US" dirty="0" err="1" smtClean="0"/>
              <a:t>Datatype</a:t>
            </a:r>
            <a:r>
              <a:rPr lang="en-US" dirty="0" smtClean="0"/>
              <a:t>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53019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type [range] signal_name</a:t>
            </a:r>
            <a:r>
              <a:rPr lang="en-US" dirty="0"/>
              <a:t>1</a:t>
            </a:r>
            <a:r>
              <a:rPr lang="en-US" dirty="0" smtClean="0"/>
              <a:t>{, signal_name2, … </a:t>
            </a:r>
            <a:r>
              <a:rPr lang="en-US" dirty="0" err="1" smtClean="0"/>
              <a:t>signal_n</a:t>
            </a:r>
            <a:r>
              <a:rPr lang="en-US" dirty="0" smtClean="0"/>
              <a:t>};</a:t>
            </a:r>
            <a:endParaRPr lang="en-US" dirty="0"/>
          </a:p>
          <a:p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 smtClean="0"/>
              <a:t>Net</a:t>
            </a:r>
          </a:p>
          <a:p>
            <a:pPr lvl="2"/>
            <a:r>
              <a:rPr lang="en-US" dirty="0" smtClean="0"/>
              <a:t>Represents a physical wire</a:t>
            </a:r>
          </a:p>
          <a:p>
            <a:pPr lvl="2"/>
            <a:r>
              <a:rPr lang="en-US" dirty="0" smtClean="0"/>
              <a:t>Describes structural connectivity</a:t>
            </a:r>
          </a:p>
          <a:p>
            <a:pPr lvl="2"/>
            <a:r>
              <a:rPr lang="en-US" b="1" dirty="0" smtClean="0"/>
              <a:t>wire </a:t>
            </a:r>
            <a:r>
              <a:rPr lang="en-US" dirty="0" smtClean="0"/>
              <a:t>and </a:t>
            </a:r>
            <a:r>
              <a:rPr lang="en-US" b="1" dirty="0" smtClean="0"/>
              <a:t>tri </a:t>
            </a:r>
            <a:r>
              <a:rPr lang="en-US" dirty="0" smtClean="0"/>
              <a:t>(tristate) keywords</a:t>
            </a:r>
            <a:endParaRPr lang="en-US" dirty="0"/>
          </a:p>
          <a:p>
            <a:pPr marL="969962" lvl="2" indent="0">
              <a:buNone/>
            </a:pPr>
            <a:r>
              <a:rPr lang="en-US" dirty="0"/>
              <a:t>w</a:t>
            </a:r>
            <a:r>
              <a:rPr lang="en-US" dirty="0" smtClean="0"/>
              <a:t>ire x; // scalar net x – 1 four-valued bit {0, 1, z, x}</a:t>
            </a:r>
          </a:p>
          <a:p>
            <a:pPr marL="969962" lvl="2" indent="0">
              <a:buNone/>
            </a:pPr>
            <a:r>
              <a:rPr lang="en-US" dirty="0" smtClean="0"/>
              <a:t>wire 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AddSub</a:t>
            </a:r>
            <a:r>
              <a:rPr lang="en-US" dirty="0" smtClean="0"/>
              <a:t>; // 2 scalar nets</a:t>
            </a:r>
          </a:p>
          <a:p>
            <a:pPr marL="969962" lvl="2" indent="0">
              <a:buNone/>
            </a:pPr>
            <a:r>
              <a:rPr lang="en-US" dirty="0" smtClean="0"/>
              <a:t>wire [3:0] S; // 4-bit (bus/vector) value can use S[3] to refer to 4</a:t>
            </a:r>
            <a:r>
              <a:rPr lang="en-US" baseline="30000" dirty="0" smtClean="0"/>
              <a:t>th</a:t>
            </a:r>
            <a:r>
              <a:rPr lang="en-US" dirty="0" smtClean="0"/>
              <a:t> bit </a:t>
            </a:r>
          </a:p>
          <a:p>
            <a:pPr lvl="1"/>
            <a:r>
              <a:rPr lang="en-US" dirty="0" smtClean="0"/>
              <a:t>Variables</a:t>
            </a:r>
            <a:endParaRPr lang="en-US" dirty="0"/>
          </a:p>
          <a:p>
            <a:pPr lvl="2"/>
            <a:r>
              <a:rPr lang="en-US" dirty="0" smtClean="0"/>
              <a:t>Used to describe behavior or logic function</a:t>
            </a:r>
          </a:p>
          <a:p>
            <a:pPr lvl="2"/>
            <a:r>
              <a:rPr lang="en-US" b="1" dirty="0" err="1" smtClean="0"/>
              <a:t>reg</a:t>
            </a:r>
            <a:r>
              <a:rPr lang="en-US" dirty="0" smtClean="0"/>
              <a:t> and </a:t>
            </a:r>
            <a:r>
              <a:rPr lang="en-US" b="1" dirty="0" smtClean="0"/>
              <a:t>integer</a:t>
            </a:r>
            <a:r>
              <a:rPr lang="en-US" dirty="0" smtClean="0"/>
              <a:t> keywords</a:t>
            </a:r>
            <a:endParaRPr lang="en-US" dirty="0"/>
          </a:p>
          <a:p>
            <a:pPr marL="969962" lvl="2" indent="0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[2:0] count; // can be sequential or combinational </a:t>
            </a:r>
          </a:p>
          <a:p>
            <a:pPr marL="969962" lvl="2" indent="0">
              <a:buNone/>
            </a:pPr>
            <a:r>
              <a:rPr lang="en-US" dirty="0" smtClean="0"/>
              <a:t>Integer k; // does not correspond directly to circuit element</a:t>
            </a:r>
          </a:p>
        </p:txBody>
      </p:sp>
    </p:spTree>
    <p:extLst>
      <p:ext uri="{BB962C8B-B14F-4D97-AF65-F5344CB8AC3E}">
        <p14:creationId xmlns:p14="http://schemas.microsoft.com/office/powerpoint/2010/main" val="20281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683568" y="692696"/>
            <a:ext cx="77390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514350" algn="l"/>
              </a:tabLst>
            </a:pPr>
            <a:r>
              <a:rPr lang="en-US" b="1" dirty="0">
                <a:ea typeface="MS Mincho" charset="0"/>
                <a:cs typeface="MS Mincho" charset="0"/>
              </a:rPr>
              <a:t>module</a:t>
            </a:r>
            <a:r>
              <a:rPr lang="en-US" dirty="0">
                <a:ea typeface="MS Mincho" charset="0"/>
                <a:cs typeface="MS Mincho" charset="0"/>
              </a:rPr>
              <a:t> mux4to1 (w0, w1, w2, w3, S, f);</a:t>
            </a:r>
            <a:endParaRPr lang="en-US" dirty="0">
              <a:cs typeface="Courier New" charset="0"/>
            </a:endParaRPr>
          </a:p>
          <a:p>
            <a:pPr>
              <a:tabLst>
                <a:tab pos="51435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input</a:t>
            </a:r>
            <a:r>
              <a:rPr lang="en-US" dirty="0">
                <a:ea typeface="MS Mincho" charset="0"/>
                <a:cs typeface="MS Mincho" charset="0"/>
              </a:rPr>
              <a:t> w0, w1, w2, w3;</a:t>
            </a:r>
            <a:endParaRPr lang="en-US" dirty="0">
              <a:cs typeface="Courier New" charset="0"/>
            </a:endParaRPr>
          </a:p>
          <a:p>
            <a:pPr>
              <a:tabLst>
                <a:tab pos="51435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input</a:t>
            </a:r>
            <a:r>
              <a:rPr lang="en-US" dirty="0">
                <a:ea typeface="MS Mincho" charset="0"/>
                <a:cs typeface="MS Mincho" charset="0"/>
              </a:rPr>
              <a:t> [1:0] S;</a:t>
            </a:r>
            <a:endParaRPr lang="en-US" dirty="0">
              <a:cs typeface="Courier New" charset="0"/>
            </a:endParaRPr>
          </a:p>
          <a:p>
            <a:pPr>
              <a:tabLst>
                <a:tab pos="51435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output</a:t>
            </a:r>
            <a:r>
              <a:rPr lang="en-US" dirty="0">
                <a:ea typeface="MS Mincho" charset="0"/>
                <a:cs typeface="MS Mincho" charset="0"/>
              </a:rPr>
              <a:t> f;</a:t>
            </a:r>
            <a:endParaRPr lang="en-US" dirty="0">
              <a:cs typeface="Courier New" charset="0"/>
            </a:endParaRPr>
          </a:p>
          <a:p>
            <a:pPr>
              <a:tabLst>
                <a:tab pos="51435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 </a:t>
            </a:r>
            <a:endParaRPr lang="en-US" dirty="0">
              <a:cs typeface="Courier New" charset="0"/>
            </a:endParaRPr>
          </a:p>
          <a:p>
            <a:pPr>
              <a:tabLst>
                <a:tab pos="51435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assign</a:t>
            </a:r>
            <a:r>
              <a:rPr lang="en-US" dirty="0">
                <a:ea typeface="MS Mincho" charset="0"/>
                <a:cs typeface="MS Mincho" charset="0"/>
              </a:rPr>
              <a:t> f = S[1] ? (S[0] ? w3 : w2) : (S[0] ? w1 : w0);</a:t>
            </a:r>
            <a:endParaRPr lang="en-US" dirty="0">
              <a:cs typeface="Courier New" charset="0"/>
            </a:endParaRPr>
          </a:p>
          <a:p>
            <a:pPr>
              <a:tabLst>
                <a:tab pos="51435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</a:t>
            </a:r>
            <a:endParaRPr lang="en-US" dirty="0">
              <a:cs typeface="Courier New" charset="0"/>
            </a:endParaRPr>
          </a:p>
          <a:p>
            <a:pPr>
              <a:tabLst>
                <a:tab pos="514350" algn="l"/>
              </a:tabLst>
            </a:pPr>
            <a:r>
              <a:rPr lang="en-US" b="1" dirty="0" err="1">
                <a:ea typeface="MS Mincho" charset="0"/>
                <a:cs typeface="MS Mincho" charset="0"/>
              </a:rPr>
              <a:t>endmodule</a:t>
            </a:r>
            <a:r>
              <a:rPr lang="en-US" dirty="0">
                <a:ea typeface="MS Mincho" charset="0"/>
                <a:cs typeface="MS Mincho" charset="0"/>
              </a:rPr>
              <a:t>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595360" cy="810376"/>
          </a:xfrm>
        </p:spPr>
        <p:txBody>
          <a:bodyPr/>
          <a:lstStyle/>
          <a:p>
            <a:r>
              <a:rPr lang="en-US" dirty="0" smtClean="0"/>
              <a:t>Verilog: 4-to-1 mux via cascaded ternary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5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683568" y="692696"/>
            <a:ext cx="4313237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b="1" dirty="0">
                <a:ea typeface="MS Mincho" charset="0"/>
                <a:cs typeface="MS Mincho" charset="0"/>
              </a:rPr>
              <a:t>module</a:t>
            </a:r>
            <a:r>
              <a:rPr lang="en-US" dirty="0">
                <a:ea typeface="MS Mincho" charset="0"/>
                <a:cs typeface="MS Mincho" charset="0"/>
              </a:rPr>
              <a:t> mux2to1 (w0, w1, s, f);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input</a:t>
            </a:r>
            <a:r>
              <a:rPr lang="en-US" dirty="0">
                <a:ea typeface="MS Mincho" charset="0"/>
                <a:cs typeface="MS Mincho" charset="0"/>
              </a:rPr>
              <a:t> w0, w1, s;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output</a:t>
            </a:r>
            <a:r>
              <a:rPr lang="en-US" dirty="0">
                <a:ea typeface="MS Mincho" charset="0"/>
                <a:cs typeface="MS Mincho" charset="0"/>
              </a:rPr>
              <a:t> </a:t>
            </a:r>
            <a:r>
              <a:rPr lang="en-US" b="1" dirty="0" err="1">
                <a:ea typeface="MS Mincho" charset="0"/>
                <a:cs typeface="MS Mincho" charset="0"/>
              </a:rPr>
              <a:t>reg</a:t>
            </a:r>
            <a:r>
              <a:rPr lang="en-US" dirty="0">
                <a:ea typeface="MS Mincho" charset="0"/>
                <a:cs typeface="MS Mincho" charset="0"/>
              </a:rPr>
              <a:t> f;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always</a:t>
            </a:r>
            <a:r>
              <a:rPr lang="en-US" dirty="0">
                <a:ea typeface="MS Mincho" charset="0"/>
                <a:cs typeface="MS Mincho" charset="0"/>
              </a:rPr>
              <a:t> @(w0, w1, s)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</a:t>
            </a:r>
            <a:r>
              <a:rPr lang="en-US" b="1" dirty="0">
                <a:ea typeface="MS Mincho" charset="0"/>
                <a:cs typeface="MS Mincho" charset="0"/>
              </a:rPr>
              <a:t>if</a:t>
            </a:r>
            <a:r>
              <a:rPr lang="en-US" dirty="0">
                <a:ea typeface="MS Mincho" charset="0"/>
                <a:cs typeface="MS Mincho" charset="0"/>
              </a:rPr>
              <a:t> (s==0)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	f = w0;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</a:t>
            </a:r>
            <a:r>
              <a:rPr lang="en-US" b="1" dirty="0">
                <a:ea typeface="MS Mincho" charset="0"/>
                <a:cs typeface="MS Mincho" charset="0"/>
              </a:rPr>
              <a:t>else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	f = w1;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862013" algn="l"/>
                <a:tab pos="1193800" algn="l"/>
              </a:tabLst>
            </a:pPr>
            <a:r>
              <a:rPr lang="en-US" b="1" dirty="0" err="1">
                <a:ea typeface="MS Mincho" charset="0"/>
                <a:cs typeface="MS Mincho" charset="0"/>
              </a:rPr>
              <a:t>endmodule</a:t>
            </a:r>
            <a:endParaRPr lang="en-US" dirty="0"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Verilog: 2-to-1 mux via “if-else”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547664" y="2636912"/>
            <a:ext cx="1152128" cy="648072"/>
          </a:xfrm>
          <a:prstGeom prst="roundRect">
            <a:avLst/>
          </a:prstGeom>
          <a:noFill/>
          <a:ln w="57150" cap="flat" cmpd="sng" algn="ctr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660847" y="692696"/>
            <a:ext cx="376713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b="1" dirty="0">
                <a:ea typeface="MS Mincho" charset="0"/>
                <a:cs typeface="MS Mincho" charset="0"/>
              </a:rPr>
              <a:t>module</a:t>
            </a:r>
            <a:r>
              <a:rPr lang="en-US" dirty="0">
                <a:ea typeface="MS Mincho" charset="0"/>
                <a:cs typeface="MS Mincho" charset="0"/>
              </a:rPr>
              <a:t> mux4to1 (W, S, f);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input</a:t>
            </a:r>
            <a:r>
              <a:rPr lang="en-US" dirty="0">
                <a:ea typeface="MS Mincho" charset="0"/>
                <a:cs typeface="MS Mincho" charset="0"/>
              </a:rPr>
              <a:t> </a:t>
            </a:r>
            <a:r>
              <a:rPr lang="en-US" dirty="0" smtClean="0">
                <a:ea typeface="MS Mincho" charset="0"/>
                <a:cs typeface="MS Mincho" charset="0"/>
              </a:rPr>
              <a:t>[3:0] </a:t>
            </a:r>
            <a:r>
              <a:rPr lang="en-US" dirty="0">
                <a:ea typeface="MS Mincho" charset="0"/>
                <a:cs typeface="MS Mincho" charset="0"/>
              </a:rPr>
              <a:t>W;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input</a:t>
            </a:r>
            <a:r>
              <a:rPr lang="en-US" dirty="0">
                <a:ea typeface="MS Mincho" charset="0"/>
                <a:cs typeface="MS Mincho" charset="0"/>
              </a:rPr>
              <a:t> [1:0] S;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output</a:t>
            </a:r>
            <a:r>
              <a:rPr lang="en-US" dirty="0">
                <a:ea typeface="MS Mincho" charset="0"/>
                <a:cs typeface="MS Mincho" charset="0"/>
              </a:rPr>
              <a:t> </a:t>
            </a:r>
            <a:r>
              <a:rPr lang="en-US" b="1" dirty="0" err="1">
                <a:ea typeface="MS Mincho" charset="0"/>
                <a:cs typeface="MS Mincho" charset="0"/>
              </a:rPr>
              <a:t>reg</a:t>
            </a:r>
            <a:r>
              <a:rPr lang="en-US" dirty="0">
                <a:ea typeface="MS Mincho" charset="0"/>
                <a:cs typeface="MS Mincho" charset="0"/>
              </a:rPr>
              <a:t> f;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</a:t>
            </a:r>
            <a:r>
              <a:rPr lang="en-US" b="1" dirty="0">
                <a:ea typeface="MS Mincho" charset="0"/>
                <a:cs typeface="MS Mincho" charset="0"/>
              </a:rPr>
              <a:t>always</a:t>
            </a:r>
            <a:r>
              <a:rPr lang="en-US" dirty="0">
                <a:ea typeface="MS Mincho" charset="0"/>
                <a:cs typeface="MS Mincho" charset="0"/>
              </a:rPr>
              <a:t> @(W, S)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</a:t>
            </a:r>
            <a:r>
              <a:rPr lang="en-US" b="1" dirty="0">
                <a:ea typeface="MS Mincho" charset="0"/>
                <a:cs typeface="MS Mincho" charset="0"/>
              </a:rPr>
              <a:t>case</a:t>
            </a:r>
            <a:r>
              <a:rPr lang="en-US" dirty="0">
                <a:ea typeface="MS Mincho" charset="0"/>
                <a:cs typeface="MS Mincho" charset="0"/>
              </a:rPr>
              <a:t> (S)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	0: f = W[0];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   		1: f = W[1];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 	2: f = W[2];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	3: f = W[3];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</a:t>
            </a:r>
            <a:r>
              <a:rPr lang="en-US" b="1" dirty="0" err="1">
                <a:ea typeface="MS Mincho" charset="0"/>
                <a:cs typeface="MS Mincho" charset="0"/>
              </a:rPr>
              <a:t>endcase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dirty="0">
                <a:ea typeface="MS Mincho" charset="0"/>
                <a:cs typeface="MS Mincho" charset="0"/>
              </a:rPr>
              <a:t>		</a:t>
            </a:r>
            <a:endParaRPr lang="en-US" dirty="0">
              <a:cs typeface="Courier New" charset="0"/>
            </a:endParaRPr>
          </a:p>
          <a:p>
            <a:pPr>
              <a:tabLst>
                <a:tab pos="454025" algn="l"/>
                <a:tab pos="906463" algn="l"/>
                <a:tab pos="1316038" algn="l"/>
              </a:tabLst>
            </a:pPr>
            <a:r>
              <a:rPr lang="en-US" b="1" dirty="0" err="1">
                <a:ea typeface="MS Mincho" charset="0"/>
                <a:cs typeface="MS Mincho" charset="0"/>
              </a:rPr>
              <a:t>endmodule</a:t>
            </a:r>
            <a:r>
              <a:rPr lang="en-US" dirty="0">
                <a:ea typeface="MS Mincho" charset="0"/>
                <a:cs typeface="MS Mincho" charset="0"/>
              </a:rPr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Verilog: 4-to-1 mux via case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Sensitivity </a:t>
            </a:r>
            <a:r>
              <a:rPr lang="en-US" dirty="0" smtClean="0"/>
              <a:t>Lists </a:t>
            </a:r>
            <a:endParaRPr lang="en-US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>
                <a:solidFill>
                  <a:srgbClr val="0070C0"/>
                </a:solidFill>
              </a:rPr>
              <a:t>Explicit Sensitivity List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module circuit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(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//Input Port Definitions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input 			a,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input 			b,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input 			c,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//Output Port Definitions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output 	reg	x,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output 	reg	y,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output 	reg	z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);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// Module Body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always @ (a, b, c)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begin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	x = a | b | c;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	y = a &amp; b &amp; c;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	z = ~(a &amp; b &amp; c);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smtClean="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end</a:t>
            </a: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endParaRPr lang="en-US" sz="1100">
              <a:solidFill>
                <a:prstClr val="black"/>
              </a:solidFill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lnSpc>
                <a:spcPct val="90000"/>
              </a:lnSpc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endmodule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smtClean="0">
                <a:solidFill>
                  <a:srgbClr val="0070C0"/>
                </a:solidFill>
              </a:rPr>
              <a:t>Implicit Sensitivity List Using @(*)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module circuit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(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//Input Port Definitions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input 			a,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input 			b,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input 			c,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Courier New" pitchFamily="49" charset="0"/>
              </a:rPr>
              <a:t>//Output Port Definitions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output 	reg	x,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output 	reg	y,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output 	reg	z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);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// 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Module Body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always @ (*)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begin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	x = a | b | c;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	y = a &amp; b &amp; c;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	z = ~(a &amp; b &amp; c);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srgbClr val="00B050"/>
                </a:solidFill>
                <a:latin typeface="Arial Black" pitchFamily="34" charset="0"/>
                <a:cs typeface="Courier New" pitchFamily="49" charset="0"/>
              </a:rPr>
              <a:t>	end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	</a:t>
            </a:r>
          </a:p>
          <a:p>
            <a:pPr marL="0" lvl="0" indent="0" defTabSz="457200">
              <a:buClr>
                <a:srgbClr val="4F81BD"/>
              </a:buClr>
              <a:buNone/>
            </a:pPr>
            <a:r>
              <a:rPr lang="en-US" sz="1100">
                <a:solidFill>
                  <a:prstClr val="black"/>
                </a:solidFill>
                <a:latin typeface="Arial Black" pitchFamily="34" charset="0"/>
                <a:cs typeface="Courier New" pitchFamily="49" charset="0"/>
              </a:rPr>
              <a:t>endmodule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Triggering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8"/>
            <a:ext cx="7620000" cy="446291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 Verilog signal can take on the following values</a:t>
            </a:r>
          </a:p>
          <a:p>
            <a:pPr lvl="1"/>
            <a:r>
              <a:rPr lang="en-US" smtClean="0"/>
              <a:t>0</a:t>
            </a:r>
          </a:p>
          <a:p>
            <a:pPr lvl="1"/>
            <a:r>
              <a:rPr lang="en-US" smtClean="0"/>
              <a:t>1</a:t>
            </a:r>
          </a:p>
          <a:p>
            <a:pPr lvl="1"/>
            <a:r>
              <a:rPr lang="en-US" smtClean="0"/>
              <a:t>X (unknown)</a:t>
            </a:r>
          </a:p>
          <a:p>
            <a:pPr lvl="1"/>
            <a:r>
              <a:rPr lang="en-US" smtClean="0"/>
              <a:t>Z (high-impedance)</a:t>
            </a:r>
          </a:p>
          <a:p>
            <a:r>
              <a:rPr lang="en-US" smtClean="0"/>
              <a:t>An edge is a signal transition </a:t>
            </a:r>
          </a:p>
          <a:p>
            <a:pPr lvl="1"/>
            <a:r>
              <a:rPr lang="en-US" smtClean="0"/>
              <a:t>A NEGEDGE is on the transitions</a:t>
            </a:r>
          </a:p>
          <a:p>
            <a:pPr lvl="2"/>
            <a:r>
              <a:rPr lang="en-US" smtClean="0"/>
              <a:t>1 -&gt; x, 1 -&gt; z, 1 -&gt; 0</a:t>
            </a:r>
          </a:p>
          <a:p>
            <a:pPr lvl="2"/>
            <a:r>
              <a:rPr lang="en-US" smtClean="0"/>
              <a:t>x -&gt; 0, z -&gt; 0</a:t>
            </a:r>
          </a:p>
          <a:p>
            <a:pPr lvl="1"/>
            <a:r>
              <a:rPr lang="en-US" smtClean="0"/>
              <a:t>A POSEDGE is on the transitions</a:t>
            </a:r>
          </a:p>
          <a:p>
            <a:pPr lvl="2"/>
            <a:r>
              <a:rPr lang="en-US" smtClean="0"/>
              <a:t>0 -&gt; x, 0 -&gt; z, 0 -&gt; 1</a:t>
            </a:r>
          </a:p>
          <a:p>
            <a:pPr lvl="2"/>
            <a:r>
              <a:rPr lang="en-US" smtClean="0"/>
              <a:t>x -&gt; 1, z -&gt; 1</a:t>
            </a:r>
          </a:p>
          <a:p>
            <a:r>
              <a:rPr lang="en-US" smtClean="0"/>
              <a:t>Used to describe “clocked” (synchronous) logic</a:t>
            </a:r>
          </a:p>
          <a:p>
            <a:endParaRPr lang="en-US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369685" y="5346287"/>
            <a:ext cx="1876425" cy="1272807"/>
            <a:chOff x="4069080" y="4916121"/>
            <a:chExt cx="2137410" cy="1426696"/>
          </a:xfrm>
        </p:grpSpPr>
        <p:sp>
          <p:nvSpPr>
            <p:cNvPr id="5" name="Rectangle 4"/>
            <p:cNvSpPr/>
            <p:nvPr/>
          </p:nvSpPr>
          <p:spPr>
            <a:xfrm>
              <a:off x="4526280" y="4916121"/>
              <a:ext cx="1223010" cy="141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9843600">
              <a:off x="4457699" y="5532733"/>
              <a:ext cx="274320" cy="24003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26280" y="5052060"/>
              <a:ext cx="32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9250" y="5044440"/>
              <a:ext cx="32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Q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18684" y="5486637"/>
              <a:ext cx="611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clk</a:t>
              </a:r>
              <a:endParaRPr lang="en-US"/>
            </a:p>
          </p:txBody>
        </p: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4069080" y="523672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69080" y="5688329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49290" y="5210055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26280" y="6035040"/>
              <a:ext cx="1223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D Flip Flop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92861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</a:t>
            </a:r>
            <a:br>
              <a:rPr lang="en-US" smtClean="0"/>
            </a:br>
            <a:r>
              <a:rPr lang="en-US" sz="2800" b="1" smtClean="0">
                <a:solidFill>
                  <a:srgbClr val="00B050"/>
                </a:solidFill>
              </a:rPr>
              <a:t>Positive Clock Edge Triggered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59" y="1977466"/>
            <a:ext cx="3221084" cy="15746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//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Module Body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600">
                <a:latin typeface="Arial Black" pitchFamily="34" charset="0"/>
                <a:cs typeface="Courier New" pitchFamily="49" charset="0"/>
              </a:rPr>
              <a:t>@ 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(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Courier New" pitchFamily="49" charset="0"/>
              </a:rPr>
              <a:t>posedge clk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)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Q &lt;= D;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84331" y="1977466"/>
            <a:ext cx="2137410" cy="1426696"/>
            <a:chOff x="4069080" y="4916121"/>
            <a:chExt cx="2137410" cy="1426696"/>
          </a:xfrm>
        </p:grpSpPr>
        <p:sp>
          <p:nvSpPr>
            <p:cNvPr id="5" name="Rectangle 4"/>
            <p:cNvSpPr/>
            <p:nvPr/>
          </p:nvSpPr>
          <p:spPr>
            <a:xfrm>
              <a:off x="4526280" y="4916121"/>
              <a:ext cx="1223010" cy="141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9843600">
              <a:off x="4457699" y="5532733"/>
              <a:ext cx="274320" cy="24003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26280" y="5052060"/>
              <a:ext cx="32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9250" y="5044440"/>
              <a:ext cx="32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Q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18684" y="5486637"/>
              <a:ext cx="611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clk</a:t>
              </a:r>
              <a:endParaRPr lang="en-US"/>
            </a:p>
          </p:txBody>
        </p: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4069080" y="523672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69080" y="5688329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49290" y="5210055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26280" y="6035040"/>
              <a:ext cx="1223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D Flip Flop</a:t>
              </a:r>
              <a:endParaRPr lang="en-US" sz="1400"/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6445"/>
              </p:ext>
            </p:extLst>
          </p:nvPr>
        </p:nvGraphicFramePr>
        <p:xfrm>
          <a:off x="1074006" y="4082661"/>
          <a:ext cx="60960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4" imgW="16585352" imgH="5503153" progId="Visio.Drawing.11">
                  <p:link updateAutomatic="1"/>
                </p:oleObj>
              </mc:Choice>
              <mc:Fallback>
                <p:oleObj name="Visio" r:id="rId4" imgW="16585352" imgH="5503153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006" y="4082661"/>
                        <a:ext cx="6096000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5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</a:t>
            </a:r>
            <a:br>
              <a:rPr lang="en-US" smtClean="0"/>
            </a:br>
            <a:r>
              <a:rPr lang="en-US" sz="2800" b="1" smtClean="0">
                <a:solidFill>
                  <a:srgbClr val="00B050"/>
                </a:solidFill>
              </a:rPr>
              <a:t>Negative Clock Edge Triggered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60" y="1977467"/>
            <a:ext cx="3364774" cy="15116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//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Module Body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600">
                <a:latin typeface="Arial Black" pitchFamily="34" charset="0"/>
                <a:cs typeface="Courier New" pitchFamily="49" charset="0"/>
              </a:rPr>
              <a:t>@ 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(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Courier New" pitchFamily="49" charset="0"/>
              </a:rPr>
              <a:t>negedge clk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)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Q &lt;= D;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57844" y="2062468"/>
            <a:ext cx="2137410" cy="1426696"/>
            <a:chOff x="3955731" y="1732449"/>
            <a:chExt cx="2137410" cy="1426696"/>
          </a:xfrm>
        </p:grpSpPr>
        <p:grpSp>
          <p:nvGrpSpPr>
            <p:cNvPr id="16" name="Group 15"/>
            <p:cNvGrpSpPr/>
            <p:nvPr/>
          </p:nvGrpSpPr>
          <p:grpSpPr>
            <a:xfrm>
              <a:off x="3955731" y="1732449"/>
              <a:ext cx="2137410" cy="1426696"/>
              <a:chOff x="4069080" y="4916121"/>
              <a:chExt cx="2137410" cy="14266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26280" y="4916121"/>
                <a:ext cx="1223010" cy="14154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9843600">
                <a:off x="4457699" y="5532733"/>
                <a:ext cx="274320" cy="2400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6280" y="505206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9250" y="504444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Q</a:t>
                </a:r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18684" y="5486637"/>
                <a:ext cx="61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clk</a:t>
                </a:r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7" idx="1"/>
              </p:cNvCxnSpPr>
              <p:nvPr/>
            </p:nvCxnSpPr>
            <p:spPr>
              <a:xfrm>
                <a:off x="4069080" y="523672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69080" y="5688329"/>
                <a:ext cx="3474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749290" y="5210055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526280" y="6035040"/>
                <a:ext cx="1223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D Flip Flop</a:t>
                </a:r>
                <a:endParaRPr lang="en-US" sz="1400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4303181" y="2461456"/>
              <a:ext cx="109750" cy="912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17764"/>
              </p:ext>
            </p:extLst>
          </p:nvPr>
        </p:nvGraphicFramePr>
        <p:xfrm>
          <a:off x="1135811" y="3979144"/>
          <a:ext cx="60960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4" imgW="16585352" imgH="5503153" progId="Visio.Drawing.11">
                  <p:link updateAutomatic="1"/>
                </p:oleObj>
              </mc:Choice>
              <mc:Fallback>
                <p:oleObj name="Visio" r:id="rId4" imgW="16585352" imgH="5503153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811" y="3979144"/>
                        <a:ext cx="6096000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7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</a:t>
            </a:r>
            <a:br>
              <a:rPr lang="en-US" smtClean="0"/>
            </a:br>
            <a:r>
              <a:rPr lang="en-US" sz="2000" b="1" smtClean="0">
                <a:solidFill>
                  <a:srgbClr val="00B050"/>
                </a:solidFill>
              </a:rPr>
              <a:t>Positive Clock Edge Triggered, Asynchronous Active High Reset</a:t>
            </a:r>
            <a:endParaRPr lang="en-US" sz="2000" b="1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59" y="1732448"/>
            <a:ext cx="5070448" cy="390922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//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Module Body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600">
                <a:latin typeface="Arial Black" pitchFamily="34" charset="0"/>
                <a:cs typeface="Courier New" pitchFamily="49" charset="0"/>
              </a:rPr>
              <a:t>@ 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(posedge clk,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Courier New" pitchFamily="49" charset="0"/>
              </a:rPr>
              <a:t>posedge reset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)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solidFill>
                  <a:srgbClr val="C00000"/>
                </a:solidFill>
                <a:latin typeface="Arial Black" pitchFamily="34" charset="0"/>
                <a:cs typeface="Courier New" pitchFamily="49" charset="0"/>
              </a:rPr>
              <a:t>//Was it clk or reset that got us here?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if (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Courier New" pitchFamily="49" charset="0"/>
              </a:rPr>
              <a:t>reset == 1’b1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) 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	Q &lt;= 1’b0;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else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begin</a:t>
            </a: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	Q &lt;= D;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884053" y="1624537"/>
            <a:ext cx="2137410" cy="1787914"/>
            <a:chOff x="4358056" y="1371231"/>
            <a:chExt cx="2137410" cy="1787914"/>
          </a:xfrm>
        </p:grpSpPr>
        <p:grpSp>
          <p:nvGrpSpPr>
            <p:cNvPr id="16" name="Group 15"/>
            <p:cNvGrpSpPr/>
            <p:nvPr/>
          </p:nvGrpSpPr>
          <p:grpSpPr>
            <a:xfrm>
              <a:off x="4358056" y="1732449"/>
              <a:ext cx="2137410" cy="1426696"/>
              <a:chOff x="4069080" y="4916121"/>
              <a:chExt cx="2137410" cy="14266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26280" y="4916121"/>
                <a:ext cx="1223010" cy="14154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9843600">
                <a:off x="4457699" y="5532733"/>
                <a:ext cx="274320" cy="2400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6280" y="505206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9250" y="504444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Q</a:t>
                </a:r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18684" y="5486637"/>
                <a:ext cx="61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clk</a:t>
                </a:r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7" idx="1"/>
              </p:cNvCxnSpPr>
              <p:nvPr/>
            </p:nvCxnSpPr>
            <p:spPr>
              <a:xfrm>
                <a:off x="4069080" y="523672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69080" y="5688329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749290" y="5210055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526280" y="6035040"/>
                <a:ext cx="1223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D Flip Flop</a:t>
                </a:r>
                <a:endParaRPr lang="en-US" sz="1400"/>
              </a:p>
            </p:txBody>
          </p:sp>
        </p:grpSp>
        <p:cxnSp>
          <p:nvCxnSpPr>
            <p:cNvPr id="32" name="Straight Arrow Connector 31"/>
            <p:cNvCxnSpPr>
              <a:endCxn id="33" idx="0"/>
            </p:cNvCxnSpPr>
            <p:nvPr/>
          </p:nvCxnSpPr>
          <p:spPr>
            <a:xfrm>
              <a:off x="5430939" y="1371231"/>
              <a:ext cx="0" cy="3612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125186" y="1656347"/>
              <a:ext cx="61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reset</a:t>
              </a:r>
              <a:endParaRPr lang="en-US" sz="1400"/>
            </a:p>
          </p:txBody>
        </p:sp>
      </p:grp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27"/>
              </p:ext>
            </p:extLst>
          </p:nvPr>
        </p:nvGraphicFramePr>
        <p:xfrm>
          <a:off x="3111946" y="4405489"/>
          <a:ext cx="4909517" cy="197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4" imgW="16398150" imgH="6590219" progId="Visio.Drawing.11">
                  <p:link updateAutomatic="1"/>
                </p:oleObj>
              </mc:Choice>
              <mc:Fallback>
                <p:oleObj name="Visio" r:id="rId4" imgW="16398150" imgH="6590219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946" y="4405489"/>
                        <a:ext cx="4909517" cy="1972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0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</a:t>
            </a:r>
            <a:br>
              <a:rPr lang="en-US" smtClean="0"/>
            </a:br>
            <a:r>
              <a:rPr lang="en-US" sz="2000" b="1" smtClean="0">
                <a:solidFill>
                  <a:srgbClr val="00B050"/>
                </a:solidFill>
              </a:rPr>
              <a:t>Positive Clock Edge Triggered, Asynchronous Active Low Reset</a:t>
            </a:r>
            <a:endParaRPr lang="en-US" sz="2000" b="1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59" y="1732449"/>
            <a:ext cx="4543389" cy="362455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//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Module Body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600">
                <a:latin typeface="Arial Black" pitchFamily="34" charset="0"/>
                <a:cs typeface="Courier New" pitchFamily="49" charset="0"/>
              </a:rPr>
              <a:t>@ 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(posedge clk,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Courier New" pitchFamily="49" charset="0"/>
              </a:rPr>
              <a:t>negedge reset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)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if (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Courier New" pitchFamily="49" charset="0"/>
              </a:rPr>
              <a:t>reset == 1’b0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)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	Q &lt;= 1’b0;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else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begin</a:t>
            </a: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	Q &lt;= D;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12412" y="1615071"/>
            <a:ext cx="2137410" cy="1787914"/>
            <a:chOff x="4358056" y="1371231"/>
            <a:chExt cx="2137410" cy="1787914"/>
          </a:xfrm>
        </p:grpSpPr>
        <p:grpSp>
          <p:nvGrpSpPr>
            <p:cNvPr id="16" name="Group 15"/>
            <p:cNvGrpSpPr/>
            <p:nvPr/>
          </p:nvGrpSpPr>
          <p:grpSpPr>
            <a:xfrm>
              <a:off x="4358056" y="1732449"/>
              <a:ext cx="2137410" cy="1426696"/>
              <a:chOff x="4069080" y="4916121"/>
              <a:chExt cx="2137410" cy="14266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26280" y="4916121"/>
                <a:ext cx="1223010" cy="14154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9843600">
                <a:off x="4457699" y="5532733"/>
                <a:ext cx="274320" cy="2400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6280" y="505206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9250" y="504444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Q</a:t>
                </a:r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18684" y="5486637"/>
                <a:ext cx="61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clk</a:t>
                </a:r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7" idx="1"/>
              </p:cNvCxnSpPr>
              <p:nvPr/>
            </p:nvCxnSpPr>
            <p:spPr>
              <a:xfrm>
                <a:off x="4069080" y="523672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69080" y="5688329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749290" y="5210055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526280" y="6035040"/>
                <a:ext cx="1223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D Flip Flop</a:t>
                </a:r>
                <a:endParaRPr lang="en-US" sz="1400"/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5363682" y="1641205"/>
              <a:ext cx="109750" cy="912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412412" y="1371231"/>
              <a:ext cx="0" cy="2699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125186" y="1656347"/>
              <a:ext cx="61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reset</a:t>
              </a:r>
              <a:endParaRPr lang="en-US" sz="1400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559264"/>
              </p:ext>
            </p:extLst>
          </p:nvPr>
        </p:nvGraphicFramePr>
        <p:xfrm>
          <a:off x="2967167" y="4218318"/>
          <a:ext cx="5072492" cy="203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4" imgW="16398150" imgH="6590219" progId="Visio.Drawing.11">
                  <p:link updateAutomatic="1"/>
                </p:oleObj>
              </mc:Choice>
              <mc:Fallback>
                <p:oleObj name="Visio" r:id="rId4" imgW="16398150" imgH="6590219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167" y="4218318"/>
                        <a:ext cx="5072492" cy="2038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5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</a:t>
            </a:r>
            <a:br>
              <a:rPr lang="en-US" smtClean="0"/>
            </a:br>
            <a:r>
              <a:rPr lang="en-US" sz="2000" b="1" smtClean="0">
                <a:solidFill>
                  <a:srgbClr val="00B050"/>
                </a:solidFill>
              </a:rPr>
              <a:t>Positive Clock Edge Triggered, Synchronous Active High Reset</a:t>
            </a:r>
            <a:endParaRPr lang="en-US" sz="2000" b="1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60" y="1732449"/>
            <a:ext cx="3185160" cy="363318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//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Module Body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600">
                <a:latin typeface="Arial Black" pitchFamily="34" charset="0"/>
                <a:cs typeface="Courier New" pitchFamily="49" charset="0"/>
              </a:rPr>
              <a:t>@ 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(posedge clk)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if (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Courier New" pitchFamily="49" charset="0"/>
              </a:rPr>
              <a:t>reset == 1’b1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)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	Q &lt;= 1’b0;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else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begin</a:t>
            </a: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	Q &lt;= D;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05205" y="1627445"/>
            <a:ext cx="2916040" cy="1775540"/>
            <a:chOff x="4105205" y="1627445"/>
            <a:chExt cx="2916040" cy="1775540"/>
          </a:xfrm>
        </p:grpSpPr>
        <p:grpSp>
          <p:nvGrpSpPr>
            <p:cNvPr id="16" name="Group 15"/>
            <p:cNvGrpSpPr/>
            <p:nvPr/>
          </p:nvGrpSpPr>
          <p:grpSpPr>
            <a:xfrm>
              <a:off x="4883835" y="1976289"/>
              <a:ext cx="2137410" cy="1426696"/>
              <a:chOff x="4069080" y="4916121"/>
              <a:chExt cx="2137410" cy="14266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26280" y="4916121"/>
                <a:ext cx="1223010" cy="14154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9843600">
                <a:off x="4457699" y="5532733"/>
                <a:ext cx="274320" cy="2400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6280" y="505206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9250" y="504444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Q</a:t>
                </a:r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18684" y="5486637"/>
                <a:ext cx="61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clk</a:t>
                </a:r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7" idx="1"/>
              </p:cNvCxnSpPr>
              <p:nvPr/>
            </p:nvCxnSpPr>
            <p:spPr>
              <a:xfrm>
                <a:off x="4069080" y="523672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69080" y="5688329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749290" y="5210055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526280" y="6035040"/>
                <a:ext cx="1223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D Flip Flop</a:t>
                </a:r>
                <a:endParaRPr lang="en-US" sz="1400"/>
              </a:p>
            </p:txBody>
          </p:sp>
        </p:grpSp>
        <p:sp>
          <p:nvSpPr>
            <p:cNvPr id="3" name="Trapezoid 2"/>
            <p:cNvSpPr/>
            <p:nvPr/>
          </p:nvSpPr>
          <p:spPr>
            <a:xfrm rot="5400000">
              <a:off x="4507334" y="2196048"/>
              <a:ext cx="546785" cy="201692"/>
            </a:xfrm>
            <a:prstGeom prst="trapezoid">
              <a:avLst>
                <a:gd name="adj" fmla="val 6278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49750" y="2473940"/>
              <a:ext cx="3301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49750" y="2112228"/>
              <a:ext cx="3237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05205" y="1927562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5205" y="228927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</a:t>
              </a:r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780726" y="1847288"/>
              <a:ext cx="0" cy="2358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452938" y="1627445"/>
              <a:ext cx="664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reset</a:t>
              </a:r>
              <a:endParaRPr lang="en-US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15544" y="2018795"/>
              <a:ext cx="2349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15528" y="2356952"/>
              <a:ext cx="2349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/>
            </a:p>
          </p:txBody>
        </p:sp>
      </p:grp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272893"/>
              </p:ext>
            </p:extLst>
          </p:nvPr>
        </p:nvGraphicFramePr>
        <p:xfrm>
          <a:off x="2969065" y="4313305"/>
          <a:ext cx="5237756" cy="210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4" imgW="16398150" imgH="6590219" progId="Visio.Drawing.11">
                  <p:link updateAutomatic="1"/>
                </p:oleObj>
              </mc:Choice>
              <mc:Fallback>
                <p:oleObj name="Visio" r:id="rId4" imgW="16398150" imgH="6590219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065" y="4313305"/>
                        <a:ext cx="5237756" cy="210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3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26142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1220847"/>
          </a:xfrm>
        </p:spPr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eg</a:t>
            </a:r>
            <a:r>
              <a:rPr lang="en-US" dirty="0" smtClean="0"/>
              <a:t> [7:0] R[3:0];</a:t>
            </a:r>
          </a:p>
          <a:p>
            <a:pPr lvl="1"/>
            <a:r>
              <a:rPr lang="en-US" dirty="0" smtClean="0"/>
              <a:t>R as four 8-bit variables assigned as R[3], R[2], R[1] and R[0]</a:t>
            </a:r>
          </a:p>
          <a:p>
            <a:pPr lvl="1"/>
            <a:r>
              <a:rPr lang="en-US" dirty="0" smtClean="0"/>
              <a:t>Can also access them as R[3][7];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Procedural Code?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mtClean="0"/>
              <a:t>Code of the type </a:t>
            </a:r>
          </a:p>
          <a:p>
            <a:endParaRPr lang="en-US"/>
          </a:p>
          <a:p>
            <a:endParaRPr lang="en-US" smtClean="0"/>
          </a:p>
          <a:p>
            <a:pPr marL="114300" indent="0">
              <a:buNone/>
            </a:pPr>
            <a:endParaRPr lang="en-US" smtClean="0"/>
          </a:p>
          <a:p>
            <a:pPr marL="114300" indent="0">
              <a:buNone/>
            </a:pPr>
            <a:r>
              <a:rPr lang="en-US" smtClean="0"/>
              <a:t>is referred to as Procedural Code because the statements between the </a:t>
            </a:r>
            <a:r>
              <a:rPr lang="en-US" smtClean="0">
                <a:solidFill>
                  <a:srgbClr val="00B050"/>
                </a:solidFill>
              </a:rPr>
              <a:t>begin</a:t>
            </a:r>
            <a:r>
              <a:rPr lang="en-US" smtClean="0"/>
              <a:t> and the </a:t>
            </a:r>
            <a:r>
              <a:rPr lang="en-US" smtClean="0">
                <a:solidFill>
                  <a:srgbClr val="00B050"/>
                </a:solidFill>
              </a:rPr>
              <a:t>end</a:t>
            </a:r>
            <a:r>
              <a:rPr lang="en-US" smtClean="0"/>
              <a:t> are executed </a:t>
            </a:r>
            <a:r>
              <a:rPr lang="en-US" i="1" smtClean="0"/>
              <a:t>procedurally</a:t>
            </a:r>
            <a:r>
              <a:rPr lang="en-US" smtClean="0"/>
              <a:t>, or in order.</a:t>
            </a:r>
          </a:p>
          <a:p>
            <a:pPr>
              <a:buFont typeface="Arial" charset="0"/>
              <a:buChar char="•"/>
            </a:pPr>
            <a:r>
              <a:rPr lang="en-US" smtClean="0"/>
              <a:t>The Block is executed when triggered by a change in any signal in the sensitivity list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Then the statements in the body of the always block are executed once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pPr marL="114300" indent="0">
              <a:buNone/>
            </a:pPr>
            <a:endParaRPr lang="en-US" smtClean="0"/>
          </a:p>
          <a:p>
            <a:pPr lvl="1"/>
            <a:endParaRPr lang="en-US" smtClean="0"/>
          </a:p>
          <a:p>
            <a:pPr marL="411480" lvl="1" indent="0">
              <a:buNone/>
            </a:pP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3568" y="1484784"/>
            <a:ext cx="3185160" cy="9878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100" dirty="0">
                <a:latin typeface="Arial Black" pitchFamily="34" charset="0"/>
                <a:cs typeface="Courier New" pitchFamily="49" charset="0"/>
              </a:rPr>
              <a:t>@ 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(input1 or input2 or …)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if-then-else or case statement</a:t>
            </a:r>
          </a:p>
          <a:p>
            <a:pPr marL="0" indent="0" defTabSz="457200">
              <a:buNone/>
            </a:pPr>
            <a:r>
              <a:rPr lang="en-US" sz="1100" dirty="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100" dirty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 dirty="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49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Procedural Block Examples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1812459"/>
            <a:ext cx="3185160" cy="35963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reg Q;</a:t>
            </a:r>
          </a:p>
          <a:p>
            <a:pPr marL="0" indent="0" defTabSz="457200">
              <a:buNone/>
            </a:pPr>
            <a:endParaRPr lang="en-US" sz="16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600">
                <a:latin typeface="Arial Black" pitchFamily="34" charset="0"/>
                <a:cs typeface="Courier New" pitchFamily="49" charset="0"/>
              </a:rPr>
              <a:t>@ 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(W or E or D)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if (E == 1)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	Q = D;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end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	else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	Q = W;</a:t>
            </a: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</a:p>
          <a:p>
            <a:pPr marL="0" indent="0" defTabSz="457200">
              <a:buNone/>
            </a:pPr>
            <a:r>
              <a:rPr lang="en-US" sz="16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6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6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83808" y="1762735"/>
            <a:ext cx="1555870" cy="1690659"/>
            <a:chOff x="4036197" y="1558437"/>
            <a:chExt cx="1555870" cy="1690659"/>
          </a:xfrm>
        </p:grpSpPr>
        <p:grpSp>
          <p:nvGrpSpPr>
            <p:cNvPr id="19" name="Group 18"/>
            <p:cNvGrpSpPr/>
            <p:nvPr/>
          </p:nvGrpSpPr>
          <p:grpSpPr>
            <a:xfrm>
              <a:off x="4196802" y="2104608"/>
              <a:ext cx="1395265" cy="1144488"/>
              <a:chOff x="3382047" y="5044440"/>
              <a:chExt cx="1395265" cy="114448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457272" y="504444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Q</a:t>
                </a:r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4069080" y="523672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382047" y="5881151"/>
                <a:ext cx="1223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2-to-1 Mux</a:t>
                </a:r>
                <a:endParaRPr lang="en-US" sz="1400"/>
              </a:p>
            </p:txBody>
          </p:sp>
        </p:grpSp>
        <p:sp>
          <p:nvSpPr>
            <p:cNvPr id="20" name="Trapezoid 19"/>
            <p:cNvSpPr/>
            <p:nvPr/>
          </p:nvSpPr>
          <p:spPr>
            <a:xfrm rot="5400000">
              <a:off x="4507334" y="2196048"/>
              <a:ext cx="546785" cy="201692"/>
            </a:xfrm>
            <a:prstGeom prst="trapezoid">
              <a:avLst>
                <a:gd name="adj" fmla="val 6278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49750" y="2473940"/>
              <a:ext cx="3301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349750" y="2112228"/>
              <a:ext cx="3237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079327" y="1927562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6197" y="228927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</a:t>
              </a:r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780726" y="1847288"/>
              <a:ext cx="0" cy="2358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52938" y="1558437"/>
              <a:ext cx="6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15544" y="2018795"/>
              <a:ext cx="2349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5528" y="2356952"/>
              <a:ext cx="2349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-11413" y="5566643"/>
            <a:ext cx="8477250" cy="52322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Here ‘Q’ will be updated if any of ‘W’ or ‘E’ or ‘D’ change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Procedural Block Examples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743" y="1487561"/>
            <a:ext cx="2658517" cy="2471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reg Q;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@ 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(E or D)</a:t>
            </a:r>
            <a:endParaRPr lang="en-US" sz="14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if (E == 1)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 = D;</a:t>
            </a:r>
            <a:endParaRPr lang="en-US" sz="14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end	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4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060" y="4091940"/>
            <a:ext cx="573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Whats the value of ‘Q’ when ‘D’ changes but ‘E’ is  0?</a:t>
            </a:r>
            <a:endParaRPr lang="en-US" b="1"/>
          </a:p>
        </p:txBody>
      </p:sp>
      <p:grpSp>
        <p:nvGrpSpPr>
          <p:cNvPr id="7" name="Group 6"/>
          <p:cNvGrpSpPr/>
          <p:nvPr/>
        </p:nvGrpSpPr>
        <p:grpSpPr>
          <a:xfrm>
            <a:off x="4795836" y="1860768"/>
            <a:ext cx="2137410" cy="1459259"/>
            <a:chOff x="4069080" y="4916121"/>
            <a:chExt cx="2137410" cy="1459259"/>
          </a:xfrm>
        </p:grpSpPr>
        <p:sp>
          <p:nvSpPr>
            <p:cNvPr id="9" name="Rectangle 8"/>
            <p:cNvSpPr/>
            <p:nvPr/>
          </p:nvSpPr>
          <p:spPr>
            <a:xfrm>
              <a:off x="4526280" y="4916121"/>
              <a:ext cx="1223010" cy="141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26280" y="5052060"/>
              <a:ext cx="32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9250" y="5044440"/>
              <a:ext cx="32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Q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7234" y="5486637"/>
              <a:ext cx="611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</a:t>
              </a:r>
            </a:p>
          </p:txBody>
        </p:sp>
        <p:cxnSp>
          <p:nvCxnSpPr>
            <p:cNvPr id="14" name="Straight Arrow Connector 13"/>
            <p:cNvCxnSpPr>
              <a:endCxn id="11" idx="1"/>
            </p:cNvCxnSpPr>
            <p:nvPr/>
          </p:nvCxnSpPr>
          <p:spPr>
            <a:xfrm>
              <a:off x="4069080" y="523672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69080" y="5688329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9290" y="5210055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26280" y="5852160"/>
              <a:ext cx="122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Transparent</a:t>
              </a:r>
            </a:p>
            <a:p>
              <a:pPr algn="ctr"/>
              <a:r>
                <a:rPr lang="en-US" sz="1400" smtClean="0"/>
                <a:t>Latch</a:t>
              </a:r>
              <a:endParaRPr lang="en-US" sz="14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-17252" y="4609521"/>
            <a:ext cx="8477250" cy="954107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Incomplete conditional assignments are a common bug.</a:t>
            </a:r>
          </a:p>
          <a:p>
            <a:pPr algn="ctr"/>
            <a:r>
              <a:rPr lang="en-US" sz="2800" smtClean="0">
                <a:solidFill>
                  <a:schemeClr val="bg1"/>
                </a:solidFill>
              </a:rPr>
              <a:t>Here ‘Q’ will hold on to its previous value if ‘E’ is 0!!!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Procedural Block Examples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52550" y="1812458"/>
            <a:ext cx="3185160" cy="27366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100" smtClean="0">
                <a:latin typeface="Arial Black" pitchFamily="34" charset="0"/>
                <a:cs typeface="Courier New" pitchFamily="49" charset="0"/>
              </a:rPr>
              <a:t>reg Q;</a:t>
            </a:r>
          </a:p>
          <a:p>
            <a:pPr marL="0" indent="0" defTabSz="457200">
              <a:buNone/>
            </a:pPr>
            <a:endParaRPr lang="en-US" sz="11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100">
                <a:latin typeface="Arial Black" pitchFamily="34" charset="0"/>
                <a:cs typeface="Courier New" pitchFamily="49" charset="0"/>
              </a:rPr>
              <a:t>@ 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(E or D)</a:t>
            </a: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if (E == 1)</a:t>
            </a: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100" smtClean="0">
                <a:latin typeface="Arial Black" pitchFamily="34" charset="0"/>
                <a:cs typeface="Courier New" pitchFamily="49" charset="0"/>
              </a:rPr>
              <a:t>		Q = Y;</a:t>
            </a: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 smtClean="0">
                <a:latin typeface="Arial Black" pitchFamily="34" charset="0"/>
                <a:cs typeface="Courier New" pitchFamily="49" charset="0"/>
              </a:rPr>
              <a:t>	end</a:t>
            </a: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else</a:t>
            </a: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100" smtClean="0">
                <a:latin typeface="Arial Black" pitchFamily="34" charset="0"/>
                <a:cs typeface="Courier New" pitchFamily="49" charset="0"/>
              </a:rPr>
              <a:t>	Q = D;</a:t>
            </a:r>
          </a:p>
          <a:p>
            <a:pPr marL="0" indent="0" defTabSz="457200">
              <a:buNone/>
            </a:pPr>
            <a:r>
              <a:rPr lang="en-US" sz="1100" smtClean="0">
                <a:latin typeface="Arial Black" pitchFamily="34" charset="0"/>
                <a:cs typeface="Courier New" pitchFamily="49" charset="0"/>
              </a:rPr>
              <a:t>	end	</a:t>
            </a:r>
          </a:p>
          <a:p>
            <a:pPr marL="0" indent="0" defTabSz="457200">
              <a:buNone/>
            </a:pPr>
            <a:r>
              <a:rPr lang="en-US" sz="1100" smtClean="0">
                <a:latin typeface="Arial Black" pitchFamily="34" charset="0"/>
                <a:cs typeface="Courier New" pitchFamily="49" charset="0"/>
              </a:rPr>
              <a:t>end</a:t>
            </a: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060" y="1325880"/>
            <a:ext cx="573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Whats the value of ‘Q’ when ‘Y’ changes?</a:t>
            </a:r>
            <a:endParaRPr 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-17252" y="4609521"/>
            <a:ext cx="8477250" cy="954107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Incomplete sensitivity lists is a common bug in designs.</a:t>
            </a:r>
          </a:p>
          <a:p>
            <a:pPr algn="ctr"/>
            <a:r>
              <a:rPr lang="en-US" sz="2800" smtClean="0">
                <a:solidFill>
                  <a:schemeClr val="bg1"/>
                </a:solidFill>
              </a:rPr>
              <a:t>Here ‘Q’ will not follow the value of ‘Y’!!!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Procedural Assignments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within behavioral blocks (initial, always)</a:t>
            </a:r>
          </a:p>
          <a:p>
            <a:r>
              <a:rPr lang="en-US" smtClean="0"/>
              <a:t>Two types of assignments</a:t>
            </a:r>
          </a:p>
          <a:p>
            <a:pPr lvl="1"/>
            <a:r>
              <a:rPr lang="en-US" b="1" smtClean="0"/>
              <a:t>=</a:t>
            </a:r>
            <a:r>
              <a:rPr lang="en-US" smtClean="0"/>
              <a:t>		//</a:t>
            </a:r>
            <a:r>
              <a:rPr lang="en-US" b="1" smtClean="0">
                <a:solidFill>
                  <a:srgbClr val="C00000"/>
                </a:solidFill>
              </a:rPr>
              <a:t>Blocking</a:t>
            </a:r>
            <a:r>
              <a:rPr lang="en-US" smtClean="0"/>
              <a:t> Assignment</a:t>
            </a:r>
          </a:p>
          <a:p>
            <a:pPr lvl="1"/>
            <a:r>
              <a:rPr lang="en-US" b="1" smtClean="0"/>
              <a:t>&lt;=</a:t>
            </a:r>
            <a:r>
              <a:rPr lang="en-US" smtClean="0"/>
              <a:t> 	//</a:t>
            </a:r>
            <a:r>
              <a:rPr lang="en-US" b="1" smtClean="0">
                <a:solidFill>
                  <a:srgbClr val="C00000"/>
                </a:solidFill>
              </a:rPr>
              <a:t>Non-Blocking</a:t>
            </a:r>
            <a:r>
              <a:rPr lang="en-US" smtClean="0"/>
              <a:t> Assignment</a:t>
            </a:r>
          </a:p>
          <a:p>
            <a:r>
              <a:rPr lang="en-US" smtClean="0"/>
              <a:t>Can be used to assign to verilog variable types</a:t>
            </a:r>
          </a:p>
          <a:p>
            <a:pPr lvl="1"/>
            <a:r>
              <a:rPr lang="en-US" smtClean="0"/>
              <a:t>reg</a:t>
            </a:r>
          </a:p>
          <a:p>
            <a:pPr lvl="1"/>
            <a:r>
              <a:rPr lang="en-US" smtClean="0"/>
              <a:t>integer</a:t>
            </a:r>
          </a:p>
          <a:p>
            <a:pPr lvl="1"/>
            <a:r>
              <a:rPr lang="en-US" smtClean="0"/>
              <a:t>real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 Assignments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600200"/>
            <a:ext cx="8059781" cy="4800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Blocking Assignments:</a:t>
            </a:r>
            <a:r>
              <a:rPr lang="en-US" smtClean="0"/>
              <a:t> Uses the “=“ assignment operator</a:t>
            </a:r>
          </a:p>
          <a:p>
            <a:r>
              <a:rPr lang="en-US" b="1" smtClean="0">
                <a:solidFill>
                  <a:srgbClr val="00B050"/>
                </a:solidFill>
              </a:rPr>
              <a:t>Blocking Assignments:</a:t>
            </a:r>
            <a:r>
              <a:rPr lang="en-US" smtClean="0"/>
              <a:t> Are evaluated sequentially</a:t>
            </a:r>
          </a:p>
          <a:p>
            <a:r>
              <a:rPr lang="en-US" b="1" smtClean="0">
                <a:solidFill>
                  <a:srgbClr val="00B050"/>
                </a:solidFill>
              </a:rPr>
              <a:t>Blocking Assignments:</a:t>
            </a:r>
            <a:r>
              <a:rPr lang="en-US" smtClean="0"/>
              <a:t> Used to describe </a:t>
            </a:r>
            <a:r>
              <a:rPr lang="en-US" u="sng" smtClean="0"/>
              <a:t>combinatorial</a:t>
            </a:r>
            <a:r>
              <a:rPr lang="en-US" smtClean="0"/>
              <a:t>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Non-Blocking Assignments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600200"/>
            <a:ext cx="8255181" cy="4800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Non-Blocking Assignments:</a:t>
            </a:r>
            <a:r>
              <a:rPr lang="en-US" smtClean="0"/>
              <a:t> Uses the </a:t>
            </a:r>
            <a:r>
              <a:rPr lang="en-US" b="1" smtClean="0"/>
              <a:t>&lt;=</a:t>
            </a:r>
            <a:r>
              <a:rPr lang="en-US" smtClean="0"/>
              <a:t> assignment operator</a:t>
            </a:r>
          </a:p>
          <a:p>
            <a:r>
              <a:rPr lang="en-US" b="1" smtClean="0">
                <a:solidFill>
                  <a:srgbClr val="00B050"/>
                </a:solidFill>
              </a:rPr>
              <a:t>Non-Blocking Assignments:</a:t>
            </a:r>
            <a:r>
              <a:rPr lang="en-US" smtClean="0"/>
              <a:t> Are updated simultaneously</a:t>
            </a:r>
          </a:p>
          <a:p>
            <a:r>
              <a:rPr lang="en-US" b="1" smtClean="0">
                <a:solidFill>
                  <a:srgbClr val="00B050"/>
                </a:solidFill>
              </a:rPr>
              <a:t>Non-Blocking Assignments:</a:t>
            </a:r>
            <a:r>
              <a:rPr lang="en-US" smtClean="0"/>
              <a:t> Used to describe </a:t>
            </a:r>
            <a:r>
              <a:rPr lang="en-US" u="sng" smtClean="0"/>
              <a:t>sequential</a:t>
            </a:r>
            <a:r>
              <a:rPr lang="en-US" smtClean="0"/>
              <a:t>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Non-Blocking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mtClean="0"/>
              <a:t>Execution of Non-Blocking assigments can be thought of as a two-step process:</a:t>
            </a:r>
          </a:p>
          <a:p>
            <a:pPr marL="571500" indent="-457200">
              <a:buAutoNum type="arabicPeriod"/>
            </a:pPr>
            <a:r>
              <a:rPr lang="en-US" smtClean="0"/>
              <a:t>Evaluate the RHS of all Non-Blocking statements at the beginning of the time step.</a:t>
            </a:r>
          </a:p>
          <a:p>
            <a:pPr marL="571500" indent="-457200">
              <a:buAutoNum type="arabicPeriod"/>
            </a:pPr>
            <a:r>
              <a:rPr lang="en-US" smtClean="0"/>
              <a:t>Update the LHS of all Non-Blocking statements at the end of the time step.</a:t>
            </a:r>
          </a:p>
          <a:p>
            <a:pPr marL="571500" indent="-457200">
              <a:buAutoNum type="arabicPeriod"/>
            </a:pPr>
            <a:endParaRPr lang="en-US" smtClean="0"/>
          </a:p>
          <a:p>
            <a:endParaRPr lang="en-US" smtClean="0"/>
          </a:p>
          <a:p>
            <a:pPr marL="114300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mtClean="0"/>
              <a:t>Execution of Blocking assignments can be viewed as a one-step process:</a:t>
            </a:r>
          </a:p>
          <a:p>
            <a:pPr marL="571500" indent="-457200">
              <a:buAutoNum type="arabicPeriod"/>
            </a:pPr>
            <a:r>
              <a:rPr lang="en-US" smtClean="0"/>
              <a:t>Evaluate the RHS and update the LHS of the blocking assignment without interrupt from any other Verilog statement</a:t>
            </a:r>
          </a:p>
          <a:p>
            <a:pPr marL="571500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 this in Verilog</a:t>
            </a:r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596" y="2235814"/>
            <a:ext cx="7009740" cy="1879404"/>
            <a:chOff x="586596" y="2235814"/>
            <a:chExt cx="7009740" cy="1879404"/>
          </a:xfrm>
        </p:grpSpPr>
        <p:grpSp>
          <p:nvGrpSpPr>
            <p:cNvPr id="4" name="Group 3"/>
            <p:cNvGrpSpPr/>
            <p:nvPr/>
          </p:nvGrpSpPr>
          <p:grpSpPr>
            <a:xfrm>
              <a:off x="1268602" y="2268080"/>
              <a:ext cx="1680210" cy="1426696"/>
              <a:chOff x="4069080" y="4916121"/>
              <a:chExt cx="1680210" cy="14266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26280" y="4916121"/>
                <a:ext cx="1223010" cy="14154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9843600">
                <a:off x="4457699" y="5532733"/>
                <a:ext cx="274320" cy="2400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6280" y="505206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9250" y="504444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Q</a:t>
                </a:r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18684" y="5486637"/>
                <a:ext cx="61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clk</a:t>
                </a:r>
                <a:endParaRPr lang="en-US"/>
              </a:p>
            </p:txBody>
          </p:sp>
          <p:cxnSp>
            <p:nvCxnSpPr>
              <p:cNvPr id="10" name="Straight Arrow Connector 9"/>
              <p:cNvCxnSpPr>
                <a:endCxn id="7" idx="1"/>
              </p:cNvCxnSpPr>
              <p:nvPr/>
            </p:nvCxnSpPr>
            <p:spPr>
              <a:xfrm>
                <a:off x="4069080" y="523672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069080" y="5688329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526280" y="6035040"/>
                <a:ext cx="1223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D Flip Flop</a:t>
                </a:r>
                <a:endParaRPr lang="en-US" sz="1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948812" y="2268080"/>
              <a:ext cx="1987219" cy="1426696"/>
              <a:chOff x="3762071" y="4916121"/>
              <a:chExt cx="1987219" cy="142669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526280" y="4916121"/>
                <a:ext cx="1223010" cy="14154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9843600">
                <a:off x="4457699" y="5532733"/>
                <a:ext cx="274320" cy="2400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26280" y="505206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29250" y="504444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Q</a:t>
                </a:r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18684" y="5486637"/>
                <a:ext cx="61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clk</a:t>
                </a:r>
                <a:endParaRPr lang="en-US"/>
              </a:p>
            </p:txBody>
          </p:sp>
          <p:cxnSp>
            <p:nvCxnSpPr>
              <p:cNvPr id="20" name="Straight Arrow Connector 19"/>
              <p:cNvCxnSpPr>
                <a:endCxn id="17" idx="1"/>
              </p:cNvCxnSpPr>
              <p:nvPr/>
            </p:nvCxnSpPr>
            <p:spPr>
              <a:xfrm>
                <a:off x="3762071" y="5236726"/>
                <a:ext cx="7642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069080" y="5688329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526280" y="6035040"/>
                <a:ext cx="1223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D Flip Flop</a:t>
                </a:r>
                <a:endParaRPr lang="en-US" sz="14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936031" y="2268080"/>
              <a:ext cx="2444419" cy="1426696"/>
              <a:chOff x="3762071" y="4916121"/>
              <a:chExt cx="2444419" cy="142669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526280" y="4916121"/>
                <a:ext cx="1223010" cy="14154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9843600">
                <a:off x="4457699" y="5532733"/>
                <a:ext cx="274320" cy="2400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26280" y="505206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29250" y="5044440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Q</a:t>
                </a:r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18684" y="5486637"/>
                <a:ext cx="61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clk</a:t>
                </a:r>
                <a:endParaRPr lang="en-US"/>
              </a:p>
            </p:txBody>
          </p:sp>
          <p:cxnSp>
            <p:nvCxnSpPr>
              <p:cNvPr id="31" name="Straight Arrow Connector 30"/>
              <p:cNvCxnSpPr>
                <a:endCxn id="28" idx="1"/>
              </p:cNvCxnSpPr>
              <p:nvPr/>
            </p:nvCxnSpPr>
            <p:spPr>
              <a:xfrm>
                <a:off x="3762071" y="5236726"/>
                <a:ext cx="7642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4069080" y="5688329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749290" y="5210055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526280" y="6035040"/>
                <a:ext cx="1223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D Flip Flop</a:t>
                </a:r>
                <a:endParaRPr lang="en-US" sz="140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120853" y="2268080"/>
              <a:ext cx="59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3272" y="2268080"/>
              <a:ext cx="59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03456" y="2235814"/>
              <a:ext cx="59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q3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9631" y="2266336"/>
              <a:ext cx="420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</a:t>
              </a: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86596" y="4063042"/>
              <a:ext cx="46627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249390" y="3040288"/>
              <a:ext cx="0" cy="1022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260442" y="3040288"/>
              <a:ext cx="0" cy="1022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276398" y="3040288"/>
              <a:ext cx="0" cy="1022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42730" y="3745886"/>
              <a:ext cx="506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clk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3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26142"/>
          </a:xfrm>
        </p:spPr>
        <p:txBody>
          <a:bodyPr/>
          <a:lstStyle/>
          <a:p>
            <a:r>
              <a:rPr lang="en-US" dirty="0" smtClean="0"/>
              <a:t>Hardware Description Language - 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5221942"/>
          </a:xfrm>
        </p:spPr>
        <p:txBody>
          <a:bodyPr/>
          <a:lstStyle/>
          <a:p>
            <a:r>
              <a:rPr lang="en-US" dirty="0" smtClean="0"/>
              <a:t>Programming Language to describe hardware</a:t>
            </a:r>
          </a:p>
          <a:p>
            <a:pPr marL="495300" lvl="1" indent="0">
              <a:buNone/>
            </a:pPr>
            <a:r>
              <a:rPr lang="en-US" dirty="0" smtClean="0"/>
              <a:t>//  Anything that starts with this is a comment</a:t>
            </a:r>
          </a:p>
          <a:p>
            <a:pPr marL="495300" lvl="1" indent="0">
              <a:buNone/>
            </a:pPr>
            <a:r>
              <a:rPr lang="en-US" dirty="0" smtClean="0"/>
              <a:t>//  SPACE, TAB are ignored by Verilog Compiler</a:t>
            </a:r>
          </a:p>
          <a:p>
            <a:pPr marL="495300" lvl="1" indent="0">
              <a:buNone/>
            </a:pPr>
            <a:endParaRPr lang="en-US" dirty="0" smtClean="0"/>
          </a:p>
          <a:p>
            <a:pPr marL="495300" lvl="1" indent="0">
              <a:buNone/>
            </a:pPr>
            <a:r>
              <a:rPr lang="en-US" dirty="0" smtClean="0"/>
              <a:t>//  Verilog signals can take 0, 1, z (</a:t>
            </a:r>
            <a:r>
              <a:rPr lang="en-US" dirty="0" err="1" smtClean="0"/>
              <a:t>tri-state</a:t>
            </a:r>
            <a:r>
              <a:rPr lang="en-US" dirty="0" smtClean="0"/>
              <a:t>) or x (unknown)</a:t>
            </a:r>
          </a:p>
          <a:p>
            <a:pPr marL="495300" lvl="1" indent="0">
              <a:buNone/>
            </a:pPr>
            <a:r>
              <a:rPr lang="en-US" dirty="0" smtClean="0"/>
              <a:t>//  z or Z are equivalent</a:t>
            </a:r>
          </a:p>
          <a:p>
            <a:pPr marL="495300" lvl="1" indent="0">
              <a:buNone/>
            </a:pPr>
            <a:endParaRPr lang="en-US" dirty="0"/>
          </a:p>
          <a:p>
            <a:pPr marL="495300" lvl="1" indent="0">
              <a:buNone/>
            </a:pPr>
            <a:r>
              <a:rPr lang="en-US" dirty="0" smtClean="0"/>
              <a:t>// [size][‘radix]constant       3’b001    3 bits long Binary 001</a:t>
            </a:r>
          </a:p>
          <a:p>
            <a:pPr marL="495300" lvl="1" indent="0">
              <a:buNone/>
            </a:pPr>
            <a:r>
              <a:rPr lang="en-US" dirty="0" smtClean="0"/>
              <a:t>//    2’d21    2 digit long decimal number 21</a:t>
            </a:r>
          </a:p>
          <a:p>
            <a:pPr marL="495300" lvl="1" indent="0">
              <a:buNone/>
            </a:pPr>
            <a:r>
              <a:rPr lang="en-US" dirty="0" smtClean="0"/>
              <a:t>//  h – hex and o – octal</a:t>
            </a:r>
          </a:p>
          <a:p>
            <a:pPr marL="495300" lvl="1" indent="0">
              <a:buNone/>
            </a:pPr>
            <a:r>
              <a:rPr lang="en-US" dirty="0" smtClean="0"/>
              <a:t>//   8’b0000_1111   _ is only for readability and permitted </a:t>
            </a:r>
          </a:p>
          <a:p>
            <a:pPr marL="495300" lvl="1" indent="0">
              <a:buNone/>
            </a:pPr>
            <a:r>
              <a:rPr lang="en-US" dirty="0"/>
              <a:t> </a:t>
            </a:r>
            <a:r>
              <a:rPr lang="en-US" dirty="0" smtClean="0"/>
              <a:t> wire [3:0] S;</a:t>
            </a:r>
          </a:p>
          <a:p>
            <a:pPr marL="495300" lvl="1" indent="0">
              <a:buNone/>
            </a:pPr>
            <a:r>
              <a:rPr lang="en-US" dirty="0"/>
              <a:t> </a:t>
            </a:r>
            <a:r>
              <a:rPr lang="en-US" dirty="0" smtClean="0"/>
              <a:t>  S = 4’b0011; // S[3]=0; S[2]=0; S[1]=1; S[0]=1;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1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8316" y="914400"/>
            <a:ext cx="4352156" cy="1750223"/>
          </a:xfrm>
        </p:spPr>
        <p:txBody>
          <a:bodyPr/>
          <a:lstStyle/>
          <a:p>
            <a:r>
              <a:rPr lang="en-US" dirty="0" smtClean="0"/>
              <a:t>Q1: Does this work?</a:t>
            </a:r>
          </a:p>
          <a:p>
            <a:endParaRPr lang="en-US" dirty="0"/>
          </a:p>
          <a:p>
            <a:r>
              <a:rPr lang="en-US" dirty="0" smtClean="0"/>
              <a:t>Q2: Is this good Verilog style?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3666" y="1416359"/>
            <a:ext cx="3634014" cy="46970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lIns="45720" rIns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module pipe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(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[7:0]		d,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		clk,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output reg	[7:0]		q3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);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reg [7:0] q2, q1;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always @ (posedge clk)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	q1 = d;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	q2 = q1;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	q3 = q2;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end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endmodule</a:t>
            </a:r>
            <a:endParaRPr lang="en-US" sz="14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9992" y="3789040"/>
            <a:ext cx="452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Q1: NO (what does this actually become?)</a:t>
            </a:r>
            <a:br>
              <a:rPr lang="en-US" dirty="0" smtClean="0"/>
            </a:br>
            <a:r>
              <a:rPr lang="en-US" dirty="0" smtClean="0"/>
              <a:t>Q2: NO (see Q1 above)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12" y="62280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63DE8"/>
                </a:solidFill>
              </a:rPr>
              <a:t>(Blocking vs. Non-Blocking: Brown &amp; </a:t>
            </a:r>
            <a:r>
              <a:rPr lang="en-US" dirty="0" err="1" smtClean="0">
                <a:solidFill>
                  <a:srgbClr val="063DE8"/>
                </a:solidFill>
              </a:rPr>
              <a:t>Vranesic</a:t>
            </a:r>
            <a:r>
              <a:rPr lang="en-US" dirty="0" smtClean="0">
                <a:solidFill>
                  <a:srgbClr val="063DE8"/>
                </a:solidFill>
              </a:rPr>
              <a:t> Section 5.12.3)</a:t>
            </a:r>
            <a:endParaRPr lang="en-US" dirty="0">
              <a:solidFill>
                <a:srgbClr val="063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2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8316" y="914400"/>
            <a:ext cx="4352156" cy="2230354"/>
          </a:xfrm>
        </p:spPr>
        <p:txBody>
          <a:bodyPr/>
          <a:lstStyle/>
          <a:p>
            <a:r>
              <a:rPr lang="en-US" dirty="0"/>
              <a:t>Q1: Does this work?</a:t>
            </a:r>
          </a:p>
          <a:p>
            <a:endParaRPr lang="en-US" dirty="0"/>
          </a:p>
          <a:p>
            <a:r>
              <a:rPr lang="en-US" dirty="0"/>
              <a:t>Q2: Is this good Verilog style?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3666" y="1416359"/>
            <a:ext cx="3634014" cy="46970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lIns="45720" rIns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module pipe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(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[7:0]		d,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		clk,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output reg	[7:0]		q3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);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reg [7:0] q2, q1;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always @ (posedge clk)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q3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= q2; 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	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q2 = q1;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q1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= d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end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endmodule</a:t>
            </a:r>
            <a:endParaRPr lang="en-US" sz="14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3789040"/>
            <a:ext cx="4662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Q1: Yes (Why does this work when design</a:t>
            </a:r>
            <a:br>
              <a:rPr lang="en-US" dirty="0" smtClean="0"/>
            </a:br>
            <a:r>
              <a:rPr lang="en-US" dirty="0" smtClean="0"/>
              <a:t>               one does not?)</a:t>
            </a:r>
            <a:br>
              <a:rPr lang="en-US" dirty="0" smtClean="0"/>
            </a:br>
            <a:r>
              <a:rPr lang="en-US" dirty="0" smtClean="0"/>
              <a:t>Q2: Not really – it works, but you shouldn’t</a:t>
            </a:r>
            <a:br>
              <a:rPr lang="en-US" dirty="0" smtClean="0"/>
            </a:br>
            <a:r>
              <a:rPr lang="en-US" dirty="0" smtClean="0"/>
              <a:t>       have to be this careful with the ordering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12" y="62280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63DE8"/>
                </a:solidFill>
              </a:rPr>
              <a:t>(Blocking vs. Non-Blocking: Brown &amp; </a:t>
            </a:r>
            <a:r>
              <a:rPr lang="en-US" dirty="0" err="1" smtClean="0">
                <a:solidFill>
                  <a:srgbClr val="063DE8"/>
                </a:solidFill>
              </a:rPr>
              <a:t>Vranesic</a:t>
            </a:r>
            <a:r>
              <a:rPr lang="en-US" dirty="0" smtClean="0">
                <a:solidFill>
                  <a:srgbClr val="063DE8"/>
                </a:solidFill>
              </a:rPr>
              <a:t> Section 5.12.3)</a:t>
            </a:r>
            <a:endParaRPr lang="en-US" dirty="0">
              <a:solidFill>
                <a:srgbClr val="063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3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8316" y="914400"/>
            <a:ext cx="4352156" cy="2230354"/>
          </a:xfrm>
        </p:spPr>
        <p:txBody>
          <a:bodyPr/>
          <a:lstStyle/>
          <a:p>
            <a:r>
              <a:rPr lang="en-US" dirty="0"/>
              <a:t>Q1: Does this work?</a:t>
            </a:r>
          </a:p>
          <a:p>
            <a:endParaRPr lang="en-US" dirty="0"/>
          </a:p>
          <a:p>
            <a:r>
              <a:rPr lang="en-US" dirty="0"/>
              <a:t>Q2: Is this good Verilog style?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3666" y="1416358"/>
            <a:ext cx="3634014" cy="49844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lIns="45720" rIns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module pipe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(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[7:0]		d,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		clk,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output reg	[7:0]		q3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);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reg [7:0] q2, q1;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always @ (posedge clk)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q1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= 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d;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	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always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@ (posedge clk)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q2 = q1;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always @ (posedge clk)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q3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= 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q2;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endmodule</a:t>
            </a:r>
            <a:endParaRPr lang="en-US" sz="14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3789040"/>
            <a:ext cx="471328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Q1: </a:t>
            </a:r>
            <a:r>
              <a:rPr lang="en-US" sz="2000" b="1" u="sng" dirty="0" smtClean="0">
                <a:solidFill>
                  <a:schemeClr val="accent2"/>
                </a:solidFill>
              </a:rPr>
              <a:t>Unknown</a:t>
            </a:r>
            <a:r>
              <a:rPr lang="en-US" sz="2000" b="1" dirty="0" smtClean="0">
                <a:solidFill>
                  <a:schemeClr val="accent2"/>
                </a:solidFill>
              </a:rPr>
              <a:t>!</a:t>
            </a:r>
            <a:r>
              <a:rPr lang="en-US" b="1" dirty="0" smtClean="0"/>
              <a:t> </a:t>
            </a:r>
            <a:r>
              <a:rPr lang="en-US" dirty="0" smtClean="0"/>
              <a:t>(Order of evaluation is </a:t>
            </a:r>
            <a:br>
              <a:rPr lang="en-US" dirty="0" smtClean="0"/>
            </a:br>
            <a:r>
              <a:rPr lang="en-US" dirty="0" smtClean="0"/>
              <a:t>                         undefined. Could work like</a:t>
            </a:r>
            <a:br>
              <a:rPr lang="en-US" dirty="0" smtClean="0"/>
            </a:br>
            <a:r>
              <a:rPr lang="en-US" dirty="0" smtClean="0"/>
              <a:t>                         Design 2 or fail like Design 1</a:t>
            </a:r>
            <a:br>
              <a:rPr lang="en-US" dirty="0" smtClean="0"/>
            </a:br>
            <a:r>
              <a:rPr lang="en-US" dirty="0" smtClean="0"/>
              <a:t>                         or fail differently than </a:t>
            </a:r>
            <a:br>
              <a:rPr lang="en-US" dirty="0" smtClean="0"/>
            </a:br>
            <a:r>
              <a:rPr lang="en-US" dirty="0" smtClean="0"/>
              <a:t>                         Design 1.)</a:t>
            </a:r>
            <a:br>
              <a:rPr lang="en-US" dirty="0" smtClean="0"/>
            </a:br>
            <a:r>
              <a:rPr lang="en-US" dirty="0" smtClean="0"/>
              <a:t> Q2: NO (see Q1 above)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12" y="62280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63DE8"/>
                </a:solidFill>
              </a:rPr>
              <a:t>(Blocking vs. Non-Blocking: Brown &amp; </a:t>
            </a:r>
            <a:r>
              <a:rPr lang="en-US" dirty="0" err="1" smtClean="0">
                <a:solidFill>
                  <a:srgbClr val="063DE8"/>
                </a:solidFill>
              </a:rPr>
              <a:t>Vranesic</a:t>
            </a:r>
            <a:r>
              <a:rPr lang="en-US" dirty="0" smtClean="0">
                <a:solidFill>
                  <a:srgbClr val="063DE8"/>
                </a:solidFill>
              </a:rPr>
              <a:t> Section 5.12.3)</a:t>
            </a:r>
            <a:endParaRPr lang="en-US" dirty="0">
              <a:solidFill>
                <a:srgbClr val="063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26142"/>
          </a:xfrm>
        </p:spPr>
        <p:txBody>
          <a:bodyPr/>
          <a:lstStyle/>
          <a:p>
            <a:r>
              <a:rPr lang="en-US" dirty="0" smtClean="0"/>
              <a:t>Design 4 (Non-Blocking)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3666" y="1416358"/>
            <a:ext cx="3634014" cy="49844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lIns="45720" rIns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module pipe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(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[7:0]		d,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		clk,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output reg	[7:0]		q3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);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reg [7:0] q2, q1;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always @ (posedge clk)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begin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q1 &lt;= d;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	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q2 &lt;= q1;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q3 &lt;= q2;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end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endmodule</a:t>
            </a:r>
            <a:endParaRPr lang="en-US" sz="14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2043" y="1416357"/>
            <a:ext cx="3634014" cy="49844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lIns="45720" rIns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module pipe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(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[7:0]		d,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input 				clk,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output reg	[7:0]		q3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);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reg [7:0] q2, q1;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always @ (posedge clk)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begin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	q3 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&lt;=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q2;</a:t>
            </a: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	q2 &lt;= q1;</a:t>
            </a:r>
          </a:p>
          <a:p>
            <a:pPr marL="0" indent="0" defTabSz="457200">
              <a:buNone/>
            </a:pPr>
            <a:r>
              <a:rPr lang="en-US" sz="1400">
                <a:latin typeface="Arial Black" pitchFamily="34" charset="0"/>
                <a:cs typeface="Courier New" pitchFamily="49" charset="0"/>
              </a:rPr>
              <a:t>		q1 </a:t>
            </a:r>
            <a:r>
              <a:rPr lang="en-US" sz="1400" smtClean="0">
                <a:latin typeface="Arial Black" pitchFamily="34" charset="0"/>
                <a:cs typeface="Courier New" pitchFamily="49" charset="0"/>
              </a:rPr>
              <a:t>&lt;= </a:t>
            </a:r>
            <a:r>
              <a:rPr lang="en-US" sz="1400">
                <a:latin typeface="Arial Black" pitchFamily="34" charset="0"/>
                <a:cs typeface="Courier New" pitchFamily="49" charset="0"/>
              </a:rPr>
              <a:t>d;</a:t>
            </a: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	end</a:t>
            </a:r>
          </a:p>
          <a:p>
            <a:pPr marL="0" indent="0" defTabSz="457200">
              <a:buNone/>
            </a:pPr>
            <a:endParaRPr lang="en-US" sz="1400" smtClean="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400" smtClean="0">
                <a:latin typeface="Arial Black" pitchFamily="34" charset="0"/>
                <a:cs typeface="Courier New" pitchFamily="49" charset="0"/>
              </a:rPr>
              <a:t>endmodule</a:t>
            </a:r>
            <a:endParaRPr lang="en-US" sz="14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endParaRPr lang="en-US" sz="1100">
              <a:latin typeface="Arial Black" pitchFamily="34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sz="1100">
                <a:latin typeface="Arial Black" pitchFamily="34" charset="0"/>
                <a:cs typeface="Courier New" pitchFamily="49" charset="0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8243" y="836712"/>
            <a:ext cx="511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Works?  YES!      Good style?  YES!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512" y="62280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63DE8"/>
                </a:solidFill>
              </a:rPr>
              <a:t>(Blocking vs. Non-Blocking: Brown &amp; </a:t>
            </a:r>
            <a:r>
              <a:rPr lang="en-US" dirty="0" err="1" smtClean="0">
                <a:solidFill>
                  <a:srgbClr val="063DE8"/>
                </a:solidFill>
              </a:rPr>
              <a:t>Vranesic</a:t>
            </a:r>
            <a:r>
              <a:rPr lang="en-US" dirty="0" smtClean="0">
                <a:solidFill>
                  <a:srgbClr val="063DE8"/>
                </a:solidFill>
              </a:rPr>
              <a:t> Section 5.12.3)</a:t>
            </a:r>
            <a:endParaRPr lang="en-US" dirty="0">
              <a:solidFill>
                <a:srgbClr val="063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6" b="3226"/>
          <a:stretch/>
        </p:blipFill>
        <p:spPr bwMode="auto">
          <a:xfrm>
            <a:off x="-1" y="667512"/>
            <a:ext cx="3444387" cy="28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71475" y="5794375"/>
            <a:ext cx="841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</a:rPr>
              <a:t>Figure 6.4.  State table for the sequential circuit in Figure 6.3.</a:t>
            </a:r>
          </a:p>
        </p:txBody>
      </p:sp>
      <p:sp>
        <p:nvSpPr>
          <p:cNvPr id="9219" name="Rectangle 125"/>
          <p:cNvSpPr>
            <a:spLocks noChangeArrowheads="1"/>
          </p:cNvSpPr>
          <p:nvPr/>
        </p:nvSpPr>
        <p:spPr bwMode="auto">
          <a:xfrm>
            <a:off x="3180035" y="2876525"/>
            <a:ext cx="4624387" cy="127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Rectangle 126"/>
          <p:cNvSpPr>
            <a:spLocks noChangeArrowheads="1"/>
          </p:cNvSpPr>
          <p:nvPr/>
        </p:nvSpPr>
        <p:spPr bwMode="auto">
          <a:xfrm>
            <a:off x="3149872" y="2909863"/>
            <a:ext cx="12700" cy="542925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Rectangle 127"/>
          <p:cNvSpPr>
            <a:spLocks noChangeArrowheads="1"/>
          </p:cNvSpPr>
          <p:nvPr/>
        </p:nvSpPr>
        <p:spPr bwMode="auto">
          <a:xfrm>
            <a:off x="4392885" y="2909863"/>
            <a:ext cx="14287" cy="542925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Rectangle 128"/>
          <p:cNvSpPr>
            <a:spLocks noChangeArrowheads="1"/>
          </p:cNvSpPr>
          <p:nvPr/>
        </p:nvSpPr>
        <p:spPr bwMode="auto">
          <a:xfrm>
            <a:off x="3348310" y="3130525"/>
            <a:ext cx="10969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Present </a:t>
            </a:r>
            <a:endParaRPr lang="en-US"/>
          </a:p>
        </p:txBody>
      </p:sp>
      <p:sp>
        <p:nvSpPr>
          <p:cNvPr id="9223" name="Rectangle 129"/>
          <p:cNvSpPr>
            <a:spLocks noChangeArrowheads="1"/>
          </p:cNvSpPr>
          <p:nvPr/>
        </p:nvSpPr>
        <p:spPr bwMode="auto">
          <a:xfrm>
            <a:off x="6613797" y="2909863"/>
            <a:ext cx="14288" cy="542925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Rectangle 130"/>
          <p:cNvSpPr>
            <a:spLocks noChangeArrowheads="1"/>
          </p:cNvSpPr>
          <p:nvPr/>
        </p:nvSpPr>
        <p:spPr bwMode="auto">
          <a:xfrm>
            <a:off x="4915172" y="3024163"/>
            <a:ext cx="12509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Next state </a:t>
            </a:r>
            <a:endParaRPr lang="en-US"/>
          </a:p>
        </p:txBody>
      </p:sp>
      <p:sp>
        <p:nvSpPr>
          <p:cNvPr id="9225" name="Rectangle 131"/>
          <p:cNvSpPr>
            <a:spLocks noChangeArrowheads="1"/>
          </p:cNvSpPr>
          <p:nvPr/>
        </p:nvSpPr>
        <p:spPr bwMode="auto">
          <a:xfrm>
            <a:off x="7798072" y="2909863"/>
            <a:ext cx="14288" cy="542925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Rectangle 132"/>
          <p:cNvSpPr>
            <a:spLocks noChangeArrowheads="1"/>
          </p:cNvSpPr>
          <p:nvPr/>
        </p:nvSpPr>
        <p:spPr bwMode="auto">
          <a:xfrm>
            <a:off x="4392885" y="3436913"/>
            <a:ext cx="2232025" cy="15875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Rectangle 133"/>
          <p:cNvSpPr>
            <a:spLocks noChangeArrowheads="1"/>
          </p:cNvSpPr>
          <p:nvPr/>
        </p:nvSpPr>
        <p:spPr bwMode="auto">
          <a:xfrm>
            <a:off x="3149872" y="3452788"/>
            <a:ext cx="12700" cy="5334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Rectangle 134"/>
          <p:cNvSpPr>
            <a:spLocks noChangeArrowheads="1"/>
          </p:cNvSpPr>
          <p:nvPr/>
        </p:nvSpPr>
        <p:spPr bwMode="auto">
          <a:xfrm>
            <a:off x="6797947" y="3130525"/>
            <a:ext cx="9699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Output</a:t>
            </a:r>
            <a:endParaRPr lang="en-US"/>
          </a:p>
        </p:txBody>
      </p:sp>
      <p:sp>
        <p:nvSpPr>
          <p:cNvPr id="9229" name="Rectangle 135"/>
          <p:cNvSpPr>
            <a:spLocks noChangeArrowheads="1"/>
          </p:cNvSpPr>
          <p:nvPr/>
        </p:nvSpPr>
        <p:spPr bwMode="auto">
          <a:xfrm>
            <a:off x="4392885" y="3452788"/>
            <a:ext cx="14287" cy="5334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Rectangle 136"/>
          <p:cNvSpPr>
            <a:spLocks noChangeArrowheads="1"/>
          </p:cNvSpPr>
          <p:nvPr/>
        </p:nvSpPr>
        <p:spPr bwMode="auto">
          <a:xfrm>
            <a:off x="3511822" y="3457550"/>
            <a:ext cx="7572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state </a:t>
            </a:r>
            <a:endParaRPr lang="en-US"/>
          </a:p>
        </p:txBody>
      </p:sp>
      <p:sp>
        <p:nvSpPr>
          <p:cNvPr id="9231" name="Rectangle 137"/>
          <p:cNvSpPr>
            <a:spLocks noChangeArrowheads="1"/>
          </p:cNvSpPr>
          <p:nvPr/>
        </p:nvSpPr>
        <p:spPr bwMode="auto">
          <a:xfrm>
            <a:off x="4569097" y="3562325"/>
            <a:ext cx="279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w </a:t>
            </a:r>
            <a:endParaRPr lang="en-US" i="1"/>
          </a:p>
        </p:txBody>
      </p:sp>
      <p:sp>
        <p:nvSpPr>
          <p:cNvPr id="9232" name="Rectangle 138"/>
          <p:cNvSpPr>
            <a:spLocks noChangeArrowheads="1"/>
          </p:cNvSpPr>
          <p:nvPr/>
        </p:nvSpPr>
        <p:spPr bwMode="auto">
          <a:xfrm>
            <a:off x="4875485" y="3562325"/>
            <a:ext cx="247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= </a:t>
            </a:r>
            <a:endParaRPr lang="en-US" dirty="0"/>
          </a:p>
        </p:txBody>
      </p:sp>
      <p:sp>
        <p:nvSpPr>
          <p:cNvPr id="9233" name="Rectangle 139"/>
          <p:cNvSpPr>
            <a:spLocks noChangeArrowheads="1"/>
          </p:cNvSpPr>
          <p:nvPr/>
        </p:nvSpPr>
        <p:spPr bwMode="auto">
          <a:xfrm>
            <a:off x="5185047" y="3562325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0 </a:t>
            </a:r>
            <a:endParaRPr lang="en-US"/>
          </a:p>
        </p:txBody>
      </p:sp>
      <p:sp>
        <p:nvSpPr>
          <p:cNvPr id="9234" name="Rectangle 140"/>
          <p:cNvSpPr>
            <a:spLocks noChangeArrowheads="1"/>
          </p:cNvSpPr>
          <p:nvPr/>
        </p:nvSpPr>
        <p:spPr bwMode="auto">
          <a:xfrm>
            <a:off x="5685110" y="3562325"/>
            <a:ext cx="279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w </a:t>
            </a:r>
            <a:endParaRPr lang="en-US" i="1"/>
          </a:p>
        </p:txBody>
      </p:sp>
      <p:sp>
        <p:nvSpPr>
          <p:cNvPr id="9235" name="Rectangle 141"/>
          <p:cNvSpPr>
            <a:spLocks noChangeArrowheads="1"/>
          </p:cNvSpPr>
          <p:nvPr/>
        </p:nvSpPr>
        <p:spPr bwMode="auto">
          <a:xfrm>
            <a:off x="5985147" y="3562325"/>
            <a:ext cx="247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= </a:t>
            </a:r>
            <a:endParaRPr lang="en-US"/>
          </a:p>
        </p:txBody>
      </p:sp>
      <p:sp>
        <p:nvSpPr>
          <p:cNvPr id="9236" name="Rectangle 142"/>
          <p:cNvSpPr>
            <a:spLocks noChangeArrowheads="1"/>
          </p:cNvSpPr>
          <p:nvPr/>
        </p:nvSpPr>
        <p:spPr bwMode="auto">
          <a:xfrm>
            <a:off x="6613797" y="3452788"/>
            <a:ext cx="14288" cy="5334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Rectangle 143"/>
          <p:cNvSpPr>
            <a:spLocks noChangeArrowheads="1"/>
          </p:cNvSpPr>
          <p:nvPr/>
        </p:nvSpPr>
        <p:spPr bwMode="auto">
          <a:xfrm>
            <a:off x="6296297" y="3562325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 </a:t>
            </a:r>
            <a:endParaRPr lang="en-US"/>
          </a:p>
        </p:txBody>
      </p:sp>
      <p:sp>
        <p:nvSpPr>
          <p:cNvPr id="9238" name="Rectangle 144"/>
          <p:cNvSpPr>
            <a:spLocks noChangeArrowheads="1"/>
          </p:cNvSpPr>
          <p:nvPr/>
        </p:nvSpPr>
        <p:spPr bwMode="auto">
          <a:xfrm>
            <a:off x="7798072" y="3452788"/>
            <a:ext cx="14288" cy="5334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9" name="Rectangle 145"/>
          <p:cNvSpPr>
            <a:spLocks noChangeArrowheads="1"/>
          </p:cNvSpPr>
          <p:nvPr/>
        </p:nvSpPr>
        <p:spPr bwMode="auto">
          <a:xfrm>
            <a:off x="3180035" y="3970313"/>
            <a:ext cx="4624387" cy="15875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0" name="Rectangle 146"/>
          <p:cNvSpPr>
            <a:spLocks noChangeArrowheads="1"/>
          </p:cNvSpPr>
          <p:nvPr/>
        </p:nvSpPr>
        <p:spPr bwMode="auto">
          <a:xfrm>
            <a:off x="3149872" y="3989363"/>
            <a:ext cx="12700" cy="4699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1" name="Rectangle 147"/>
          <p:cNvSpPr>
            <a:spLocks noChangeArrowheads="1"/>
          </p:cNvSpPr>
          <p:nvPr/>
        </p:nvSpPr>
        <p:spPr bwMode="auto">
          <a:xfrm>
            <a:off x="7132910" y="3455963"/>
            <a:ext cx="1952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z </a:t>
            </a:r>
            <a:endParaRPr lang="en-US" i="1"/>
          </a:p>
        </p:txBody>
      </p:sp>
      <p:sp>
        <p:nvSpPr>
          <p:cNvPr id="9242" name="Rectangle 148"/>
          <p:cNvSpPr>
            <a:spLocks noChangeArrowheads="1"/>
          </p:cNvSpPr>
          <p:nvPr/>
        </p:nvSpPr>
        <p:spPr bwMode="auto">
          <a:xfrm>
            <a:off x="4392885" y="3989363"/>
            <a:ext cx="14287" cy="4699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3" name="Rectangle 149"/>
          <p:cNvSpPr>
            <a:spLocks noChangeArrowheads="1"/>
          </p:cNvSpPr>
          <p:nvPr/>
        </p:nvSpPr>
        <p:spPr bwMode="auto">
          <a:xfrm>
            <a:off x="3675335" y="4102075"/>
            <a:ext cx="4206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A </a:t>
            </a:r>
            <a:endParaRPr lang="en-US"/>
          </a:p>
        </p:txBody>
      </p:sp>
      <p:sp>
        <p:nvSpPr>
          <p:cNvPr id="9244" name="Rectangle 150"/>
          <p:cNvSpPr>
            <a:spLocks noChangeArrowheads="1"/>
          </p:cNvSpPr>
          <p:nvPr/>
        </p:nvSpPr>
        <p:spPr bwMode="auto">
          <a:xfrm>
            <a:off x="4843735" y="4102075"/>
            <a:ext cx="4206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A </a:t>
            </a:r>
            <a:endParaRPr lang="en-US"/>
          </a:p>
        </p:txBody>
      </p:sp>
      <p:sp>
        <p:nvSpPr>
          <p:cNvPr id="9245" name="Rectangle 151"/>
          <p:cNvSpPr>
            <a:spLocks noChangeArrowheads="1"/>
          </p:cNvSpPr>
          <p:nvPr/>
        </p:nvSpPr>
        <p:spPr bwMode="auto">
          <a:xfrm>
            <a:off x="6613797" y="3989363"/>
            <a:ext cx="14288" cy="4699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6" name="Rectangle 152"/>
          <p:cNvSpPr>
            <a:spLocks noChangeArrowheads="1"/>
          </p:cNvSpPr>
          <p:nvPr/>
        </p:nvSpPr>
        <p:spPr bwMode="auto">
          <a:xfrm>
            <a:off x="5966097" y="4102075"/>
            <a:ext cx="403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B </a:t>
            </a:r>
            <a:endParaRPr lang="en-US"/>
          </a:p>
        </p:txBody>
      </p:sp>
      <p:sp>
        <p:nvSpPr>
          <p:cNvPr id="9247" name="Rectangle 153"/>
          <p:cNvSpPr>
            <a:spLocks noChangeArrowheads="1"/>
          </p:cNvSpPr>
          <p:nvPr/>
        </p:nvSpPr>
        <p:spPr bwMode="auto">
          <a:xfrm>
            <a:off x="7798072" y="3989363"/>
            <a:ext cx="14288" cy="4699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8" name="Rectangle 154"/>
          <p:cNvSpPr>
            <a:spLocks noChangeArrowheads="1"/>
          </p:cNvSpPr>
          <p:nvPr/>
        </p:nvSpPr>
        <p:spPr bwMode="auto">
          <a:xfrm>
            <a:off x="3149872" y="4459263"/>
            <a:ext cx="12700" cy="3556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9" name="Rectangle 155"/>
          <p:cNvSpPr>
            <a:spLocks noChangeArrowheads="1"/>
          </p:cNvSpPr>
          <p:nvPr/>
        </p:nvSpPr>
        <p:spPr bwMode="auto">
          <a:xfrm>
            <a:off x="7137672" y="4102075"/>
            <a:ext cx="3524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9250" name="Rectangle 156"/>
          <p:cNvSpPr>
            <a:spLocks noChangeArrowheads="1"/>
          </p:cNvSpPr>
          <p:nvPr/>
        </p:nvSpPr>
        <p:spPr bwMode="auto">
          <a:xfrm>
            <a:off x="4392885" y="4459263"/>
            <a:ext cx="14287" cy="3556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1" name="Rectangle 157"/>
          <p:cNvSpPr>
            <a:spLocks noChangeArrowheads="1"/>
          </p:cNvSpPr>
          <p:nvPr/>
        </p:nvSpPr>
        <p:spPr bwMode="auto">
          <a:xfrm>
            <a:off x="3686447" y="4452913"/>
            <a:ext cx="403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B </a:t>
            </a:r>
            <a:endParaRPr lang="en-US"/>
          </a:p>
        </p:txBody>
      </p:sp>
      <p:sp>
        <p:nvSpPr>
          <p:cNvPr id="9252" name="Rectangle 158"/>
          <p:cNvSpPr>
            <a:spLocks noChangeArrowheads="1"/>
          </p:cNvSpPr>
          <p:nvPr/>
        </p:nvSpPr>
        <p:spPr bwMode="auto">
          <a:xfrm>
            <a:off x="4845322" y="4452913"/>
            <a:ext cx="4206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A </a:t>
            </a:r>
            <a:endParaRPr lang="en-US"/>
          </a:p>
        </p:txBody>
      </p:sp>
      <p:sp>
        <p:nvSpPr>
          <p:cNvPr id="9253" name="Rectangle 159"/>
          <p:cNvSpPr>
            <a:spLocks noChangeArrowheads="1"/>
          </p:cNvSpPr>
          <p:nvPr/>
        </p:nvSpPr>
        <p:spPr bwMode="auto">
          <a:xfrm>
            <a:off x="6613797" y="4459263"/>
            <a:ext cx="14288" cy="3556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4" name="Rectangle 160"/>
          <p:cNvSpPr>
            <a:spLocks noChangeArrowheads="1"/>
          </p:cNvSpPr>
          <p:nvPr/>
        </p:nvSpPr>
        <p:spPr bwMode="auto">
          <a:xfrm>
            <a:off x="5967685" y="4452913"/>
            <a:ext cx="403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C </a:t>
            </a:r>
            <a:endParaRPr lang="en-US"/>
          </a:p>
        </p:txBody>
      </p:sp>
      <p:sp>
        <p:nvSpPr>
          <p:cNvPr id="9255" name="Rectangle 161"/>
          <p:cNvSpPr>
            <a:spLocks noChangeArrowheads="1"/>
          </p:cNvSpPr>
          <p:nvPr/>
        </p:nvSpPr>
        <p:spPr bwMode="auto">
          <a:xfrm>
            <a:off x="7798072" y="4459263"/>
            <a:ext cx="14288" cy="355600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6" name="Rectangle 162"/>
          <p:cNvSpPr>
            <a:spLocks noChangeArrowheads="1"/>
          </p:cNvSpPr>
          <p:nvPr/>
        </p:nvSpPr>
        <p:spPr bwMode="auto">
          <a:xfrm>
            <a:off x="3149872" y="4821213"/>
            <a:ext cx="12700" cy="407987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7" name="Rectangle 163"/>
          <p:cNvSpPr>
            <a:spLocks noChangeArrowheads="1"/>
          </p:cNvSpPr>
          <p:nvPr/>
        </p:nvSpPr>
        <p:spPr bwMode="auto">
          <a:xfrm>
            <a:off x="7139260" y="4452913"/>
            <a:ext cx="3524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9258" name="Rectangle 164"/>
          <p:cNvSpPr>
            <a:spLocks noChangeArrowheads="1"/>
          </p:cNvSpPr>
          <p:nvPr/>
        </p:nvSpPr>
        <p:spPr bwMode="auto">
          <a:xfrm>
            <a:off x="4392885" y="4821213"/>
            <a:ext cx="14287" cy="407987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9" name="Rectangle 165"/>
          <p:cNvSpPr>
            <a:spLocks noChangeArrowheads="1"/>
          </p:cNvSpPr>
          <p:nvPr/>
        </p:nvSpPr>
        <p:spPr bwMode="auto">
          <a:xfrm>
            <a:off x="3686447" y="4808513"/>
            <a:ext cx="403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C </a:t>
            </a:r>
            <a:endParaRPr lang="en-US"/>
          </a:p>
        </p:txBody>
      </p:sp>
      <p:sp>
        <p:nvSpPr>
          <p:cNvPr id="9260" name="Rectangle 166"/>
          <p:cNvSpPr>
            <a:spLocks noChangeArrowheads="1"/>
          </p:cNvSpPr>
          <p:nvPr/>
        </p:nvSpPr>
        <p:spPr bwMode="auto">
          <a:xfrm>
            <a:off x="4845322" y="4808513"/>
            <a:ext cx="4206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A </a:t>
            </a:r>
            <a:endParaRPr lang="en-US"/>
          </a:p>
        </p:txBody>
      </p:sp>
      <p:sp>
        <p:nvSpPr>
          <p:cNvPr id="9261" name="Rectangle 167"/>
          <p:cNvSpPr>
            <a:spLocks noChangeArrowheads="1"/>
          </p:cNvSpPr>
          <p:nvPr/>
        </p:nvSpPr>
        <p:spPr bwMode="auto">
          <a:xfrm>
            <a:off x="6613797" y="4821213"/>
            <a:ext cx="14288" cy="407987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2" name="Rectangle 168"/>
          <p:cNvSpPr>
            <a:spLocks noChangeArrowheads="1"/>
          </p:cNvSpPr>
          <p:nvPr/>
        </p:nvSpPr>
        <p:spPr bwMode="auto">
          <a:xfrm>
            <a:off x="5967685" y="4808513"/>
            <a:ext cx="403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C </a:t>
            </a:r>
            <a:endParaRPr lang="en-US"/>
          </a:p>
        </p:txBody>
      </p:sp>
      <p:sp>
        <p:nvSpPr>
          <p:cNvPr id="9263" name="Rectangle 169"/>
          <p:cNvSpPr>
            <a:spLocks noChangeArrowheads="1"/>
          </p:cNvSpPr>
          <p:nvPr/>
        </p:nvSpPr>
        <p:spPr bwMode="auto">
          <a:xfrm>
            <a:off x="7798072" y="4821213"/>
            <a:ext cx="14288" cy="407987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4" name="Rectangle 170"/>
          <p:cNvSpPr>
            <a:spLocks noChangeArrowheads="1"/>
          </p:cNvSpPr>
          <p:nvPr/>
        </p:nvSpPr>
        <p:spPr bwMode="auto">
          <a:xfrm>
            <a:off x="3180035" y="5214913"/>
            <a:ext cx="4624387" cy="14287"/>
          </a:xfrm>
          <a:prstGeom prst="rect">
            <a:avLst/>
          </a:prstGeom>
          <a:solidFill>
            <a:srgbClr val="00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5" name="Rectangle 171"/>
          <p:cNvSpPr>
            <a:spLocks noChangeArrowheads="1"/>
          </p:cNvSpPr>
          <p:nvPr/>
        </p:nvSpPr>
        <p:spPr bwMode="auto">
          <a:xfrm>
            <a:off x="7139260" y="4808513"/>
            <a:ext cx="3524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ChangeArrowheads="1"/>
          </p:cNvSpPr>
          <p:nvPr/>
        </p:nvSpPr>
        <p:spPr bwMode="auto">
          <a:xfrm>
            <a:off x="762000" y="6248400"/>
            <a:ext cx="739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Figure 6.29.  </a:t>
            </a:r>
            <a:r>
              <a:rPr lang="en-US" sz="1800">
                <a:solidFill>
                  <a:schemeClr val="accent2"/>
                </a:solidFill>
                <a:ea typeface="MS Mincho" charset="0"/>
                <a:cs typeface="MS Mincho" charset="0"/>
              </a:rPr>
              <a:t>Verilog code for the FSM in Figure 6.3.</a:t>
            </a:r>
          </a:p>
        </p:txBody>
      </p:sp>
      <p:sp>
        <p:nvSpPr>
          <p:cNvPr id="36867" name="Rectangle 7"/>
          <p:cNvSpPr>
            <a:spLocks noChangeArrowheads="1"/>
          </p:cNvSpPr>
          <p:nvPr/>
        </p:nvSpPr>
        <p:spPr bwMode="auto">
          <a:xfrm>
            <a:off x="539552" y="761702"/>
            <a:ext cx="6354762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b="1" dirty="0">
                <a:ea typeface="MS Mincho" charset="0"/>
                <a:cs typeface="MS Mincho" charset="0"/>
              </a:rPr>
              <a:t>module</a:t>
            </a:r>
            <a:r>
              <a:rPr lang="en-US" sz="1400" dirty="0">
                <a:ea typeface="MS Mincho" charset="0"/>
                <a:cs typeface="MS Mincho" charset="0"/>
              </a:rPr>
              <a:t> simple (Clock, 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, w, z);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input</a:t>
            </a:r>
            <a:r>
              <a:rPr lang="en-US" sz="1400" dirty="0">
                <a:ea typeface="MS Mincho" charset="0"/>
                <a:cs typeface="MS Mincho" charset="0"/>
              </a:rPr>
              <a:t> Clock, 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, w;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output</a:t>
            </a:r>
            <a:r>
              <a:rPr lang="en-US" sz="1400" dirty="0">
                <a:ea typeface="MS Mincho" charset="0"/>
                <a:cs typeface="MS Mincho" charset="0"/>
              </a:rPr>
              <a:t> z;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 err="1">
                <a:ea typeface="MS Mincho" charset="0"/>
                <a:cs typeface="MS Mincho" charset="0"/>
              </a:rPr>
              <a:t>reg</a:t>
            </a:r>
            <a:r>
              <a:rPr lang="en-US" sz="1400" dirty="0">
                <a:ea typeface="MS Mincho" charset="0"/>
                <a:cs typeface="MS Mincho" charset="0"/>
              </a:rPr>
              <a:t> [2:1] y, Y;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parameter</a:t>
            </a:r>
            <a:r>
              <a:rPr lang="en-US" sz="1400" dirty="0">
                <a:ea typeface="MS Mincho" charset="0"/>
                <a:cs typeface="MS Mincho" charset="0"/>
              </a:rPr>
              <a:t> [2:1] A = 2'b00, B = 2'b01, C = 2'b10;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 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// Define the next state combinational circuit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always</a:t>
            </a:r>
            <a:r>
              <a:rPr lang="en-US" sz="1400" dirty="0">
                <a:ea typeface="MS Mincho" charset="0"/>
                <a:cs typeface="MS Mincho" charset="0"/>
              </a:rPr>
              <a:t> @(w, y)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</a:t>
            </a:r>
            <a:r>
              <a:rPr lang="en-US" sz="1400" b="1" dirty="0">
                <a:ea typeface="MS Mincho" charset="0"/>
                <a:cs typeface="MS Mincho" charset="0"/>
              </a:rPr>
              <a:t>case</a:t>
            </a:r>
            <a:r>
              <a:rPr lang="en-US" sz="1400" dirty="0">
                <a:ea typeface="MS Mincho" charset="0"/>
                <a:cs typeface="MS Mincho" charset="0"/>
              </a:rPr>
              <a:t> (y)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A: </a:t>
            </a:r>
            <a:r>
              <a:rPr lang="en-US" sz="1400" b="1" dirty="0">
                <a:ea typeface="MS Mincho" charset="0"/>
                <a:cs typeface="MS Mincho" charset="0"/>
              </a:rPr>
              <a:t>if</a:t>
            </a:r>
            <a:r>
              <a:rPr lang="en-US" sz="1400" dirty="0">
                <a:ea typeface="MS Mincho" charset="0"/>
                <a:cs typeface="MS Mincho" charset="0"/>
              </a:rPr>
              <a:t> (w)	Y = B;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  </a:t>
            </a:r>
            <a:r>
              <a:rPr lang="en-US" sz="1400" b="1" dirty="0">
                <a:ea typeface="MS Mincho" charset="0"/>
                <a:cs typeface="MS Mincho" charset="0"/>
              </a:rPr>
              <a:t>else    </a:t>
            </a:r>
            <a:r>
              <a:rPr lang="en-US" sz="1400" dirty="0">
                <a:ea typeface="MS Mincho" charset="0"/>
                <a:cs typeface="MS Mincho" charset="0"/>
              </a:rPr>
              <a:t>Y 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B: </a:t>
            </a:r>
            <a:r>
              <a:rPr lang="en-US" sz="1400" b="1" dirty="0">
                <a:ea typeface="MS Mincho" charset="0"/>
                <a:cs typeface="MS Mincho" charset="0"/>
              </a:rPr>
              <a:t>if</a:t>
            </a:r>
            <a:r>
              <a:rPr lang="en-US" sz="1400" dirty="0">
                <a:ea typeface="MS Mincho" charset="0"/>
                <a:cs typeface="MS Mincho" charset="0"/>
              </a:rPr>
              <a:t> (w)	Y = C;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  </a:t>
            </a:r>
            <a:r>
              <a:rPr lang="en-US" sz="1400" b="1" dirty="0">
                <a:ea typeface="MS Mincho" charset="0"/>
                <a:cs typeface="MS Mincho" charset="0"/>
              </a:rPr>
              <a:t>else    </a:t>
            </a:r>
            <a:r>
              <a:rPr lang="en-US" sz="1400" dirty="0">
                <a:ea typeface="MS Mincho" charset="0"/>
                <a:cs typeface="MS Mincho" charset="0"/>
              </a:rPr>
              <a:t>Y 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C: </a:t>
            </a:r>
            <a:r>
              <a:rPr lang="en-US" sz="1400" b="1" dirty="0">
                <a:ea typeface="MS Mincho" charset="0"/>
                <a:cs typeface="MS Mincho" charset="0"/>
              </a:rPr>
              <a:t>if</a:t>
            </a:r>
            <a:r>
              <a:rPr lang="en-US" sz="1400" dirty="0">
                <a:ea typeface="MS Mincho" charset="0"/>
                <a:cs typeface="MS Mincho" charset="0"/>
              </a:rPr>
              <a:t> (w)	Y = C;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  </a:t>
            </a:r>
            <a:r>
              <a:rPr lang="en-US" sz="1400" b="1" dirty="0">
                <a:ea typeface="MS Mincho" charset="0"/>
                <a:cs typeface="MS Mincho" charset="0"/>
              </a:rPr>
              <a:t>else    </a:t>
            </a:r>
            <a:r>
              <a:rPr lang="en-US" sz="1400" dirty="0">
                <a:ea typeface="MS Mincho" charset="0"/>
                <a:cs typeface="MS Mincho" charset="0"/>
              </a:rPr>
              <a:t>Y 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</a:t>
            </a:r>
            <a:r>
              <a:rPr lang="en-US" sz="1400" b="1" dirty="0">
                <a:ea typeface="MS Mincho" charset="0"/>
                <a:cs typeface="MS Mincho" charset="0"/>
              </a:rPr>
              <a:t>default</a:t>
            </a:r>
            <a:r>
              <a:rPr lang="en-US" sz="1400" dirty="0">
                <a:ea typeface="MS Mincho" charset="0"/>
                <a:cs typeface="MS Mincho" charset="0"/>
              </a:rPr>
              <a:t>: 	Y = 2'bxx;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</a:t>
            </a:r>
            <a:r>
              <a:rPr lang="en-US" sz="1400" b="1" dirty="0" err="1">
                <a:ea typeface="MS Mincho" charset="0"/>
                <a:cs typeface="MS Mincho" charset="0"/>
              </a:rPr>
              <a:t>endcase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 		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// Define the sequential block	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always</a:t>
            </a:r>
            <a:r>
              <a:rPr lang="en-US" sz="1400" dirty="0">
                <a:ea typeface="MS Mincho" charset="0"/>
                <a:cs typeface="MS Mincho" charset="0"/>
              </a:rPr>
              <a:t> @(</a:t>
            </a:r>
            <a:r>
              <a:rPr lang="en-US" sz="1400" b="1" dirty="0" err="1">
                <a:ea typeface="MS Mincho" charset="0"/>
                <a:cs typeface="MS Mincho" charset="0"/>
              </a:rPr>
              <a:t>negedge</a:t>
            </a:r>
            <a:r>
              <a:rPr lang="en-US" sz="1400" dirty="0">
                <a:ea typeface="MS Mincho" charset="0"/>
                <a:cs typeface="MS Mincho" charset="0"/>
              </a:rPr>
              <a:t> 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, </a:t>
            </a:r>
            <a:r>
              <a:rPr lang="en-US" sz="1400" b="1" dirty="0" err="1">
                <a:ea typeface="MS Mincho" charset="0"/>
                <a:cs typeface="MS Mincho" charset="0"/>
              </a:rPr>
              <a:t>posedge</a:t>
            </a:r>
            <a:r>
              <a:rPr lang="en-US" sz="1400" dirty="0">
                <a:ea typeface="MS Mincho" charset="0"/>
                <a:cs typeface="MS Mincho" charset="0"/>
              </a:rPr>
              <a:t> Clock)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</a:t>
            </a:r>
            <a:r>
              <a:rPr lang="en-US" sz="1400" b="1" dirty="0">
                <a:ea typeface="MS Mincho" charset="0"/>
                <a:cs typeface="MS Mincho" charset="0"/>
              </a:rPr>
              <a:t>if</a:t>
            </a:r>
            <a:r>
              <a:rPr lang="en-US" sz="1400" dirty="0">
                <a:ea typeface="MS Mincho" charset="0"/>
                <a:cs typeface="MS Mincho" charset="0"/>
              </a:rPr>
              <a:t> (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 = = 0)	y &lt;=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</a:t>
            </a:r>
            <a:r>
              <a:rPr lang="en-US" sz="1400" b="1" dirty="0">
                <a:ea typeface="MS Mincho" charset="0"/>
                <a:cs typeface="MS Mincho" charset="0"/>
              </a:rPr>
              <a:t>else</a:t>
            </a:r>
            <a:r>
              <a:rPr lang="en-US" sz="1400" dirty="0">
                <a:ea typeface="MS Mincho" charset="0"/>
                <a:cs typeface="MS Mincho" charset="0"/>
              </a:rPr>
              <a:t>	y &lt;= Y;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// Define output	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assign</a:t>
            </a:r>
            <a:r>
              <a:rPr lang="en-US" sz="1400" dirty="0">
                <a:ea typeface="MS Mincho" charset="0"/>
                <a:cs typeface="MS Mincho" charset="0"/>
              </a:rPr>
              <a:t> z = (y = = C);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 </a:t>
            </a:r>
            <a:endParaRPr lang="en-US" sz="1400" dirty="0">
              <a:cs typeface="Courier New" charset="0"/>
            </a:endParaRPr>
          </a:p>
          <a:p>
            <a:pPr>
              <a:tabLst>
                <a:tab pos="349250" algn="l"/>
                <a:tab pos="682625" algn="l"/>
                <a:tab pos="968375" algn="l"/>
                <a:tab pos="1714500" algn="l"/>
              </a:tabLst>
            </a:pPr>
            <a:r>
              <a:rPr lang="en-US" sz="1400" b="1" dirty="0" err="1">
                <a:ea typeface="MS Mincho" charset="0"/>
                <a:cs typeface="MS Mincho" charset="0"/>
              </a:rPr>
              <a:t>endmodule</a:t>
            </a:r>
            <a:endParaRPr lang="en-US" sz="1400" dirty="0">
              <a:cs typeface="Courier New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70" y="764704"/>
            <a:ext cx="3444387" cy="28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9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1784349" y="6165304"/>
            <a:ext cx="739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Figure 6.33.  </a:t>
            </a:r>
            <a:r>
              <a:rPr lang="en-US" sz="1800" dirty="0">
                <a:solidFill>
                  <a:schemeClr val="accent2"/>
                </a:solidFill>
                <a:ea typeface="MS Mincho" charset="0"/>
                <a:cs typeface="MS Mincho" charset="0"/>
              </a:rPr>
              <a:t>Second version of code for the FSM in Figure 6.3.</a:t>
            </a:r>
          </a:p>
        </p:txBody>
      </p:sp>
      <p:sp>
        <p:nvSpPr>
          <p:cNvPr id="40963" name="Rectangle 7"/>
          <p:cNvSpPr>
            <a:spLocks noChangeArrowheads="1"/>
          </p:cNvSpPr>
          <p:nvPr/>
        </p:nvSpPr>
        <p:spPr bwMode="auto">
          <a:xfrm>
            <a:off x="683568" y="689694"/>
            <a:ext cx="7085012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b="1" dirty="0">
                <a:ea typeface="MS Mincho" charset="0"/>
                <a:cs typeface="MS Mincho" charset="0"/>
              </a:rPr>
              <a:t>module</a:t>
            </a:r>
            <a:r>
              <a:rPr lang="en-US" sz="1400" dirty="0">
                <a:ea typeface="MS Mincho" charset="0"/>
                <a:cs typeface="MS Mincho" charset="0"/>
              </a:rPr>
              <a:t> simple (Clock, 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, w, z);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input</a:t>
            </a:r>
            <a:r>
              <a:rPr lang="en-US" sz="1400" dirty="0">
                <a:ea typeface="MS Mincho" charset="0"/>
                <a:cs typeface="MS Mincho" charset="0"/>
              </a:rPr>
              <a:t> Clock, 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, w;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output</a:t>
            </a:r>
            <a:r>
              <a:rPr lang="en-US" sz="1400" dirty="0">
                <a:ea typeface="MS Mincho" charset="0"/>
                <a:cs typeface="MS Mincho" charset="0"/>
              </a:rPr>
              <a:t> </a:t>
            </a:r>
            <a:r>
              <a:rPr lang="en-US" sz="1400" b="1" dirty="0" err="1">
                <a:ea typeface="MS Mincho" charset="0"/>
                <a:cs typeface="MS Mincho" charset="0"/>
              </a:rPr>
              <a:t>reg</a:t>
            </a:r>
            <a:r>
              <a:rPr lang="en-US" sz="1400" dirty="0">
                <a:ea typeface="MS Mincho" charset="0"/>
                <a:cs typeface="MS Mincho" charset="0"/>
              </a:rPr>
              <a:t> z;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 err="1">
                <a:ea typeface="MS Mincho" charset="0"/>
                <a:cs typeface="MS Mincho" charset="0"/>
              </a:rPr>
              <a:t>reg</a:t>
            </a:r>
            <a:r>
              <a:rPr lang="en-US" sz="1400" dirty="0">
                <a:ea typeface="MS Mincho" charset="0"/>
                <a:cs typeface="MS Mincho" charset="0"/>
              </a:rPr>
              <a:t> [2:1] y, Y;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parameter</a:t>
            </a:r>
            <a:r>
              <a:rPr lang="en-US" sz="1400" dirty="0">
                <a:ea typeface="MS Mincho" charset="0"/>
                <a:cs typeface="MS Mincho" charset="0"/>
              </a:rPr>
              <a:t> [2:1] A = 2'b00, B = 2'b01, C = 2'b10;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 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// Define the next state combinational circuit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always</a:t>
            </a:r>
            <a:r>
              <a:rPr lang="en-US" sz="1400" dirty="0">
                <a:ea typeface="MS Mincho" charset="0"/>
                <a:cs typeface="MS Mincho" charset="0"/>
              </a:rPr>
              <a:t> @(w, y)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begin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</a:t>
            </a:r>
            <a:r>
              <a:rPr lang="en-US" sz="1400" b="1" dirty="0">
                <a:ea typeface="MS Mincho" charset="0"/>
                <a:cs typeface="MS Mincho" charset="0"/>
              </a:rPr>
              <a:t>case</a:t>
            </a:r>
            <a:r>
              <a:rPr lang="en-US" sz="1400" dirty="0">
                <a:ea typeface="MS Mincho" charset="0"/>
                <a:cs typeface="MS Mincho" charset="0"/>
              </a:rPr>
              <a:t> (y)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A: </a:t>
            </a:r>
            <a:r>
              <a:rPr lang="en-US" sz="1400" b="1" dirty="0">
                <a:ea typeface="MS Mincho" charset="0"/>
                <a:cs typeface="MS Mincho" charset="0"/>
              </a:rPr>
              <a:t>if</a:t>
            </a:r>
            <a:r>
              <a:rPr lang="en-US" sz="1400" dirty="0">
                <a:ea typeface="MS Mincho" charset="0"/>
                <a:cs typeface="MS Mincho" charset="0"/>
              </a:rPr>
              <a:t> (w)	Y = B;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 	 </a:t>
            </a:r>
            <a:r>
              <a:rPr lang="en-US" sz="1400" b="1" dirty="0">
                <a:ea typeface="MS Mincho" charset="0"/>
                <a:cs typeface="MS Mincho" charset="0"/>
              </a:rPr>
              <a:t>else</a:t>
            </a:r>
            <a:r>
              <a:rPr lang="en-US" sz="1400" dirty="0">
                <a:ea typeface="MS Mincho" charset="0"/>
                <a:cs typeface="MS Mincho" charset="0"/>
              </a:rPr>
              <a:t>	Y 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B: </a:t>
            </a:r>
            <a:r>
              <a:rPr lang="en-US" sz="1400" b="1" dirty="0">
                <a:ea typeface="MS Mincho" charset="0"/>
                <a:cs typeface="MS Mincho" charset="0"/>
              </a:rPr>
              <a:t>if</a:t>
            </a:r>
            <a:r>
              <a:rPr lang="en-US" sz="1400" dirty="0">
                <a:ea typeface="MS Mincho" charset="0"/>
                <a:cs typeface="MS Mincho" charset="0"/>
              </a:rPr>
              <a:t> (w)	Y = C;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  	</a:t>
            </a:r>
            <a:r>
              <a:rPr lang="en-US" sz="1400" b="1" dirty="0">
                <a:ea typeface="MS Mincho" charset="0"/>
                <a:cs typeface="MS Mincho" charset="0"/>
              </a:rPr>
              <a:t>else</a:t>
            </a:r>
            <a:r>
              <a:rPr lang="en-US" sz="1400" dirty="0">
                <a:ea typeface="MS Mincho" charset="0"/>
                <a:cs typeface="MS Mincho" charset="0"/>
              </a:rPr>
              <a:t>	Y 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C: </a:t>
            </a:r>
            <a:r>
              <a:rPr lang="en-US" sz="1400" b="1" dirty="0">
                <a:ea typeface="MS Mincho" charset="0"/>
                <a:cs typeface="MS Mincho" charset="0"/>
              </a:rPr>
              <a:t>if</a:t>
            </a:r>
            <a:r>
              <a:rPr lang="en-US" sz="1400" dirty="0">
                <a:ea typeface="MS Mincho" charset="0"/>
                <a:cs typeface="MS Mincho" charset="0"/>
              </a:rPr>
              <a:t> (w)	Y = C;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  	</a:t>
            </a:r>
            <a:r>
              <a:rPr lang="en-US" sz="1400" b="1" dirty="0">
                <a:ea typeface="MS Mincho" charset="0"/>
                <a:cs typeface="MS Mincho" charset="0"/>
              </a:rPr>
              <a:t>else</a:t>
            </a:r>
            <a:r>
              <a:rPr lang="en-US" sz="1400" dirty="0">
                <a:ea typeface="MS Mincho" charset="0"/>
                <a:cs typeface="MS Mincho" charset="0"/>
              </a:rPr>
              <a:t>	Y 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</a:t>
            </a:r>
            <a:r>
              <a:rPr lang="en-US" sz="1400" b="1" dirty="0">
                <a:ea typeface="MS Mincho" charset="0"/>
                <a:cs typeface="MS Mincho" charset="0"/>
              </a:rPr>
              <a:t>default</a:t>
            </a:r>
            <a:r>
              <a:rPr lang="en-US" sz="1400" dirty="0">
                <a:ea typeface="MS Mincho" charset="0"/>
                <a:cs typeface="MS Mincho" charset="0"/>
              </a:rPr>
              <a:t>: 	Y = 2'bxx;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</a:t>
            </a:r>
            <a:r>
              <a:rPr lang="en-US" sz="1400" b="1" dirty="0" err="1">
                <a:ea typeface="MS Mincho" charset="0"/>
                <a:cs typeface="MS Mincho" charset="0"/>
              </a:rPr>
              <a:t>endcase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z = (y = = C);	//Define output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 	</a:t>
            </a:r>
            <a:r>
              <a:rPr lang="en-US" sz="1400" b="1" dirty="0">
                <a:ea typeface="MS Mincho" charset="0"/>
                <a:cs typeface="MS Mincho" charset="0"/>
              </a:rPr>
              <a:t>end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 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// Define the sequential block	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b="1" dirty="0">
                <a:ea typeface="MS Mincho" charset="0"/>
                <a:cs typeface="MS Mincho" charset="0"/>
              </a:rPr>
              <a:t>always</a:t>
            </a:r>
            <a:r>
              <a:rPr lang="en-US" sz="1400" dirty="0">
                <a:ea typeface="MS Mincho" charset="0"/>
                <a:cs typeface="MS Mincho" charset="0"/>
              </a:rPr>
              <a:t> @(</a:t>
            </a:r>
            <a:r>
              <a:rPr lang="en-US" sz="1400" b="1" dirty="0" err="1">
                <a:ea typeface="MS Mincho" charset="0"/>
                <a:cs typeface="MS Mincho" charset="0"/>
              </a:rPr>
              <a:t>negedge</a:t>
            </a:r>
            <a:r>
              <a:rPr lang="en-US" sz="1400" dirty="0">
                <a:ea typeface="MS Mincho" charset="0"/>
                <a:cs typeface="MS Mincho" charset="0"/>
              </a:rPr>
              <a:t> 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, </a:t>
            </a:r>
            <a:r>
              <a:rPr lang="en-US" sz="1400" b="1" dirty="0" err="1">
                <a:ea typeface="MS Mincho" charset="0"/>
                <a:cs typeface="MS Mincho" charset="0"/>
              </a:rPr>
              <a:t>posedge</a:t>
            </a:r>
            <a:r>
              <a:rPr lang="en-US" sz="1400" dirty="0">
                <a:ea typeface="MS Mincho" charset="0"/>
                <a:cs typeface="MS Mincho" charset="0"/>
              </a:rPr>
              <a:t> Clock)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</a:t>
            </a:r>
            <a:r>
              <a:rPr lang="en-US" sz="1400" b="1" dirty="0">
                <a:ea typeface="MS Mincho" charset="0"/>
                <a:cs typeface="MS Mincho" charset="0"/>
              </a:rPr>
              <a:t>if</a:t>
            </a:r>
            <a:r>
              <a:rPr lang="en-US" sz="1400" dirty="0">
                <a:ea typeface="MS Mincho" charset="0"/>
                <a:cs typeface="MS Mincho" charset="0"/>
              </a:rPr>
              <a:t> (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 = = 0)  y &lt;=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</a:t>
            </a:r>
            <a:r>
              <a:rPr lang="en-US" sz="1400" b="1" dirty="0">
                <a:ea typeface="MS Mincho" charset="0"/>
                <a:cs typeface="MS Mincho" charset="0"/>
              </a:rPr>
              <a:t>else</a:t>
            </a:r>
            <a:r>
              <a:rPr lang="en-US" sz="1400" dirty="0">
                <a:ea typeface="MS Mincho" charset="0"/>
                <a:cs typeface="MS Mincho" charset="0"/>
              </a:rPr>
              <a:t>	y &lt;= Y;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endParaRPr lang="en-US" sz="14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092200" algn="l"/>
                <a:tab pos="1663700" algn="l"/>
              </a:tabLst>
            </a:pPr>
            <a:r>
              <a:rPr lang="en-US" sz="1400" b="1" dirty="0" err="1">
                <a:ea typeface="MS Mincho" charset="0"/>
                <a:cs typeface="MS Mincho" charset="0"/>
              </a:rPr>
              <a:t>endmodule</a:t>
            </a:r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70" y="764704"/>
            <a:ext cx="3444387" cy="28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1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1776019" y="6165304"/>
            <a:ext cx="739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Figure 6.34.  </a:t>
            </a:r>
            <a:r>
              <a:rPr lang="en-US" sz="1600" dirty="0">
                <a:solidFill>
                  <a:schemeClr val="accent2"/>
                </a:solidFill>
                <a:ea typeface="MS Mincho" charset="0"/>
                <a:cs typeface="MS Mincho" charset="0"/>
              </a:rPr>
              <a:t>Third version of code for the FSM in Figure 6.3.</a:t>
            </a:r>
            <a:endParaRPr lang="en-US" sz="1600" i="1" dirty="0">
              <a:solidFill>
                <a:schemeClr val="accent2"/>
              </a:solidFill>
            </a:endParaRP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467544" y="692696"/>
            <a:ext cx="6234113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b="1" dirty="0">
                <a:ea typeface="MS Mincho" charset="0"/>
                <a:cs typeface="MS Mincho" charset="0"/>
              </a:rPr>
              <a:t>module</a:t>
            </a:r>
            <a:r>
              <a:rPr lang="en-US" sz="1600" dirty="0">
                <a:ea typeface="MS Mincho" charset="0"/>
                <a:cs typeface="MS Mincho" charset="0"/>
              </a:rPr>
              <a:t> simple (Clock, </a:t>
            </a:r>
            <a:r>
              <a:rPr lang="en-US" sz="1600" dirty="0" err="1">
                <a:ea typeface="MS Mincho" charset="0"/>
                <a:cs typeface="MS Mincho" charset="0"/>
              </a:rPr>
              <a:t>Resetn</a:t>
            </a:r>
            <a:r>
              <a:rPr lang="en-US" sz="1600" dirty="0">
                <a:ea typeface="MS Mincho" charset="0"/>
                <a:cs typeface="MS Mincho" charset="0"/>
              </a:rPr>
              <a:t>, w, z);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</a:t>
            </a:r>
            <a:r>
              <a:rPr lang="en-US" sz="1600" b="1" dirty="0">
                <a:ea typeface="MS Mincho" charset="0"/>
                <a:cs typeface="MS Mincho" charset="0"/>
              </a:rPr>
              <a:t>input</a:t>
            </a:r>
            <a:r>
              <a:rPr lang="en-US" sz="1600" dirty="0">
                <a:ea typeface="MS Mincho" charset="0"/>
                <a:cs typeface="MS Mincho" charset="0"/>
              </a:rPr>
              <a:t> Clock, </a:t>
            </a:r>
            <a:r>
              <a:rPr lang="en-US" sz="1600" dirty="0" err="1">
                <a:ea typeface="MS Mincho" charset="0"/>
                <a:cs typeface="MS Mincho" charset="0"/>
              </a:rPr>
              <a:t>Resetn</a:t>
            </a:r>
            <a:r>
              <a:rPr lang="en-US" sz="1600" dirty="0">
                <a:ea typeface="MS Mincho" charset="0"/>
                <a:cs typeface="MS Mincho" charset="0"/>
              </a:rPr>
              <a:t>, w;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</a:t>
            </a:r>
            <a:r>
              <a:rPr lang="en-US" sz="1600" b="1" dirty="0">
                <a:ea typeface="MS Mincho" charset="0"/>
                <a:cs typeface="MS Mincho" charset="0"/>
              </a:rPr>
              <a:t>output</a:t>
            </a:r>
            <a:r>
              <a:rPr lang="en-US" sz="1600" dirty="0">
                <a:ea typeface="MS Mincho" charset="0"/>
                <a:cs typeface="MS Mincho" charset="0"/>
              </a:rPr>
              <a:t> z;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</a:t>
            </a:r>
            <a:r>
              <a:rPr lang="en-US" sz="1600" b="1" dirty="0" err="1">
                <a:ea typeface="MS Mincho" charset="0"/>
                <a:cs typeface="MS Mincho" charset="0"/>
              </a:rPr>
              <a:t>reg</a:t>
            </a:r>
            <a:r>
              <a:rPr lang="en-US" sz="1600" dirty="0">
                <a:ea typeface="MS Mincho" charset="0"/>
                <a:cs typeface="MS Mincho" charset="0"/>
              </a:rPr>
              <a:t> [2:1] y;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</a:t>
            </a:r>
            <a:r>
              <a:rPr lang="en-US" sz="1600" b="1" dirty="0">
                <a:ea typeface="MS Mincho" charset="0"/>
                <a:cs typeface="MS Mincho" charset="0"/>
              </a:rPr>
              <a:t>parameter</a:t>
            </a:r>
            <a:r>
              <a:rPr lang="en-US" sz="1600" dirty="0">
                <a:ea typeface="MS Mincho" charset="0"/>
                <a:cs typeface="MS Mincho" charset="0"/>
              </a:rPr>
              <a:t> [2:1] A = 2'b00, B = 2'b01, C = 2'b10;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 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// Define the sequential block		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</a:t>
            </a:r>
            <a:r>
              <a:rPr lang="en-US" sz="1600" b="1" dirty="0">
                <a:ea typeface="MS Mincho" charset="0"/>
                <a:cs typeface="MS Mincho" charset="0"/>
              </a:rPr>
              <a:t>always</a:t>
            </a:r>
            <a:r>
              <a:rPr lang="en-US" sz="1600" dirty="0">
                <a:ea typeface="MS Mincho" charset="0"/>
                <a:cs typeface="MS Mincho" charset="0"/>
              </a:rPr>
              <a:t> @(</a:t>
            </a:r>
            <a:r>
              <a:rPr lang="en-US" sz="1600" b="1" dirty="0" err="1">
                <a:ea typeface="MS Mincho" charset="0"/>
                <a:cs typeface="MS Mincho" charset="0"/>
              </a:rPr>
              <a:t>negedge</a:t>
            </a:r>
            <a:r>
              <a:rPr lang="en-US" sz="1600" dirty="0">
                <a:ea typeface="MS Mincho" charset="0"/>
                <a:cs typeface="MS Mincho" charset="0"/>
              </a:rPr>
              <a:t> </a:t>
            </a:r>
            <a:r>
              <a:rPr lang="en-US" sz="1600" dirty="0" err="1">
                <a:ea typeface="MS Mincho" charset="0"/>
                <a:cs typeface="MS Mincho" charset="0"/>
              </a:rPr>
              <a:t>Resetn</a:t>
            </a:r>
            <a:r>
              <a:rPr lang="en-US" sz="1600" dirty="0">
                <a:ea typeface="MS Mincho" charset="0"/>
                <a:cs typeface="MS Mincho" charset="0"/>
              </a:rPr>
              <a:t>, </a:t>
            </a:r>
            <a:r>
              <a:rPr lang="en-US" sz="1600" b="1" dirty="0" err="1">
                <a:ea typeface="MS Mincho" charset="0"/>
                <a:cs typeface="MS Mincho" charset="0"/>
              </a:rPr>
              <a:t>posedge</a:t>
            </a:r>
            <a:r>
              <a:rPr lang="en-US" sz="1600" dirty="0">
                <a:ea typeface="MS Mincho" charset="0"/>
                <a:cs typeface="MS Mincho" charset="0"/>
              </a:rPr>
              <a:t> Clock)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</a:t>
            </a:r>
            <a:r>
              <a:rPr lang="en-US" sz="1600" b="1" dirty="0">
                <a:ea typeface="MS Mincho" charset="0"/>
                <a:cs typeface="MS Mincho" charset="0"/>
              </a:rPr>
              <a:t>if</a:t>
            </a:r>
            <a:r>
              <a:rPr lang="en-US" sz="1600" dirty="0">
                <a:ea typeface="MS Mincho" charset="0"/>
                <a:cs typeface="MS Mincho" charset="0"/>
              </a:rPr>
              <a:t> (</a:t>
            </a:r>
            <a:r>
              <a:rPr lang="en-US" sz="1600" dirty="0" err="1">
                <a:ea typeface="MS Mincho" charset="0"/>
                <a:cs typeface="MS Mincho" charset="0"/>
              </a:rPr>
              <a:t>Resetn</a:t>
            </a:r>
            <a:r>
              <a:rPr lang="en-US" sz="1600" dirty="0">
                <a:ea typeface="MS Mincho" charset="0"/>
                <a:cs typeface="MS Mincho" charset="0"/>
              </a:rPr>
              <a:t> = = 0)	y &lt;= A;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</a:t>
            </a:r>
            <a:r>
              <a:rPr lang="en-US" sz="1600" b="1" dirty="0">
                <a:ea typeface="MS Mincho" charset="0"/>
                <a:cs typeface="MS Mincho" charset="0"/>
              </a:rPr>
              <a:t>else 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	</a:t>
            </a:r>
            <a:r>
              <a:rPr lang="en-US" sz="1600" b="1" dirty="0">
                <a:ea typeface="MS Mincho" charset="0"/>
                <a:cs typeface="MS Mincho" charset="0"/>
              </a:rPr>
              <a:t>case</a:t>
            </a:r>
            <a:r>
              <a:rPr lang="en-US" sz="1600" dirty="0">
                <a:ea typeface="MS Mincho" charset="0"/>
                <a:cs typeface="MS Mincho" charset="0"/>
              </a:rPr>
              <a:t> (y)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		A: </a:t>
            </a:r>
            <a:r>
              <a:rPr lang="en-US" sz="1600" b="1" dirty="0">
                <a:ea typeface="MS Mincho" charset="0"/>
                <a:cs typeface="MS Mincho" charset="0"/>
              </a:rPr>
              <a:t>if</a:t>
            </a:r>
            <a:r>
              <a:rPr lang="en-US" sz="1600" dirty="0">
                <a:ea typeface="MS Mincho" charset="0"/>
                <a:cs typeface="MS Mincho" charset="0"/>
              </a:rPr>
              <a:t> (w)	y &lt;= B;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		  	</a:t>
            </a:r>
            <a:r>
              <a:rPr lang="en-US" sz="1600" b="1" dirty="0">
                <a:ea typeface="MS Mincho" charset="0"/>
                <a:cs typeface="MS Mincho" charset="0"/>
              </a:rPr>
              <a:t>else</a:t>
            </a:r>
            <a:r>
              <a:rPr lang="en-US" sz="1600" dirty="0">
                <a:ea typeface="MS Mincho" charset="0"/>
                <a:cs typeface="MS Mincho" charset="0"/>
              </a:rPr>
              <a:t>	y &lt;= A;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		B: </a:t>
            </a:r>
            <a:r>
              <a:rPr lang="en-US" sz="1600" b="1" dirty="0">
                <a:ea typeface="MS Mincho" charset="0"/>
                <a:cs typeface="MS Mincho" charset="0"/>
              </a:rPr>
              <a:t>if</a:t>
            </a:r>
            <a:r>
              <a:rPr lang="en-US" sz="1600" dirty="0">
                <a:ea typeface="MS Mincho" charset="0"/>
                <a:cs typeface="MS Mincho" charset="0"/>
              </a:rPr>
              <a:t> (w)	y &lt;= C;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		   	</a:t>
            </a:r>
            <a:r>
              <a:rPr lang="en-US" sz="1600" b="1" dirty="0">
                <a:ea typeface="MS Mincho" charset="0"/>
                <a:cs typeface="MS Mincho" charset="0"/>
              </a:rPr>
              <a:t>else</a:t>
            </a:r>
            <a:r>
              <a:rPr lang="en-US" sz="1600" dirty="0">
                <a:ea typeface="MS Mincho" charset="0"/>
                <a:cs typeface="MS Mincho" charset="0"/>
              </a:rPr>
              <a:t>	y &lt;= A;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		C: </a:t>
            </a:r>
            <a:r>
              <a:rPr lang="en-US" sz="1600" b="1" dirty="0">
                <a:ea typeface="MS Mincho" charset="0"/>
                <a:cs typeface="MS Mincho" charset="0"/>
              </a:rPr>
              <a:t>if</a:t>
            </a:r>
            <a:r>
              <a:rPr lang="en-US" sz="1600" dirty="0">
                <a:ea typeface="MS Mincho" charset="0"/>
                <a:cs typeface="MS Mincho" charset="0"/>
              </a:rPr>
              <a:t> (w)	y &lt;= C;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		   	</a:t>
            </a:r>
            <a:r>
              <a:rPr lang="en-US" sz="1600" b="1" dirty="0">
                <a:ea typeface="MS Mincho" charset="0"/>
                <a:cs typeface="MS Mincho" charset="0"/>
              </a:rPr>
              <a:t>else</a:t>
            </a:r>
            <a:r>
              <a:rPr lang="en-US" sz="1600" dirty="0">
                <a:ea typeface="MS Mincho" charset="0"/>
                <a:cs typeface="MS Mincho" charset="0"/>
              </a:rPr>
              <a:t>	y &lt;= A;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		</a:t>
            </a:r>
            <a:r>
              <a:rPr lang="en-US" sz="1600" b="1" dirty="0">
                <a:ea typeface="MS Mincho" charset="0"/>
                <a:cs typeface="MS Mincho" charset="0"/>
              </a:rPr>
              <a:t>default</a:t>
            </a:r>
            <a:r>
              <a:rPr lang="en-US" sz="1600" dirty="0">
                <a:ea typeface="MS Mincho" charset="0"/>
                <a:cs typeface="MS Mincho" charset="0"/>
              </a:rPr>
              <a:t>:	y &lt;= 2'bxx;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	</a:t>
            </a:r>
            <a:r>
              <a:rPr lang="en-US" sz="1600" b="1" dirty="0" err="1">
                <a:ea typeface="MS Mincho" charset="0"/>
                <a:cs typeface="MS Mincho" charset="0"/>
              </a:rPr>
              <a:t>endcase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 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// Define output 	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</a:t>
            </a:r>
            <a:r>
              <a:rPr lang="en-US" sz="1600" b="1" dirty="0">
                <a:ea typeface="MS Mincho" charset="0"/>
                <a:cs typeface="MS Mincho" charset="0"/>
              </a:rPr>
              <a:t>assign</a:t>
            </a:r>
            <a:r>
              <a:rPr lang="en-US" sz="1600" dirty="0">
                <a:ea typeface="MS Mincho" charset="0"/>
                <a:cs typeface="MS Mincho" charset="0"/>
              </a:rPr>
              <a:t> z = (y = = C);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 </a:t>
            </a:r>
            <a:endParaRPr lang="en-US" sz="1600" dirty="0">
              <a:cs typeface="Courier New" charset="0"/>
            </a:endParaRPr>
          </a:p>
          <a:p>
            <a:pPr>
              <a:tabLst>
                <a:tab pos="342900" algn="l"/>
                <a:tab pos="635000" algn="l"/>
                <a:tab pos="914400" algn="l"/>
                <a:tab pos="1257300" algn="l"/>
                <a:tab pos="1485900" algn="l"/>
                <a:tab pos="2120900" algn="l"/>
              </a:tabLst>
            </a:pPr>
            <a:r>
              <a:rPr lang="en-US" sz="1600" b="1" dirty="0" err="1">
                <a:ea typeface="MS Mincho" charset="0"/>
                <a:cs typeface="MS Mincho" charset="0"/>
              </a:rPr>
              <a:t>endmodule</a:t>
            </a:r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70" y="760562"/>
            <a:ext cx="3444387" cy="28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0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0" y="723468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module</a:t>
            </a:r>
            <a:r>
              <a:rPr lang="en-US" sz="1600" b="0" dirty="0">
                <a:ea typeface="MS Mincho" charset="0"/>
                <a:cs typeface="MS Mincho" charset="0"/>
              </a:rPr>
              <a:t> control (Clock, </a:t>
            </a:r>
            <a:r>
              <a:rPr lang="en-US" sz="1600" b="0" dirty="0" err="1">
                <a:ea typeface="MS Mincho" charset="0"/>
                <a:cs typeface="MS Mincho" charset="0"/>
              </a:rPr>
              <a:t>Resetn</a:t>
            </a:r>
            <a:r>
              <a:rPr lang="en-US" sz="1600" b="0" dirty="0">
                <a:ea typeface="MS Mincho" charset="0"/>
                <a:cs typeface="MS Mincho" charset="0"/>
              </a:rPr>
              <a:t>, w, R1in, R1out, R2in, R2out, R3in, R3out,Done);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</a:t>
            </a:r>
            <a:r>
              <a:rPr lang="en-US" sz="1600" dirty="0">
                <a:ea typeface="MS Mincho" charset="0"/>
                <a:cs typeface="MS Mincho" charset="0"/>
              </a:rPr>
              <a:t>input</a:t>
            </a:r>
            <a:r>
              <a:rPr lang="en-US" sz="1600" b="0" dirty="0">
                <a:ea typeface="MS Mincho" charset="0"/>
                <a:cs typeface="MS Mincho" charset="0"/>
              </a:rPr>
              <a:t> Clock, </a:t>
            </a:r>
            <a:r>
              <a:rPr lang="en-US" sz="1600" b="0" dirty="0" err="1">
                <a:ea typeface="MS Mincho" charset="0"/>
                <a:cs typeface="MS Mincho" charset="0"/>
              </a:rPr>
              <a:t>Resetn</a:t>
            </a:r>
            <a:r>
              <a:rPr lang="en-US" sz="1600" b="0" dirty="0">
                <a:ea typeface="MS Mincho" charset="0"/>
                <a:cs typeface="MS Mincho" charset="0"/>
              </a:rPr>
              <a:t>, w;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</a:t>
            </a:r>
            <a:r>
              <a:rPr lang="en-US" sz="1600" dirty="0">
                <a:ea typeface="MS Mincho" charset="0"/>
                <a:cs typeface="MS Mincho" charset="0"/>
              </a:rPr>
              <a:t>output</a:t>
            </a:r>
            <a:r>
              <a:rPr lang="en-US" sz="1600" b="0" dirty="0">
                <a:ea typeface="MS Mincho" charset="0"/>
                <a:cs typeface="MS Mincho" charset="0"/>
              </a:rPr>
              <a:t> R1in, R1out, R2in, R2out, R3in, R3out, Done;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</a:t>
            </a:r>
            <a:r>
              <a:rPr lang="en-US" sz="1600" dirty="0" err="1">
                <a:ea typeface="MS Mincho" charset="0"/>
                <a:cs typeface="MS Mincho" charset="0"/>
              </a:rPr>
              <a:t>reg</a:t>
            </a:r>
            <a:r>
              <a:rPr lang="en-US" sz="1600" b="0" dirty="0">
                <a:ea typeface="MS Mincho" charset="0"/>
                <a:cs typeface="MS Mincho" charset="0"/>
              </a:rPr>
              <a:t> [2:1] y, Y;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</a:t>
            </a:r>
            <a:r>
              <a:rPr lang="en-US" sz="1600" dirty="0">
                <a:ea typeface="MS Mincho" charset="0"/>
                <a:cs typeface="MS Mincho" charset="0"/>
              </a:rPr>
              <a:t>parameter</a:t>
            </a:r>
            <a:r>
              <a:rPr lang="en-US" sz="1600" b="0" dirty="0">
                <a:ea typeface="MS Mincho" charset="0"/>
                <a:cs typeface="MS Mincho" charset="0"/>
              </a:rPr>
              <a:t> [2:1] A = 2'b00, B = 2'b01, C = 2'b10, D = 2'b11;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 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// Define the next state combinational circuit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</a:t>
            </a:r>
            <a:r>
              <a:rPr lang="en-US" sz="1600" dirty="0">
                <a:ea typeface="MS Mincho" charset="0"/>
                <a:cs typeface="MS Mincho" charset="0"/>
              </a:rPr>
              <a:t>always</a:t>
            </a:r>
            <a:r>
              <a:rPr lang="en-US" sz="1600" b="0" dirty="0">
                <a:ea typeface="MS Mincho" charset="0"/>
                <a:cs typeface="MS Mincho" charset="0"/>
              </a:rPr>
              <a:t> @(w, y)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	</a:t>
            </a:r>
            <a:r>
              <a:rPr lang="en-US" sz="1600" dirty="0">
                <a:ea typeface="MS Mincho" charset="0"/>
                <a:cs typeface="MS Mincho" charset="0"/>
              </a:rPr>
              <a:t>case</a:t>
            </a:r>
            <a:r>
              <a:rPr lang="en-US" sz="1600" b="0" dirty="0">
                <a:ea typeface="MS Mincho" charset="0"/>
                <a:cs typeface="MS Mincho" charset="0"/>
              </a:rPr>
              <a:t> (y)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		A: </a:t>
            </a:r>
            <a:r>
              <a:rPr lang="en-US" sz="1600" dirty="0">
                <a:ea typeface="MS Mincho" charset="0"/>
                <a:cs typeface="MS Mincho" charset="0"/>
              </a:rPr>
              <a:t>if</a:t>
            </a:r>
            <a:r>
              <a:rPr lang="en-US" sz="1600" b="0" dirty="0">
                <a:ea typeface="MS Mincho" charset="0"/>
                <a:cs typeface="MS Mincho" charset="0"/>
              </a:rPr>
              <a:t> (w)	Y = B;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		   	</a:t>
            </a:r>
            <a:r>
              <a:rPr lang="en-US" sz="1600" dirty="0">
                <a:ea typeface="MS Mincho" charset="0"/>
                <a:cs typeface="MS Mincho" charset="0"/>
              </a:rPr>
              <a:t>else</a:t>
            </a:r>
            <a:r>
              <a:rPr lang="en-US" sz="1600" b="0" dirty="0">
                <a:ea typeface="MS Mincho" charset="0"/>
                <a:cs typeface="MS Mincho" charset="0"/>
              </a:rPr>
              <a:t>	Y = A;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		B:	Y = C;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	   	C:	Y = D;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		D:	Y = A;</a:t>
            </a:r>
            <a:endParaRPr lang="en-US" sz="1600" b="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b="0" dirty="0">
                <a:ea typeface="MS Mincho" charset="0"/>
                <a:cs typeface="MS Mincho" charset="0"/>
              </a:rPr>
              <a:t>		</a:t>
            </a:r>
            <a:r>
              <a:rPr lang="en-US" sz="1600" dirty="0" err="1" smtClean="0">
                <a:ea typeface="MS Mincho" charset="0"/>
                <a:cs typeface="MS Mincho" charset="0"/>
              </a:rPr>
              <a:t>endcase</a:t>
            </a:r>
            <a:endParaRPr lang="en-US" sz="1600" b="0" dirty="0">
              <a:cs typeface="Courier New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1358900" y="6419850"/>
            <a:ext cx="184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800" b="0" dirty="0">
              <a:solidFill>
                <a:schemeClr val="accent2"/>
              </a:solidFill>
              <a:ea typeface="MS Mincho" charset="0"/>
              <a:cs typeface="MS Minch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701936"/>
          </a:xfrm>
        </p:spPr>
        <p:txBody>
          <a:bodyPr/>
          <a:lstStyle/>
          <a:p>
            <a:r>
              <a:rPr lang="en-US" sz="2400" b="0" dirty="0"/>
              <a:t>Figure 6.35.</a:t>
            </a:r>
            <a:r>
              <a:rPr lang="en-US" sz="1800" b="0" dirty="0"/>
              <a:t>  </a:t>
            </a:r>
            <a:r>
              <a:rPr lang="en-US" sz="2400" b="0" dirty="0">
                <a:ea typeface="MS Mincho" charset="0"/>
                <a:cs typeface="MS Mincho" charset="0"/>
              </a:rPr>
              <a:t>Verilog code for the FSM in Figure 6.11.</a:t>
            </a:r>
            <a:br>
              <a:rPr lang="en-US" sz="2400" b="0" dirty="0">
                <a:ea typeface="MS Mincho" charset="0"/>
                <a:cs typeface="MS Mincho" charset="0"/>
              </a:rPr>
            </a:b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2564904"/>
            <a:ext cx="482453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// Define the sequential block	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always @(</a:t>
            </a:r>
            <a:r>
              <a:rPr lang="en-US" sz="1600" dirty="0" err="1">
                <a:ea typeface="MS Mincho" charset="0"/>
                <a:cs typeface="MS Mincho" charset="0"/>
              </a:rPr>
              <a:t>negedge</a:t>
            </a:r>
            <a:r>
              <a:rPr lang="en-US" sz="1600" dirty="0">
                <a:ea typeface="MS Mincho" charset="0"/>
                <a:cs typeface="MS Mincho" charset="0"/>
              </a:rPr>
              <a:t> </a:t>
            </a:r>
            <a:r>
              <a:rPr lang="en-US" sz="1600" dirty="0" err="1">
                <a:ea typeface="MS Mincho" charset="0"/>
                <a:cs typeface="MS Mincho" charset="0"/>
              </a:rPr>
              <a:t>Resetn</a:t>
            </a:r>
            <a:r>
              <a:rPr lang="en-US" sz="1600" dirty="0">
                <a:ea typeface="MS Mincho" charset="0"/>
                <a:cs typeface="MS Mincho" charset="0"/>
              </a:rPr>
              <a:t>, </a:t>
            </a:r>
            <a:r>
              <a:rPr lang="en-US" sz="1600" dirty="0" err="1">
                <a:ea typeface="MS Mincho" charset="0"/>
                <a:cs typeface="MS Mincho" charset="0"/>
              </a:rPr>
              <a:t>posedge</a:t>
            </a:r>
            <a:r>
              <a:rPr lang="en-US" sz="1600" dirty="0">
                <a:ea typeface="MS Mincho" charset="0"/>
                <a:cs typeface="MS Mincho" charset="0"/>
              </a:rPr>
              <a:t> Clock)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if (</a:t>
            </a:r>
            <a:r>
              <a:rPr lang="en-US" sz="1600" dirty="0" err="1">
                <a:ea typeface="MS Mincho" charset="0"/>
                <a:cs typeface="MS Mincho" charset="0"/>
              </a:rPr>
              <a:t>Resetn</a:t>
            </a:r>
            <a:r>
              <a:rPr lang="en-US" sz="1600" dirty="0">
                <a:ea typeface="MS Mincho" charset="0"/>
                <a:cs typeface="MS Mincho" charset="0"/>
              </a:rPr>
              <a:t> = = 0)	y &lt;= A;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	else	y &lt;= Y;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// Define outputs	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assign R2out = (y = = B);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assign R3in = (y = = B);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assign R1out = (y = = C);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assign R2in = (y = = C);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assign R3out = (y = = D);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assign R1in = (y = = D);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	assign Done = (y = = D);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>
                <a:ea typeface="MS Mincho" charset="0"/>
                <a:cs typeface="MS Mincho" charset="0"/>
              </a:rPr>
              <a:t> </a:t>
            </a:r>
            <a:endParaRPr lang="en-US" sz="1600" dirty="0">
              <a:cs typeface="Courier New" charset="0"/>
            </a:endParaRPr>
          </a:p>
          <a:p>
            <a:pPr>
              <a:tabLst>
                <a:tab pos="292100" algn="l"/>
                <a:tab pos="571500" algn="l"/>
                <a:tab pos="749300" algn="l"/>
                <a:tab pos="1023938" algn="l"/>
                <a:tab pos="1485900" algn="l"/>
                <a:tab pos="2232025" algn="l"/>
              </a:tabLst>
            </a:pPr>
            <a:r>
              <a:rPr lang="en-US" sz="1600" dirty="0" err="1">
                <a:ea typeface="MS Mincho" charset="0"/>
                <a:cs typeface="MS Mincho" charset="0"/>
              </a:rPr>
              <a:t>endmodule</a:t>
            </a:r>
            <a:endParaRPr lang="en-US" sz="1600" dirty="0"/>
          </a:p>
          <a:p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 bwMode="auto">
          <a:xfrm flipV="1">
            <a:off x="1259632" y="2492896"/>
            <a:ext cx="3672408" cy="2016224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3" y="4536531"/>
            <a:ext cx="2570800" cy="229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0" y="692696"/>
            <a:ext cx="629496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module</a:t>
            </a:r>
            <a:r>
              <a:rPr lang="en-US" sz="1400" b="0" dirty="0">
                <a:ea typeface="MS Mincho" charset="0"/>
                <a:cs typeface="MS Mincho" charset="0"/>
              </a:rPr>
              <a:t> mealy (Clock, </a:t>
            </a:r>
            <a:r>
              <a:rPr lang="en-US" sz="1400" b="0" dirty="0" err="1">
                <a:ea typeface="MS Mincho" charset="0"/>
                <a:cs typeface="MS Mincho" charset="0"/>
              </a:rPr>
              <a:t>Resetn</a:t>
            </a:r>
            <a:r>
              <a:rPr lang="en-US" sz="1400" b="0" dirty="0">
                <a:ea typeface="MS Mincho" charset="0"/>
                <a:cs typeface="MS Mincho" charset="0"/>
              </a:rPr>
              <a:t>, w, z);</a:t>
            </a:r>
            <a:endParaRPr lang="en-US" sz="1400" b="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b="0" dirty="0">
                <a:ea typeface="MS Mincho" charset="0"/>
                <a:cs typeface="MS Mincho" charset="0"/>
              </a:rPr>
              <a:t>	</a:t>
            </a:r>
            <a:r>
              <a:rPr lang="en-US" sz="1400" dirty="0">
                <a:ea typeface="MS Mincho" charset="0"/>
                <a:cs typeface="MS Mincho" charset="0"/>
              </a:rPr>
              <a:t>input</a:t>
            </a:r>
            <a:r>
              <a:rPr lang="en-US" sz="1400" b="0" dirty="0">
                <a:ea typeface="MS Mincho" charset="0"/>
                <a:cs typeface="MS Mincho" charset="0"/>
              </a:rPr>
              <a:t> Clock, </a:t>
            </a:r>
            <a:r>
              <a:rPr lang="en-US" sz="1400" b="0" dirty="0" err="1">
                <a:ea typeface="MS Mincho" charset="0"/>
                <a:cs typeface="MS Mincho" charset="0"/>
              </a:rPr>
              <a:t>Resetn</a:t>
            </a:r>
            <a:r>
              <a:rPr lang="en-US" sz="1400" b="0" dirty="0">
                <a:ea typeface="MS Mincho" charset="0"/>
                <a:cs typeface="MS Mincho" charset="0"/>
              </a:rPr>
              <a:t>, w;</a:t>
            </a:r>
            <a:endParaRPr lang="en-US" sz="1400" b="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b="0" dirty="0">
                <a:ea typeface="MS Mincho" charset="0"/>
                <a:cs typeface="MS Mincho" charset="0"/>
              </a:rPr>
              <a:t>	</a:t>
            </a:r>
            <a:r>
              <a:rPr lang="en-US" sz="1400" dirty="0">
                <a:ea typeface="MS Mincho" charset="0"/>
                <a:cs typeface="MS Mincho" charset="0"/>
              </a:rPr>
              <a:t>output</a:t>
            </a:r>
            <a:r>
              <a:rPr lang="en-US" sz="1400" b="0" dirty="0">
                <a:ea typeface="MS Mincho" charset="0"/>
                <a:cs typeface="MS Mincho" charset="0"/>
              </a:rPr>
              <a:t> </a:t>
            </a:r>
            <a:r>
              <a:rPr lang="en-US" sz="1400" dirty="0" err="1">
                <a:ea typeface="MS Mincho" charset="0"/>
                <a:cs typeface="MS Mincho" charset="0"/>
              </a:rPr>
              <a:t>reg</a:t>
            </a:r>
            <a:r>
              <a:rPr lang="en-US" sz="1400" b="0" dirty="0">
                <a:ea typeface="MS Mincho" charset="0"/>
                <a:cs typeface="MS Mincho" charset="0"/>
              </a:rPr>
              <a:t> z;</a:t>
            </a:r>
            <a:endParaRPr lang="en-US" sz="1400" b="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b="0" dirty="0">
                <a:ea typeface="MS Mincho" charset="0"/>
                <a:cs typeface="MS Mincho" charset="0"/>
              </a:rPr>
              <a:t>	</a:t>
            </a:r>
            <a:r>
              <a:rPr lang="en-US" sz="1400" dirty="0" err="1">
                <a:ea typeface="MS Mincho" charset="0"/>
                <a:cs typeface="MS Mincho" charset="0"/>
              </a:rPr>
              <a:t>reg</a:t>
            </a:r>
            <a:r>
              <a:rPr lang="en-US" sz="1400" b="0" dirty="0">
                <a:ea typeface="MS Mincho" charset="0"/>
                <a:cs typeface="MS Mincho" charset="0"/>
              </a:rPr>
              <a:t> y, Y;</a:t>
            </a:r>
            <a:endParaRPr lang="en-US" sz="1400" b="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b="0" dirty="0">
                <a:ea typeface="MS Mincho" charset="0"/>
                <a:cs typeface="MS Mincho" charset="0"/>
              </a:rPr>
              <a:t>	</a:t>
            </a:r>
            <a:r>
              <a:rPr lang="en-US" sz="1400" dirty="0">
                <a:ea typeface="MS Mincho" charset="0"/>
                <a:cs typeface="MS Mincho" charset="0"/>
              </a:rPr>
              <a:t>parameter</a:t>
            </a:r>
            <a:r>
              <a:rPr lang="en-US" sz="1400" b="0" dirty="0">
                <a:ea typeface="MS Mincho" charset="0"/>
                <a:cs typeface="MS Mincho" charset="0"/>
              </a:rPr>
              <a:t> A = 1</a:t>
            </a:r>
            <a:r>
              <a:rPr lang="ja-JP" altLang="en-US" sz="1400" b="0" dirty="0">
                <a:ea typeface="MS Mincho" charset="0"/>
                <a:cs typeface="MS Mincho" charset="0"/>
              </a:rPr>
              <a:t>’</a:t>
            </a:r>
            <a:r>
              <a:rPr lang="en-US" sz="1400" b="0" dirty="0">
                <a:ea typeface="MS Mincho" charset="0"/>
                <a:cs typeface="MS Mincho" charset="0"/>
              </a:rPr>
              <a:t>b0, B = 1</a:t>
            </a:r>
            <a:r>
              <a:rPr lang="ja-JP" altLang="en-US" sz="1400" b="0" dirty="0">
                <a:ea typeface="MS Mincho" charset="0"/>
                <a:cs typeface="MS Mincho" charset="0"/>
              </a:rPr>
              <a:t>’</a:t>
            </a:r>
            <a:r>
              <a:rPr lang="en-US" sz="1400" b="0" dirty="0">
                <a:ea typeface="MS Mincho" charset="0"/>
                <a:cs typeface="MS Mincho" charset="0"/>
              </a:rPr>
              <a:t>b1;</a:t>
            </a:r>
            <a:endParaRPr lang="en-US" sz="1400" b="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b="0" dirty="0">
                <a:ea typeface="MS Mincho" charset="0"/>
                <a:cs typeface="MS Mincho" charset="0"/>
              </a:rPr>
              <a:t> </a:t>
            </a:r>
            <a:endParaRPr lang="en-US" sz="1400" b="0" dirty="0" smtClean="0">
              <a:ea typeface="MS Mincho" charset="0"/>
              <a:cs typeface="MS Mincho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// Define the sequential block	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always @(</a:t>
            </a:r>
            <a:r>
              <a:rPr lang="en-US" sz="1400" dirty="0" err="1">
                <a:ea typeface="MS Mincho" charset="0"/>
                <a:cs typeface="MS Mincho" charset="0"/>
              </a:rPr>
              <a:t>negedge</a:t>
            </a:r>
            <a:r>
              <a:rPr lang="en-US" sz="1400" dirty="0">
                <a:ea typeface="MS Mincho" charset="0"/>
                <a:cs typeface="MS Mincho" charset="0"/>
              </a:rPr>
              <a:t> 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, </a:t>
            </a:r>
            <a:r>
              <a:rPr lang="en-US" sz="1400" dirty="0" err="1">
                <a:ea typeface="MS Mincho" charset="0"/>
                <a:cs typeface="MS Mincho" charset="0"/>
              </a:rPr>
              <a:t>posedge</a:t>
            </a:r>
            <a:r>
              <a:rPr lang="en-US" sz="1400" dirty="0">
                <a:ea typeface="MS Mincho" charset="0"/>
                <a:cs typeface="MS Mincho" charset="0"/>
              </a:rPr>
              <a:t> Clock)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if (</a:t>
            </a:r>
            <a:r>
              <a:rPr lang="en-US" sz="1400" dirty="0" err="1">
                <a:ea typeface="MS Mincho" charset="0"/>
                <a:cs typeface="MS Mincho" charset="0"/>
              </a:rPr>
              <a:t>Resetn</a:t>
            </a:r>
            <a:r>
              <a:rPr lang="en-US" sz="1400" dirty="0">
                <a:ea typeface="MS Mincho" charset="0"/>
                <a:cs typeface="MS Mincho" charset="0"/>
              </a:rPr>
              <a:t> = = 0) y &lt;=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else	 y &lt;= Y;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 </a:t>
            </a:r>
            <a:endParaRPr lang="en-US" sz="1400" dirty="0"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325730"/>
          </a:xfrm>
        </p:spPr>
        <p:txBody>
          <a:bodyPr/>
          <a:lstStyle/>
          <a:p>
            <a:r>
              <a:rPr lang="en-US" sz="2000" b="0" dirty="0">
                <a:ea typeface="MS Mincho" charset="0"/>
                <a:cs typeface="MS Mincho" charset="0"/>
              </a:rPr>
              <a:t>Figure 6.36.  Verilog code for the Mealy machine of Figure 6.23</a:t>
            </a:r>
            <a:r>
              <a:rPr lang="en-US" sz="2000" b="0" dirty="0" smtClean="0">
                <a:ea typeface="MS Mincho" charset="0"/>
                <a:cs typeface="MS Mincho" charset="0"/>
              </a:rPr>
              <a:t>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297698" y="679551"/>
            <a:ext cx="4824536" cy="618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// Define the next state and output combinational circuits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always @(w, y)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case (y)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A:	if (w)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  		begin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	z = 0;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	Y = B;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 	end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else  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begin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	z = 0;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	Y 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  	end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B:	if (w)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begin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	z = 1;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	Y = B;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 	end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else  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 	begin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	z = 0;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   	Y = A;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		end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	</a:t>
            </a:r>
            <a:r>
              <a:rPr lang="en-US" sz="1400" dirty="0" err="1">
                <a:ea typeface="MS Mincho" charset="0"/>
                <a:cs typeface="MS Mincho" charset="0"/>
              </a:rPr>
              <a:t>endcase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 		</a:t>
            </a:r>
            <a:endParaRPr lang="en-US" sz="1400" dirty="0">
              <a:cs typeface="Courier New" charset="0"/>
            </a:endParaRPr>
          </a:p>
          <a:p>
            <a:pPr>
              <a:tabLst>
                <a:tab pos="347663" algn="l"/>
                <a:tab pos="676275" algn="l"/>
                <a:tab pos="962025" algn="l"/>
                <a:tab pos="1373188" algn="l"/>
                <a:tab pos="1720850" algn="l"/>
              </a:tabLst>
            </a:pPr>
            <a:r>
              <a:rPr lang="en-US" sz="1400" dirty="0">
                <a:ea typeface="MS Mincho" charset="0"/>
                <a:cs typeface="MS Mincho" charset="0"/>
              </a:rPr>
              <a:t>	</a:t>
            </a:r>
            <a:r>
              <a:rPr lang="en-US" sz="1400" dirty="0" err="1">
                <a:ea typeface="MS Mincho" charset="0"/>
                <a:cs typeface="MS Mincho" charset="0"/>
              </a:rPr>
              <a:t>endmodule</a:t>
            </a:r>
            <a:r>
              <a:rPr lang="en-US" sz="1400" dirty="0">
                <a:ea typeface="MS Mincho" charset="0"/>
                <a:cs typeface="MS Mincho" charset="0"/>
              </a:rPr>
              <a:t> </a:t>
            </a:r>
            <a:endParaRPr lang="en-US" sz="1400" dirty="0">
              <a:cs typeface="Courier New" charset="0"/>
            </a:endParaRPr>
          </a:p>
          <a:p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flipV="1">
            <a:off x="3131840" y="764704"/>
            <a:ext cx="2448272" cy="2088232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428999"/>
            <a:ext cx="36480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9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26142"/>
          </a:xfrm>
        </p:spPr>
        <p:txBody>
          <a:bodyPr/>
          <a:lstStyle/>
          <a:p>
            <a:r>
              <a:rPr lang="en-US" smtClean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2728952"/>
          </a:xfrm>
        </p:spPr>
        <p:txBody>
          <a:bodyPr/>
          <a:lstStyle/>
          <a:p>
            <a:r>
              <a:rPr lang="en-US" dirty="0" smtClean="0"/>
              <a:t>Common combinational logic gates   </a:t>
            </a:r>
          </a:p>
          <a:p>
            <a:pPr lvl="1"/>
            <a:r>
              <a:rPr lang="en-US" dirty="0" smtClean="0"/>
              <a:t>and, </a:t>
            </a:r>
            <a:r>
              <a:rPr lang="en-US" dirty="0" err="1" smtClean="0"/>
              <a:t>nand</a:t>
            </a:r>
            <a:r>
              <a:rPr lang="en-US" dirty="0" smtClean="0"/>
              <a:t>, or, nor, </a:t>
            </a:r>
            <a:r>
              <a:rPr lang="en-US" dirty="0" err="1" smtClean="0"/>
              <a:t>xor</a:t>
            </a:r>
            <a:r>
              <a:rPr lang="en-US" dirty="0" smtClean="0"/>
              <a:t>, </a:t>
            </a:r>
            <a:r>
              <a:rPr lang="en-US" dirty="0" err="1" smtClean="0"/>
              <a:t>xnor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, not</a:t>
            </a:r>
            <a:br>
              <a:rPr lang="en-US" dirty="0" smtClean="0"/>
            </a:br>
            <a:endParaRPr lang="en-US" dirty="0" smtClean="0"/>
          </a:p>
          <a:p>
            <a:pPr marL="495300" lvl="1" indent="0">
              <a:buNone/>
            </a:pPr>
            <a:r>
              <a:rPr lang="en-US" dirty="0" smtClean="0"/>
              <a:t>or(</a:t>
            </a:r>
            <a:r>
              <a:rPr lang="en-US" dirty="0" err="1" smtClean="0"/>
              <a:t>x,a,b,c</a:t>
            </a:r>
            <a:r>
              <a:rPr lang="en-US" dirty="0" smtClean="0"/>
              <a:t>); // instance name is optional</a:t>
            </a:r>
          </a:p>
          <a:p>
            <a:pPr marL="495300" lvl="1" indent="0">
              <a:buNone/>
            </a:pPr>
            <a:r>
              <a:rPr lang="en-US" b="1" dirty="0" smtClean="0"/>
              <a:t>or</a:t>
            </a:r>
            <a:r>
              <a:rPr lang="en-US" dirty="0" smtClean="0"/>
              <a:t>   </a:t>
            </a:r>
            <a:r>
              <a:rPr lang="en-US" dirty="0" err="1" smtClean="0"/>
              <a:t>name_it_my_or</a:t>
            </a:r>
            <a:r>
              <a:rPr lang="en-US" dirty="0" smtClean="0"/>
              <a:t>(</a:t>
            </a:r>
            <a:r>
              <a:rPr lang="en-US" dirty="0" err="1" smtClean="0"/>
              <a:t>x,a,b,c</a:t>
            </a:r>
            <a:r>
              <a:rPr lang="en-US" dirty="0" smtClean="0"/>
              <a:t>)  // or(output,in1,in2,in3)</a:t>
            </a:r>
          </a:p>
          <a:p>
            <a:pPr marL="495300" lvl="1" indent="0">
              <a:buNone/>
            </a:pPr>
            <a:endParaRPr lang="en-US" dirty="0" smtClean="0"/>
          </a:p>
          <a:p>
            <a:pPr marL="49530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546170"/>
              </p:ext>
            </p:extLst>
          </p:nvPr>
        </p:nvGraphicFramePr>
        <p:xfrm>
          <a:off x="899592" y="3356992"/>
          <a:ext cx="64325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6432676" imgH="1860685" progId="Visio.Drawing.11">
                  <p:link updateAutomatic="1"/>
                </p:oleObj>
              </mc:Choice>
              <mc:Fallback>
                <p:oleObj name="Visio" r:id="rId3" imgW="6432676" imgH="1860685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643255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2160" y="5877272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Appendix A.9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8271832" cy="426142"/>
          </a:xfrm>
        </p:spPr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4400"/>
            <a:ext cx="8352928" cy="42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and</a:t>
            </a:r>
            <a:r>
              <a:rPr lang="en-US" dirty="0" smtClean="0"/>
              <a:t>  </a:t>
            </a:r>
            <a:r>
              <a:rPr lang="en-US" dirty="0" err="1" smtClean="0"/>
              <a:t>name_it_my_and</a:t>
            </a:r>
            <a:r>
              <a:rPr lang="en-US" dirty="0" smtClean="0"/>
              <a:t>(</a:t>
            </a:r>
            <a:r>
              <a:rPr lang="en-US" dirty="0" err="1" smtClean="0"/>
              <a:t>x,a,b,c</a:t>
            </a:r>
            <a:r>
              <a:rPr lang="en-US" dirty="0" smtClean="0"/>
              <a:t>);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927773"/>
              </p:ext>
            </p:extLst>
          </p:nvPr>
        </p:nvGraphicFramePr>
        <p:xfrm>
          <a:off x="539552" y="2852936"/>
          <a:ext cx="64325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6432676" imgH="1860685" progId="Visio.Drawing.11">
                  <p:link updateAutomatic="1"/>
                </p:oleObj>
              </mc:Choice>
              <mc:Fallback>
                <p:oleObj name="Visio" r:id="rId3" imgW="6432676" imgH="1860685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52936"/>
                        <a:ext cx="643255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97152"/>
            <a:ext cx="5559836" cy="144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9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Circuit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17204"/>
            <a:ext cx="9093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1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n0w8hqDZRn7FJ0XKnby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zCW65nrFI5Z5lmOo1Jx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1NibZxirG605qTcakfx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FEEBWZ9PuYkHA8OUnUm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5gVUcQohsMd08DwoBj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KJj3mpRDPnBMznF1Njq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45304</TotalTime>
  <Pages>47</Pages>
  <Words>2794</Words>
  <Application>Microsoft Office PowerPoint</Application>
  <PresentationFormat>Letter Paper (8.5x11 in)</PresentationFormat>
  <Paragraphs>1179</Paragraphs>
  <Slides>69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mjicse431</vt:lpstr>
      <vt:lpstr>C:\Users\irick\Documents\Presentations\FPGA Lecture\Lecture 5\Coding Example Module Ports.vsd</vt:lpstr>
      <vt:lpstr>C:\Users\irick\Documents\Presentations\FPGA Lecture\Lecture 5\Coding Example Module Ports.vsd</vt:lpstr>
      <vt:lpstr>C:\Users\irick\Documents\Presentations\FPGA Lecture\Lecture 5\Coding Example Module Instances.vsd</vt:lpstr>
      <vt:lpstr>C:\Users\irick\Documents\Presentations\FPGA Lecture\Lecture 5\Coding Example Module Instances.vsd</vt:lpstr>
      <vt:lpstr>C:\Users\irick\Documents\Presentations\FPGA Lecture\Lecture 5\Simple OR3.vsd</vt:lpstr>
      <vt:lpstr>C:\Users\irick\Documents\Presentations\FPGA Lecture\Lecture 5\Simple AND3.vsd</vt:lpstr>
      <vt:lpstr>C:\Users\irick\Documents\Presentations\FPGA Lecture\Lecture 5\Simple D Flip Flop.vsd</vt:lpstr>
      <vt:lpstr>C:\Users\irick\Documents\Presentations\FPGA Lecture\Lecture 5\Simple D Flip Flop Negedge.vsd</vt:lpstr>
      <vt:lpstr>C:\Users\irick\Documents\Presentations\FPGA Lecture\Lecture 5\Simple D Flip Flop Asynchronous Active High Reset.vsd</vt:lpstr>
      <vt:lpstr>C:\Users\irick\Documents\Presentations\FPGA Lecture\Lecture 5\Simple D Flip Flop Asynchronous Active Low Reset.vsd</vt:lpstr>
      <vt:lpstr>C:\Users\irick\Documents\Presentations\FPGA Lecture\Lecture 5\Simple D Flip Flop Synchronous Active High Reset.vsd</vt:lpstr>
      <vt:lpstr>CSE 577 VLSI Systems Design  Spring 2016</vt:lpstr>
      <vt:lpstr>Hardware Description Language</vt:lpstr>
      <vt:lpstr>The Verilog language</vt:lpstr>
      <vt:lpstr>Verilog Datatype Categories</vt:lpstr>
      <vt:lpstr>Arrays</vt:lpstr>
      <vt:lpstr>Hardware Description Language - Verilog</vt:lpstr>
      <vt:lpstr>Primitives</vt:lpstr>
      <vt:lpstr>Primitives</vt:lpstr>
      <vt:lpstr>Bigger Circuit</vt:lpstr>
      <vt:lpstr>Verilog Operators</vt:lpstr>
      <vt:lpstr>Bitwise Operations</vt:lpstr>
      <vt:lpstr>Table A.1 from Brown and Vranesic</vt:lpstr>
      <vt:lpstr>Logical operations</vt:lpstr>
      <vt:lpstr>Logical Shift Operation</vt:lpstr>
      <vt:lpstr>Arithmetic Shift Operation (will revisit again)</vt:lpstr>
      <vt:lpstr>Modular Design </vt:lpstr>
      <vt:lpstr>Modules  </vt:lpstr>
      <vt:lpstr> Modeling Structure: Modules </vt:lpstr>
      <vt:lpstr> Modeling Structure: Ports </vt:lpstr>
      <vt:lpstr>Modeling Structure: instances</vt:lpstr>
      <vt:lpstr>How to Build and Test a Module</vt:lpstr>
      <vt:lpstr>Another View of This</vt:lpstr>
      <vt:lpstr>An Example</vt:lpstr>
      <vt:lpstr>The Test Module</vt:lpstr>
      <vt:lpstr>Another Version of a Test Module</vt:lpstr>
      <vt:lpstr>Another Version of testAdd</vt:lpstr>
      <vt:lpstr>Modules</vt:lpstr>
      <vt:lpstr>Example logic circuit – Hardware Description </vt:lpstr>
      <vt:lpstr>Example logic circuit – Hardware Description </vt:lpstr>
      <vt:lpstr>Module Ports </vt:lpstr>
      <vt:lpstr>Ports </vt:lpstr>
      <vt:lpstr>Instantiation </vt:lpstr>
      <vt:lpstr>Instantiation</vt:lpstr>
      <vt:lpstr>Instantiation </vt:lpstr>
      <vt:lpstr>Modular Design</vt:lpstr>
      <vt:lpstr>Structural Vs. Behavioral Models</vt:lpstr>
      <vt:lpstr>Structural vs. Behavioral Verilog Code</vt:lpstr>
      <vt:lpstr>Structural Verilog: 4:1 Mux</vt:lpstr>
      <vt:lpstr>Behavioral Verilog</vt:lpstr>
      <vt:lpstr>Verilog: 4-to-1 mux via cascaded ternary operator</vt:lpstr>
      <vt:lpstr>Verilog: 2-to-1 mux via “if-else”</vt:lpstr>
      <vt:lpstr>Verilog: 4-to-1 mux via case statement</vt:lpstr>
      <vt:lpstr>Sensitivity Lists </vt:lpstr>
      <vt:lpstr>Edge Triggering</vt:lpstr>
      <vt:lpstr>D Flip-Flop Positive Clock Edge Triggered</vt:lpstr>
      <vt:lpstr>D Flip-Flop Negative Clock Edge Triggered</vt:lpstr>
      <vt:lpstr>D Flip-Flop Positive Clock Edge Triggered, Asynchronous Active High Reset</vt:lpstr>
      <vt:lpstr>D Flip-Flop Positive Clock Edge Triggered, Asynchronous Active Low Reset</vt:lpstr>
      <vt:lpstr>D Flip-Flop Positive Clock Edge Triggered, Synchronous Active High Reset</vt:lpstr>
      <vt:lpstr>What is Procedural Code?</vt:lpstr>
      <vt:lpstr>Procedural Block Examples</vt:lpstr>
      <vt:lpstr>Procedural Block Examples</vt:lpstr>
      <vt:lpstr>Procedural Block Examples</vt:lpstr>
      <vt:lpstr>Procedural Assignments</vt:lpstr>
      <vt:lpstr>Blocking Assignments</vt:lpstr>
      <vt:lpstr>Non-Blocking Assignments</vt:lpstr>
      <vt:lpstr>Non-Blocking Rules</vt:lpstr>
      <vt:lpstr>Blocking Rules</vt:lpstr>
      <vt:lpstr>Implement this in Verilog</vt:lpstr>
      <vt:lpstr>Design 1</vt:lpstr>
      <vt:lpstr>Design 2</vt:lpstr>
      <vt:lpstr>Design 3</vt:lpstr>
      <vt:lpstr>Design 4 (Non-Blocking)</vt:lpstr>
      <vt:lpstr>PowerPoint Presentation</vt:lpstr>
      <vt:lpstr>PowerPoint Presentation</vt:lpstr>
      <vt:lpstr>PowerPoint Presentation</vt:lpstr>
      <vt:lpstr>PowerPoint Presentation</vt:lpstr>
      <vt:lpstr>Figure 6.35.  Verilog code for the FSM in Figure 6.11. </vt:lpstr>
      <vt:lpstr>Figure 6.36.  Verilog code for the Mealy machine of Figure 6.23.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331. Computer Organization</dc:title>
  <dc:subject>Week 01</dc:subject>
  <dc:creator>Janie Irwin</dc:creator>
  <cp:lastModifiedBy>Vijay</cp:lastModifiedBy>
  <cp:revision>743</cp:revision>
  <cp:lastPrinted>2014-10-22T04:27:46Z</cp:lastPrinted>
  <dcterms:created xsi:type="dcterms:W3CDTF">1997-08-19T16:58:46Z</dcterms:created>
  <dcterms:modified xsi:type="dcterms:W3CDTF">2016-01-14T15:42:35Z</dcterms:modified>
</cp:coreProperties>
</file>