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59" r:id="rId3"/>
    <p:sldId id="261" r:id="rId4"/>
    <p:sldId id="296" r:id="rId5"/>
    <p:sldId id="297" r:id="rId6"/>
    <p:sldId id="298" r:id="rId7"/>
    <p:sldId id="299" r:id="rId8"/>
    <p:sldId id="266" r:id="rId9"/>
    <p:sldId id="263" r:id="rId10"/>
    <p:sldId id="264" r:id="rId11"/>
    <p:sldId id="300" r:id="rId12"/>
    <p:sldId id="301" r:id="rId13"/>
    <p:sldId id="302" r:id="rId14"/>
    <p:sldId id="303" r:id="rId15"/>
    <p:sldId id="304" r:id="rId16"/>
    <p:sldId id="306" r:id="rId17"/>
    <p:sldId id="305" r:id="rId18"/>
    <p:sldId id="307" r:id="rId19"/>
    <p:sldId id="308" r:id="rId2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2"/>
      <p:bold r:id="rId23"/>
      <p:italic r:id="rId24"/>
      <p:boldItalic r:id="rId25"/>
    </p:embeddedFont>
    <p:embeddedFont>
      <p:font typeface="Barlow Light" panose="00000400000000000000" pitchFamily="2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870A0"/>
    <a:srgbClr val="FF9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694"/>
  </p:normalViewPr>
  <p:slideViewPr>
    <p:cSldViewPr snapToGrid="0" snapToObjects="1">
      <p:cViewPr varScale="1">
        <p:scale>
          <a:sx n="114" d="100"/>
          <a:sy n="114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231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355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714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89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45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912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067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740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55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9E44"/>
                </a:solidFill>
              </a:rPr>
              <a:t>BubbaGun</a:t>
            </a:r>
            <a:br>
              <a:rPr lang="en" dirty="0"/>
            </a:br>
            <a:r>
              <a:rPr lang="en" dirty="0">
                <a:solidFill>
                  <a:srgbClr val="8870A0"/>
                </a:solidFill>
              </a:rPr>
              <a:t>Gameloft C++ Project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1779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786653" y="836000"/>
            <a:ext cx="7502047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Gameplay</a:t>
            </a: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786653" y="1353950"/>
            <a:ext cx="2554941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Player</a:t>
            </a:r>
            <a:endParaRPr b="1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Moves freely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Has 3 lives</a:t>
            </a:r>
            <a:endParaRPr lang="en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Owns powerful gun</a:t>
            </a:r>
          </a:p>
          <a:p>
            <a:pPr marL="742950" lvl="1" indent="-285750">
              <a:spcAft>
                <a:spcPts val="800"/>
              </a:spcAft>
            </a:pPr>
            <a:r>
              <a:rPr lang="en" dirty="0"/>
              <a:t>Unlimited ammo</a:t>
            </a:r>
          </a:p>
          <a:p>
            <a:pPr marL="742950" lvl="1" indent="-285750">
              <a:spcAft>
                <a:spcPts val="800"/>
              </a:spcAft>
            </a:pPr>
            <a:r>
              <a:rPr lang="en" dirty="0"/>
              <a:t>Recoil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Enemies</a:t>
            </a:r>
          </a:p>
          <a:p>
            <a:pPr marL="285750" indent="-285750"/>
            <a:r>
              <a:rPr lang="en-US" b="1" dirty="0"/>
              <a:t>Dynamic Stats:</a:t>
            </a:r>
          </a:p>
          <a:p>
            <a:pPr marL="742950" lvl="1" indent="-285750"/>
            <a:r>
              <a:rPr lang="en-US" b="1" dirty="0"/>
              <a:t>Health</a:t>
            </a:r>
          </a:p>
          <a:p>
            <a:pPr marL="742950" lvl="1" indent="-285750"/>
            <a:r>
              <a:rPr lang="en-US" b="1" dirty="0"/>
              <a:t>Speed</a:t>
            </a:r>
          </a:p>
          <a:p>
            <a:pPr marL="285750" indent="-285750"/>
            <a:r>
              <a:rPr lang="en-US" b="1" dirty="0"/>
              <a:t>States:</a:t>
            </a:r>
          </a:p>
          <a:p>
            <a:pPr marL="742950" lvl="1" indent="-285750"/>
            <a:r>
              <a:rPr lang="en-US" b="1" dirty="0"/>
              <a:t>Closing in</a:t>
            </a:r>
          </a:p>
          <a:p>
            <a:pPr marL="742950" lvl="1" indent="-285750"/>
            <a:r>
              <a:rPr lang="en-US" b="1" dirty="0"/>
              <a:t>Chase</a:t>
            </a:r>
          </a:p>
          <a:p>
            <a:pPr marL="742950" lvl="1" indent="-285750"/>
            <a:r>
              <a:rPr lang="en-US" b="1" dirty="0"/>
              <a:t>Rest</a:t>
            </a:r>
            <a:endParaRPr b="1" dirty="0"/>
          </a:p>
        </p:txBody>
      </p:sp>
      <p:sp>
        <p:nvSpPr>
          <p:cNvPr id="267" name="Google Shape;267;p19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Spawning </a:t>
            </a:r>
            <a:endParaRPr b="1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Interval:</a:t>
            </a:r>
          </a:p>
          <a:p>
            <a:pPr marL="742950" lvl="1" indent="-285750">
              <a:spcAft>
                <a:spcPts val="800"/>
              </a:spcAft>
            </a:pPr>
            <a:r>
              <a:rPr lang="en-US" dirty="0"/>
              <a:t>Random</a:t>
            </a:r>
          </a:p>
          <a:p>
            <a:pPr marL="742950" lvl="1" indent="-285750">
              <a:spcAft>
                <a:spcPts val="800"/>
              </a:spcAft>
            </a:pPr>
            <a:r>
              <a:rPr lang="en-US" dirty="0"/>
              <a:t>Dynamic</a:t>
            </a:r>
          </a:p>
          <a:p>
            <a:pPr marL="285750" indent="-285750">
              <a:spcAft>
                <a:spcPts val="800"/>
              </a:spcAft>
            </a:pPr>
            <a:r>
              <a:rPr lang="en-US" dirty="0"/>
              <a:t>Position:</a:t>
            </a:r>
          </a:p>
          <a:p>
            <a:pPr marL="742950" lvl="1" indent="-285750">
              <a:spcAft>
                <a:spcPts val="800"/>
              </a:spcAft>
            </a:pPr>
            <a:r>
              <a:rPr lang="en-US" dirty="0"/>
              <a:t>Suitable Distance</a:t>
            </a:r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D0C79-749B-43AA-84BF-2A248D263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38" r="50698"/>
          <a:stretch/>
        </p:blipFill>
        <p:spPr>
          <a:xfrm>
            <a:off x="2012871" y="4143654"/>
            <a:ext cx="632011" cy="606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66943E-101A-48C0-8E2B-01DA826AD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2915">
            <a:off x="2417481" y="4263718"/>
            <a:ext cx="632011" cy="316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890B6-777F-464E-A918-08719F9C3B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593" t="3" r="77055" b="-4004"/>
          <a:stretch/>
        </p:blipFill>
        <p:spPr>
          <a:xfrm flipH="1">
            <a:off x="3117387" y="4143502"/>
            <a:ext cx="632012" cy="545523"/>
          </a:xfrm>
          <a:prstGeom prst="rect">
            <a:avLst/>
          </a:prstGeom>
        </p:spPr>
      </p:pic>
      <p:pic>
        <p:nvPicPr>
          <p:cNvPr id="2050" name="Picture 2" descr="Stopwatch Dial Timer - Free vector graphic on Pixabay">
            <a:extLst>
              <a:ext uri="{FF2B5EF4-FFF2-40B4-BE49-F238E27FC236}">
                <a16:creationId xmlns:a16="http://schemas.microsoft.com/office/drawing/2014/main" id="{A7007E52-49DF-4492-9106-16C5FD1FF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76" y="782450"/>
            <a:ext cx="91722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find perpendicular point of a vector to another vector 2d -  Mathematics Stack Exchange">
            <a:extLst>
              <a:ext uri="{FF2B5EF4-FFF2-40B4-BE49-F238E27FC236}">
                <a16:creationId xmlns:a16="http://schemas.microsoft.com/office/drawing/2014/main" id="{50B3F7D4-2BDE-41A5-AA0F-D3C6E9E38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697" y="2706093"/>
            <a:ext cx="1796303" cy="198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10B8781-352B-452F-8C13-D53FD5F2C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952" y="1792470"/>
            <a:ext cx="779164" cy="77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solution pairs 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Problems I encountered and how I fixed them</a:t>
            </a:r>
            <a:endParaRPr dirty="0"/>
          </a:p>
        </p:txBody>
      </p:sp>
      <p:pic>
        <p:nvPicPr>
          <p:cNvPr id="3074" name="Picture 2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C9F2F00C-036D-41E8-8B39-438ED4E64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100" y="1274108"/>
            <a:ext cx="2595284" cy="259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03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Unresponsive Movement controls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dirty="0"/>
              <a:t>Problem:</a:t>
            </a:r>
          </a:p>
          <a:p>
            <a:pPr lvl="1">
              <a:spcBef>
                <a:spcPts val="0"/>
              </a:spcBef>
              <a:buChar char="╸"/>
            </a:pPr>
            <a:r>
              <a:rPr lang="en-US" dirty="0"/>
              <a:t>Sticky controls</a:t>
            </a:r>
          </a:p>
          <a:p>
            <a:pPr lvl="1">
              <a:spcBef>
                <a:spcPts val="0"/>
              </a:spcBef>
              <a:buChar char="╸"/>
            </a:pPr>
            <a:r>
              <a:rPr lang="en-US" dirty="0"/>
              <a:t>2 buttons at a time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Using bitwise operators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F9AC4-5898-4C99-93A6-D3EE8F369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235" y="1697161"/>
            <a:ext cx="3917465" cy="1596722"/>
          </a:xfrm>
          <a:prstGeom prst="rect">
            <a:avLst/>
          </a:prstGeom>
        </p:spPr>
      </p:pic>
      <p:sp>
        <p:nvSpPr>
          <p:cNvPr id="15" name="Google Shape;163;p16">
            <a:extLst>
              <a:ext uri="{FF2B5EF4-FFF2-40B4-BE49-F238E27FC236}">
                <a16:creationId xmlns:a16="http://schemas.microsoft.com/office/drawing/2014/main" id="{AF66A1A7-CDDE-42ED-B0ED-71FF572FA4CB}"/>
              </a:ext>
            </a:extLst>
          </p:cNvPr>
          <p:cNvSpPr txBox="1">
            <a:spLocks/>
          </p:cNvSpPr>
          <p:nvPr/>
        </p:nvSpPr>
        <p:spPr>
          <a:xfrm>
            <a:off x="4955284" y="1295859"/>
            <a:ext cx="1828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>
              <a:buNone/>
            </a:pPr>
            <a:r>
              <a:rPr lang="en-US" sz="2000" dirty="0"/>
              <a:t>GSPlay.cpp</a:t>
            </a:r>
          </a:p>
        </p:txBody>
      </p:sp>
      <p:sp>
        <p:nvSpPr>
          <p:cNvPr id="16" name="Google Shape;163;p16">
            <a:extLst>
              <a:ext uri="{FF2B5EF4-FFF2-40B4-BE49-F238E27FC236}">
                <a16:creationId xmlns:a16="http://schemas.microsoft.com/office/drawing/2014/main" id="{BA118B98-5814-4CA3-8799-CC6B11905F31}"/>
              </a:ext>
            </a:extLst>
          </p:cNvPr>
          <p:cNvSpPr txBox="1">
            <a:spLocks/>
          </p:cNvSpPr>
          <p:nvPr/>
        </p:nvSpPr>
        <p:spPr>
          <a:xfrm>
            <a:off x="4955284" y="3351972"/>
            <a:ext cx="1828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>
              <a:buNone/>
            </a:pPr>
            <a:r>
              <a:rPr lang="en-US" sz="2000" dirty="0"/>
              <a:t>Player.cpp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0B0104-F780-4040-B372-0A2D9E620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235" y="3721471"/>
            <a:ext cx="3917465" cy="6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2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Make a shared_ptr of this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dirty="0"/>
              <a:t>Problem:</a:t>
            </a:r>
          </a:p>
          <a:p>
            <a:pPr lvl="1">
              <a:spcBef>
                <a:spcPts val="0"/>
              </a:spcBef>
              <a:buChar char="╸"/>
            </a:pPr>
            <a:r>
              <a:rPr lang="en-US" dirty="0"/>
              <a:t>Function required a </a:t>
            </a:r>
            <a:r>
              <a:rPr lang="en-US" dirty="0" err="1"/>
              <a:t>shared_ptr</a:t>
            </a:r>
            <a:endParaRPr lang="en-US" dirty="0"/>
          </a:p>
          <a:p>
            <a:pPr lvl="1">
              <a:spcBef>
                <a:spcPts val="0"/>
              </a:spcBef>
              <a:buChar char="╸"/>
            </a:pPr>
            <a:r>
              <a:rPr lang="en-US" dirty="0"/>
              <a:t>Want to use *this pointer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Pass *this as a parameter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C0E56-B51F-4A78-940A-D242C2BE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300" y="2433618"/>
            <a:ext cx="2514951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8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Bad difficulty curve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353948"/>
            <a:ext cx="7414641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dirty="0"/>
              <a:t>Problem:</a:t>
            </a:r>
          </a:p>
          <a:p>
            <a:pPr lvl="1">
              <a:spcBef>
                <a:spcPts val="0"/>
              </a:spcBef>
              <a:buChar char="╸"/>
            </a:pPr>
            <a:r>
              <a:rPr lang="en-US" dirty="0"/>
              <a:t>Could not find the right balance</a:t>
            </a:r>
          </a:p>
          <a:p>
            <a:pPr lvl="1">
              <a:spcBef>
                <a:spcPts val="0"/>
              </a:spcBef>
              <a:buChar char="╸"/>
            </a:pPr>
            <a:r>
              <a:rPr lang="en-US" dirty="0"/>
              <a:t>Games were either easy or hard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Brute force analysis</a:t>
            </a:r>
          </a:p>
          <a:p>
            <a:pPr lvl="2"/>
            <a:r>
              <a:rPr lang="en-US" dirty="0"/>
              <a:t>Nerfing player -&gt; Too hard/overwhelming</a:t>
            </a:r>
          </a:p>
          <a:p>
            <a:pPr lvl="2"/>
            <a:r>
              <a:rPr lang="en-US" dirty="0"/>
              <a:t>Buffing player -&gt; Too easy/relaxing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202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Bad difficulty curve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353948"/>
            <a:ext cx="792563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dirty="0"/>
              <a:t>Problem:</a:t>
            </a:r>
          </a:p>
          <a:p>
            <a:pPr lvl="1">
              <a:spcBef>
                <a:spcPts val="0"/>
              </a:spcBef>
              <a:buChar char="╸"/>
            </a:pPr>
            <a:r>
              <a:rPr lang="en-US" dirty="0"/>
              <a:t>Could not find the right balance</a:t>
            </a:r>
          </a:p>
          <a:p>
            <a:pPr lvl="1">
              <a:spcBef>
                <a:spcPts val="0"/>
              </a:spcBef>
              <a:buChar char="╸"/>
            </a:pPr>
            <a:r>
              <a:rPr lang="en-US" dirty="0"/>
              <a:t>Games were either easy or hard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Brute force analysis</a:t>
            </a:r>
          </a:p>
          <a:p>
            <a:pPr lvl="2"/>
            <a:r>
              <a:rPr lang="en-US" dirty="0"/>
              <a:t>Buffing monsters -&gt; Just right</a:t>
            </a:r>
          </a:p>
          <a:p>
            <a:pPr lvl="2"/>
            <a:r>
              <a:rPr lang="en-US" dirty="0"/>
              <a:t>Re-calibrate player (speed, fire-rate) -&gt; Just right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43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1E07-E37D-4216-B4DC-172C478D3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D44CA-60F5-4E41-8D5E-D86861F3F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I have more time to work on</a:t>
            </a:r>
          </a:p>
        </p:txBody>
      </p:sp>
    </p:spTree>
    <p:extLst>
      <p:ext uri="{BB962C8B-B14F-4D97-AF65-F5344CB8AC3E}">
        <p14:creationId xmlns:p14="http://schemas.microsoft.com/office/powerpoint/2010/main" val="21632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2458-AB89-4746-8261-7BEBEBE8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mechanics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FB871-38CE-407C-88EB-98A6059DF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Powerups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Fire-rate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Frenzy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A7593-96DE-448B-8816-23B0476FBC3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Group Spawn</a:t>
            </a:r>
          </a:p>
          <a:p>
            <a:pPr lvl="1"/>
            <a:r>
              <a:rPr lang="en-US" dirty="0"/>
              <a:t>Random</a:t>
            </a:r>
          </a:p>
          <a:p>
            <a:pPr lvl="2"/>
            <a:r>
              <a:rPr lang="en-US" dirty="0"/>
              <a:t>Amount</a:t>
            </a:r>
          </a:p>
          <a:p>
            <a:pPr lvl="1"/>
            <a:r>
              <a:rPr lang="en-US" dirty="0"/>
              <a:t>Same Types</a:t>
            </a:r>
          </a:p>
          <a:p>
            <a:pPr lvl="1"/>
            <a:r>
              <a:rPr lang="en-US" dirty="0"/>
              <a:t>Dynamic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E06EE-6906-4992-AADF-A0AF07BB968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Dash Roll</a:t>
            </a:r>
          </a:p>
          <a:p>
            <a:pPr lvl="1"/>
            <a:r>
              <a:rPr lang="en-US" dirty="0"/>
              <a:t>Move quickly</a:t>
            </a:r>
          </a:p>
          <a:p>
            <a:pPr lvl="1"/>
            <a:r>
              <a:rPr lang="en-US" dirty="0"/>
              <a:t>Invulnerable</a:t>
            </a:r>
          </a:p>
          <a:p>
            <a:pPr lvl="1"/>
            <a:r>
              <a:rPr lang="en-US" dirty="0"/>
              <a:t>Kill enemies with Frenzy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2DD8B-2B66-424F-AA76-EA3A29628E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9298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7843-FFD4-4F92-BF97-B3F7054F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Refactoring and Optimizations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9AB46-9E1C-4BB3-9067-B718D86B2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Pooling</a:t>
            </a:r>
          </a:p>
          <a:p>
            <a:pPr lvl="1"/>
            <a:r>
              <a:rPr lang="en-US" dirty="0"/>
              <a:t>Useable with different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2AF08-148A-401D-8542-06297219A40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More Game states</a:t>
            </a:r>
          </a:p>
          <a:p>
            <a:pPr lvl="1"/>
            <a:r>
              <a:rPr lang="en-US" dirty="0"/>
              <a:t>Credits</a:t>
            </a:r>
          </a:p>
          <a:p>
            <a:pPr lvl="1"/>
            <a:r>
              <a:rPr lang="en-US" dirty="0"/>
              <a:t>Instructions</a:t>
            </a:r>
          </a:p>
          <a:p>
            <a:pPr lvl="1"/>
            <a:r>
              <a:rPr lang="en-US" dirty="0"/>
              <a:t>Game Over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A64C8-D24F-4C84-B96C-65AD19C69C6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Refactoring:</a:t>
            </a:r>
          </a:p>
          <a:p>
            <a:pPr lvl="1"/>
            <a:r>
              <a:rPr lang="en-US" dirty="0"/>
              <a:t>OOP</a:t>
            </a:r>
          </a:p>
          <a:p>
            <a:pPr lvl="1"/>
            <a:r>
              <a:rPr lang="en-US" dirty="0"/>
              <a:t>Singleton</a:t>
            </a:r>
          </a:p>
          <a:p>
            <a:pPr lvl="2"/>
            <a:r>
              <a:rPr lang="en-US" dirty="0"/>
              <a:t>Common functions</a:t>
            </a:r>
          </a:p>
          <a:p>
            <a:pPr lvl="2"/>
            <a:r>
              <a:rPr lang="en-US" dirty="0"/>
              <a:t>Easy access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4C49-6AEF-490E-8091-FA78A04A9E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3926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B69CB2-9D06-4F50-A917-02E541819561}"/>
              </a:ext>
            </a:extLst>
          </p:cNvPr>
          <p:cNvSpPr/>
          <p:nvPr/>
        </p:nvSpPr>
        <p:spPr>
          <a:xfrm>
            <a:off x="-47065" y="0"/>
            <a:ext cx="9365877" cy="523090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Thank You GIF - Find &amp; Share on GIPHY">
            <a:extLst>
              <a:ext uri="{FF2B5EF4-FFF2-40B4-BE49-F238E27FC236}">
                <a16:creationId xmlns:a16="http://schemas.microsoft.com/office/drawing/2014/main" id="{45CB7E0D-23C6-4CB4-A8F8-5A44105E480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575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38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About the Game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An overview of my game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3E63B-DBF7-4D81-BB36-7DFF714341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3"/>
          <a:stretch/>
        </p:blipFill>
        <p:spPr>
          <a:xfrm>
            <a:off x="5094363" y="1008528"/>
            <a:ext cx="3143710" cy="31264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About the Game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dirty="0"/>
              <a:t>Idea:</a:t>
            </a:r>
          </a:p>
          <a:p>
            <a:pPr lvl="1">
              <a:spcBef>
                <a:spcPts val="0"/>
              </a:spcBef>
              <a:buChar char="╸"/>
            </a:pPr>
            <a:r>
              <a:rPr lang="en-US" dirty="0"/>
              <a:t>Generic Top-down shooter</a:t>
            </a:r>
            <a:endParaRPr dirty="0"/>
          </a:p>
          <a:p>
            <a:pPr lvl="1">
              <a:spcBef>
                <a:spcPts val="0"/>
              </a:spcBef>
              <a:buChar char="╸"/>
            </a:pPr>
            <a:r>
              <a:rPr lang="en-US" dirty="0"/>
              <a:t>Dynamic Difficulty</a:t>
            </a:r>
          </a:p>
          <a:p>
            <a:pPr lvl="1">
              <a:spcBef>
                <a:spcPts val="0"/>
              </a:spcBef>
              <a:buChar char="╸"/>
            </a:pPr>
            <a:r>
              <a:rPr lang="en-US" dirty="0"/>
              <a:t>Basic Mechanics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40D44-C286-4CF8-B374-7F527301B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47"/>
          <a:stretch/>
        </p:blipFill>
        <p:spPr>
          <a:xfrm>
            <a:off x="5654632" y="641018"/>
            <a:ext cx="3489368" cy="3471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About the Game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dirty="0"/>
              <a:t>Genre:</a:t>
            </a:r>
          </a:p>
          <a:p>
            <a:pPr lvl="1">
              <a:spcBef>
                <a:spcPts val="0"/>
              </a:spcBef>
              <a:buChar char="╸"/>
            </a:pPr>
            <a:r>
              <a:rPr lang="en-US" dirty="0"/>
              <a:t>Top-down shooter</a:t>
            </a:r>
          </a:p>
          <a:p>
            <a:pPr lvl="1">
              <a:spcBef>
                <a:spcPts val="0"/>
              </a:spcBef>
              <a:buChar char="╸"/>
            </a:pPr>
            <a:r>
              <a:rPr lang="en-US" dirty="0"/>
              <a:t>Hyper-casual</a:t>
            </a:r>
          </a:p>
          <a:p>
            <a:pPr lvl="1">
              <a:spcBef>
                <a:spcPts val="0"/>
              </a:spcBef>
              <a:buChar char="╸"/>
            </a:pPr>
            <a:r>
              <a:rPr lang="en-US" dirty="0"/>
              <a:t>Easy to learn, hard to master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40D44-C286-4CF8-B374-7F527301B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47"/>
          <a:stretch/>
        </p:blipFill>
        <p:spPr>
          <a:xfrm>
            <a:off x="6189192" y="391103"/>
            <a:ext cx="2191871" cy="2180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E3DEE9-8694-4A45-8CDA-76A2DE07B6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60"/>
          <a:stretch/>
        </p:blipFill>
        <p:spPr>
          <a:xfrm>
            <a:off x="6200274" y="2660300"/>
            <a:ext cx="2180789" cy="218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2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About the Game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dirty="0"/>
              <a:t>Genre:</a:t>
            </a:r>
          </a:p>
          <a:p>
            <a:pPr lvl="1">
              <a:spcBef>
                <a:spcPts val="0"/>
              </a:spcBef>
              <a:buChar char="╸"/>
            </a:pPr>
            <a:r>
              <a:rPr lang="en-US" dirty="0"/>
              <a:t>Top-down shooter</a:t>
            </a:r>
          </a:p>
          <a:p>
            <a:pPr lvl="1">
              <a:spcBef>
                <a:spcPts val="0"/>
              </a:spcBef>
              <a:buChar char="╸"/>
            </a:pPr>
            <a:r>
              <a:rPr lang="en-US" dirty="0"/>
              <a:t>Hyper-casual</a:t>
            </a:r>
          </a:p>
          <a:p>
            <a:pPr lvl="1">
              <a:spcBef>
                <a:spcPts val="0"/>
              </a:spcBef>
              <a:buChar char="╸"/>
            </a:pPr>
            <a:r>
              <a:rPr lang="en-US" dirty="0"/>
              <a:t>Easy to learn, hard to master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40D44-C286-4CF8-B374-7F527301B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47"/>
          <a:stretch/>
        </p:blipFill>
        <p:spPr>
          <a:xfrm>
            <a:off x="6189192" y="391103"/>
            <a:ext cx="2191871" cy="2180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E3DEE9-8694-4A45-8CDA-76A2DE07B6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60"/>
          <a:stretch/>
        </p:blipFill>
        <p:spPr>
          <a:xfrm>
            <a:off x="6200274" y="2660300"/>
            <a:ext cx="2180789" cy="218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7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External Tools used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Software that were use during the game’s production</a:t>
            </a:r>
            <a:endParaRPr dirty="0"/>
          </a:p>
        </p:txBody>
      </p:sp>
      <p:pic>
        <p:nvPicPr>
          <p:cNvPr id="1026" name="Picture 2" descr="Paint brush - Transparent PNG &amp; SVG vector file">
            <a:extLst>
              <a:ext uri="{FF2B5EF4-FFF2-40B4-BE49-F238E27FC236}">
                <a16:creationId xmlns:a16="http://schemas.microsoft.com/office/drawing/2014/main" id="{0F4D64C5-4DF2-4425-A0AC-4F958F89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83111">
            <a:off x="5608553" y="1219160"/>
            <a:ext cx="2705179" cy="270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87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External Tools used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dirty="0"/>
              <a:t>Paint.net:</a:t>
            </a:r>
          </a:p>
          <a:p>
            <a:pPr lvl="1">
              <a:spcBef>
                <a:spcPts val="0"/>
              </a:spcBef>
              <a:buChar char="╸"/>
            </a:pPr>
            <a:r>
              <a:rPr lang="en-US" dirty="0"/>
              <a:t>Handle .</a:t>
            </a:r>
            <a:r>
              <a:rPr lang="en-US" dirty="0" err="1"/>
              <a:t>tga</a:t>
            </a:r>
            <a:r>
              <a:rPr lang="en-US" dirty="0"/>
              <a:t> files properly</a:t>
            </a:r>
            <a:endParaRPr dirty="0"/>
          </a:p>
          <a:p>
            <a:pPr lvl="1">
              <a:spcBef>
                <a:spcPts val="0"/>
              </a:spcBef>
              <a:buChar char="╸"/>
            </a:pPr>
            <a:r>
              <a:rPr lang="en-US" dirty="0"/>
              <a:t>Stitch separate files into one</a:t>
            </a:r>
          </a:p>
          <a:p>
            <a:r>
              <a:rPr lang="en-US" dirty="0"/>
              <a:t>Photoshop:</a:t>
            </a:r>
          </a:p>
          <a:p>
            <a:pPr lvl="1"/>
            <a:r>
              <a:rPr lang="en-US" dirty="0"/>
              <a:t>Edited some sprites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886AE-B432-4956-B6D4-AE89F10CD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96" y="3911200"/>
            <a:ext cx="2774104" cy="39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D331E-D2B4-4248-B011-FEC9506F8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072" y="3926446"/>
            <a:ext cx="381053" cy="381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2AE22C-ABBC-423E-A029-819BAD963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221" y="3926447"/>
            <a:ext cx="3429479" cy="381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B1B8D6-83CE-45EC-B1BC-9668CA7D913A}"/>
              </a:ext>
            </a:extLst>
          </p:cNvPr>
          <p:cNvSpPr txBox="1"/>
          <p:nvPr/>
        </p:nvSpPr>
        <p:spPr>
          <a:xfrm>
            <a:off x="3570093" y="3926447"/>
            <a:ext cx="28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2F5ED9-5080-4F56-A101-673FBAEF8572}"/>
              </a:ext>
            </a:extLst>
          </p:cNvPr>
          <p:cNvSpPr txBox="1"/>
          <p:nvPr/>
        </p:nvSpPr>
        <p:spPr>
          <a:xfrm>
            <a:off x="4460242" y="3926446"/>
            <a:ext cx="28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22356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 idx="4294967295"/>
          </p:nvPr>
        </p:nvSpPr>
        <p:spPr>
          <a:xfrm>
            <a:off x="855299" y="1881750"/>
            <a:ext cx="2869535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Game in details</a:t>
            </a:r>
          </a:p>
        </p:txBody>
      </p:sp>
      <p:sp>
        <p:nvSpPr>
          <p:cNvPr id="282" name="Google Shape;282;p2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Intro &amp; Menu</a:t>
            </a:r>
            <a:endParaRPr b="1" dirty="0"/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Logo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Name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B</a:t>
            </a:r>
            <a:r>
              <a:rPr lang="en-US" dirty="0"/>
              <a:t>u</a:t>
            </a:r>
            <a:r>
              <a:rPr lang="en" dirty="0"/>
              <a:t>ttons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Game States</a:t>
            </a:r>
            <a:endParaRPr dirty="0"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Play</a:t>
            </a:r>
          </a:p>
          <a:p>
            <a:pPr marL="342900" indent="-342900"/>
            <a:r>
              <a:rPr lang="en-US" b="1" dirty="0"/>
              <a:t>Touch events</a:t>
            </a:r>
          </a:p>
          <a:p>
            <a:pPr marL="342900" indent="-342900"/>
            <a:r>
              <a:rPr lang="en-US" b="1" dirty="0"/>
              <a:t>Key events</a:t>
            </a:r>
            <a:endParaRPr b="1"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7D7F53F-206B-D74E-A127-965CDA9C634C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33" name="Google Shape;902;p46">
              <a:extLst>
                <a:ext uri="{FF2B5EF4-FFF2-40B4-BE49-F238E27FC236}">
                  <a16:creationId xmlns:a16="http://schemas.microsoft.com/office/drawing/2014/main" id="{ADE9C839-9010-8F44-8D5C-E3A472A8B99B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03;p46">
              <a:extLst>
                <a:ext uri="{FF2B5EF4-FFF2-40B4-BE49-F238E27FC236}">
                  <a16:creationId xmlns:a16="http://schemas.microsoft.com/office/drawing/2014/main" id="{335A1274-4121-F84D-A635-1EB9A4CCFE56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04;p46">
              <a:extLst>
                <a:ext uri="{FF2B5EF4-FFF2-40B4-BE49-F238E27FC236}">
                  <a16:creationId xmlns:a16="http://schemas.microsoft.com/office/drawing/2014/main" id="{D4D1A8AE-09CD-CC43-8DB0-6EC46D024BAC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05;p46">
              <a:extLst>
                <a:ext uri="{FF2B5EF4-FFF2-40B4-BE49-F238E27FC236}">
                  <a16:creationId xmlns:a16="http://schemas.microsoft.com/office/drawing/2014/main" id="{E32FACC0-89B5-8948-A06C-5E60902068C6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06;p46">
              <a:extLst>
                <a:ext uri="{FF2B5EF4-FFF2-40B4-BE49-F238E27FC236}">
                  <a16:creationId xmlns:a16="http://schemas.microsoft.com/office/drawing/2014/main" id="{4A6F7ADA-2221-104F-873B-9FA176D3B94A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07;p46">
              <a:extLst>
                <a:ext uri="{FF2B5EF4-FFF2-40B4-BE49-F238E27FC236}">
                  <a16:creationId xmlns:a16="http://schemas.microsoft.com/office/drawing/2014/main" id="{6FA45E0E-0571-5847-9CB1-9A8F67DD1FB2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08;p46">
              <a:extLst>
                <a:ext uri="{FF2B5EF4-FFF2-40B4-BE49-F238E27FC236}">
                  <a16:creationId xmlns:a16="http://schemas.microsoft.com/office/drawing/2014/main" id="{FDC65089-E99B-9F4F-B5BA-243D808FEF48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09;p46">
              <a:extLst>
                <a:ext uri="{FF2B5EF4-FFF2-40B4-BE49-F238E27FC236}">
                  <a16:creationId xmlns:a16="http://schemas.microsoft.com/office/drawing/2014/main" id="{48445B42-FE69-8D4D-9417-D33EFDCF2293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10;p46">
              <a:extLst>
                <a:ext uri="{FF2B5EF4-FFF2-40B4-BE49-F238E27FC236}">
                  <a16:creationId xmlns:a16="http://schemas.microsoft.com/office/drawing/2014/main" id="{88ADB674-7131-1D4A-BBE7-E13B89F2D9DA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11;p46">
              <a:extLst>
                <a:ext uri="{FF2B5EF4-FFF2-40B4-BE49-F238E27FC236}">
                  <a16:creationId xmlns:a16="http://schemas.microsoft.com/office/drawing/2014/main" id="{D1BACE58-8B51-9149-8067-B322DC9159AA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12;p46">
              <a:extLst>
                <a:ext uri="{FF2B5EF4-FFF2-40B4-BE49-F238E27FC236}">
                  <a16:creationId xmlns:a16="http://schemas.microsoft.com/office/drawing/2014/main" id="{F8D6A5C9-4FFB-A248-BDA4-38A8096B9E73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13;p46">
              <a:extLst>
                <a:ext uri="{FF2B5EF4-FFF2-40B4-BE49-F238E27FC236}">
                  <a16:creationId xmlns:a16="http://schemas.microsoft.com/office/drawing/2014/main" id="{FE86E837-BB1E-B74A-B389-AEC13F0C61F2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14;p46">
              <a:extLst>
                <a:ext uri="{FF2B5EF4-FFF2-40B4-BE49-F238E27FC236}">
                  <a16:creationId xmlns:a16="http://schemas.microsoft.com/office/drawing/2014/main" id="{6A7E626B-EC52-C543-9825-21491672C695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15;p46">
              <a:extLst>
                <a:ext uri="{FF2B5EF4-FFF2-40B4-BE49-F238E27FC236}">
                  <a16:creationId xmlns:a16="http://schemas.microsoft.com/office/drawing/2014/main" id="{16031D86-5C06-5541-B19C-2F3BE6E5E671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16;p46">
              <a:extLst>
                <a:ext uri="{FF2B5EF4-FFF2-40B4-BE49-F238E27FC236}">
                  <a16:creationId xmlns:a16="http://schemas.microsoft.com/office/drawing/2014/main" id="{D02F4EFF-AE49-6145-B72E-D27550E83D7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17;p46">
              <a:extLst>
                <a:ext uri="{FF2B5EF4-FFF2-40B4-BE49-F238E27FC236}">
                  <a16:creationId xmlns:a16="http://schemas.microsoft.com/office/drawing/2014/main" id="{FC115EF8-11A8-2548-AFA3-23752B46CF20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18;p46">
              <a:extLst>
                <a:ext uri="{FF2B5EF4-FFF2-40B4-BE49-F238E27FC236}">
                  <a16:creationId xmlns:a16="http://schemas.microsoft.com/office/drawing/2014/main" id="{E54C2B83-DC51-444F-A417-DFC3D42DBE81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19;p46">
              <a:extLst>
                <a:ext uri="{FF2B5EF4-FFF2-40B4-BE49-F238E27FC236}">
                  <a16:creationId xmlns:a16="http://schemas.microsoft.com/office/drawing/2014/main" id="{3C5A5D38-ECBB-CA4B-AC3D-53B44E8CED8C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20;p46">
              <a:extLst>
                <a:ext uri="{FF2B5EF4-FFF2-40B4-BE49-F238E27FC236}">
                  <a16:creationId xmlns:a16="http://schemas.microsoft.com/office/drawing/2014/main" id="{92428EE1-2A41-C04D-AFDA-1E0CDC80C136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21;p46">
              <a:extLst>
                <a:ext uri="{FF2B5EF4-FFF2-40B4-BE49-F238E27FC236}">
                  <a16:creationId xmlns:a16="http://schemas.microsoft.com/office/drawing/2014/main" id="{6F68255C-138C-7747-B125-83E496D55536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22;p46">
              <a:extLst>
                <a:ext uri="{FF2B5EF4-FFF2-40B4-BE49-F238E27FC236}">
                  <a16:creationId xmlns:a16="http://schemas.microsoft.com/office/drawing/2014/main" id="{DB2A7262-131B-3145-82C2-BA186A086260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23;p46">
              <a:extLst>
                <a:ext uri="{FF2B5EF4-FFF2-40B4-BE49-F238E27FC236}">
                  <a16:creationId xmlns:a16="http://schemas.microsoft.com/office/drawing/2014/main" id="{555CBBFA-96D6-8B44-975E-7FFF594F6517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24;p46">
              <a:extLst>
                <a:ext uri="{FF2B5EF4-FFF2-40B4-BE49-F238E27FC236}">
                  <a16:creationId xmlns:a16="http://schemas.microsoft.com/office/drawing/2014/main" id="{D916518A-D3DC-E546-87A7-451A44B96F8C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25;p46">
              <a:extLst>
                <a:ext uri="{FF2B5EF4-FFF2-40B4-BE49-F238E27FC236}">
                  <a16:creationId xmlns:a16="http://schemas.microsoft.com/office/drawing/2014/main" id="{0E9F9831-8332-784A-88BF-5AE2B538CAA7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26;p46">
              <a:extLst>
                <a:ext uri="{FF2B5EF4-FFF2-40B4-BE49-F238E27FC236}">
                  <a16:creationId xmlns:a16="http://schemas.microsoft.com/office/drawing/2014/main" id="{20290011-3A1B-2E45-971D-9279BC3E9284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358</Words>
  <Application>Microsoft Office PowerPoint</Application>
  <PresentationFormat>On-screen Show (16:9)</PresentationFormat>
  <Paragraphs>133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Barlow Light</vt:lpstr>
      <vt:lpstr>Arial</vt:lpstr>
      <vt:lpstr>Barlow</vt:lpstr>
      <vt:lpstr>Calibri</vt:lpstr>
      <vt:lpstr>Minola template</vt:lpstr>
      <vt:lpstr>BubbaGun Gameloft C++ Project</vt:lpstr>
      <vt:lpstr>About the Game</vt:lpstr>
      <vt:lpstr>About the Game</vt:lpstr>
      <vt:lpstr>About the Game</vt:lpstr>
      <vt:lpstr>About the Game</vt:lpstr>
      <vt:lpstr>External Tools used</vt:lpstr>
      <vt:lpstr>External Tools used</vt:lpstr>
      <vt:lpstr>The Game in details</vt:lpstr>
      <vt:lpstr>Main Game States</vt:lpstr>
      <vt:lpstr>Main Gameplay</vt:lpstr>
      <vt:lpstr>Problem solution pairs </vt:lpstr>
      <vt:lpstr>Unresponsive Movement controls</vt:lpstr>
      <vt:lpstr>Make a shared_ptr of this</vt:lpstr>
      <vt:lpstr>Bad difficulty curve</vt:lpstr>
      <vt:lpstr>Bad difficulty curve</vt:lpstr>
      <vt:lpstr>Future Development</vt:lpstr>
      <vt:lpstr>More mechanics</vt:lpstr>
      <vt:lpstr>Code Refactoring and Optimizations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Quan Nguyen</dc:creator>
  <cp:lastModifiedBy>NGUYEN HONG QUAN</cp:lastModifiedBy>
  <cp:revision>16</cp:revision>
  <dcterms:modified xsi:type="dcterms:W3CDTF">2021-04-07T19:06:06Z</dcterms:modified>
</cp:coreProperties>
</file>