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3"/>
  </p:sldMasterIdLst>
  <p:notesMasterIdLst>
    <p:notesMasterId r:id="rId70"/>
  </p:notesMasterIdLst>
  <p:handoutMasterIdLst>
    <p:handoutMasterId r:id="rId71"/>
  </p:handoutMasterIdLst>
  <p:sldIdLst>
    <p:sldId id="256" r:id="rId4"/>
    <p:sldId id="314" r:id="rId5"/>
    <p:sldId id="315" r:id="rId6"/>
    <p:sldId id="316" r:id="rId7"/>
    <p:sldId id="317" r:id="rId8"/>
    <p:sldId id="258" r:id="rId9"/>
    <p:sldId id="262" r:id="rId10"/>
    <p:sldId id="263" r:id="rId11"/>
    <p:sldId id="264" r:id="rId12"/>
    <p:sldId id="318" r:id="rId13"/>
    <p:sldId id="265" r:id="rId14"/>
    <p:sldId id="266" r:id="rId15"/>
    <p:sldId id="267" r:id="rId16"/>
    <p:sldId id="269" r:id="rId17"/>
    <p:sldId id="271" r:id="rId18"/>
    <p:sldId id="270" r:id="rId19"/>
    <p:sldId id="272" r:id="rId20"/>
    <p:sldId id="268" r:id="rId21"/>
    <p:sldId id="319" r:id="rId22"/>
    <p:sldId id="273" r:id="rId23"/>
    <p:sldId id="274" r:id="rId24"/>
    <p:sldId id="323" r:id="rId25"/>
    <p:sldId id="275" r:id="rId26"/>
    <p:sldId id="276" r:id="rId27"/>
    <p:sldId id="277" r:id="rId28"/>
    <p:sldId id="279" r:id="rId29"/>
    <p:sldId id="301" r:id="rId30"/>
    <p:sldId id="280" r:id="rId31"/>
    <p:sldId id="282" r:id="rId32"/>
    <p:sldId id="283" r:id="rId33"/>
    <p:sldId id="284" r:id="rId34"/>
    <p:sldId id="285" r:id="rId35"/>
    <p:sldId id="286" r:id="rId36"/>
    <p:sldId id="287" r:id="rId37"/>
    <p:sldId id="288" r:id="rId38"/>
    <p:sldId id="289" r:id="rId39"/>
    <p:sldId id="281" r:id="rId40"/>
    <p:sldId id="278" r:id="rId41"/>
    <p:sldId id="302" r:id="rId42"/>
    <p:sldId id="291" r:id="rId43"/>
    <p:sldId id="290" r:id="rId44"/>
    <p:sldId id="292" r:id="rId45"/>
    <p:sldId id="294" r:id="rId46"/>
    <p:sldId id="295" r:id="rId47"/>
    <p:sldId id="296" r:id="rId48"/>
    <p:sldId id="297" r:id="rId49"/>
    <p:sldId id="298" r:id="rId50"/>
    <p:sldId id="299" r:id="rId51"/>
    <p:sldId id="293" r:id="rId52"/>
    <p:sldId id="300" r:id="rId53"/>
    <p:sldId id="303" r:id="rId54"/>
    <p:sldId id="304" r:id="rId55"/>
    <p:sldId id="305" r:id="rId56"/>
    <p:sldId id="326" r:id="rId57"/>
    <p:sldId id="311" r:id="rId58"/>
    <p:sldId id="310" r:id="rId59"/>
    <p:sldId id="327" r:id="rId60"/>
    <p:sldId id="320" r:id="rId61"/>
    <p:sldId id="324" r:id="rId62"/>
    <p:sldId id="312" r:id="rId63"/>
    <p:sldId id="307" r:id="rId64"/>
    <p:sldId id="325" r:id="rId65"/>
    <p:sldId id="322" r:id="rId66"/>
    <p:sldId id="308" r:id="rId67"/>
    <p:sldId id="309" r:id="rId68"/>
    <p:sldId id="313" r:id="rId69"/>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9469FF"/>
    <a:srgbClr val="D1EAEB"/>
    <a:srgbClr val="DF3507"/>
    <a:srgbClr val="F85124"/>
    <a:srgbClr val="220076"/>
    <a:srgbClr val="27007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B9464-AC1F-4850-AA18-D830DE842A7E}" v="1" dt="2020-04-27T08:11:57.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microsoft.com/office/2016/11/relationships/changesInfo" Target="changesInfos/changesInfo1.xml"/><Relationship Id="rId7" Type="http://schemas.openxmlformats.org/officeDocument/2006/relationships/slide" Target="slides/slide4.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20174996" userId="S::ngoc.nguyen174996@sis.hust.edu.vn::6de7385c-53b9-475a-9ed3-4dd6cb647159" providerId="AD" clId="Web-{2C5B9464-AC1F-4850-AA18-D830DE842A7E}"/>
    <pc:docChg chg="modSld">
      <pc:chgData name="Nguyen Ngoc  20174996" userId="S::ngoc.nguyen174996@sis.hust.edu.vn::6de7385c-53b9-475a-9ed3-4dd6cb647159" providerId="AD" clId="Web-{2C5B9464-AC1F-4850-AA18-D830DE842A7E}" dt="2020-04-27T08:11:57.205" v="0" actId="1076"/>
      <pc:docMkLst>
        <pc:docMk/>
      </pc:docMkLst>
      <pc:sldChg chg="modSp">
        <pc:chgData name="Nguyen Ngoc  20174996" userId="S::ngoc.nguyen174996@sis.hust.edu.vn::6de7385c-53b9-475a-9ed3-4dd6cb647159" providerId="AD" clId="Web-{2C5B9464-AC1F-4850-AA18-D830DE842A7E}" dt="2020-04-27T08:11:57.205" v="0" actId="1076"/>
        <pc:sldMkLst>
          <pc:docMk/>
          <pc:sldMk cId="0" sldId="283"/>
        </pc:sldMkLst>
        <pc:spChg chg="mod">
          <ac:chgData name="Nguyen Ngoc  20174996" userId="S::ngoc.nguyen174996@sis.hust.edu.vn::6de7385c-53b9-475a-9ed3-4dd6cb647159" providerId="AD" clId="Web-{2C5B9464-AC1F-4850-AA18-D830DE842A7E}" dt="2020-04-27T08:11:57.205" v="0" actId="1076"/>
          <ac:spMkLst>
            <pc:docMk/>
            <pc:sldMk cId="0" sldId="283"/>
            <ac:spMk id="1463298" creationId="{CB731642-F48C-494F-86E6-979BB3FF4C1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A6FCCEA-A0F2-43F8-918D-13B7C6F23842}"/>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vl1pPr>
          </a:lstStyle>
          <a:p>
            <a:endParaRPr lang="en-US" altLang="en-US"/>
          </a:p>
        </p:txBody>
      </p:sp>
      <p:sp>
        <p:nvSpPr>
          <p:cNvPr id="25603" name="Rectangle 3">
            <a:extLst>
              <a:ext uri="{FF2B5EF4-FFF2-40B4-BE49-F238E27FC236}">
                <a16:creationId xmlns:a16="http://schemas.microsoft.com/office/drawing/2014/main" id="{2B3F50D5-54C1-4C5F-9C86-D9C31B767C78}"/>
              </a:ext>
            </a:extLst>
          </p:cNvPr>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ltLang="en-US"/>
          </a:p>
        </p:txBody>
      </p:sp>
      <p:sp>
        <p:nvSpPr>
          <p:cNvPr id="25604" name="Rectangle 4">
            <a:extLst>
              <a:ext uri="{FF2B5EF4-FFF2-40B4-BE49-F238E27FC236}">
                <a16:creationId xmlns:a16="http://schemas.microsoft.com/office/drawing/2014/main" id="{616F8E4A-6FDA-46C8-B2E0-CD5211152D32}"/>
              </a:ext>
            </a:extLst>
          </p:cNvPr>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vl1pPr>
          </a:lstStyle>
          <a:p>
            <a:endParaRPr lang="en-US" altLang="en-US"/>
          </a:p>
        </p:txBody>
      </p:sp>
      <p:sp>
        <p:nvSpPr>
          <p:cNvPr id="25605" name="Rectangle 5">
            <a:extLst>
              <a:ext uri="{FF2B5EF4-FFF2-40B4-BE49-F238E27FC236}">
                <a16:creationId xmlns:a16="http://schemas.microsoft.com/office/drawing/2014/main" id="{7CE14B1B-8FE4-4B36-A11D-341A5C59D9C8}"/>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vl1pPr>
          </a:lstStyle>
          <a:p>
            <a:fld id="{6B29F6DC-1F2E-42AF-A493-E2CA99D7AD5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6A807D8E-EE0B-4116-BFA7-F85F3233398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vl1pPr>
          </a:lstStyle>
          <a:p>
            <a:endParaRPr lang="en-US" altLang="en-US"/>
          </a:p>
        </p:txBody>
      </p:sp>
      <p:sp>
        <p:nvSpPr>
          <p:cNvPr id="275459" name="Rectangle 3">
            <a:extLst>
              <a:ext uri="{FF2B5EF4-FFF2-40B4-BE49-F238E27FC236}">
                <a16:creationId xmlns:a16="http://schemas.microsoft.com/office/drawing/2014/main" id="{2F8C31B2-42E7-4FB8-B98D-1073589D2515}"/>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ltLang="en-US"/>
          </a:p>
        </p:txBody>
      </p:sp>
      <p:sp>
        <p:nvSpPr>
          <p:cNvPr id="275460" name="Rectangle 4">
            <a:extLst>
              <a:ext uri="{FF2B5EF4-FFF2-40B4-BE49-F238E27FC236}">
                <a16:creationId xmlns:a16="http://schemas.microsoft.com/office/drawing/2014/main" id="{C46FA8E5-13B3-4798-ABD8-F8E3402DF622}"/>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5461" name="Rectangle 5">
            <a:extLst>
              <a:ext uri="{FF2B5EF4-FFF2-40B4-BE49-F238E27FC236}">
                <a16:creationId xmlns:a16="http://schemas.microsoft.com/office/drawing/2014/main" id="{1203D24D-F530-4C70-889D-DA6BE4E1188F}"/>
              </a:ext>
            </a:extLst>
          </p:cNvPr>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5462" name="Rectangle 6">
            <a:extLst>
              <a:ext uri="{FF2B5EF4-FFF2-40B4-BE49-F238E27FC236}">
                <a16:creationId xmlns:a16="http://schemas.microsoft.com/office/drawing/2014/main" id="{E813DCC2-F755-40C6-A120-AB8ED92A0D56}"/>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vl1pPr>
          </a:lstStyle>
          <a:p>
            <a:endParaRPr lang="en-US" altLang="en-US"/>
          </a:p>
        </p:txBody>
      </p:sp>
      <p:sp>
        <p:nvSpPr>
          <p:cNvPr id="275463" name="Rectangle 7">
            <a:extLst>
              <a:ext uri="{FF2B5EF4-FFF2-40B4-BE49-F238E27FC236}">
                <a16:creationId xmlns:a16="http://schemas.microsoft.com/office/drawing/2014/main" id="{F9F4A9E5-C26A-46B7-A038-EF8D495A2644}"/>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vl1pPr>
          </a:lstStyle>
          <a:p>
            <a:fld id="{91AFA099-6F54-4DE1-B780-9C97FF2C19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304AA2-165F-45CB-A689-D92E5F61431F}"/>
              </a:ext>
            </a:extLst>
          </p:cNvPr>
          <p:cNvSpPr>
            <a:spLocks noGrp="1" noChangeArrowheads="1"/>
          </p:cNvSpPr>
          <p:nvPr>
            <p:ph type="sldNum" sz="quarter" idx="5"/>
          </p:nvPr>
        </p:nvSpPr>
        <p:spPr>
          <a:ln/>
        </p:spPr>
        <p:txBody>
          <a:bodyPr/>
          <a:lstStyle/>
          <a:p>
            <a:fld id="{D56BEF4F-68EE-4D72-AE0B-CD747DBEF2F9}" type="slidenum">
              <a:rPr lang="en-US" altLang="en-US"/>
              <a:pPr/>
              <a:t>1</a:t>
            </a:fld>
            <a:endParaRPr lang="en-US" altLang="en-US"/>
          </a:p>
        </p:txBody>
      </p:sp>
      <p:sp>
        <p:nvSpPr>
          <p:cNvPr id="276482" name="Rectangle 2">
            <a:extLst>
              <a:ext uri="{FF2B5EF4-FFF2-40B4-BE49-F238E27FC236}">
                <a16:creationId xmlns:a16="http://schemas.microsoft.com/office/drawing/2014/main" id="{91E77D1C-10A6-42CD-890C-0E03F078956A}"/>
              </a:ext>
            </a:extLst>
          </p:cNvPr>
          <p:cNvSpPr>
            <a:spLocks noGrp="1" noRot="1" noChangeAspect="1" noChangeArrowheads="1" noTextEdit="1"/>
          </p:cNvSpPr>
          <p:nvPr>
            <p:ph type="sldImg"/>
          </p:nvPr>
        </p:nvSpPr>
        <p:spPr>
          <a:ln/>
        </p:spPr>
      </p:sp>
      <p:sp>
        <p:nvSpPr>
          <p:cNvPr id="276483" name="Rectangle 3">
            <a:extLst>
              <a:ext uri="{FF2B5EF4-FFF2-40B4-BE49-F238E27FC236}">
                <a16:creationId xmlns:a16="http://schemas.microsoft.com/office/drawing/2014/main" id="{FB4714BA-47B3-40BA-B327-82C89BD5CFAA}"/>
              </a:ext>
            </a:extLst>
          </p:cNvPr>
          <p:cNvSpPr>
            <a:spLocks noGrp="1" noChangeArrowheads="1"/>
          </p:cNvSpPr>
          <p:nvPr>
            <p:ph type="body" idx="1"/>
          </p:nvPr>
        </p:nvSpPr>
        <p:spPr/>
        <p:txBody>
          <a:bodyPr/>
          <a:lstStyle/>
          <a:p>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BB74F14-B1C7-45A9-8B91-725084387D4E}"/>
              </a:ext>
            </a:extLst>
          </p:cNvPr>
          <p:cNvSpPr>
            <a:spLocks noGrp="1" noChangeArrowheads="1"/>
          </p:cNvSpPr>
          <p:nvPr>
            <p:ph type="ctrTitle"/>
          </p:nvPr>
        </p:nvSpPr>
        <p:spPr>
          <a:xfrm>
            <a:off x="685800" y="2130425"/>
            <a:ext cx="7772400" cy="1470025"/>
          </a:xfrm>
          <a:extLst>
            <a:ext uri="{909E8E84-426E-40DD-AFC4-6F175D3DCCD1}">
              <a14:hiddenFill xmlns:a14="http://schemas.microsoft.com/office/drawing/2010/main">
                <a:solidFill>
                  <a:schemeClr val="accent1"/>
                </a:solidFill>
              </a14:hiddenFill>
            </a:ext>
          </a:extLst>
        </p:spPr>
        <p:txBody>
          <a:bodyPr lIns="91440"/>
          <a:lstStyle>
            <a:lvl1pPr>
              <a:defRPr/>
            </a:lvl1pPr>
          </a:lstStyle>
          <a:p>
            <a:pPr lvl="0"/>
            <a:r>
              <a:rPr lang="en-US" altLang="en-US" noProof="0"/>
              <a:t>Click to edit Master title style</a:t>
            </a:r>
          </a:p>
        </p:txBody>
      </p:sp>
      <p:sp>
        <p:nvSpPr>
          <p:cNvPr id="17411" name="Rectangle 3">
            <a:extLst>
              <a:ext uri="{FF2B5EF4-FFF2-40B4-BE49-F238E27FC236}">
                <a16:creationId xmlns:a16="http://schemas.microsoft.com/office/drawing/2014/main" id="{AA160E7C-C194-444D-9D97-50E38B799B15}"/>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endParaRPr lang="fr-FR" altLang="en-US" noProof="0"/>
          </a:p>
        </p:txBody>
      </p:sp>
      <p:sp>
        <p:nvSpPr>
          <p:cNvPr id="17412" name="Rectangle 4">
            <a:extLst>
              <a:ext uri="{FF2B5EF4-FFF2-40B4-BE49-F238E27FC236}">
                <a16:creationId xmlns:a16="http://schemas.microsoft.com/office/drawing/2014/main" id="{F14FE8FC-EF46-4C8A-B2CB-7A900E41950D}"/>
              </a:ext>
            </a:extLst>
          </p:cNvPr>
          <p:cNvSpPr>
            <a:spLocks noGrp="1" noChangeArrowheads="1"/>
          </p:cNvSpPr>
          <p:nvPr>
            <p:ph type="dt" sz="half" idx="2"/>
          </p:nvPr>
        </p:nvSpPr>
        <p:spPr bwMode="auto">
          <a:xfrm>
            <a:off x="304800" y="6248400"/>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fld id="{659E98FF-E4C5-4EA0-B799-A03515F26FC8}" type="datetime1">
              <a:rPr lang="en-US" altLang="en-US"/>
              <a:pPr/>
              <a:t>4/27/2020</a:t>
            </a:fld>
            <a:endParaRPr lang="en-US" altLang="en-US"/>
          </a:p>
        </p:txBody>
      </p:sp>
      <p:sp>
        <p:nvSpPr>
          <p:cNvPr id="17413" name="Rectangle 5">
            <a:extLst>
              <a:ext uri="{FF2B5EF4-FFF2-40B4-BE49-F238E27FC236}">
                <a16:creationId xmlns:a16="http://schemas.microsoft.com/office/drawing/2014/main" id="{6730B005-DF85-45E3-9336-2D1DAD90BA65}"/>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7414" name="Rectangle 6">
            <a:extLst>
              <a:ext uri="{FF2B5EF4-FFF2-40B4-BE49-F238E27FC236}">
                <a16:creationId xmlns:a16="http://schemas.microsoft.com/office/drawing/2014/main" id="{C0EDEB00-F93D-42D1-8224-19F5F72FB510}"/>
              </a:ext>
            </a:extLst>
          </p:cNvPr>
          <p:cNvSpPr>
            <a:spLocks noGrp="1" noChangeArrowheads="1"/>
          </p:cNvSpPr>
          <p:nvPr>
            <p:ph type="sldNum" sz="quarter" idx="4"/>
          </p:nvPr>
        </p:nvSpPr>
        <p:spPr>
          <a:xfrm>
            <a:off x="6553200" y="6245225"/>
            <a:ext cx="2133600" cy="476250"/>
          </a:xfrm>
        </p:spPr>
        <p:txBody>
          <a:bodyPr/>
          <a:lstStyle>
            <a:lvl1pPr>
              <a:defRPr/>
            </a:lvl1pPr>
          </a:lstStyle>
          <a:p>
            <a:fld id="{BA5F0C12-FD87-4088-A68C-C80390CDE1E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E739-995F-4113-86B7-FF3A24E20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EDDCC-9C86-4896-BF3F-9AC70173EA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A97405A-8A0D-47CE-818F-9E55F0326640}"/>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1CA5A514-6615-469B-83DA-02E0147081F5}"/>
              </a:ext>
            </a:extLst>
          </p:cNvPr>
          <p:cNvSpPr>
            <a:spLocks noGrp="1"/>
          </p:cNvSpPr>
          <p:nvPr>
            <p:ph type="sldNum" sz="quarter" idx="11"/>
          </p:nvPr>
        </p:nvSpPr>
        <p:spPr/>
        <p:txBody>
          <a:bodyPr/>
          <a:lstStyle>
            <a:lvl1pPr>
              <a:defRPr/>
            </a:lvl1pPr>
          </a:lstStyle>
          <a:p>
            <a:fld id="{1DC5A6C9-2C1D-4846-B675-C0E2071B0FE5}" type="slidenum">
              <a:rPr lang="en-US" altLang="en-US"/>
              <a:pPr/>
              <a:t>‹#›</a:t>
            </a:fld>
            <a:endParaRPr lang="en-US" altLang="en-US"/>
          </a:p>
        </p:txBody>
      </p:sp>
    </p:spTree>
    <p:extLst>
      <p:ext uri="{BB962C8B-B14F-4D97-AF65-F5344CB8AC3E}">
        <p14:creationId xmlns:p14="http://schemas.microsoft.com/office/powerpoint/2010/main" val="338335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1763F-799F-4A1D-A827-3C4ACA3F1195}"/>
              </a:ext>
            </a:extLst>
          </p:cNvPr>
          <p:cNvSpPr>
            <a:spLocks noGrp="1"/>
          </p:cNvSpPr>
          <p:nvPr>
            <p:ph type="title" orient="vert"/>
          </p:nvPr>
        </p:nvSpPr>
        <p:spPr>
          <a:xfrm>
            <a:off x="6858000" y="0"/>
            <a:ext cx="22860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97B952-1E77-42E2-A2DE-01840BECF114}"/>
              </a:ext>
            </a:extLst>
          </p:cNvPr>
          <p:cNvSpPr>
            <a:spLocks noGrp="1"/>
          </p:cNvSpPr>
          <p:nvPr>
            <p:ph type="body" orient="vert" idx="1"/>
          </p:nvPr>
        </p:nvSpPr>
        <p:spPr>
          <a:xfrm>
            <a:off x="0" y="0"/>
            <a:ext cx="67056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A3E01AD-F655-42D8-9EF0-B8A6A9B667DC}"/>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31ACD28-6D99-4BE2-93B0-EC0275AD0DC6}"/>
              </a:ext>
            </a:extLst>
          </p:cNvPr>
          <p:cNvSpPr>
            <a:spLocks noGrp="1"/>
          </p:cNvSpPr>
          <p:nvPr>
            <p:ph type="sldNum" sz="quarter" idx="11"/>
          </p:nvPr>
        </p:nvSpPr>
        <p:spPr/>
        <p:txBody>
          <a:bodyPr/>
          <a:lstStyle>
            <a:lvl1pPr>
              <a:defRPr/>
            </a:lvl1pPr>
          </a:lstStyle>
          <a:p>
            <a:fld id="{45048846-D7F1-4DAB-9734-4657E7440030}" type="slidenum">
              <a:rPr lang="en-US" altLang="en-US"/>
              <a:pPr/>
              <a:t>‹#›</a:t>
            </a:fld>
            <a:endParaRPr lang="en-US" altLang="en-US"/>
          </a:p>
        </p:txBody>
      </p:sp>
    </p:spTree>
    <p:extLst>
      <p:ext uri="{BB962C8B-B14F-4D97-AF65-F5344CB8AC3E}">
        <p14:creationId xmlns:p14="http://schemas.microsoft.com/office/powerpoint/2010/main" val="52117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6A4A-605D-4F5C-AB4E-00A492565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D86B3-0203-442F-B4BF-FFC202B39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5868033-E517-4EB2-A13C-982CEBA9509E}"/>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1A5AC30-2362-42B0-86F5-DF6EFB89D648}"/>
              </a:ext>
            </a:extLst>
          </p:cNvPr>
          <p:cNvSpPr>
            <a:spLocks noGrp="1"/>
          </p:cNvSpPr>
          <p:nvPr>
            <p:ph type="sldNum" sz="quarter" idx="11"/>
          </p:nvPr>
        </p:nvSpPr>
        <p:spPr/>
        <p:txBody>
          <a:bodyPr/>
          <a:lstStyle>
            <a:lvl1pPr>
              <a:defRPr/>
            </a:lvl1pPr>
          </a:lstStyle>
          <a:p>
            <a:fld id="{2BC9D65C-950E-4108-A71D-468DDE83D9DA}" type="slidenum">
              <a:rPr lang="en-US" altLang="en-US"/>
              <a:pPr/>
              <a:t>‹#›</a:t>
            </a:fld>
            <a:endParaRPr lang="en-US" altLang="en-US"/>
          </a:p>
        </p:txBody>
      </p:sp>
    </p:spTree>
    <p:extLst>
      <p:ext uri="{BB962C8B-B14F-4D97-AF65-F5344CB8AC3E}">
        <p14:creationId xmlns:p14="http://schemas.microsoft.com/office/powerpoint/2010/main" val="399050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D3DC-C42F-4FDD-AD9A-2AF6BEEFEA6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40E3E-A4FE-44EB-A62D-46B1DDBB2B1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3A4F8436-652C-49D2-A6B8-874D80BCB752}"/>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C45FDF9-B41F-4FA9-9EC0-70FA4D9D5B61}"/>
              </a:ext>
            </a:extLst>
          </p:cNvPr>
          <p:cNvSpPr>
            <a:spLocks noGrp="1"/>
          </p:cNvSpPr>
          <p:nvPr>
            <p:ph type="sldNum" sz="quarter" idx="11"/>
          </p:nvPr>
        </p:nvSpPr>
        <p:spPr/>
        <p:txBody>
          <a:bodyPr/>
          <a:lstStyle>
            <a:lvl1pPr>
              <a:defRPr/>
            </a:lvl1pPr>
          </a:lstStyle>
          <a:p>
            <a:fld id="{AF34D900-A71B-4440-99DC-CF048C9B8914}" type="slidenum">
              <a:rPr lang="en-US" altLang="en-US"/>
              <a:pPr/>
              <a:t>‹#›</a:t>
            </a:fld>
            <a:endParaRPr lang="en-US" altLang="en-US"/>
          </a:p>
        </p:txBody>
      </p:sp>
    </p:spTree>
    <p:extLst>
      <p:ext uri="{BB962C8B-B14F-4D97-AF65-F5344CB8AC3E}">
        <p14:creationId xmlns:p14="http://schemas.microsoft.com/office/powerpoint/2010/main" val="226415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E224-E69D-41B4-B6E2-BFD7F62F3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FF05FC-2EC7-4E22-B41F-5C1241A62094}"/>
              </a:ext>
            </a:extLst>
          </p:cNvPr>
          <p:cNvSpPr>
            <a:spLocks noGrp="1"/>
          </p:cNvSpPr>
          <p:nvPr>
            <p:ph sz="half" idx="1"/>
          </p:nvPr>
        </p:nvSpPr>
        <p:spPr>
          <a:xfrm>
            <a:off x="266700" y="1143000"/>
            <a:ext cx="428625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2D06B-8971-49DF-B3C9-4F7AAA05C220}"/>
              </a:ext>
            </a:extLst>
          </p:cNvPr>
          <p:cNvSpPr>
            <a:spLocks noGrp="1"/>
          </p:cNvSpPr>
          <p:nvPr>
            <p:ph sz="half" idx="2"/>
          </p:nvPr>
        </p:nvSpPr>
        <p:spPr>
          <a:xfrm>
            <a:off x="4705350" y="1143000"/>
            <a:ext cx="428625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B06F2AF-4C80-4B30-9BFB-BC71AEF78404}"/>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FF65CC6-E01C-47AE-BD75-F11CD29199FA}"/>
              </a:ext>
            </a:extLst>
          </p:cNvPr>
          <p:cNvSpPr>
            <a:spLocks noGrp="1"/>
          </p:cNvSpPr>
          <p:nvPr>
            <p:ph type="sldNum" sz="quarter" idx="11"/>
          </p:nvPr>
        </p:nvSpPr>
        <p:spPr/>
        <p:txBody>
          <a:bodyPr/>
          <a:lstStyle>
            <a:lvl1pPr>
              <a:defRPr/>
            </a:lvl1pPr>
          </a:lstStyle>
          <a:p>
            <a:fld id="{2978C85A-2A59-418F-BF33-6EB100E67AF6}" type="slidenum">
              <a:rPr lang="en-US" altLang="en-US"/>
              <a:pPr/>
              <a:t>‹#›</a:t>
            </a:fld>
            <a:endParaRPr lang="en-US" altLang="en-US"/>
          </a:p>
        </p:txBody>
      </p:sp>
    </p:spTree>
    <p:extLst>
      <p:ext uri="{BB962C8B-B14F-4D97-AF65-F5344CB8AC3E}">
        <p14:creationId xmlns:p14="http://schemas.microsoft.com/office/powerpoint/2010/main" val="512619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2128-A9F1-4F2E-9121-EF89B4F21A6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22B79-1B91-4DCD-AA80-E5BA027B0C3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C7B2F0-AE1B-4D13-B6C5-A146B1F4ACB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820C06-E029-49D0-8C7C-BD97BD47C5F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DD4C9-7987-4074-9018-C78E2BD3540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0DC2151-F1EF-453E-8717-69966752A1C0}"/>
              </a:ext>
            </a:extLst>
          </p:cNvPr>
          <p:cNvSpPr>
            <a:spLocks noGrp="1"/>
          </p:cNvSpPr>
          <p:nvPr>
            <p:ph type="ftr" sz="quarter" idx="10"/>
          </p:nvPr>
        </p:nvSpPr>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97DA658F-49BC-446C-8620-38B85C8D30B3}"/>
              </a:ext>
            </a:extLst>
          </p:cNvPr>
          <p:cNvSpPr>
            <a:spLocks noGrp="1"/>
          </p:cNvSpPr>
          <p:nvPr>
            <p:ph type="sldNum" sz="quarter" idx="11"/>
          </p:nvPr>
        </p:nvSpPr>
        <p:spPr/>
        <p:txBody>
          <a:bodyPr/>
          <a:lstStyle>
            <a:lvl1pPr>
              <a:defRPr/>
            </a:lvl1pPr>
          </a:lstStyle>
          <a:p>
            <a:fld id="{E72EF79D-1722-4731-B7FA-E74DFFAEFC67}" type="slidenum">
              <a:rPr lang="en-US" altLang="en-US"/>
              <a:pPr/>
              <a:t>‹#›</a:t>
            </a:fld>
            <a:endParaRPr lang="en-US" altLang="en-US"/>
          </a:p>
        </p:txBody>
      </p:sp>
    </p:spTree>
    <p:extLst>
      <p:ext uri="{BB962C8B-B14F-4D97-AF65-F5344CB8AC3E}">
        <p14:creationId xmlns:p14="http://schemas.microsoft.com/office/powerpoint/2010/main" val="291798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1E35-F6F0-40F7-9533-0B82C7D6D625}"/>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9CF3888-541E-450A-B7E1-2CA83D9BB738}"/>
              </a:ext>
            </a:extLst>
          </p:cNvPr>
          <p:cNvSpPr>
            <a:spLocks noGrp="1"/>
          </p:cNvSpPr>
          <p:nvPr>
            <p:ph type="ftr" sz="quarter" idx="10"/>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CCA6747-3A70-4725-8F5E-122E8D67EB87}"/>
              </a:ext>
            </a:extLst>
          </p:cNvPr>
          <p:cNvSpPr>
            <a:spLocks noGrp="1"/>
          </p:cNvSpPr>
          <p:nvPr>
            <p:ph type="sldNum" sz="quarter" idx="11"/>
          </p:nvPr>
        </p:nvSpPr>
        <p:spPr/>
        <p:txBody>
          <a:bodyPr/>
          <a:lstStyle>
            <a:lvl1pPr>
              <a:defRPr/>
            </a:lvl1pPr>
          </a:lstStyle>
          <a:p>
            <a:fld id="{88497A99-265C-4B07-9992-EE65A2580DA8}" type="slidenum">
              <a:rPr lang="en-US" altLang="en-US"/>
              <a:pPr/>
              <a:t>‹#›</a:t>
            </a:fld>
            <a:endParaRPr lang="en-US" altLang="en-US"/>
          </a:p>
        </p:txBody>
      </p:sp>
    </p:spTree>
    <p:extLst>
      <p:ext uri="{BB962C8B-B14F-4D97-AF65-F5344CB8AC3E}">
        <p14:creationId xmlns:p14="http://schemas.microsoft.com/office/powerpoint/2010/main" val="28242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C68ED6-9074-4BFF-A52F-9C0F37539447}"/>
              </a:ext>
            </a:extLst>
          </p:cNvPr>
          <p:cNvSpPr>
            <a:spLocks noGrp="1"/>
          </p:cNvSpPr>
          <p:nvPr>
            <p:ph type="ftr" sz="quarter" idx="10"/>
          </p:nvPr>
        </p:nvSpPr>
        <p:spPr/>
        <p:txBody>
          <a:bodyPr/>
          <a:lstStyle>
            <a:lvl1pPr>
              <a:defRPr/>
            </a:lvl1pPr>
          </a:lstStyle>
          <a:p>
            <a:endParaRPr lang="en-US" altLang="en-US"/>
          </a:p>
        </p:txBody>
      </p:sp>
      <p:sp>
        <p:nvSpPr>
          <p:cNvPr id="3" name="Slide Number Placeholder 2">
            <a:extLst>
              <a:ext uri="{FF2B5EF4-FFF2-40B4-BE49-F238E27FC236}">
                <a16:creationId xmlns:a16="http://schemas.microsoft.com/office/drawing/2014/main" id="{978A1D7F-FB1C-4DDB-9C46-FCA758DC9C2D}"/>
              </a:ext>
            </a:extLst>
          </p:cNvPr>
          <p:cNvSpPr>
            <a:spLocks noGrp="1"/>
          </p:cNvSpPr>
          <p:nvPr>
            <p:ph type="sldNum" sz="quarter" idx="11"/>
          </p:nvPr>
        </p:nvSpPr>
        <p:spPr/>
        <p:txBody>
          <a:bodyPr/>
          <a:lstStyle>
            <a:lvl1pPr>
              <a:defRPr/>
            </a:lvl1pPr>
          </a:lstStyle>
          <a:p>
            <a:fld id="{043653ED-54EE-41AA-B12D-9CCA50C8B950}" type="slidenum">
              <a:rPr lang="en-US" altLang="en-US"/>
              <a:pPr/>
              <a:t>‹#›</a:t>
            </a:fld>
            <a:endParaRPr lang="en-US" altLang="en-US"/>
          </a:p>
        </p:txBody>
      </p:sp>
    </p:spTree>
    <p:extLst>
      <p:ext uri="{BB962C8B-B14F-4D97-AF65-F5344CB8AC3E}">
        <p14:creationId xmlns:p14="http://schemas.microsoft.com/office/powerpoint/2010/main" val="129911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B0C3-6E9C-459C-8968-9FE92D298B4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53F237-9FE6-4E85-A422-5448BAC67AA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EB403E-32D6-46D1-BAB8-ED496E1B68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06F78746-B509-4648-A897-AE60BEC6F559}"/>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6498AE2-15BA-4560-B350-C9587E2B895C}"/>
              </a:ext>
            </a:extLst>
          </p:cNvPr>
          <p:cNvSpPr>
            <a:spLocks noGrp="1"/>
          </p:cNvSpPr>
          <p:nvPr>
            <p:ph type="sldNum" sz="quarter" idx="11"/>
          </p:nvPr>
        </p:nvSpPr>
        <p:spPr/>
        <p:txBody>
          <a:bodyPr/>
          <a:lstStyle>
            <a:lvl1pPr>
              <a:defRPr/>
            </a:lvl1pPr>
          </a:lstStyle>
          <a:p>
            <a:fld id="{1F7258A5-F021-4CEB-9E0D-4D454972ABC0}" type="slidenum">
              <a:rPr lang="en-US" altLang="en-US"/>
              <a:pPr/>
              <a:t>‹#›</a:t>
            </a:fld>
            <a:endParaRPr lang="en-US" altLang="en-US"/>
          </a:p>
        </p:txBody>
      </p:sp>
    </p:spTree>
    <p:extLst>
      <p:ext uri="{BB962C8B-B14F-4D97-AF65-F5344CB8AC3E}">
        <p14:creationId xmlns:p14="http://schemas.microsoft.com/office/powerpoint/2010/main" val="273935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00D8-E3CE-40B9-BF9C-32103226E66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B0FB9E-A669-4F4C-885D-7028C1F0CB7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87FB62-37D1-41A8-82B4-16DB883034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C659A650-8BE1-4ED1-8913-1CABA657FB44}"/>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8A1D1E9-CC0E-46ED-8216-BCFB3965982A}"/>
              </a:ext>
            </a:extLst>
          </p:cNvPr>
          <p:cNvSpPr>
            <a:spLocks noGrp="1"/>
          </p:cNvSpPr>
          <p:nvPr>
            <p:ph type="sldNum" sz="quarter" idx="11"/>
          </p:nvPr>
        </p:nvSpPr>
        <p:spPr/>
        <p:txBody>
          <a:bodyPr/>
          <a:lstStyle>
            <a:lvl1pPr>
              <a:defRPr/>
            </a:lvl1pPr>
          </a:lstStyle>
          <a:p>
            <a:fld id="{57F93AFA-FF96-42B9-B3D2-5C1252142238}" type="slidenum">
              <a:rPr lang="en-US" altLang="en-US"/>
              <a:pPr/>
              <a:t>‹#›</a:t>
            </a:fld>
            <a:endParaRPr lang="en-US" altLang="en-US"/>
          </a:p>
        </p:txBody>
      </p:sp>
    </p:spTree>
    <p:extLst>
      <p:ext uri="{BB962C8B-B14F-4D97-AF65-F5344CB8AC3E}">
        <p14:creationId xmlns:p14="http://schemas.microsoft.com/office/powerpoint/2010/main" val="32530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AD0F7FA-3DA6-4BDE-95E8-25287CFF4B44}"/>
              </a:ext>
            </a:extLst>
          </p:cNvPr>
          <p:cNvSpPr>
            <a:spLocks noGrp="1" noChangeArrowheads="1"/>
          </p:cNvSpPr>
          <p:nvPr>
            <p:ph type="title"/>
          </p:nvPr>
        </p:nvSpPr>
        <p:spPr bwMode="auto">
          <a:xfrm>
            <a:off x="0" y="0"/>
            <a:ext cx="9144000" cy="876300"/>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45720" rIns="91440" bIns="45720" numCol="1" anchor="ctr" anchorCtr="0" compatLnSpc="1">
            <a:prstTxWarp prst="textNoShape">
              <a:avLst/>
            </a:prstTxWarp>
          </a:bodyPr>
          <a:lstStyle/>
          <a:p>
            <a:pPr lvl="0"/>
            <a:endParaRPr lang="fr-FR" altLang="en-US"/>
          </a:p>
        </p:txBody>
      </p:sp>
      <p:sp>
        <p:nvSpPr>
          <p:cNvPr id="1027" name="Rectangle 3">
            <a:extLst>
              <a:ext uri="{FF2B5EF4-FFF2-40B4-BE49-F238E27FC236}">
                <a16:creationId xmlns:a16="http://schemas.microsoft.com/office/drawing/2014/main" id="{E3F41EBF-28A6-4CF2-B4B6-9859AC5DF820}"/>
              </a:ext>
            </a:extLst>
          </p:cNvPr>
          <p:cNvSpPr>
            <a:spLocks noGrp="1" noChangeArrowheads="1"/>
          </p:cNvSpPr>
          <p:nvPr>
            <p:ph type="body" idx="1"/>
          </p:nvPr>
        </p:nvSpPr>
        <p:spPr bwMode="auto">
          <a:xfrm>
            <a:off x="266700" y="1143000"/>
            <a:ext cx="87249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3F3D3287-181C-440D-98CE-FDBFE59A8ACE}"/>
              </a:ext>
            </a:extLst>
          </p:cNvPr>
          <p:cNvSpPr>
            <a:spLocks noGrp="1" noChangeArrowheads="1"/>
          </p:cNvSpPr>
          <p:nvPr>
            <p:ph type="ftr" sz="quarter" idx="3"/>
          </p:nvPr>
        </p:nvSpPr>
        <p:spPr bwMode="auto">
          <a:xfrm>
            <a:off x="3124200" y="65532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US" altLang="en-US"/>
          </a:p>
        </p:txBody>
      </p:sp>
      <p:sp>
        <p:nvSpPr>
          <p:cNvPr id="1030" name="Rectangle 6">
            <a:extLst>
              <a:ext uri="{FF2B5EF4-FFF2-40B4-BE49-F238E27FC236}">
                <a16:creationId xmlns:a16="http://schemas.microsoft.com/office/drawing/2014/main" id="{44336BC4-CB37-42D9-BAC6-86DDA2E405C2}"/>
              </a:ext>
            </a:extLst>
          </p:cNvPr>
          <p:cNvSpPr>
            <a:spLocks noGrp="1" noChangeArrowheads="1"/>
          </p:cNvSpPr>
          <p:nvPr>
            <p:ph type="sldNum" sz="quarter" idx="4"/>
          </p:nvPr>
        </p:nvSpPr>
        <p:spPr bwMode="auto">
          <a:xfrm>
            <a:off x="7086600" y="6553200"/>
            <a:ext cx="1905000"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EB23B978-4690-4999-AFD3-44E136CF1738}" type="slidenum">
              <a:rPr lang="en-US" altLang="en-US"/>
              <a:pPr/>
              <a:t>‹#›</a:t>
            </a:fld>
            <a:endParaRPr lang="en-US" altLang="en-US"/>
          </a:p>
        </p:txBody>
      </p:sp>
      <p:sp>
        <p:nvSpPr>
          <p:cNvPr id="1039" name="Rectangle 15">
            <a:extLst>
              <a:ext uri="{FF2B5EF4-FFF2-40B4-BE49-F238E27FC236}">
                <a16:creationId xmlns:a16="http://schemas.microsoft.com/office/drawing/2014/main" id="{0D2E484C-B154-4D21-9C66-2FC38A5D05B6}"/>
              </a:ext>
            </a:extLst>
          </p:cNvPr>
          <p:cNvSpPr>
            <a:spLocks noChangeArrowheads="1"/>
          </p:cNvSpPr>
          <p:nvPr/>
        </p:nvSpPr>
        <p:spPr bwMode="auto">
          <a:xfrm>
            <a:off x="228600" y="65532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F656E358-0AB3-40AB-91E1-E80649A7DD40}" type="datetime1">
              <a:rPr lang="en-US" altLang="en-US" sz="1400" b="0"/>
              <a:pPr/>
              <a:t>4/27/2020</a:t>
            </a:fld>
            <a:endParaRPr lang="en-US" altLang="en-US" sz="1400" b="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anose="020B0604020202020204" pitchFamily="34" charset="0"/>
        </a:defRPr>
      </a:lvl2pPr>
      <a:lvl3pPr algn="l" rtl="0" fontAlgn="base">
        <a:spcBef>
          <a:spcPct val="0"/>
        </a:spcBef>
        <a:spcAft>
          <a:spcPct val="0"/>
        </a:spcAft>
        <a:defRPr sz="3200">
          <a:solidFill>
            <a:schemeClr val="tx1"/>
          </a:solidFill>
          <a:latin typeface="Arial" panose="020B0604020202020204" pitchFamily="34" charset="0"/>
        </a:defRPr>
      </a:lvl3pPr>
      <a:lvl4pPr algn="l" rtl="0" fontAlgn="base">
        <a:spcBef>
          <a:spcPct val="0"/>
        </a:spcBef>
        <a:spcAft>
          <a:spcPct val="0"/>
        </a:spcAft>
        <a:defRPr sz="3200">
          <a:solidFill>
            <a:schemeClr val="tx1"/>
          </a:solidFill>
          <a:latin typeface="Arial" panose="020B0604020202020204" pitchFamily="34" charset="0"/>
        </a:defRPr>
      </a:lvl4pPr>
      <a:lvl5pPr algn="l" rtl="0" fontAlgn="base">
        <a:spcBef>
          <a:spcPct val="0"/>
        </a:spcBef>
        <a:spcAft>
          <a:spcPct val="0"/>
        </a:spcAft>
        <a:defRPr sz="3200">
          <a:solidFill>
            <a:schemeClr val="tx1"/>
          </a:solidFill>
          <a:latin typeface="Arial" panose="020B0604020202020204" pitchFamily="34" charset="0"/>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rgbClr val="220076"/>
          </a:solidFill>
          <a:latin typeface="+mn-lt"/>
          <a:ea typeface="+mn-ea"/>
          <a:cs typeface="+mn-cs"/>
        </a:defRPr>
      </a:lvl1pPr>
      <a:lvl2pPr marL="742950" indent="-285750" algn="l" rtl="0" fontAlgn="base">
        <a:spcBef>
          <a:spcPct val="20000"/>
        </a:spcBef>
        <a:spcAft>
          <a:spcPct val="0"/>
        </a:spcAft>
        <a:buChar char="–"/>
        <a:defRPr sz="2800" kern="1200">
          <a:solidFill>
            <a:srgbClr val="220076"/>
          </a:solidFill>
          <a:latin typeface="+mn-lt"/>
          <a:ea typeface="+mn-ea"/>
          <a:cs typeface="+mn-cs"/>
        </a:defRPr>
      </a:lvl2pPr>
      <a:lvl3pPr marL="1143000" indent="-228600" algn="l" rtl="0" fontAlgn="base">
        <a:spcBef>
          <a:spcPct val="20000"/>
        </a:spcBef>
        <a:spcAft>
          <a:spcPct val="0"/>
        </a:spcAft>
        <a:buChar char="•"/>
        <a:defRPr sz="2400" kern="1200">
          <a:solidFill>
            <a:srgbClr val="220076"/>
          </a:solidFill>
          <a:latin typeface="+mn-lt"/>
          <a:ea typeface="+mn-ea"/>
          <a:cs typeface="+mn-cs"/>
        </a:defRPr>
      </a:lvl3pPr>
      <a:lvl4pPr marL="1600200" indent="-228600" algn="l" rtl="0" fontAlgn="base">
        <a:spcBef>
          <a:spcPct val="20000"/>
        </a:spcBef>
        <a:spcAft>
          <a:spcPct val="0"/>
        </a:spcAft>
        <a:buChar char="–"/>
        <a:defRPr sz="2000" kern="1200">
          <a:solidFill>
            <a:srgbClr val="220076"/>
          </a:solidFill>
          <a:latin typeface="+mn-lt"/>
          <a:ea typeface="+mn-ea"/>
          <a:cs typeface="+mn-cs"/>
        </a:defRPr>
      </a:lvl4pPr>
      <a:lvl5pPr marL="2057400" indent="-228600" algn="l" rtl="0" fontAlgn="base">
        <a:spcBef>
          <a:spcPct val="20000"/>
        </a:spcBef>
        <a:spcAft>
          <a:spcPct val="0"/>
        </a:spcAft>
        <a:buChar char="»"/>
        <a:defRPr sz="2000" kern="1200">
          <a:solidFill>
            <a:srgbClr val="22007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38C593F-B6C1-4C74-A1B4-FDDA82892E8D}"/>
              </a:ext>
            </a:extLst>
          </p:cNvPr>
          <p:cNvSpPr>
            <a:spLocks noGrp="1" noChangeArrowheads="1"/>
          </p:cNvSpPr>
          <p:nvPr>
            <p:ph type="ctrTitle"/>
          </p:nvPr>
        </p:nvSpPr>
        <p:spPr>
          <a:xfrm>
            <a:off x="304800" y="609600"/>
            <a:ext cx="8382000" cy="3505200"/>
          </a:xfrm>
        </p:spPr>
        <p:txBody>
          <a:bodyPr/>
          <a:lstStyle/>
          <a:p>
            <a:pPr algn="ctr">
              <a:lnSpc>
                <a:spcPct val="120000"/>
              </a:lnSpc>
            </a:pPr>
            <a:r>
              <a:rPr lang="en-US" altLang="en-US" sz="6000" b="1">
                <a:solidFill>
                  <a:srgbClr val="220076"/>
                </a:solidFill>
              </a:rPr>
              <a:t>Thực hành</a:t>
            </a:r>
            <a:br>
              <a:rPr lang="en-US" altLang="en-US" sz="6000" b="1">
                <a:solidFill>
                  <a:srgbClr val="220076"/>
                </a:solidFill>
              </a:rPr>
            </a:br>
            <a:r>
              <a:rPr lang="en-US" altLang="en-US" sz="6000" b="1">
                <a:solidFill>
                  <a:srgbClr val="220076"/>
                </a:solidFill>
              </a:rPr>
              <a:t>CHƯƠNG TRÌNH DỊCH</a:t>
            </a:r>
            <a:br>
              <a:rPr lang="en-US" altLang="en-US" sz="6000" b="1">
                <a:solidFill>
                  <a:srgbClr val="220076"/>
                </a:solidFill>
              </a:rPr>
            </a:br>
            <a:r>
              <a:rPr lang="en-US" altLang="en-US" sz="4000" b="1">
                <a:solidFill>
                  <a:srgbClr val="220076"/>
                </a:solidFill>
              </a:rPr>
              <a:t>Bài 4: Phân tích ngữ nghĩa</a:t>
            </a:r>
            <a:endParaRPr lang="en-US" altLang="en-US" i="1">
              <a:solidFill>
                <a:srgbClr val="A50021"/>
              </a:solidFill>
            </a:endParaRPr>
          </a:p>
        </p:txBody>
      </p:sp>
      <p:sp>
        <p:nvSpPr>
          <p:cNvPr id="2051" name="Rectangle 3">
            <a:extLst>
              <a:ext uri="{FF2B5EF4-FFF2-40B4-BE49-F238E27FC236}">
                <a16:creationId xmlns:a16="http://schemas.microsoft.com/office/drawing/2014/main" id="{50860C89-C2B6-4A90-A975-A7D418B4F601}"/>
              </a:ext>
            </a:extLst>
          </p:cNvPr>
          <p:cNvSpPr>
            <a:spLocks noGrp="1" noChangeArrowheads="1"/>
          </p:cNvSpPr>
          <p:nvPr>
            <p:ph type="subTitle" idx="1"/>
          </p:nvPr>
        </p:nvSpPr>
        <p:spPr>
          <a:xfrm>
            <a:off x="1371600" y="4267200"/>
            <a:ext cx="6400800" cy="1295400"/>
          </a:xfrm>
        </p:spPr>
        <p:txBody>
          <a:bodyPr/>
          <a:lstStyle/>
          <a:p>
            <a:r>
              <a:rPr lang="en-US" altLang="en-US">
                <a:solidFill>
                  <a:srgbClr val="003399"/>
                </a:solidFill>
              </a:rPr>
              <a:t>Phạm Đăng Hải</a:t>
            </a:r>
          </a:p>
          <a:p>
            <a:r>
              <a:rPr lang="en-US" altLang="en-US">
                <a:solidFill>
                  <a:srgbClr val="003399"/>
                </a:solidFill>
              </a:rPr>
              <a:t>haipd@soict.hut.edu.vn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DA02B9-1BE7-4EFC-BE2B-4D63B4E314AC}"/>
              </a:ext>
            </a:extLst>
          </p:cNvPr>
          <p:cNvSpPr>
            <a:spLocks noGrp="1"/>
          </p:cNvSpPr>
          <p:nvPr>
            <p:ph type="sldNum" sz="quarter" idx="11"/>
          </p:nvPr>
        </p:nvSpPr>
        <p:spPr/>
        <p:txBody>
          <a:bodyPr/>
          <a:lstStyle/>
          <a:p>
            <a:fld id="{3B7A4C5F-9661-4F22-9056-29D62938434A}" type="slidenum">
              <a:rPr lang="en-US" altLang="en-US"/>
              <a:pPr/>
              <a:t>10</a:t>
            </a:fld>
            <a:endParaRPr lang="en-US" altLang="en-US"/>
          </a:p>
        </p:txBody>
      </p:sp>
      <p:sp>
        <p:nvSpPr>
          <p:cNvPr id="1499138" name="Rectangle 2">
            <a:extLst>
              <a:ext uri="{FF2B5EF4-FFF2-40B4-BE49-F238E27FC236}">
                <a16:creationId xmlns:a16="http://schemas.microsoft.com/office/drawing/2014/main" id="{FA71EBEB-86A6-4A6E-AF1F-878BD5CAD954}"/>
              </a:ext>
            </a:extLst>
          </p:cNvPr>
          <p:cNvSpPr>
            <a:spLocks noGrp="1" noChangeArrowheads="1"/>
          </p:cNvSpPr>
          <p:nvPr>
            <p:ph type="body" idx="1"/>
          </p:nvPr>
        </p:nvSpPr>
        <p:spPr>
          <a:xfrm>
            <a:off x="142875" y="931863"/>
            <a:ext cx="8813800" cy="5773737"/>
          </a:xfrm>
        </p:spPr>
        <p:txBody>
          <a:bodyPr/>
          <a:lstStyle/>
          <a:p>
            <a:pPr marL="347663" indent="-347663">
              <a:lnSpc>
                <a:spcPct val="105000"/>
              </a:lnSpc>
              <a:buFontTx/>
              <a:buNone/>
            </a:pPr>
            <a:r>
              <a:rPr lang="fr-FR" altLang="en-US">
                <a:sym typeface="Symbol" panose="05050102010706020507" pitchFamily="18" charset="2"/>
              </a:rPr>
              <a:t>Khi gặp một tên trong chương trình</a:t>
            </a:r>
          </a:p>
          <a:p>
            <a:pPr marL="347663" indent="-347663">
              <a:lnSpc>
                <a:spcPct val="105000"/>
              </a:lnSpc>
            </a:pPr>
            <a:r>
              <a:rPr lang="fr-FR" altLang="en-US">
                <a:sym typeface="Symbol" panose="05050102010706020507" pitchFamily="18" charset="2"/>
              </a:rPr>
              <a:t>Gặp trong giai đoạn khai báo</a:t>
            </a:r>
          </a:p>
          <a:p>
            <a:pPr marL="912813" lvl="1" indent="-450850">
              <a:lnSpc>
                <a:spcPct val="105000"/>
              </a:lnSpc>
            </a:pPr>
            <a:r>
              <a:rPr lang="fr-FR" altLang="en-US">
                <a:sym typeface="Symbol" panose="05050102010706020507" pitchFamily="18" charset="2"/>
              </a:rPr>
              <a:t>Đưa tên và các thông tin tương ứng vào bảng</a:t>
            </a:r>
          </a:p>
          <a:p>
            <a:pPr marL="912813" lvl="1" indent="-450850">
              <a:lnSpc>
                <a:spcPct val="105000"/>
              </a:lnSpc>
            </a:pPr>
            <a:r>
              <a:rPr lang="fr-FR" altLang="en-US">
                <a:sym typeface="Symbol" panose="05050102010706020507" pitchFamily="18" charset="2"/>
              </a:rPr>
              <a:t>Ví dụ: </a:t>
            </a:r>
            <a:r>
              <a:rPr lang="fr-FR" altLang="en-US" b="1">
                <a:solidFill>
                  <a:srgbClr val="3539EB"/>
                </a:solidFill>
                <a:sym typeface="Symbol" panose="05050102010706020507" pitchFamily="18" charset="2"/>
              </a:rPr>
              <a:t>Const Max = 10;</a:t>
            </a:r>
          </a:p>
          <a:p>
            <a:pPr marL="1257300" lvl="2">
              <a:lnSpc>
                <a:spcPct val="105000"/>
              </a:lnSpc>
            </a:pPr>
            <a:r>
              <a:rPr lang="fr-FR" altLang="en-US">
                <a:solidFill>
                  <a:srgbClr val="3539EB"/>
                </a:solidFill>
                <a:sym typeface="Symbol" panose="05050102010706020507" pitchFamily="18" charset="2"/>
              </a:rPr>
              <a:t>Đưa </a:t>
            </a:r>
            <a:r>
              <a:rPr lang="fr-FR" altLang="en-US" b="1">
                <a:solidFill>
                  <a:srgbClr val="3539EB"/>
                </a:solidFill>
                <a:sym typeface="Symbol" panose="05050102010706020507" pitchFamily="18" charset="2"/>
              </a:rPr>
              <a:t>Max</a:t>
            </a:r>
            <a:r>
              <a:rPr lang="fr-FR" altLang="en-US">
                <a:solidFill>
                  <a:srgbClr val="3539EB"/>
                </a:solidFill>
                <a:sym typeface="Symbol" panose="05050102010706020507" pitchFamily="18" charset="2"/>
              </a:rPr>
              <a:t> vào bảng, với kiểu là </a:t>
            </a:r>
            <a:r>
              <a:rPr lang="fr-FR" altLang="en-US" b="1">
                <a:solidFill>
                  <a:srgbClr val="3539EB"/>
                </a:solidFill>
                <a:sym typeface="Symbol" panose="05050102010706020507" pitchFamily="18" charset="2"/>
              </a:rPr>
              <a:t>constant</a:t>
            </a:r>
            <a:r>
              <a:rPr lang="fr-FR" altLang="en-US">
                <a:solidFill>
                  <a:srgbClr val="3539EB"/>
                </a:solidFill>
                <a:sym typeface="Symbol" panose="05050102010706020507" pitchFamily="18" charset="2"/>
              </a:rPr>
              <a:t>, giá trị là </a:t>
            </a:r>
            <a:r>
              <a:rPr lang="fr-FR" altLang="en-US" b="1">
                <a:solidFill>
                  <a:srgbClr val="3539EB"/>
                </a:solidFill>
                <a:sym typeface="Symbol" panose="05050102010706020507" pitchFamily="18" charset="2"/>
              </a:rPr>
              <a:t>10</a:t>
            </a:r>
            <a:r>
              <a:rPr lang="fr-FR" altLang="en-US">
                <a:sym typeface="Symbol" panose="05050102010706020507" pitchFamily="18" charset="2"/>
              </a:rPr>
              <a:t>;</a:t>
            </a:r>
          </a:p>
          <a:p>
            <a:pPr marL="347663" indent="-347663">
              <a:lnSpc>
                <a:spcPct val="105000"/>
              </a:lnSpc>
            </a:pPr>
            <a:r>
              <a:rPr lang="fr-FR" altLang="en-US">
                <a:sym typeface="Symbol" panose="05050102010706020507" pitchFamily="18" charset="2"/>
              </a:rPr>
              <a:t>Gặp trong câu lệnh</a:t>
            </a:r>
          </a:p>
          <a:p>
            <a:pPr marL="912813" lvl="1" indent="-450850">
              <a:lnSpc>
                <a:spcPct val="105000"/>
              </a:lnSpc>
            </a:pPr>
            <a:r>
              <a:rPr lang="fr-FR" altLang="en-US">
                <a:sym typeface="Symbol" panose="05050102010706020507" pitchFamily="18" charset="2"/>
              </a:rPr>
              <a:t>Đọc thông tin ra để sử dụng</a:t>
            </a:r>
          </a:p>
          <a:p>
            <a:pPr marL="1257300" lvl="2">
              <a:lnSpc>
                <a:spcPct val="105000"/>
              </a:lnSpc>
            </a:pPr>
            <a:r>
              <a:rPr lang="fr-FR" altLang="en-US">
                <a:sym typeface="Symbol" panose="05050102010706020507" pitchFamily="18" charset="2"/>
              </a:rPr>
              <a:t>Phân tích ngữ nghĩa: Sử dụng đúng mục đích không?</a:t>
            </a:r>
          </a:p>
          <a:p>
            <a:pPr lvl="3">
              <a:lnSpc>
                <a:spcPct val="105000"/>
              </a:lnSpc>
            </a:pPr>
            <a:r>
              <a:rPr lang="fr-FR" altLang="en-US">
                <a:sym typeface="Symbol" panose="05050102010706020507" pitchFamily="18" charset="2"/>
              </a:rPr>
              <a:t>Ví dụ: Max := 20;  Sai mục đích</a:t>
            </a:r>
          </a:p>
          <a:p>
            <a:pPr marL="1257300" lvl="2">
              <a:lnSpc>
                <a:spcPct val="105000"/>
              </a:lnSpc>
            </a:pPr>
            <a:r>
              <a:rPr lang="fr-FR" altLang="en-US">
                <a:sym typeface="Symbol" panose="05050102010706020507" pitchFamily="18" charset="2"/>
              </a:rPr>
              <a:t>Sinh mã: Kích thước bộ nhớ cấp phát cho tên</a:t>
            </a:r>
          </a:p>
          <a:p>
            <a:pPr lvl="3">
              <a:lnSpc>
                <a:spcPct val="105000"/>
              </a:lnSpc>
            </a:pPr>
            <a:r>
              <a:rPr lang="fr-FR" altLang="en-US">
                <a:sym typeface="Symbol" panose="05050102010706020507" pitchFamily="18" charset="2"/>
              </a:rPr>
              <a:t>Ví dụ: </a:t>
            </a:r>
            <a:r>
              <a:rPr lang="fr-FR" altLang="en-US">
                <a:solidFill>
                  <a:srgbClr val="3539EB"/>
                </a:solidFill>
                <a:sym typeface="Symbol" panose="05050102010706020507" pitchFamily="18" charset="2"/>
              </a:rPr>
              <a:t>int 2 bytes, float  4 byte</a:t>
            </a:r>
            <a:endParaRPr lang="en-US" altLang="en-US">
              <a:solidFill>
                <a:srgbClr val="1E0068"/>
              </a:solidFill>
            </a:endParaRPr>
          </a:p>
        </p:txBody>
      </p:sp>
      <p:sp>
        <p:nvSpPr>
          <p:cNvPr id="1499139" name="Rectangle 3">
            <a:extLst>
              <a:ext uri="{FF2B5EF4-FFF2-40B4-BE49-F238E27FC236}">
                <a16:creationId xmlns:a16="http://schemas.microsoft.com/office/drawing/2014/main" id="{C0777F04-D1DD-4BCD-8E35-AB77F621CAE2}"/>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Bảng ký hiệu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a:extLst>
              <a:ext uri="{FF2B5EF4-FFF2-40B4-BE49-F238E27FC236}">
                <a16:creationId xmlns:a16="http://schemas.microsoft.com/office/drawing/2014/main" id="{8B31DB01-C2E7-4347-AE48-DE41E35402D3}"/>
              </a:ext>
            </a:extLst>
          </p:cNvPr>
          <p:cNvSpPr>
            <a:spLocks noGrp="1"/>
          </p:cNvSpPr>
          <p:nvPr>
            <p:ph type="sldNum" sz="quarter" idx="11"/>
          </p:nvPr>
        </p:nvSpPr>
        <p:spPr/>
        <p:txBody>
          <a:bodyPr/>
          <a:lstStyle/>
          <a:p>
            <a:fld id="{178858D6-FCE0-4B15-9B5E-D1CB29B8DB8A}" type="slidenum">
              <a:rPr lang="en-US" altLang="en-US"/>
              <a:pPr/>
              <a:t>11</a:t>
            </a:fld>
            <a:endParaRPr lang="en-US" altLang="en-US"/>
          </a:p>
        </p:txBody>
      </p:sp>
      <p:sp>
        <p:nvSpPr>
          <p:cNvPr id="1443842" name="Rectangle 2">
            <a:extLst>
              <a:ext uri="{FF2B5EF4-FFF2-40B4-BE49-F238E27FC236}">
                <a16:creationId xmlns:a16="http://schemas.microsoft.com/office/drawing/2014/main" id="{80DB0B2F-7F82-460B-A3CA-68B7DE0FF42C}"/>
              </a:ext>
            </a:extLst>
          </p:cNvPr>
          <p:cNvSpPr>
            <a:spLocks noGrp="1" noChangeArrowheads="1"/>
          </p:cNvSpPr>
          <p:nvPr>
            <p:ph type="body" idx="1"/>
          </p:nvPr>
        </p:nvSpPr>
        <p:spPr>
          <a:xfrm>
            <a:off x="177800" y="914400"/>
            <a:ext cx="8813800" cy="1125538"/>
          </a:xfrm>
        </p:spPr>
        <p:txBody>
          <a:bodyPr/>
          <a:lstStyle/>
          <a:p>
            <a:pPr marL="0" indent="0">
              <a:buFontTx/>
              <a:buNone/>
            </a:pPr>
            <a:r>
              <a:rPr lang="en-US" altLang="en-US">
                <a:solidFill>
                  <a:srgbClr val="1E0068"/>
                </a:solidFill>
              </a:rPr>
              <a:t>Trong chương trình dịch KPL, bảng ký hiệu được biểu diễn theo cấu trúc phân cấp</a:t>
            </a:r>
          </a:p>
        </p:txBody>
      </p:sp>
      <p:sp>
        <p:nvSpPr>
          <p:cNvPr id="1443843" name="Rectangle 3">
            <a:extLst>
              <a:ext uri="{FF2B5EF4-FFF2-40B4-BE49-F238E27FC236}">
                <a16:creationId xmlns:a16="http://schemas.microsoft.com/office/drawing/2014/main" id="{BCCE9DC8-DCFE-4545-A005-C6ADF3388B3B}"/>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Bảng ký hiệu trong KPL</a:t>
            </a:r>
          </a:p>
        </p:txBody>
      </p:sp>
      <p:sp>
        <p:nvSpPr>
          <p:cNvPr id="1443844" name="Text Box 5">
            <a:extLst>
              <a:ext uri="{FF2B5EF4-FFF2-40B4-BE49-F238E27FC236}">
                <a16:creationId xmlns:a16="http://schemas.microsoft.com/office/drawing/2014/main" id="{8D70D8F3-3A14-4A9B-9CD6-7887303C21FE}"/>
              </a:ext>
            </a:extLst>
          </p:cNvPr>
          <p:cNvSpPr txBox="1">
            <a:spLocks noChangeArrowheads="1"/>
          </p:cNvSpPr>
          <p:nvPr/>
        </p:nvSpPr>
        <p:spPr bwMode="auto">
          <a:xfrm>
            <a:off x="533400" y="2057400"/>
            <a:ext cx="3740150" cy="4572000"/>
          </a:xfrm>
          <a:prstGeom prst="rect">
            <a:avLst/>
          </a:prstGeom>
          <a:noFill/>
          <a:ln w="9525">
            <a:solidFill>
              <a:srgbClr val="270076"/>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PROGRAM test;</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CONST c = 100;</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TYPE t = Integer;</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VAR v : t;</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FUNCTION f(x : t) : t;</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VAR y : t;</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BEGIN</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  y := x + 1;</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  f := y;</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END;</a:t>
            </a:r>
          </a:p>
          <a:p>
            <a:pPr>
              <a:lnSpc>
                <a:spcPct val="80000"/>
              </a:lnSpc>
              <a:spcBef>
                <a:spcPts val="350"/>
              </a:spcBef>
              <a:buClr>
                <a:srgbClr val="CCCC99"/>
              </a:buClr>
              <a:buSzPct val="70000"/>
              <a:buFont typeface="Wingdings" panose="05000000000000000000" pitchFamily="2" charset="2"/>
              <a:buNone/>
            </a:pPr>
            <a:endParaRPr lang="en-US" altLang="en-US" sz="2000">
              <a:solidFill>
                <a:srgbClr val="1E0068"/>
              </a:solidFill>
              <a:latin typeface="Courier New" panose="02070309020205020404" pitchFamily="49" charset="0"/>
              <a:cs typeface="Arial" panose="020B0604020202020204" pitchFamily="34" charset="0"/>
            </a:endParaRP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BEGIN</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  v := 1;</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  WriteLn (f(v));</a:t>
            </a:r>
          </a:p>
          <a:p>
            <a:pPr>
              <a:lnSpc>
                <a:spcPct val="80000"/>
              </a:lnSpc>
              <a:spcBef>
                <a:spcPts val="350"/>
              </a:spcBef>
              <a:buClr>
                <a:srgbClr val="CCCC99"/>
              </a:buClr>
              <a:buSzPct val="70000"/>
              <a:buFont typeface="Wingdings" panose="05000000000000000000" pitchFamily="2" charset="2"/>
              <a:buNone/>
            </a:pPr>
            <a:r>
              <a:rPr lang="en-US" altLang="en-US" sz="2000">
                <a:solidFill>
                  <a:srgbClr val="1E0068"/>
                </a:solidFill>
                <a:latin typeface="Courier New" panose="02070309020205020404" pitchFamily="49" charset="0"/>
                <a:cs typeface="Arial" panose="020B0604020202020204" pitchFamily="34" charset="0"/>
              </a:rPr>
              <a:t>END.</a:t>
            </a:r>
          </a:p>
        </p:txBody>
      </p:sp>
      <p:sp>
        <p:nvSpPr>
          <p:cNvPr id="1443847" name="AutoShape 6">
            <a:extLst>
              <a:ext uri="{FF2B5EF4-FFF2-40B4-BE49-F238E27FC236}">
                <a16:creationId xmlns:a16="http://schemas.microsoft.com/office/drawing/2014/main" id="{DD2D0A05-0C10-4C4E-930F-22345AD3F003}"/>
              </a:ext>
            </a:extLst>
          </p:cNvPr>
          <p:cNvSpPr>
            <a:spLocks noChangeArrowheads="1"/>
          </p:cNvSpPr>
          <p:nvPr/>
        </p:nvSpPr>
        <p:spPr bwMode="auto">
          <a:xfrm>
            <a:off x="4648200" y="1981200"/>
            <a:ext cx="2314575" cy="431800"/>
          </a:xfrm>
          <a:prstGeom prst="roundRect">
            <a:avLst>
              <a:gd name="adj" fmla="val 16667"/>
            </a:avLst>
          </a:prstGeom>
          <a:solidFill>
            <a:srgbClr val="FFFF00"/>
          </a:solidFill>
          <a:ln w="25560">
            <a:solidFill>
              <a:srgbClr val="6E9695"/>
            </a:solidFill>
            <a:miter lim="800000"/>
            <a:headEnd/>
            <a:tailEnd/>
          </a:ln>
        </p:spPr>
        <p:txBody>
          <a:bodyPr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Clr>
                <a:srgbClr val="000000"/>
              </a:buClr>
              <a:buSzPct val="100000"/>
              <a:buFont typeface="Arial" panose="020B0604020202020204" pitchFamily="34" charset="0"/>
              <a:buNone/>
            </a:pPr>
            <a:r>
              <a:rPr lang="en-US" altLang="en-US" sz="2400" b="0">
                <a:solidFill>
                  <a:srgbClr val="000000"/>
                </a:solidFill>
                <a:cs typeface="Arial" panose="020B0604020202020204" pitchFamily="34" charset="0"/>
              </a:rPr>
              <a:t>test:PRG</a:t>
            </a:r>
          </a:p>
        </p:txBody>
      </p:sp>
      <p:sp>
        <p:nvSpPr>
          <p:cNvPr id="1443848" name="AutoShape 7">
            <a:extLst>
              <a:ext uri="{FF2B5EF4-FFF2-40B4-BE49-F238E27FC236}">
                <a16:creationId xmlns:a16="http://schemas.microsoft.com/office/drawing/2014/main" id="{0BBA131D-E337-4F71-A2CD-56722204139B}"/>
              </a:ext>
            </a:extLst>
          </p:cNvPr>
          <p:cNvSpPr>
            <a:spLocks noChangeArrowheads="1"/>
          </p:cNvSpPr>
          <p:nvPr/>
        </p:nvSpPr>
        <p:spPr bwMode="auto">
          <a:xfrm>
            <a:off x="5419725" y="2627313"/>
            <a:ext cx="2443163" cy="431800"/>
          </a:xfrm>
          <a:prstGeom prst="roundRect">
            <a:avLst>
              <a:gd name="adj" fmla="val 16667"/>
            </a:avLst>
          </a:prstGeom>
          <a:solidFill>
            <a:srgbClr val="FFFF00"/>
          </a:solidFill>
          <a:ln w="25560">
            <a:solidFill>
              <a:srgbClr val="6E9695"/>
            </a:solidFill>
            <a:miter lim="800000"/>
            <a:headEnd/>
            <a:tailEnd/>
          </a:ln>
        </p:spPr>
        <p:txBody>
          <a:bodyPr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Clr>
                <a:srgbClr val="000000"/>
              </a:buClr>
              <a:buSzPct val="100000"/>
              <a:buFont typeface="Arial" panose="020B0604020202020204" pitchFamily="34" charset="0"/>
              <a:buNone/>
            </a:pPr>
            <a:r>
              <a:rPr lang="en-US" altLang="en-US" sz="2400" b="0">
                <a:solidFill>
                  <a:srgbClr val="000000"/>
                </a:solidFill>
                <a:cs typeface="Arial" panose="020B0604020202020204" pitchFamily="34" charset="0"/>
              </a:rPr>
              <a:t>c: CST = 100</a:t>
            </a:r>
          </a:p>
        </p:txBody>
      </p:sp>
      <p:sp>
        <p:nvSpPr>
          <p:cNvPr id="1443849" name="AutoShape 8">
            <a:extLst>
              <a:ext uri="{FF2B5EF4-FFF2-40B4-BE49-F238E27FC236}">
                <a16:creationId xmlns:a16="http://schemas.microsoft.com/office/drawing/2014/main" id="{6A770725-0F73-4C7B-87F3-E8DE189E927C}"/>
              </a:ext>
            </a:extLst>
          </p:cNvPr>
          <p:cNvSpPr>
            <a:spLocks noChangeArrowheads="1"/>
          </p:cNvSpPr>
          <p:nvPr/>
        </p:nvSpPr>
        <p:spPr bwMode="auto">
          <a:xfrm>
            <a:off x="5419725" y="3275013"/>
            <a:ext cx="2443163" cy="430212"/>
          </a:xfrm>
          <a:prstGeom prst="roundRect">
            <a:avLst>
              <a:gd name="adj" fmla="val 16667"/>
            </a:avLst>
          </a:prstGeom>
          <a:solidFill>
            <a:srgbClr val="FFFF00"/>
          </a:solidFill>
          <a:ln w="25560">
            <a:solidFill>
              <a:srgbClr val="6E9695"/>
            </a:solidFill>
            <a:miter lim="800000"/>
            <a:headEnd/>
            <a:tailEnd/>
          </a:ln>
        </p:spPr>
        <p:txBody>
          <a:bodyPr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Clr>
                <a:srgbClr val="000000"/>
              </a:buClr>
              <a:buSzPct val="100000"/>
              <a:buFont typeface="Arial" panose="020B0604020202020204" pitchFamily="34" charset="0"/>
              <a:buNone/>
            </a:pPr>
            <a:r>
              <a:rPr lang="en-US" altLang="en-US" sz="2400" b="0">
                <a:solidFill>
                  <a:srgbClr val="000000"/>
                </a:solidFill>
                <a:cs typeface="Arial" panose="020B0604020202020204" pitchFamily="34" charset="0"/>
              </a:rPr>
              <a:t>t : TY = INT</a:t>
            </a:r>
          </a:p>
        </p:txBody>
      </p:sp>
      <p:sp>
        <p:nvSpPr>
          <p:cNvPr id="1443850" name="AutoShape 9">
            <a:extLst>
              <a:ext uri="{FF2B5EF4-FFF2-40B4-BE49-F238E27FC236}">
                <a16:creationId xmlns:a16="http://schemas.microsoft.com/office/drawing/2014/main" id="{90DBE40E-B025-4534-9364-079763C4BD92}"/>
              </a:ext>
            </a:extLst>
          </p:cNvPr>
          <p:cNvSpPr>
            <a:spLocks noChangeArrowheads="1"/>
          </p:cNvSpPr>
          <p:nvPr/>
        </p:nvSpPr>
        <p:spPr bwMode="auto">
          <a:xfrm>
            <a:off x="5419725" y="3921125"/>
            <a:ext cx="2443163" cy="431800"/>
          </a:xfrm>
          <a:prstGeom prst="roundRect">
            <a:avLst>
              <a:gd name="adj" fmla="val 16667"/>
            </a:avLst>
          </a:prstGeom>
          <a:solidFill>
            <a:srgbClr val="FFFF00"/>
          </a:solidFill>
          <a:ln w="25560">
            <a:solidFill>
              <a:srgbClr val="6E9695"/>
            </a:solidFill>
            <a:miter lim="800000"/>
            <a:headEnd/>
            <a:tailEnd/>
          </a:ln>
        </p:spPr>
        <p:txBody>
          <a:bodyPr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Clr>
                <a:srgbClr val="000000"/>
              </a:buClr>
              <a:buSzPct val="100000"/>
              <a:buFont typeface="Arial" panose="020B0604020202020204" pitchFamily="34" charset="0"/>
              <a:buNone/>
            </a:pPr>
            <a:r>
              <a:rPr lang="en-US" altLang="en-US" sz="2400" b="0">
                <a:solidFill>
                  <a:srgbClr val="000000"/>
                </a:solidFill>
                <a:cs typeface="Arial" panose="020B0604020202020204" pitchFamily="34" charset="0"/>
              </a:rPr>
              <a:t>v: VAR : INT</a:t>
            </a:r>
          </a:p>
        </p:txBody>
      </p:sp>
      <p:sp>
        <p:nvSpPr>
          <p:cNvPr id="1443851" name="AutoShape 10">
            <a:extLst>
              <a:ext uri="{FF2B5EF4-FFF2-40B4-BE49-F238E27FC236}">
                <a16:creationId xmlns:a16="http://schemas.microsoft.com/office/drawing/2014/main" id="{959919BF-2CBC-448F-B0CE-0781F96002FF}"/>
              </a:ext>
            </a:extLst>
          </p:cNvPr>
          <p:cNvSpPr>
            <a:spLocks noChangeArrowheads="1"/>
          </p:cNvSpPr>
          <p:nvPr/>
        </p:nvSpPr>
        <p:spPr bwMode="auto">
          <a:xfrm>
            <a:off x="5419725" y="4568825"/>
            <a:ext cx="2957513" cy="538163"/>
          </a:xfrm>
          <a:prstGeom prst="roundRect">
            <a:avLst>
              <a:gd name="adj" fmla="val 16667"/>
            </a:avLst>
          </a:prstGeom>
          <a:solidFill>
            <a:srgbClr val="FFFF00"/>
          </a:solidFill>
          <a:ln w="25560">
            <a:solidFill>
              <a:srgbClr val="6E9695"/>
            </a:solidFill>
            <a:miter lim="800000"/>
            <a:headEnd/>
            <a:tailEnd/>
          </a:ln>
        </p:spPr>
        <p:txBody>
          <a:bodyPr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Clr>
                <a:srgbClr val="000000"/>
              </a:buClr>
              <a:buSzPct val="100000"/>
              <a:buFont typeface="Arial" panose="020B0604020202020204" pitchFamily="34" charset="0"/>
              <a:buNone/>
            </a:pPr>
            <a:r>
              <a:rPr lang="en-US" altLang="en-US" sz="2400" b="0">
                <a:solidFill>
                  <a:srgbClr val="000000"/>
                </a:solidFill>
                <a:cs typeface="Arial" panose="020B0604020202020204" pitchFamily="34" charset="0"/>
              </a:rPr>
              <a:t>f : FN: INT </a:t>
            </a:r>
            <a:r>
              <a:rPr lang="en-US" altLang="en-US" sz="2400" b="0">
                <a:solidFill>
                  <a:srgbClr val="000000"/>
                </a:solidFill>
                <a:latin typeface="Symbol" panose="05050102010706020507" pitchFamily="18" charset="2"/>
                <a:cs typeface="Arial" panose="020B0604020202020204" pitchFamily="34" charset="0"/>
              </a:rPr>
              <a:t></a:t>
            </a:r>
            <a:r>
              <a:rPr lang="en-US" altLang="en-US" sz="2400" b="0">
                <a:solidFill>
                  <a:srgbClr val="000000"/>
                </a:solidFill>
                <a:cs typeface="Arial" panose="020B0604020202020204" pitchFamily="34" charset="0"/>
              </a:rPr>
              <a:t> INT</a:t>
            </a:r>
          </a:p>
        </p:txBody>
      </p:sp>
      <p:sp>
        <p:nvSpPr>
          <p:cNvPr id="1443852" name="AutoShape 11">
            <a:extLst>
              <a:ext uri="{FF2B5EF4-FFF2-40B4-BE49-F238E27FC236}">
                <a16:creationId xmlns:a16="http://schemas.microsoft.com/office/drawing/2014/main" id="{4D92FEF0-2BB9-4E15-BDA1-5AD1322EFDA4}"/>
              </a:ext>
            </a:extLst>
          </p:cNvPr>
          <p:cNvSpPr>
            <a:spLocks noChangeArrowheads="1"/>
          </p:cNvSpPr>
          <p:nvPr/>
        </p:nvSpPr>
        <p:spPr bwMode="auto">
          <a:xfrm>
            <a:off x="6319838" y="5322888"/>
            <a:ext cx="2443162" cy="431800"/>
          </a:xfrm>
          <a:prstGeom prst="roundRect">
            <a:avLst>
              <a:gd name="adj" fmla="val 16667"/>
            </a:avLst>
          </a:prstGeom>
          <a:solidFill>
            <a:srgbClr val="FFFF00"/>
          </a:solidFill>
          <a:ln w="25560">
            <a:solidFill>
              <a:srgbClr val="6E9695"/>
            </a:solidFill>
            <a:miter lim="800000"/>
            <a:headEnd/>
            <a:tailEnd/>
          </a:ln>
        </p:spPr>
        <p:txBody>
          <a:bodyPr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Clr>
                <a:srgbClr val="000000"/>
              </a:buClr>
              <a:buSzPct val="100000"/>
              <a:buFont typeface="Arial" panose="020B0604020202020204" pitchFamily="34" charset="0"/>
              <a:buNone/>
            </a:pPr>
            <a:r>
              <a:rPr lang="en-US" altLang="en-US" sz="2400" b="0">
                <a:solidFill>
                  <a:srgbClr val="000000"/>
                </a:solidFill>
                <a:cs typeface="Arial" panose="020B0604020202020204" pitchFamily="34" charset="0"/>
              </a:rPr>
              <a:t>x :  PAR : INT</a:t>
            </a:r>
          </a:p>
        </p:txBody>
      </p:sp>
      <p:sp>
        <p:nvSpPr>
          <p:cNvPr id="1443853" name="AutoShape 12">
            <a:extLst>
              <a:ext uri="{FF2B5EF4-FFF2-40B4-BE49-F238E27FC236}">
                <a16:creationId xmlns:a16="http://schemas.microsoft.com/office/drawing/2014/main" id="{864BD960-02DB-4396-8044-5AA51578FD94}"/>
              </a:ext>
            </a:extLst>
          </p:cNvPr>
          <p:cNvSpPr>
            <a:spLocks noChangeArrowheads="1"/>
          </p:cNvSpPr>
          <p:nvPr/>
        </p:nvSpPr>
        <p:spPr bwMode="auto">
          <a:xfrm>
            <a:off x="6319838" y="5969000"/>
            <a:ext cx="2443162" cy="431800"/>
          </a:xfrm>
          <a:prstGeom prst="roundRect">
            <a:avLst>
              <a:gd name="adj" fmla="val 16667"/>
            </a:avLst>
          </a:prstGeom>
          <a:solidFill>
            <a:srgbClr val="FFFF00"/>
          </a:solidFill>
          <a:ln w="25560">
            <a:solidFill>
              <a:srgbClr val="6E9695"/>
            </a:solidFill>
            <a:miter lim="800000"/>
            <a:headEnd/>
            <a:tailEnd/>
          </a:ln>
        </p:spPr>
        <p:txBody>
          <a:bodyPr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Clr>
                <a:srgbClr val="000000"/>
              </a:buClr>
              <a:buSzPct val="100000"/>
              <a:buFont typeface="Arial" panose="020B0604020202020204" pitchFamily="34" charset="0"/>
              <a:buNone/>
            </a:pPr>
            <a:r>
              <a:rPr lang="en-US" altLang="en-US" sz="2400" b="0">
                <a:solidFill>
                  <a:srgbClr val="000000"/>
                </a:solidFill>
                <a:cs typeface="Arial" panose="020B0604020202020204" pitchFamily="34" charset="0"/>
              </a:rPr>
              <a:t>y :  VAR : INT</a:t>
            </a:r>
          </a:p>
        </p:txBody>
      </p:sp>
      <p:sp>
        <p:nvSpPr>
          <p:cNvPr id="1443854" name="Line 13">
            <a:extLst>
              <a:ext uri="{FF2B5EF4-FFF2-40B4-BE49-F238E27FC236}">
                <a16:creationId xmlns:a16="http://schemas.microsoft.com/office/drawing/2014/main" id="{357AD937-665F-4829-B663-BB4FA652602E}"/>
              </a:ext>
            </a:extLst>
          </p:cNvPr>
          <p:cNvSpPr>
            <a:spLocks noChangeShapeType="1"/>
          </p:cNvSpPr>
          <p:nvPr/>
        </p:nvSpPr>
        <p:spPr bwMode="auto">
          <a:xfrm flipH="1">
            <a:off x="4899025" y="2413000"/>
            <a:ext cx="9525" cy="248126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43855" name="Line 14">
            <a:extLst>
              <a:ext uri="{FF2B5EF4-FFF2-40B4-BE49-F238E27FC236}">
                <a16:creationId xmlns:a16="http://schemas.microsoft.com/office/drawing/2014/main" id="{C1AD1FBD-0572-4D91-9538-BD3521B8B72B}"/>
              </a:ext>
            </a:extLst>
          </p:cNvPr>
          <p:cNvSpPr>
            <a:spLocks noChangeShapeType="1"/>
          </p:cNvSpPr>
          <p:nvPr/>
        </p:nvSpPr>
        <p:spPr bwMode="auto">
          <a:xfrm>
            <a:off x="4905375" y="2843213"/>
            <a:ext cx="514350" cy="31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43856" name="Line 15">
            <a:extLst>
              <a:ext uri="{FF2B5EF4-FFF2-40B4-BE49-F238E27FC236}">
                <a16:creationId xmlns:a16="http://schemas.microsoft.com/office/drawing/2014/main" id="{6E5E7854-E726-4260-9E54-F4C932EBF12B}"/>
              </a:ext>
            </a:extLst>
          </p:cNvPr>
          <p:cNvSpPr>
            <a:spLocks noChangeShapeType="1"/>
          </p:cNvSpPr>
          <p:nvPr/>
        </p:nvSpPr>
        <p:spPr bwMode="auto">
          <a:xfrm>
            <a:off x="4905375" y="3490913"/>
            <a:ext cx="51435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43857" name="Line 16">
            <a:extLst>
              <a:ext uri="{FF2B5EF4-FFF2-40B4-BE49-F238E27FC236}">
                <a16:creationId xmlns:a16="http://schemas.microsoft.com/office/drawing/2014/main" id="{2BE4F1ED-E404-43CF-918A-BE031E745CB2}"/>
              </a:ext>
            </a:extLst>
          </p:cNvPr>
          <p:cNvSpPr>
            <a:spLocks noChangeShapeType="1"/>
          </p:cNvSpPr>
          <p:nvPr/>
        </p:nvSpPr>
        <p:spPr bwMode="auto">
          <a:xfrm>
            <a:off x="4905375" y="4137025"/>
            <a:ext cx="514350" cy="31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43858" name="Line 17">
            <a:extLst>
              <a:ext uri="{FF2B5EF4-FFF2-40B4-BE49-F238E27FC236}">
                <a16:creationId xmlns:a16="http://schemas.microsoft.com/office/drawing/2014/main" id="{88F9EB94-5BAA-4228-AAE7-75540B27BF6F}"/>
              </a:ext>
            </a:extLst>
          </p:cNvPr>
          <p:cNvSpPr>
            <a:spLocks noChangeShapeType="1"/>
          </p:cNvSpPr>
          <p:nvPr/>
        </p:nvSpPr>
        <p:spPr bwMode="auto">
          <a:xfrm>
            <a:off x="4905375" y="4891088"/>
            <a:ext cx="514350" cy="31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43859" name="Line 18">
            <a:extLst>
              <a:ext uri="{FF2B5EF4-FFF2-40B4-BE49-F238E27FC236}">
                <a16:creationId xmlns:a16="http://schemas.microsoft.com/office/drawing/2014/main" id="{8ADE174F-9456-49EF-AD4F-C832120ADC4A}"/>
              </a:ext>
            </a:extLst>
          </p:cNvPr>
          <p:cNvSpPr>
            <a:spLocks noChangeShapeType="1"/>
          </p:cNvSpPr>
          <p:nvPr/>
        </p:nvSpPr>
        <p:spPr bwMode="auto">
          <a:xfrm flipH="1">
            <a:off x="5802313" y="5110163"/>
            <a:ext cx="9525" cy="107791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43860" name="Line 19">
            <a:extLst>
              <a:ext uri="{FF2B5EF4-FFF2-40B4-BE49-F238E27FC236}">
                <a16:creationId xmlns:a16="http://schemas.microsoft.com/office/drawing/2014/main" id="{70157CCA-FD49-4FEB-8D2A-40A13D03D9E0}"/>
              </a:ext>
            </a:extLst>
          </p:cNvPr>
          <p:cNvSpPr>
            <a:spLocks noChangeShapeType="1"/>
          </p:cNvSpPr>
          <p:nvPr/>
        </p:nvSpPr>
        <p:spPr bwMode="auto">
          <a:xfrm>
            <a:off x="5805488" y="5538788"/>
            <a:ext cx="51435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43861" name="Line 20">
            <a:extLst>
              <a:ext uri="{FF2B5EF4-FFF2-40B4-BE49-F238E27FC236}">
                <a16:creationId xmlns:a16="http://schemas.microsoft.com/office/drawing/2014/main" id="{CD7007B9-9D0A-45FA-A265-D0AC5350111E}"/>
              </a:ext>
            </a:extLst>
          </p:cNvPr>
          <p:cNvSpPr>
            <a:spLocks noChangeShapeType="1"/>
          </p:cNvSpPr>
          <p:nvPr/>
        </p:nvSpPr>
        <p:spPr bwMode="auto">
          <a:xfrm>
            <a:off x="5805488" y="6184900"/>
            <a:ext cx="514350" cy="31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2329F562-2734-451A-9FF4-7ED14F101EA2}"/>
              </a:ext>
            </a:extLst>
          </p:cNvPr>
          <p:cNvSpPr>
            <a:spLocks noGrp="1"/>
          </p:cNvSpPr>
          <p:nvPr>
            <p:ph type="sldNum" sz="quarter" idx="11"/>
          </p:nvPr>
        </p:nvSpPr>
        <p:spPr/>
        <p:txBody>
          <a:bodyPr/>
          <a:lstStyle/>
          <a:p>
            <a:fld id="{5C5584B5-B761-4AF3-AC70-2A060D5093B7}" type="slidenum">
              <a:rPr lang="en-US" altLang="en-US"/>
              <a:pPr/>
              <a:t>12</a:t>
            </a:fld>
            <a:endParaRPr lang="en-US" altLang="en-US"/>
          </a:p>
        </p:txBody>
      </p:sp>
      <p:sp>
        <p:nvSpPr>
          <p:cNvPr id="1444867" name="Rectangle 3">
            <a:extLst>
              <a:ext uri="{FF2B5EF4-FFF2-40B4-BE49-F238E27FC236}">
                <a16:creationId xmlns:a16="http://schemas.microsoft.com/office/drawing/2014/main" id="{BC7A942F-8D4E-431A-B3A8-D956665D569C}"/>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Xây dựng bảng ký hiệu</a:t>
            </a:r>
            <a:r>
              <a:rPr lang="en-US" altLang="en-US" sz="3600">
                <a:solidFill>
                  <a:schemeClr val="bg1"/>
                </a:solidFill>
                <a:sym typeface="Symbol" panose="05050102010706020507" pitchFamily="18" charset="2"/>
              </a:rPr>
              <a:t>Các thành phần</a:t>
            </a:r>
          </a:p>
        </p:txBody>
      </p:sp>
      <p:sp>
        <p:nvSpPr>
          <p:cNvPr id="1444869" name="Text Box 6">
            <a:extLst>
              <a:ext uri="{FF2B5EF4-FFF2-40B4-BE49-F238E27FC236}">
                <a16:creationId xmlns:a16="http://schemas.microsoft.com/office/drawing/2014/main" id="{0A53649C-400F-457A-B7E3-EA81747FA6CC}"/>
              </a:ext>
            </a:extLst>
          </p:cNvPr>
          <p:cNvSpPr txBox="1">
            <a:spLocks noChangeArrowheads="1"/>
          </p:cNvSpPr>
          <p:nvPr/>
        </p:nvSpPr>
        <p:spPr bwMode="auto">
          <a:xfrm>
            <a:off x="457200" y="1219200"/>
            <a:ext cx="64770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struct SymTab_ { </a:t>
            </a:r>
            <a:r>
              <a:rPr lang="en-US" altLang="en-US" sz="2800" b="0">
                <a:solidFill>
                  <a:srgbClr val="1E0068"/>
                </a:solidFill>
              </a:rPr>
              <a:t>//</a:t>
            </a:r>
            <a:r>
              <a:rPr lang="en-US" altLang="en-US" sz="2800" b="0">
                <a:solidFill>
                  <a:schemeClr val="bg2"/>
                </a:solidFill>
              </a:rPr>
              <a:t>Bảng ký hiệu</a:t>
            </a:r>
            <a:endParaRPr lang="en-US" altLang="en-US" sz="2800" b="0">
              <a:solidFill>
                <a:srgbClr val="1E0068"/>
              </a:solidFill>
              <a:cs typeface="Arial" panose="020B0604020202020204" pitchFamily="34" charset="0"/>
            </a:endParaRPr>
          </a:p>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 </a:t>
            </a:r>
            <a:r>
              <a:rPr lang="en-US" altLang="en-US" sz="2800" b="0">
                <a:solidFill>
                  <a:schemeClr val="bg2"/>
                </a:solidFill>
                <a:cs typeface="Arial" panose="020B0604020202020204" pitchFamily="34" charset="0"/>
              </a:rPr>
              <a:t>Chương trình chính</a:t>
            </a:r>
          </a:p>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Object* program;</a:t>
            </a:r>
          </a:p>
          <a:p>
            <a:pPr>
              <a:lnSpc>
                <a:spcPct val="105000"/>
              </a:lnSpc>
              <a:spcBef>
                <a:spcPts val="12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 </a:t>
            </a:r>
            <a:r>
              <a:rPr lang="en-US" altLang="en-US" sz="2800" b="0">
                <a:solidFill>
                  <a:schemeClr val="bg2"/>
                </a:solidFill>
                <a:cs typeface="Arial" panose="020B0604020202020204" pitchFamily="34" charset="0"/>
              </a:rPr>
              <a:t>Trỏ tới phạm vi hiện tại</a:t>
            </a:r>
          </a:p>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Scope* currentScope;</a:t>
            </a:r>
          </a:p>
          <a:p>
            <a:pPr>
              <a:lnSpc>
                <a:spcPct val="105000"/>
              </a:lnSpc>
              <a:spcBef>
                <a:spcPts val="16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 </a:t>
            </a:r>
            <a:r>
              <a:rPr lang="en-US" altLang="en-US" sz="2800" b="0">
                <a:solidFill>
                  <a:schemeClr val="bg2"/>
                </a:solidFill>
                <a:cs typeface="Arial" panose="020B0604020202020204" pitchFamily="34" charset="0"/>
              </a:rPr>
              <a:t>Các đối tượng toàn cục như</a:t>
            </a:r>
          </a:p>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 </a:t>
            </a:r>
            <a:r>
              <a:rPr lang="en-US" altLang="en-US" sz="2800" b="0">
                <a:solidFill>
                  <a:schemeClr val="bg2"/>
                </a:solidFill>
                <a:cs typeface="Arial" panose="020B0604020202020204" pitchFamily="34" charset="0"/>
              </a:rPr>
              <a:t>hàm WRITEI, WRITEC, WRITELN</a:t>
            </a:r>
          </a:p>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 </a:t>
            </a:r>
            <a:r>
              <a:rPr lang="en-US" altLang="en-US" sz="2800" b="0">
                <a:solidFill>
                  <a:schemeClr val="bg2"/>
                </a:solidFill>
                <a:cs typeface="Arial" panose="020B0604020202020204" pitchFamily="34" charset="0"/>
              </a:rPr>
              <a:t>READI, READC</a:t>
            </a:r>
          </a:p>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ObjectNode *globalObjectList;</a:t>
            </a:r>
          </a:p>
          <a:p>
            <a:pPr>
              <a:lnSpc>
                <a:spcPct val="105000"/>
              </a:lnSpc>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a:t>
            </a:r>
          </a:p>
        </p:txBody>
      </p:sp>
      <p:grpSp>
        <p:nvGrpSpPr>
          <p:cNvPr id="1444882" name="Group 18">
            <a:extLst>
              <a:ext uri="{FF2B5EF4-FFF2-40B4-BE49-F238E27FC236}">
                <a16:creationId xmlns:a16="http://schemas.microsoft.com/office/drawing/2014/main" id="{5118A7D1-F8A7-4355-AAF9-625D589119A8}"/>
              </a:ext>
            </a:extLst>
          </p:cNvPr>
          <p:cNvGrpSpPr>
            <a:grpSpLocks/>
          </p:cNvGrpSpPr>
          <p:nvPr/>
        </p:nvGrpSpPr>
        <p:grpSpPr bwMode="auto">
          <a:xfrm>
            <a:off x="4953000" y="1860550"/>
            <a:ext cx="3567113" cy="1949450"/>
            <a:chOff x="3168" y="1104"/>
            <a:chExt cx="2247" cy="1228"/>
          </a:xfrm>
        </p:grpSpPr>
        <p:sp>
          <p:nvSpPr>
            <p:cNvPr id="1444871" name="Text Box 7">
              <a:extLst>
                <a:ext uri="{FF2B5EF4-FFF2-40B4-BE49-F238E27FC236}">
                  <a16:creationId xmlns:a16="http://schemas.microsoft.com/office/drawing/2014/main" id="{5C7DCF92-5060-4E05-BD5B-8DB2AB6D54D9}"/>
                </a:ext>
              </a:extLst>
            </p:cNvPr>
            <p:cNvSpPr txBox="1">
              <a:spLocks noChangeArrowheads="1"/>
            </p:cNvSpPr>
            <p:nvPr/>
          </p:nvSpPr>
          <p:spPr bwMode="auto">
            <a:xfrm>
              <a:off x="3168" y="1248"/>
              <a:ext cx="1296"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program</a:t>
              </a:r>
            </a:p>
          </p:txBody>
        </p:sp>
        <p:sp>
          <p:nvSpPr>
            <p:cNvPr id="1444872" name="Text Box 8">
              <a:extLst>
                <a:ext uri="{FF2B5EF4-FFF2-40B4-BE49-F238E27FC236}">
                  <a16:creationId xmlns:a16="http://schemas.microsoft.com/office/drawing/2014/main" id="{996EB657-37F0-4165-B60A-364B68FAC484}"/>
                </a:ext>
              </a:extLst>
            </p:cNvPr>
            <p:cNvSpPr txBox="1">
              <a:spLocks noChangeArrowheads="1"/>
            </p:cNvSpPr>
            <p:nvPr/>
          </p:nvSpPr>
          <p:spPr bwMode="auto">
            <a:xfrm>
              <a:off x="3168" y="1536"/>
              <a:ext cx="1296"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currentScope</a:t>
              </a:r>
            </a:p>
          </p:txBody>
        </p:sp>
        <p:sp>
          <p:nvSpPr>
            <p:cNvPr id="1444873" name="Text Box 9">
              <a:extLst>
                <a:ext uri="{FF2B5EF4-FFF2-40B4-BE49-F238E27FC236}">
                  <a16:creationId xmlns:a16="http://schemas.microsoft.com/office/drawing/2014/main" id="{FD596B45-E8AC-4DB5-A049-16A3F2176A27}"/>
                </a:ext>
              </a:extLst>
            </p:cNvPr>
            <p:cNvSpPr txBox="1">
              <a:spLocks noChangeArrowheads="1"/>
            </p:cNvSpPr>
            <p:nvPr/>
          </p:nvSpPr>
          <p:spPr bwMode="auto">
            <a:xfrm>
              <a:off x="3168" y="1824"/>
              <a:ext cx="1296"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globalObjList</a:t>
              </a:r>
            </a:p>
          </p:txBody>
        </p:sp>
        <p:sp>
          <p:nvSpPr>
            <p:cNvPr id="1444874" name="Line 10">
              <a:extLst>
                <a:ext uri="{FF2B5EF4-FFF2-40B4-BE49-F238E27FC236}">
                  <a16:creationId xmlns:a16="http://schemas.microsoft.com/office/drawing/2014/main" id="{FCE3BA1A-91A3-4CE7-A5AE-FA52EB4279FE}"/>
                </a:ext>
              </a:extLst>
            </p:cNvPr>
            <p:cNvSpPr>
              <a:spLocks noChangeShapeType="1"/>
            </p:cNvSpPr>
            <p:nvPr/>
          </p:nvSpPr>
          <p:spPr bwMode="auto">
            <a:xfrm>
              <a:off x="4320" y="1392"/>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875" name="Line 11">
              <a:extLst>
                <a:ext uri="{FF2B5EF4-FFF2-40B4-BE49-F238E27FC236}">
                  <a16:creationId xmlns:a16="http://schemas.microsoft.com/office/drawing/2014/main" id="{0A024EBB-B0AF-4F08-A306-DD2E4B9CA0EC}"/>
                </a:ext>
              </a:extLst>
            </p:cNvPr>
            <p:cNvSpPr>
              <a:spLocks noChangeShapeType="1"/>
            </p:cNvSpPr>
            <p:nvPr/>
          </p:nvSpPr>
          <p:spPr bwMode="auto">
            <a:xfrm>
              <a:off x="4368" y="1680"/>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876" name="Line 12">
              <a:extLst>
                <a:ext uri="{FF2B5EF4-FFF2-40B4-BE49-F238E27FC236}">
                  <a16:creationId xmlns:a16="http://schemas.microsoft.com/office/drawing/2014/main" id="{16812249-FC76-47BF-BEE0-D9F9F5379044}"/>
                </a:ext>
              </a:extLst>
            </p:cNvPr>
            <p:cNvSpPr>
              <a:spLocks noChangeShapeType="1"/>
            </p:cNvSpPr>
            <p:nvPr/>
          </p:nvSpPr>
          <p:spPr bwMode="auto">
            <a:xfrm>
              <a:off x="4368" y="1968"/>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877" name="Text Box 13">
              <a:extLst>
                <a:ext uri="{FF2B5EF4-FFF2-40B4-BE49-F238E27FC236}">
                  <a16:creationId xmlns:a16="http://schemas.microsoft.com/office/drawing/2014/main" id="{5CC85861-8A15-4253-A69B-661B47DBFF62}"/>
                </a:ext>
              </a:extLst>
            </p:cNvPr>
            <p:cNvSpPr txBox="1">
              <a:spLocks noChangeArrowheads="1"/>
            </p:cNvSpPr>
            <p:nvPr/>
          </p:nvSpPr>
          <p:spPr bwMode="auto">
            <a:xfrm>
              <a:off x="3312" y="2101"/>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symtable</a:t>
              </a:r>
            </a:p>
          </p:txBody>
        </p:sp>
        <p:sp>
          <p:nvSpPr>
            <p:cNvPr id="1444879" name="Text Box 15">
              <a:extLst>
                <a:ext uri="{FF2B5EF4-FFF2-40B4-BE49-F238E27FC236}">
                  <a16:creationId xmlns:a16="http://schemas.microsoft.com/office/drawing/2014/main" id="{BAFD1D14-1137-42AB-8858-AABD165EE974}"/>
                </a:ext>
              </a:extLst>
            </p:cNvPr>
            <p:cNvSpPr txBox="1">
              <a:spLocks noChangeArrowheads="1"/>
            </p:cNvSpPr>
            <p:nvPr/>
          </p:nvSpPr>
          <p:spPr bwMode="auto">
            <a:xfrm>
              <a:off x="4464" y="1104"/>
              <a:ext cx="6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2000" b="0">
                  <a:solidFill>
                    <a:srgbClr val="270076"/>
                  </a:solidFill>
                </a:rPr>
                <a:t>Object</a:t>
              </a:r>
            </a:p>
          </p:txBody>
        </p:sp>
        <p:sp>
          <p:nvSpPr>
            <p:cNvPr id="1444880" name="Text Box 16">
              <a:extLst>
                <a:ext uri="{FF2B5EF4-FFF2-40B4-BE49-F238E27FC236}">
                  <a16:creationId xmlns:a16="http://schemas.microsoft.com/office/drawing/2014/main" id="{3D5C4100-1A4F-4888-8264-AD8B601D1EF2}"/>
                </a:ext>
              </a:extLst>
            </p:cNvPr>
            <p:cNvSpPr txBox="1">
              <a:spLocks noChangeArrowheads="1"/>
            </p:cNvSpPr>
            <p:nvPr/>
          </p:nvSpPr>
          <p:spPr bwMode="auto">
            <a:xfrm>
              <a:off x="4485" y="1428"/>
              <a:ext cx="6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2000" b="0">
                  <a:solidFill>
                    <a:srgbClr val="270076"/>
                  </a:solidFill>
                </a:rPr>
                <a:t>Scope</a:t>
              </a:r>
            </a:p>
          </p:txBody>
        </p:sp>
        <p:sp>
          <p:nvSpPr>
            <p:cNvPr id="1444881" name="Text Box 17">
              <a:extLst>
                <a:ext uri="{FF2B5EF4-FFF2-40B4-BE49-F238E27FC236}">
                  <a16:creationId xmlns:a16="http://schemas.microsoft.com/office/drawing/2014/main" id="{DD46C085-61CC-468B-B04F-AA29691A83BD}"/>
                </a:ext>
              </a:extLst>
            </p:cNvPr>
            <p:cNvSpPr txBox="1">
              <a:spLocks noChangeArrowheads="1"/>
            </p:cNvSpPr>
            <p:nvPr/>
          </p:nvSpPr>
          <p:spPr bwMode="auto">
            <a:xfrm>
              <a:off x="4407" y="172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2000" b="0">
                  <a:solidFill>
                    <a:srgbClr val="270076"/>
                  </a:solidFill>
                </a:rPr>
                <a:t>ObjectNode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444882"/>
                                        </p:tgtEl>
                                        <p:attrNameLst>
                                          <p:attrName>style.visibility</p:attrName>
                                        </p:attrNameLst>
                                      </p:cBhvr>
                                      <p:to>
                                        <p:strVal val="visible"/>
                                      </p:to>
                                    </p:set>
                                    <p:animEffect transition="in" filter="dissolve">
                                      <p:cBhvr>
                                        <p:cTn id="7" dur="500"/>
                                        <p:tgtEl>
                                          <p:spTgt spid="144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a:extLst>
              <a:ext uri="{FF2B5EF4-FFF2-40B4-BE49-F238E27FC236}">
                <a16:creationId xmlns:a16="http://schemas.microsoft.com/office/drawing/2014/main" id="{5A7BBB1D-3F80-4D2A-B16F-BDA886BE2396}"/>
              </a:ext>
            </a:extLst>
          </p:cNvPr>
          <p:cNvSpPr>
            <a:spLocks noGrp="1"/>
          </p:cNvSpPr>
          <p:nvPr>
            <p:ph type="sldNum" sz="quarter" idx="11"/>
          </p:nvPr>
        </p:nvSpPr>
        <p:spPr/>
        <p:txBody>
          <a:bodyPr/>
          <a:lstStyle/>
          <a:p>
            <a:fld id="{FA57B790-C10D-4388-B876-00F8D3EB1503}" type="slidenum">
              <a:rPr lang="en-US" altLang="en-US"/>
              <a:pPr/>
              <a:t>13</a:t>
            </a:fld>
            <a:endParaRPr lang="en-US" altLang="en-US"/>
          </a:p>
        </p:txBody>
      </p:sp>
      <p:sp>
        <p:nvSpPr>
          <p:cNvPr id="1445891" name="Rectangle 3">
            <a:extLst>
              <a:ext uri="{FF2B5EF4-FFF2-40B4-BE49-F238E27FC236}">
                <a16:creationId xmlns:a16="http://schemas.microsoft.com/office/drawing/2014/main" id="{8B10E65D-4AD6-408C-830B-CEC096C24695}"/>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Xây dựng bảng ký hiệu</a:t>
            </a:r>
            <a:r>
              <a:rPr lang="en-US" altLang="en-US" sz="3600">
                <a:solidFill>
                  <a:schemeClr val="bg1"/>
                </a:solidFill>
                <a:sym typeface="Symbol" panose="05050102010706020507" pitchFamily="18" charset="2"/>
              </a:rPr>
              <a:t>Các thành phần</a:t>
            </a:r>
          </a:p>
        </p:txBody>
      </p:sp>
      <p:sp>
        <p:nvSpPr>
          <p:cNvPr id="1445892" name="Text Box 4">
            <a:extLst>
              <a:ext uri="{FF2B5EF4-FFF2-40B4-BE49-F238E27FC236}">
                <a16:creationId xmlns:a16="http://schemas.microsoft.com/office/drawing/2014/main" id="{B1E950C4-2889-4915-A644-DD6EC76BC9DC}"/>
              </a:ext>
            </a:extLst>
          </p:cNvPr>
          <p:cNvSpPr txBox="1">
            <a:spLocks noChangeArrowheads="1"/>
          </p:cNvSpPr>
          <p:nvPr/>
        </p:nvSpPr>
        <p:spPr bwMode="auto">
          <a:xfrm>
            <a:off x="228600" y="1371600"/>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a:t>
            </a:r>
            <a:r>
              <a:rPr lang="en-US" altLang="en-US" sz="2800" b="0">
                <a:solidFill>
                  <a:schemeClr val="bg2"/>
                </a:solidFill>
                <a:cs typeface="Arial" panose="020B0604020202020204" pitchFamily="34" charset="0"/>
              </a:rPr>
              <a:t>Phạm vi của một block</a:t>
            </a:r>
          </a:p>
          <a:p>
            <a:pPr>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struct Scope_ {</a:t>
            </a:r>
          </a:p>
          <a:p>
            <a:pPr>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a:t>
            </a:r>
            <a:r>
              <a:rPr lang="en-US" altLang="en-US" sz="2800" b="0">
                <a:solidFill>
                  <a:schemeClr val="bg2"/>
                </a:solidFill>
                <a:cs typeface="Arial" panose="020B0604020202020204" pitchFamily="34" charset="0"/>
              </a:rPr>
              <a:t>Danh sách các đối tượng trong block</a:t>
            </a:r>
          </a:p>
          <a:p>
            <a:pPr>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ObjectNode *objList;</a:t>
            </a:r>
          </a:p>
          <a:p>
            <a:pPr>
              <a:spcBef>
                <a:spcPts val="18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 </a:t>
            </a:r>
            <a:r>
              <a:rPr lang="en-US" altLang="en-US" sz="2800" b="0">
                <a:solidFill>
                  <a:schemeClr val="bg2"/>
                </a:solidFill>
                <a:cs typeface="Arial" panose="020B0604020202020204" pitchFamily="34" charset="0"/>
              </a:rPr>
              <a:t>Hàm, thủ tục, chương trình</a:t>
            </a:r>
            <a:r>
              <a:rPr lang="en-US" altLang="en-US" sz="2800" b="0">
                <a:solidFill>
                  <a:srgbClr val="1E0068"/>
                </a:solidFill>
                <a:cs typeface="Arial" panose="020B0604020202020204" pitchFamily="34" charset="0"/>
              </a:rPr>
              <a:t> </a:t>
            </a:r>
            <a:r>
              <a:rPr lang="en-US" altLang="en-US" sz="2800" b="0">
                <a:solidFill>
                  <a:schemeClr val="bg2"/>
                </a:solidFill>
                <a:cs typeface="Arial" panose="020B0604020202020204" pitchFamily="34" charset="0"/>
              </a:rPr>
              <a:t>tương ứng block</a:t>
            </a:r>
          </a:p>
          <a:p>
            <a:pPr>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Object *owner;</a:t>
            </a:r>
          </a:p>
          <a:p>
            <a:pPr>
              <a:spcBef>
                <a:spcPts val="18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 </a:t>
            </a:r>
            <a:r>
              <a:rPr lang="en-US" altLang="en-US" sz="2800" b="0">
                <a:solidFill>
                  <a:schemeClr val="bg2"/>
                </a:solidFill>
                <a:cs typeface="Arial" panose="020B0604020202020204" pitchFamily="34" charset="0"/>
              </a:rPr>
              <a:t>Phạm vi bao ngoài</a:t>
            </a:r>
          </a:p>
          <a:p>
            <a:pPr>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    struct Scope_ *outer;</a:t>
            </a:r>
          </a:p>
          <a:p>
            <a:pPr>
              <a:spcBef>
                <a:spcPts val="400"/>
              </a:spcBef>
              <a:buClr>
                <a:srgbClr val="CCCC99"/>
              </a:buClr>
              <a:buSzPct val="70000"/>
              <a:buFont typeface="Courier New" panose="02070309020205020404" pitchFamily="49" charset="0"/>
              <a:buNone/>
            </a:pPr>
            <a:r>
              <a:rPr lang="en-US" altLang="en-US" sz="2800" b="0">
                <a:solidFill>
                  <a:srgbClr val="1E0068"/>
                </a:solidFill>
                <a:cs typeface="Arial" panose="020B0604020202020204" pitchFamily="34" charset="0"/>
              </a:rPr>
              <a:t>};</a:t>
            </a:r>
          </a:p>
        </p:txBody>
      </p:sp>
      <p:grpSp>
        <p:nvGrpSpPr>
          <p:cNvPr id="1445907" name="Group 19">
            <a:extLst>
              <a:ext uri="{FF2B5EF4-FFF2-40B4-BE49-F238E27FC236}">
                <a16:creationId xmlns:a16="http://schemas.microsoft.com/office/drawing/2014/main" id="{D276B2FC-7B68-42EA-94D0-F2E435E35AF8}"/>
              </a:ext>
            </a:extLst>
          </p:cNvPr>
          <p:cNvGrpSpPr>
            <a:grpSpLocks/>
          </p:cNvGrpSpPr>
          <p:nvPr/>
        </p:nvGrpSpPr>
        <p:grpSpPr bwMode="auto">
          <a:xfrm>
            <a:off x="5334000" y="4132263"/>
            <a:ext cx="2938463" cy="1887537"/>
            <a:chOff x="3504" y="2583"/>
            <a:chExt cx="1851" cy="1189"/>
          </a:xfrm>
        </p:grpSpPr>
        <p:sp>
          <p:nvSpPr>
            <p:cNvPr id="1445896" name="Text Box 8">
              <a:extLst>
                <a:ext uri="{FF2B5EF4-FFF2-40B4-BE49-F238E27FC236}">
                  <a16:creationId xmlns:a16="http://schemas.microsoft.com/office/drawing/2014/main" id="{5371DB03-9316-4F71-8E7C-96AADAA5759D}"/>
                </a:ext>
              </a:extLst>
            </p:cNvPr>
            <p:cNvSpPr txBox="1">
              <a:spLocks noChangeArrowheads="1"/>
            </p:cNvSpPr>
            <p:nvPr/>
          </p:nvSpPr>
          <p:spPr bwMode="auto">
            <a:xfrm>
              <a:off x="3504" y="2688"/>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objList</a:t>
              </a:r>
            </a:p>
          </p:txBody>
        </p:sp>
        <p:sp>
          <p:nvSpPr>
            <p:cNvPr id="1445897" name="Text Box 9">
              <a:extLst>
                <a:ext uri="{FF2B5EF4-FFF2-40B4-BE49-F238E27FC236}">
                  <a16:creationId xmlns:a16="http://schemas.microsoft.com/office/drawing/2014/main" id="{406BDBE6-AB9F-4328-8E3C-70E332C6CF7E}"/>
                </a:ext>
              </a:extLst>
            </p:cNvPr>
            <p:cNvSpPr txBox="1">
              <a:spLocks noChangeArrowheads="1"/>
            </p:cNvSpPr>
            <p:nvPr/>
          </p:nvSpPr>
          <p:spPr bwMode="auto">
            <a:xfrm>
              <a:off x="3504" y="2976"/>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owner</a:t>
              </a:r>
            </a:p>
          </p:txBody>
        </p:sp>
        <p:sp>
          <p:nvSpPr>
            <p:cNvPr id="1445898" name="Text Box 10">
              <a:extLst>
                <a:ext uri="{FF2B5EF4-FFF2-40B4-BE49-F238E27FC236}">
                  <a16:creationId xmlns:a16="http://schemas.microsoft.com/office/drawing/2014/main" id="{7994B806-00B6-46DC-828C-EA94724FA0E0}"/>
                </a:ext>
              </a:extLst>
            </p:cNvPr>
            <p:cNvSpPr txBox="1">
              <a:spLocks noChangeArrowheads="1"/>
            </p:cNvSpPr>
            <p:nvPr/>
          </p:nvSpPr>
          <p:spPr bwMode="auto">
            <a:xfrm>
              <a:off x="3504" y="3264"/>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outer</a:t>
              </a:r>
            </a:p>
          </p:txBody>
        </p:sp>
        <p:sp>
          <p:nvSpPr>
            <p:cNvPr id="1445899" name="Line 11">
              <a:extLst>
                <a:ext uri="{FF2B5EF4-FFF2-40B4-BE49-F238E27FC236}">
                  <a16:creationId xmlns:a16="http://schemas.microsoft.com/office/drawing/2014/main" id="{439C82E4-BA0E-462E-9923-AB6FC6863B71}"/>
                </a:ext>
              </a:extLst>
            </p:cNvPr>
            <p:cNvSpPr>
              <a:spLocks noChangeShapeType="1"/>
            </p:cNvSpPr>
            <p:nvPr/>
          </p:nvSpPr>
          <p:spPr bwMode="auto">
            <a:xfrm>
              <a:off x="4320" y="2832"/>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5900" name="Line 12">
              <a:extLst>
                <a:ext uri="{FF2B5EF4-FFF2-40B4-BE49-F238E27FC236}">
                  <a16:creationId xmlns:a16="http://schemas.microsoft.com/office/drawing/2014/main" id="{99131F2D-3C71-4AC5-B93F-AE1E37F63D9D}"/>
                </a:ext>
              </a:extLst>
            </p:cNvPr>
            <p:cNvSpPr>
              <a:spLocks noChangeShapeType="1"/>
            </p:cNvSpPr>
            <p:nvPr/>
          </p:nvSpPr>
          <p:spPr bwMode="auto">
            <a:xfrm>
              <a:off x="4368" y="3120"/>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5901" name="Line 13">
              <a:extLst>
                <a:ext uri="{FF2B5EF4-FFF2-40B4-BE49-F238E27FC236}">
                  <a16:creationId xmlns:a16="http://schemas.microsoft.com/office/drawing/2014/main" id="{29CB792A-6661-499B-B415-037670FC237D}"/>
                </a:ext>
              </a:extLst>
            </p:cNvPr>
            <p:cNvSpPr>
              <a:spLocks noChangeShapeType="1"/>
            </p:cNvSpPr>
            <p:nvPr/>
          </p:nvSpPr>
          <p:spPr bwMode="auto">
            <a:xfrm>
              <a:off x="4368" y="3408"/>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5902" name="Text Box 14">
              <a:extLst>
                <a:ext uri="{FF2B5EF4-FFF2-40B4-BE49-F238E27FC236}">
                  <a16:creationId xmlns:a16="http://schemas.microsoft.com/office/drawing/2014/main" id="{208534BB-F9CB-4689-8E64-AE154D9EAE2A}"/>
                </a:ext>
              </a:extLst>
            </p:cNvPr>
            <p:cNvSpPr txBox="1">
              <a:spLocks noChangeArrowheads="1"/>
            </p:cNvSpPr>
            <p:nvPr/>
          </p:nvSpPr>
          <p:spPr bwMode="auto">
            <a:xfrm>
              <a:off x="3696" y="3541"/>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Scope</a:t>
              </a:r>
            </a:p>
          </p:txBody>
        </p:sp>
        <p:sp>
          <p:nvSpPr>
            <p:cNvPr id="1445904" name="Text Box 16">
              <a:extLst>
                <a:ext uri="{FF2B5EF4-FFF2-40B4-BE49-F238E27FC236}">
                  <a16:creationId xmlns:a16="http://schemas.microsoft.com/office/drawing/2014/main" id="{5FC16920-D9F3-49F8-99A0-9622E46CD530}"/>
                </a:ext>
              </a:extLst>
            </p:cNvPr>
            <p:cNvSpPr txBox="1">
              <a:spLocks noChangeArrowheads="1"/>
            </p:cNvSpPr>
            <p:nvPr/>
          </p:nvSpPr>
          <p:spPr bwMode="auto">
            <a:xfrm>
              <a:off x="4464" y="2583"/>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ObjectNode</a:t>
              </a:r>
            </a:p>
          </p:txBody>
        </p:sp>
        <p:sp>
          <p:nvSpPr>
            <p:cNvPr id="1445905" name="Text Box 17">
              <a:extLst>
                <a:ext uri="{FF2B5EF4-FFF2-40B4-BE49-F238E27FC236}">
                  <a16:creationId xmlns:a16="http://schemas.microsoft.com/office/drawing/2014/main" id="{FA2A2BF1-5651-46C8-9C40-48437C16FD4B}"/>
                </a:ext>
              </a:extLst>
            </p:cNvPr>
            <p:cNvSpPr txBox="1">
              <a:spLocks noChangeArrowheads="1"/>
            </p:cNvSpPr>
            <p:nvPr/>
          </p:nvSpPr>
          <p:spPr bwMode="auto">
            <a:xfrm>
              <a:off x="4464" y="2880"/>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Object</a:t>
              </a:r>
            </a:p>
          </p:txBody>
        </p:sp>
        <p:sp>
          <p:nvSpPr>
            <p:cNvPr id="1445906" name="Text Box 18">
              <a:extLst>
                <a:ext uri="{FF2B5EF4-FFF2-40B4-BE49-F238E27FC236}">
                  <a16:creationId xmlns:a16="http://schemas.microsoft.com/office/drawing/2014/main" id="{9D8C17C9-674B-489F-ABF1-03B4B8E25AC9}"/>
                </a:ext>
              </a:extLst>
            </p:cNvPr>
            <p:cNvSpPr txBox="1">
              <a:spLocks noChangeArrowheads="1"/>
            </p:cNvSpPr>
            <p:nvPr/>
          </p:nvSpPr>
          <p:spPr bwMode="auto">
            <a:xfrm>
              <a:off x="4512" y="3168"/>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Scope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445907"/>
                                        </p:tgtEl>
                                        <p:attrNameLst>
                                          <p:attrName>style.visibility</p:attrName>
                                        </p:attrNameLst>
                                      </p:cBhvr>
                                      <p:to>
                                        <p:strVal val="visible"/>
                                      </p:to>
                                    </p:set>
                                    <p:animEffect transition="in" filter="checkerboard(across)">
                                      <p:cBhvr>
                                        <p:cTn id="7" dur="500"/>
                                        <p:tgtEl>
                                          <p:spTgt spid="1445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09A370-ED88-439B-BD03-4391A39A4749}"/>
              </a:ext>
            </a:extLst>
          </p:cNvPr>
          <p:cNvSpPr>
            <a:spLocks noGrp="1"/>
          </p:cNvSpPr>
          <p:nvPr>
            <p:ph type="sldNum" sz="quarter" idx="11"/>
          </p:nvPr>
        </p:nvSpPr>
        <p:spPr/>
        <p:txBody>
          <a:bodyPr/>
          <a:lstStyle/>
          <a:p>
            <a:fld id="{15968660-7B7B-4C6A-B8F3-363BA21AEFC5}" type="slidenum">
              <a:rPr lang="en-US" altLang="en-US"/>
              <a:pPr/>
              <a:t>14</a:t>
            </a:fld>
            <a:endParaRPr lang="en-US" altLang="en-US"/>
          </a:p>
        </p:txBody>
      </p:sp>
      <p:sp>
        <p:nvSpPr>
          <p:cNvPr id="1447938" name="Rectangle 2">
            <a:extLst>
              <a:ext uri="{FF2B5EF4-FFF2-40B4-BE49-F238E27FC236}">
                <a16:creationId xmlns:a16="http://schemas.microsoft.com/office/drawing/2014/main" id="{DE0076A2-D9B4-4AA9-80BA-303FEFB0D581}"/>
              </a:ext>
            </a:extLst>
          </p:cNvPr>
          <p:cNvSpPr>
            <a:spLocks noGrp="1" noChangeArrowheads="1"/>
          </p:cNvSpPr>
          <p:nvPr>
            <p:ph type="body" idx="1"/>
          </p:nvPr>
        </p:nvSpPr>
        <p:spPr>
          <a:xfrm>
            <a:off x="142875" y="990600"/>
            <a:ext cx="8813800" cy="5715000"/>
          </a:xfrm>
        </p:spPr>
        <p:txBody>
          <a:bodyPr/>
          <a:lstStyle/>
          <a:p>
            <a:pPr marL="347663" indent="-347663">
              <a:lnSpc>
                <a:spcPct val="110000"/>
              </a:lnSpc>
            </a:pPr>
            <a:r>
              <a:rPr lang="en-US" altLang="en-US" sz="2800"/>
              <a:t>Bảng ký hiệu ghi nhớ block hiện đang duyệt trong biến </a:t>
            </a:r>
            <a:r>
              <a:rPr lang="en-US" altLang="en-US" sz="2800">
                <a:solidFill>
                  <a:srgbClr val="0000FF"/>
                </a:solidFill>
              </a:rPr>
              <a:t>currentScope</a:t>
            </a:r>
          </a:p>
          <a:p>
            <a:pPr marL="347663" indent="-347663">
              <a:lnSpc>
                <a:spcPct val="110000"/>
              </a:lnSpc>
            </a:pPr>
            <a:r>
              <a:rPr lang="en-US" altLang="en-US" sz="2800"/>
              <a:t>Mỗi khi dịch một hàm hay thủ tục, phải cập nhật giá trị của </a:t>
            </a:r>
            <a:r>
              <a:rPr lang="en-US" altLang="en-US" sz="2800">
                <a:solidFill>
                  <a:srgbClr val="0000FF"/>
                </a:solidFill>
              </a:rPr>
              <a:t>currentScope</a:t>
            </a:r>
          </a:p>
          <a:p>
            <a:pPr marL="347663" indent="-347663">
              <a:lnSpc>
                <a:spcPct val="110000"/>
              </a:lnSpc>
            </a:pPr>
            <a:r>
              <a:rPr lang="en-US" altLang="en-US" sz="2800"/>
              <a:t>	</a:t>
            </a:r>
            <a:r>
              <a:rPr lang="en-US" altLang="en-US" sz="2800">
                <a:solidFill>
                  <a:srgbClr val="0000FF"/>
                </a:solidFill>
              </a:rPr>
              <a:t>void enterBlock(Scope* scope);</a:t>
            </a:r>
          </a:p>
          <a:p>
            <a:pPr marL="347663" indent="-347663">
              <a:lnSpc>
                <a:spcPct val="110000"/>
              </a:lnSpc>
            </a:pPr>
            <a:r>
              <a:rPr lang="en-US" altLang="en-US" sz="2800"/>
              <a:t>Mỗi khi kết thúc duyệt một hàm hay thủ tục phải chuyển lại </a:t>
            </a:r>
            <a:r>
              <a:rPr lang="en-US" altLang="en-US" sz="2800">
                <a:solidFill>
                  <a:srgbClr val="0000FF"/>
                </a:solidFill>
              </a:rPr>
              <a:t>currentScope</a:t>
            </a:r>
            <a:r>
              <a:rPr lang="en-US" altLang="en-US" sz="2800"/>
              <a:t> ra block bên ngoài</a:t>
            </a:r>
          </a:p>
          <a:p>
            <a:pPr marL="347663" indent="-347663">
              <a:lnSpc>
                <a:spcPct val="110000"/>
              </a:lnSpc>
            </a:pPr>
            <a:r>
              <a:rPr lang="en-US" altLang="en-US" sz="2800"/>
              <a:t>	</a:t>
            </a:r>
            <a:r>
              <a:rPr lang="en-US" altLang="en-US" sz="2800">
                <a:solidFill>
                  <a:srgbClr val="0000FF"/>
                </a:solidFill>
              </a:rPr>
              <a:t>void exitBlock(void);</a:t>
            </a:r>
          </a:p>
          <a:p>
            <a:pPr marL="347663" indent="-347663">
              <a:lnSpc>
                <a:spcPct val="110000"/>
              </a:lnSpc>
            </a:pPr>
            <a:r>
              <a:rPr lang="en-US" altLang="en-US" sz="2800"/>
              <a:t>Đăng ký một đối tượng vào block hiện tại</a:t>
            </a:r>
          </a:p>
          <a:p>
            <a:pPr marL="347663" indent="-347663">
              <a:lnSpc>
                <a:spcPct val="110000"/>
              </a:lnSpc>
            </a:pPr>
            <a:r>
              <a:rPr lang="en-US" altLang="en-US" sz="2800"/>
              <a:t>	</a:t>
            </a:r>
            <a:r>
              <a:rPr lang="en-US" altLang="en-US" sz="2800">
                <a:solidFill>
                  <a:srgbClr val="0000FF"/>
                </a:solidFill>
              </a:rPr>
              <a:t>void declareObject(Object* obj);</a:t>
            </a:r>
          </a:p>
        </p:txBody>
      </p:sp>
      <p:sp>
        <p:nvSpPr>
          <p:cNvPr id="1447939" name="Rectangle 3">
            <a:extLst>
              <a:ext uri="{FF2B5EF4-FFF2-40B4-BE49-F238E27FC236}">
                <a16:creationId xmlns:a16="http://schemas.microsoft.com/office/drawing/2014/main" id="{2F9B95B6-3209-4866-B18C-FFD2A73B9AB5}"/>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Xây dựng bảng ký hiệu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a:extLst>
              <a:ext uri="{FF2B5EF4-FFF2-40B4-BE49-F238E27FC236}">
                <a16:creationId xmlns:a16="http://schemas.microsoft.com/office/drawing/2014/main" id="{2DFFB886-1B8A-46C0-9926-3ABC3D9D5A8E}"/>
              </a:ext>
            </a:extLst>
          </p:cNvPr>
          <p:cNvSpPr>
            <a:spLocks noGrp="1"/>
          </p:cNvSpPr>
          <p:nvPr>
            <p:ph type="sldNum" sz="quarter" idx="11"/>
          </p:nvPr>
        </p:nvSpPr>
        <p:spPr/>
        <p:txBody>
          <a:bodyPr/>
          <a:lstStyle/>
          <a:p>
            <a:fld id="{984D1A74-4EFF-4EF4-9698-457C816682BB}" type="slidenum">
              <a:rPr lang="en-US" altLang="en-US"/>
              <a:pPr/>
              <a:t>15</a:t>
            </a:fld>
            <a:endParaRPr lang="en-US" altLang="en-US"/>
          </a:p>
        </p:txBody>
      </p:sp>
      <p:sp>
        <p:nvSpPr>
          <p:cNvPr id="1449986" name="Rectangle 2">
            <a:extLst>
              <a:ext uri="{FF2B5EF4-FFF2-40B4-BE49-F238E27FC236}">
                <a16:creationId xmlns:a16="http://schemas.microsoft.com/office/drawing/2014/main" id="{0B7AA29A-1445-4FAF-B35C-128798C7E07C}"/>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Kiểu</a:t>
            </a:r>
          </a:p>
        </p:txBody>
      </p:sp>
      <p:sp>
        <p:nvSpPr>
          <p:cNvPr id="1449987" name="Text Box 6">
            <a:extLst>
              <a:ext uri="{FF2B5EF4-FFF2-40B4-BE49-F238E27FC236}">
                <a16:creationId xmlns:a16="http://schemas.microsoft.com/office/drawing/2014/main" id="{F30AA4BD-ADFF-40FB-832B-58510951BC20}"/>
              </a:ext>
            </a:extLst>
          </p:cNvPr>
          <p:cNvSpPr txBox="1">
            <a:spLocks noChangeArrowheads="1"/>
          </p:cNvSpPr>
          <p:nvPr/>
        </p:nvSpPr>
        <p:spPr bwMode="auto">
          <a:xfrm>
            <a:off x="457200" y="914400"/>
            <a:ext cx="5562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lnSpc>
                <a:spcPct val="110000"/>
              </a:lnSpc>
              <a:spcBef>
                <a:spcPts val="400"/>
              </a:spcBef>
              <a:buClr>
                <a:srgbClr val="CCCC99"/>
              </a:buClr>
              <a:buSzPct val="70000"/>
              <a:buFont typeface="Courier New" panose="02070309020205020404" pitchFamily="49" charset="0"/>
              <a:buNone/>
            </a:pPr>
            <a:r>
              <a:rPr lang="en-US" altLang="en-US" sz="2800" b="0">
                <a:solidFill>
                  <a:srgbClr val="DF3507"/>
                </a:solidFill>
                <a:cs typeface="Arial" panose="020B0604020202020204" pitchFamily="34" charset="0"/>
              </a:rPr>
              <a:t>enum</a:t>
            </a:r>
            <a:r>
              <a:rPr lang="en-US" altLang="en-US" sz="2800" b="0">
                <a:solidFill>
                  <a:srgbClr val="220076"/>
                </a:solidFill>
                <a:cs typeface="Arial" panose="020B0604020202020204" pitchFamily="34" charset="0"/>
              </a:rPr>
              <a:t> TypeClass {</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  TP_INT,</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  TP_CHAR,</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  TP_ARRAY</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struct Type_ {</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DF3507"/>
                </a:solidFill>
                <a:cs typeface="Arial" panose="020B0604020202020204" pitchFamily="34" charset="0"/>
              </a:rPr>
              <a:t>  enum</a:t>
            </a:r>
            <a:r>
              <a:rPr lang="en-US" altLang="en-US" sz="2800" b="0">
                <a:solidFill>
                  <a:srgbClr val="220076"/>
                </a:solidFill>
                <a:cs typeface="Arial" panose="020B0604020202020204" pitchFamily="34" charset="0"/>
              </a:rPr>
              <a:t> TypeClass typeClass;</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  // </a:t>
            </a:r>
            <a:r>
              <a:rPr lang="en-US" altLang="en-US" sz="2800" b="0">
                <a:solidFill>
                  <a:schemeClr val="bg2"/>
                </a:solidFill>
                <a:cs typeface="Arial" panose="020B0604020202020204" pitchFamily="34" charset="0"/>
              </a:rPr>
              <a:t>Chỉ sử dụng cho kiểu mảng</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  int arraySize;</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  struct Type_ *elementType;</a:t>
            </a:r>
          </a:p>
          <a:p>
            <a:pPr>
              <a:lnSpc>
                <a:spcPct val="110000"/>
              </a:lnSpc>
              <a:spcBef>
                <a:spcPts val="400"/>
              </a:spcBef>
              <a:buClr>
                <a:srgbClr val="CCCC99"/>
              </a:buClr>
              <a:buSzPct val="70000"/>
              <a:buFont typeface="Courier New" panose="02070309020205020404" pitchFamily="49" charset="0"/>
              <a:buNone/>
            </a:pPr>
            <a:r>
              <a:rPr lang="en-US" altLang="en-US" sz="2800" b="0">
                <a:solidFill>
                  <a:srgbClr val="220076"/>
                </a:solidFill>
                <a:cs typeface="Arial" panose="020B0604020202020204" pitchFamily="34" charset="0"/>
              </a:rPr>
              <a:t>};</a:t>
            </a:r>
          </a:p>
        </p:txBody>
      </p:sp>
      <p:grpSp>
        <p:nvGrpSpPr>
          <p:cNvPr id="1450034" name="Group 50">
            <a:extLst>
              <a:ext uri="{FF2B5EF4-FFF2-40B4-BE49-F238E27FC236}">
                <a16:creationId xmlns:a16="http://schemas.microsoft.com/office/drawing/2014/main" id="{389DCCF2-887F-4E04-8E6B-8863D01C0D2A}"/>
              </a:ext>
            </a:extLst>
          </p:cNvPr>
          <p:cNvGrpSpPr>
            <a:grpSpLocks/>
          </p:cNvGrpSpPr>
          <p:nvPr/>
        </p:nvGrpSpPr>
        <p:grpSpPr bwMode="auto">
          <a:xfrm>
            <a:off x="5867400" y="4724400"/>
            <a:ext cx="2424113" cy="1524000"/>
            <a:chOff x="3792" y="2784"/>
            <a:chExt cx="1527" cy="960"/>
          </a:xfrm>
        </p:grpSpPr>
        <p:sp>
          <p:nvSpPr>
            <p:cNvPr id="1450002" name="Text Box 18">
              <a:extLst>
                <a:ext uri="{FF2B5EF4-FFF2-40B4-BE49-F238E27FC236}">
                  <a16:creationId xmlns:a16="http://schemas.microsoft.com/office/drawing/2014/main" id="{0F253EA0-17F7-419A-B978-CD5057DDB663}"/>
                </a:ext>
              </a:extLst>
            </p:cNvPr>
            <p:cNvSpPr txBox="1">
              <a:spLocks noChangeArrowheads="1"/>
            </p:cNvSpPr>
            <p:nvPr/>
          </p:nvSpPr>
          <p:spPr bwMode="auto">
            <a:xfrm>
              <a:off x="3792" y="2784"/>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typeClass</a:t>
              </a:r>
            </a:p>
          </p:txBody>
        </p:sp>
        <p:sp>
          <p:nvSpPr>
            <p:cNvPr id="1450003" name="Text Box 19">
              <a:extLst>
                <a:ext uri="{FF2B5EF4-FFF2-40B4-BE49-F238E27FC236}">
                  <a16:creationId xmlns:a16="http://schemas.microsoft.com/office/drawing/2014/main" id="{A5E4B02E-BD5C-44EE-9B9B-4F936AD56F83}"/>
                </a:ext>
              </a:extLst>
            </p:cNvPr>
            <p:cNvSpPr txBox="1">
              <a:spLocks noChangeArrowheads="1"/>
            </p:cNvSpPr>
            <p:nvPr/>
          </p:nvSpPr>
          <p:spPr bwMode="auto">
            <a:xfrm>
              <a:off x="3792" y="3044"/>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arraySize</a:t>
              </a:r>
            </a:p>
          </p:txBody>
        </p:sp>
        <p:sp>
          <p:nvSpPr>
            <p:cNvPr id="1450004" name="Text Box 20">
              <a:extLst>
                <a:ext uri="{FF2B5EF4-FFF2-40B4-BE49-F238E27FC236}">
                  <a16:creationId xmlns:a16="http://schemas.microsoft.com/office/drawing/2014/main" id="{C56D56E8-E84A-498C-91F2-7F25E44B7AA7}"/>
                </a:ext>
              </a:extLst>
            </p:cNvPr>
            <p:cNvSpPr txBox="1">
              <a:spLocks noChangeArrowheads="1"/>
            </p:cNvSpPr>
            <p:nvPr/>
          </p:nvSpPr>
          <p:spPr bwMode="auto">
            <a:xfrm>
              <a:off x="3792" y="3293"/>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elementType</a:t>
              </a:r>
            </a:p>
          </p:txBody>
        </p:sp>
        <p:sp>
          <p:nvSpPr>
            <p:cNvPr id="1450005" name="Line 21">
              <a:extLst>
                <a:ext uri="{FF2B5EF4-FFF2-40B4-BE49-F238E27FC236}">
                  <a16:creationId xmlns:a16="http://schemas.microsoft.com/office/drawing/2014/main" id="{1609A587-D9DF-4395-96AC-7083DFF40D56}"/>
                </a:ext>
              </a:extLst>
            </p:cNvPr>
            <p:cNvSpPr>
              <a:spLocks noChangeShapeType="1"/>
            </p:cNvSpPr>
            <p:nvPr/>
          </p:nvSpPr>
          <p:spPr bwMode="auto">
            <a:xfrm>
              <a:off x="4839" y="3437"/>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0006" name="Text Box 22">
              <a:extLst>
                <a:ext uri="{FF2B5EF4-FFF2-40B4-BE49-F238E27FC236}">
                  <a16:creationId xmlns:a16="http://schemas.microsoft.com/office/drawing/2014/main" id="{51BC3955-CCFF-4172-90BD-0A878CF66A6C}"/>
                </a:ext>
              </a:extLst>
            </p:cNvPr>
            <p:cNvSpPr txBox="1">
              <a:spLocks noChangeArrowheads="1"/>
            </p:cNvSpPr>
            <p:nvPr/>
          </p:nvSpPr>
          <p:spPr bwMode="auto">
            <a:xfrm>
              <a:off x="3984" y="3513"/>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Type</a:t>
              </a:r>
            </a:p>
          </p:txBody>
        </p:sp>
        <p:sp>
          <p:nvSpPr>
            <p:cNvPr id="1450007" name="Text Box 23">
              <a:extLst>
                <a:ext uri="{FF2B5EF4-FFF2-40B4-BE49-F238E27FC236}">
                  <a16:creationId xmlns:a16="http://schemas.microsoft.com/office/drawing/2014/main" id="{2C04A110-1BC2-401B-B9D4-50F3D01C6C20}"/>
                </a:ext>
              </a:extLst>
            </p:cNvPr>
            <p:cNvSpPr txBox="1">
              <a:spLocks noChangeArrowheads="1"/>
            </p:cNvSpPr>
            <p:nvPr/>
          </p:nvSpPr>
          <p:spPr bwMode="auto">
            <a:xfrm>
              <a:off x="4836" y="3180"/>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Type</a:t>
              </a:r>
            </a:p>
          </p:txBody>
        </p:sp>
      </p:grpSp>
      <p:grpSp>
        <p:nvGrpSpPr>
          <p:cNvPr id="1450039" name="Group 55">
            <a:extLst>
              <a:ext uri="{FF2B5EF4-FFF2-40B4-BE49-F238E27FC236}">
                <a16:creationId xmlns:a16="http://schemas.microsoft.com/office/drawing/2014/main" id="{F823ECAE-B826-41FE-843C-25318BCE3A40}"/>
              </a:ext>
            </a:extLst>
          </p:cNvPr>
          <p:cNvGrpSpPr>
            <a:grpSpLocks/>
          </p:cNvGrpSpPr>
          <p:nvPr/>
        </p:nvGrpSpPr>
        <p:grpSpPr bwMode="auto">
          <a:xfrm>
            <a:off x="3352800" y="1423988"/>
            <a:ext cx="5638800" cy="3071812"/>
            <a:chOff x="2112" y="897"/>
            <a:chExt cx="3552" cy="1935"/>
          </a:xfrm>
        </p:grpSpPr>
        <p:sp>
          <p:nvSpPr>
            <p:cNvPr id="1450013" name="Text Box 29">
              <a:extLst>
                <a:ext uri="{FF2B5EF4-FFF2-40B4-BE49-F238E27FC236}">
                  <a16:creationId xmlns:a16="http://schemas.microsoft.com/office/drawing/2014/main" id="{4B041F7D-8486-4C0C-B7E2-F672BAA554FE}"/>
                </a:ext>
              </a:extLst>
            </p:cNvPr>
            <p:cNvSpPr txBox="1">
              <a:spLocks noChangeArrowheads="1"/>
            </p:cNvSpPr>
            <p:nvPr/>
          </p:nvSpPr>
          <p:spPr bwMode="auto">
            <a:xfrm>
              <a:off x="3504" y="1533"/>
              <a:ext cx="105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TP_ARRAY</a:t>
              </a:r>
            </a:p>
          </p:txBody>
        </p:sp>
        <p:sp>
          <p:nvSpPr>
            <p:cNvPr id="1450014" name="Text Box 30">
              <a:extLst>
                <a:ext uri="{FF2B5EF4-FFF2-40B4-BE49-F238E27FC236}">
                  <a16:creationId xmlns:a16="http://schemas.microsoft.com/office/drawing/2014/main" id="{8C9CD7AF-A253-439B-A853-58F4129ED243}"/>
                </a:ext>
              </a:extLst>
            </p:cNvPr>
            <p:cNvSpPr txBox="1">
              <a:spLocks noChangeArrowheads="1"/>
            </p:cNvSpPr>
            <p:nvPr/>
          </p:nvSpPr>
          <p:spPr bwMode="auto">
            <a:xfrm>
              <a:off x="3504" y="1793"/>
              <a:ext cx="105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50</a:t>
              </a:r>
            </a:p>
          </p:txBody>
        </p:sp>
        <p:sp>
          <p:nvSpPr>
            <p:cNvPr id="1450015" name="Text Box 31">
              <a:extLst>
                <a:ext uri="{FF2B5EF4-FFF2-40B4-BE49-F238E27FC236}">
                  <a16:creationId xmlns:a16="http://schemas.microsoft.com/office/drawing/2014/main" id="{E660180D-897C-4627-AC37-B08B483CA832}"/>
                </a:ext>
              </a:extLst>
            </p:cNvPr>
            <p:cNvSpPr txBox="1">
              <a:spLocks noChangeArrowheads="1"/>
            </p:cNvSpPr>
            <p:nvPr/>
          </p:nvSpPr>
          <p:spPr bwMode="auto">
            <a:xfrm>
              <a:off x="3504" y="2042"/>
              <a:ext cx="105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elmntType</a:t>
              </a:r>
            </a:p>
          </p:txBody>
        </p:sp>
        <p:sp>
          <p:nvSpPr>
            <p:cNvPr id="1450017" name="Text Box 33">
              <a:extLst>
                <a:ext uri="{FF2B5EF4-FFF2-40B4-BE49-F238E27FC236}">
                  <a16:creationId xmlns:a16="http://schemas.microsoft.com/office/drawing/2014/main" id="{4A04AA18-E17A-4527-818F-E27C4FFF0E53}"/>
                </a:ext>
              </a:extLst>
            </p:cNvPr>
            <p:cNvSpPr txBox="1">
              <a:spLocks noChangeArrowheads="1"/>
            </p:cNvSpPr>
            <p:nvPr/>
          </p:nvSpPr>
          <p:spPr bwMode="auto">
            <a:xfrm>
              <a:off x="3736" y="2274"/>
              <a:ext cx="6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Type</a:t>
              </a:r>
            </a:p>
          </p:txBody>
        </p:sp>
        <p:sp>
          <p:nvSpPr>
            <p:cNvPr id="1450026" name="Text Box 42">
              <a:extLst>
                <a:ext uri="{FF2B5EF4-FFF2-40B4-BE49-F238E27FC236}">
                  <a16:creationId xmlns:a16="http://schemas.microsoft.com/office/drawing/2014/main" id="{AA8E154A-108A-40DB-80C3-3D5CE8A3EDEE}"/>
                </a:ext>
              </a:extLst>
            </p:cNvPr>
            <p:cNvSpPr txBox="1">
              <a:spLocks noChangeArrowheads="1"/>
            </p:cNvSpPr>
            <p:nvPr/>
          </p:nvSpPr>
          <p:spPr bwMode="auto">
            <a:xfrm>
              <a:off x="4800" y="1833"/>
              <a:ext cx="81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TP_INT</a:t>
              </a:r>
            </a:p>
          </p:txBody>
        </p:sp>
        <p:sp>
          <p:nvSpPr>
            <p:cNvPr id="1450027" name="Text Box 43">
              <a:extLst>
                <a:ext uri="{FF2B5EF4-FFF2-40B4-BE49-F238E27FC236}">
                  <a16:creationId xmlns:a16="http://schemas.microsoft.com/office/drawing/2014/main" id="{739EF632-A061-4964-B7F9-5AE6393CD639}"/>
                </a:ext>
              </a:extLst>
            </p:cNvPr>
            <p:cNvSpPr txBox="1">
              <a:spLocks noChangeArrowheads="1"/>
            </p:cNvSpPr>
            <p:nvPr/>
          </p:nvSpPr>
          <p:spPr bwMode="auto">
            <a:xfrm>
              <a:off x="4800" y="2093"/>
              <a:ext cx="81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450028" name="Text Box 44">
              <a:extLst>
                <a:ext uri="{FF2B5EF4-FFF2-40B4-BE49-F238E27FC236}">
                  <a16:creationId xmlns:a16="http://schemas.microsoft.com/office/drawing/2014/main" id="{EDBC0EA8-627B-4E29-9E12-C313DDD727E3}"/>
                </a:ext>
              </a:extLst>
            </p:cNvPr>
            <p:cNvSpPr txBox="1">
              <a:spLocks noChangeArrowheads="1"/>
            </p:cNvSpPr>
            <p:nvPr/>
          </p:nvSpPr>
          <p:spPr bwMode="auto">
            <a:xfrm>
              <a:off x="4800" y="2342"/>
              <a:ext cx="81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450029" name="Text Box 45">
              <a:extLst>
                <a:ext uri="{FF2B5EF4-FFF2-40B4-BE49-F238E27FC236}">
                  <a16:creationId xmlns:a16="http://schemas.microsoft.com/office/drawing/2014/main" id="{ABA90201-B141-4294-BB5F-7FA65ACAF2EA}"/>
                </a:ext>
              </a:extLst>
            </p:cNvPr>
            <p:cNvSpPr txBox="1">
              <a:spLocks noChangeArrowheads="1"/>
            </p:cNvSpPr>
            <p:nvPr/>
          </p:nvSpPr>
          <p:spPr bwMode="auto">
            <a:xfrm>
              <a:off x="4896" y="2601"/>
              <a:ext cx="6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Type</a:t>
              </a:r>
            </a:p>
          </p:txBody>
        </p:sp>
        <p:sp>
          <p:nvSpPr>
            <p:cNvPr id="1450030" name="Text Box 46">
              <a:extLst>
                <a:ext uri="{FF2B5EF4-FFF2-40B4-BE49-F238E27FC236}">
                  <a16:creationId xmlns:a16="http://schemas.microsoft.com/office/drawing/2014/main" id="{A861CC22-F618-44A6-B5ED-8B693714FEE5}"/>
                </a:ext>
              </a:extLst>
            </p:cNvPr>
            <p:cNvSpPr txBox="1">
              <a:spLocks noChangeArrowheads="1"/>
            </p:cNvSpPr>
            <p:nvPr/>
          </p:nvSpPr>
          <p:spPr bwMode="auto">
            <a:xfrm>
              <a:off x="2160" y="1209"/>
              <a:ext cx="105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TP_ARRAY</a:t>
              </a:r>
            </a:p>
          </p:txBody>
        </p:sp>
        <p:sp>
          <p:nvSpPr>
            <p:cNvPr id="1450031" name="Text Box 47">
              <a:extLst>
                <a:ext uri="{FF2B5EF4-FFF2-40B4-BE49-F238E27FC236}">
                  <a16:creationId xmlns:a16="http://schemas.microsoft.com/office/drawing/2014/main" id="{EDC31516-20FC-4A59-87C7-6B8C7E8FC405}"/>
                </a:ext>
              </a:extLst>
            </p:cNvPr>
            <p:cNvSpPr txBox="1">
              <a:spLocks noChangeArrowheads="1"/>
            </p:cNvSpPr>
            <p:nvPr/>
          </p:nvSpPr>
          <p:spPr bwMode="auto">
            <a:xfrm>
              <a:off x="2160" y="1469"/>
              <a:ext cx="105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100</a:t>
              </a:r>
            </a:p>
          </p:txBody>
        </p:sp>
        <p:sp>
          <p:nvSpPr>
            <p:cNvPr id="1450032" name="Text Box 48">
              <a:extLst>
                <a:ext uri="{FF2B5EF4-FFF2-40B4-BE49-F238E27FC236}">
                  <a16:creationId xmlns:a16="http://schemas.microsoft.com/office/drawing/2014/main" id="{ED1B57ED-7DCE-4F02-B6F7-399FF41B69EB}"/>
                </a:ext>
              </a:extLst>
            </p:cNvPr>
            <p:cNvSpPr txBox="1">
              <a:spLocks noChangeArrowheads="1"/>
            </p:cNvSpPr>
            <p:nvPr/>
          </p:nvSpPr>
          <p:spPr bwMode="auto">
            <a:xfrm>
              <a:off x="2160" y="1718"/>
              <a:ext cx="1056"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elmntType</a:t>
              </a:r>
            </a:p>
          </p:txBody>
        </p:sp>
        <p:sp>
          <p:nvSpPr>
            <p:cNvPr id="1450033" name="Text Box 49">
              <a:extLst>
                <a:ext uri="{FF2B5EF4-FFF2-40B4-BE49-F238E27FC236}">
                  <a16:creationId xmlns:a16="http://schemas.microsoft.com/office/drawing/2014/main" id="{0C906BCC-DF24-4D68-B01C-406740D3A8BA}"/>
                </a:ext>
              </a:extLst>
            </p:cNvPr>
            <p:cNvSpPr txBox="1">
              <a:spLocks noChangeArrowheads="1"/>
            </p:cNvSpPr>
            <p:nvPr/>
          </p:nvSpPr>
          <p:spPr bwMode="auto">
            <a:xfrm>
              <a:off x="2392" y="1950"/>
              <a:ext cx="6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Type</a:t>
              </a:r>
            </a:p>
          </p:txBody>
        </p:sp>
        <p:sp>
          <p:nvSpPr>
            <p:cNvPr id="1450035" name="Line 51">
              <a:extLst>
                <a:ext uri="{FF2B5EF4-FFF2-40B4-BE49-F238E27FC236}">
                  <a16:creationId xmlns:a16="http://schemas.microsoft.com/office/drawing/2014/main" id="{EB9E2AB0-0D0B-48B0-9454-28ACC42CF14E}"/>
                </a:ext>
              </a:extLst>
            </p:cNvPr>
            <p:cNvSpPr>
              <a:spLocks noChangeShapeType="1"/>
            </p:cNvSpPr>
            <p:nvPr/>
          </p:nvSpPr>
          <p:spPr bwMode="auto">
            <a:xfrm>
              <a:off x="3168" y="1881"/>
              <a:ext cx="336"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0036" name="Line 52">
              <a:extLst>
                <a:ext uri="{FF2B5EF4-FFF2-40B4-BE49-F238E27FC236}">
                  <a16:creationId xmlns:a16="http://schemas.microsoft.com/office/drawing/2014/main" id="{4042461E-DE21-45C0-9E3B-F5614CB4F5CA}"/>
                </a:ext>
              </a:extLst>
            </p:cNvPr>
            <p:cNvSpPr>
              <a:spLocks noChangeShapeType="1"/>
            </p:cNvSpPr>
            <p:nvPr/>
          </p:nvSpPr>
          <p:spPr bwMode="auto">
            <a:xfrm>
              <a:off x="4512" y="2169"/>
              <a:ext cx="336"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0037" name="Text Box 53">
              <a:extLst>
                <a:ext uri="{FF2B5EF4-FFF2-40B4-BE49-F238E27FC236}">
                  <a16:creationId xmlns:a16="http://schemas.microsoft.com/office/drawing/2014/main" id="{771D26A0-40C0-41AB-9B9F-F42A17FEC171}"/>
                </a:ext>
              </a:extLst>
            </p:cNvPr>
            <p:cNvSpPr txBox="1">
              <a:spLocks noChangeArrowheads="1"/>
            </p:cNvSpPr>
            <p:nvPr/>
          </p:nvSpPr>
          <p:spPr bwMode="auto">
            <a:xfrm>
              <a:off x="2112" y="897"/>
              <a:ext cx="3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2400" b="0">
                  <a:solidFill>
                    <a:srgbClr val="270076"/>
                  </a:solidFill>
                </a:rPr>
                <a:t>ARRAY[100] OF ARRAY[50] OF Integer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450034"/>
                                        </p:tgtEl>
                                        <p:attrNameLst>
                                          <p:attrName>style.visibility</p:attrName>
                                        </p:attrNameLst>
                                      </p:cBhvr>
                                      <p:to>
                                        <p:strVal val="visible"/>
                                      </p:to>
                                    </p:set>
                                    <p:animEffect transition="in" filter="box(in)">
                                      <p:cBhvr>
                                        <p:cTn id="7" dur="500"/>
                                        <p:tgtEl>
                                          <p:spTgt spid="1450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50039"/>
                                        </p:tgtEl>
                                        <p:attrNameLst>
                                          <p:attrName>style.visibility</p:attrName>
                                        </p:attrNameLst>
                                      </p:cBhvr>
                                      <p:to>
                                        <p:strVal val="visible"/>
                                      </p:to>
                                    </p:set>
                                    <p:animEffect transition="in" filter="dissolve">
                                      <p:cBhvr>
                                        <p:cTn id="12" dur="500"/>
                                        <p:tgtEl>
                                          <p:spTgt spid="1450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CAAFFB-008D-4F12-A818-467A14C3B045}"/>
              </a:ext>
            </a:extLst>
          </p:cNvPr>
          <p:cNvSpPr>
            <a:spLocks noGrp="1"/>
          </p:cNvSpPr>
          <p:nvPr>
            <p:ph type="sldNum" sz="quarter" idx="11"/>
          </p:nvPr>
        </p:nvSpPr>
        <p:spPr/>
        <p:txBody>
          <a:bodyPr/>
          <a:lstStyle/>
          <a:p>
            <a:fld id="{99838F71-813F-4941-8B75-F9B2E9E41919}" type="slidenum">
              <a:rPr lang="en-US" altLang="en-US"/>
              <a:pPr/>
              <a:t>16</a:t>
            </a:fld>
            <a:endParaRPr lang="en-US" altLang="en-US"/>
          </a:p>
        </p:txBody>
      </p:sp>
      <p:sp>
        <p:nvSpPr>
          <p:cNvPr id="1448963" name="Rectangle 3">
            <a:extLst>
              <a:ext uri="{FF2B5EF4-FFF2-40B4-BE49-F238E27FC236}">
                <a16:creationId xmlns:a16="http://schemas.microsoft.com/office/drawing/2014/main" id="{AFD1D325-1FF4-460A-8DA2-EB8CF8D1AEA4}"/>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Hằng số</a:t>
            </a:r>
          </a:p>
        </p:txBody>
      </p:sp>
      <p:sp>
        <p:nvSpPr>
          <p:cNvPr id="1448965" name="Text Box 4">
            <a:extLst>
              <a:ext uri="{FF2B5EF4-FFF2-40B4-BE49-F238E27FC236}">
                <a16:creationId xmlns:a16="http://schemas.microsoft.com/office/drawing/2014/main" id="{9F83A993-A6D4-4048-9D4E-96B0DEF8737E}"/>
              </a:ext>
            </a:extLst>
          </p:cNvPr>
          <p:cNvSpPr txBox="1">
            <a:spLocks noChangeArrowheads="1"/>
          </p:cNvSpPr>
          <p:nvPr/>
        </p:nvSpPr>
        <p:spPr bwMode="auto">
          <a:xfrm>
            <a:off x="838200" y="1219200"/>
            <a:ext cx="7162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lnSpc>
                <a:spcPct val="120000"/>
              </a:lnSpc>
              <a:spcBef>
                <a:spcPts val="400"/>
              </a:spcBef>
              <a:buClr>
                <a:srgbClr val="CCCC99"/>
              </a:buClr>
              <a:buSzPct val="70000"/>
              <a:buFont typeface="Courier New" panose="02070309020205020404" pitchFamily="49" charset="0"/>
              <a:buNone/>
            </a:pPr>
            <a:r>
              <a:rPr lang="en-US" altLang="en-US" sz="3200" b="0">
                <a:solidFill>
                  <a:srgbClr val="220076"/>
                </a:solidFill>
                <a:cs typeface="Arial" panose="020B0604020202020204" pitchFamily="34" charset="0"/>
              </a:rPr>
              <a:t>struct ConstantValue_  {</a:t>
            </a:r>
          </a:p>
          <a:p>
            <a:pPr>
              <a:lnSpc>
                <a:spcPct val="120000"/>
              </a:lnSpc>
              <a:spcBef>
                <a:spcPts val="400"/>
              </a:spcBef>
              <a:buClr>
                <a:srgbClr val="CCCC99"/>
              </a:buClr>
              <a:buSzPct val="70000"/>
              <a:buFont typeface="Courier New" panose="02070309020205020404" pitchFamily="49" charset="0"/>
              <a:buNone/>
            </a:pPr>
            <a:r>
              <a:rPr lang="en-US" altLang="en-US" sz="3200" b="0">
                <a:solidFill>
                  <a:srgbClr val="220076"/>
                </a:solidFill>
                <a:cs typeface="Arial" panose="020B0604020202020204" pitchFamily="34" charset="0"/>
              </a:rPr>
              <a:t>  </a:t>
            </a:r>
            <a:r>
              <a:rPr lang="en-US" altLang="en-US" sz="3200" b="0">
                <a:solidFill>
                  <a:srgbClr val="DF3507"/>
                </a:solidFill>
                <a:cs typeface="Arial" panose="020B0604020202020204" pitchFamily="34" charset="0"/>
              </a:rPr>
              <a:t>enum</a:t>
            </a:r>
            <a:r>
              <a:rPr lang="en-US" altLang="en-US" sz="3200" b="0">
                <a:solidFill>
                  <a:srgbClr val="220076"/>
                </a:solidFill>
                <a:cs typeface="Arial" panose="020B0604020202020204" pitchFamily="34" charset="0"/>
              </a:rPr>
              <a:t> TypeClass type;</a:t>
            </a:r>
          </a:p>
          <a:p>
            <a:pPr>
              <a:lnSpc>
                <a:spcPct val="120000"/>
              </a:lnSpc>
              <a:spcBef>
                <a:spcPts val="400"/>
              </a:spcBef>
              <a:buClr>
                <a:srgbClr val="CCCC99"/>
              </a:buClr>
              <a:buSzPct val="70000"/>
              <a:buFont typeface="Courier New" panose="02070309020205020404" pitchFamily="49" charset="0"/>
              <a:buNone/>
            </a:pPr>
            <a:r>
              <a:rPr lang="en-US" altLang="en-US" sz="3200" b="0">
                <a:solidFill>
                  <a:srgbClr val="220076"/>
                </a:solidFill>
                <a:cs typeface="Arial" panose="020B0604020202020204" pitchFamily="34" charset="0"/>
              </a:rPr>
              <a:t>  </a:t>
            </a:r>
            <a:r>
              <a:rPr lang="en-US" altLang="en-US" sz="3200" b="0">
                <a:solidFill>
                  <a:srgbClr val="DF3507"/>
                </a:solidFill>
                <a:cs typeface="Arial" panose="020B0604020202020204" pitchFamily="34" charset="0"/>
              </a:rPr>
              <a:t>union</a:t>
            </a:r>
            <a:r>
              <a:rPr lang="en-US" altLang="en-US" sz="3200" b="0">
                <a:solidFill>
                  <a:srgbClr val="220076"/>
                </a:solidFill>
                <a:cs typeface="Arial" panose="020B0604020202020204" pitchFamily="34" charset="0"/>
              </a:rPr>
              <a:t> {</a:t>
            </a:r>
          </a:p>
          <a:p>
            <a:pPr>
              <a:lnSpc>
                <a:spcPct val="120000"/>
              </a:lnSpc>
              <a:spcBef>
                <a:spcPts val="400"/>
              </a:spcBef>
              <a:buClr>
                <a:srgbClr val="CCCC99"/>
              </a:buClr>
              <a:buSzPct val="70000"/>
              <a:buFont typeface="Courier New" panose="02070309020205020404" pitchFamily="49" charset="0"/>
              <a:buNone/>
            </a:pPr>
            <a:r>
              <a:rPr lang="en-US" altLang="en-US" sz="3200" b="0">
                <a:solidFill>
                  <a:srgbClr val="220076"/>
                </a:solidFill>
                <a:cs typeface="Arial" panose="020B0604020202020204" pitchFamily="34" charset="0"/>
              </a:rPr>
              <a:t>      </a:t>
            </a:r>
            <a:r>
              <a:rPr lang="en-US" altLang="en-US" sz="3200" b="0">
                <a:solidFill>
                  <a:srgbClr val="0000FF"/>
                </a:solidFill>
                <a:cs typeface="Arial" panose="020B0604020202020204" pitchFamily="34" charset="0"/>
              </a:rPr>
              <a:t>int</a:t>
            </a:r>
            <a:r>
              <a:rPr lang="en-US" altLang="en-US" sz="3200" b="0">
                <a:solidFill>
                  <a:srgbClr val="220076"/>
                </a:solidFill>
                <a:cs typeface="Arial" panose="020B0604020202020204" pitchFamily="34" charset="0"/>
              </a:rPr>
              <a:t> intValue;</a:t>
            </a:r>
          </a:p>
          <a:p>
            <a:pPr>
              <a:lnSpc>
                <a:spcPct val="120000"/>
              </a:lnSpc>
              <a:spcBef>
                <a:spcPts val="400"/>
              </a:spcBef>
              <a:buClr>
                <a:srgbClr val="CCCC99"/>
              </a:buClr>
              <a:buSzPct val="70000"/>
              <a:buFont typeface="Courier New" panose="02070309020205020404" pitchFamily="49" charset="0"/>
              <a:buNone/>
            </a:pPr>
            <a:r>
              <a:rPr lang="en-US" altLang="en-US" sz="3200" b="0">
                <a:solidFill>
                  <a:srgbClr val="220076"/>
                </a:solidFill>
                <a:cs typeface="Arial" panose="020B0604020202020204" pitchFamily="34" charset="0"/>
              </a:rPr>
              <a:t>      </a:t>
            </a:r>
            <a:r>
              <a:rPr lang="en-US" altLang="en-US" sz="3200" b="0">
                <a:solidFill>
                  <a:srgbClr val="0000FF"/>
                </a:solidFill>
                <a:cs typeface="Arial" panose="020B0604020202020204" pitchFamily="34" charset="0"/>
              </a:rPr>
              <a:t>char</a:t>
            </a:r>
            <a:r>
              <a:rPr lang="en-US" altLang="en-US" sz="3200" b="0">
                <a:solidFill>
                  <a:srgbClr val="220076"/>
                </a:solidFill>
                <a:cs typeface="Arial" panose="020B0604020202020204" pitchFamily="34" charset="0"/>
              </a:rPr>
              <a:t> charValue;</a:t>
            </a:r>
          </a:p>
          <a:p>
            <a:pPr>
              <a:lnSpc>
                <a:spcPct val="120000"/>
              </a:lnSpc>
              <a:spcBef>
                <a:spcPts val="400"/>
              </a:spcBef>
              <a:buClr>
                <a:srgbClr val="CCCC99"/>
              </a:buClr>
              <a:buSzPct val="70000"/>
              <a:buFont typeface="Courier New" panose="02070309020205020404" pitchFamily="49" charset="0"/>
              <a:buNone/>
            </a:pPr>
            <a:r>
              <a:rPr lang="en-US" altLang="en-US" sz="3200" b="0">
                <a:solidFill>
                  <a:srgbClr val="220076"/>
                </a:solidFill>
                <a:cs typeface="Arial" panose="020B0604020202020204" pitchFamily="34" charset="0"/>
              </a:rPr>
              <a:t>  };</a:t>
            </a:r>
          </a:p>
          <a:p>
            <a:pPr>
              <a:lnSpc>
                <a:spcPct val="120000"/>
              </a:lnSpc>
              <a:spcBef>
                <a:spcPts val="400"/>
              </a:spcBef>
              <a:buClr>
                <a:srgbClr val="CCCC99"/>
              </a:buClr>
              <a:buSzPct val="70000"/>
              <a:buFont typeface="Courier New" panose="02070309020205020404" pitchFamily="49" charset="0"/>
              <a:buNone/>
            </a:pPr>
            <a:r>
              <a:rPr lang="en-US" altLang="en-US" sz="3200" b="0">
                <a:solidFill>
                  <a:srgbClr val="220076"/>
                </a:solidFill>
                <a:cs typeface="Arial" panose="020B060402020202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2BD22F-4E19-4E6A-ABAE-B5466F9F8F3F}"/>
              </a:ext>
            </a:extLst>
          </p:cNvPr>
          <p:cNvSpPr>
            <a:spLocks noGrp="1"/>
          </p:cNvSpPr>
          <p:nvPr>
            <p:ph type="sldNum" sz="quarter" idx="11"/>
          </p:nvPr>
        </p:nvSpPr>
        <p:spPr/>
        <p:txBody>
          <a:bodyPr/>
          <a:lstStyle/>
          <a:p>
            <a:fld id="{FAE7B546-CD83-4FBD-B6F5-2916C11A41EE}" type="slidenum">
              <a:rPr lang="en-US" altLang="en-US"/>
              <a:pPr/>
              <a:t>17</a:t>
            </a:fld>
            <a:endParaRPr lang="en-US" altLang="en-US"/>
          </a:p>
        </p:txBody>
      </p:sp>
      <p:sp>
        <p:nvSpPr>
          <p:cNvPr id="1451010" name="Rectangle 2">
            <a:extLst>
              <a:ext uri="{FF2B5EF4-FFF2-40B4-BE49-F238E27FC236}">
                <a16:creationId xmlns:a16="http://schemas.microsoft.com/office/drawing/2014/main" id="{453C6E67-29D3-4EEA-B8D5-C3F982664AFA}"/>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Hằng số và kiểu</a:t>
            </a:r>
          </a:p>
        </p:txBody>
      </p:sp>
      <p:sp>
        <p:nvSpPr>
          <p:cNvPr id="1451011" name="Text Box 4">
            <a:extLst>
              <a:ext uri="{FF2B5EF4-FFF2-40B4-BE49-F238E27FC236}">
                <a16:creationId xmlns:a16="http://schemas.microsoft.com/office/drawing/2014/main" id="{F8AAE7EF-7CA9-493D-87FC-D11E98C3D422}"/>
              </a:ext>
            </a:extLst>
          </p:cNvPr>
          <p:cNvSpPr txBox="1">
            <a:spLocks noChangeArrowheads="1"/>
          </p:cNvSpPr>
          <p:nvPr/>
        </p:nvSpPr>
        <p:spPr bwMode="auto">
          <a:xfrm>
            <a:off x="304800" y="1219200"/>
            <a:ext cx="8534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lnSpc>
                <a:spcPct val="120000"/>
              </a:lnSpc>
              <a:spcBef>
                <a:spcPct val="10000"/>
              </a:spcBef>
            </a:pPr>
            <a:r>
              <a:rPr lang="en-US" altLang="en-US" sz="3200">
                <a:solidFill>
                  <a:srgbClr val="220076"/>
                </a:solidFill>
              </a:rPr>
              <a:t>Các hàm tạo kiểu</a:t>
            </a:r>
          </a:p>
          <a:p>
            <a:pPr lvl="1">
              <a:lnSpc>
                <a:spcPct val="120000"/>
              </a:lnSpc>
              <a:spcBef>
                <a:spcPct val="10000"/>
              </a:spcBef>
            </a:pPr>
            <a:r>
              <a:rPr lang="en-US" altLang="en-US" sz="2400" b="0">
                <a:solidFill>
                  <a:srgbClr val="220076"/>
                </a:solidFill>
              </a:rPr>
              <a:t>Type* makeIntType(void);</a:t>
            </a:r>
          </a:p>
          <a:p>
            <a:pPr lvl="1">
              <a:lnSpc>
                <a:spcPct val="120000"/>
              </a:lnSpc>
              <a:spcBef>
                <a:spcPct val="10000"/>
              </a:spcBef>
            </a:pPr>
            <a:r>
              <a:rPr lang="en-US" altLang="en-US" sz="2400" b="0">
                <a:solidFill>
                  <a:srgbClr val="220076"/>
                </a:solidFill>
              </a:rPr>
              <a:t>Type* makeCharType(void);</a:t>
            </a:r>
          </a:p>
          <a:p>
            <a:pPr lvl="1">
              <a:lnSpc>
                <a:spcPct val="120000"/>
              </a:lnSpc>
              <a:spcBef>
                <a:spcPct val="10000"/>
              </a:spcBef>
            </a:pPr>
            <a:r>
              <a:rPr lang="en-US" altLang="en-US" sz="2400" b="0">
                <a:solidFill>
                  <a:srgbClr val="220076"/>
                </a:solidFill>
              </a:rPr>
              <a:t>Type* makeArrayType(int arraySize, Type* elementType);</a:t>
            </a:r>
          </a:p>
          <a:p>
            <a:pPr lvl="1">
              <a:lnSpc>
                <a:spcPct val="120000"/>
              </a:lnSpc>
              <a:spcBef>
                <a:spcPct val="10000"/>
              </a:spcBef>
            </a:pPr>
            <a:r>
              <a:rPr lang="en-US" altLang="en-US" sz="2400" b="0">
                <a:solidFill>
                  <a:srgbClr val="220076"/>
                </a:solidFill>
              </a:rPr>
              <a:t>Type* duplicateType(Type* type)</a:t>
            </a:r>
          </a:p>
          <a:p>
            <a:pPr>
              <a:lnSpc>
                <a:spcPct val="120000"/>
              </a:lnSpc>
              <a:spcBef>
                <a:spcPct val="60000"/>
              </a:spcBef>
            </a:pPr>
            <a:r>
              <a:rPr lang="en-US" altLang="en-US" sz="3200">
                <a:solidFill>
                  <a:srgbClr val="220076"/>
                </a:solidFill>
              </a:rPr>
              <a:t>Các hàm tạo giá trị hằng số</a:t>
            </a:r>
          </a:p>
          <a:p>
            <a:pPr lvl="1">
              <a:lnSpc>
                <a:spcPct val="120000"/>
              </a:lnSpc>
              <a:spcBef>
                <a:spcPct val="10000"/>
              </a:spcBef>
            </a:pPr>
            <a:r>
              <a:rPr lang="en-US" altLang="en-US" sz="2400" b="0">
                <a:solidFill>
                  <a:srgbClr val="220076"/>
                </a:solidFill>
              </a:rPr>
              <a:t>ConstantValue* makeIntConstant(int i);</a:t>
            </a:r>
          </a:p>
          <a:p>
            <a:pPr lvl="1">
              <a:lnSpc>
                <a:spcPct val="120000"/>
              </a:lnSpc>
              <a:spcBef>
                <a:spcPct val="10000"/>
              </a:spcBef>
            </a:pPr>
            <a:r>
              <a:rPr lang="en-US" altLang="en-US" sz="2400" b="0">
                <a:solidFill>
                  <a:srgbClr val="220076"/>
                </a:solidFill>
              </a:rPr>
              <a:t>ConstantValue* makeCharConstant(char ch);</a:t>
            </a:r>
          </a:p>
          <a:p>
            <a:pPr lvl="1">
              <a:lnSpc>
                <a:spcPct val="120000"/>
              </a:lnSpc>
              <a:spcBef>
                <a:spcPct val="10000"/>
              </a:spcBef>
            </a:pPr>
            <a:r>
              <a:rPr lang="en-US" altLang="en-US" sz="2400" b="0">
                <a:solidFill>
                  <a:srgbClr val="220076"/>
                </a:solidFill>
              </a:rPr>
              <a:t>ConstantValue* duplicateConstantValue(</a:t>
            </a:r>
            <a:r>
              <a:rPr lang="en-US" altLang="en-US" sz="2400" b="0">
                <a:solidFill>
                  <a:srgbClr val="220076"/>
                </a:solidFill>
                <a:latin typeface="Arial Narrow" panose="020B0606020202030204" pitchFamily="34" charset="0"/>
              </a:rPr>
              <a:t>ConstantValue</a:t>
            </a:r>
            <a:r>
              <a:rPr lang="en-US" altLang="en-US" sz="2400" b="0">
                <a:solidFill>
                  <a:srgbClr val="220076"/>
                </a:solidFill>
              </a:rPr>
              <a:t>* v);</a:t>
            </a:r>
            <a:endParaRPr lang="en-US" altLang="en-US" sz="2400" b="0">
              <a:solidFill>
                <a:srgbClr val="220076"/>
              </a:solidFill>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397071CE-DD97-4389-A866-512A94088206}"/>
              </a:ext>
            </a:extLst>
          </p:cNvPr>
          <p:cNvSpPr>
            <a:spLocks noGrp="1"/>
          </p:cNvSpPr>
          <p:nvPr>
            <p:ph type="sldNum" sz="quarter" idx="11"/>
          </p:nvPr>
        </p:nvSpPr>
        <p:spPr/>
        <p:txBody>
          <a:bodyPr/>
          <a:lstStyle/>
          <a:p>
            <a:fld id="{C3270E6F-E2F8-4CBD-9585-70E848B8ADF0}" type="slidenum">
              <a:rPr lang="en-US" altLang="en-US"/>
              <a:pPr/>
              <a:t>18</a:t>
            </a:fld>
            <a:endParaRPr lang="en-US" altLang="en-US"/>
          </a:p>
        </p:txBody>
      </p:sp>
      <p:sp>
        <p:nvSpPr>
          <p:cNvPr id="1446914" name="Rectangle 2">
            <a:extLst>
              <a:ext uri="{FF2B5EF4-FFF2-40B4-BE49-F238E27FC236}">
                <a16:creationId xmlns:a16="http://schemas.microsoft.com/office/drawing/2014/main" id="{841CBCD2-C023-4990-ADBA-19F1AB6C27AD}"/>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Đối tượng</a:t>
            </a:r>
            <a:endParaRPr lang="en-US" altLang="en-US" sz="3600">
              <a:solidFill>
                <a:schemeClr val="bg1"/>
              </a:solidFill>
              <a:sym typeface="Symbol" panose="05050102010706020507" pitchFamily="18" charset="2"/>
            </a:endParaRPr>
          </a:p>
        </p:txBody>
      </p:sp>
      <p:sp>
        <p:nvSpPr>
          <p:cNvPr id="1446915" name="Text Box 4">
            <a:extLst>
              <a:ext uri="{FF2B5EF4-FFF2-40B4-BE49-F238E27FC236}">
                <a16:creationId xmlns:a16="http://schemas.microsoft.com/office/drawing/2014/main" id="{FABEF21C-9BD1-407D-B1D4-F2A980E384F7}"/>
              </a:ext>
            </a:extLst>
          </p:cNvPr>
          <p:cNvSpPr txBox="1">
            <a:spLocks noChangeArrowheads="1"/>
          </p:cNvSpPr>
          <p:nvPr/>
        </p:nvSpPr>
        <p:spPr bwMode="auto">
          <a:xfrm>
            <a:off x="3429000" y="990600"/>
            <a:ext cx="5562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lnSpc>
                <a:spcPct val="110000"/>
              </a:lnSpc>
            </a:pPr>
            <a:r>
              <a:rPr lang="fr-FR" altLang="en-US" sz="2400" b="0">
                <a:solidFill>
                  <a:srgbClr val="0000FF"/>
                </a:solidFill>
              </a:rPr>
              <a:t>//</a:t>
            </a:r>
            <a:r>
              <a:rPr lang="fr-FR" altLang="en-US" sz="2400" b="0">
                <a:solidFill>
                  <a:schemeClr val="bg2"/>
                </a:solidFill>
              </a:rPr>
              <a:t>Thuộc tính của đối tượng trong bảng</a:t>
            </a:r>
            <a:endParaRPr lang="en-US" altLang="en-US" sz="2400" b="0">
              <a:solidFill>
                <a:schemeClr val="bg2"/>
              </a:solidFill>
            </a:endParaRPr>
          </a:p>
          <a:p>
            <a:pPr>
              <a:lnSpc>
                <a:spcPct val="110000"/>
              </a:lnSpc>
            </a:pPr>
            <a:r>
              <a:rPr lang="en-US" altLang="en-US" sz="2400" b="0">
                <a:solidFill>
                  <a:srgbClr val="DF3507"/>
                </a:solidFill>
              </a:rPr>
              <a:t>struct</a:t>
            </a:r>
            <a:r>
              <a:rPr lang="en-US" altLang="en-US" sz="2400" b="0">
                <a:solidFill>
                  <a:srgbClr val="1E0068"/>
                </a:solidFill>
              </a:rPr>
              <a:t> Object_ {</a:t>
            </a:r>
          </a:p>
          <a:p>
            <a:pPr>
              <a:lnSpc>
                <a:spcPct val="110000"/>
              </a:lnSpc>
            </a:pPr>
            <a:r>
              <a:rPr lang="en-US" altLang="en-US" sz="2400" b="0">
                <a:solidFill>
                  <a:srgbClr val="1E0068"/>
                </a:solidFill>
              </a:rPr>
              <a:t>  </a:t>
            </a:r>
            <a:r>
              <a:rPr lang="en-US" altLang="en-US" sz="2400" b="0">
                <a:solidFill>
                  <a:srgbClr val="220076"/>
                </a:solidFill>
              </a:rPr>
              <a:t>char</a:t>
            </a:r>
            <a:r>
              <a:rPr lang="en-US" altLang="en-US" sz="2400" b="0">
                <a:solidFill>
                  <a:srgbClr val="1E0068"/>
                </a:solidFill>
              </a:rPr>
              <a:t> name[MAX_IDENT_LEN];</a:t>
            </a:r>
          </a:p>
          <a:p>
            <a:pPr>
              <a:lnSpc>
                <a:spcPct val="110000"/>
              </a:lnSpc>
            </a:pPr>
            <a:r>
              <a:rPr lang="en-US" altLang="en-US" sz="2400" b="0">
                <a:solidFill>
                  <a:srgbClr val="1E0068"/>
                </a:solidFill>
              </a:rPr>
              <a:t>  </a:t>
            </a:r>
            <a:r>
              <a:rPr lang="en-US" altLang="en-US" sz="2400" b="0">
                <a:solidFill>
                  <a:srgbClr val="DF3507"/>
                </a:solidFill>
              </a:rPr>
              <a:t>enum</a:t>
            </a:r>
            <a:r>
              <a:rPr lang="en-US" altLang="en-US" sz="2400" b="0">
                <a:solidFill>
                  <a:srgbClr val="1E0068"/>
                </a:solidFill>
              </a:rPr>
              <a:t> ObjectKind kind;</a:t>
            </a:r>
          </a:p>
          <a:p>
            <a:pPr>
              <a:lnSpc>
                <a:spcPct val="110000"/>
              </a:lnSpc>
            </a:pPr>
            <a:r>
              <a:rPr lang="en-US" altLang="en-US" sz="2400" b="0">
                <a:solidFill>
                  <a:srgbClr val="1E0068"/>
                </a:solidFill>
              </a:rPr>
              <a:t>  </a:t>
            </a:r>
            <a:r>
              <a:rPr lang="en-US" altLang="en-US" sz="2400" b="0">
                <a:solidFill>
                  <a:srgbClr val="DF3507"/>
                </a:solidFill>
              </a:rPr>
              <a:t>union</a:t>
            </a:r>
            <a:r>
              <a:rPr lang="en-US" altLang="en-US" sz="2400" b="0">
                <a:solidFill>
                  <a:srgbClr val="1E0068"/>
                </a:solidFill>
              </a:rPr>
              <a:t> {</a:t>
            </a:r>
          </a:p>
          <a:p>
            <a:pPr>
              <a:lnSpc>
                <a:spcPct val="110000"/>
              </a:lnSpc>
            </a:pPr>
            <a:r>
              <a:rPr lang="en-US" altLang="en-US" sz="2400" b="0">
                <a:solidFill>
                  <a:srgbClr val="1E0068"/>
                </a:solidFill>
              </a:rPr>
              <a:t>      ConstantAttributes* constAttrs;</a:t>
            </a:r>
          </a:p>
          <a:p>
            <a:pPr>
              <a:lnSpc>
                <a:spcPct val="110000"/>
              </a:lnSpc>
            </a:pPr>
            <a:r>
              <a:rPr lang="en-US" altLang="en-US" sz="2400" b="0">
                <a:solidFill>
                  <a:srgbClr val="1E0068"/>
                </a:solidFill>
              </a:rPr>
              <a:t>      VariableAttributes* varAttrs;</a:t>
            </a:r>
          </a:p>
          <a:p>
            <a:pPr>
              <a:lnSpc>
                <a:spcPct val="110000"/>
              </a:lnSpc>
            </a:pPr>
            <a:r>
              <a:rPr lang="en-US" altLang="en-US" sz="2400" b="0">
                <a:solidFill>
                  <a:srgbClr val="1E0068"/>
                </a:solidFill>
              </a:rPr>
              <a:t>      TypeAttributes* typeAttrs;</a:t>
            </a:r>
          </a:p>
          <a:p>
            <a:pPr>
              <a:lnSpc>
                <a:spcPct val="110000"/>
              </a:lnSpc>
            </a:pPr>
            <a:r>
              <a:rPr lang="en-US" altLang="en-US" sz="2400" b="0">
                <a:solidFill>
                  <a:srgbClr val="1E0068"/>
                </a:solidFill>
              </a:rPr>
              <a:t>      FunctionAttributes* funcAttrs;</a:t>
            </a:r>
          </a:p>
          <a:p>
            <a:pPr>
              <a:lnSpc>
                <a:spcPct val="110000"/>
              </a:lnSpc>
            </a:pPr>
            <a:r>
              <a:rPr lang="en-US" altLang="en-US" sz="2400" b="0">
                <a:solidFill>
                  <a:srgbClr val="1E0068"/>
                </a:solidFill>
              </a:rPr>
              <a:t>      ProcedureAttributes* procAttrs;</a:t>
            </a:r>
          </a:p>
          <a:p>
            <a:pPr>
              <a:lnSpc>
                <a:spcPct val="110000"/>
              </a:lnSpc>
            </a:pPr>
            <a:r>
              <a:rPr lang="en-US" altLang="en-US" sz="2400" b="0">
                <a:solidFill>
                  <a:srgbClr val="1E0068"/>
                </a:solidFill>
              </a:rPr>
              <a:t>      ProgramAttributes* progAttrs;</a:t>
            </a:r>
          </a:p>
          <a:p>
            <a:pPr>
              <a:lnSpc>
                <a:spcPct val="110000"/>
              </a:lnSpc>
            </a:pPr>
            <a:r>
              <a:rPr lang="en-US" altLang="en-US" sz="2400" b="0">
                <a:solidFill>
                  <a:srgbClr val="1E0068"/>
                </a:solidFill>
              </a:rPr>
              <a:t>      ParameterAttributes* paramAttrs;</a:t>
            </a:r>
          </a:p>
          <a:p>
            <a:pPr>
              <a:lnSpc>
                <a:spcPct val="110000"/>
              </a:lnSpc>
            </a:pPr>
            <a:r>
              <a:rPr lang="en-US" altLang="en-US" sz="2400" b="0">
                <a:solidFill>
                  <a:srgbClr val="1E0068"/>
                </a:solidFill>
              </a:rPr>
              <a:t>  };</a:t>
            </a:r>
          </a:p>
          <a:p>
            <a:pPr>
              <a:lnSpc>
                <a:spcPct val="110000"/>
              </a:lnSpc>
            </a:pPr>
            <a:r>
              <a:rPr lang="en-US" altLang="en-US" sz="2400" b="0">
                <a:solidFill>
                  <a:srgbClr val="1E0068"/>
                </a:solidFill>
              </a:rPr>
              <a:t>};</a:t>
            </a:r>
          </a:p>
        </p:txBody>
      </p:sp>
      <p:sp>
        <p:nvSpPr>
          <p:cNvPr id="1446916" name="Text Box 6">
            <a:extLst>
              <a:ext uri="{FF2B5EF4-FFF2-40B4-BE49-F238E27FC236}">
                <a16:creationId xmlns:a16="http://schemas.microsoft.com/office/drawing/2014/main" id="{A2528845-1A8C-4ED3-81BF-8002CC810D99}"/>
              </a:ext>
            </a:extLst>
          </p:cNvPr>
          <p:cNvSpPr txBox="1">
            <a:spLocks noChangeArrowheads="1"/>
          </p:cNvSpPr>
          <p:nvPr/>
        </p:nvSpPr>
        <p:spPr bwMode="auto">
          <a:xfrm>
            <a:off x="228600" y="1371600"/>
            <a:ext cx="32527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a:t>
            </a:r>
            <a:r>
              <a:rPr lang="en-US" altLang="en-US" sz="2400" b="0">
                <a:solidFill>
                  <a:schemeClr val="bg2"/>
                </a:solidFill>
                <a:cs typeface="Arial" panose="020B0604020202020204" pitchFamily="34" charset="0"/>
              </a:rPr>
              <a:t>Phân loại ký hiệu</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F85124"/>
                </a:solidFill>
                <a:cs typeface="Arial" panose="020B0604020202020204" pitchFamily="34" charset="0"/>
              </a:rPr>
              <a:t>enum</a:t>
            </a:r>
            <a:r>
              <a:rPr lang="en-US" altLang="en-US" sz="2400" b="0">
                <a:solidFill>
                  <a:srgbClr val="220076"/>
                </a:solidFill>
                <a:cs typeface="Arial" panose="020B0604020202020204" pitchFamily="34" charset="0"/>
              </a:rPr>
              <a:t> </a:t>
            </a:r>
            <a:r>
              <a:rPr lang="en-US" altLang="en-US" sz="2400">
                <a:solidFill>
                  <a:srgbClr val="0000FF"/>
                </a:solidFill>
                <a:cs typeface="Arial" panose="020B0604020202020204" pitchFamily="34" charset="0"/>
              </a:rPr>
              <a:t>ObjectKind</a:t>
            </a:r>
            <a:r>
              <a:rPr lang="en-US" altLang="en-US" sz="2400" b="0">
                <a:solidFill>
                  <a:srgbClr val="220076"/>
                </a:solidFill>
                <a:cs typeface="Arial" panose="020B0604020202020204" pitchFamily="34" charset="0"/>
              </a:rPr>
              <a:t> {</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OBJ_CONSTANT,</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OBJ_VARIABLE,</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OBJ_TYPE,</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OBJ_FUNCTION,</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OBJ_PROCEDURE,</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OBJ_PARAMETER,</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  OBJ_PROGRAM</a:t>
            </a:r>
          </a:p>
          <a:p>
            <a:pPr>
              <a:lnSpc>
                <a:spcPct val="110000"/>
              </a:lnSpc>
              <a:spcBef>
                <a:spcPts val="400"/>
              </a:spcBef>
              <a:buClr>
                <a:srgbClr val="CCCC99"/>
              </a:buClr>
              <a:buSzPct val="70000"/>
              <a:buFont typeface="Courier New" panose="02070309020205020404" pitchFamily="49" charset="0"/>
              <a:buNone/>
            </a:pPr>
            <a:r>
              <a:rPr lang="en-US" altLang="en-US" sz="2400" b="0">
                <a:solidFill>
                  <a:srgbClr val="220076"/>
                </a:solidFill>
                <a:cs typeface="Arial" panose="020B0604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a:extLst>
              <a:ext uri="{FF2B5EF4-FFF2-40B4-BE49-F238E27FC236}">
                <a16:creationId xmlns:a16="http://schemas.microsoft.com/office/drawing/2014/main" id="{3B7E22DA-F841-40FB-B444-2D0A4EFDEA13}"/>
              </a:ext>
            </a:extLst>
          </p:cNvPr>
          <p:cNvSpPr>
            <a:spLocks noGrp="1"/>
          </p:cNvSpPr>
          <p:nvPr>
            <p:ph type="sldNum" sz="quarter" idx="11"/>
          </p:nvPr>
        </p:nvSpPr>
        <p:spPr/>
        <p:txBody>
          <a:bodyPr/>
          <a:lstStyle/>
          <a:p>
            <a:fld id="{B8F2FAA0-B56D-4213-A6D5-69987F41D131}" type="slidenum">
              <a:rPr lang="en-US" altLang="en-US"/>
              <a:pPr/>
              <a:t>19</a:t>
            </a:fld>
            <a:endParaRPr lang="en-US" altLang="en-US"/>
          </a:p>
        </p:txBody>
      </p:sp>
      <p:sp>
        <p:nvSpPr>
          <p:cNvPr id="1500162" name="Rectangle 2">
            <a:extLst>
              <a:ext uri="{FF2B5EF4-FFF2-40B4-BE49-F238E27FC236}">
                <a16:creationId xmlns:a16="http://schemas.microsoft.com/office/drawing/2014/main" id="{E3934CC5-2FEC-40F1-A75E-6957AECFFBCA}"/>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Đối tượng (tiếp)</a:t>
            </a:r>
            <a:endParaRPr lang="en-US" altLang="en-US" sz="3600">
              <a:solidFill>
                <a:schemeClr val="bg1"/>
              </a:solidFill>
              <a:sym typeface="Symbol" panose="05050102010706020507" pitchFamily="18" charset="2"/>
            </a:endParaRPr>
          </a:p>
        </p:txBody>
      </p:sp>
      <p:grpSp>
        <p:nvGrpSpPr>
          <p:cNvPr id="1500190" name="Group 30">
            <a:extLst>
              <a:ext uri="{FF2B5EF4-FFF2-40B4-BE49-F238E27FC236}">
                <a16:creationId xmlns:a16="http://schemas.microsoft.com/office/drawing/2014/main" id="{E4784800-EF77-49BE-B8FF-F9F39187C753}"/>
              </a:ext>
            </a:extLst>
          </p:cNvPr>
          <p:cNvGrpSpPr>
            <a:grpSpLocks/>
          </p:cNvGrpSpPr>
          <p:nvPr/>
        </p:nvGrpSpPr>
        <p:grpSpPr bwMode="auto">
          <a:xfrm>
            <a:off x="685800" y="1143000"/>
            <a:ext cx="5181600" cy="2743200"/>
            <a:chOff x="720" y="768"/>
            <a:chExt cx="3264" cy="1728"/>
          </a:xfrm>
        </p:grpSpPr>
        <p:sp>
          <p:nvSpPr>
            <p:cNvPr id="1500178" name="Text Box 18">
              <a:extLst>
                <a:ext uri="{FF2B5EF4-FFF2-40B4-BE49-F238E27FC236}">
                  <a16:creationId xmlns:a16="http://schemas.microsoft.com/office/drawing/2014/main" id="{70668A17-C9DF-4658-9262-ABD2366811B8}"/>
                </a:ext>
              </a:extLst>
            </p:cNvPr>
            <p:cNvSpPr txBox="1">
              <a:spLocks noChangeArrowheads="1"/>
            </p:cNvSpPr>
            <p:nvPr/>
          </p:nvSpPr>
          <p:spPr bwMode="auto">
            <a:xfrm>
              <a:off x="720" y="960"/>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name</a:t>
              </a:r>
            </a:p>
          </p:txBody>
        </p:sp>
        <p:sp>
          <p:nvSpPr>
            <p:cNvPr id="1500179" name="Text Box 19">
              <a:extLst>
                <a:ext uri="{FF2B5EF4-FFF2-40B4-BE49-F238E27FC236}">
                  <a16:creationId xmlns:a16="http://schemas.microsoft.com/office/drawing/2014/main" id="{52F8BFF9-8161-4099-8BCA-C437CDD78822}"/>
                </a:ext>
              </a:extLst>
            </p:cNvPr>
            <p:cNvSpPr txBox="1">
              <a:spLocks noChangeArrowheads="1"/>
            </p:cNvSpPr>
            <p:nvPr/>
          </p:nvSpPr>
          <p:spPr bwMode="auto">
            <a:xfrm>
              <a:off x="720" y="1220"/>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kind</a:t>
              </a:r>
            </a:p>
          </p:txBody>
        </p:sp>
        <p:sp>
          <p:nvSpPr>
            <p:cNvPr id="1500180" name="Text Box 20">
              <a:extLst>
                <a:ext uri="{FF2B5EF4-FFF2-40B4-BE49-F238E27FC236}">
                  <a16:creationId xmlns:a16="http://schemas.microsoft.com/office/drawing/2014/main" id="{428E4A62-F16C-4947-985C-33D36DC08536}"/>
                </a:ext>
              </a:extLst>
            </p:cNvPr>
            <p:cNvSpPr txBox="1">
              <a:spLocks noChangeArrowheads="1"/>
            </p:cNvSpPr>
            <p:nvPr/>
          </p:nvSpPr>
          <p:spPr bwMode="auto">
            <a:xfrm>
              <a:off x="720" y="1469"/>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…..Attrs</a:t>
              </a:r>
            </a:p>
          </p:txBody>
        </p:sp>
        <p:sp>
          <p:nvSpPr>
            <p:cNvPr id="1500181" name="Line 21">
              <a:extLst>
                <a:ext uri="{FF2B5EF4-FFF2-40B4-BE49-F238E27FC236}">
                  <a16:creationId xmlns:a16="http://schemas.microsoft.com/office/drawing/2014/main" id="{40D1E58A-E3E8-4EDB-B450-348F037DC11C}"/>
                </a:ext>
              </a:extLst>
            </p:cNvPr>
            <p:cNvSpPr>
              <a:spLocks noChangeShapeType="1"/>
            </p:cNvSpPr>
            <p:nvPr/>
          </p:nvSpPr>
          <p:spPr bwMode="auto">
            <a:xfrm>
              <a:off x="1767" y="1613"/>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182" name="Text Box 22">
              <a:extLst>
                <a:ext uri="{FF2B5EF4-FFF2-40B4-BE49-F238E27FC236}">
                  <a16:creationId xmlns:a16="http://schemas.microsoft.com/office/drawing/2014/main" id="{057BFFC2-A76A-4453-BBDE-9F1BAD903A98}"/>
                </a:ext>
              </a:extLst>
            </p:cNvPr>
            <p:cNvSpPr txBox="1">
              <a:spLocks noChangeArrowheads="1"/>
            </p:cNvSpPr>
            <p:nvPr/>
          </p:nvSpPr>
          <p:spPr bwMode="auto">
            <a:xfrm>
              <a:off x="864" y="1737"/>
              <a:ext cx="7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Object</a:t>
              </a:r>
            </a:p>
          </p:txBody>
        </p:sp>
        <p:sp>
          <p:nvSpPr>
            <p:cNvPr id="1500187" name="Text Box 27">
              <a:extLst>
                <a:ext uri="{FF2B5EF4-FFF2-40B4-BE49-F238E27FC236}">
                  <a16:creationId xmlns:a16="http://schemas.microsoft.com/office/drawing/2014/main" id="{4E4DE1AE-ECF2-4C03-9D7D-9875BE09FDB8}"/>
                </a:ext>
              </a:extLst>
            </p:cNvPr>
            <p:cNvSpPr txBox="1">
              <a:spLocks noChangeArrowheads="1"/>
            </p:cNvSpPr>
            <p:nvPr/>
          </p:nvSpPr>
          <p:spPr bwMode="auto">
            <a:xfrm>
              <a:off x="2304" y="816"/>
              <a:ext cx="1680" cy="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en-US" sz="2000" b="0">
                  <a:solidFill>
                    <a:srgbClr val="1E0068"/>
                  </a:solidFill>
                </a:rPr>
                <a:t>ConstantAttributes</a:t>
              </a:r>
            </a:p>
            <a:p>
              <a:pPr>
                <a:spcBef>
                  <a:spcPct val="15000"/>
                </a:spcBef>
              </a:pPr>
              <a:r>
                <a:rPr lang="en-US" altLang="en-US" sz="2000" b="0">
                  <a:solidFill>
                    <a:srgbClr val="1E0068"/>
                  </a:solidFill>
                </a:rPr>
                <a:t>VariableAttributes;</a:t>
              </a:r>
            </a:p>
            <a:p>
              <a:pPr>
                <a:spcBef>
                  <a:spcPct val="15000"/>
                </a:spcBef>
              </a:pPr>
              <a:r>
                <a:rPr lang="en-US" altLang="en-US" sz="2000" b="0">
                  <a:solidFill>
                    <a:srgbClr val="1E0068"/>
                  </a:solidFill>
                </a:rPr>
                <a:t>TypeAttributes</a:t>
              </a:r>
            </a:p>
            <a:p>
              <a:pPr>
                <a:spcBef>
                  <a:spcPct val="15000"/>
                </a:spcBef>
              </a:pPr>
              <a:r>
                <a:rPr lang="en-US" altLang="en-US" sz="2000" b="0">
                  <a:solidFill>
                    <a:srgbClr val="1E0068"/>
                  </a:solidFill>
                </a:rPr>
                <a:t>FunctionAttributes</a:t>
              </a:r>
            </a:p>
            <a:p>
              <a:pPr>
                <a:spcBef>
                  <a:spcPct val="15000"/>
                </a:spcBef>
              </a:pPr>
              <a:r>
                <a:rPr lang="en-US" altLang="en-US" sz="2000" b="0">
                  <a:solidFill>
                    <a:srgbClr val="1E0068"/>
                  </a:solidFill>
                </a:rPr>
                <a:t>ProcedureAttributes</a:t>
              </a:r>
            </a:p>
            <a:p>
              <a:pPr>
                <a:spcBef>
                  <a:spcPct val="15000"/>
                </a:spcBef>
              </a:pPr>
              <a:r>
                <a:rPr lang="en-US" altLang="en-US" sz="2000" b="0">
                  <a:solidFill>
                    <a:srgbClr val="1E0068"/>
                  </a:solidFill>
                </a:rPr>
                <a:t>ProgramAttributes</a:t>
              </a:r>
            </a:p>
            <a:p>
              <a:pPr>
                <a:spcBef>
                  <a:spcPct val="15000"/>
                </a:spcBef>
              </a:pPr>
              <a:r>
                <a:rPr lang="en-US" altLang="en-US" sz="2000" b="0">
                  <a:solidFill>
                    <a:srgbClr val="1E0068"/>
                  </a:solidFill>
                </a:rPr>
                <a:t>ParameterAttributes</a:t>
              </a:r>
              <a:endParaRPr lang="fr-FR" altLang="en-US" sz="2000" b="0">
                <a:solidFill>
                  <a:srgbClr val="1E0068"/>
                </a:solidFill>
              </a:endParaRPr>
            </a:p>
          </p:txBody>
        </p:sp>
        <p:sp>
          <p:nvSpPr>
            <p:cNvPr id="1500189" name="AutoShape 29">
              <a:extLst>
                <a:ext uri="{FF2B5EF4-FFF2-40B4-BE49-F238E27FC236}">
                  <a16:creationId xmlns:a16="http://schemas.microsoft.com/office/drawing/2014/main" id="{E7F893FA-1D7D-48BB-B381-2ED8C86682D6}"/>
                </a:ext>
              </a:extLst>
            </p:cNvPr>
            <p:cNvSpPr>
              <a:spLocks/>
            </p:cNvSpPr>
            <p:nvPr/>
          </p:nvSpPr>
          <p:spPr bwMode="auto">
            <a:xfrm>
              <a:off x="2256" y="768"/>
              <a:ext cx="192" cy="1728"/>
            </a:xfrm>
            <a:prstGeom prst="leftBracket">
              <a:avLst>
                <a:gd name="adj" fmla="val 7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00214" name="Group 54">
            <a:extLst>
              <a:ext uri="{FF2B5EF4-FFF2-40B4-BE49-F238E27FC236}">
                <a16:creationId xmlns:a16="http://schemas.microsoft.com/office/drawing/2014/main" id="{99F5F364-D942-489A-A557-A7D5AA6F06BB}"/>
              </a:ext>
            </a:extLst>
          </p:cNvPr>
          <p:cNvGrpSpPr>
            <a:grpSpLocks/>
          </p:cNvGrpSpPr>
          <p:nvPr/>
        </p:nvGrpSpPr>
        <p:grpSpPr bwMode="auto">
          <a:xfrm>
            <a:off x="381000" y="3810000"/>
            <a:ext cx="8153400" cy="3048000"/>
            <a:chOff x="240" y="2400"/>
            <a:chExt cx="5136" cy="1920"/>
          </a:xfrm>
        </p:grpSpPr>
        <p:sp>
          <p:nvSpPr>
            <p:cNvPr id="1500192" name="Text Box 32">
              <a:extLst>
                <a:ext uri="{FF2B5EF4-FFF2-40B4-BE49-F238E27FC236}">
                  <a16:creationId xmlns:a16="http://schemas.microsoft.com/office/drawing/2014/main" id="{17CC72F4-BAA4-47FC-BED5-A17E37F87C24}"/>
                </a:ext>
              </a:extLst>
            </p:cNvPr>
            <p:cNvSpPr txBox="1">
              <a:spLocks noChangeArrowheads="1"/>
            </p:cNvSpPr>
            <p:nvPr/>
          </p:nvSpPr>
          <p:spPr bwMode="auto">
            <a:xfrm>
              <a:off x="1218" y="2736"/>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 </a:t>
              </a:r>
              <a:r>
                <a:rPr lang="fr-FR" altLang="en-US" sz="2000" b="0">
                  <a:solidFill>
                    <a:srgbClr val="0000FF"/>
                  </a:solidFill>
                </a:rPr>
                <a:t>BaiTap</a:t>
              </a:r>
              <a:r>
                <a:rPr lang="fr-FR" altLang="en-US" sz="2000" b="0">
                  <a:solidFill>
                    <a:srgbClr val="270076"/>
                  </a:solidFill>
                </a:rPr>
                <a:t> »</a:t>
              </a:r>
            </a:p>
          </p:txBody>
        </p:sp>
        <p:sp>
          <p:nvSpPr>
            <p:cNvPr id="1500193" name="Text Box 33">
              <a:extLst>
                <a:ext uri="{FF2B5EF4-FFF2-40B4-BE49-F238E27FC236}">
                  <a16:creationId xmlns:a16="http://schemas.microsoft.com/office/drawing/2014/main" id="{0290BBD2-7FFB-4134-B960-E7BADF1F2CC4}"/>
                </a:ext>
              </a:extLst>
            </p:cNvPr>
            <p:cNvSpPr txBox="1">
              <a:spLocks noChangeArrowheads="1"/>
            </p:cNvSpPr>
            <p:nvPr/>
          </p:nvSpPr>
          <p:spPr bwMode="auto">
            <a:xfrm>
              <a:off x="1218" y="2996"/>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OBJ_PRO</a:t>
              </a:r>
            </a:p>
          </p:txBody>
        </p:sp>
        <p:sp>
          <p:nvSpPr>
            <p:cNvPr id="1500194" name="Text Box 34">
              <a:extLst>
                <a:ext uri="{FF2B5EF4-FFF2-40B4-BE49-F238E27FC236}">
                  <a16:creationId xmlns:a16="http://schemas.microsoft.com/office/drawing/2014/main" id="{C1E093D3-7F4C-426C-93EB-477DA9D7A225}"/>
                </a:ext>
              </a:extLst>
            </p:cNvPr>
            <p:cNvSpPr txBox="1">
              <a:spLocks noChangeArrowheads="1"/>
            </p:cNvSpPr>
            <p:nvPr/>
          </p:nvSpPr>
          <p:spPr bwMode="auto">
            <a:xfrm>
              <a:off x="1218" y="3245"/>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progAttrs</a:t>
              </a:r>
            </a:p>
          </p:txBody>
        </p:sp>
        <p:sp>
          <p:nvSpPr>
            <p:cNvPr id="1500195" name="Line 35">
              <a:extLst>
                <a:ext uri="{FF2B5EF4-FFF2-40B4-BE49-F238E27FC236}">
                  <a16:creationId xmlns:a16="http://schemas.microsoft.com/office/drawing/2014/main" id="{9E9E14DD-4971-4965-91A6-369D6273FDC8}"/>
                </a:ext>
              </a:extLst>
            </p:cNvPr>
            <p:cNvSpPr>
              <a:spLocks noChangeShapeType="1"/>
            </p:cNvSpPr>
            <p:nvPr/>
          </p:nvSpPr>
          <p:spPr bwMode="auto">
            <a:xfrm>
              <a:off x="2265" y="3389"/>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196" name="Text Box 36">
              <a:extLst>
                <a:ext uri="{FF2B5EF4-FFF2-40B4-BE49-F238E27FC236}">
                  <a16:creationId xmlns:a16="http://schemas.microsoft.com/office/drawing/2014/main" id="{E44160B9-A979-4D29-A6F6-0FD4C9E33F50}"/>
                </a:ext>
              </a:extLst>
            </p:cNvPr>
            <p:cNvSpPr txBox="1">
              <a:spLocks noChangeArrowheads="1"/>
            </p:cNvSpPr>
            <p:nvPr/>
          </p:nvSpPr>
          <p:spPr bwMode="auto">
            <a:xfrm>
              <a:off x="1362" y="3513"/>
              <a:ext cx="7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Object</a:t>
              </a:r>
            </a:p>
          </p:txBody>
        </p:sp>
        <p:grpSp>
          <p:nvGrpSpPr>
            <p:cNvPr id="1500199" name="Group 39">
              <a:extLst>
                <a:ext uri="{FF2B5EF4-FFF2-40B4-BE49-F238E27FC236}">
                  <a16:creationId xmlns:a16="http://schemas.microsoft.com/office/drawing/2014/main" id="{3406B171-8DFC-451C-AFA2-556DA415AB94}"/>
                </a:ext>
              </a:extLst>
            </p:cNvPr>
            <p:cNvGrpSpPr>
              <a:grpSpLocks/>
            </p:cNvGrpSpPr>
            <p:nvPr/>
          </p:nvGrpSpPr>
          <p:grpSpPr bwMode="auto">
            <a:xfrm>
              <a:off x="2754" y="3159"/>
              <a:ext cx="2622" cy="1161"/>
              <a:chOff x="3024" y="663"/>
              <a:chExt cx="2622" cy="1161"/>
            </a:xfrm>
          </p:grpSpPr>
          <p:sp>
            <p:nvSpPr>
              <p:cNvPr id="1500200" name="Text Box 40">
                <a:extLst>
                  <a:ext uri="{FF2B5EF4-FFF2-40B4-BE49-F238E27FC236}">
                    <a16:creationId xmlns:a16="http://schemas.microsoft.com/office/drawing/2014/main" id="{4ABDD4FA-2B7E-44A3-986F-7A331832198D}"/>
                  </a:ext>
                </a:extLst>
              </p:cNvPr>
              <p:cNvSpPr txBox="1">
                <a:spLocks noChangeArrowheads="1"/>
              </p:cNvSpPr>
              <p:nvPr/>
            </p:nvSpPr>
            <p:spPr bwMode="auto">
              <a:xfrm>
                <a:off x="3024" y="740"/>
                <a:ext cx="768"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scope</a:t>
                </a:r>
              </a:p>
            </p:txBody>
          </p:sp>
          <p:sp>
            <p:nvSpPr>
              <p:cNvPr id="1500201" name="Line 41">
                <a:extLst>
                  <a:ext uri="{FF2B5EF4-FFF2-40B4-BE49-F238E27FC236}">
                    <a16:creationId xmlns:a16="http://schemas.microsoft.com/office/drawing/2014/main" id="{27E0C364-CDB7-40F4-9FA1-774F4DF7F944}"/>
                  </a:ext>
                </a:extLst>
              </p:cNvPr>
              <p:cNvSpPr>
                <a:spLocks noChangeShapeType="1"/>
              </p:cNvSpPr>
              <p:nvPr/>
            </p:nvSpPr>
            <p:spPr bwMode="auto">
              <a:xfrm>
                <a:off x="3792" y="884"/>
                <a:ext cx="288"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202" name="Text Box 42">
                <a:extLst>
                  <a:ext uri="{FF2B5EF4-FFF2-40B4-BE49-F238E27FC236}">
                    <a16:creationId xmlns:a16="http://schemas.microsoft.com/office/drawing/2014/main" id="{D4365881-7480-43C2-9A3B-693AEE862C25}"/>
                  </a:ext>
                </a:extLst>
              </p:cNvPr>
              <p:cNvSpPr txBox="1">
                <a:spLocks noChangeArrowheads="1"/>
              </p:cNvSpPr>
              <p:nvPr/>
            </p:nvSpPr>
            <p:spPr bwMode="auto">
              <a:xfrm>
                <a:off x="3024" y="1008"/>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ProgAttr</a:t>
                </a:r>
              </a:p>
            </p:txBody>
          </p:sp>
          <p:sp>
            <p:nvSpPr>
              <p:cNvPr id="1500203" name="Text Box 43">
                <a:extLst>
                  <a:ext uri="{FF2B5EF4-FFF2-40B4-BE49-F238E27FC236}">
                    <a16:creationId xmlns:a16="http://schemas.microsoft.com/office/drawing/2014/main" id="{F40EBAAB-643A-413F-AA2F-D10872EE14D5}"/>
                  </a:ext>
                </a:extLst>
              </p:cNvPr>
              <p:cNvSpPr txBox="1">
                <a:spLocks noChangeArrowheads="1"/>
              </p:cNvSpPr>
              <p:nvPr/>
            </p:nvSpPr>
            <p:spPr bwMode="auto">
              <a:xfrm>
                <a:off x="4080" y="740"/>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objList</a:t>
                </a:r>
              </a:p>
            </p:txBody>
          </p:sp>
          <p:sp>
            <p:nvSpPr>
              <p:cNvPr id="1500204" name="Text Box 44">
                <a:extLst>
                  <a:ext uri="{FF2B5EF4-FFF2-40B4-BE49-F238E27FC236}">
                    <a16:creationId xmlns:a16="http://schemas.microsoft.com/office/drawing/2014/main" id="{A16E4D92-C785-4920-B409-8B0F52C0EAC0}"/>
                  </a:ext>
                </a:extLst>
              </p:cNvPr>
              <p:cNvSpPr txBox="1">
                <a:spLocks noChangeArrowheads="1"/>
              </p:cNvSpPr>
              <p:nvPr/>
            </p:nvSpPr>
            <p:spPr bwMode="auto">
              <a:xfrm>
                <a:off x="4080" y="1028"/>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owner</a:t>
                </a:r>
              </a:p>
            </p:txBody>
          </p:sp>
          <p:sp>
            <p:nvSpPr>
              <p:cNvPr id="1500205" name="Text Box 45">
                <a:extLst>
                  <a:ext uri="{FF2B5EF4-FFF2-40B4-BE49-F238E27FC236}">
                    <a16:creationId xmlns:a16="http://schemas.microsoft.com/office/drawing/2014/main" id="{F0D48057-F732-46B4-A111-88DBFE072F1C}"/>
                  </a:ext>
                </a:extLst>
              </p:cNvPr>
              <p:cNvSpPr txBox="1">
                <a:spLocks noChangeArrowheads="1"/>
              </p:cNvSpPr>
              <p:nvPr/>
            </p:nvSpPr>
            <p:spPr bwMode="auto">
              <a:xfrm>
                <a:off x="4080" y="1316"/>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outer</a:t>
                </a:r>
              </a:p>
            </p:txBody>
          </p:sp>
          <p:sp>
            <p:nvSpPr>
              <p:cNvPr id="1500206" name="Line 46">
                <a:extLst>
                  <a:ext uri="{FF2B5EF4-FFF2-40B4-BE49-F238E27FC236}">
                    <a16:creationId xmlns:a16="http://schemas.microsoft.com/office/drawing/2014/main" id="{B122AA96-2FFA-4D45-967D-E2D8F89E00F1}"/>
                  </a:ext>
                </a:extLst>
              </p:cNvPr>
              <p:cNvSpPr>
                <a:spLocks noChangeShapeType="1"/>
              </p:cNvSpPr>
              <p:nvPr/>
            </p:nvSpPr>
            <p:spPr bwMode="auto">
              <a:xfrm>
                <a:off x="4896" y="884"/>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207" name="Line 47">
                <a:extLst>
                  <a:ext uri="{FF2B5EF4-FFF2-40B4-BE49-F238E27FC236}">
                    <a16:creationId xmlns:a16="http://schemas.microsoft.com/office/drawing/2014/main" id="{99609926-A3C5-4242-B039-2FA4FB95BE0A}"/>
                  </a:ext>
                </a:extLst>
              </p:cNvPr>
              <p:cNvSpPr>
                <a:spLocks noChangeShapeType="1"/>
              </p:cNvSpPr>
              <p:nvPr/>
            </p:nvSpPr>
            <p:spPr bwMode="auto">
              <a:xfrm>
                <a:off x="4944" y="1172"/>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208" name="Line 48">
                <a:extLst>
                  <a:ext uri="{FF2B5EF4-FFF2-40B4-BE49-F238E27FC236}">
                    <a16:creationId xmlns:a16="http://schemas.microsoft.com/office/drawing/2014/main" id="{703D2165-9770-464E-B02E-942685C9A564}"/>
                  </a:ext>
                </a:extLst>
              </p:cNvPr>
              <p:cNvSpPr>
                <a:spLocks noChangeShapeType="1"/>
              </p:cNvSpPr>
              <p:nvPr/>
            </p:nvSpPr>
            <p:spPr bwMode="auto">
              <a:xfrm>
                <a:off x="4944" y="1460"/>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209" name="Text Box 49">
                <a:extLst>
                  <a:ext uri="{FF2B5EF4-FFF2-40B4-BE49-F238E27FC236}">
                    <a16:creationId xmlns:a16="http://schemas.microsoft.com/office/drawing/2014/main" id="{E99B5006-50D7-42A8-A2C0-68E59FB5A135}"/>
                  </a:ext>
                </a:extLst>
              </p:cNvPr>
              <p:cNvSpPr txBox="1">
                <a:spLocks noChangeArrowheads="1"/>
              </p:cNvSpPr>
              <p:nvPr/>
            </p:nvSpPr>
            <p:spPr bwMode="auto">
              <a:xfrm>
                <a:off x="4272" y="1593"/>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Scope</a:t>
                </a:r>
              </a:p>
            </p:txBody>
          </p:sp>
          <p:sp>
            <p:nvSpPr>
              <p:cNvPr id="1500210" name="Text Box 50">
                <a:extLst>
                  <a:ext uri="{FF2B5EF4-FFF2-40B4-BE49-F238E27FC236}">
                    <a16:creationId xmlns:a16="http://schemas.microsoft.com/office/drawing/2014/main" id="{96D9DD9A-79A7-4DD9-BBA1-8DB0BB9DDC77}"/>
                  </a:ext>
                </a:extLst>
              </p:cNvPr>
              <p:cNvSpPr txBox="1">
                <a:spLocks noChangeArrowheads="1"/>
              </p:cNvSpPr>
              <p:nvPr/>
            </p:nvSpPr>
            <p:spPr bwMode="auto">
              <a:xfrm>
                <a:off x="4959" y="1230"/>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Scope</a:t>
                </a:r>
              </a:p>
            </p:txBody>
          </p:sp>
          <p:sp>
            <p:nvSpPr>
              <p:cNvPr id="1500211" name="Text Box 51">
                <a:extLst>
                  <a:ext uri="{FF2B5EF4-FFF2-40B4-BE49-F238E27FC236}">
                    <a16:creationId xmlns:a16="http://schemas.microsoft.com/office/drawing/2014/main" id="{7C4853FE-66CC-4F07-AD92-843CB46776C0}"/>
                  </a:ext>
                </a:extLst>
              </p:cNvPr>
              <p:cNvSpPr txBox="1">
                <a:spLocks noChangeArrowheads="1"/>
              </p:cNvSpPr>
              <p:nvPr/>
            </p:nvSpPr>
            <p:spPr bwMode="auto">
              <a:xfrm>
                <a:off x="4914" y="930"/>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Object</a:t>
                </a:r>
              </a:p>
            </p:txBody>
          </p:sp>
          <p:sp>
            <p:nvSpPr>
              <p:cNvPr id="1500212" name="Text Box 52">
                <a:extLst>
                  <a:ext uri="{FF2B5EF4-FFF2-40B4-BE49-F238E27FC236}">
                    <a16:creationId xmlns:a16="http://schemas.microsoft.com/office/drawing/2014/main" id="{A61AEE6F-DCFE-41EB-92B9-82CF10E50567}"/>
                  </a:ext>
                </a:extLst>
              </p:cNvPr>
              <p:cNvSpPr txBox="1">
                <a:spLocks noChangeArrowheads="1"/>
              </p:cNvSpPr>
              <p:nvPr/>
            </p:nvSpPr>
            <p:spPr bwMode="auto">
              <a:xfrm>
                <a:off x="4992" y="663"/>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fr-FR" altLang="en-US" sz="1800" b="0">
                    <a:solidFill>
                      <a:srgbClr val="270076"/>
                    </a:solidFill>
                  </a:rPr>
                  <a:t>ObjNode</a:t>
                </a:r>
              </a:p>
            </p:txBody>
          </p:sp>
        </p:grpSp>
        <p:sp>
          <p:nvSpPr>
            <p:cNvPr id="1500213" name="Text Box 53">
              <a:extLst>
                <a:ext uri="{FF2B5EF4-FFF2-40B4-BE49-F238E27FC236}">
                  <a16:creationId xmlns:a16="http://schemas.microsoft.com/office/drawing/2014/main" id="{143F1CCD-C6AE-47FB-BDD6-5EADB867D533}"/>
                </a:ext>
              </a:extLst>
            </p:cNvPr>
            <p:cNvSpPr txBox="1">
              <a:spLocks noChangeArrowheads="1"/>
            </p:cNvSpPr>
            <p:nvPr/>
          </p:nvSpPr>
          <p:spPr bwMode="auto">
            <a:xfrm>
              <a:off x="240" y="2400"/>
              <a:ext cx="37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2800">
                  <a:solidFill>
                    <a:srgbClr val="270076"/>
                  </a:solidFill>
                </a:rPr>
                <a:t>Ví du:</a:t>
              </a:r>
              <a:r>
                <a:rPr lang="fr-FR" altLang="en-US" sz="2800" b="0">
                  <a:solidFill>
                    <a:srgbClr val="270076"/>
                  </a:solidFill>
                </a:rPr>
                <a:t> Đối tượng: </a:t>
              </a:r>
              <a:r>
                <a:rPr lang="fr-FR" altLang="en-US" sz="2800">
                  <a:solidFill>
                    <a:srgbClr val="0000FF"/>
                  </a:solidFill>
                </a:rPr>
                <a:t>program BaiTap</a:t>
              </a:r>
            </a:p>
          </p:txBody>
        </p:sp>
      </p:grpSp>
      <p:sp>
        <p:nvSpPr>
          <p:cNvPr id="1500220" name="Text Box 60">
            <a:extLst>
              <a:ext uri="{FF2B5EF4-FFF2-40B4-BE49-F238E27FC236}">
                <a16:creationId xmlns:a16="http://schemas.microsoft.com/office/drawing/2014/main" id="{F90AA38E-3EF4-4C30-8805-F3522C6C6B53}"/>
              </a:ext>
            </a:extLst>
          </p:cNvPr>
          <p:cNvSpPr txBox="1">
            <a:spLocks noChangeArrowheads="1"/>
          </p:cNvSpPr>
          <p:nvPr/>
        </p:nvSpPr>
        <p:spPr bwMode="auto">
          <a:xfrm>
            <a:off x="7377113" y="1862138"/>
            <a:ext cx="152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20076"/>
                </a:solidFill>
              </a:rPr>
              <a:t>ObjectNode</a:t>
            </a:r>
          </a:p>
        </p:txBody>
      </p:sp>
      <p:grpSp>
        <p:nvGrpSpPr>
          <p:cNvPr id="1500222" name="Group 62">
            <a:extLst>
              <a:ext uri="{FF2B5EF4-FFF2-40B4-BE49-F238E27FC236}">
                <a16:creationId xmlns:a16="http://schemas.microsoft.com/office/drawing/2014/main" id="{E2389062-E995-4427-BC78-7CD13525EA03}"/>
              </a:ext>
            </a:extLst>
          </p:cNvPr>
          <p:cNvGrpSpPr>
            <a:grpSpLocks/>
          </p:cNvGrpSpPr>
          <p:nvPr/>
        </p:nvGrpSpPr>
        <p:grpSpPr bwMode="auto">
          <a:xfrm>
            <a:off x="6096000" y="1390650"/>
            <a:ext cx="2590800" cy="1428750"/>
            <a:chOff x="3840" y="876"/>
            <a:chExt cx="1632" cy="900"/>
          </a:xfrm>
        </p:grpSpPr>
        <p:sp>
          <p:nvSpPr>
            <p:cNvPr id="1500215" name="Text Box 55">
              <a:extLst>
                <a:ext uri="{FF2B5EF4-FFF2-40B4-BE49-F238E27FC236}">
                  <a16:creationId xmlns:a16="http://schemas.microsoft.com/office/drawing/2014/main" id="{618CB90B-BCF2-4AB9-8A7D-CBA4807B8AEB}"/>
                </a:ext>
              </a:extLst>
            </p:cNvPr>
            <p:cNvSpPr txBox="1">
              <a:spLocks noChangeArrowheads="1"/>
            </p:cNvSpPr>
            <p:nvPr/>
          </p:nvSpPr>
          <p:spPr bwMode="auto">
            <a:xfrm>
              <a:off x="3984" y="960"/>
              <a:ext cx="72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20076"/>
                  </a:solidFill>
                </a:rPr>
                <a:t>object</a:t>
              </a:r>
            </a:p>
          </p:txBody>
        </p:sp>
        <p:sp>
          <p:nvSpPr>
            <p:cNvPr id="1500216" name="Text Box 56">
              <a:extLst>
                <a:ext uri="{FF2B5EF4-FFF2-40B4-BE49-F238E27FC236}">
                  <a16:creationId xmlns:a16="http://schemas.microsoft.com/office/drawing/2014/main" id="{92B00588-0673-4F9E-8741-FED68A84E96E}"/>
                </a:ext>
              </a:extLst>
            </p:cNvPr>
            <p:cNvSpPr txBox="1">
              <a:spLocks noChangeArrowheads="1"/>
            </p:cNvSpPr>
            <p:nvPr/>
          </p:nvSpPr>
          <p:spPr bwMode="auto">
            <a:xfrm>
              <a:off x="3840" y="1526"/>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20076"/>
                  </a:solidFill>
                </a:rPr>
                <a:t>ObjectNode</a:t>
              </a:r>
            </a:p>
          </p:txBody>
        </p:sp>
        <p:sp>
          <p:nvSpPr>
            <p:cNvPr id="1500217" name="Text Box 57">
              <a:extLst>
                <a:ext uri="{FF2B5EF4-FFF2-40B4-BE49-F238E27FC236}">
                  <a16:creationId xmlns:a16="http://schemas.microsoft.com/office/drawing/2014/main" id="{36CD4519-451B-4930-86E0-F4D8E24F4986}"/>
                </a:ext>
              </a:extLst>
            </p:cNvPr>
            <p:cNvSpPr txBox="1">
              <a:spLocks noChangeArrowheads="1"/>
            </p:cNvSpPr>
            <p:nvPr/>
          </p:nvSpPr>
          <p:spPr bwMode="auto">
            <a:xfrm>
              <a:off x="3984" y="1248"/>
              <a:ext cx="72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20076"/>
                  </a:solidFill>
                </a:rPr>
                <a:t>next</a:t>
              </a:r>
            </a:p>
          </p:txBody>
        </p:sp>
        <p:sp>
          <p:nvSpPr>
            <p:cNvPr id="1500218" name="Line 58">
              <a:extLst>
                <a:ext uri="{FF2B5EF4-FFF2-40B4-BE49-F238E27FC236}">
                  <a16:creationId xmlns:a16="http://schemas.microsoft.com/office/drawing/2014/main" id="{F9C208B4-3688-4E20-A486-4C217DC2B874}"/>
                </a:ext>
              </a:extLst>
            </p:cNvPr>
            <p:cNvSpPr>
              <a:spLocks noChangeShapeType="1"/>
            </p:cNvSpPr>
            <p:nvPr/>
          </p:nvSpPr>
          <p:spPr bwMode="auto">
            <a:xfrm>
              <a:off x="4656" y="1104"/>
              <a:ext cx="816"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219" name="Line 59">
              <a:extLst>
                <a:ext uri="{FF2B5EF4-FFF2-40B4-BE49-F238E27FC236}">
                  <a16:creationId xmlns:a16="http://schemas.microsoft.com/office/drawing/2014/main" id="{F4279E0D-9E75-43D5-8225-2F839C9A6922}"/>
                </a:ext>
              </a:extLst>
            </p:cNvPr>
            <p:cNvSpPr>
              <a:spLocks noChangeShapeType="1"/>
            </p:cNvSpPr>
            <p:nvPr/>
          </p:nvSpPr>
          <p:spPr bwMode="auto">
            <a:xfrm>
              <a:off x="4656" y="1392"/>
              <a:ext cx="816"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0221" name="Text Box 61">
              <a:extLst>
                <a:ext uri="{FF2B5EF4-FFF2-40B4-BE49-F238E27FC236}">
                  <a16:creationId xmlns:a16="http://schemas.microsoft.com/office/drawing/2014/main" id="{BFC70B74-8F42-4844-9BEB-694BF74CB567}"/>
                </a:ext>
              </a:extLst>
            </p:cNvPr>
            <p:cNvSpPr txBox="1">
              <a:spLocks noChangeArrowheads="1"/>
            </p:cNvSpPr>
            <p:nvPr/>
          </p:nvSpPr>
          <p:spPr bwMode="auto">
            <a:xfrm>
              <a:off x="4647" y="876"/>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20076"/>
                  </a:solidFill>
                </a:rPr>
                <a:t>Object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00214"/>
                                        </p:tgtEl>
                                        <p:attrNameLst>
                                          <p:attrName>style.visibility</p:attrName>
                                        </p:attrNameLst>
                                      </p:cBhvr>
                                      <p:to>
                                        <p:strVal val="visible"/>
                                      </p:to>
                                    </p:set>
                                    <p:animEffect transition="in" filter="dissolve">
                                      <p:cBhvr>
                                        <p:cTn id="7" dur="500"/>
                                        <p:tgtEl>
                                          <p:spTgt spid="1500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93536F-5A14-4E1C-8895-CAD2E514C32E}"/>
              </a:ext>
            </a:extLst>
          </p:cNvPr>
          <p:cNvSpPr>
            <a:spLocks noGrp="1"/>
          </p:cNvSpPr>
          <p:nvPr>
            <p:ph type="sldNum" sz="quarter" idx="11"/>
          </p:nvPr>
        </p:nvSpPr>
        <p:spPr/>
        <p:txBody>
          <a:bodyPr/>
          <a:lstStyle/>
          <a:p>
            <a:fld id="{00CF3088-F845-4670-859D-3D60726E9EF7}" type="slidenum">
              <a:rPr lang="en-US" altLang="en-US"/>
              <a:pPr/>
              <a:t>2</a:t>
            </a:fld>
            <a:endParaRPr lang="en-US" altLang="en-US"/>
          </a:p>
        </p:txBody>
      </p:sp>
      <p:sp>
        <p:nvSpPr>
          <p:cNvPr id="1495043" name="Rectangle 3">
            <a:extLst>
              <a:ext uri="{FF2B5EF4-FFF2-40B4-BE49-F238E27FC236}">
                <a16:creationId xmlns:a16="http://schemas.microsoft.com/office/drawing/2014/main" id="{4FA0EA60-A9F7-4F07-BCF1-50F10873EB86}"/>
              </a:ext>
            </a:extLst>
          </p:cNvPr>
          <p:cNvSpPr>
            <a:spLocks noGrp="1" noChangeArrowheads="1"/>
          </p:cNvSpPr>
          <p:nvPr>
            <p:ph type="body" idx="1"/>
          </p:nvPr>
        </p:nvSpPr>
        <p:spPr>
          <a:xfrm>
            <a:off x="142875" y="866775"/>
            <a:ext cx="8813800" cy="5762625"/>
          </a:xfrm>
        </p:spPr>
        <p:txBody>
          <a:bodyPr/>
          <a:lstStyle/>
          <a:p>
            <a:pPr marL="0" indent="0" algn="just">
              <a:lnSpc>
                <a:spcPct val="105000"/>
              </a:lnSpc>
              <a:buFontTx/>
              <a:buNone/>
            </a:pPr>
            <a:r>
              <a:rPr lang="en-US" altLang="en-US"/>
              <a:t>Cho văn phạm G =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P, S)</a:t>
            </a:r>
          </a:p>
          <a:p>
            <a:pPr marL="682625" lvl="1" indent="-450850" algn="just">
              <a:lnSpc>
                <a:spcPct val="105000"/>
              </a:lnSpc>
              <a:buFontTx/>
              <a:buNone/>
            </a:pPr>
            <a:r>
              <a:rPr lang="fr-FR" altLang="en-US"/>
              <a:t>P: {	&lt;Câu&gt; </a:t>
            </a:r>
            <a:r>
              <a:rPr lang="fr-FR" altLang="en-US">
                <a:sym typeface="Symbol" panose="05050102010706020507" pitchFamily="18" charset="2"/>
              </a:rPr>
              <a:t> &lt;Chủ ngữ&gt; &lt;Vị ngữ&gt;</a:t>
            </a:r>
          </a:p>
          <a:p>
            <a:pPr marL="682625" lvl="1" indent="-450850" algn="just">
              <a:lnSpc>
                <a:spcPct val="105000"/>
              </a:lnSpc>
              <a:buFontTx/>
              <a:buNone/>
            </a:pPr>
            <a:r>
              <a:rPr lang="fr-FR" altLang="en-US">
                <a:sym typeface="Symbol" panose="05050102010706020507" pitchFamily="18" charset="2"/>
              </a:rPr>
              <a:t>		&lt;Chủ ngữ&gt;   &lt;Danh ngữ&gt;|&lt;Danh từ&gt;</a:t>
            </a:r>
          </a:p>
          <a:p>
            <a:pPr marL="682625" lvl="1" indent="-450850" algn="just">
              <a:lnSpc>
                <a:spcPct val="105000"/>
              </a:lnSpc>
              <a:buFontTx/>
              <a:buNone/>
            </a:pPr>
            <a:r>
              <a:rPr lang="fr-FR" altLang="en-US">
                <a:sym typeface="Symbol" panose="05050102010706020507" pitchFamily="18" charset="2"/>
              </a:rPr>
              <a:t>		&lt;Chủ ngữ&gt;   &lt;Danh ngữ&gt;|&lt;Danh từ&gt;</a:t>
            </a:r>
          </a:p>
          <a:p>
            <a:pPr marL="682625" lvl="1" indent="-450850" algn="just">
              <a:lnSpc>
                <a:spcPct val="105000"/>
              </a:lnSpc>
              <a:buFontTx/>
              <a:buNone/>
            </a:pPr>
            <a:r>
              <a:rPr lang="fr-FR" altLang="en-US">
                <a:sym typeface="Symbol" panose="05050102010706020507" pitchFamily="18" charset="2"/>
              </a:rPr>
              <a:t>		&lt;Danh ngữ&gt; &lt;Danh từ&gt; &lt;Tính từ&gt;</a:t>
            </a:r>
          </a:p>
          <a:p>
            <a:pPr marL="682625" lvl="1" indent="-450850" algn="just">
              <a:lnSpc>
                <a:spcPct val="105000"/>
              </a:lnSpc>
              <a:buFontTx/>
              <a:buNone/>
            </a:pPr>
            <a:r>
              <a:rPr lang="fr-FR" altLang="en-US">
                <a:sym typeface="Symbol" panose="05050102010706020507" pitchFamily="18" charset="2"/>
              </a:rPr>
              <a:t>		&lt;Vị ngữ&gt;	  &lt;Động từ&gt;|&lt;Động từ&gt;&lt;Bổ ngữ&gt;</a:t>
            </a:r>
          </a:p>
          <a:p>
            <a:pPr marL="682625" lvl="1" indent="-450850" algn="just">
              <a:lnSpc>
                <a:spcPct val="105000"/>
              </a:lnSpc>
              <a:buFontTx/>
              <a:buNone/>
            </a:pPr>
            <a:r>
              <a:rPr lang="fr-FR" altLang="en-US">
                <a:sym typeface="Symbol" panose="05050102010706020507" pitchFamily="18" charset="2"/>
              </a:rPr>
              <a:t>		&lt;Bổ ngữ&gt; 	   &lt;Danh ngữ&gt;</a:t>
            </a:r>
          </a:p>
          <a:p>
            <a:pPr marL="682625" lvl="1" indent="-450850" algn="just">
              <a:lnSpc>
                <a:spcPct val="105000"/>
              </a:lnSpc>
              <a:buFontTx/>
              <a:buNone/>
            </a:pPr>
            <a:r>
              <a:rPr lang="fr-FR" altLang="en-US">
                <a:sym typeface="Symbol" panose="05050102010706020507" pitchFamily="18" charset="2"/>
              </a:rPr>
              <a:t>		&lt;Danh từ&gt;  « Bò »|   « Cỏ »|</a:t>
            </a:r>
          </a:p>
          <a:p>
            <a:pPr marL="682625" lvl="1" indent="-450850" algn="just">
              <a:lnSpc>
                <a:spcPct val="105000"/>
              </a:lnSpc>
              <a:buFontTx/>
              <a:buNone/>
            </a:pPr>
            <a:r>
              <a:rPr lang="fr-FR" altLang="en-US">
                <a:sym typeface="Symbol" panose="05050102010706020507" pitchFamily="18" charset="2"/>
              </a:rPr>
              <a:t>		&lt;Tính từ&gt;	 « Vàng »| « Non »</a:t>
            </a:r>
          </a:p>
          <a:p>
            <a:pPr marL="682625" lvl="1" indent="-450850" algn="just">
              <a:lnSpc>
                <a:spcPct val="105000"/>
              </a:lnSpc>
              <a:buFontTx/>
              <a:buNone/>
            </a:pPr>
            <a:r>
              <a:rPr lang="fr-FR" altLang="en-US">
                <a:sym typeface="Symbol" panose="05050102010706020507" pitchFamily="18" charset="2"/>
              </a:rPr>
              <a:t>		&lt;Động từ&gt;   «  gặm» }</a:t>
            </a:r>
          </a:p>
        </p:txBody>
      </p:sp>
      <p:sp>
        <p:nvSpPr>
          <p:cNvPr id="1495046" name="Rectangle 6">
            <a:extLst>
              <a:ext uri="{FF2B5EF4-FFF2-40B4-BE49-F238E27FC236}">
                <a16:creationId xmlns:a16="http://schemas.microsoft.com/office/drawing/2014/main" id="{9628A641-F2BC-4163-8647-5852EC62746D}"/>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Ví dụ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a:extLst>
              <a:ext uri="{FF2B5EF4-FFF2-40B4-BE49-F238E27FC236}">
                <a16:creationId xmlns:a16="http://schemas.microsoft.com/office/drawing/2014/main" id="{BC081B09-8CA7-418E-88F5-06C08D025F30}"/>
              </a:ext>
            </a:extLst>
          </p:cNvPr>
          <p:cNvSpPr>
            <a:spLocks noGrp="1"/>
          </p:cNvSpPr>
          <p:nvPr>
            <p:ph type="sldNum" sz="quarter" idx="11"/>
          </p:nvPr>
        </p:nvSpPr>
        <p:spPr/>
        <p:txBody>
          <a:bodyPr/>
          <a:lstStyle/>
          <a:p>
            <a:fld id="{ECCAF575-FEA3-4738-95A2-48E61C5CF171}" type="slidenum">
              <a:rPr lang="en-US" altLang="en-US"/>
              <a:pPr/>
              <a:t>20</a:t>
            </a:fld>
            <a:endParaRPr lang="en-US" altLang="en-US"/>
          </a:p>
        </p:txBody>
      </p:sp>
      <p:sp>
        <p:nvSpPr>
          <p:cNvPr id="1452034" name="Rectangle 2">
            <a:extLst>
              <a:ext uri="{FF2B5EF4-FFF2-40B4-BE49-F238E27FC236}">
                <a16:creationId xmlns:a16="http://schemas.microsoft.com/office/drawing/2014/main" id="{896FECF5-F8BB-4EA1-86EC-B769562CB442}"/>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Thuộc tính của đối tượng</a:t>
            </a:r>
            <a:endParaRPr lang="en-US" altLang="en-US" sz="3600">
              <a:solidFill>
                <a:schemeClr val="bg1"/>
              </a:solidFill>
              <a:sym typeface="Symbol" panose="05050102010706020507" pitchFamily="18" charset="2"/>
            </a:endParaRPr>
          </a:p>
        </p:txBody>
      </p:sp>
      <p:sp>
        <p:nvSpPr>
          <p:cNvPr id="1452035" name="Text Box 4">
            <a:extLst>
              <a:ext uri="{FF2B5EF4-FFF2-40B4-BE49-F238E27FC236}">
                <a16:creationId xmlns:a16="http://schemas.microsoft.com/office/drawing/2014/main" id="{17D1A62B-5C83-465C-8A0F-9EB3B2379919}"/>
              </a:ext>
            </a:extLst>
          </p:cNvPr>
          <p:cNvSpPr txBox="1">
            <a:spLocks noChangeArrowheads="1"/>
          </p:cNvSpPr>
          <p:nvPr/>
        </p:nvSpPr>
        <p:spPr bwMode="auto">
          <a:xfrm>
            <a:off x="228600" y="990600"/>
            <a:ext cx="4876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r>
              <a:rPr lang="vi-VN" altLang="en-US" sz="2800" b="0">
                <a:solidFill>
                  <a:srgbClr val="220076"/>
                </a:solidFill>
              </a:rPr>
              <a:t>struct ProgramAttributes_ {</a:t>
            </a:r>
          </a:p>
          <a:p>
            <a:r>
              <a:rPr lang="vi-VN" altLang="en-US" sz="2800" b="0">
                <a:solidFill>
                  <a:srgbClr val="220076"/>
                </a:solidFill>
              </a:rPr>
              <a:t>  struct Scope_ *scope;</a:t>
            </a:r>
          </a:p>
          <a:p>
            <a:r>
              <a:rPr lang="vi-VN" altLang="en-US" sz="2800" b="0">
                <a:solidFill>
                  <a:srgbClr val="220076"/>
                </a:solidFill>
              </a:rPr>
              <a:t>};</a:t>
            </a:r>
            <a:endParaRPr lang="fr-FR" altLang="en-US" sz="2800" b="0">
              <a:solidFill>
                <a:srgbClr val="220076"/>
              </a:solidFill>
            </a:endParaRPr>
          </a:p>
          <a:p>
            <a:r>
              <a:rPr lang="vi-VN" altLang="en-US" sz="2800" b="0">
                <a:solidFill>
                  <a:srgbClr val="220076"/>
                </a:solidFill>
              </a:rPr>
              <a:t>struct ConstantAttributes_ {</a:t>
            </a:r>
          </a:p>
          <a:p>
            <a:r>
              <a:rPr lang="vi-VN" altLang="en-US" sz="2800" b="0">
                <a:solidFill>
                  <a:srgbClr val="220076"/>
                </a:solidFill>
              </a:rPr>
              <a:t>  ConstantValue* value;</a:t>
            </a:r>
          </a:p>
          <a:p>
            <a:r>
              <a:rPr lang="vi-VN" altLang="en-US" sz="2800" b="0">
                <a:solidFill>
                  <a:srgbClr val="220076"/>
                </a:solidFill>
              </a:rPr>
              <a:t>};</a:t>
            </a:r>
          </a:p>
          <a:p>
            <a:pPr>
              <a:spcBef>
                <a:spcPct val="10000"/>
              </a:spcBef>
            </a:pPr>
            <a:r>
              <a:rPr lang="vi-VN" altLang="en-US" sz="2800" b="0">
                <a:solidFill>
                  <a:srgbClr val="220076"/>
                </a:solidFill>
              </a:rPr>
              <a:t>struct VariableAttributes_ {</a:t>
            </a:r>
          </a:p>
          <a:p>
            <a:r>
              <a:rPr lang="vi-VN" altLang="en-US" sz="2800" b="0">
                <a:solidFill>
                  <a:srgbClr val="220076"/>
                </a:solidFill>
              </a:rPr>
              <a:t>  Type *type;</a:t>
            </a:r>
            <a:endParaRPr lang="en-US" altLang="en-US" sz="2800" b="0">
              <a:solidFill>
                <a:srgbClr val="220076"/>
              </a:solidFill>
            </a:endParaRPr>
          </a:p>
          <a:p>
            <a:r>
              <a:rPr lang="fr-FR" altLang="en-US" sz="2800" b="0">
                <a:solidFill>
                  <a:srgbClr val="220076"/>
                </a:solidFill>
              </a:rPr>
              <a:t>   </a:t>
            </a:r>
            <a:r>
              <a:rPr lang="vi-VN" altLang="en-US" sz="2800" b="0">
                <a:solidFill>
                  <a:srgbClr val="220076"/>
                </a:solidFill>
              </a:rPr>
              <a:t>struct Scope_ *scope;</a:t>
            </a:r>
            <a:r>
              <a:rPr lang="fr-FR" altLang="en-US" sz="2800" b="0">
                <a:solidFill>
                  <a:srgbClr val="220076"/>
                </a:solidFill>
              </a:rPr>
              <a:t> </a:t>
            </a:r>
            <a:endParaRPr lang="vi-VN" altLang="en-US" sz="2400" b="0">
              <a:solidFill>
                <a:schemeClr val="bg2"/>
              </a:solidFill>
            </a:endParaRPr>
          </a:p>
          <a:p>
            <a:r>
              <a:rPr lang="vi-VN" altLang="en-US" sz="2800" b="0">
                <a:solidFill>
                  <a:srgbClr val="220076"/>
                </a:solidFill>
              </a:rPr>
              <a:t>}; </a:t>
            </a:r>
            <a:r>
              <a:rPr lang="en-US" altLang="en-US" sz="2400" b="0">
                <a:solidFill>
                  <a:srgbClr val="220076"/>
                </a:solidFill>
              </a:rPr>
              <a:t>// </a:t>
            </a:r>
            <a:r>
              <a:rPr lang="en-US" altLang="en-US" sz="2400" b="0">
                <a:solidFill>
                  <a:schemeClr val="bg2"/>
                </a:solidFill>
              </a:rPr>
              <a:t>Phạm vi; sử dụng cho sinh mã</a:t>
            </a:r>
            <a:endParaRPr lang="vi-VN" altLang="en-US" sz="2400" b="0">
              <a:solidFill>
                <a:srgbClr val="220076"/>
              </a:solidFill>
            </a:endParaRPr>
          </a:p>
          <a:p>
            <a:pPr>
              <a:spcBef>
                <a:spcPct val="10000"/>
              </a:spcBef>
            </a:pPr>
            <a:r>
              <a:rPr lang="vi-VN" altLang="en-US" sz="2800" b="0">
                <a:solidFill>
                  <a:srgbClr val="220076"/>
                </a:solidFill>
              </a:rPr>
              <a:t>struct TypeAttributes_ {</a:t>
            </a:r>
          </a:p>
          <a:p>
            <a:r>
              <a:rPr lang="vi-VN" altLang="en-US" sz="2800" b="0">
                <a:solidFill>
                  <a:srgbClr val="220076"/>
                </a:solidFill>
              </a:rPr>
              <a:t>  Type *actualType;</a:t>
            </a:r>
          </a:p>
          <a:p>
            <a:r>
              <a:rPr lang="vi-VN" altLang="en-US" sz="2800" b="0">
                <a:solidFill>
                  <a:srgbClr val="220076"/>
                </a:solidFill>
              </a:rPr>
              <a:t>};</a:t>
            </a:r>
            <a:endParaRPr lang="en-US" altLang="en-US" sz="2800" b="0">
              <a:solidFill>
                <a:srgbClr val="220076"/>
              </a:solidFill>
            </a:endParaRPr>
          </a:p>
        </p:txBody>
      </p:sp>
      <p:grpSp>
        <p:nvGrpSpPr>
          <p:cNvPr id="1452102" name="Group 70">
            <a:extLst>
              <a:ext uri="{FF2B5EF4-FFF2-40B4-BE49-F238E27FC236}">
                <a16:creationId xmlns:a16="http://schemas.microsoft.com/office/drawing/2014/main" id="{AD490E07-97CE-4850-A73E-F5EE57575037}"/>
              </a:ext>
            </a:extLst>
          </p:cNvPr>
          <p:cNvGrpSpPr>
            <a:grpSpLocks/>
          </p:cNvGrpSpPr>
          <p:nvPr/>
        </p:nvGrpSpPr>
        <p:grpSpPr bwMode="auto">
          <a:xfrm>
            <a:off x="4724400" y="3124200"/>
            <a:ext cx="4219575" cy="3214688"/>
            <a:chOff x="2976" y="1968"/>
            <a:chExt cx="2658" cy="2025"/>
          </a:xfrm>
        </p:grpSpPr>
        <p:sp>
          <p:nvSpPr>
            <p:cNvPr id="1452071" name="Text Box 39">
              <a:extLst>
                <a:ext uri="{FF2B5EF4-FFF2-40B4-BE49-F238E27FC236}">
                  <a16:creationId xmlns:a16="http://schemas.microsoft.com/office/drawing/2014/main" id="{7499DDA0-B881-4647-BE0A-82BECF6F49A7}"/>
                </a:ext>
              </a:extLst>
            </p:cNvPr>
            <p:cNvSpPr txBox="1">
              <a:spLocks noChangeArrowheads="1"/>
            </p:cNvSpPr>
            <p:nvPr/>
          </p:nvSpPr>
          <p:spPr bwMode="auto">
            <a:xfrm>
              <a:off x="3024" y="2787"/>
              <a:ext cx="768"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scope</a:t>
              </a:r>
            </a:p>
          </p:txBody>
        </p:sp>
        <p:sp>
          <p:nvSpPr>
            <p:cNvPr id="1452072" name="Line 40">
              <a:extLst>
                <a:ext uri="{FF2B5EF4-FFF2-40B4-BE49-F238E27FC236}">
                  <a16:creationId xmlns:a16="http://schemas.microsoft.com/office/drawing/2014/main" id="{B0F51C7A-5F70-4867-8054-0BFDAC8DE370}"/>
                </a:ext>
              </a:extLst>
            </p:cNvPr>
            <p:cNvSpPr>
              <a:spLocks noChangeShapeType="1"/>
            </p:cNvSpPr>
            <p:nvPr/>
          </p:nvSpPr>
          <p:spPr bwMode="auto">
            <a:xfrm>
              <a:off x="3792" y="2985"/>
              <a:ext cx="288"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73" name="Text Box 41">
              <a:extLst>
                <a:ext uri="{FF2B5EF4-FFF2-40B4-BE49-F238E27FC236}">
                  <a16:creationId xmlns:a16="http://schemas.microsoft.com/office/drawing/2014/main" id="{A3758EA8-4B5D-4014-86D0-72E3D71CEF80}"/>
                </a:ext>
              </a:extLst>
            </p:cNvPr>
            <p:cNvSpPr txBox="1">
              <a:spLocks noChangeArrowheads="1"/>
            </p:cNvSpPr>
            <p:nvPr/>
          </p:nvSpPr>
          <p:spPr bwMode="auto">
            <a:xfrm>
              <a:off x="2976" y="228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VarAttr</a:t>
              </a:r>
            </a:p>
          </p:txBody>
        </p:sp>
        <p:sp>
          <p:nvSpPr>
            <p:cNvPr id="1452075" name="Text Box 43">
              <a:extLst>
                <a:ext uri="{FF2B5EF4-FFF2-40B4-BE49-F238E27FC236}">
                  <a16:creationId xmlns:a16="http://schemas.microsoft.com/office/drawing/2014/main" id="{1337D1B1-03C2-4CFB-BEE7-AC51B2DCC67C}"/>
                </a:ext>
              </a:extLst>
            </p:cNvPr>
            <p:cNvSpPr txBox="1">
              <a:spLocks noChangeArrowheads="1"/>
            </p:cNvSpPr>
            <p:nvPr/>
          </p:nvSpPr>
          <p:spPr bwMode="auto">
            <a:xfrm>
              <a:off x="4080" y="2909"/>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objList</a:t>
              </a:r>
            </a:p>
          </p:txBody>
        </p:sp>
        <p:sp>
          <p:nvSpPr>
            <p:cNvPr id="1452076" name="Text Box 44">
              <a:extLst>
                <a:ext uri="{FF2B5EF4-FFF2-40B4-BE49-F238E27FC236}">
                  <a16:creationId xmlns:a16="http://schemas.microsoft.com/office/drawing/2014/main" id="{111C76AB-AF0B-4BA9-890A-B1B6BAB13A10}"/>
                </a:ext>
              </a:extLst>
            </p:cNvPr>
            <p:cNvSpPr txBox="1">
              <a:spLocks noChangeArrowheads="1"/>
            </p:cNvSpPr>
            <p:nvPr/>
          </p:nvSpPr>
          <p:spPr bwMode="auto">
            <a:xfrm>
              <a:off x="4080" y="3197"/>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owner</a:t>
              </a:r>
            </a:p>
          </p:txBody>
        </p:sp>
        <p:sp>
          <p:nvSpPr>
            <p:cNvPr id="1452077" name="Text Box 45">
              <a:extLst>
                <a:ext uri="{FF2B5EF4-FFF2-40B4-BE49-F238E27FC236}">
                  <a16:creationId xmlns:a16="http://schemas.microsoft.com/office/drawing/2014/main" id="{6CCAE96E-AC26-4EDC-9E76-13AC6AE46078}"/>
                </a:ext>
              </a:extLst>
            </p:cNvPr>
            <p:cNvSpPr txBox="1">
              <a:spLocks noChangeArrowheads="1"/>
            </p:cNvSpPr>
            <p:nvPr/>
          </p:nvSpPr>
          <p:spPr bwMode="auto">
            <a:xfrm>
              <a:off x="4080" y="3485"/>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outer</a:t>
              </a:r>
            </a:p>
          </p:txBody>
        </p:sp>
        <p:sp>
          <p:nvSpPr>
            <p:cNvPr id="1452078" name="Line 46">
              <a:extLst>
                <a:ext uri="{FF2B5EF4-FFF2-40B4-BE49-F238E27FC236}">
                  <a16:creationId xmlns:a16="http://schemas.microsoft.com/office/drawing/2014/main" id="{C4F0FE0F-A273-43A8-9E60-CC1CD693E049}"/>
                </a:ext>
              </a:extLst>
            </p:cNvPr>
            <p:cNvSpPr>
              <a:spLocks noChangeShapeType="1"/>
            </p:cNvSpPr>
            <p:nvPr/>
          </p:nvSpPr>
          <p:spPr bwMode="auto">
            <a:xfrm>
              <a:off x="4896" y="3053"/>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79" name="Line 47">
              <a:extLst>
                <a:ext uri="{FF2B5EF4-FFF2-40B4-BE49-F238E27FC236}">
                  <a16:creationId xmlns:a16="http://schemas.microsoft.com/office/drawing/2014/main" id="{C3B9CA84-F25A-4D87-83D1-DF888A5D67D4}"/>
                </a:ext>
              </a:extLst>
            </p:cNvPr>
            <p:cNvSpPr>
              <a:spLocks noChangeShapeType="1"/>
            </p:cNvSpPr>
            <p:nvPr/>
          </p:nvSpPr>
          <p:spPr bwMode="auto">
            <a:xfrm>
              <a:off x="4944" y="3341"/>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80" name="Line 48">
              <a:extLst>
                <a:ext uri="{FF2B5EF4-FFF2-40B4-BE49-F238E27FC236}">
                  <a16:creationId xmlns:a16="http://schemas.microsoft.com/office/drawing/2014/main" id="{065C2331-86C1-4954-80DE-89774CB7F3DF}"/>
                </a:ext>
              </a:extLst>
            </p:cNvPr>
            <p:cNvSpPr>
              <a:spLocks noChangeShapeType="1"/>
            </p:cNvSpPr>
            <p:nvPr/>
          </p:nvSpPr>
          <p:spPr bwMode="auto">
            <a:xfrm>
              <a:off x="4944" y="3629"/>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81" name="Text Box 49">
              <a:extLst>
                <a:ext uri="{FF2B5EF4-FFF2-40B4-BE49-F238E27FC236}">
                  <a16:creationId xmlns:a16="http://schemas.microsoft.com/office/drawing/2014/main" id="{D0D90EE1-BF85-4867-BFAB-55A01FE915D1}"/>
                </a:ext>
              </a:extLst>
            </p:cNvPr>
            <p:cNvSpPr txBox="1">
              <a:spLocks noChangeArrowheads="1"/>
            </p:cNvSpPr>
            <p:nvPr/>
          </p:nvSpPr>
          <p:spPr bwMode="auto">
            <a:xfrm>
              <a:off x="4272" y="3762"/>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Scope</a:t>
              </a:r>
            </a:p>
          </p:txBody>
        </p:sp>
        <p:sp>
          <p:nvSpPr>
            <p:cNvPr id="1452082" name="Text Box 50">
              <a:extLst>
                <a:ext uri="{FF2B5EF4-FFF2-40B4-BE49-F238E27FC236}">
                  <a16:creationId xmlns:a16="http://schemas.microsoft.com/office/drawing/2014/main" id="{8F1F2A22-20F8-47FA-8FAB-A714913F1D5D}"/>
                </a:ext>
              </a:extLst>
            </p:cNvPr>
            <p:cNvSpPr txBox="1">
              <a:spLocks noChangeArrowheads="1"/>
            </p:cNvSpPr>
            <p:nvPr/>
          </p:nvSpPr>
          <p:spPr bwMode="auto">
            <a:xfrm>
              <a:off x="3024" y="2499"/>
              <a:ext cx="768"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type</a:t>
              </a:r>
            </a:p>
          </p:txBody>
        </p:sp>
        <p:sp>
          <p:nvSpPr>
            <p:cNvPr id="1452083" name="Line 51">
              <a:extLst>
                <a:ext uri="{FF2B5EF4-FFF2-40B4-BE49-F238E27FC236}">
                  <a16:creationId xmlns:a16="http://schemas.microsoft.com/office/drawing/2014/main" id="{FE02B9EC-6A73-49DF-A700-1636C71B378D}"/>
                </a:ext>
              </a:extLst>
            </p:cNvPr>
            <p:cNvSpPr>
              <a:spLocks noChangeShapeType="1"/>
            </p:cNvSpPr>
            <p:nvPr/>
          </p:nvSpPr>
          <p:spPr bwMode="auto">
            <a:xfrm>
              <a:off x="3792" y="2649"/>
              <a:ext cx="288"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85" name="Text Box 53">
              <a:extLst>
                <a:ext uri="{FF2B5EF4-FFF2-40B4-BE49-F238E27FC236}">
                  <a16:creationId xmlns:a16="http://schemas.microsoft.com/office/drawing/2014/main" id="{C8026D9F-1C4D-45FF-B4FA-0D87613C0B5B}"/>
                </a:ext>
              </a:extLst>
            </p:cNvPr>
            <p:cNvSpPr txBox="1">
              <a:spLocks noChangeArrowheads="1"/>
            </p:cNvSpPr>
            <p:nvPr/>
          </p:nvSpPr>
          <p:spPr bwMode="auto">
            <a:xfrm>
              <a:off x="4080" y="1968"/>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typeClass</a:t>
              </a:r>
            </a:p>
          </p:txBody>
        </p:sp>
        <p:sp>
          <p:nvSpPr>
            <p:cNvPr id="1452086" name="Text Box 54">
              <a:extLst>
                <a:ext uri="{FF2B5EF4-FFF2-40B4-BE49-F238E27FC236}">
                  <a16:creationId xmlns:a16="http://schemas.microsoft.com/office/drawing/2014/main" id="{B980314E-6914-43FC-90E6-4C850DD8A242}"/>
                </a:ext>
              </a:extLst>
            </p:cNvPr>
            <p:cNvSpPr txBox="1">
              <a:spLocks noChangeArrowheads="1"/>
            </p:cNvSpPr>
            <p:nvPr/>
          </p:nvSpPr>
          <p:spPr bwMode="auto">
            <a:xfrm>
              <a:off x="4080" y="2228"/>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arraySize</a:t>
              </a:r>
            </a:p>
          </p:txBody>
        </p:sp>
        <p:sp>
          <p:nvSpPr>
            <p:cNvPr id="1452087" name="Text Box 55">
              <a:extLst>
                <a:ext uri="{FF2B5EF4-FFF2-40B4-BE49-F238E27FC236}">
                  <a16:creationId xmlns:a16="http://schemas.microsoft.com/office/drawing/2014/main" id="{539BC343-82FD-4B1A-B5B5-E974DBF78249}"/>
                </a:ext>
              </a:extLst>
            </p:cNvPr>
            <p:cNvSpPr txBox="1">
              <a:spLocks noChangeArrowheads="1"/>
            </p:cNvSpPr>
            <p:nvPr/>
          </p:nvSpPr>
          <p:spPr bwMode="auto">
            <a:xfrm>
              <a:off x="4080" y="2477"/>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elementType</a:t>
              </a:r>
            </a:p>
          </p:txBody>
        </p:sp>
        <p:sp>
          <p:nvSpPr>
            <p:cNvPr id="1452090" name="Line 58">
              <a:extLst>
                <a:ext uri="{FF2B5EF4-FFF2-40B4-BE49-F238E27FC236}">
                  <a16:creationId xmlns:a16="http://schemas.microsoft.com/office/drawing/2014/main" id="{FDA62C1E-F9B6-4DC9-899A-C8D9EE7DEEA9}"/>
                </a:ext>
              </a:extLst>
            </p:cNvPr>
            <p:cNvSpPr>
              <a:spLocks noChangeShapeType="1"/>
            </p:cNvSpPr>
            <p:nvPr/>
          </p:nvSpPr>
          <p:spPr bwMode="auto">
            <a:xfrm>
              <a:off x="5127" y="2621"/>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91" name="Text Box 59">
              <a:extLst>
                <a:ext uri="{FF2B5EF4-FFF2-40B4-BE49-F238E27FC236}">
                  <a16:creationId xmlns:a16="http://schemas.microsoft.com/office/drawing/2014/main" id="{4E60149A-5A63-4DE2-A446-3762E7AD6D72}"/>
                </a:ext>
              </a:extLst>
            </p:cNvPr>
            <p:cNvSpPr txBox="1">
              <a:spLocks noChangeArrowheads="1"/>
            </p:cNvSpPr>
            <p:nvPr/>
          </p:nvSpPr>
          <p:spPr bwMode="auto">
            <a:xfrm>
              <a:off x="4272" y="2697"/>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Type</a:t>
              </a:r>
            </a:p>
          </p:txBody>
        </p:sp>
        <p:sp>
          <p:nvSpPr>
            <p:cNvPr id="1452092" name="Text Box 60">
              <a:extLst>
                <a:ext uri="{FF2B5EF4-FFF2-40B4-BE49-F238E27FC236}">
                  <a16:creationId xmlns:a16="http://schemas.microsoft.com/office/drawing/2014/main" id="{A2A233B9-2834-4172-BF85-57A1A5719AAC}"/>
                </a:ext>
              </a:extLst>
            </p:cNvPr>
            <p:cNvSpPr txBox="1">
              <a:spLocks noChangeArrowheads="1"/>
            </p:cNvSpPr>
            <p:nvPr/>
          </p:nvSpPr>
          <p:spPr bwMode="auto">
            <a:xfrm>
              <a:off x="5124" y="2364"/>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Type</a:t>
              </a:r>
            </a:p>
          </p:txBody>
        </p:sp>
        <p:sp>
          <p:nvSpPr>
            <p:cNvPr id="1452094" name="Text Box 62">
              <a:extLst>
                <a:ext uri="{FF2B5EF4-FFF2-40B4-BE49-F238E27FC236}">
                  <a16:creationId xmlns:a16="http://schemas.microsoft.com/office/drawing/2014/main" id="{381D9C87-BD57-44FC-B0C6-BE6955D1EC73}"/>
                </a:ext>
              </a:extLst>
            </p:cNvPr>
            <p:cNvSpPr txBox="1">
              <a:spLocks noChangeArrowheads="1"/>
            </p:cNvSpPr>
            <p:nvPr/>
          </p:nvSpPr>
          <p:spPr bwMode="auto">
            <a:xfrm>
              <a:off x="4920" y="3399"/>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Scope</a:t>
              </a:r>
            </a:p>
          </p:txBody>
        </p:sp>
        <p:sp>
          <p:nvSpPr>
            <p:cNvPr id="1452095" name="Text Box 63">
              <a:extLst>
                <a:ext uri="{FF2B5EF4-FFF2-40B4-BE49-F238E27FC236}">
                  <a16:creationId xmlns:a16="http://schemas.microsoft.com/office/drawing/2014/main" id="{A3A6B86A-8015-44EF-83CA-F5E3973CE9D8}"/>
                </a:ext>
              </a:extLst>
            </p:cNvPr>
            <p:cNvSpPr txBox="1">
              <a:spLocks noChangeArrowheads="1"/>
            </p:cNvSpPr>
            <p:nvPr/>
          </p:nvSpPr>
          <p:spPr bwMode="auto">
            <a:xfrm>
              <a:off x="4875" y="3099"/>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Object</a:t>
              </a:r>
            </a:p>
          </p:txBody>
        </p:sp>
        <p:sp>
          <p:nvSpPr>
            <p:cNvPr id="1452096" name="Text Box 64">
              <a:extLst>
                <a:ext uri="{FF2B5EF4-FFF2-40B4-BE49-F238E27FC236}">
                  <a16:creationId xmlns:a16="http://schemas.microsoft.com/office/drawing/2014/main" id="{3423E571-EF90-4260-B6C4-F20F9BD85C27}"/>
                </a:ext>
              </a:extLst>
            </p:cNvPr>
            <p:cNvSpPr txBox="1">
              <a:spLocks noChangeArrowheads="1"/>
            </p:cNvSpPr>
            <p:nvPr/>
          </p:nvSpPr>
          <p:spPr bwMode="auto">
            <a:xfrm>
              <a:off x="4980" y="2823"/>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fr-FR" altLang="en-US" sz="1800" b="0">
                  <a:solidFill>
                    <a:srgbClr val="270076"/>
                  </a:solidFill>
                </a:rPr>
                <a:t>ObjNode</a:t>
              </a:r>
            </a:p>
          </p:txBody>
        </p:sp>
      </p:grpSp>
      <p:grpSp>
        <p:nvGrpSpPr>
          <p:cNvPr id="1452101" name="Group 69">
            <a:extLst>
              <a:ext uri="{FF2B5EF4-FFF2-40B4-BE49-F238E27FC236}">
                <a16:creationId xmlns:a16="http://schemas.microsoft.com/office/drawing/2014/main" id="{52CCE480-FB13-4F9A-8ACD-86BACC8755F5}"/>
              </a:ext>
            </a:extLst>
          </p:cNvPr>
          <p:cNvGrpSpPr>
            <a:grpSpLocks/>
          </p:cNvGrpSpPr>
          <p:nvPr/>
        </p:nvGrpSpPr>
        <p:grpSpPr bwMode="auto">
          <a:xfrm>
            <a:off x="4800600" y="1052513"/>
            <a:ext cx="4162425" cy="1843087"/>
            <a:chOff x="3024" y="663"/>
            <a:chExt cx="2622" cy="1161"/>
          </a:xfrm>
        </p:grpSpPr>
        <p:sp>
          <p:nvSpPr>
            <p:cNvPr id="1452046" name="Text Box 14">
              <a:extLst>
                <a:ext uri="{FF2B5EF4-FFF2-40B4-BE49-F238E27FC236}">
                  <a16:creationId xmlns:a16="http://schemas.microsoft.com/office/drawing/2014/main" id="{10657A36-79D5-4C73-B137-59C255AA661D}"/>
                </a:ext>
              </a:extLst>
            </p:cNvPr>
            <p:cNvSpPr txBox="1">
              <a:spLocks noChangeArrowheads="1"/>
            </p:cNvSpPr>
            <p:nvPr/>
          </p:nvSpPr>
          <p:spPr bwMode="auto">
            <a:xfrm>
              <a:off x="3024" y="740"/>
              <a:ext cx="768"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scope</a:t>
              </a:r>
            </a:p>
          </p:txBody>
        </p:sp>
        <p:sp>
          <p:nvSpPr>
            <p:cNvPr id="1452049" name="Line 17">
              <a:extLst>
                <a:ext uri="{FF2B5EF4-FFF2-40B4-BE49-F238E27FC236}">
                  <a16:creationId xmlns:a16="http://schemas.microsoft.com/office/drawing/2014/main" id="{D343C0FA-5751-40F5-AD75-9F8D6A4BD7A1}"/>
                </a:ext>
              </a:extLst>
            </p:cNvPr>
            <p:cNvSpPr>
              <a:spLocks noChangeShapeType="1"/>
            </p:cNvSpPr>
            <p:nvPr/>
          </p:nvSpPr>
          <p:spPr bwMode="auto">
            <a:xfrm>
              <a:off x="3792" y="884"/>
              <a:ext cx="288"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52" name="Text Box 20">
              <a:extLst>
                <a:ext uri="{FF2B5EF4-FFF2-40B4-BE49-F238E27FC236}">
                  <a16:creationId xmlns:a16="http://schemas.microsoft.com/office/drawing/2014/main" id="{458A1E60-8F9F-4CCA-8DC3-0EF9FD7E91B8}"/>
                </a:ext>
              </a:extLst>
            </p:cNvPr>
            <p:cNvSpPr txBox="1">
              <a:spLocks noChangeArrowheads="1"/>
            </p:cNvSpPr>
            <p:nvPr/>
          </p:nvSpPr>
          <p:spPr bwMode="auto">
            <a:xfrm>
              <a:off x="3024" y="1008"/>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ProgAttr</a:t>
              </a:r>
            </a:p>
          </p:txBody>
        </p:sp>
        <p:sp>
          <p:nvSpPr>
            <p:cNvPr id="1452062" name="Text Box 30">
              <a:extLst>
                <a:ext uri="{FF2B5EF4-FFF2-40B4-BE49-F238E27FC236}">
                  <a16:creationId xmlns:a16="http://schemas.microsoft.com/office/drawing/2014/main" id="{0304029F-F628-4BBB-AB41-A63169F3BB1E}"/>
                </a:ext>
              </a:extLst>
            </p:cNvPr>
            <p:cNvSpPr txBox="1">
              <a:spLocks noChangeArrowheads="1"/>
            </p:cNvSpPr>
            <p:nvPr/>
          </p:nvSpPr>
          <p:spPr bwMode="auto">
            <a:xfrm>
              <a:off x="4080" y="740"/>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objList</a:t>
              </a:r>
            </a:p>
          </p:txBody>
        </p:sp>
        <p:sp>
          <p:nvSpPr>
            <p:cNvPr id="1452063" name="Text Box 31">
              <a:extLst>
                <a:ext uri="{FF2B5EF4-FFF2-40B4-BE49-F238E27FC236}">
                  <a16:creationId xmlns:a16="http://schemas.microsoft.com/office/drawing/2014/main" id="{99187F92-2DD8-45ED-96A6-37FCE2BE05AC}"/>
                </a:ext>
              </a:extLst>
            </p:cNvPr>
            <p:cNvSpPr txBox="1">
              <a:spLocks noChangeArrowheads="1"/>
            </p:cNvSpPr>
            <p:nvPr/>
          </p:nvSpPr>
          <p:spPr bwMode="auto">
            <a:xfrm>
              <a:off x="4080" y="1028"/>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owner</a:t>
              </a:r>
            </a:p>
          </p:txBody>
        </p:sp>
        <p:sp>
          <p:nvSpPr>
            <p:cNvPr id="1452064" name="Text Box 32">
              <a:extLst>
                <a:ext uri="{FF2B5EF4-FFF2-40B4-BE49-F238E27FC236}">
                  <a16:creationId xmlns:a16="http://schemas.microsoft.com/office/drawing/2014/main" id="{583A1498-DCCA-4CA5-A2F6-0C36E1F603A6}"/>
                </a:ext>
              </a:extLst>
            </p:cNvPr>
            <p:cNvSpPr txBox="1">
              <a:spLocks noChangeArrowheads="1"/>
            </p:cNvSpPr>
            <p:nvPr/>
          </p:nvSpPr>
          <p:spPr bwMode="auto">
            <a:xfrm>
              <a:off x="4080" y="1316"/>
              <a:ext cx="960" cy="294"/>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outer</a:t>
              </a:r>
            </a:p>
          </p:txBody>
        </p:sp>
        <p:sp>
          <p:nvSpPr>
            <p:cNvPr id="1452065" name="Line 33">
              <a:extLst>
                <a:ext uri="{FF2B5EF4-FFF2-40B4-BE49-F238E27FC236}">
                  <a16:creationId xmlns:a16="http://schemas.microsoft.com/office/drawing/2014/main" id="{C5E222AD-78A5-48D3-A831-69B409CD273E}"/>
                </a:ext>
              </a:extLst>
            </p:cNvPr>
            <p:cNvSpPr>
              <a:spLocks noChangeShapeType="1"/>
            </p:cNvSpPr>
            <p:nvPr/>
          </p:nvSpPr>
          <p:spPr bwMode="auto">
            <a:xfrm>
              <a:off x="4896" y="884"/>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66" name="Line 34">
              <a:extLst>
                <a:ext uri="{FF2B5EF4-FFF2-40B4-BE49-F238E27FC236}">
                  <a16:creationId xmlns:a16="http://schemas.microsoft.com/office/drawing/2014/main" id="{31509B62-C01A-4362-905A-D00480D41DF7}"/>
                </a:ext>
              </a:extLst>
            </p:cNvPr>
            <p:cNvSpPr>
              <a:spLocks noChangeShapeType="1"/>
            </p:cNvSpPr>
            <p:nvPr/>
          </p:nvSpPr>
          <p:spPr bwMode="auto">
            <a:xfrm>
              <a:off x="4944" y="1172"/>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67" name="Line 35">
              <a:extLst>
                <a:ext uri="{FF2B5EF4-FFF2-40B4-BE49-F238E27FC236}">
                  <a16:creationId xmlns:a16="http://schemas.microsoft.com/office/drawing/2014/main" id="{FB02E66F-69F8-46A4-A8DE-51FE02113093}"/>
                </a:ext>
              </a:extLst>
            </p:cNvPr>
            <p:cNvSpPr>
              <a:spLocks noChangeShapeType="1"/>
            </p:cNvSpPr>
            <p:nvPr/>
          </p:nvSpPr>
          <p:spPr bwMode="auto">
            <a:xfrm>
              <a:off x="4944" y="1460"/>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2068" name="Text Box 36">
              <a:extLst>
                <a:ext uri="{FF2B5EF4-FFF2-40B4-BE49-F238E27FC236}">
                  <a16:creationId xmlns:a16="http://schemas.microsoft.com/office/drawing/2014/main" id="{E0DA047C-0809-4D03-A86A-A88E897D1B02}"/>
                </a:ext>
              </a:extLst>
            </p:cNvPr>
            <p:cNvSpPr txBox="1">
              <a:spLocks noChangeArrowheads="1"/>
            </p:cNvSpPr>
            <p:nvPr/>
          </p:nvSpPr>
          <p:spPr bwMode="auto">
            <a:xfrm>
              <a:off x="4272" y="1593"/>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Scope</a:t>
              </a:r>
            </a:p>
          </p:txBody>
        </p:sp>
        <p:sp>
          <p:nvSpPr>
            <p:cNvPr id="1452097" name="Text Box 65">
              <a:extLst>
                <a:ext uri="{FF2B5EF4-FFF2-40B4-BE49-F238E27FC236}">
                  <a16:creationId xmlns:a16="http://schemas.microsoft.com/office/drawing/2014/main" id="{0C11EC8D-B41D-47EF-9085-66E554C655EC}"/>
                </a:ext>
              </a:extLst>
            </p:cNvPr>
            <p:cNvSpPr txBox="1">
              <a:spLocks noChangeArrowheads="1"/>
            </p:cNvSpPr>
            <p:nvPr/>
          </p:nvSpPr>
          <p:spPr bwMode="auto">
            <a:xfrm>
              <a:off x="4959" y="1230"/>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Scope</a:t>
              </a:r>
            </a:p>
          </p:txBody>
        </p:sp>
        <p:sp>
          <p:nvSpPr>
            <p:cNvPr id="1452098" name="Text Box 66">
              <a:extLst>
                <a:ext uri="{FF2B5EF4-FFF2-40B4-BE49-F238E27FC236}">
                  <a16:creationId xmlns:a16="http://schemas.microsoft.com/office/drawing/2014/main" id="{DF3F2CB7-FC30-45F3-8972-EF8B89A5875D}"/>
                </a:ext>
              </a:extLst>
            </p:cNvPr>
            <p:cNvSpPr txBox="1">
              <a:spLocks noChangeArrowheads="1"/>
            </p:cNvSpPr>
            <p:nvPr/>
          </p:nvSpPr>
          <p:spPr bwMode="auto">
            <a:xfrm>
              <a:off x="4914" y="930"/>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Object</a:t>
              </a:r>
            </a:p>
          </p:txBody>
        </p:sp>
        <p:sp>
          <p:nvSpPr>
            <p:cNvPr id="1452099" name="Text Box 67">
              <a:extLst>
                <a:ext uri="{FF2B5EF4-FFF2-40B4-BE49-F238E27FC236}">
                  <a16:creationId xmlns:a16="http://schemas.microsoft.com/office/drawing/2014/main" id="{B98158B8-37DD-4EF5-8C14-C071D679727D}"/>
                </a:ext>
              </a:extLst>
            </p:cNvPr>
            <p:cNvSpPr txBox="1">
              <a:spLocks noChangeArrowheads="1"/>
            </p:cNvSpPr>
            <p:nvPr/>
          </p:nvSpPr>
          <p:spPr bwMode="auto">
            <a:xfrm>
              <a:off x="4992" y="663"/>
              <a:ext cx="6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r">
                <a:spcBef>
                  <a:spcPct val="50000"/>
                </a:spcBef>
              </a:pPr>
              <a:r>
                <a:rPr lang="fr-FR" altLang="en-US" sz="1800" b="0">
                  <a:solidFill>
                    <a:srgbClr val="270076"/>
                  </a:solidFill>
                </a:rPr>
                <a:t>ObjNode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2E49AEF2-C3F8-4EBF-AAE5-5A524568B1DB}"/>
              </a:ext>
            </a:extLst>
          </p:cNvPr>
          <p:cNvSpPr>
            <a:spLocks noGrp="1"/>
          </p:cNvSpPr>
          <p:nvPr>
            <p:ph type="sldNum" sz="quarter" idx="11"/>
          </p:nvPr>
        </p:nvSpPr>
        <p:spPr/>
        <p:txBody>
          <a:bodyPr/>
          <a:lstStyle/>
          <a:p>
            <a:fld id="{71F900C2-DB25-4DF4-8CF2-500EAA0E50BB}" type="slidenum">
              <a:rPr lang="en-US" altLang="en-US"/>
              <a:pPr/>
              <a:t>21</a:t>
            </a:fld>
            <a:endParaRPr lang="en-US" altLang="en-US"/>
          </a:p>
        </p:txBody>
      </p:sp>
      <p:sp>
        <p:nvSpPr>
          <p:cNvPr id="1453058" name="Rectangle 2">
            <a:extLst>
              <a:ext uri="{FF2B5EF4-FFF2-40B4-BE49-F238E27FC236}">
                <a16:creationId xmlns:a16="http://schemas.microsoft.com/office/drawing/2014/main" id="{AB8C16C3-189F-49C0-84ED-DFD0CEF955F1}"/>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Thuộc tính của đối tượng</a:t>
            </a:r>
            <a:endParaRPr lang="en-US" altLang="en-US" sz="3600">
              <a:solidFill>
                <a:schemeClr val="bg1"/>
              </a:solidFill>
              <a:sym typeface="Symbol" panose="05050102010706020507" pitchFamily="18" charset="2"/>
            </a:endParaRPr>
          </a:p>
        </p:txBody>
      </p:sp>
      <p:sp>
        <p:nvSpPr>
          <p:cNvPr id="1453059" name="Text Box 4">
            <a:extLst>
              <a:ext uri="{FF2B5EF4-FFF2-40B4-BE49-F238E27FC236}">
                <a16:creationId xmlns:a16="http://schemas.microsoft.com/office/drawing/2014/main" id="{04D423DA-91C4-41F7-B0D2-2B847EB39BC0}"/>
              </a:ext>
            </a:extLst>
          </p:cNvPr>
          <p:cNvSpPr txBox="1">
            <a:spLocks noChangeArrowheads="1"/>
          </p:cNvSpPr>
          <p:nvPr/>
        </p:nvSpPr>
        <p:spPr bwMode="auto">
          <a:xfrm>
            <a:off x="228600" y="990600"/>
            <a:ext cx="8763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r>
              <a:rPr lang="en-US" altLang="en-US" sz="2400" b="0">
                <a:solidFill>
                  <a:srgbClr val="220076"/>
                </a:solidFill>
              </a:rPr>
              <a:t>struct ParameterAttributes_ {</a:t>
            </a:r>
          </a:p>
          <a:p>
            <a:r>
              <a:rPr lang="en-US" altLang="en-US" sz="2400" b="0">
                <a:solidFill>
                  <a:srgbClr val="220076"/>
                </a:solidFill>
              </a:rPr>
              <a:t>   enum ParamKind kind; // </a:t>
            </a:r>
            <a:r>
              <a:rPr lang="en-US" altLang="en-US" sz="2400" b="0">
                <a:solidFill>
                  <a:schemeClr val="bg2"/>
                </a:solidFill>
              </a:rPr>
              <a:t>Tham biến hoặc tham trị</a:t>
            </a:r>
          </a:p>
          <a:p>
            <a:r>
              <a:rPr lang="en-US" altLang="en-US" sz="2400" b="0">
                <a:solidFill>
                  <a:srgbClr val="220076"/>
                </a:solidFill>
              </a:rPr>
              <a:t>  Type* type;</a:t>
            </a:r>
          </a:p>
          <a:p>
            <a:r>
              <a:rPr lang="en-US" altLang="en-US" sz="2400" b="0">
                <a:solidFill>
                  <a:srgbClr val="220076"/>
                </a:solidFill>
              </a:rPr>
              <a:t>  struct Object_ *function;</a:t>
            </a:r>
          </a:p>
          <a:p>
            <a:r>
              <a:rPr lang="en-US" altLang="en-US" sz="2400" b="0">
                <a:solidFill>
                  <a:srgbClr val="220076"/>
                </a:solidFill>
              </a:rPr>
              <a:t>};</a:t>
            </a:r>
          </a:p>
          <a:p>
            <a:r>
              <a:rPr lang="vi-VN" altLang="en-US" sz="2400" b="0">
                <a:solidFill>
                  <a:srgbClr val="220076"/>
                </a:solidFill>
              </a:rPr>
              <a:t>struct ProcedureAttributes_ {</a:t>
            </a:r>
          </a:p>
          <a:p>
            <a:r>
              <a:rPr lang="vi-VN" altLang="en-US" sz="2400" b="0">
                <a:solidFill>
                  <a:srgbClr val="220076"/>
                </a:solidFill>
              </a:rPr>
              <a:t>  struct ObjectNode_ *paramList;</a:t>
            </a:r>
          </a:p>
          <a:p>
            <a:r>
              <a:rPr lang="vi-VN" altLang="en-US" sz="2400" b="0">
                <a:solidFill>
                  <a:srgbClr val="220076"/>
                </a:solidFill>
              </a:rPr>
              <a:t>  struct Scope_* scope;</a:t>
            </a:r>
          </a:p>
          <a:p>
            <a:r>
              <a:rPr lang="vi-VN" altLang="en-US" sz="2400" b="0">
                <a:solidFill>
                  <a:srgbClr val="220076"/>
                </a:solidFill>
              </a:rPr>
              <a:t>};</a:t>
            </a:r>
          </a:p>
          <a:p>
            <a:r>
              <a:rPr lang="vi-VN" altLang="en-US" sz="2400" b="0">
                <a:solidFill>
                  <a:srgbClr val="220076"/>
                </a:solidFill>
              </a:rPr>
              <a:t>struct FunctionAttributes_ {</a:t>
            </a:r>
          </a:p>
          <a:p>
            <a:r>
              <a:rPr lang="vi-VN" altLang="en-US" sz="2400" b="0">
                <a:solidFill>
                  <a:srgbClr val="220076"/>
                </a:solidFill>
              </a:rPr>
              <a:t>  struct ObjectNode_ *paramList;</a:t>
            </a:r>
          </a:p>
          <a:p>
            <a:r>
              <a:rPr lang="vi-VN" altLang="en-US" sz="2400" b="0">
                <a:solidFill>
                  <a:srgbClr val="220076"/>
                </a:solidFill>
              </a:rPr>
              <a:t>  Type* returnType;</a:t>
            </a:r>
          </a:p>
          <a:p>
            <a:r>
              <a:rPr lang="vi-VN" altLang="en-US" sz="2400" b="0">
                <a:solidFill>
                  <a:srgbClr val="220076"/>
                </a:solidFill>
              </a:rPr>
              <a:t>  struct Scope_ *scope;</a:t>
            </a:r>
          </a:p>
          <a:p>
            <a:r>
              <a:rPr lang="vi-VN" altLang="en-US" sz="2400" b="0">
                <a:solidFill>
                  <a:srgbClr val="220076"/>
                </a:solidFill>
              </a:rPr>
              <a:t>};</a:t>
            </a:r>
          </a:p>
          <a:p>
            <a:endParaRPr lang="vi-VN" altLang="en-US" sz="2400" b="0">
              <a:solidFill>
                <a:srgbClr val="220076"/>
              </a:solidFill>
            </a:endParaRPr>
          </a:p>
        </p:txBody>
      </p:sp>
      <p:sp>
        <p:nvSpPr>
          <p:cNvPr id="1453060" name="Text Box 4">
            <a:extLst>
              <a:ext uri="{FF2B5EF4-FFF2-40B4-BE49-F238E27FC236}">
                <a16:creationId xmlns:a16="http://schemas.microsoft.com/office/drawing/2014/main" id="{83B17C24-DA3D-4FB6-A4E9-5C1B35263418}"/>
              </a:ext>
            </a:extLst>
          </p:cNvPr>
          <p:cNvSpPr txBox="1">
            <a:spLocks noChangeArrowheads="1"/>
          </p:cNvSpPr>
          <p:nvPr/>
        </p:nvSpPr>
        <p:spPr bwMode="auto">
          <a:xfrm>
            <a:off x="5105400" y="2286000"/>
            <a:ext cx="3733800" cy="36068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ts val="400"/>
              </a:spcBef>
              <a:buClr>
                <a:srgbClr val="CCCC99"/>
              </a:buClr>
              <a:buSzPct val="70000"/>
              <a:buFont typeface="Courier New" panose="02070309020205020404" pitchFamily="49" charset="0"/>
              <a:buNone/>
            </a:pPr>
            <a:r>
              <a:rPr lang="en-US" altLang="en-US" sz="2400" u="sng">
                <a:solidFill>
                  <a:srgbClr val="220076"/>
                </a:solidFill>
              </a:rPr>
              <a:t>Lưu ý:</a:t>
            </a:r>
            <a:r>
              <a:rPr lang="en-US" altLang="en-US" sz="2400" b="0">
                <a:solidFill>
                  <a:srgbClr val="220076"/>
                </a:solidFill>
              </a:rPr>
              <a:t> các đối tượng tham số hình thức vừa được đăng ký trong danh sách tham số (paramList), vừa được đăng ký trong danh sách các đối tượng được định nghĩa trong block (scope-&gt;objList)</a:t>
            </a:r>
            <a:endParaRPr lang="en-US" altLang="en-US" sz="2400">
              <a:solidFill>
                <a:srgbClr val="22007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a:extLst>
              <a:ext uri="{FF2B5EF4-FFF2-40B4-BE49-F238E27FC236}">
                <a16:creationId xmlns:a16="http://schemas.microsoft.com/office/drawing/2014/main" id="{07D565A6-FC66-48AA-AB2B-8785BDA521E2}"/>
              </a:ext>
            </a:extLst>
          </p:cNvPr>
          <p:cNvSpPr>
            <a:spLocks noGrp="1"/>
          </p:cNvSpPr>
          <p:nvPr>
            <p:ph type="sldNum" sz="quarter" idx="11"/>
          </p:nvPr>
        </p:nvSpPr>
        <p:spPr/>
        <p:txBody>
          <a:bodyPr/>
          <a:lstStyle/>
          <a:p>
            <a:fld id="{C5CF3B15-4FCB-4A4F-937C-DBF444CB305C}" type="slidenum">
              <a:rPr lang="en-US" altLang="en-US"/>
              <a:pPr/>
              <a:t>22</a:t>
            </a:fld>
            <a:endParaRPr lang="en-US" altLang="en-US"/>
          </a:p>
        </p:txBody>
      </p:sp>
      <p:sp>
        <p:nvSpPr>
          <p:cNvPr id="1505282" name="Rectangle 2">
            <a:extLst>
              <a:ext uri="{FF2B5EF4-FFF2-40B4-BE49-F238E27FC236}">
                <a16:creationId xmlns:a16="http://schemas.microsoft.com/office/drawing/2014/main" id="{C472A96C-7237-444D-847C-EA50A5970034}"/>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Ví dụ: Đối tượng hàm</a:t>
            </a:r>
            <a:endParaRPr lang="en-US" altLang="en-US" sz="3600">
              <a:solidFill>
                <a:schemeClr val="bg1"/>
              </a:solidFill>
            </a:endParaRPr>
          </a:p>
        </p:txBody>
      </p:sp>
      <p:sp>
        <p:nvSpPr>
          <p:cNvPr id="1505283" name="Text Box 3">
            <a:extLst>
              <a:ext uri="{FF2B5EF4-FFF2-40B4-BE49-F238E27FC236}">
                <a16:creationId xmlns:a16="http://schemas.microsoft.com/office/drawing/2014/main" id="{9E551EBC-3ED7-47FC-B1D8-49B1B3B0BDB0}"/>
              </a:ext>
            </a:extLst>
          </p:cNvPr>
          <p:cNvSpPr txBox="1">
            <a:spLocks noChangeArrowheads="1"/>
          </p:cNvSpPr>
          <p:nvPr/>
        </p:nvSpPr>
        <p:spPr bwMode="auto">
          <a:xfrm>
            <a:off x="762000" y="1782763"/>
            <a:ext cx="17526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 </a:t>
            </a:r>
            <a:r>
              <a:rPr lang="fr-FR" altLang="en-US" sz="2000" b="0">
                <a:solidFill>
                  <a:srgbClr val="0000FF"/>
                </a:solidFill>
              </a:rPr>
              <a:t>Foo</a:t>
            </a:r>
            <a:r>
              <a:rPr lang="fr-FR" altLang="en-US" sz="2000" b="0">
                <a:solidFill>
                  <a:srgbClr val="270076"/>
                </a:solidFill>
              </a:rPr>
              <a:t>»</a:t>
            </a:r>
          </a:p>
        </p:txBody>
      </p:sp>
      <p:sp>
        <p:nvSpPr>
          <p:cNvPr id="1505284" name="Text Box 4">
            <a:extLst>
              <a:ext uri="{FF2B5EF4-FFF2-40B4-BE49-F238E27FC236}">
                <a16:creationId xmlns:a16="http://schemas.microsoft.com/office/drawing/2014/main" id="{3C99B788-CDA8-43A6-A621-8209120ABBEF}"/>
              </a:ext>
            </a:extLst>
          </p:cNvPr>
          <p:cNvSpPr txBox="1">
            <a:spLocks noChangeArrowheads="1"/>
          </p:cNvSpPr>
          <p:nvPr/>
        </p:nvSpPr>
        <p:spPr bwMode="auto">
          <a:xfrm>
            <a:off x="762000" y="2195513"/>
            <a:ext cx="17526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OBJ_FUN</a:t>
            </a:r>
          </a:p>
        </p:txBody>
      </p:sp>
      <p:sp>
        <p:nvSpPr>
          <p:cNvPr id="1505285" name="Text Box 5">
            <a:extLst>
              <a:ext uri="{FF2B5EF4-FFF2-40B4-BE49-F238E27FC236}">
                <a16:creationId xmlns:a16="http://schemas.microsoft.com/office/drawing/2014/main" id="{36699A85-5D85-4277-8880-9094845BC69F}"/>
              </a:ext>
            </a:extLst>
          </p:cNvPr>
          <p:cNvSpPr txBox="1">
            <a:spLocks noChangeArrowheads="1"/>
          </p:cNvSpPr>
          <p:nvPr/>
        </p:nvSpPr>
        <p:spPr bwMode="auto">
          <a:xfrm>
            <a:off x="762000" y="2590800"/>
            <a:ext cx="17526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funcAttrs</a:t>
            </a:r>
          </a:p>
        </p:txBody>
      </p:sp>
      <p:sp>
        <p:nvSpPr>
          <p:cNvPr id="1505286" name="Line 6">
            <a:extLst>
              <a:ext uri="{FF2B5EF4-FFF2-40B4-BE49-F238E27FC236}">
                <a16:creationId xmlns:a16="http://schemas.microsoft.com/office/drawing/2014/main" id="{DA3E124D-B57B-4EE1-83B1-E382FF26FFB9}"/>
              </a:ext>
            </a:extLst>
          </p:cNvPr>
          <p:cNvSpPr>
            <a:spLocks noChangeShapeType="1"/>
          </p:cNvSpPr>
          <p:nvPr/>
        </p:nvSpPr>
        <p:spPr bwMode="auto">
          <a:xfrm>
            <a:off x="2424113" y="2819400"/>
            <a:ext cx="14287" cy="76200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287" name="Text Box 7">
            <a:extLst>
              <a:ext uri="{FF2B5EF4-FFF2-40B4-BE49-F238E27FC236}">
                <a16:creationId xmlns:a16="http://schemas.microsoft.com/office/drawing/2014/main" id="{27B35339-30B5-466C-8EA1-52DFF2E81E40}"/>
              </a:ext>
            </a:extLst>
          </p:cNvPr>
          <p:cNvSpPr txBox="1">
            <a:spLocks noChangeArrowheads="1"/>
          </p:cNvSpPr>
          <p:nvPr/>
        </p:nvSpPr>
        <p:spPr bwMode="auto">
          <a:xfrm>
            <a:off x="1252538" y="1431925"/>
            <a:ext cx="1185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Object</a:t>
            </a:r>
          </a:p>
        </p:txBody>
      </p:sp>
      <p:sp>
        <p:nvSpPr>
          <p:cNvPr id="1505288" name="Text Box 8">
            <a:extLst>
              <a:ext uri="{FF2B5EF4-FFF2-40B4-BE49-F238E27FC236}">
                <a16:creationId xmlns:a16="http://schemas.microsoft.com/office/drawing/2014/main" id="{E08EE8D1-2E1C-41FF-87B7-0D8222EB46BD}"/>
              </a:ext>
            </a:extLst>
          </p:cNvPr>
          <p:cNvSpPr txBox="1">
            <a:spLocks noChangeArrowheads="1"/>
          </p:cNvSpPr>
          <p:nvPr/>
        </p:nvSpPr>
        <p:spPr bwMode="auto">
          <a:xfrm>
            <a:off x="2133600" y="3581400"/>
            <a:ext cx="15240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parList</a:t>
            </a:r>
          </a:p>
        </p:txBody>
      </p:sp>
      <p:sp>
        <p:nvSpPr>
          <p:cNvPr id="1505289" name="Text Box 9">
            <a:extLst>
              <a:ext uri="{FF2B5EF4-FFF2-40B4-BE49-F238E27FC236}">
                <a16:creationId xmlns:a16="http://schemas.microsoft.com/office/drawing/2014/main" id="{44BE8E8C-72D5-4092-B6F4-EFFF8F014DA2}"/>
              </a:ext>
            </a:extLst>
          </p:cNvPr>
          <p:cNvSpPr txBox="1">
            <a:spLocks noChangeArrowheads="1"/>
          </p:cNvSpPr>
          <p:nvPr/>
        </p:nvSpPr>
        <p:spPr bwMode="auto">
          <a:xfrm>
            <a:off x="2133600" y="3990975"/>
            <a:ext cx="15240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returnType</a:t>
            </a:r>
          </a:p>
        </p:txBody>
      </p:sp>
      <p:sp>
        <p:nvSpPr>
          <p:cNvPr id="1505290" name="Text Box 10">
            <a:extLst>
              <a:ext uri="{FF2B5EF4-FFF2-40B4-BE49-F238E27FC236}">
                <a16:creationId xmlns:a16="http://schemas.microsoft.com/office/drawing/2014/main" id="{3B5409E5-705C-48EF-8EC2-815368A3B21B}"/>
              </a:ext>
            </a:extLst>
          </p:cNvPr>
          <p:cNvSpPr txBox="1">
            <a:spLocks noChangeArrowheads="1"/>
          </p:cNvSpPr>
          <p:nvPr/>
        </p:nvSpPr>
        <p:spPr bwMode="auto">
          <a:xfrm>
            <a:off x="2133600" y="4391025"/>
            <a:ext cx="15240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scope</a:t>
            </a:r>
          </a:p>
        </p:txBody>
      </p:sp>
      <p:sp>
        <p:nvSpPr>
          <p:cNvPr id="1505291" name="Text Box 11">
            <a:extLst>
              <a:ext uri="{FF2B5EF4-FFF2-40B4-BE49-F238E27FC236}">
                <a16:creationId xmlns:a16="http://schemas.microsoft.com/office/drawing/2014/main" id="{3DADAF5A-AD06-4C08-A1B5-1F386CE7D171}"/>
              </a:ext>
            </a:extLst>
          </p:cNvPr>
          <p:cNvSpPr txBox="1">
            <a:spLocks noChangeArrowheads="1"/>
          </p:cNvSpPr>
          <p:nvPr/>
        </p:nvSpPr>
        <p:spPr bwMode="auto">
          <a:xfrm>
            <a:off x="2243138" y="4724400"/>
            <a:ext cx="1185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funcAttr</a:t>
            </a:r>
          </a:p>
        </p:txBody>
      </p:sp>
      <p:sp>
        <p:nvSpPr>
          <p:cNvPr id="1505292" name="Line 12">
            <a:extLst>
              <a:ext uri="{FF2B5EF4-FFF2-40B4-BE49-F238E27FC236}">
                <a16:creationId xmlns:a16="http://schemas.microsoft.com/office/drawing/2014/main" id="{13DFEC0E-8F13-410E-9367-086F0246A4C2}"/>
              </a:ext>
            </a:extLst>
          </p:cNvPr>
          <p:cNvSpPr>
            <a:spLocks noChangeShapeType="1"/>
          </p:cNvSpPr>
          <p:nvPr/>
        </p:nvSpPr>
        <p:spPr bwMode="auto">
          <a:xfrm>
            <a:off x="152400" y="1905000"/>
            <a:ext cx="609600" cy="0"/>
          </a:xfrm>
          <a:prstGeom prst="line">
            <a:avLst/>
          </a:prstGeom>
          <a:noFill/>
          <a:ln w="76200">
            <a:solidFill>
              <a:srgbClr val="22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293" name="Freeform 13">
            <a:extLst>
              <a:ext uri="{FF2B5EF4-FFF2-40B4-BE49-F238E27FC236}">
                <a16:creationId xmlns:a16="http://schemas.microsoft.com/office/drawing/2014/main" id="{CCB0CD75-13E7-4459-BFB7-BB7F53DE8A81}"/>
              </a:ext>
            </a:extLst>
          </p:cNvPr>
          <p:cNvSpPr>
            <a:spLocks/>
          </p:cNvSpPr>
          <p:nvPr/>
        </p:nvSpPr>
        <p:spPr bwMode="auto">
          <a:xfrm>
            <a:off x="3581400" y="2286000"/>
            <a:ext cx="533400" cy="1447800"/>
          </a:xfrm>
          <a:custGeom>
            <a:avLst/>
            <a:gdLst>
              <a:gd name="T0" fmla="*/ 0 w 240"/>
              <a:gd name="T1" fmla="*/ 1056 h 1056"/>
              <a:gd name="T2" fmla="*/ 96 w 240"/>
              <a:gd name="T3" fmla="*/ 1056 h 1056"/>
              <a:gd name="T4" fmla="*/ 96 w 240"/>
              <a:gd name="T5" fmla="*/ 0 h 1056"/>
              <a:gd name="T6" fmla="*/ 240 w 240"/>
              <a:gd name="T7" fmla="*/ 0 h 1056"/>
            </a:gdLst>
            <a:ahLst/>
            <a:cxnLst>
              <a:cxn ang="0">
                <a:pos x="T0" y="T1"/>
              </a:cxn>
              <a:cxn ang="0">
                <a:pos x="T2" y="T3"/>
              </a:cxn>
              <a:cxn ang="0">
                <a:pos x="T4" y="T5"/>
              </a:cxn>
              <a:cxn ang="0">
                <a:pos x="T6" y="T7"/>
              </a:cxn>
            </a:cxnLst>
            <a:rect l="0" t="0" r="r" b="b"/>
            <a:pathLst>
              <a:path w="240" h="1056">
                <a:moveTo>
                  <a:pt x="0" y="1056"/>
                </a:moveTo>
                <a:lnTo>
                  <a:pt x="96" y="1056"/>
                </a:lnTo>
                <a:lnTo>
                  <a:pt x="96" y="0"/>
                </a:lnTo>
                <a:lnTo>
                  <a:pt x="240" y="0"/>
                </a:lnTo>
              </a:path>
            </a:pathLst>
          </a:custGeom>
          <a:noFill/>
          <a:ln w="57150" cmpd="sng">
            <a:solidFill>
              <a:srgbClr val="22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5294" name="Group 14">
            <a:extLst>
              <a:ext uri="{FF2B5EF4-FFF2-40B4-BE49-F238E27FC236}">
                <a16:creationId xmlns:a16="http://schemas.microsoft.com/office/drawing/2014/main" id="{1003D78F-B934-4550-B109-D431FA613E4F}"/>
              </a:ext>
            </a:extLst>
          </p:cNvPr>
          <p:cNvGrpSpPr>
            <a:grpSpLocks/>
          </p:cNvGrpSpPr>
          <p:nvPr/>
        </p:nvGrpSpPr>
        <p:grpSpPr bwMode="auto">
          <a:xfrm>
            <a:off x="3810000" y="1752600"/>
            <a:ext cx="1676400" cy="771525"/>
            <a:chOff x="2400" y="1104"/>
            <a:chExt cx="1056" cy="486"/>
          </a:xfrm>
        </p:grpSpPr>
        <p:sp>
          <p:nvSpPr>
            <p:cNvPr id="1505295" name="Text Box 15">
              <a:extLst>
                <a:ext uri="{FF2B5EF4-FFF2-40B4-BE49-F238E27FC236}">
                  <a16:creationId xmlns:a16="http://schemas.microsoft.com/office/drawing/2014/main" id="{C064CAC7-1388-46A4-9BCD-B75BFBD549E5}"/>
                </a:ext>
              </a:extLst>
            </p:cNvPr>
            <p:cNvSpPr txBox="1">
              <a:spLocks noChangeArrowheads="1"/>
            </p:cNvSpPr>
            <p:nvPr/>
          </p:nvSpPr>
          <p:spPr bwMode="auto">
            <a:xfrm>
              <a:off x="2592" y="1319"/>
              <a:ext cx="384"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obj</a:t>
              </a:r>
            </a:p>
          </p:txBody>
        </p:sp>
        <p:sp>
          <p:nvSpPr>
            <p:cNvPr id="1505296" name="Text Box 16">
              <a:extLst>
                <a:ext uri="{FF2B5EF4-FFF2-40B4-BE49-F238E27FC236}">
                  <a16:creationId xmlns:a16="http://schemas.microsoft.com/office/drawing/2014/main" id="{DB41477E-26B0-4770-8C30-10AC44B85305}"/>
                </a:ext>
              </a:extLst>
            </p:cNvPr>
            <p:cNvSpPr txBox="1">
              <a:spLocks noChangeArrowheads="1"/>
            </p:cNvSpPr>
            <p:nvPr/>
          </p:nvSpPr>
          <p:spPr bwMode="auto">
            <a:xfrm>
              <a:off x="2400" y="1104"/>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b="0">
                  <a:solidFill>
                    <a:srgbClr val="220076"/>
                  </a:solidFill>
                </a:rPr>
                <a:t>ObjectNode</a:t>
              </a:r>
            </a:p>
          </p:txBody>
        </p:sp>
        <p:sp>
          <p:nvSpPr>
            <p:cNvPr id="1505297" name="Text Box 17">
              <a:extLst>
                <a:ext uri="{FF2B5EF4-FFF2-40B4-BE49-F238E27FC236}">
                  <a16:creationId xmlns:a16="http://schemas.microsoft.com/office/drawing/2014/main" id="{7714CF29-3F5A-4A5E-8631-8B6EA69FDEBB}"/>
                </a:ext>
              </a:extLst>
            </p:cNvPr>
            <p:cNvSpPr txBox="1">
              <a:spLocks noChangeArrowheads="1"/>
            </p:cNvSpPr>
            <p:nvPr/>
          </p:nvSpPr>
          <p:spPr bwMode="auto">
            <a:xfrm>
              <a:off x="2976" y="1325"/>
              <a:ext cx="336"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endParaRPr lang="fr-FR" altLang="en-US" sz="2400" b="0">
                <a:solidFill>
                  <a:srgbClr val="220076"/>
                </a:solidFill>
              </a:endParaRPr>
            </a:p>
          </p:txBody>
        </p:sp>
      </p:grpSp>
      <p:grpSp>
        <p:nvGrpSpPr>
          <p:cNvPr id="1505298" name="Group 18">
            <a:extLst>
              <a:ext uri="{FF2B5EF4-FFF2-40B4-BE49-F238E27FC236}">
                <a16:creationId xmlns:a16="http://schemas.microsoft.com/office/drawing/2014/main" id="{E15E8DDF-C4CF-46A0-BD01-D20EE0E9415C}"/>
              </a:ext>
            </a:extLst>
          </p:cNvPr>
          <p:cNvGrpSpPr>
            <a:grpSpLocks/>
          </p:cNvGrpSpPr>
          <p:nvPr/>
        </p:nvGrpSpPr>
        <p:grpSpPr bwMode="auto">
          <a:xfrm>
            <a:off x="5862638" y="1752600"/>
            <a:ext cx="1676400" cy="750888"/>
            <a:chOff x="3264" y="1226"/>
            <a:chExt cx="1056" cy="473"/>
          </a:xfrm>
        </p:grpSpPr>
        <p:sp>
          <p:nvSpPr>
            <p:cNvPr id="1505299" name="Text Box 19">
              <a:extLst>
                <a:ext uri="{FF2B5EF4-FFF2-40B4-BE49-F238E27FC236}">
                  <a16:creationId xmlns:a16="http://schemas.microsoft.com/office/drawing/2014/main" id="{B7EF6E00-10A0-480C-892B-18D5C471ADB8}"/>
                </a:ext>
              </a:extLst>
            </p:cNvPr>
            <p:cNvSpPr txBox="1">
              <a:spLocks noChangeArrowheads="1"/>
            </p:cNvSpPr>
            <p:nvPr/>
          </p:nvSpPr>
          <p:spPr bwMode="auto">
            <a:xfrm>
              <a:off x="3456" y="1434"/>
              <a:ext cx="384"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obj</a:t>
              </a:r>
            </a:p>
          </p:txBody>
        </p:sp>
        <p:sp>
          <p:nvSpPr>
            <p:cNvPr id="1505300" name="Text Box 20">
              <a:extLst>
                <a:ext uri="{FF2B5EF4-FFF2-40B4-BE49-F238E27FC236}">
                  <a16:creationId xmlns:a16="http://schemas.microsoft.com/office/drawing/2014/main" id="{1E99ED58-9CC1-4886-811A-C6B5AC88E007}"/>
                </a:ext>
              </a:extLst>
            </p:cNvPr>
            <p:cNvSpPr txBox="1">
              <a:spLocks noChangeArrowheads="1"/>
            </p:cNvSpPr>
            <p:nvPr/>
          </p:nvSpPr>
          <p:spPr bwMode="auto">
            <a:xfrm>
              <a:off x="3264" y="1226"/>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b="0">
                  <a:solidFill>
                    <a:srgbClr val="220076"/>
                  </a:solidFill>
                </a:rPr>
                <a:t>ObjectNode</a:t>
              </a:r>
            </a:p>
          </p:txBody>
        </p:sp>
        <p:sp>
          <p:nvSpPr>
            <p:cNvPr id="1505301" name="Text Box 21">
              <a:extLst>
                <a:ext uri="{FF2B5EF4-FFF2-40B4-BE49-F238E27FC236}">
                  <a16:creationId xmlns:a16="http://schemas.microsoft.com/office/drawing/2014/main" id="{0C31D4B8-C125-4145-AE8D-C7083A8C33D5}"/>
                </a:ext>
              </a:extLst>
            </p:cNvPr>
            <p:cNvSpPr txBox="1">
              <a:spLocks noChangeArrowheads="1"/>
            </p:cNvSpPr>
            <p:nvPr/>
          </p:nvSpPr>
          <p:spPr bwMode="auto">
            <a:xfrm>
              <a:off x="3840" y="1431"/>
              <a:ext cx="336"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X</a:t>
              </a:r>
            </a:p>
          </p:txBody>
        </p:sp>
      </p:grpSp>
      <p:sp>
        <p:nvSpPr>
          <p:cNvPr id="1505302" name="Line 22">
            <a:extLst>
              <a:ext uri="{FF2B5EF4-FFF2-40B4-BE49-F238E27FC236}">
                <a16:creationId xmlns:a16="http://schemas.microsoft.com/office/drawing/2014/main" id="{BB00367B-EC5D-4623-9D70-E7AEFECB9816}"/>
              </a:ext>
            </a:extLst>
          </p:cNvPr>
          <p:cNvSpPr>
            <a:spLocks noChangeShapeType="1"/>
          </p:cNvSpPr>
          <p:nvPr/>
        </p:nvSpPr>
        <p:spPr bwMode="auto">
          <a:xfrm>
            <a:off x="5100638" y="2286000"/>
            <a:ext cx="114300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5303" name="Group 23">
            <a:extLst>
              <a:ext uri="{FF2B5EF4-FFF2-40B4-BE49-F238E27FC236}">
                <a16:creationId xmlns:a16="http://schemas.microsoft.com/office/drawing/2014/main" id="{B5B167BD-52CC-463D-81BA-F477724443CD}"/>
              </a:ext>
            </a:extLst>
          </p:cNvPr>
          <p:cNvGrpSpPr>
            <a:grpSpLocks/>
          </p:cNvGrpSpPr>
          <p:nvPr/>
        </p:nvGrpSpPr>
        <p:grpSpPr bwMode="auto">
          <a:xfrm>
            <a:off x="4343400" y="2638425"/>
            <a:ext cx="1219200" cy="1566863"/>
            <a:chOff x="3552" y="1065"/>
            <a:chExt cx="768" cy="987"/>
          </a:xfrm>
        </p:grpSpPr>
        <p:sp>
          <p:nvSpPr>
            <p:cNvPr id="1505304" name="Text Box 24">
              <a:extLst>
                <a:ext uri="{FF2B5EF4-FFF2-40B4-BE49-F238E27FC236}">
                  <a16:creationId xmlns:a16="http://schemas.microsoft.com/office/drawing/2014/main" id="{5967FA69-2193-46E1-92EE-11F8D10E10F6}"/>
                </a:ext>
              </a:extLst>
            </p:cNvPr>
            <p:cNvSpPr txBox="1">
              <a:spLocks noChangeArrowheads="1"/>
            </p:cNvSpPr>
            <p:nvPr/>
          </p:nvSpPr>
          <p:spPr bwMode="auto">
            <a:xfrm>
              <a:off x="3552" y="128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 </a:t>
              </a:r>
              <a:r>
                <a:rPr lang="fr-FR" altLang="en-US" sz="2000" b="0">
                  <a:solidFill>
                    <a:srgbClr val="0000FF"/>
                  </a:solidFill>
                </a:rPr>
                <a:t>N</a:t>
              </a:r>
              <a:r>
                <a:rPr lang="fr-FR" altLang="en-US" sz="2000" b="0">
                  <a:solidFill>
                    <a:srgbClr val="270076"/>
                  </a:solidFill>
                </a:rPr>
                <a:t>»</a:t>
              </a:r>
            </a:p>
          </p:txBody>
        </p:sp>
        <p:sp>
          <p:nvSpPr>
            <p:cNvPr id="1505305" name="Text Box 25">
              <a:extLst>
                <a:ext uri="{FF2B5EF4-FFF2-40B4-BE49-F238E27FC236}">
                  <a16:creationId xmlns:a16="http://schemas.microsoft.com/office/drawing/2014/main" id="{EB3FA615-5D16-499B-A7CB-3332EB42C4A2}"/>
                </a:ext>
              </a:extLst>
            </p:cNvPr>
            <p:cNvSpPr txBox="1">
              <a:spLocks noChangeArrowheads="1"/>
            </p:cNvSpPr>
            <p:nvPr/>
          </p:nvSpPr>
          <p:spPr bwMode="auto">
            <a:xfrm>
              <a:off x="3552" y="154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PAR</a:t>
              </a:r>
            </a:p>
          </p:txBody>
        </p:sp>
        <p:sp>
          <p:nvSpPr>
            <p:cNvPr id="1505306" name="Text Box 26">
              <a:extLst>
                <a:ext uri="{FF2B5EF4-FFF2-40B4-BE49-F238E27FC236}">
                  <a16:creationId xmlns:a16="http://schemas.microsoft.com/office/drawing/2014/main" id="{11109EED-40FC-44A5-A0C0-51CCE7374CFF}"/>
                </a:ext>
              </a:extLst>
            </p:cNvPr>
            <p:cNvSpPr txBox="1">
              <a:spLocks noChangeArrowheads="1"/>
            </p:cNvSpPr>
            <p:nvPr/>
          </p:nvSpPr>
          <p:spPr bwMode="auto">
            <a:xfrm>
              <a:off x="3552" y="1796"/>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parAttrs</a:t>
              </a:r>
            </a:p>
          </p:txBody>
        </p:sp>
        <p:sp>
          <p:nvSpPr>
            <p:cNvPr id="1505307" name="Text Box 27">
              <a:extLst>
                <a:ext uri="{FF2B5EF4-FFF2-40B4-BE49-F238E27FC236}">
                  <a16:creationId xmlns:a16="http://schemas.microsoft.com/office/drawing/2014/main" id="{ACA08283-8E06-4118-AD35-764B7A2FAFC4}"/>
                </a:ext>
              </a:extLst>
            </p:cNvPr>
            <p:cNvSpPr txBox="1">
              <a:spLocks noChangeArrowheads="1"/>
            </p:cNvSpPr>
            <p:nvPr/>
          </p:nvSpPr>
          <p:spPr bwMode="auto">
            <a:xfrm>
              <a:off x="3552" y="1065"/>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Object</a:t>
              </a:r>
            </a:p>
          </p:txBody>
        </p:sp>
      </p:grpSp>
      <p:grpSp>
        <p:nvGrpSpPr>
          <p:cNvPr id="1505308" name="Group 28">
            <a:extLst>
              <a:ext uri="{FF2B5EF4-FFF2-40B4-BE49-F238E27FC236}">
                <a16:creationId xmlns:a16="http://schemas.microsoft.com/office/drawing/2014/main" id="{5F7E8B91-D244-426A-B67D-7724CD2C56C3}"/>
              </a:ext>
            </a:extLst>
          </p:cNvPr>
          <p:cNvGrpSpPr>
            <a:grpSpLocks/>
          </p:cNvGrpSpPr>
          <p:nvPr/>
        </p:nvGrpSpPr>
        <p:grpSpPr bwMode="auto">
          <a:xfrm>
            <a:off x="5262563" y="4881563"/>
            <a:ext cx="1219200" cy="1214437"/>
            <a:chOff x="3315" y="3075"/>
            <a:chExt cx="768" cy="765"/>
          </a:xfrm>
        </p:grpSpPr>
        <p:sp>
          <p:nvSpPr>
            <p:cNvPr id="1505309" name="Text Box 29">
              <a:extLst>
                <a:ext uri="{FF2B5EF4-FFF2-40B4-BE49-F238E27FC236}">
                  <a16:creationId xmlns:a16="http://schemas.microsoft.com/office/drawing/2014/main" id="{218BBB84-0934-4F6E-968F-ABEBD65D243D}"/>
                </a:ext>
              </a:extLst>
            </p:cNvPr>
            <p:cNvSpPr txBox="1">
              <a:spLocks noChangeArrowheads="1"/>
            </p:cNvSpPr>
            <p:nvPr/>
          </p:nvSpPr>
          <p:spPr bwMode="auto">
            <a:xfrm>
              <a:off x="3315" y="3075"/>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REF</a:t>
              </a:r>
            </a:p>
          </p:txBody>
        </p:sp>
        <p:sp>
          <p:nvSpPr>
            <p:cNvPr id="1505310" name="Text Box 30">
              <a:extLst>
                <a:ext uri="{FF2B5EF4-FFF2-40B4-BE49-F238E27FC236}">
                  <a16:creationId xmlns:a16="http://schemas.microsoft.com/office/drawing/2014/main" id="{092604F2-FEE8-4DF2-B8BD-CED0D5E7122C}"/>
                </a:ext>
              </a:extLst>
            </p:cNvPr>
            <p:cNvSpPr txBox="1">
              <a:spLocks noChangeArrowheads="1"/>
            </p:cNvSpPr>
            <p:nvPr/>
          </p:nvSpPr>
          <p:spPr bwMode="auto">
            <a:xfrm>
              <a:off x="3315" y="3335"/>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Type</a:t>
              </a:r>
            </a:p>
          </p:txBody>
        </p:sp>
        <p:sp>
          <p:nvSpPr>
            <p:cNvPr id="1505311" name="Text Box 31">
              <a:extLst>
                <a:ext uri="{FF2B5EF4-FFF2-40B4-BE49-F238E27FC236}">
                  <a16:creationId xmlns:a16="http://schemas.microsoft.com/office/drawing/2014/main" id="{6FBFDA74-9EC5-4C93-BC81-80AE41E89D13}"/>
                </a:ext>
              </a:extLst>
            </p:cNvPr>
            <p:cNvSpPr txBox="1">
              <a:spLocks noChangeArrowheads="1"/>
            </p:cNvSpPr>
            <p:nvPr/>
          </p:nvSpPr>
          <p:spPr bwMode="auto">
            <a:xfrm>
              <a:off x="3315" y="3584"/>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Function</a:t>
              </a:r>
            </a:p>
          </p:txBody>
        </p:sp>
      </p:grpSp>
      <p:sp>
        <p:nvSpPr>
          <p:cNvPr id="1505312" name="Text Box 32">
            <a:extLst>
              <a:ext uri="{FF2B5EF4-FFF2-40B4-BE49-F238E27FC236}">
                <a16:creationId xmlns:a16="http://schemas.microsoft.com/office/drawing/2014/main" id="{4C81CBD0-F0F9-4D92-BD60-0550DE44953A}"/>
              </a:ext>
            </a:extLst>
          </p:cNvPr>
          <p:cNvSpPr txBox="1">
            <a:spLocks noChangeArrowheads="1"/>
          </p:cNvSpPr>
          <p:nvPr/>
        </p:nvSpPr>
        <p:spPr bwMode="auto">
          <a:xfrm>
            <a:off x="5305425" y="4529138"/>
            <a:ext cx="1185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parAttrs</a:t>
            </a:r>
          </a:p>
        </p:txBody>
      </p:sp>
      <p:sp>
        <p:nvSpPr>
          <p:cNvPr id="1505313" name="Line 33">
            <a:extLst>
              <a:ext uri="{FF2B5EF4-FFF2-40B4-BE49-F238E27FC236}">
                <a16:creationId xmlns:a16="http://schemas.microsoft.com/office/drawing/2014/main" id="{817BA965-4333-4DC1-8EF2-DD4226FDD9BC}"/>
              </a:ext>
            </a:extLst>
          </p:cNvPr>
          <p:cNvSpPr>
            <a:spLocks noChangeShapeType="1"/>
          </p:cNvSpPr>
          <p:nvPr/>
        </p:nvSpPr>
        <p:spPr bwMode="auto">
          <a:xfrm>
            <a:off x="5410200" y="3995738"/>
            <a:ext cx="4763" cy="914400"/>
          </a:xfrm>
          <a:prstGeom prst="line">
            <a:avLst/>
          </a:prstGeom>
          <a:noFill/>
          <a:ln w="381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14" name="Text Box 34">
            <a:extLst>
              <a:ext uri="{FF2B5EF4-FFF2-40B4-BE49-F238E27FC236}">
                <a16:creationId xmlns:a16="http://schemas.microsoft.com/office/drawing/2014/main" id="{074A31C3-FFFA-45C3-A7B3-D9A6FFD346A1}"/>
              </a:ext>
            </a:extLst>
          </p:cNvPr>
          <p:cNvSpPr txBox="1">
            <a:spLocks noChangeArrowheads="1"/>
          </p:cNvSpPr>
          <p:nvPr/>
        </p:nvSpPr>
        <p:spPr bwMode="auto">
          <a:xfrm>
            <a:off x="609600" y="5056188"/>
            <a:ext cx="1371600" cy="46672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objList</a:t>
            </a:r>
          </a:p>
        </p:txBody>
      </p:sp>
      <p:sp>
        <p:nvSpPr>
          <p:cNvPr id="1505315" name="Text Box 35">
            <a:extLst>
              <a:ext uri="{FF2B5EF4-FFF2-40B4-BE49-F238E27FC236}">
                <a16:creationId xmlns:a16="http://schemas.microsoft.com/office/drawing/2014/main" id="{24BDD9AD-3131-40A4-BF4A-4D28269A1E1C}"/>
              </a:ext>
            </a:extLst>
          </p:cNvPr>
          <p:cNvSpPr txBox="1">
            <a:spLocks noChangeArrowheads="1"/>
          </p:cNvSpPr>
          <p:nvPr/>
        </p:nvSpPr>
        <p:spPr bwMode="auto">
          <a:xfrm>
            <a:off x="609600" y="5513388"/>
            <a:ext cx="1371600" cy="46672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owner</a:t>
            </a:r>
          </a:p>
        </p:txBody>
      </p:sp>
      <p:sp>
        <p:nvSpPr>
          <p:cNvPr id="1505316" name="Text Box 36">
            <a:extLst>
              <a:ext uri="{FF2B5EF4-FFF2-40B4-BE49-F238E27FC236}">
                <a16:creationId xmlns:a16="http://schemas.microsoft.com/office/drawing/2014/main" id="{B7013D5C-3846-40A9-9541-576A89D04F79}"/>
              </a:ext>
            </a:extLst>
          </p:cNvPr>
          <p:cNvSpPr txBox="1">
            <a:spLocks noChangeArrowheads="1"/>
          </p:cNvSpPr>
          <p:nvPr/>
        </p:nvSpPr>
        <p:spPr bwMode="auto">
          <a:xfrm>
            <a:off x="609600" y="5970588"/>
            <a:ext cx="1371600" cy="46672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outer</a:t>
            </a:r>
          </a:p>
        </p:txBody>
      </p:sp>
      <p:sp>
        <p:nvSpPr>
          <p:cNvPr id="1505317" name="Text Box 37">
            <a:extLst>
              <a:ext uri="{FF2B5EF4-FFF2-40B4-BE49-F238E27FC236}">
                <a16:creationId xmlns:a16="http://schemas.microsoft.com/office/drawing/2014/main" id="{2479EB9C-5962-4FB5-A9C7-A4C13E93567D}"/>
              </a:ext>
            </a:extLst>
          </p:cNvPr>
          <p:cNvSpPr txBox="1">
            <a:spLocks noChangeArrowheads="1"/>
          </p:cNvSpPr>
          <p:nvPr/>
        </p:nvSpPr>
        <p:spPr bwMode="auto">
          <a:xfrm>
            <a:off x="728663" y="6384925"/>
            <a:ext cx="1066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fr-FR" altLang="en-US" sz="1800" b="0">
                <a:solidFill>
                  <a:srgbClr val="270076"/>
                </a:solidFill>
              </a:rPr>
              <a:t>Scope</a:t>
            </a:r>
          </a:p>
        </p:txBody>
      </p:sp>
      <p:sp>
        <p:nvSpPr>
          <p:cNvPr id="1505318" name="Line 38">
            <a:extLst>
              <a:ext uri="{FF2B5EF4-FFF2-40B4-BE49-F238E27FC236}">
                <a16:creationId xmlns:a16="http://schemas.microsoft.com/office/drawing/2014/main" id="{BF82F24C-2C25-4F2E-876E-E5762684FE47}"/>
              </a:ext>
            </a:extLst>
          </p:cNvPr>
          <p:cNvSpPr>
            <a:spLocks noChangeShapeType="1"/>
          </p:cNvSpPr>
          <p:nvPr/>
        </p:nvSpPr>
        <p:spPr bwMode="auto">
          <a:xfrm>
            <a:off x="4419600" y="2438400"/>
            <a:ext cx="0" cy="533400"/>
          </a:xfrm>
          <a:prstGeom prst="line">
            <a:avLst/>
          </a:prstGeom>
          <a:noFill/>
          <a:ln w="28575">
            <a:solidFill>
              <a:srgbClr val="22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5319" name="Group 39">
            <a:extLst>
              <a:ext uri="{FF2B5EF4-FFF2-40B4-BE49-F238E27FC236}">
                <a16:creationId xmlns:a16="http://schemas.microsoft.com/office/drawing/2014/main" id="{FDE869A8-7521-4BEF-BE91-468D280E28B5}"/>
              </a:ext>
            </a:extLst>
          </p:cNvPr>
          <p:cNvGrpSpPr>
            <a:grpSpLocks/>
          </p:cNvGrpSpPr>
          <p:nvPr/>
        </p:nvGrpSpPr>
        <p:grpSpPr bwMode="auto">
          <a:xfrm>
            <a:off x="6324600" y="2590800"/>
            <a:ext cx="1219200" cy="1566863"/>
            <a:chOff x="3552" y="1065"/>
            <a:chExt cx="768" cy="987"/>
          </a:xfrm>
        </p:grpSpPr>
        <p:sp>
          <p:nvSpPr>
            <p:cNvPr id="1505320" name="Text Box 40">
              <a:extLst>
                <a:ext uri="{FF2B5EF4-FFF2-40B4-BE49-F238E27FC236}">
                  <a16:creationId xmlns:a16="http://schemas.microsoft.com/office/drawing/2014/main" id="{21D8F6E8-C06A-48CE-A466-45A7B8B20A24}"/>
                </a:ext>
              </a:extLst>
            </p:cNvPr>
            <p:cNvSpPr txBox="1">
              <a:spLocks noChangeArrowheads="1"/>
            </p:cNvSpPr>
            <p:nvPr/>
          </p:nvSpPr>
          <p:spPr bwMode="auto">
            <a:xfrm>
              <a:off x="3552" y="128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 </a:t>
              </a:r>
              <a:r>
                <a:rPr lang="fr-FR" altLang="en-US" sz="2000" b="0">
                  <a:solidFill>
                    <a:srgbClr val="0000FF"/>
                  </a:solidFill>
                </a:rPr>
                <a:t>a</a:t>
              </a:r>
              <a:r>
                <a:rPr lang="fr-FR" altLang="en-US" sz="2000" b="0">
                  <a:solidFill>
                    <a:srgbClr val="270076"/>
                  </a:solidFill>
                </a:rPr>
                <a:t>»</a:t>
              </a:r>
            </a:p>
          </p:txBody>
        </p:sp>
        <p:sp>
          <p:nvSpPr>
            <p:cNvPr id="1505321" name="Text Box 41">
              <a:extLst>
                <a:ext uri="{FF2B5EF4-FFF2-40B4-BE49-F238E27FC236}">
                  <a16:creationId xmlns:a16="http://schemas.microsoft.com/office/drawing/2014/main" id="{A98A0077-9628-437E-8298-6C34A18F4E05}"/>
                </a:ext>
              </a:extLst>
            </p:cNvPr>
            <p:cNvSpPr txBox="1">
              <a:spLocks noChangeArrowheads="1"/>
            </p:cNvSpPr>
            <p:nvPr/>
          </p:nvSpPr>
          <p:spPr bwMode="auto">
            <a:xfrm>
              <a:off x="3552" y="154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PAR</a:t>
              </a:r>
            </a:p>
          </p:txBody>
        </p:sp>
        <p:sp>
          <p:nvSpPr>
            <p:cNvPr id="1505322" name="Text Box 42">
              <a:extLst>
                <a:ext uri="{FF2B5EF4-FFF2-40B4-BE49-F238E27FC236}">
                  <a16:creationId xmlns:a16="http://schemas.microsoft.com/office/drawing/2014/main" id="{89504DA5-6018-40B5-AAF8-B39AAAAC47D2}"/>
                </a:ext>
              </a:extLst>
            </p:cNvPr>
            <p:cNvSpPr txBox="1">
              <a:spLocks noChangeArrowheads="1"/>
            </p:cNvSpPr>
            <p:nvPr/>
          </p:nvSpPr>
          <p:spPr bwMode="auto">
            <a:xfrm>
              <a:off x="3552" y="1796"/>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parAttrs</a:t>
              </a:r>
            </a:p>
          </p:txBody>
        </p:sp>
        <p:sp>
          <p:nvSpPr>
            <p:cNvPr id="1505323" name="Text Box 43">
              <a:extLst>
                <a:ext uri="{FF2B5EF4-FFF2-40B4-BE49-F238E27FC236}">
                  <a16:creationId xmlns:a16="http://schemas.microsoft.com/office/drawing/2014/main" id="{F4F6B916-8F52-4DAD-96A9-3C7F1591595C}"/>
                </a:ext>
              </a:extLst>
            </p:cNvPr>
            <p:cNvSpPr txBox="1">
              <a:spLocks noChangeArrowheads="1"/>
            </p:cNvSpPr>
            <p:nvPr/>
          </p:nvSpPr>
          <p:spPr bwMode="auto">
            <a:xfrm>
              <a:off x="3552" y="1065"/>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Object</a:t>
              </a:r>
            </a:p>
          </p:txBody>
        </p:sp>
      </p:grpSp>
      <p:sp>
        <p:nvSpPr>
          <p:cNvPr id="1505324" name="Text Box 44">
            <a:extLst>
              <a:ext uri="{FF2B5EF4-FFF2-40B4-BE49-F238E27FC236}">
                <a16:creationId xmlns:a16="http://schemas.microsoft.com/office/drawing/2014/main" id="{79BE8B17-7976-436D-BEE8-ED8D42DAC21E}"/>
              </a:ext>
            </a:extLst>
          </p:cNvPr>
          <p:cNvSpPr txBox="1">
            <a:spLocks noChangeArrowheads="1"/>
          </p:cNvSpPr>
          <p:nvPr/>
        </p:nvSpPr>
        <p:spPr bwMode="auto">
          <a:xfrm>
            <a:off x="7243763" y="4833938"/>
            <a:ext cx="12192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VAL</a:t>
            </a:r>
          </a:p>
        </p:txBody>
      </p:sp>
      <p:sp>
        <p:nvSpPr>
          <p:cNvPr id="1505325" name="Text Box 45">
            <a:extLst>
              <a:ext uri="{FF2B5EF4-FFF2-40B4-BE49-F238E27FC236}">
                <a16:creationId xmlns:a16="http://schemas.microsoft.com/office/drawing/2014/main" id="{9BBBC21B-5047-4C29-961B-DEF613EAA174}"/>
              </a:ext>
            </a:extLst>
          </p:cNvPr>
          <p:cNvSpPr txBox="1">
            <a:spLocks noChangeArrowheads="1"/>
          </p:cNvSpPr>
          <p:nvPr/>
        </p:nvSpPr>
        <p:spPr bwMode="auto">
          <a:xfrm>
            <a:off x="7243763" y="5246688"/>
            <a:ext cx="12192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Type</a:t>
            </a:r>
          </a:p>
        </p:txBody>
      </p:sp>
      <p:sp>
        <p:nvSpPr>
          <p:cNvPr id="1505326" name="Text Box 46">
            <a:extLst>
              <a:ext uri="{FF2B5EF4-FFF2-40B4-BE49-F238E27FC236}">
                <a16:creationId xmlns:a16="http://schemas.microsoft.com/office/drawing/2014/main" id="{27E98802-4300-48FA-A996-D292AFEFCB9A}"/>
              </a:ext>
            </a:extLst>
          </p:cNvPr>
          <p:cNvSpPr txBox="1">
            <a:spLocks noChangeArrowheads="1"/>
          </p:cNvSpPr>
          <p:nvPr/>
        </p:nvSpPr>
        <p:spPr bwMode="auto">
          <a:xfrm>
            <a:off x="7243763" y="5641975"/>
            <a:ext cx="12192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Function</a:t>
            </a:r>
          </a:p>
        </p:txBody>
      </p:sp>
      <p:sp>
        <p:nvSpPr>
          <p:cNvPr id="1505327" name="Text Box 47">
            <a:extLst>
              <a:ext uri="{FF2B5EF4-FFF2-40B4-BE49-F238E27FC236}">
                <a16:creationId xmlns:a16="http://schemas.microsoft.com/office/drawing/2014/main" id="{15CFAF80-8CC5-4F99-93E9-045B513D2A7A}"/>
              </a:ext>
            </a:extLst>
          </p:cNvPr>
          <p:cNvSpPr txBox="1">
            <a:spLocks noChangeArrowheads="1"/>
          </p:cNvSpPr>
          <p:nvPr/>
        </p:nvSpPr>
        <p:spPr bwMode="auto">
          <a:xfrm>
            <a:off x="7286625" y="4481513"/>
            <a:ext cx="1185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parAttrs</a:t>
            </a:r>
          </a:p>
        </p:txBody>
      </p:sp>
      <p:sp>
        <p:nvSpPr>
          <p:cNvPr id="1505328" name="Line 48">
            <a:extLst>
              <a:ext uri="{FF2B5EF4-FFF2-40B4-BE49-F238E27FC236}">
                <a16:creationId xmlns:a16="http://schemas.microsoft.com/office/drawing/2014/main" id="{267C490B-D714-4563-B9C9-77F7A4D43B18}"/>
              </a:ext>
            </a:extLst>
          </p:cNvPr>
          <p:cNvSpPr>
            <a:spLocks noChangeShapeType="1"/>
          </p:cNvSpPr>
          <p:nvPr/>
        </p:nvSpPr>
        <p:spPr bwMode="auto">
          <a:xfrm>
            <a:off x="7391400" y="3948113"/>
            <a:ext cx="4763" cy="914400"/>
          </a:xfrm>
          <a:prstGeom prst="line">
            <a:avLst/>
          </a:prstGeom>
          <a:noFill/>
          <a:ln w="381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29" name="Line 49">
            <a:extLst>
              <a:ext uri="{FF2B5EF4-FFF2-40B4-BE49-F238E27FC236}">
                <a16:creationId xmlns:a16="http://schemas.microsoft.com/office/drawing/2014/main" id="{55D3FF53-C17A-4CA0-9698-C34D41313CD1}"/>
              </a:ext>
            </a:extLst>
          </p:cNvPr>
          <p:cNvSpPr>
            <a:spLocks noChangeShapeType="1"/>
          </p:cNvSpPr>
          <p:nvPr/>
        </p:nvSpPr>
        <p:spPr bwMode="auto">
          <a:xfrm>
            <a:off x="6400800" y="2390775"/>
            <a:ext cx="0" cy="533400"/>
          </a:xfrm>
          <a:prstGeom prst="line">
            <a:avLst/>
          </a:prstGeom>
          <a:noFill/>
          <a:ln w="28575">
            <a:solidFill>
              <a:srgbClr val="22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30" name="Freeform 50">
            <a:extLst>
              <a:ext uri="{FF2B5EF4-FFF2-40B4-BE49-F238E27FC236}">
                <a16:creationId xmlns:a16="http://schemas.microsoft.com/office/drawing/2014/main" id="{5D8386F8-2418-4E45-8BFA-5388AD56E0E2}"/>
              </a:ext>
            </a:extLst>
          </p:cNvPr>
          <p:cNvSpPr>
            <a:spLocks/>
          </p:cNvSpPr>
          <p:nvPr/>
        </p:nvSpPr>
        <p:spPr bwMode="auto">
          <a:xfrm>
            <a:off x="1371600" y="1143000"/>
            <a:ext cx="7315200" cy="4724400"/>
          </a:xfrm>
          <a:custGeom>
            <a:avLst/>
            <a:gdLst>
              <a:gd name="T0" fmla="*/ 4656 w 4848"/>
              <a:gd name="T1" fmla="*/ 2976 h 2976"/>
              <a:gd name="T2" fmla="*/ 4848 w 4848"/>
              <a:gd name="T3" fmla="*/ 2976 h 2976"/>
              <a:gd name="T4" fmla="*/ 4848 w 4848"/>
              <a:gd name="T5" fmla="*/ 0 h 2976"/>
              <a:gd name="T6" fmla="*/ 0 w 4848"/>
              <a:gd name="T7" fmla="*/ 0 h 2976"/>
              <a:gd name="T8" fmla="*/ 0 w 4848"/>
              <a:gd name="T9" fmla="*/ 384 h 2976"/>
            </a:gdLst>
            <a:ahLst/>
            <a:cxnLst>
              <a:cxn ang="0">
                <a:pos x="T0" y="T1"/>
              </a:cxn>
              <a:cxn ang="0">
                <a:pos x="T2" y="T3"/>
              </a:cxn>
              <a:cxn ang="0">
                <a:pos x="T4" y="T5"/>
              </a:cxn>
              <a:cxn ang="0">
                <a:pos x="T6" y="T7"/>
              </a:cxn>
              <a:cxn ang="0">
                <a:pos x="T8" y="T9"/>
              </a:cxn>
            </a:cxnLst>
            <a:rect l="0" t="0" r="r" b="b"/>
            <a:pathLst>
              <a:path w="4848" h="2976">
                <a:moveTo>
                  <a:pt x="4656" y="2976"/>
                </a:moveTo>
                <a:lnTo>
                  <a:pt x="4848" y="2976"/>
                </a:lnTo>
                <a:lnTo>
                  <a:pt x="4848" y="0"/>
                </a:lnTo>
                <a:lnTo>
                  <a:pt x="0" y="0"/>
                </a:lnTo>
                <a:lnTo>
                  <a:pt x="0" y="384"/>
                </a:lnTo>
              </a:path>
            </a:pathLst>
          </a:custGeom>
          <a:noFill/>
          <a:ln w="28575" cap="flat" cmpd="sng">
            <a:solidFill>
              <a:srgbClr val="220076"/>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31" name="Freeform 51">
            <a:extLst>
              <a:ext uri="{FF2B5EF4-FFF2-40B4-BE49-F238E27FC236}">
                <a16:creationId xmlns:a16="http://schemas.microsoft.com/office/drawing/2014/main" id="{75069D4D-3622-4D58-81DF-8A4D3C68E64C}"/>
              </a:ext>
            </a:extLst>
          </p:cNvPr>
          <p:cNvSpPr>
            <a:spLocks/>
          </p:cNvSpPr>
          <p:nvPr/>
        </p:nvSpPr>
        <p:spPr bwMode="auto">
          <a:xfrm>
            <a:off x="1066800" y="990600"/>
            <a:ext cx="7848600" cy="5257800"/>
          </a:xfrm>
          <a:custGeom>
            <a:avLst/>
            <a:gdLst>
              <a:gd name="T0" fmla="*/ 3360 w 4944"/>
              <a:gd name="T1" fmla="*/ 3072 h 3312"/>
              <a:gd name="T2" fmla="*/ 3360 w 4944"/>
              <a:gd name="T3" fmla="*/ 3312 h 3312"/>
              <a:gd name="T4" fmla="*/ 4944 w 4944"/>
              <a:gd name="T5" fmla="*/ 3312 h 3312"/>
              <a:gd name="T6" fmla="*/ 4944 w 4944"/>
              <a:gd name="T7" fmla="*/ 0 h 3312"/>
              <a:gd name="T8" fmla="*/ 0 w 4944"/>
              <a:gd name="T9" fmla="*/ 0 h 3312"/>
              <a:gd name="T10" fmla="*/ 0 w 4944"/>
              <a:gd name="T11" fmla="*/ 480 h 3312"/>
            </a:gdLst>
            <a:ahLst/>
            <a:cxnLst>
              <a:cxn ang="0">
                <a:pos x="T0" y="T1"/>
              </a:cxn>
              <a:cxn ang="0">
                <a:pos x="T2" y="T3"/>
              </a:cxn>
              <a:cxn ang="0">
                <a:pos x="T4" y="T5"/>
              </a:cxn>
              <a:cxn ang="0">
                <a:pos x="T6" y="T7"/>
              </a:cxn>
              <a:cxn ang="0">
                <a:pos x="T8" y="T9"/>
              </a:cxn>
              <a:cxn ang="0">
                <a:pos x="T10" y="T11"/>
              </a:cxn>
            </a:cxnLst>
            <a:rect l="0" t="0" r="r" b="b"/>
            <a:pathLst>
              <a:path w="4944" h="3312">
                <a:moveTo>
                  <a:pt x="3360" y="3072"/>
                </a:moveTo>
                <a:lnTo>
                  <a:pt x="3360" y="3312"/>
                </a:lnTo>
                <a:lnTo>
                  <a:pt x="4944" y="3312"/>
                </a:lnTo>
                <a:lnTo>
                  <a:pt x="4944" y="0"/>
                </a:lnTo>
                <a:lnTo>
                  <a:pt x="0" y="0"/>
                </a:lnTo>
                <a:lnTo>
                  <a:pt x="0" y="480"/>
                </a:lnTo>
              </a:path>
            </a:pathLst>
          </a:custGeom>
          <a:noFill/>
          <a:ln w="28575" cap="flat" cmpd="sng">
            <a:solidFill>
              <a:srgbClr val="220076"/>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32" name="Freeform 52">
            <a:extLst>
              <a:ext uri="{FF2B5EF4-FFF2-40B4-BE49-F238E27FC236}">
                <a16:creationId xmlns:a16="http://schemas.microsoft.com/office/drawing/2014/main" id="{E7D5AF1D-9FFD-4E0A-BFC6-62F64A252D82}"/>
              </a:ext>
            </a:extLst>
          </p:cNvPr>
          <p:cNvSpPr>
            <a:spLocks/>
          </p:cNvSpPr>
          <p:nvPr/>
        </p:nvSpPr>
        <p:spPr bwMode="auto">
          <a:xfrm>
            <a:off x="1295400" y="4572000"/>
            <a:ext cx="1066800" cy="457200"/>
          </a:xfrm>
          <a:custGeom>
            <a:avLst/>
            <a:gdLst>
              <a:gd name="T0" fmla="*/ 672 w 672"/>
              <a:gd name="T1" fmla="*/ 0 h 288"/>
              <a:gd name="T2" fmla="*/ 0 w 672"/>
              <a:gd name="T3" fmla="*/ 0 h 288"/>
              <a:gd name="T4" fmla="*/ 0 w 672"/>
              <a:gd name="T5" fmla="*/ 288 h 288"/>
            </a:gdLst>
            <a:ahLst/>
            <a:cxnLst>
              <a:cxn ang="0">
                <a:pos x="T0" y="T1"/>
              </a:cxn>
              <a:cxn ang="0">
                <a:pos x="T2" y="T3"/>
              </a:cxn>
              <a:cxn ang="0">
                <a:pos x="T4" y="T5"/>
              </a:cxn>
            </a:cxnLst>
            <a:rect l="0" t="0" r="r" b="b"/>
            <a:pathLst>
              <a:path w="672" h="288">
                <a:moveTo>
                  <a:pt x="672" y="0"/>
                </a:moveTo>
                <a:lnTo>
                  <a:pt x="0" y="0"/>
                </a:lnTo>
                <a:lnTo>
                  <a:pt x="0" y="288"/>
                </a:lnTo>
              </a:path>
            </a:pathLst>
          </a:custGeom>
          <a:noFill/>
          <a:ln w="57150" cmpd="sng">
            <a:solidFill>
              <a:srgbClr val="22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33" name="Freeform 53">
            <a:extLst>
              <a:ext uri="{FF2B5EF4-FFF2-40B4-BE49-F238E27FC236}">
                <a16:creationId xmlns:a16="http://schemas.microsoft.com/office/drawing/2014/main" id="{919FFDFF-BA0B-48A0-96DF-A31E28E84013}"/>
              </a:ext>
            </a:extLst>
          </p:cNvPr>
          <p:cNvSpPr>
            <a:spLocks/>
          </p:cNvSpPr>
          <p:nvPr/>
        </p:nvSpPr>
        <p:spPr bwMode="auto">
          <a:xfrm>
            <a:off x="304800" y="2057400"/>
            <a:ext cx="457200" cy="3733800"/>
          </a:xfrm>
          <a:custGeom>
            <a:avLst/>
            <a:gdLst>
              <a:gd name="T0" fmla="*/ 288 w 288"/>
              <a:gd name="T1" fmla="*/ 2352 h 2352"/>
              <a:gd name="T2" fmla="*/ 0 w 288"/>
              <a:gd name="T3" fmla="*/ 2352 h 2352"/>
              <a:gd name="T4" fmla="*/ 0 w 288"/>
              <a:gd name="T5" fmla="*/ 0 h 2352"/>
              <a:gd name="T6" fmla="*/ 288 w 288"/>
              <a:gd name="T7" fmla="*/ 0 h 2352"/>
            </a:gdLst>
            <a:ahLst/>
            <a:cxnLst>
              <a:cxn ang="0">
                <a:pos x="T0" y="T1"/>
              </a:cxn>
              <a:cxn ang="0">
                <a:pos x="T2" y="T3"/>
              </a:cxn>
              <a:cxn ang="0">
                <a:pos x="T4" y="T5"/>
              </a:cxn>
              <a:cxn ang="0">
                <a:pos x="T6" y="T7"/>
              </a:cxn>
            </a:cxnLst>
            <a:rect l="0" t="0" r="r" b="b"/>
            <a:pathLst>
              <a:path w="288" h="2352">
                <a:moveTo>
                  <a:pt x="288" y="2352"/>
                </a:moveTo>
                <a:lnTo>
                  <a:pt x="0" y="2352"/>
                </a:lnTo>
                <a:lnTo>
                  <a:pt x="0" y="0"/>
                </a:lnTo>
                <a:lnTo>
                  <a:pt x="288" y="0"/>
                </a:lnTo>
              </a:path>
            </a:pathLst>
          </a:custGeom>
          <a:noFill/>
          <a:ln w="28575" cap="flat" cmpd="sng">
            <a:solidFill>
              <a:srgbClr val="220076"/>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34" name="Line 54">
            <a:extLst>
              <a:ext uri="{FF2B5EF4-FFF2-40B4-BE49-F238E27FC236}">
                <a16:creationId xmlns:a16="http://schemas.microsoft.com/office/drawing/2014/main" id="{6CCAAFD9-DE37-4B67-9083-877FEA6092AC}"/>
              </a:ext>
            </a:extLst>
          </p:cNvPr>
          <p:cNvSpPr>
            <a:spLocks noChangeShapeType="1"/>
          </p:cNvSpPr>
          <p:nvPr/>
        </p:nvSpPr>
        <p:spPr bwMode="auto">
          <a:xfrm>
            <a:off x="1981200" y="6324600"/>
            <a:ext cx="685800" cy="0"/>
          </a:xfrm>
          <a:prstGeom prst="line">
            <a:avLst/>
          </a:prstGeom>
          <a:noFill/>
          <a:ln w="38100">
            <a:solidFill>
              <a:srgbClr val="220076"/>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5356" name="Group 76">
            <a:extLst>
              <a:ext uri="{FF2B5EF4-FFF2-40B4-BE49-F238E27FC236}">
                <a16:creationId xmlns:a16="http://schemas.microsoft.com/office/drawing/2014/main" id="{BCAA49C6-9C5A-4A68-BC72-3928B34DBA6F}"/>
              </a:ext>
            </a:extLst>
          </p:cNvPr>
          <p:cNvGrpSpPr>
            <a:grpSpLocks/>
          </p:cNvGrpSpPr>
          <p:nvPr/>
        </p:nvGrpSpPr>
        <p:grpSpPr bwMode="auto">
          <a:xfrm>
            <a:off x="3919538" y="5519738"/>
            <a:ext cx="1947862" cy="1214437"/>
            <a:chOff x="2469" y="3477"/>
            <a:chExt cx="1227" cy="765"/>
          </a:xfrm>
        </p:grpSpPr>
        <p:sp>
          <p:nvSpPr>
            <p:cNvPr id="1505336" name="Text Box 56">
              <a:extLst>
                <a:ext uri="{FF2B5EF4-FFF2-40B4-BE49-F238E27FC236}">
                  <a16:creationId xmlns:a16="http://schemas.microsoft.com/office/drawing/2014/main" id="{930089D4-8CDE-4007-9421-E1FF75828487}"/>
                </a:ext>
              </a:extLst>
            </p:cNvPr>
            <p:cNvSpPr txBox="1">
              <a:spLocks noChangeArrowheads="1"/>
            </p:cNvSpPr>
            <p:nvPr/>
          </p:nvSpPr>
          <p:spPr bwMode="auto">
            <a:xfrm>
              <a:off x="2469" y="3477"/>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fr-FR" altLang="en-US" sz="2000" b="0">
                  <a:solidFill>
                    <a:srgbClr val="270076"/>
                  </a:solidFill>
                </a:rPr>
                <a:t>TP_INT</a:t>
              </a:r>
            </a:p>
          </p:txBody>
        </p:sp>
        <p:sp>
          <p:nvSpPr>
            <p:cNvPr id="1505337" name="Text Box 57">
              <a:extLst>
                <a:ext uri="{FF2B5EF4-FFF2-40B4-BE49-F238E27FC236}">
                  <a16:creationId xmlns:a16="http://schemas.microsoft.com/office/drawing/2014/main" id="{C220B4F5-2AF9-4C35-95A1-0FBE661DC74B}"/>
                </a:ext>
              </a:extLst>
            </p:cNvPr>
            <p:cNvSpPr txBox="1">
              <a:spLocks noChangeArrowheads="1"/>
            </p:cNvSpPr>
            <p:nvPr/>
          </p:nvSpPr>
          <p:spPr bwMode="auto">
            <a:xfrm>
              <a:off x="2469" y="3737"/>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5338" name="Text Box 58">
              <a:extLst>
                <a:ext uri="{FF2B5EF4-FFF2-40B4-BE49-F238E27FC236}">
                  <a16:creationId xmlns:a16="http://schemas.microsoft.com/office/drawing/2014/main" id="{5105BA7D-C71E-42B6-A94B-9223D876AA93}"/>
                </a:ext>
              </a:extLst>
            </p:cNvPr>
            <p:cNvSpPr txBox="1">
              <a:spLocks noChangeArrowheads="1"/>
            </p:cNvSpPr>
            <p:nvPr/>
          </p:nvSpPr>
          <p:spPr bwMode="auto">
            <a:xfrm>
              <a:off x="2469" y="3986"/>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5339" name="Text Box 59">
              <a:extLst>
                <a:ext uri="{FF2B5EF4-FFF2-40B4-BE49-F238E27FC236}">
                  <a16:creationId xmlns:a16="http://schemas.microsoft.com/office/drawing/2014/main" id="{ABF7F91E-8C22-4EB1-8E40-03BBC833ABFF}"/>
                </a:ext>
              </a:extLst>
            </p:cNvPr>
            <p:cNvSpPr txBox="1">
              <a:spLocks noChangeArrowheads="1"/>
            </p:cNvSpPr>
            <p:nvPr/>
          </p:nvSpPr>
          <p:spPr bwMode="auto">
            <a:xfrm>
              <a:off x="2949" y="4050"/>
              <a:ext cx="74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ctr">
                <a:spcBef>
                  <a:spcPct val="50000"/>
                </a:spcBef>
              </a:pPr>
              <a:r>
                <a:rPr lang="fr-FR" altLang="en-US" sz="1800" b="0">
                  <a:solidFill>
                    <a:srgbClr val="270076"/>
                  </a:solidFill>
                </a:rPr>
                <a:t>Type</a:t>
              </a:r>
            </a:p>
          </p:txBody>
        </p:sp>
      </p:grpSp>
      <p:sp>
        <p:nvSpPr>
          <p:cNvPr id="1505340" name="Line 60">
            <a:extLst>
              <a:ext uri="{FF2B5EF4-FFF2-40B4-BE49-F238E27FC236}">
                <a16:creationId xmlns:a16="http://schemas.microsoft.com/office/drawing/2014/main" id="{2C5FE2D4-BE13-4A39-99C8-DEA12E14426C}"/>
              </a:ext>
            </a:extLst>
          </p:cNvPr>
          <p:cNvSpPr>
            <a:spLocks noChangeShapeType="1"/>
          </p:cNvSpPr>
          <p:nvPr/>
        </p:nvSpPr>
        <p:spPr bwMode="auto">
          <a:xfrm flipH="1">
            <a:off x="4967288" y="5576888"/>
            <a:ext cx="533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41" name="Line 61">
            <a:extLst>
              <a:ext uri="{FF2B5EF4-FFF2-40B4-BE49-F238E27FC236}">
                <a16:creationId xmlns:a16="http://schemas.microsoft.com/office/drawing/2014/main" id="{8AC49DC6-4C4D-47AF-AE30-C3D260A82F9D}"/>
              </a:ext>
            </a:extLst>
          </p:cNvPr>
          <p:cNvSpPr>
            <a:spLocks noChangeShapeType="1"/>
          </p:cNvSpPr>
          <p:nvPr/>
        </p:nvSpPr>
        <p:spPr bwMode="auto">
          <a:xfrm flipH="1">
            <a:off x="6858000" y="5410200"/>
            <a:ext cx="533400" cy="0"/>
          </a:xfrm>
          <a:prstGeom prst="line">
            <a:avLst/>
          </a:prstGeom>
          <a:noFill/>
          <a:ln w="38100">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42" name="Line 62">
            <a:extLst>
              <a:ext uri="{FF2B5EF4-FFF2-40B4-BE49-F238E27FC236}">
                <a16:creationId xmlns:a16="http://schemas.microsoft.com/office/drawing/2014/main" id="{3CCC0F3F-EF61-4F6C-96A4-BCEB929A4056}"/>
              </a:ext>
            </a:extLst>
          </p:cNvPr>
          <p:cNvSpPr>
            <a:spLocks noChangeShapeType="1"/>
          </p:cNvSpPr>
          <p:nvPr/>
        </p:nvSpPr>
        <p:spPr bwMode="auto">
          <a:xfrm flipH="1">
            <a:off x="1752600" y="4114800"/>
            <a:ext cx="533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5343" name="Group 63">
            <a:extLst>
              <a:ext uri="{FF2B5EF4-FFF2-40B4-BE49-F238E27FC236}">
                <a16:creationId xmlns:a16="http://schemas.microsoft.com/office/drawing/2014/main" id="{C4363F56-D904-4A5A-9329-EC4601E40AD0}"/>
              </a:ext>
            </a:extLst>
          </p:cNvPr>
          <p:cNvGrpSpPr>
            <a:grpSpLocks/>
          </p:cNvGrpSpPr>
          <p:nvPr/>
        </p:nvGrpSpPr>
        <p:grpSpPr bwMode="auto">
          <a:xfrm>
            <a:off x="609600" y="3048000"/>
            <a:ext cx="1185863" cy="1493838"/>
            <a:chOff x="1824" y="3312"/>
            <a:chExt cx="747" cy="941"/>
          </a:xfrm>
        </p:grpSpPr>
        <p:sp>
          <p:nvSpPr>
            <p:cNvPr id="1505344" name="Text Box 64">
              <a:extLst>
                <a:ext uri="{FF2B5EF4-FFF2-40B4-BE49-F238E27FC236}">
                  <a16:creationId xmlns:a16="http://schemas.microsoft.com/office/drawing/2014/main" id="{01B3D8DF-A4BA-4287-8601-6DA85BBAA29F}"/>
                </a:ext>
              </a:extLst>
            </p:cNvPr>
            <p:cNvSpPr txBox="1">
              <a:spLocks noChangeArrowheads="1"/>
            </p:cNvSpPr>
            <p:nvPr/>
          </p:nvSpPr>
          <p:spPr bwMode="auto">
            <a:xfrm>
              <a:off x="1872" y="3312"/>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fr-FR" altLang="en-US" sz="2000" b="0">
                  <a:solidFill>
                    <a:srgbClr val="270076"/>
                  </a:solidFill>
                </a:rPr>
                <a:t>TP_INT</a:t>
              </a:r>
            </a:p>
          </p:txBody>
        </p:sp>
        <p:sp>
          <p:nvSpPr>
            <p:cNvPr id="1505345" name="Text Box 65">
              <a:extLst>
                <a:ext uri="{FF2B5EF4-FFF2-40B4-BE49-F238E27FC236}">
                  <a16:creationId xmlns:a16="http://schemas.microsoft.com/office/drawing/2014/main" id="{7C999191-C1CB-437D-AB99-E91F67050EDE}"/>
                </a:ext>
              </a:extLst>
            </p:cNvPr>
            <p:cNvSpPr txBox="1">
              <a:spLocks noChangeArrowheads="1"/>
            </p:cNvSpPr>
            <p:nvPr/>
          </p:nvSpPr>
          <p:spPr bwMode="auto">
            <a:xfrm>
              <a:off x="1872" y="3572"/>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5346" name="Text Box 66">
              <a:extLst>
                <a:ext uri="{FF2B5EF4-FFF2-40B4-BE49-F238E27FC236}">
                  <a16:creationId xmlns:a16="http://schemas.microsoft.com/office/drawing/2014/main" id="{33581083-5CEE-41D6-BD2E-2CDEF3110CE4}"/>
                </a:ext>
              </a:extLst>
            </p:cNvPr>
            <p:cNvSpPr txBox="1">
              <a:spLocks noChangeArrowheads="1"/>
            </p:cNvSpPr>
            <p:nvPr/>
          </p:nvSpPr>
          <p:spPr bwMode="auto">
            <a:xfrm>
              <a:off x="1872" y="3821"/>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5347" name="Text Box 67">
              <a:extLst>
                <a:ext uri="{FF2B5EF4-FFF2-40B4-BE49-F238E27FC236}">
                  <a16:creationId xmlns:a16="http://schemas.microsoft.com/office/drawing/2014/main" id="{EA017303-9868-423B-B5BE-BD4C64867C48}"/>
                </a:ext>
              </a:extLst>
            </p:cNvPr>
            <p:cNvSpPr txBox="1">
              <a:spLocks noChangeArrowheads="1"/>
            </p:cNvSpPr>
            <p:nvPr/>
          </p:nvSpPr>
          <p:spPr bwMode="auto">
            <a:xfrm>
              <a:off x="1824" y="4080"/>
              <a:ext cx="74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ctr">
                <a:spcBef>
                  <a:spcPct val="50000"/>
                </a:spcBef>
              </a:pPr>
              <a:r>
                <a:rPr lang="fr-FR" altLang="en-US" sz="1800" b="0">
                  <a:solidFill>
                    <a:srgbClr val="270076"/>
                  </a:solidFill>
                </a:rPr>
                <a:t>Type</a:t>
              </a:r>
            </a:p>
          </p:txBody>
        </p:sp>
      </p:grpSp>
      <p:sp>
        <p:nvSpPr>
          <p:cNvPr id="1505348" name="Text Box 68">
            <a:extLst>
              <a:ext uri="{FF2B5EF4-FFF2-40B4-BE49-F238E27FC236}">
                <a16:creationId xmlns:a16="http://schemas.microsoft.com/office/drawing/2014/main" id="{515CD574-AA61-4DEB-B240-B93F2912377B}"/>
              </a:ext>
            </a:extLst>
          </p:cNvPr>
          <p:cNvSpPr txBox="1">
            <a:spLocks noChangeArrowheads="1"/>
          </p:cNvSpPr>
          <p:nvPr/>
        </p:nvSpPr>
        <p:spPr bwMode="auto">
          <a:xfrm>
            <a:off x="2286000" y="5132388"/>
            <a:ext cx="609600" cy="420687"/>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obj</a:t>
            </a:r>
          </a:p>
        </p:txBody>
      </p:sp>
      <p:sp>
        <p:nvSpPr>
          <p:cNvPr id="1505349" name="Text Box 69">
            <a:extLst>
              <a:ext uri="{FF2B5EF4-FFF2-40B4-BE49-F238E27FC236}">
                <a16:creationId xmlns:a16="http://schemas.microsoft.com/office/drawing/2014/main" id="{E23A8F09-0F5B-475B-986D-DABB269FA0DF}"/>
              </a:ext>
            </a:extLst>
          </p:cNvPr>
          <p:cNvSpPr txBox="1">
            <a:spLocks noChangeArrowheads="1"/>
          </p:cNvSpPr>
          <p:nvPr/>
        </p:nvSpPr>
        <p:spPr bwMode="auto">
          <a:xfrm>
            <a:off x="2200275" y="5481638"/>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b="0">
                <a:solidFill>
                  <a:srgbClr val="220076"/>
                </a:solidFill>
              </a:rPr>
              <a:t>ObjectNode</a:t>
            </a:r>
          </a:p>
        </p:txBody>
      </p:sp>
      <p:sp>
        <p:nvSpPr>
          <p:cNvPr id="1505350" name="Text Box 70">
            <a:extLst>
              <a:ext uri="{FF2B5EF4-FFF2-40B4-BE49-F238E27FC236}">
                <a16:creationId xmlns:a16="http://schemas.microsoft.com/office/drawing/2014/main" id="{93CC1F1B-CC52-4768-8ED8-0F8F6285D478}"/>
              </a:ext>
            </a:extLst>
          </p:cNvPr>
          <p:cNvSpPr txBox="1">
            <a:spLocks noChangeArrowheads="1"/>
          </p:cNvSpPr>
          <p:nvPr/>
        </p:nvSpPr>
        <p:spPr bwMode="auto">
          <a:xfrm>
            <a:off x="2895600" y="5127625"/>
            <a:ext cx="533400" cy="420688"/>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endParaRPr lang="fr-FR" altLang="en-US" sz="2400" b="0">
              <a:solidFill>
                <a:srgbClr val="220076"/>
              </a:solidFill>
            </a:endParaRPr>
          </a:p>
        </p:txBody>
      </p:sp>
      <p:sp>
        <p:nvSpPr>
          <p:cNvPr id="1505352" name="Line 72">
            <a:extLst>
              <a:ext uri="{FF2B5EF4-FFF2-40B4-BE49-F238E27FC236}">
                <a16:creationId xmlns:a16="http://schemas.microsoft.com/office/drawing/2014/main" id="{8F54EB07-2AD7-4B34-AEEB-76E7E60F85AB}"/>
              </a:ext>
            </a:extLst>
          </p:cNvPr>
          <p:cNvSpPr>
            <a:spLocks noChangeShapeType="1"/>
          </p:cNvSpPr>
          <p:nvPr/>
        </p:nvSpPr>
        <p:spPr bwMode="auto">
          <a:xfrm>
            <a:off x="1981200" y="5334000"/>
            <a:ext cx="304800" cy="0"/>
          </a:xfrm>
          <a:prstGeom prst="line">
            <a:avLst/>
          </a:prstGeom>
          <a:noFill/>
          <a:ln w="381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53" name="Freeform 73">
            <a:extLst>
              <a:ext uri="{FF2B5EF4-FFF2-40B4-BE49-F238E27FC236}">
                <a16:creationId xmlns:a16="http://schemas.microsoft.com/office/drawing/2014/main" id="{8C97AA6F-3CB3-4C58-BC90-4DC865B24D3C}"/>
              </a:ext>
            </a:extLst>
          </p:cNvPr>
          <p:cNvSpPr>
            <a:spLocks/>
          </p:cNvSpPr>
          <p:nvPr/>
        </p:nvSpPr>
        <p:spPr bwMode="auto">
          <a:xfrm>
            <a:off x="2514600" y="3095625"/>
            <a:ext cx="1828800" cy="2133600"/>
          </a:xfrm>
          <a:custGeom>
            <a:avLst/>
            <a:gdLst>
              <a:gd name="T0" fmla="*/ 0 w 1152"/>
              <a:gd name="T1" fmla="*/ 1344 h 1344"/>
              <a:gd name="T2" fmla="*/ 0 w 1152"/>
              <a:gd name="T3" fmla="*/ 1200 h 1344"/>
              <a:gd name="T4" fmla="*/ 912 w 1152"/>
              <a:gd name="T5" fmla="*/ 1200 h 1344"/>
              <a:gd name="T6" fmla="*/ 912 w 1152"/>
              <a:gd name="T7" fmla="*/ 0 h 1344"/>
              <a:gd name="T8" fmla="*/ 1152 w 1152"/>
              <a:gd name="T9" fmla="*/ 0 h 1344"/>
            </a:gdLst>
            <a:ahLst/>
            <a:cxnLst>
              <a:cxn ang="0">
                <a:pos x="T0" y="T1"/>
              </a:cxn>
              <a:cxn ang="0">
                <a:pos x="T2" y="T3"/>
              </a:cxn>
              <a:cxn ang="0">
                <a:pos x="T4" y="T5"/>
              </a:cxn>
              <a:cxn ang="0">
                <a:pos x="T6" y="T7"/>
              </a:cxn>
              <a:cxn ang="0">
                <a:pos x="T8" y="T9"/>
              </a:cxn>
            </a:cxnLst>
            <a:rect l="0" t="0" r="r" b="b"/>
            <a:pathLst>
              <a:path w="1152" h="1344">
                <a:moveTo>
                  <a:pt x="0" y="1344"/>
                </a:moveTo>
                <a:lnTo>
                  <a:pt x="0" y="1200"/>
                </a:lnTo>
                <a:lnTo>
                  <a:pt x="912" y="1200"/>
                </a:lnTo>
                <a:lnTo>
                  <a:pt x="912" y="0"/>
                </a:lnTo>
                <a:lnTo>
                  <a:pt x="1152" y="0"/>
                </a:lnTo>
              </a:path>
            </a:pathLst>
          </a:custGeom>
          <a:noFill/>
          <a:ln w="28575" cmpd="sng">
            <a:solidFill>
              <a:srgbClr val="27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54" name="Text Box 74">
            <a:extLst>
              <a:ext uri="{FF2B5EF4-FFF2-40B4-BE49-F238E27FC236}">
                <a16:creationId xmlns:a16="http://schemas.microsoft.com/office/drawing/2014/main" id="{6BA34C62-0EDD-4A14-AD10-7B07FA3A1DAB}"/>
              </a:ext>
            </a:extLst>
          </p:cNvPr>
          <p:cNvSpPr txBox="1">
            <a:spLocks noChangeArrowheads="1"/>
          </p:cNvSpPr>
          <p:nvPr/>
        </p:nvSpPr>
        <p:spPr bwMode="auto">
          <a:xfrm>
            <a:off x="1828800" y="838200"/>
            <a:ext cx="6324600" cy="466725"/>
          </a:xfrm>
          <a:prstGeom prst="rect">
            <a:avLst/>
          </a:prstGeom>
          <a:solidFill>
            <a:srgbClr val="D1EAEB"/>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2400" b="0">
                <a:solidFill>
                  <a:srgbClr val="270076"/>
                </a:solidFill>
              </a:rPr>
              <a:t>Function foo(Var N:integer, a:integer):integer</a:t>
            </a:r>
          </a:p>
        </p:txBody>
      </p:sp>
      <p:sp>
        <p:nvSpPr>
          <p:cNvPr id="1505355" name="Text Box 75">
            <a:extLst>
              <a:ext uri="{FF2B5EF4-FFF2-40B4-BE49-F238E27FC236}">
                <a16:creationId xmlns:a16="http://schemas.microsoft.com/office/drawing/2014/main" id="{C96FDA96-4723-402B-BD33-5AC6C467B45A}"/>
              </a:ext>
            </a:extLst>
          </p:cNvPr>
          <p:cNvSpPr txBox="1">
            <a:spLocks noChangeArrowheads="1"/>
          </p:cNvSpPr>
          <p:nvPr/>
        </p:nvSpPr>
        <p:spPr bwMode="auto">
          <a:xfrm>
            <a:off x="1828800" y="6369050"/>
            <a:ext cx="2209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b="0">
                <a:solidFill>
                  <a:srgbClr val="270076"/>
                </a:solidFill>
              </a:rPr>
              <a:t>symTab.curentScore</a:t>
            </a:r>
          </a:p>
        </p:txBody>
      </p:sp>
      <p:grpSp>
        <p:nvGrpSpPr>
          <p:cNvPr id="1505361" name="Group 81">
            <a:extLst>
              <a:ext uri="{FF2B5EF4-FFF2-40B4-BE49-F238E27FC236}">
                <a16:creationId xmlns:a16="http://schemas.microsoft.com/office/drawing/2014/main" id="{F2933D4F-3DBF-4F39-A18F-105F17D1F161}"/>
              </a:ext>
            </a:extLst>
          </p:cNvPr>
          <p:cNvGrpSpPr>
            <a:grpSpLocks/>
          </p:cNvGrpSpPr>
          <p:nvPr/>
        </p:nvGrpSpPr>
        <p:grpSpPr bwMode="auto">
          <a:xfrm>
            <a:off x="3962400" y="5054600"/>
            <a:ext cx="1128713" cy="430213"/>
            <a:chOff x="2496" y="3184"/>
            <a:chExt cx="711" cy="271"/>
          </a:xfrm>
        </p:grpSpPr>
        <p:sp>
          <p:nvSpPr>
            <p:cNvPr id="1505358" name="Text Box 78">
              <a:extLst>
                <a:ext uri="{FF2B5EF4-FFF2-40B4-BE49-F238E27FC236}">
                  <a16:creationId xmlns:a16="http://schemas.microsoft.com/office/drawing/2014/main" id="{3F3428D7-0008-44B7-B6AF-2A1B14006706}"/>
                </a:ext>
              </a:extLst>
            </p:cNvPr>
            <p:cNvSpPr txBox="1">
              <a:spLocks noChangeArrowheads="1"/>
            </p:cNvSpPr>
            <p:nvPr/>
          </p:nvSpPr>
          <p:spPr bwMode="auto">
            <a:xfrm>
              <a:off x="2496" y="3184"/>
              <a:ext cx="384"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obj</a:t>
              </a:r>
            </a:p>
          </p:txBody>
        </p:sp>
        <p:sp>
          <p:nvSpPr>
            <p:cNvPr id="1505360" name="Text Box 80">
              <a:extLst>
                <a:ext uri="{FF2B5EF4-FFF2-40B4-BE49-F238E27FC236}">
                  <a16:creationId xmlns:a16="http://schemas.microsoft.com/office/drawing/2014/main" id="{7D5F1A8B-36D5-42D4-B0DB-A01F03DF1DB8}"/>
                </a:ext>
              </a:extLst>
            </p:cNvPr>
            <p:cNvSpPr txBox="1">
              <a:spLocks noChangeArrowheads="1"/>
            </p:cNvSpPr>
            <p:nvPr/>
          </p:nvSpPr>
          <p:spPr bwMode="auto">
            <a:xfrm>
              <a:off x="2871" y="3190"/>
              <a:ext cx="336"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X</a:t>
              </a:r>
            </a:p>
          </p:txBody>
        </p:sp>
      </p:grpSp>
      <p:sp>
        <p:nvSpPr>
          <p:cNvPr id="1505362" name="Freeform 82">
            <a:extLst>
              <a:ext uri="{FF2B5EF4-FFF2-40B4-BE49-F238E27FC236}">
                <a16:creationId xmlns:a16="http://schemas.microsoft.com/office/drawing/2014/main" id="{A872DE74-E169-4789-8B50-377C490F3914}"/>
              </a:ext>
            </a:extLst>
          </p:cNvPr>
          <p:cNvSpPr>
            <a:spLocks/>
          </p:cNvSpPr>
          <p:nvPr/>
        </p:nvSpPr>
        <p:spPr bwMode="auto">
          <a:xfrm>
            <a:off x="4343400" y="3124200"/>
            <a:ext cx="1981200" cy="1981200"/>
          </a:xfrm>
          <a:custGeom>
            <a:avLst/>
            <a:gdLst>
              <a:gd name="T0" fmla="*/ 0 w 1248"/>
              <a:gd name="T1" fmla="*/ 1248 h 1248"/>
              <a:gd name="T2" fmla="*/ 0 w 1248"/>
              <a:gd name="T3" fmla="*/ 768 h 1248"/>
              <a:gd name="T4" fmla="*/ 1104 w 1248"/>
              <a:gd name="T5" fmla="*/ 768 h 1248"/>
              <a:gd name="T6" fmla="*/ 1104 w 1248"/>
              <a:gd name="T7" fmla="*/ 0 h 1248"/>
              <a:gd name="T8" fmla="*/ 1248 w 1248"/>
              <a:gd name="T9" fmla="*/ 0 h 1248"/>
            </a:gdLst>
            <a:ahLst/>
            <a:cxnLst>
              <a:cxn ang="0">
                <a:pos x="T0" y="T1"/>
              </a:cxn>
              <a:cxn ang="0">
                <a:pos x="T2" y="T3"/>
              </a:cxn>
              <a:cxn ang="0">
                <a:pos x="T4" y="T5"/>
              </a:cxn>
              <a:cxn ang="0">
                <a:pos x="T6" y="T7"/>
              </a:cxn>
              <a:cxn ang="0">
                <a:pos x="T8" y="T9"/>
              </a:cxn>
            </a:cxnLst>
            <a:rect l="0" t="0" r="r" b="b"/>
            <a:pathLst>
              <a:path w="1248" h="1248">
                <a:moveTo>
                  <a:pt x="0" y="1248"/>
                </a:moveTo>
                <a:lnTo>
                  <a:pt x="0" y="768"/>
                </a:lnTo>
                <a:lnTo>
                  <a:pt x="1104" y="768"/>
                </a:lnTo>
                <a:lnTo>
                  <a:pt x="1104" y="0"/>
                </a:lnTo>
                <a:lnTo>
                  <a:pt x="1248" y="0"/>
                </a:lnTo>
              </a:path>
            </a:pathLst>
          </a:custGeom>
          <a:noFill/>
          <a:ln w="28575" cmpd="sng">
            <a:solidFill>
              <a:srgbClr val="27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5363" name="Line 83">
            <a:extLst>
              <a:ext uri="{FF2B5EF4-FFF2-40B4-BE49-F238E27FC236}">
                <a16:creationId xmlns:a16="http://schemas.microsoft.com/office/drawing/2014/main" id="{48CD0EB8-1182-4302-84F7-BD0BB72A9E45}"/>
              </a:ext>
            </a:extLst>
          </p:cNvPr>
          <p:cNvSpPr>
            <a:spLocks noChangeShapeType="1"/>
          </p:cNvSpPr>
          <p:nvPr/>
        </p:nvSpPr>
        <p:spPr bwMode="auto">
          <a:xfrm>
            <a:off x="3200400" y="5334000"/>
            <a:ext cx="762000" cy="0"/>
          </a:xfrm>
          <a:prstGeom prst="line">
            <a:avLst/>
          </a:prstGeom>
          <a:noFill/>
          <a:ln w="28575">
            <a:solidFill>
              <a:srgbClr val="270076"/>
            </a:solidFill>
            <a:round/>
            <a:headEnd type="diamond"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796DA7-D3CD-4E91-9366-88DF55A5F424}"/>
              </a:ext>
            </a:extLst>
          </p:cNvPr>
          <p:cNvSpPr>
            <a:spLocks noGrp="1"/>
          </p:cNvSpPr>
          <p:nvPr>
            <p:ph type="sldNum" sz="quarter" idx="11"/>
          </p:nvPr>
        </p:nvSpPr>
        <p:spPr/>
        <p:txBody>
          <a:bodyPr/>
          <a:lstStyle/>
          <a:p>
            <a:fld id="{C3A92453-9FC6-4945-82BD-53D3ACEF9769}" type="slidenum">
              <a:rPr lang="en-US" altLang="en-US"/>
              <a:pPr/>
              <a:t>23</a:t>
            </a:fld>
            <a:endParaRPr lang="en-US" altLang="en-US"/>
          </a:p>
        </p:txBody>
      </p:sp>
      <p:sp>
        <p:nvSpPr>
          <p:cNvPr id="1455106" name="Rectangle 2">
            <a:extLst>
              <a:ext uri="{FF2B5EF4-FFF2-40B4-BE49-F238E27FC236}">
                <a16:creationId xmlns:a16="http://schemas.microsoft.com/office/drawing/2014/main" id="{D5E9F6D8-9315-400C-896E-2AF5D3FDBAD4}"/>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Đối tượng</a:t>
            </a:r>
            <a:r>
              <a:rPr lang="en-US" altLang="en-US" sz="3600">
                <a:solidFill>
                  <a:schemeClr val="bg1"/>
                </a:solidFill>
                <a:sym typeface="Symbol" panose="05050102010706020507" pitchFamily="18" charset="2"/>
              </a:rPr>
              <a:t>Các hàm liên quan</a:t>
            </a:r>
          </a:p>
        </p:txBody>
      </p:sp>
      <p:sp>
        <p:nvSpPr>
          <p:cNvPr id="1455107" name="Text Box 4">
            <a:extLst>
              <a:ext uri="{FF2B5EF4-FFF2-40B4-BE49-F238E27FC236}">
                <a16:creationId xmlns:a16="http://schemas.microsoft.com/office/drawing/2014/main" id="{E893747B-92A0-4704-A224-2B0D771A392E}"/>
              </a:ext>
            </a:extLst>
          </p:cNvPr>
          <p:cNvSpPr txBox="1">
            <a:spLocks noChangeArrowheads="1"/>
          </p:cNvSpPr>
          <p:nvPr/>
        </p:nvSpPr>
        <p:spPr bwMode="auto">
          <a:xfrm>
            <a:off x="228600" y="990600"/>
            <a:ext cx="8763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r>
              <a:rPr lang="en-US" altLang="en-US" sz="2400" b="0">
                <a:solidFill>
                  <a:srgbClr val="220076"/>
                </a:solidFill>
              </a:rPr>
              <a:t>Tạo một đối tượng hằng số</a:t>
            </a:r>
          </a:p>
          <a:p>
            <a:pPr lvl="1"/>
            <a:r>
              <a:rPr lang="en-US" altLang="en-US" sz="2400" b="0">
                <a:solidFill>
                  <a:srgbClr val="220076"/>
                </a:solidFill>
              </a:rPr>
              <a:t>	</a:t>
            </a:r>
            <a:r>
              <a:rPr lang="en-US" altLang="en-US" sz="2400" b="0">
                <a:solidFill>
                  <a:srgbClr val="0000FF"/>
                </a:solidFill>
              </a:rPr>
              <a:t>Object* createConstantObject(char *name);</a:t>
            </a:r>
          </a:p>
          <a:p>
            <a:r>
              <a:rPr lang="en-US" altLang="en-US" sz="2400" b="0">
                <a:solidFill>
                  <a:srgbClr val="220076"/>
                </a:solidFill>
              </a:rPr>
              <a:t>Tạo một đối tượng kiểu</a:t>
            </a:r>
          </a:p>
          <a:p>
            <a:pPr lvl="1"/>
            <a:r>
              <a:rPr lang="en-US" altLang="en-US" sz="2400" b="0">
                <a:solidFill>
                  <a:srgbClr val="220076"/>
                </a:solidFill>
              </a:rPr>
              <a:t>	</a:t>
            </a:r>
            <a:r>
              <a:rPr lang="en-US" altLang="en-US" sz="2400" b="0">
                <a:solidFill>
                  <a:srgbClr val="0000FF"/>
                </a:solidFill>
              </a:rPr>
              <a:t>Object* createTypeObject(char *name);</a:t>
            </a:r>
          </a:p>
          <a:p>
            <a:r>
              <a:rPr lang="en-US" altLang="en-US" sz="2400" b="0">
                <a:solidFill>
                  <a:srgbClr val="220076"/>
                </a:solidFill>
              </a:rPr>
              <a:t>Tạo một đối tượng biến</a:t>
            </a:r>
          </a:p>
          <a:p>
            <a:pPr lvl="1"/>
            <a:r>
              <a:rPr lang="en-US" altLang="en-US" sz="2400" b="0">
                <a:solidFill>
                  <a:srgbClr val="220076"/>
                </a:solidFill>
              </a:rPr>
              <a:t>	</a:t>
            </a:r>
            <a:r>
              <a:rPr lang="en-US" altLang="en-US" sz="2400" b="0">
                <a:solidFill>
                  <a:srgbClr val="0000FF"/>
                </a:solidFill>
              </a:rPr>
              <a:t>Object* createVariableObject(char *name);</a:t>
            </a:r>
          </a:p>
          <a:p>
            <a:r>
              <a:rPr lang="en-US" altLang="en-US" sz="2400" b="0">
                <a:solidFill>
                  <a:srgbClr val="220076"/>
                </a:solidFill>
              </a:rPr>
              <a:t>Tạo một đối tượng tham số hình thức</a:t>
            </a:r>
          </a:p>
          <a:p>
            <a:pPr lvl="1"/>
            <a:r>
              <a:rPr lang="en-US" altLang="en-US" sz="2400" b="0">
                <a:solidFill>
                  <a:srgbClr val="220076"/>
                </a:solidFill>
              </a:rPr>
              <a:t>	</a:t>
            </a:r>
            <a:r>
              <a:rPr lang="en-US" altLang="en-US" sz="2400" b="0">
                <a:solidFill>
                  <a:srgbClr val="0000FF"/>
                </a:solidFill>
              </a:rPr>
              <a:t>Object* createParameterObject(char *name</a:t>
            </a:r>
          </a:p>
          <a:p>
            <a:pPr lvl="1"/>
            <a:r>
              <a:rPr lang="en-US" altLang="en-US" sz="2400" b="0">
                <a:solidFill>
                  <a:srgbClr val="0000FF"/>
                </a:solidFill>
              </a:rPr>
              <a:t>			enum ParamKind kind;Object* owner);</a:t>
            </a:r>
          </a:p>
          <a:p>
            <a:r>
              <a:rPr lang="en-US" altLang="en-US" sz="2400" b="0">
                <a:solidFill>
                  <a:srgbClr val="220076"/>
                </a:solidFill>
              </a:rPr>
              <a:t>Tạo một đối tượng hàm</a:t>
            </a:r>
          </a:p>
          <a:p>
            <a:pPr lvl="1"/>
            <a:r>
              <a:rPr lang="en-US" altLang="en-US" sz="2400" b="0">
                <a:solidFill>
                  <a:srgbClr val="220076"/>
                </a:solidFill>
              </a:rPr>
              <a:t>	</a:t>
            </a:r>
            <a:r>
              <a:rPr lang="en-US" altLang="en-US" sz="2400" b="0">
                <a:solidFill>
                  <a:srgbClr val="0000FF"/>
                </a:solidFill>
              </a:rPr>
              <a:t>Object* createFunctionObject(char *name);</a:t>
            </a:r>
          </a:p>
          <a:p>
            <a:r>
              <a:rPr lang="en-US" altLang="en-US" sz="2400" b="0">
                <a:solidFill>
                  <a:srgbClr val="220076"/>
                </a:solidFill>
              </a:rPr>
              <a:t>Tạo một đối tượng thủ tục</a:t>
            </a:r>
          </a:p>
          <a:p>
            <a:pPr lvl="1"/>
            <a:r>
              <a:rPr lang="en-US" altLang="en-US" sz="2400" b="0">
                <a:solidFill>
                  <a:srgbClr val="220076"/>
                </a:solidFill>
              </a:rPr>
              <a:t>	</a:t>
            </a:r>
            <a:r>
              <a:rPr lang="en-US" altLang="en-US" sz="2400" b="0">
                <a:solidFill>
                  <a:srgbClr val="0000FF"/>
                </a:solidFill>
              </a:rPr>
              <a:t>Object* createProcedureObject(char *name);</a:t>
            </a:r>
          </a:p>
          <a:p>
            <a:r>
              <a:rPr lang="en-US" altLang="en-US" sz="2400" b="0">
                <a:solidFill>
                  <a:srgbClr val="220076"/>
                </a:solidFill>
              </a:rPr>
              <a:t>Tạo một đối tượng chương trình</a:t>
            </a:r>
          </a:p>
          <a:p>
            <a:pPr lvl="1"/>
            <a:r>
              <a:rPr lang="en-US" altLang="en-US" sz="2400" b="0">
                <a:solidFill>
                  <a:srgbClr val="220076"/>
                </a:solidFill>
              </a:rPr>
              <a:t>	</a:t>
            </a:r>
            <a:r>
              <a:rPr lang="en-US" altLang="en-US" sz="2400" b="0">
                <a:solidFill>
                  <a:srgbClr val="0000FF"/>
                </a:solidFill>
              </a:rPr>
              <a:t>Object* createProgramObject(char *name);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A98D36-7247-409E-A314-23050878023F}"/>
              </a:ext>
            </a:extLst>
          </p:cNvPr>
          <p:cNvSpPr>
            <a:spLocks noGrp="1"/>
          </p:cNvSpPr>
          <p:nvPr>
            <p:ph type="sldNum" sz="quarter" idx="11"/>
          </p:nvPr>
        </p:nvSpPr>
        <p:spPr/>
        <p:txBody>
          <a:bodyPr/>
          <a:lstStyle/>
          <a:p>
            <a:fld id="{DDB5B3CB-8234-46CD-99A6-C50891C8F19E}" type="slidenum">
              <a:rPr lang="en-US" altLang="en-US"/>
              <a:pPr/>
              <a:t>24</a:t>
            </a:fld>
            <a:endParaRPr lang="en-US" altLang="en-US"/>
          </a:p>
        </p:txBody>
      </p:sp>
      <p:sp>
        <p:nvSpPr>
          <p:cNvPr id="1456130" name="Rectangle 2">
            <a:extLst>
              <a:ext uri="{FF2B5EF4-FFF2-40B4-BE49-F238E27FC236}">
                <a16:creationId xmlns:a16="http://schemas.microsoft.com/office/drawing/2014/main" id="{55E97517-0D26-4336-AA01-09501FEE2393}"/>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Giải phóng bộ nhớ</a:t>
            </a:r>
            <a:endParaRPr lang="en-US" altLang="en-US" sz="3600">
              <a:solidFill>
                <a:schemeClr val="bg1"/>
              </a:solidFill>
              <a:sym typeface="Symbol" panose="05050102010706020507" pitchFamily="18" charset="2"/>
            </a:endParaRPr>
          </a:p>
        </p:txBody>
      </p:sp>
      <p:sp>
        <p:nvSpPr>
          <p:cNvPr id="1456131" name="Text Box 4">
            <a:extLst>
              <a:ext uri="{FF2B5EF4-FFF2-40B4-BE49-F238E27FC236}">
                <a16:creationId xmlns:a16="http://schemas.microsoft.com/office/drawing/2014/main" id="{9D78013B-C1B0-4E36-97EE-C118071FF7F0}"/>
              </a:ext>
            </a:extLst>
          </p:cNvPr>
          <p:cNvSpPr txBox="1">
            <a:spLocks noChangeArrowheads="1"/>
          </p:cNvSpPr>
          <p:nvPr/>
        </p:nvSpPr>
        <p:spPr bwMode="auto">
          <a:xfrm>
            <a:off x="228600" y="11430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r>
              <a:rPr lang="en-US" altLang="en-US" sz="2800" b="0">
                <a:solidFill>
                  <a:srgbClr val="220076"/>
                </a:solidFill>
              </a:rPr>
              <a:t>Giải phóng kiểu</a:t>
            </a:r>
          </a:p>
          <a:p>
            <a:pPr lvl="1"/>
            <a:r>
              <a:rPr lang="en-US" altLang="en-US" sz="2800" b="0">
                <a:solidFill>
                  <a:srgbClr val="220076"/>
                </a:solidFill>
              </a:rPr>
              <a:t>	</a:t>
            </a:r>
            <a:r>
              <a:rPr lang="en-US" altLang="en-US" sz="2800" b="0">
                <a:solidFill>
                  <a:srgbClr val="0000FF"/>
                </a:solidFill>
              </a:rPr>
              <a:t>void freeType(Type* type);</a:t>
            </a:r>
          </a:p>
          <a:p>
            <a:pPr>
              <a:spcBef>
                <a:spcPct val="40000"/>
              </a:spcBef>
            </a:pPr>
            <a:r>
              <a:rPr lang="en-US" altLang="en-US" sz="2800" b="0">
                <a:solidFill>
                  <a:srgbClr val="220076"/>
                </a:solidFill>
              </a:rPr>
              <a:t>Giải phóng đối tượng</a:t>
            </a:r>
          </a:p>
          <a:p>
            <a:pPr lvl="1"/>
            <a:r>
              <a:rPr lang="en-US" altLang="en-US" sz="2800" b="0">
                <a:solidFill>
                  <a:srgbClr val="220076"/>
                </a:solidFill>
              </a:rPr>
              <a:t>	</a:t>
            </a:r>
            <a:r>
              <a:rPr lang="en-US" altLang="en-US" sz="2800" b="0">
                <a:solidFill>
                  <a:srgbClr val="0000FF"/>
                </a:solidFill>
              </a:rPr>
              <a:t>void freeObject(Object* obj)</a:t>
            </a:r>
          </a:p>
          <a:p>
            <a:pPr>
              <a:spcBef>
                <a:spcPct val="40000"/>
              </a:spcBef>
            </a:pPr>
            <a:r>
              <a:rPr lang="en-US" altLang="en-US" sz="2800" b="0">
                <a:solidFill>
                  <a:srgbClr val="220076"/>
                </a:solidFill>
              </a:rPr>
              <a:t>Giải phóng danh sách đối tượng</a:t>
            </a:r>
          </a:p>
          <a:p>
            <a:pPr lvl="1"/>
            <a:r>
              <a:rPr lang="en-US" altLang="en-US" sz="2800" b="0">
                <a:solidFill>
                  <a:srgbClr val="220076"/>
                </a:solidFill>
              </a:rPr>
              <a:t>	</a:t>
            </a:r>
            <a:r>
              <a:rPr lang="en-US" altLang="en-US" sz="2800" b="0">
                <a:solidFill>
                  <a:srgbClr val="0000FF"/>
                </a:solidFill>
              </a:rPr>
              <a:t>void freeObjectList(ObjectNode* objList)</a:t>
            </a:r>
          </a:p>
          <a:p>
            <a:pPr lvl="1"/>
            <a:r>
              <a:rPr lang="en-US" altLang="en-US" sz="2800" b="0">
                <a:solidFill>
                  <a:srgbClr val="0000FF"/>
                </a:solidFill>
              </a:rPr>
              <a:t>	void freeReferenceList(ObjectNode* objList)</a:t>
            </a:r>
          </a:p>
          <a:p>
            <a:pPr>
              <a:spcBef>
                <a:spcPct val="40000"/>
              </a:spcBef>
            </a:pPr>
            <a:r>
              <a:rPr lang="en-US" altLang="en-US" sz="2800" b="0">
                <a:solidFill>
                  <a:srgbClr val="220076"/>
                </a:solidFill>
              </a:rPr>
              <a:t>Giải phóng block</a:t>
            </a:r>
          </a:p>
          <a:p>
            <a:pPr lvl="1"/>
            <a:r>
              <a:rPr lang="en-US" altLang="en-US" sz="2800" b="0">
                <a:solidFill>
                  <a:srgbClr val="220076"/>
                </a:solidFill>
              </a:rPr>
              <a:t>	</a:t>
            </a:r>
            <a:r>
              <a:rPr lang="en-US" altLang="en-US" sz="2800" b="0">
                <a:solidFill>
                  <a:srgbClr val="0000FF"/>
                </a:solidFill>
              </a:rPr>
              <a:t>void freeScope(Scope* scope)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222709-CDE2-46F0-B2C7-4270DE0B45F8}"/>
              </a:ext>
            </a:extLst>
          </p:cNvPr>
          <p:cNvSpPr>
            <a:spLocks noGrp="1"/>
          </p:cNvSpPr>
          <p:nvPr>
            <p:ph type="sldNum" sz="quarter" idx="11"/>
          </p:nvPr>
        </p:nvSpPr>
        <p:spPr/>
        <p:txBody>
          <a:bodyPr/>
          <a:lstStyle/>
          <a:p>
            <a:fld id="{2EB149DB-ECC9-4F15-91B2-9E848941D3AC}" type="slidenum">
              <a:rPr lang="en-US" altLang="en-US"/>
              <a:pPr/>
              <a:t>25</a:t>
            </a:fld>
            <a:endParaRPr lang="en-US" altLang="en-US"/>
          </a:p>
        </p:txBody>
      </p:sp>
      <p:sp>
        <p:nvSpPr>
          <p:cNvPr id="1457154" name="Rectangle 2">
            <a:extLst>
              <a:ext uri="{FF2B5EF4-FFF2-40B4-BE49-F238E27FC236}">
                <a16:creationId xmlns:a16="http://schemas.microsoft.com/office/drawing/2014/main" id="{B40169D4-D0DD-4C80-B473-96F71D05085C}"/>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Hỗ trợ gỡ rối</a:t>
            </a:r>
            <a:endParaRPr lang="en-US" altLang="en-US" sz="3600">
              <a:solidFill>
                <a:schemeClr val="bg1"/>
              </a:solidFill>
              <a:sym typeface="Symbol" panose="05050102010706020507" pitchFamily="18" charset="2"/>
            </a:endParaRPr>
          </a:p>
        </p:txBody>
      </p:sp>
      <p:sp>
        <p:nvSpPr>
          <p:cNvPr id="1457155" name="Text Box 4">
            <a:extLst>
              <a:ext uri="{FF2B5EF4-FFF2-40B4-BE49-F238E27FC236}">
                <a16:creationId xmlns:a16="http://schemas.microsoft.com/office/drawing/2014/main" id="{03382E69-864D-40F4-8F69-EEE83530A309}"/>
              </a:ext>
            </a:extLst>
          </p:cNvPr>
          <p:cNvSpPr txBox="1">
            <a:spLocks noChangeArrowheads="1"/>
          </p:cNvSpPr>
          <p:nvPr/>
        </p:nvSpPr>
        <p:spPr bwMode="auto">
          <a:xfrm>
            <a:off x="304800" y="1371600"/>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1313" indent="-341313"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1pPr>
            <a:lvl2pPr marL="742950" indent="-28575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2pPr>
            <a:lvl3pPr marL="11430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3pPr>
            <a:lvl4pPr marL="16002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4pPr>
            <a:lvl5pPr marL="2057400" indent="-228600" defTabSz="4572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5pPr>
            <a:lvl6pPr marL="25146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6pPr>
            <a:lvl7pPr marL="29718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7pPr>
            <a:lvl8pPr marL="34290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8pPr>
            <a:lvl9pPr marL="3886200" indent="-228600" defTabSz="457200"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Arial" panose="020B0604020202020204" pitchFamily="34" charset="0"/>
              </a:defRPr>
            </a:lvl9pPr>
          </a:lstStyle>
          <a:p>
            <a:r>
              <a:rPr lang="en-US" altLang="en-US" sz="2800" b="0">
                <a:solidFill>
                  <a:srgbClr val="220076"/>
                </a:solidFill>
              </a:rPr>
              <a:t>In thông tin kiểu</a:t>
            </a:r>
          </a:p>
          <a:p>
            <a:pPr lvl="1"/>
            <a:r>
              <a:rPr lang="en-US" altLang="en-US" sz="2800" b="0">
                <a:solidFill>
                  <a:srgbClr val="220076"/>
                </a:solidFill>
              </a:rPr>
              <a:t>	</a:t>
            </a:r>
            <a:r>
              <a:rPr lang="en-US" altLang="en-US" sz="2800" b="0">
                <a:solidFill>
                  <a:srgbClr val="0000FF"/>
                </a:solidFill>
              </a:rPr>
              <a:t>void printType(Type* type);</a:t>
            </a:r>
          </a:p>
          <a:p>
            <a:pPr>
              <a:spcBef>
                <a:spcPct val="40000"/>
              </a:spcBef>
            </a:pPr>
            <a:r>
              <a:rPr lang="en-US" altLang="en-US" sz="2800" b="0">
                <a:solidFill>
                  <a:srgbClr val="220076"/>
                </a:solidFill>
              </a:rPr>
              <a:t>In thông tin đối tượng</a:t>
            </a:r>
          </a:p>
          <a:p>
            <a:pPr lvl="1"/>
            <a:r>
              <a:rPr lang="en-US" altLang="en-US" sz="2800" b="0">
                <a:solidFill>
                  <a:srgbClr val="0000FF"/>
                </a:solidFill>
              </a:rPr>
              <a:t>	void printObject(Object* obj, int indent)</a:t>
            </a:r>
          </a:p>
          <a:p>
            <a:pPr>
              <a:spcBef>
                <a:spcPct val="40000"/>
              </a:spcBef>
            </a:pPr>
            <a:r>
              <a:rPr lang="en-US" altLang="en-US" sz="2800" b="0">
                <a:solidFill>
                  <a:srgbClr val="220076"/>
                </a:solidFill>
              </a:rPr>
              <a:t>In danh sách danh sách đối tượng</a:t>
            </a:r>
          </a:p>
          <a:p>
            <a:pPr lvl="1"/>
            <a:r>
              <a:rPr lang="en-US" altLang="en-US" sz="2800" b="0">
                <a:solidFill>
                  <a:srgbClr val="220076"/>
                </a:solidFill>
              </a:rPr>
              <a:t>	</a:t>
            </a:r>
            <a:r>
              <a:rPr lang="en-US" altLang="en-US" sz="2400" b="0">
                <a:solidFill>
                  <a:srgbClr val="0000FF"/>
                </a:solidFill>
              </a:rPr>
              <a:t>void printObjectList(ObjectNode* objList, int indent)</a:t>
            </a:r>
          </a:p>
          <a:p>
            <a:pPr>
              <a:spcBef>
                <a:spcPct val="40000"/>
              </a:spcBef>
            </a:pPr>
            <a:r>
              <a:rPr lang="en-US" altLang="en-US" sz="2800" b="0">
                <a:solidFill>
                  <a:srgbClr val="220076"/>
                </a:solidFill>
              </a:rPr>
              <a:t>In block</a:t>
            </a:r>
          </a:p>
          <a:p>
            <a:pPr lvl="1"/>
            <a:r>
              <a:rPr lang="en-US" altLang="en-US" sz="2800" b="0">
                <a:solidFill>
                  <a:srgbClr val="220076"/>
                </a:solidFill>
              </a:rPr>
              <a:t>	</a:t>
            </a:r>
            <a:r>
              <a:rPr lang="en-US" altLang="en-US" sz="2800" b="0">
                <a:solidFill>
                  <a:srgbClr val="0000FF"/>
                </a:solidFill>
              </a:rPr>
              <a:t>void printScope(Scope* scope, int indent)</a:t>
            </a:r>
          </a:p>
          <a:p>
            <a:endParaRPr lang="en-US" altLang="en-US" sz="2800" b="0">
              <a:solidFill>
                <a:srgbClr val="0000FF"/>
              </a:solidFill>
            </a:endParaRPr>
          </a:p>
          <a:p>
            <a:r>
              <a:rPr lang="en-US" altLang="en-US" sz="2800">
                <a:solidFill>
                  <a:srgbClr val="0000FF"/>
                </a:solidFill>
              </a:rPr>
              <a:t>Indent:</a:t>
            </a:r>
            <a:r>
              <a:rPr lang="en-US" altLang="en-US" sz="2800" b="0">
                <a:solidFill>
                  <a:srgbClr val="0000FF"/>
                </a:solidFill>
              </a:rPr>
              <a:t> khoảng cách in ra so với cột 1 (lề)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3CF631E-00CA-483D-9FBC-B9CF9C221F63}"/>
              </a:ext>
            </a:extLst>
          </p:cNvPr>
          <p:cNvSpPr>
            <a:spLocks noGrp="1"/>
          </p:cNvSpPr>
          <p:nvPr>
            <p:ph type="sldNum" sz="quarter" idx="11"/>
          </p:nvPr>
        </p:nvSpPr>
        <p:spPr/>
        <p:txBody>
          <a:bodyPr/>
          <a:lstStyle/>
          <a:p>
            <a:fld id="{2806B62E-92AB-49AA-A681-4DD1F26BF95C}" type="slidenum">
              <a:rPr lang="en-US" altLang="en-US"/>
              <a:pPr/>
              <a:t>26</a:t>
            </a:fld>
            <a:endParaRPr lang="en-US" altLang="en-US"/>
          </a:p>
        </p:txBody>
      </p:sp>
      <p:sp>
        <p:nvSpPr>
          <p:cNvPr id="1459203" name="Rectangle 3">
            <a:extLst>
              <a:ext uri="{FF2B5EF4-FFF2-40B4-BE49-F238E27FC236}">
                <a16:creationId xmlns:a16="http://schemas.microsoft.com/office/drawing/2014/main" id="{47DA3929-6EE9-4594-A40D-BD4F0367836A}"/>
              </a:ext>
            </a:extLst>
          </p:cNvPr>
          <p:cNvSpPr>
            <a:spLocks noGrp="1" noChangeArrowheads="1"/>
          </p:cNvSpPr>
          <p:nvPr>
            <p:ph type="body" idx="1"/>
          </p:nvPr>
        </p:nvSpPr>
        <p:spPr/>
        <p:txBody>
          <a:bodyPr/>
          <a:lstStyle/>
          <a:p>
            <a:pPr>
              <a:lnSpc>
                <a:spcPct val="120000"/>
              </a:lnSpc>
            </a:pPr>
            <a:r>
              <a:rPr lang="en-US" altLang="en-US"/>
              <a:t>Cài đặt bảng ký hiệu</a:t>
            </a:r>
          </a:p>
          <a:p>
            <a:pPr>
              <a:lnSpc>
                <a:spcPct val="120000"/>
              </a:lnSpc>
            </a:pPr>
            <a:r>
              <a:rPr lang="en-US" altLang="en-US"/>
              <a:t>Các tệp mã nguồn</a:t>
            </a:r>
          </a:p>
          <a:p>
            <a:pPr lvl="1">
              <a:lnSpc>
                <a:spcPct val="120000"/>
              </a:lnSpc>
            </a:pPr>
            <a:r>
              <a:rPr lang="en-US" altLang="en-US"/>
              <a:t>Makefile</a:t>
            </a:r>
          </a:p>
          <a:p>
            <a:pPr lvl="1">
              <a:lnSpc>
                <a:spcPct val="120000"/>
              </a:lnSpc>
            </a:pPr>
            <a:r>
              <a:rPr lang="en-US" altLang="en-US"/>
              <a:t>symtab.h, symtab.c</a:t>
            </a:r>
          </a:p>
          <a:p>
            <a:pPr lvl="1">
              <a:lnSpc>
                <a:spcPct val="120000"/>
              </a:lnSpc>
            </a:pPr>
            <a:r>
              <a:rPr lang="en-US" altLang="en-US"/>
              <a:t>debug.h, debug.c </a:t>
            </a:r>
          </a:p>
          <a:p>
            <a:pPr lvl="1">
              <a:lnSpc>
                <a:spcPct val="120000"/>
              </a:lnSpc>
            </a:pPr>
            <a:r>
              <a:rPr lang="en-US" altLang="en-US"/>
              <a:t>main.c</a:t>
            </a:r>
          </a:p>
          <a:p>
            <a:pPr>
              <a:lnSpc>
                <a:spcPct val="120000"/>
              </a:lnSpc>
            </a:pPr>
            <a:r>
              <a:rPr lang="en-US" altLang="en-US"/>
              <a:t>Hoàn thiện nội dung  cho những hàm được đánh dấu </a:t>
            </a:r>
            <a:r>
              <a:rPr lang="en-US" altLang="en-US">
                <a:solidFill>
                  <a:srgbClr val="DF3507"/>
                </a:solidFill>
              </a:rPr>
              <a:t>TODO</a:t>
            </a:r>
            <a:r>
              <a:rPr lang="en-US" altLang="en-US"/>
              <a:t> trong tệp </a:t>
            </a:r>
            <a:r>
              <a:rPr lang="en-US" altLang="en-US">
                <a:solidFill>
                  <a:srgbClr val="0000FF"/>
                </a:solidFill>
              </a:rPr>
              <a:t>symtab.c</a:t>
            </a:r>
            <a:endParaRPr lang="en-US" altLang="en-US"/>
          </a:p>
        </p:txBody>
      </p:sp>
      <p:sp>
        <p:nvSpPr>
          <p:cNvPr id="1459204" name="Rectangle 4">
            <a:extLst>
              <a:ext uri="{FF2B5EF4-FFF2-40B4-BE49-F238E27FC236}">
                <a16:creationId xmlns:a16="http://schemas.microsoft.com/office/drawing/2014/main" id="{71EE2F4B-DFBC-480F-9ACF-49EEC2CDACD9}"/>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Nhiệm vụ ngày thứ nhất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7B7B67-70BB-4469-84A5-47D08A1499B9}"/>
              </a:ext>
            </a:extLst>
          </p:cNvPr>
          <p:cNvSpPr>
            <a:spLocks noGrp="1"/>
          </p:cNvSpPr>
          <p:nvPr>
            <p:ph type="sldNum" sz="quarter" idx="11"/>
          </p:nvPr>
        </p:nvSpPr>
        <p:spPr/>
        <p:txBody>
          <a:bodyPr/>
          <a:lstStyle/>
          <a:p>
            <a:fld id="{72E10FDC-5E7E-4FC7-BE50-3E825EA626E5}" type="slidenum">
              <a:rPr lang="en-US" altLang="en-US"/>
              <a:pPr/>
              <a:t>27</a:t>
            </a:fld>
            <a:endParaRPr lang="en-US" altLang="en-US"/>
          </a:p>
        </p:txBody>
      </p:sp>
      <p:sp>
        <p:nvSpPr>
          <p:cNvPr id="1481730" name="Rectangle 2">
            <a:extLst>
              <a:ext uri="{FF2B5EF4-FFF2-40B4-BE49-F238E27FC236}">
                <a16:creationId xmlns:a16="http://schemas.microsoft.com/office/drawing/2014/main" id="{10D42332-D458-4992-985D-8078142EC62D}"/>
              </a:ext>
            </a:extLst>
          </p:cNvPr>
          <p:cNvSpPr>
            <a:spLocks noGrp="1" noChangeArrowheads="1"/>
          </p:cNvSpPr>
          <p:nvPr>
            <p:ph type="body" idx="1"/>
          </p:nvPr>
        </p:nvSpPr>
        <p:spPr>
          <a:xfrm>
            <a:off x="266700" y="990600"/>
            <a:ext cx="8724900" cy="5410200"/>
          </a:xfrm>
        </p:spPr>
        <p:txBody>
          <a:bodyPr/>
          <a:lstStyle/>
          <a:p>
            <a:pPr>
              <a:lnSpc>
                <a:spcPct val="90000"/>
              </a:lnSpc>
            </a:pPr>
            <a:r>
              <a:rPr lang="en-US" altLang="en-US" sz="3600"/>
              <a:t>Ngày 1: </a:t>
            </a:r>
          </a:p>
          <a:p>
            <a:pPr lvl="1">
              <a:lnSpc>
                <a:spcPct val="90000"/>
              </a:lnSpc>
            </a:pPr>
            <a:r>
              <a:rPr lang="en-US" altLang="en-US" sz="3200"/>
              <a:t>Cài đặt bảng ký hiệu</a:t>
            </a:r>
          </a:p>
          <a:p>
            <a:pPr>
              <a:lnSpc>
                <a:spcPct val="90000"/>
              </a:lnSpc>
            </a:pPr>
            <a:r>
              <a:rPr lang="fr-FR" altLang="en-US" sz="3600"/>
              <a:t>Ngày 2: </a:t>
            </a:r>
          </a:p>
          <a:p>
            <a:pPr lvl="1">
              <a:lnSpc>
                <a:spcPct val="90000"/>
              </a:lnSpc>
            </a:pPr>
            <a:r>
              <a:rPr lang="fr-FR" altLang="en-US" sz="3200"/>
              <a:t>Xây dựng nội dung cho  bảng ký hiệu </a:t>
            </a:r>
          </a:p>
          <a:p>
            <a:pPr lvl="2">
              <a:lnSpc>
                <a:spcPct val="90000"/>
              </a:lnSpc>
            </a:pPr>
            <a:r>
              <a:rPr lang="fr-FR" altLang="en-US" sz="2800"/>
              <a:t>Trong khai báo các đối tượng</a:t>
            </a:r>
          </a:p>
          <a:p>
            <a:pPr>
              <a:lnSpc>
                <a:spcPct val="90000"/>
              </a:lnSpc>
            </a:pPr>
            <a:r>
              <a:rPr lang="fr-FR" altLang="en-US" sz="3600"/>
              <a:t>Ngày 3: </a:t>
            </a:r>
          </a:p>
          <a:p>
            <a:pPr lvl="1">
              <a:lnSpc>
                <a:spcPct val="90000"/>
              </a:lnSpc>
            </a:pPr>
            <a:r>
              <a:rPr lang="fr-FR" altLang="en-US" sz="3200"/>
              <a:t>Kiểm tra trong khai báo</a:t>
            </a:r>
          </a:p>
          <a:p>
            <a:pPr>
              <a:lnSpc>
                <a:spcPct val="90000"/>
              </a:lnSpc>
            </a:pPr>
            <a:r>
              <a:rPr lang="fr-FR" altLang="en-US" sz="3600"/>
              <a:t>Ngày 4: </a:t>
            </a:r>
          </a:p>
          <a:p>
            <a:pPr lvl="1">
              <a:lnSpc>
                <a:spcPct val="90000"/>
              </a:lnSpc>
            </a:pPr>
            <a:r>
              <a:rPr lang="fr-FR" altLang="en-US" sz="3200"/>
              <a:t>Kiểm tra tính nhất quán khi sử dụng</a:t>
            </a:r>
            <a:endParaRPr lang="en-US" altLang="en-US" sz="3200"/>
          </a:p>
        </p:txBody>
      </p:sp>
      <p:sp>
        <p:nvSpPr>
          <p:cNvPr id="1481731" name="Rectangle 3">
            <a:extLst>
              <a:ext uri="{FF2B5EF4-FFF2-40B4-BE49-F238E27FC236}">
                <a16:creationId xmlns:a16="http://schemas.microsoft.com/office/drawing/2014/main" id="{50EACC07-7036-4EF4-B672-F6999F8B1353}"/>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Phân tích ngữ nghĩa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803111-24DA-450D-BB4E-318EE962D53B}"/>
              </a:ext>
            </a:extLst>
          </p:cNvPr>
          <p:cNvSpPr>
            <a:spLocks noGrp="1"/>
          </p:cNvSpPr>
          <p:nvPr>
            <p:ph type="sldNum" sz="quarter" idx="11"/>
          </p:nvPr>
        </p:nvSpPr>
        <p:spPr/>
        <p:txBody>
          <a:bodyPr/>
          <a:lstStyle/>
          <a:p>
            <a:fld id="{958A3E9F-7E3F-468C-B02A-DC2EFDD1FF67}" type="slidenum">
              <a:rPr lang="en-US" altLang="en-US"/>
              <a:pPr/>
              <a:t>28</a:t>
            </a:fld>
            <a:endParaRPr lang="en-US" altLang="en-US"/>
          </a:p>
        </p:txBody>
      </p:sp>
      <p:sp>
        <p:nvSpPr>
          <p:cNvPr id="1460226" name="Rectangle 2">
            <a:extLst>
              <a:ext uri="{FF2B5EF4-FFF2-40B4-BE49-F238E27FC236}">
                <a16:creationId xmlns:a16="http://schemas.microsoft.com/office/drawing/2014/main" id="{41004E15-CBAB-4E55-A2D7-9C49242EE69F}"/>
              </a:ext>
            </a:extLst>
          </p:cNvPr>
          <p:cNvSpPr>
            <a:spLocks noGrp="1" noChangeArrowheads="1"/>
          </p:cNvSpPr>
          <p:nvPr>
            <p:ph type="body" idx="1"/>
          </p:nvPr>
        </p:nvSpPr>
        <p:spPr/>
        <p:txBody>
          <a:bodyPr/>
          <a:lstStyle/>
          <a:p>
            <a:pPr>
              <a:lnSpc>
                <a:spcPct val="120000"/>
              </a:lnSpc>
              <a:spcBef>
                <a:spcPct val="25000"/>
              </a:spcBef>
            </a:pPr>
            <a:r>
              <a:rPr lang="en-US" altLang="en-US">
                <a:solidFill>
                  <a:srgbClr val="270076"/>
                </a:solidFill>
              </a:rPr>
              <a:t>Khởi tạo và giải phóng</a:t>
            </a:r>
          </a:p>
          <a:p>
            <a:pPr>
              <a:lnSpc>
                <a:spcPct val="120000"/>
              </a:lnSpc>
              <a:spcBef>
                <a:spcPct val="25000"/>
              </a:spcBef>
            </a:pPr>
            <a:r>
              <a:rPr lang="en-US" altLang="en-US">
                <a:solidFill>
                  <a:srgbClr val="270076"/>
                </a:solidFill>
              </a:rPr>
              <a:t>Khai báo hằng</a:t>
            </a:r>
          </a:p>
          <a:p>
            <a:pPr>
              <a:lnSpc>
                <a:spcPct val="120000"/>
              </a:lnSpc>
              <a:spcBef>
                <a:spcPct val="25000"/>
              </a:spcBef>
            </a:pPr>
            <a:r>
              <a:rPr lang="en-US" altLang="en-US">
                <a:solidFill>
                  <a:srgbClr val="270076"/>
                </a:solidFill>
              </a:rPr>
              <a:t>Khai báo kiểu</a:t>
            </a:r>
          </a:p>
          <a:p>
            <a:pPr>
              <a:lnSpc>
                <a:spcPct val="120000"/>
              </a:lnSpc>
              <a:spcBef>
                <a:spcPct val="25000"/>
              </a:spcBef>
            </a:pPr>
            <a:r>
              <a:rPr lang="en-US" altLang="en-US">
                <a:solidFill>
                  <a:srgbClr val="270076"/>
                </a:solidFill>
              </a:rPr>
              <a:t>Khai báo biến</a:t>
            </a:r>
          </a:p>
          <a:p>
            <a:pPr>
              <a:lnSpc>
                <a:spcPct val="120000"/>
              </a:lnSpc>
              <a:spcBef>
                <a:spcPct val="25000"/>
              </a:spcBef>
            </a:pPr>
            <a:r>
              <a:rPr lang="en-US" altLang="en-US">
                <a:solidFill>
                  <a:srgbClr val="270076"/>
                </a:solidFill>
              </a:rPr>
              <a:t>Khai báo hàm, thủ tục</a:t>
            </a:r>
          </a:p>
          <a:p>
            <a:pPr>
              <a:lnSpc>
                <a:spcPct val="120000"/>
              </a:lnSpc>
              <a:spcBef>
                <a:spcPct val="25000"/>
              </a:spcBef>
            </a:pPr>
            <a:r>
              <a:rPr lang="en-US" altLang="en-US">
                <a:solidFill>
                  <a:srgbClr val="270076"/>
                </a:solidFill>
              </a:rPr>
              <a:t>Khai báo tham số hình thức</a:t>
            </a:r>
          </a:p>
        </p:txBody>
      </p:sp>
      <p:sp>
        <p:nvSpPr>
          <p:cNvPr id="1460227" name="Rectangle 3">
            <a:extLst>
              <a:ext uri="{FF2B5EF4-FFF2-40B4-BE49-F238E27FC236}">
                <a16:creationId xmlns:a16="http://schemas.microsoft.com/office/drawing/2014/main" id="{152DBF2E-8906-4712-99E7-5E54F3A8F721}"/>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Xây dựng bảng ký hiệu trong KPL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283CCB-DF04-472E-9AB9-0D39A6FDC21D}"/>
              </a:ext>
            </a:extLst>
          </p:cNvPr>
          <p:cNvSpPr>
            <a:spLocks noGrp="1"/>
          </p:cNvSpPr>
          <p:nvPr>
            <p:ph type="sldNum" sz="quarter" idx="11"/>
          </p:nvPr>
        </p:nvSpPr>
        <p:spPr/>
        <p:txBody>
          <a:bodyPr/>
          <a:lstStyle/>
          <a:p>
            <a:fld id="{E9004B37-3D68-499B-8852-BAD8B3650212}" type="slidenum">
              <a:rPr lang="en-US" altLang="en-US"/>
              <a:pPr/>
              <a:t>29</a:t>
            </a:fld>
            <a:endParaRPr lang="en-US" altLang="en-US"/>
          </a:p>
        </p:txBody>
      </p:sp>
      <p:sp>
        <p:nvSpPr>
          <p:cNvPr id="1462274" name="Rectangle 2">
            <a:extLst>
              <a:ext uri="{FF2B5EF4-FFF2-40B4-BE49-F238E27FC236}">
                <a16:creationId xmlns:a16="http://schemas.microsoft.com/office/drawing/2014/main" id="{6613D73C-0828-4657-8902-564CD43B11D7}"/>
              </a:ext>
            </a:extLst>
          </p:cNvPr>
          <p:cNvSpPr>
            <a:spLocks noGrp="1" noChangeArrowheads="1"/>
          </p:cNvSpPr>
          <p:nvPr>
            <p:ph type="body" idx="1"/>
          </p:nvPr>
        </p:nvSpPr>
        <p:spPr>
          <a:xfrm>
            <a:off x="419100" y="990600"/>
            <a:ext cx="8420100" cy="5715000"/>
          </a:xfrm>
        </p:spPr>
        <p:txBody>
          <a:bodyPr/>
          <a:lstStyle/>
          <a:p>
            <a:pPr>
              <a:lnSpc>
                <a:spcPct val="110000"/>
              </a:lnSpc>
              <a:buFontTx/>
              <a:buNone/>
            </a:pPr>
            <a:r>
              <a:rPr lang="en-US" altLang="en-US" sz="2800">
                <a:solidFill>
                  <a:srgbClr val="270076"/>
                </a:solidFill>
              </a:rPr>
              <a:t>int compile(char *fileName) {</a:t>
            </a:r>
          </a:p>
          <a:p>
            <a:pPr>
              <a:lnSpc>
                <a:spcPct val="110000"/>
              </a:lnSpc>
              <a:buFontTx/>
              <a:buNone/>
            </a:pPr>
            <a:r>
              <a:rPr lang="en-US" altLang="en-US" sz="2800">
                <a:solidFill>
                  <a:srgbClr val="270076"/>
                </a:solidFill>
              </a:rPr>
              <a:t>  …</a:t>
            </a:r>
          </a:p>
          <a:p>
            <a:pPr>
              <a:lnSpc>
                <a:spcPct val="110000"/>
              </a:lnSpc>
              <a:buFontTx/>
              <a:buNone/>
            </a:pPr>
            <a:r>
              <a:rPr lang="en-US" altLang="en-US" sz="2800">
                <a:solidFill>
                  <a:srgbClr val="270076"/>
                </a:solidFill>
              </a:rPr>
              <a:t>	initSymTab(); // </a:t>
            </a:r>
            <a:r>
              <a:rPr lang="en-US" altLang="en-US" sz="2800">
                <a:solidFill>
                  <a:schemeClr val="bg2"/>
                </a:solidFill>
              </a:rPr>
              <a:t>Khởi tạo bảng ký hiệu</a:t>
            </a:r>
          </a:p>
          <a:p>
            <a:pPr>
              <a:lnSpc>
                <a:spcPct val="110000"/>
              </a:lnSpc>
              <a:buFontTx/>
              <a:buNone/>
            </a:pPr>
            <a:r>
              <a:rPr lang="en-US" altLang="en-US" sz="2800">
                <a:solidFill>
                  <a:srgbClr val="270076"/>
                </a:solidFill>
              </a:rPr>
              <a:t>	compileProgram(); </a:t>
            </a:r>
            <a:r>
              <a:rPr lang="en-US" altLang="en-US" sz="2800">
                <a:solidFill>
                  <a:schemeClr val="bg2"/>
                </a:solidFill>
              </a:rPr>
              <a:t>// Dịch chương trình</a:t>
            </a:r>
          </a:p>
          <a:p>
            <a:pPr>
              <a:lnSpc>
                <a:spcPct val="110000"/>
              </a:lnSpc>
              <a:buFontTx/>
              <a:buNone/>
            </a:pPr>
            <a:r>
              <a:rPr lang="en-US" altLang="en-US" sz="2800">
                <a:solidFill>
                  <a:srgbClr val="270076"/>
                </a:solidFill>
              </a:rPr>
              <a:t>  	</a:t>
            </a:r>
            <a:r>
              <a:rPr lang="en-US" altLang="en-US" sz="2800">
                <a:solidFill>
                  <a:schemeClr val="bg2"/>
                </a:solidFill>
              </a:rPr>
              <a:t>// In chương trình để kiểm tra kết quả</a:t>
            </a:r>
          </a:p>
          <a:p>
            <a:pPr>
              <a:lnSpc>
                <a:spcPct val="110000"/>
              </a:lnSpc>
              <a:buFontTx/>
              <a:buNone/>
            </a:pPr>
            <a:r>
              <a:rPr lang="en-US" altLang="en-US" sz="2800">
                <a:solidFill>
                  <a:srgbClr val="270076"/>
                </a:solidFill>
              </a:rPr>
              <a:t>  	printObject(symtab-&gt;program,0);</a:t>
            </a:r>
          </a:p>
          <a:p>
            <a:pPr>
              <a:lnSpc>
                <a:spcPct val="110000"/>
              </a:lnSpc>
              <a:buFontTx/>
              <a:buNone/>
            </a:pPr>
            <a:r>
              <a:rPr lang="en-US" altLang="en-US" sz="2800">
                <a:solidFill>
                  <a:srgbClr val="270076"/>
                </a:solidFill>
              </a:rPr>
              <a:t>	cleanSymTab(); </a:t>
            </a:r>
            <a:r>
              <a:rPr lang="en-US" altLang="en-US" sz="2800">
                <a:solidFill>
                  <a:schemeClr val="bg2"/>
                </a:solidFill>
              </a:rPr>
              <a:t>// Giải phóng bảng ký hiệu</a:t>
            </a:r>
          </a:p>
          <a:p>
            <a:pPr>
              <a:lnSpc>
                <a:spcPct val="110000"/>
              </a:lnSpc>
              <a:buFontTx/>
              <a:buNone/>
            </a:pPr>
            <a:r>
              <a:rPr lang="en-US" altLang="en-US" sz="2800">
                <a:solidFill>
                  <a:srgbClr val="270076"/>
                </a:solidFill>
              </a:rPr>
              <a:t>  …</a:t>
            </a:r>
          </a:p>
          <a:p>
            <a:pPr>
              <a:lnSpc>
                <a:spcPct val="110000"/>
              </a:lnSpc>
              <a:buFontTx/>
              <a:buNone/>
            </a:pPr>
            <a:r>
              <a:rPr lang="en-US" altLang="en-US" sz="2800">
                <a:solidFill>
                  <a:srgbClr val="270076"/>
                </a:solidFill>
              </a:rPr>
              <a:t>}</a:t>
            </a:r>
          </a:p>
        </p:txBody>
      </p:sp>
      <p:sp>
        <p:nvSpPr>
          <p:cNvPr id="1462275" name="Rectangle 3">
            <a:extLst>
              <a:ext uri="{FF2B5EF4-FFF2-40B4-BE49-F238E27FC236}">
                <a16:creationId xmlns:a16="http://schemas.microsoft.com/office/drawing/2014/main" id="{8574831C-B7FD-4575-A4E6-05157B94560B}"/>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Khởi tạo và giải phóng bảng ký hiệu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8852A1E-7EC7-4BFA-A41B-3CF36C935670}"/>
              </a:ext>
            </a:extLst>
          </p:cNvPr>
          <p:cNvSpPr>
            <a:spLocks noGrp="1"/>
          </p:cNvSpPr>
          <p:nvPr>
            <p:ph type="sldNum" sz="quarter" idx="11"/>
          </p:nvPr>
        </p:nvSpPr>
        <p:spPr/>
        <p:txBody>
          <a:bodyPr/>
          <a:lstStyle/>
          <a:p>
            <a:fld id="{A74D5C82-5FA3-490C-87E1-8C5DADA14BAE}" type="slidenum">
              <a:rPr lang="en-US" altLang="en-US"/>
              <a:pPr/>
              <a:t>3</a:t>
            </a:fld>
            <a:endParaRPr lang="en-US" altLang="en-US"/>
          </a:p>
        </p:txBody>
      </p:sp>
      <p:sp>
        <p:nvSpPr>
          <p:cNvPr id="1496067" name="Rectangle 3">
            <a:extLst>
              <a:ext uri="{FF2B5EF4-FFF2-40B4-BE49-F238E27FC236}">
                <a16:creationId xmlns:a16="http://schemas.microsoft.com/office/drawing/2014/main" id="{FBFA7FC6-D4C8-470F-80E6-B3B281BD2ED7}"/>
              </a:ext>
            </a:extLst>
          </p:cNvPr>
          <p:cNvSpPr>
            <a:spLocks noGrp="1" noChangeArrowheads="1"/>
          </p:cNvSpPr>
          <p:nvPr>
            <p:ph type="body" idx="1"/>
          </p:nvPr>
        </p:nvSpPr>
        <p:spPr>
          <a:xfrm>
            <a:off x="142875" y="914400"/>
            <a:ext cx="8813800" cy="4619625"/>
          </a:xfrm>
        </p:spPr>
        <p:txBody>
          <a:bodyPr/>
          <a:lstStyle/>
          <a:p>
            <a:pPr marL="0" indent="0" algn="just">
              <a:lnSpc>
                <a:spcPct val="105000"/>
              </a:lnSpc>
              <a:buFontTx/>
              <a:buNone/>
            </a:pPr>
            <a:r>
              <a:rPr lang="en-US" altLang="en-US"/>
              <a:t>L(G) =</a:t>
            </a:r>
          </a:p>
          <a:p>
            <a:pPr marL="0" indent="0" algn="just">
              <a:lnSpc>
                <a:spcPct val="105000"/>
              </a:lnSpc>
              <a:buFontTx/>
              <a:buNone/>
            </a:pPr>
            <a:r>
              <a:rPr lang="fr-FR" altLang="en-US"/>
              <a:t>	« Bò vàng gặm cỏ non »</a:t>
            </a:r>
          </a:p>
          <a:p>
            <a:pPr marL="0" indent="0" algn="just">
              <a:lnSpc>
                <a:spcPct val="105000"/>
              </a:lnSpc>
              <a:buFontTx/>
              <a:buNone/>
            </a:pPr>
            <a:r>
              <a:rPr lang="fr-FR" altLang="en-US"/>
              <a:t>	« Bò vàng gặm cỏ vàng »</a:t>
            </a:r>
            <a:endParaRPr lang="fr-FR" altLang="en-US">
              <a:sym typeface="Symbol" panose="05050102010706020507" pitchFamily="18" charset="2"/>
            </a:endParaRPr>
          </a:p>
          <a:p>
            <a:pPr marL="0" indent="0" algn="just">
              <a:lnSpc>
                <a:spcPct val="105000"/>
              </a:lnSpc>
              <a:buFontTx/>
              <a:buNone/>
            </a:pPr>
            <a:r>
              <a:rPr lang="fr-FR" altLang="en-US">
                <a:sym typeface="Symbol" panose="05050102010706020507" pitchFamily="18" charset="2"/>
              </a:rPr>
              <a:t>	</a:t>
            </a:r>
            <a:r>
              <a:rPr lang="fr-FR" altLang="en-US"/>
              <a:t>« Bò non gặm cỏ non »</a:t>
            </a:r>
            <a:endParaRPr lang="fr-FR" altLang="en-US">
              <a:sym typeface="Symbol" panose="05050102010706020507" pitchFamily="18" charset="2"/>
            </a:endParaRPr>
          </a:p>
          <a:p>
            <a:pPr marL="0" indent="0" algn="just">
              <a:lnSpc>
                <a:spcPct val="105000"/>
              </a:lnSpc>
              <a:buFontTx/>
              <a:buNone/>
            </a:pPr>
            <a:r>
              <a:rPr lang="fr-FR" altLang="en-US">
                <a:sym typeface="Symbol" panose="05050102010706020507" pitchFamily="18" charset="2"/>
              </a:rPr>
              <a:t>	</a:t>
            </a:r>
            <a:r>
              <a:rPr lang="fr-FR" altLang="en-US"/>
              <a:t>« </a:t>
            </a:r>
            <a:r>
              <a:rPr lang="fr-FR" altLang="en-US">
                <a:solidFill>
                  <a:srgbClr val="FA0617"/>
                </a:solidFill>
              </a:rPr>
              <a:t>Bò vàng gặm bò non »</a:t>
            </a:r>
            <a:endParaRPr lang="fr-FR" altLang="en-US">
              <a:solidFill>
                <a:srgbClr val="FA0617"/>
              </a:solidFill>
              <a:sym typeface="Symbol" panose="05050102010706020507" pitchFamily="18" charset="2"/>
            </a:endParaRPr>
          </a:p>
          <a:p>
            <a:pPr marL="0" indent="0" algn="just">
              <a:lnSpc>
                <a:spcPct val="105000"/>
              </a:lnSpc>
              <a:buFontTx/>
              <a:buNone/>
            </a:pPr>
            <a:r>
              <a:rPr lang="fr-FR" altLang="en-US">
                <a:solidFill>
                  <a:srgbClr val="FA0617"/>
                </a:solidFill>
                <a:sym typeface="Symbol" panose="05050102010706020507" pitchFamily="18" charset="2"/>
              </a:rPr>
              <a:t>	</a:t>
            </a:r>
            <a:r>
              <a:rPr lang="fr-FR" altLang="en-US">
                <a:solidFill>
                  <a:srgbClr val="FA0617"/>
                </a:solidFill>
              </a:rPr>
              <a:t>« Cỏ non gặm bò vàng »</a:t>
            </a:r>
            <a:endParaRPr lang="fr-FR" altLang="en-US">
              <a:solidFill>
                <a:srgbClr val="FA0617"/>
              </a:solidFill>
              <a:sym typeface="Symbol" panose="05050102010706020507" pitchFamily="18" charset="2"/>
            </a:endParaRPr>
          </a:p>
          <a:p>
            <a:pPr marL="0" indent="0" algn="just">
              <a:lnSpc>
                <a:spcPct val="105000"/>
              </a:lnSpc>
              <a:buFontTx/>
              <a:buNone/>
            </a:pPr>
            <a:r>
              <a:rPr lang="fr-FR" altLang="en-US">
                <a:sym typeface="Symbol" panose="05050102010706020507" pitchFamily="18" charset="2"/>
              </a:rPr>
              <a:t>	…..</a:t>
            </a:r>
          </a:p>
        </p:txBody>
      </p:sp>
      <p:grpSp>
        <p:nvGrpSpPr>
          <p:cNvPr id="1496069" name="Group 5">
            <a:extLst>
              <a:ext uri="{FF2B5EF4-FFF2-40B4-BE49-F238E27FC236}">
                <a16:creationId xmlns:a16="http://schemas.microsoft.com/office/drawing/2014/main" id="{2866EBCF-DAB7-4D09-B66A-73AD790C3C66}"/>
              </a:ext>
            </a:extLst>
          </p:cNvPr>
          <p:cNvGrpSpPr>
            <a:grpSpLocks/>
          </p:cNvGrpSpPr>
          <p:nvPr/>
        </p:nvGrpSpPr>
        <p:grpSpPr bwMode="auto">
          <a:xfrm>
            <a:off x="5791200" y="1490663"/>
            <a:ext cx="3124200" cy="3381375"/>
            <a:chOff x="3648" y="912"/>
            <a:chExt cx="1968" cy="2130"/>
          </a:xfrm>
        </p:grpSpPr>
        <p:sp>
          <p:nvSpPr>
            <p:cNvPr id="1496070" name="AutoShape 6">
              <a:extLst>
                <a:ext uri="{FF2B5EF4-FFF2-40B4-BE49-F238E27FC236}">
                  <a16:creationId xmlns:a16="http://schemas.microsoft.com/office/drawing/2014/main" id="{08805E53-1C85-4C9F-B733-4BE1E0C6EDAC}"/>
                </a:ext>
              </a:extLst>
            </p:cNvPr>
            <p:cNvSpPr>
              <a:spLocks/>
            </p:cNvSpPr>
            <p:nvPr/>
          </p:nvSpPr>
          <p:spPr bwMode="auto">
            <a:xfrm>
              <a:off x="3648" y="1056"/>
              <a:ext cx="240" cy="1728"/>
            </a:xfrm>
            <a:prstGeom prst="rightBrace">
              <a:avLst>
                <a:gd name="adj1" fmla="val 6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6071" name="Text Box 7">
              <a:extLst>
                <a:ext uri="{FF2B5EF4-FFF2-40B4-BE49-F238E27FC236}">
                  <a16:creationId xmlns:a16="http://schemas.microsoft.com/office/drawing/2014/main" id="{1FE3AFEF-8F39-40AA-A3D0-378D88744D2E}"/>
                </a:ext>
              </a:extLst>
            </p:cNvPr>
            <p:cNvSpPr txBox="1">
              <a:spLocks noChangeArrowheads="1"/>
            </p:cNvSpPr>
            <p:nvPr/>
          </p:nvSpPr>
          <p:spPr bwMode="auto">
            <a:xfrm>
              <a:off x="3888" y="912"/>
              <a:ext cx="1728" cy="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fr-FR" altLang="en-US" sz="2800" b="0">
                  <a:solidFill>
                    <a:srgbClr val="270076"/>
                  </a:solidFill>
                </a:rPr>
                <a:t>Các câu đều đúng ngữ pháp, nhưng không phải câu nào cũng đúng ngữ nghĩa (có ý nghĩa)</a:t>
              </a:r>
              <a:endParaRPr lang="en-US" altLang="en-US" sz="2800" b="0">
                <a:solidFill>
                  <a:srgbClr val="270076"/>
                </a:solidFill>
              </a:endParaRPr>
            </a:p>
          </p:txBody>
        </p:sp>
      </p:grpSp>
      <p:sp>
        <p:nvSpPr>
          <p:cNvPr id="1496073" name="Rectangle 9">
            <a:extLst>
              <a:ext uri="{FF2B5EF4-FFF2-40B4-BE49-F238E27FC236}">
                <a16:creationId xmlns:a16="http://schemas.microsoft.com/office/drawing/2014/main" id="{96DC19EE-9938-40E6-A941-35CC035038CB}"/>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Ví dụ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96069"/>
                                        </p:tgtEl>
                                        <p:attrNameLst>
                                          <p:attrName>style.visibility</p:attrName>
                                        </p:attrNameLst>
                                      </p:cBhvr>
                                      <p:to>
                                        <p:strVal val="visible"/>
                                      </p:to>
                                    </p:set>
                                    <p:anim calcmode="lin" valueType="num">
                                      <p:cBhvr additive="base">
                                        <p:cTn id="7" dur="500" fill="hold"/>
                                        <p:tgtEl>
                                          <p:spTgt spid="1496069"/>
                                        </p:tgtEl>
                                        <p:attrNameLst>
                                          <p:attrName>ppt_x</p:attrName>
                                        </p:attrNameLst>
                                      </p:cBhvr>
                                      <p:tavLst>
                                        <p:tav tm="0">
                                          <p:val>
                                            <p:strVal val="1+#ppt_w/2"/>
                                          </p:val>
                                        </p:tav>
                                        <p:tav tm="100000">
                                          <p:val>
                                            <p:strVal val="#ppt_x"/>
                                          </p:val>
                                        </p:tav>
                                      </p:tavLst>
                                    </p:anim>
                                    <p:anim calcmode="lin" valueType="num">
                                      <p:cBhvr additive="base">
                                        <p:cTn id="8" dur="500" fill="hold"/>
                                        <p:tgtEl>
                                          <p:spTgt spid="1496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8BB64B7-F238-4012-846B-177955B72646}"/>
              </a:ext>
            </a:extLst>
          </p:cNvPr>
          <p:cNvSpPr>
            <a:spLocks noGrp="1"/>
          </p:cNvSpPr>
          <p:nvPr>
            <p:ph type="sldNum" sz="quarter" idx="11"/>
          </p:nvPr>
        </p:nvSpPr>
        <p:spPr/>
        <p:txBody>
          <a:bodyPr/>
          <a:lstStyle/>
          <a:p>
            <a:fld id="{DE605461-9777-4EDE-A5BD-68153A9511ED}" type="slidenum">
              <a:rPr lang="en-US" altLang="en-US"/>
              <a:pPr/>
              <a:t>30</a:t>
            </a:fld>
            <a:endParaRPr lang="en-US" altLang="en-US"/>
          </a:p>
        </p:txBody>
      </p:sp>
      <p:sp>
        <p:nvSpPr>
          <p:cNvPr id="1463298" name="Rectangle 2">
            <a:extLst>
              <a:ext uri="{FF2B5EF4-FFF2-40B4-BE49-F238E27FC236}">
                <a16:creationId xmlns:a16="http://schemas.microsoft.com/office/drawing/2014/main" id="{CB731642-F48C-494F-86E6-979BB3FF4C1E}"/>
              </a:ext>
            </a:extLst>
          </p:cNvPr>
          <p:cNvSpPr>
            <a:spLocks noGrp="1" noChangeArrowheads="1"/>
          </p:cNvSpPr>
          <p:nvPr>
            <p:ph type="body" idx="1"/>
          </p:nvPr>
        </p:nvSpPr>
        <p:spPr>
          <a:xfrm>
            <a:off x="152400" y="1004977"/>
            <a:ext cx="8915400" cy="5715000"/>
          </a:xfrm>
        </p:spPr>
        <p:txBody>
          <a:bodyPr/>
          <a:lstStyle/>
          <a:p>
            <a:r>
              <a:rPr lang="en-US" altLang="en-US" sz="2800">
                <a:solidFill>
                  <a:srgbClr val="000000"/>
                </a:solidFill>
              </a:rPr>
              <a:t>Chương trình được khởi tạo tại hàm</a:t>
            </a:r>
          </a:p>
          <a:p>
            <a:pPr lvl="1">
              <a:buFontTx/>
              <a:buNone/>
            </a:pPr>
            <a:r>
              <a:rPr lang="en-US" altLang="en-US" sz="2400">
                <a:solidFill>
                  <a:srgbClr val="000000"/>
                </a:solidFill>
              </a:rPr>
              <a:t>  </a:t>
            </a:r>
            <a:r>
              <a:rPr lang="en-US" altLang="en-US" sz="2400"/>
              <a:t>void compileProgram(void);</a:t>
            </a:r>
          </a:p>
          <a:p>
            <a:r>
              <a:rPr lang="fr-FR" altLang="en-US" sz="2800">
                <a:solidFill>
                  <a:srgbClr val="000000"/>
                </a:solidFill>
              </a:rPr>
              <a:t>Tạo một đối tượng chương trình</a:t>
            </a:r>
            <a:endParaRPr lang="en-US" altLang="en-US" sz="2800">
              <a:solidFill>
                <a:srgbClr val="000000"/>
              </a:solidFill>
            </a:endParaRPr>
          </a:p>
          <a:p>
            <a:pPr lvl="1">
              <a:buFontTx/>
              <a:buNone/>
            </a:pPr>
            <a:r>
              <a:rPr lang="en-US" altLang="en-US" sz="2400"/>
              <a:t>  program = createProgramObject(currentToken-&gt;string);</a:t>
            </a:r>
          </a:p>
          <a:p>
            <a:r>
              <a:rPr lang="en-US" altLang="en-US" sz="2800">
                <a:solidFill>
                  <a:srgbClr val="000000"/>
                </a:solidFill>
              </a:rPr>
              <a:t>Sau khi khởi tạo chương trình phải chuyển vào block chính bằng hàm </a:t>
            </a:r>
            <a:r>
              <a:rPr lang="en-US" altLang="en-US" sz="2800" i="1">
                <a:solidFill>
                  <a:srgbClr val="270076"/>
                </a:solidFill>
              </a:rPr>
              <a:t>enterBlock()</a:t>
            </a:r>
          </a:p>
          <a:p>
            <a:pPr lvl="1">
              <a:buFontTx/>
              <a:buNone/>
            </a:pPr>
            <a:r>
              <a:rPr lang="en-US" altLang="en-US" sz="2400"/>
              <a:t>  enterBlock(program-&gt;progAttrs-&gt;scope);</a:t>
            </a:r>
          </a:p>
          <a:p>
            <a:r>
              <a:rPr lang="fr-FR" altLang="en-US" sz="2800">
                <a:solidFill>
                  <a:schemeClr val="tx1"/>
                </a:solidFill>
              </a:rPr>
              <a:t>Dịch một block</a:t>
            </a:r>
            <a:endParaRPr lang="en-US" altLang="en-US" sz="2800">
              <a:solidFill>
                <a:schemeClr val="tx1"/>
              </a:solidFill>
            </a:endParaRPr>
          </a:p>
          <a:p>
            <a:pPr>
              <a:buFontTx/>
              <a:buNone/>
            </a:pPr>
            <a:r>
              <a:rPr lang="en-US" altLang="en-US" sz="2400"/>
              <a:t>		compileBlock();</a:t>
            </a:r>
          </a:p>
          <a:p>
            <a:r>
              <a:rPr lang="en-US" altLang="en-US" sz="2800">
                <a:solidFill>
                  <a:srgbClr val="000000"/>
                </a:solidFill>
              </a:rPr>
              <a:t>Sau khi duyệt xong toàn bộ chương trình, ra khỏi khối bằng hàm </a:t>
            </a:r>
            <a:r>
              <a:rPr lang="en-US" altLang="en-US" sz="2800" i="1">
                <a:solidFill>
                  <a:srgbClr val="0000FF"/>
                </a:solidFill>
              </a:rPr>
              <a:t>exitBlock()</a:t>
            </a:r>
          </a:p>
          <a:p>
            <a:pPr lvl="1"/>
            <a:r>
              <a:rPr lang="en-US" altLang="en-US" sz="2400"/>
              <a:t>exitBlock();</a:t>
            </a:r>
            <a:endParaRPr lang="en-US" altLang="en-US" sz="2000">
              <a:solidFill>
                <a:srgbClr val="270076"/>
              </a:solidFill>
            </a:endParaRPr>
          </a:p>
        </p:txBody>
      </p:sp>
      <p:sp>
        <p:nvSpPr>
          <p:cNvPr id="1463299" name="Rectangle 3">
            <a:extLst>
              <a:ext uri="{FF2B5EF4-FFF2-40B4-BE49-F238E27FC236}">
                <a16:creationId xmlns:a16="http://schemas.microsoft.com/office/drawing/2014/main" id="{62141FFD-40E3-4BE6-8F39-34E5058F7A02}"/>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Khởi tạo chương trình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6D8692-81CD-4B82-ADBD-CF15F03D46B3}"/>
              </a:ext>
            </a:extLst>
          </p:cNvPr>
          <p:cNvSpPr>
            <a:spLocks noGrp="1"/>
          </p:cNvSpPr>
          <p:nvPr>
            <p:ph type="sldNum" sz="quarter" idx="11"/>
          </p:nvPr>
        </p:nvSpPr>
        <p:spPr/>
        <p:txBody>
          <a:bodyPr/>
          <a:lstStyle/>
          <a:p>
            <a:fld id="{66D38D65-2813-4D5A-9DED-64B39C20A7B4}" type="slidenum">
              <a:rPr lang="en-US" altLang="en-US"/>
              <a:pPr/>
              <a:t>31</a:t>
            </a:fld>
            <a:endParaRPr lang="en-US" altLang="en-US"/>
          </a:p>
        </p:txBody>
      </p:sp>
      <p:sp>
        <p:nvSpPr>
          <p:cNvPr id="1464322" name="Rectangle 2">
            <a:extLst>
              <a:ext uri="{FF2B5EF4-FFF2-40B4-BE49-F238E27FC236}">
                <a16:creationId xmlns:a16="http://schemas.microsoft.com/office/drawing/2014/main" id="{189BC6AF-110C-42C6-A9D6-39E3B0BB57A3}"/>
              </a:ext>
            </a:extLst>
          </p:cNvPr>
          <p:cNvSpPr>
            <a:spLocks noGrp="1" noChangeArrowheads="1"/>
          </p:cNvSpPr>
          <p:nvPr>
            <p:ph type="body" idx="1"/>
          </p:nvPr>
        </p:nvSpPr>
        <p:spPr>
          <a:xfrm>
            <a:off x="228600" y="990600"/>
            <a:ext cx="8610600" cy="5715000"/>
          </a:xfrm>
        </p:spPr>
        <p:txBody>
          <a:bodyPr/>
          <a:lstStyle/>
          <a:p>
            <a:pPr>
              <a:lnSpc>
                <a:spcPct val="110000"/>
              </a:lnSpc>
            </a:pPr>
            <a:r>
              <a:rPr lang="en-US" altLang="en-US" sz="2800">
                <a:solidFill>
                  <a:srgbClr val="270076"/>
                </a:solidFill>
              </a:rPr>
              <a:t>Các đối tượng hằng số được tạo ra và khai báo ở hàm </a:t>
            </a:r>
            <a:r>
              <a:rPr lang="en-US" altLang="en-US" sz="2800">
                <a:solidFill>
                  <a:srgbClr val="0000FF"/>
                </a:solidFill>
              </a:rPr>
              <a:t>compileBlock()</a:t>
            </a:r>
          </a:p>
          <a:p>
            <a:pPr>
              <a:lnSpc>
                <a:spcPct val="110000"/>
              </a:lnSpc>
            </a:pPr>
            <a:r>
              <a:rPr lang="fr-FR" altLang="en-US" sz="2800">
                <a:solidFill>
                  <a:srgbClr val="270076"/>
                </a:solidFill>
              </a:rPr>
              <a:t>Tạo một đối tượng hằng</a:t>
            </a:r>
          </a:p>
          <a:p>
            <a:pPr lvl="1">
              <a:lnSpc>
                <a:spcPct val="110000"/>
              </a:lnSpc>
              <a:buFontTx/>
              <a:buNone/>
            </a:pPr>
            <a:r>
              <a:rPr lang="en-US" altLang="en-US" sz="2400">
                <a:solidFill>
                  <a:srgbClr val="0000FF"/>
                </a:solidFill>
              </a:rPr>
              <a:t>constObj = createConstantObject(currentToken-&gt;string);</a:t>
            </a:r>
            <a:endParaRPr lang="en-US" altLang="en-US" sz="2000">
              <a:solidFill>
                <a:srgbClr val="0000FF"/>
              </a:solidFill>
            </a:endParaRPr>
          </a:p>
          <a:p>
            <a:pPr>
              <a:lnSpc>
                <a:spcPct val="110000"/>
              </a:lnSpc>
            </a:pPr>
            <a:r>
              <a:rPr lang="en-US" altLang="en-US" sz="2800">
                <a:solidFill>
                  <a:srgbClr val="270076"/>
                </a:solidFill>
              </a:rPr>
              <a:t>Giá trị của hằng số được lấy từ quá trình duyệt giá trị hằng qua hàm</a:t>
            </a:r>
          </a:p>
          <a:p>
            <a:pPr>
              <a:lnSpc>
                <a:spcPct val="110000"/>
              </a:lnSpc>
              <a:buFontTx/>
              <a:buNone/>
            </a:pPr>
            <a:r>
              <a:rPr lang="en-US" altLang="en-US" sz="2800">
                <a:solidFill>
                  <a:srgbClr val="270076"/>
                </a:solidFill>
              </a:rPr>
              <a:t>		</a:t>
            </a:r>
            <a:r>
              <a:rPr lang="en-US" altLang="en-US" sz="2400">
                <a:solidFill>
                  <a:srgbClr val="0000FF"/>
                </a:solidFill>
              </a:rPr>
              <a:t>ConstantValue* compileConstant(void</a:t>
            </a:r>
            <a:r>
              <a:rPr lang="en-US" altLang="en-US" sz="2400">
                <a:solidFill>
                  <a:srgbClr val="270076"/>
                </a:solidFill>
              </a:rPr>
              <a:t>)</a:t>
            </a:r>
          </a:p>
          <a:p>
            <a:pPr lvl="1">
              <a:lnSpc>
                <a:spcPct val="110000"/>
              </a:lnSpc>
            </a:pPr>
            <a:r>
              <a:rPr lang="en-US" altLang="en-US" sz="2400">
                <a:solidFill>
                  <a:srgbClr val="270076"/>
                </a:solidFill>
              </a:rPr>
              <a:t>Nếu giá trị hằng là một định danh hằng, phải tra bảng ký hiệu để lấy giá trị tương ứng: </a:t>
            </a:r>
            <a:r>
              <a:rPr lang="en-US" altLang="en-US" sz="2400">
                <a:solidFill>
                  <a:srgbClr val="0000FF"/>
                </a:solidFill>
              </a:rPr>
              <a:t>lookupObject</a:t>
            </a:r>
            <a:r>
              <a:rPr lang="en-US" altLang="en-US" sz="2400"/>
              <a:t>()</a:t>
            </a:r>
            <a:endParaRPr lang="en-US" altLang="en-US" sz="2400">
              <a:solidFill>
                <a:srgbClr val="270076"/>
              </a:solidFill>
            </a:endParaRPr>
          </a:p>
          <a:p>
            <a:pPr>
              <a:lnSpc>
                <a:spcPct val="110000"/>
              </a:lnSpc>
            </a:pPr>
            <a:r>
              <a:rPr lang="en-US" altLang="en-US" sz="2800">
                <a:solidFill>
                  <a:srgbClr val="270076"/>
                </a:solidFill>
              </a:rPr>
              <a:t>Sau khi duyệt xong một hằng số, phải đăng ký vào block hiện tại bằng hàm </a:t>
            </a:r>
            <a:r>
              <a:rPr lang="en-US" altLang="en-US" sz="2800">
                <a:solidFill>
                  <a:srgbClr val="0000FF"/>
                </a:solidFill>
              </a:rPr>
              <a:t>declareObject()</a:t>
            </a:r>
          </a:p>
        </p:txBody>
      </p:sp>
      <p:sp>
        <p:nvSpPr>
          <p:cNvPr id="1464323" name="Rectangle 3">
            <a:extLst>
              <a:ext uri="{FF2B5EF4-FFF2-40B4-BE49-F238E27FC236}">
                <a16:creationId xmlns:a16="http://schemas.microsoft.com/office/drawing/2014/main" id="{84AEEA57-32E8-45F2-9163-44E582DE718B}"/>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Khai báo hằng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0CEBB95-ED26-4219-B65A-6B41BE3B8D5E}"/>
              </a:ext>
            </a:extLst>
          </p:cNvPr>
          <p:cNvSpPr>
            <a:spLocks noGrp="1"/>
          </p:cNvSpPr>
          <p:nvPr>
            <p:ph type="sldNum" sz="quarter" idx="11"/>
          </p:nvPr>
        </p:nvSpPr>
        <p:spPr/>
        <p:txBody>
          <a:bodyPr/>
          <a:lstStyle/>
          <a:p>
            <a:fld id="{A17D0690-F54E-430E-B2A7-760B01E21A8A}" type="slidenum">
              <a:rPr lang="en-US" altLang="en-US"/>
              <a:pPr/>
              <a:t>32</a:t>
            </a:fld>
            <a:endParaRPr lang="en-US" altLang="en-US"/>
          </a:p>
        </p:txBody>
      </p:sp>
      <p:sp>
        <p:nvSpPr>
          <p:cNvPr id="1465346" name="Rectangle 2">
            <a:extLst>
              <a:ext uri="{FF2B5EF4-FFF2-40B4-BE49-F238E27FC236}">
                <a16:creationId xmlns:a16="http://schemas.microsoft.com/office/drawing/2014/main" id="{05FD6C51-F34B-42C4-B577-12710628932C}"/>
              </a:ext>
            </a:extLst>
          </p:cNvPr>
          <p:cNvSpPr>
            <a:spLocks noGrp="1" noChangeArrowheads="1"/>
          </p:cNvSpPr>
          <p:nvPr>
            <p:ph type="body" idx="1"/>
          </p:nvPr>
        </p:nvSpPr>
        <p:spPr>
          <a:xfrm>
            <a:off x="152400" y="990600"/>
            <a:ext cx="8839200" cy="5715000"/>
          </a:xfrm>
        </p:spPr>
        <p:txBody>
          <a:bodyPr/>
          <a:lstStyle/>
          <a:p>
            <a:pPr>
              <a:lnSpc>
                <a:spcPct val="110000"/>
              </a:lnSpc>
            </a:pPr>
            <a:r>
              <a:rPr lang="en-US" altLang="en-US" sz="2800"/>
              <a:t>Các đối tượng kiểu được tạo ra và khai báo ở hàm </a:t>
            </a:r>
            <a:r>
              <a:rPr lang="en-US" altLang="en-US" sz="2800">
                <a:solidFill>
                  <a:srgbClr val="0000FF"/>
                </a:solidFill>
              </a:rPr>
              <a:t>compileBlock2()</a:t>
            </a:r>
          </a:p>
          <a:p>
            <a:pPr>
              <a:lnSpc>
                <a:spcPct val="110000"/>
              </a:lnSpc>
            </a:pPr>
            <a:r>
              <a:rPr lang="fr-FR" altLang="en-US" sz="2800"/>
              <a:t>Tạo một đối tượng kiểu</a:t>
            </a:r>
          </a:p>
          <a:p>
            <a:pPr lvl="1">
              <a:lnSpc>
                <a:spcPct val="110000"/>
              </a:lnSpc>
              <a:buFontTx/>
              <a:buNone/>
            </a:pPr>
            <a:r>
              <a:rPr lang="en-US" altLang="en-US" sz="2400">
                <a:solidFill>
                  <a:srgbClr val="0000FF"/>
                </a:solidFill>
              </a:rPr>
              <a:t>    typeObj = createTypeObject(currentToken-&gt;string);</a:t>
            </a:r>
            <a:endParaRPr lang="en-US" altLang="en-US" sz="2000">
              <a:solidFill>
                <a:srgbClr val="0000FF"/>
              </a:solidFill>
            </a:endParaRPr>
          </a:p>
          <a:p>
            <a:pPr>
              <a:lnSpc>
                <a:spcPct val="110000"/>
              </a:lnSpc>
            </a:pPr>
            <a:r>
              <a:rPr lang="en-US" altLang="en-US" sz="2800"/>
              <a:t>Kiểu thực tế được lấy từ quá trình duyệt kiểu bằng hàm  </a:t>
            </a:r>
            <a:r>
              <a:rPr lang="en-US" altLang="en-US" sz="2800">
                <a:solidFill>
                  <a:srgbClr val="0000FF"/>
                </a:solidFill>
              </a:rPr>
              <a:t>Type* compileType(void)</a:t>
            </a:r>
          </a:p>
          <a:p>
            <a:pPr lvl="1">
              <a:lnSpc>
                <a:spcPct val="110000"/>
              </a:lnSpc>
            </a:pPr>
            <a:r>
              <a:rPr lang="en-US" altLang="en-US" sz="2400"/>
              <a:t>Nếu gặp định danh kiểu thì phải tra bảng ký hiệu để lấy kiểu tương ứng: </a:t>
            </a:r>
            <a:r>
              <a:rPr lang="en-US" altLang="en-US" sz="2400">
                <a:solidFill>
                  <a:srgbClr val="0000FF"/>
                </a:solidFill>
              </a:rPr>
              <a:t>lookupObject(currentToken-&gt;string)</a:t>
            </a:r>
            <a:endParaRPr lang="en-US" altLang="en-US" sz="2000">
              <a:solidFill>
                <a:srgbClr val="0000FF"/>
              </a:solidFill>
            </a:endParaRPr>
          </a:p>
          <a:p>
            <a:pPr>
              <a:lnSpc>
                <a:spcPct val="110000"/>
              </a:lnSpc>
            </a:pPr>
            <a:r>
              <a:rPr lang="en-US" altLang="en-US" sz="2800"/>
              <a:t>Sau khi duyệt xong một kiểu người dùng định nghĩa, phải đăng ký vào block hiện tại bằng hàm </a:t>
            </a:r>
            <a:r>
              <a:rPr lang="en-US" altLang="en-US" sz="2800">
                <a:solidFill>
                  <a:srgbClr val="0000FF"/>
                </a:solidFill>
              </a:rPr>
              <a:t>declareObject(typeObj)</a:t>
            </a:r>
          </a:p>
        </p:txBody>
      </p:sp>
      <p:sp>
        <p:nvSpPr>
          <p:cNvPr id="1465347" name="Rectangle 3">
            <a:extLst>
              <a:ext uri="{FF2B5EF4-FFF2-40B4-BE49-F238E27FC236}">
                <a16:creationId xmlns:a16="http://schemas.microsoft.com/office/drawing/2014/main" id="{4BB0F5A6-7C41-4816-8C9F-8EB312FE7407}"/>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Khai báo kiểu tự định nghĩa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6E125CD-89A4-41C0-9272-C697276CFB20}"/>
              </a:ext>
            </a:extLst>
          </p:cNvPr>
          <p:cNvSpPr>
            <a:spLocks noGrp="1"/>
          </p:cNvSpPr>
          <p:nvPr>
            <p:ph type="sldNum" sz="quarter" idx="11"/>
          </p:nvPr>
        </p:nvSpPr>
        <p:spPr/>
        <p:txBody>
          <a:bodyPr/>
          <a:lstStyle/>
          <a:p>
            <a:fld id="{FEE21D4A-ABF9-4E97-9045-AE19C450250B}" type="slidenum">
              <a:rPr lang="en-US" altLang="en-US"/>
              <a:pPr/>
              <a:t>33</a:t>
            </a:fld>
            <a:endParaRPr lang="en-US" altLang="en-US"/>
          </a:p>
        </p:txBody>
      </p:sp>
      <p:sp>
        <p:nvSpPr>
          <p:cNvPr id="1466370" name="Rectangle 2">
            <a:extLst>
              <a:ext uri="{FF2B5EF4-FFF2-40B4-BE49-F238E27FC236}">
                <a16:creationId xmlns:a16="http://schemas.microsoft.com/office/drawing/2014/main" id="{9D5FE4C3-FEAF-47CD-8982-4C3BF5125CF0}"/>
              </a:ext>
            </a:extLst>
          </p:cNvPr>
          <p:cNvSpPr>
            <a:spLocks noGrp="1" noChangeArrowheads="1"/>
          </p:cNvSpPr>
          <p:nvPr>
            <p:ph type="body" idx="1"/>
          </p:nvPr>
        </p:nvSpPr>
        <p:spPr>
          <a:xfrm>
            <a:off x="152400" y="990600"/>
            <a:ext cx="8839200" cy="5715000"/>
          </a:xfrm>
        </p:spPr>
        <p:txBody>
          <a:bodyPr/>
          <a:lstStyle/>
          <a:p>
            <a:pPr>
              <a:lnSpc>
                <a:spcPct val="110000"/>
              </a:lnSpc>
            </a:pPr>
            <a:r>
              <a:rPr lang="en-US" altLang="en-US" sz="2800"/>
              <a:t>Các đối tượng biến được tạo ra và khai báo ở hàm </a:t>
            </a:r>
            <a:r>
              <a:rPr lang="en-US" altLang="en-US" sz="2800">
                <a:solidFill>
                  <a:srgbClr val="0000FF"/>
                </a:solidFill>
              </a:rPr>
              <a:t>compileBlock3()</a:t>
            </a:r>
          </a:p>
          <a:p>
            <a:pPr>
              <a:lnSpc>
                <a:spcPct val="110000"/>
              </a:lnSpc>
            </a:pPr>
            <a:r>
              <a:rPr lang="fr-FR" altLang="en-US" sz="2800"/>
              <a:t>Tạo một đối tượng biến</a:t>
            </a:r>
          </a:p>
          <a:p>
            <a:pPr lvl="1">
              <a:lnSpc>
                <a:spcPct val="110000"/>
              </a:lnSpc>
              <a:buFontTx/>
              <a:buNone/>
            </a:pPr>
            <a:r>
              <a:rPr lang="en-US" altLang="en-US" sz="2400"/>
              <a:t>varObj = createVariableObject(currentToken-&gt;string);</a:t>
            </a:r>
            <a:endParaRPr lang="en-US" altLang="en-US" sz="2000">
              <a:solidFill>
                <a:srgbClr val="0000FF"/>
              </a:solidFill>
            </a:endParaRPr>
          </a:p>
          <a:p>
            <a:pPr>
              <a:lnSpc>
                <a:spcPct val="110000"/>
              </a:lnSpc>
            </a:pPr>
            <a:r>
              <a:rPr lang="en-US" altLang="en-US" sz="2800"/>
              <a:t>Kiểu của biến được lấy từ quá trình duyệt kiểu bằng hàm   </a:t>
            </a:r>
            <a:r>
              <a:rPr lang="en-US" altLang="en-US" sz="2800">
                <a:solidFill>
                  <a:srgbClr val="0000FF"/>
                </a:solidFill>
              </a:rPr>
              <a:t>Type* compileType(void)</a:t>
            </a:r>
          </a:p>
          <a:p>
            <a:pPr>
              <a:lnSpc>
                <a:spcPct val="110000"/>
              </a:lnSpc>
            </a:pPr>
            <a:r>
              <a:rPr lang="en-US" altLang="en-US" sz="2800"/>
              <a:t>Lưu trữ phạm vi hiện tại vào danh sách thuộc tính của đối tượng biến để phục vụ mục đích sinh mã sau này</a:t>
            </a:r>
          </a:p>
          <a:p>
            <a:pPr>
              <a:lnSpc>
                <a:spcPct val="110000"/>
              </a:lnSpc>
            </a:pPr>
            <a:r>
              <a:rPr lang="en-US" altLang="en-US" sz="2800"/>
              <a:t>Sau khi duyệt xong một biến, phải đăng ký vào block hiện tại bằng hàm </a:t>
            </a:r>
            <a:r>
              <a:rPr lang="en-US" altLang="en-US" sz="2800">
                <a:solidFill>
                  <a:srgbClr val="0000FF"/>
                </a:solidFill>
              </a:rPr>
              <a:t>declareObject(varObj)</a:t>
            </a:r>
            <a:endParaRPr lang="en-US" altLang="en-US" sz="2400">
              <a:solidFill>
                <a:srgbClr val="0000FF"/>
              </a:solidFill>
            </a:endParaRPr>
          </a:p>
        </p:txBody>
      </p:sp>
      <p:sp>
        <p:nvSpPr>
          <p:cNvPr id="1466371" name="Rectangle 3">
            <a:extLst>
              <a:ext uri="{FF2B5EF4-FFF2-40B4-BE49-F238E27FC236}">
                <a16:creationId xmlns:a16="http://schemas.microsoft.com/office/drawing/2014/main" id="{352AAE7A-D46D-4EF1-8C8C-A6C64E202990}"/>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Khai báo biến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8D6B6C-777D-41FA-95DD-551AD8C6134F}"/>
              </a:ext>
            </a:extLst>
          </p:cNvPr>
          <p:cNvSpPr>
            <a:spLocks noGrp="1"/>
          </p:cNvSpPr>
          <p:nvPr>
            <p:ph type="sldNum" sz="quarter" idx="11"/>
          </p:nvPr>
        </p:nvSpPr>
        <p:spPr/>
        <p:txBody>
          <a:bodyPr/>
          <a:lstStyle/>
          <a:p>
            <a:fld id="{8FD96836-4104-44B7-89E0-E5D6BD8BD57C}" type="slidenum">
              <a:rPr lang="en-US" altLang="en-US"/>
              <a:pPr/>
              <a:t>34</a:t>
            </a:fld>
            <a:endParaRPr lang="en-US" altLang="en-US"/>
          </a:p>
        </p:txBody>
      </p:sp>
      <p:sp>
        <p:nvSpPr>
          <p:cNvPr id="1467394" name="Rectangle 2">
            <a:extLst>
              <a:ext uri="{FF2B5EF4-FFF2-40B4-BE49-F238E27FC236}">
                <a16:creationId xmlns:a16="http://schemas.microsoft.com/office/drawing/2014/main" id="{E4385205-460E-4BD4-9218-C01D8568AC11}"/>
              </a:ext>
            </a:extLst>
          </p:cNvPr>
          <p:cNvSpPr>
            <a:spLocks noGrp="1" noChangeArrowheads="1"/>
          </p:cNvSpPr>
          <p:nvPr>
            <p:ph type="body" idx="1"/>
          </p:nvPr>
        </p:nvSpPr>
        <p:spPr>
          <a:xfrm>
            <a:off x="152400" y="990600"/>
            <a:ext cx="8839200" cy="5715000"/>
          </a:xfrm>
        </p:spPr>
        <p:txBody>
          <a:bodyPr/>
          <a:lstStyle/>
          <a:p>
            <a:pPr>
              <a:lnSpc>
                <a:spcPct val="110000"/>
              </a:lnSpc>
            </a:pPr>
            <a:r>
              <a:rPr lang="en-US" altLang="en-US" sz="2800"/>
              <a:t>Các đối tượng hàm được tạo ra và khai báo ở hàm </a:t>
            </a:r>
            <a:r>
              <a:rPr lang="en-US" altLang="en-US" sz="2800">
                <a:solidFill>
                  <a:srgbClr val="0000FF"/>
                </a:solidFill>
              </a:rPr>
              <a:t>compileFuncDecl()</a:t>
            </a:r>
          </a:p>
          <a:p>
            <a:pPr>
              <a:lnSpc>
                <a:spcPct val="110000"/>
              </a:lnSpc>
            </a:pPr>
            <a:r>
              <a:rPr lang="en-US" altLang="en-US" sz="2800"/>
              <a:t>Các thuộc tính của đối tượng hàm sẽ được cập nhật bao gồm: </a:t>
            </a:r>
          </a:p>
          <a:p>
            <a:pPr lvl="1">
              <a:lnSpc>
                <a:spcPct val="110000"/>
              </a:lnSpc>
            </a:pPr>
            <a:r>
              <a:rPr lang="en-US" altLang="en-US" sz="2400"/>
              <a:t>Danh sách tham số: </a:t>
            </a:r>
            <a:r>
              <a:rPr lang="en-US" altLang="en-US" sz="2400">
                <a:solidFill>
                  <a:srgbClr val="0000FF"/>
                </a:solidFill>
              </a:rPr>
              <a:t>compileParams()</a:t>
            </a:r>
          </a:p>
          <a:p>
            <a:pPr lvl="1">
              <a:lnSpc>
                <a:spcPct val="110000"/>
              </a:lnSpc>
            </a:pPr>
            <a:r>
              <a:rPr lang="en-US" altLang="en-US" sz="2400"/>
              <a:t>Kiểu dữ liệu trả về: </a:t>
            </a:r>
            <a:r>
              <a:rPr lang="en-US" altLang="en-US" sz="2400">
                <a:solidFill>
                  <a:srgbClr val="0000FF"/>
                </a:solidFill>
              </a:rPr>
              <a:t>compileType()</a:t>
            </a:r>
          </a:p>
          <a:p>
            <a:pPr lvl="1">
              <a:lnSpc>
                <a:spcPct val="110000"/>
              </a:lnSpc>
            </a:pPr>
            <a:r>
              <a:rPr lang="en-US" altLang="en-US" sz="2400"/>
              <a:t>Phạm vi của hàm</a:t>
            </a:r>
          </a:p>
          <a:p>
            <a:pPr>
              <a:lnSpc>
                <a:spcPct val="110000"/>
              </a:lnSpc>
            </a:pPr>
            <a:r>
              <a:rPr lang="en-US" altLang="en-US" sz="2800"/>
              <a:t>Lưu ý đăng ký đối tượng hàm vào block hiện tại (</a:t>
            </a:r>
            <a:r>
              <a:rPr lang="en-US" altLang="en-US" sz="2800">
                <a:solidFill>
                  <a:srgbClr val="0000FF"/>
                </a:solidFill>
              </a:rPr>
              <a:t>declareObject</a:t>
            </a:r>
            <a:r>
              <a:rPr lang="en-US" altLang="en-US"/>
              <a:t>)</a:t>
            </a:r>
            <a:r>
              <a:rPr lang="en-US" altLang="en-US" sz="2800"/>
              <a:t>và chuyển block hiện tại sang block của hàm (</a:t>
            </a:r>
            <a:r>
              <a:rPr lang="en-US" altLang="en-US" sz="2800" i="1">
                <a:solidFill>
                  <a:srgbClr val="0000FF"/>
                </a:solidFill>
              </a:rPr>
              <a:t>enterBlock</a:t>
            </a:r>
            <a:r>
              <a:rPr lang="en-US" altLang="en-US" sz="2800"/>
              <a:t>) trước khi duyệt tiếp các đối tượng cục bộ. Khi duyệt xong </a:t>
            </a:r>
            <a:r>
              <a:rPr lang="en-US" altLang="en-US" sz="2800">
                <a:sym typeface="Symbol" panose="05050102010706020507" pitchFamily="18" charset="2"/>
              </a:rPr>
              <a:t></a:t>
            </a:r>
            <a:r>
              <a:rPr lang="en-US" altLang="en-US" sz="2800"/>
              <a:t> ra khỏi khối con</a:t>
            </a:r>
            <a:endParaRPr lang="en-US" altLang="en-US" sz="2400"/>
          </a:p>
        </p:txBody>
      </p:sp>
      <p:sp>
        <p:nvSpPr>
          <p:cNvPr id="1467395" name="Rectangle 3">
            <a:extLst>
              <a:ext uri="{FF2B5EF4-FFF2-40B4-BE49-F238E27FC236}">
                <a16:creationId xmlns:a16="http://schemas.microsoft.com/office/drawing/2014/main" id="{8B0902FC-6365-4A40-96C0-4295FCC5621D}"/>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Khai báo hàm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E2C88B-EA9B-45A0-AD60-9BAF7C8078BC}"/>
              </a:ext>
            </a:extLst>
          </p:cNvPr>
          <p:cNvSpPr>
            <a:spLocks noGrp="1"/>
          </p:cNvSpPr>
          <p:nvPr>
            <p:ph type="sldNum" sz="quarter" idx="11"/>
          </p:nvPr>
        </p:nvSpPr>
        <p:spPr/>
        <p:txBody>
          <a:bodyPr/>
          <a:lstStyle/>
          <a:p>
            <a:fld id="{8949E3D3-EC1D-48E5-81D1-6BBD3421907C}" type="slidenum">
              <a:rPr lang="en-US" altLang="en-US"/>
              <a:pPr/>
              <a:t>35</a:t>
            </a:fld>
            <a:endParaRPr lang="en-US" altLang="en-US"/>
          </a:p>
        </p:txBody>
      </p:sp>
      <p:sp>
        <p:nvSpPr>
          <p:cNvPr id="1468418" name="Rectangle 2">
            <a:extLst>
              <a:ext uri="{FF2B5EF4-FFF2-40B4-BE49-F238E27FC236}">
                <a16:creationId xmlns:a16="http://schemas.microsoft.com/office/drawing/2014/main" id="{BDB8C9DE-AEB1-408F-9317-650761321729}"/>
              </a:ext>
            </a:extLst>
          </p:cNvPr>
          <p:cNvSpPr>
            <a:spLocks noGrp="1" noChangeArrowheads="1"/>
          </p:cNvSpPr>
          <p:nvPr>
            <p:ph type="body" idx="1"/>
          </p:nvPr>
        </p:nvSpPr>
        <p:spPr>
          <a:xfrm>
            <a:off x="152400" y="990600"/>
            <a:ext cx="8839200" cy="5715000"/>
          </a:xfrm>
        </p:spPr>
        <p:txBody>
          <a:bodyPr/>
          <a:lstStyle/>
          <a:p>
            <a:pPr>
              <a:lnSpc>
                <a:spcPct val="110000"/>
              </a:lnSpc>
            </a:pPr>
            <a:r>
              <a:rPr lang="en-US" altLang="en-US" sz="2800"/>
              <a:t>Các đối tượng thủ tục được tạo ra và khai báo ở hàm </a:t>
            </a:r>
            <a:r>
              <a:rPr lang="en-US" altLang="en-US" sz="2800">
                <a:solidFill>
                  <a:srgbClr val="0000FF"/>
                </a:solidFill>
              </a:rPr>
              <a:t>compileProcDecl()</a:t>
            </a:r>
          </a:p>
          <a:p>
            <a:pPr>
              <a:lnSpc>
                <a:spcPct val="110000"/>
              </a:lnSpc>
            </a:pPr>
            <a:r>
              <a:rPr lang="fr-FR" altLang="en-US" sz="2800"/>
              <a:t>Tạo đối tượng thủ tục</a:t>
            </a:r>
          </a:p>
          <a:p>
            <a:pPr>
              <a:lnSpc>
                <a:spcPct val="110000"/>
              </a:lnSpc>
              <a:buFontTx/>
              <a:buNone/>
            </a:pPr>
            <a:r>
              <a:rPr lang="en-US" altLang="en-US" sz="2800"/>
              <a:t>	  </a:t>
            </a:r>
            <a:r>
              <a:rPr lang="en-US" altLang="en-US" sz="2400">
                <a:solidFill>
                  <a:srgbClr val="0000FF"/>
                </a:solidFill>
              </a:rPr>
              <a:t>procObj = createProcedureObject(currentToken-&gt;string);</a:t>
            </a:r>
            <a:endParaRPr lang="en-US" altLang="en-US" sz="2000">
              <a:solidFill>
                <a:srgbClr val="0000FF"/>
              </a:solidFill>
            </a:endParaRPr>
          </a:p>
          <a:p>
            <a:pPr>
              <a:lnSpc>
                <a:spcPct val="110000"/>
              </a:lnSpc>
            </a:pPr>
            <a:r>
              <a:rPr lang="en-US" altLang="en-US" sz="2800"/>
              <a:t>Các thuộc tính của đối tượng thủ tục sẽ được cập nhật gồm: </a:t>
            </a:r>
          </a:p>
          <a:p>
            <a:pPr lvl="1">
              <a:lnSpc>
                <a:spcPct val="110000"/>
              </a:lnSpc>
            </a:pPr>
            <a:r>
              <a:rPr lang="en-US" altLang="en-US" sz="2400"/>
              <a:t>Danh sách tham số: </a:t>
            </a:r>
            <a:r>
              <a:rPr lang="en-US" altLang="en-US" sz="2400">
                <a:solidFill>
                  <a:srgbClr val="0000FF"/>
                </a:solidFill>
              </a:rPr>
              <a:t>compileParams()</a:t>
            </a:r>
          </a:p>
          <a:p>
            <a:pPr lvl="1">
              <a:lnSpc>
                <a:spcPct val="110000"/>
              </a:lnSpc>
            </a:pPr>
            <a:r>
              <a:rPr lang="en-US" altLang="en-US" sz="2400"/>
              <a:t>Phạm vi của thủ tục</a:t>
            </a:r>
          </a:p>
          <a:p>
            <a:pPr>
              <a:lnSpc>
                <a:spcPct val="110000"/>
              </a:lnSpc>
            </a:pPr>
            <a:r>
              <a:rPr lang="en-US" altLang="en-US" sz="2800"/>
              <a:t>Lưu ý đăng ký đối tượng thủ tục vào block hiện tại và chuyển block hiện tại sang block của hàm trước khi duyệt tiếp các đối tượng cục bộ</a:t>
            </a:r>
            <a:endParaRPr lang="en-US" altLang="en-US" sz="2400"/>
          </a:p>
        </p:txBody>
      </p:sp>
      <p:sp>
        <p:nvSpPr>
          <p:cNvPr id="1468419" name="Rectangle 3">
            <a:extLst>
              <a:ext uri="{FF2B5EF4-FFF2-40B4-BE49-F238E27FC236}">
                <a16:creationId xmlns:a16="http://schemas.microsoft.com/office/drawing/2014/main" id="{357E8934-AAF6-440F-A73C-A84AD628B3A5}"/>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Khai báo thủ tục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09DC1BC-E753-4F2B-82A8-42C717B0B9D2}"/>
              </a:ext>
            </a:extLst>
          </p:cNvPr>
          <p:cNvSpPr>
            <a:spLocks noGrp="1"/>
          </p:cNvSpPr>
          <p:nvPr>
            <p:ph type="sldNum" sz="quarter" idx="11"/>
          </p:nvPr>
        </p:nvSpPr>
        <p:spPr/>
        <p:txBody>
          <a:bodyPr/>
          <a:lstStyle/>
          <a:p>
            <a:fld id="{B93475CC-B591-4FCE-AA35-3EC6C8DD02AF}" type="slidenum">
              <a:rPr lang="en-US" altLang="en-US"/>
              <a:pPr/>
              <a:t>36</a:t>
            </a:fld>
            <a:endParaRPr lang="en-US" altLang="en-US"/>
          </a:p>
        </p:txBody>
      </p:sp>
      <p:sp>
        <p:nvSpPr>
          <p:cNvPr id="1469442" name="Rectangle 2">
            <a:extLst>
              <a:ext uri="{FF2B5EF4-FFF2-40B4-BE49-F238E27FC236}">
                <a16:creationId xmlns:a16="http://schemas.microsoft.com/office/drawing/2014/main" id="{8E319B22-6305-4C8A-BA63-D1E68BBF3097}"/>
              </a:ext>
            </a:extLst>
          </p:cNvPr>
          <p:cNvSpPr>
            <a:spLocks noGrp="1" noChangeArrowheads="1"/>
          </p:cNvSpPr>
          <p:nvPr>
            <p:ph type="body" idx="1"/>
          </p:nvPr>
        </p:nvSpPr>
        <p:spPr>
          <a:xfrm>
            <a:off x="152400" y="990600"/>
            <a:ext cx="8839200" cy="5715000"/>
          </a:xfrm>
        </p:spPr>
        <p:txBody>
          <a:bodyPr/>
          <a:lstStyle/>
          <a:p>
            <a:r>
              <a:rPr lang="en-US" altLang="en-US" sz="2800"/>
              <a:t>Các đối tượng tham số hình thức được tạo ra và khai báo ở hàm </a:t>
            </a:r>
            <a:r>
              <a:rPr lang="en-US" altLang="en-US" sz="2800">
                <a:solidFill>
                  <a:srgbClr val="0000FF"/>
                </a:solidFill>
              </a:rPr>
              <a:t>compileParam()</a:t>
            </a:r>
          </a:p>
          <a:p>
            <a:r>
              <a:rPr lang="fr-FR" altLang="en-US" sz="2800"/>
              <a:t>Tạo đối tượng tham số </a:t>
            </a:r>
          </a:p>
          <a:p>
            <a:pPr>
              <a:buFontTx/>
              <a:buNone/>
            </a:pPr>
            <a:r>
              <a:rPr lang="en-US" altLang="en-US" sz="2400">
                <a:solidFill>
                  <a:srgbClr val="0000FF"/>
                </a:solidFill>
              </a:rPr>
              <a:t>		param = createParameterObject()</a:t>
            </a:r>
            <a:endParaRPr lang="en-US" altLang="en-US" sz="2000">
              <a:solidFill>
                <a:srgbClr val="0000FF"/>
              </a:solidFill>
            </a:endParaRPr>
          </a:p>
          <a:p>
            <a:r>
              <a:rPr lang="en-US" altLang="en-US" sz="2800"/>
              <a:t>Thuộc tính của đối tượng tham số hình thức gồm: </a:t>
            </a:r>
          </a:p>
          <a:p>
            <a:pPr lvl="1"/>
            <a:r>
              <a:rPr lang="en-US" altLang="en-US" sz="2400"/>
              <a:t>Kiểu dữ liệu cơ bản</a:t>
            </a:r>
          </a:p>
          <a:p>
            <a:pPr lvl="1"/>
            <a:r>
              <a:rPr lang="en-US" altLang="en-US" sz="2400"/>
              <a:t>Tham biến (PARAM_REFERENCE) hoặc tham trị (PARAM_VALUE)</a:t>
            </a:r>
          </a:p>
          <a:p>
            <a:r>
              <a:rPr lang="en-US" altLang="en-US" sz="2800" b="1"/>
              <a:t>Lưu ý:</a:t>
            </a:r>
            <a:r>
              <a:rPr lang="en-US" altLang="en-US" sz="2800"/>
              <a:t> đối tượng tham số hình thức được đăng ký vào đồng thời vào </a:t>
            </a:r>
          </a:p>
          <a:p>
            <a:pPr lvl="1"/>
            <a:r>
              <a:rPr lang="en-US" altLang="en-US" sz="2400"/>
              <a:t>Thuộc tính </a:t>
            </a:r>
            <a:r>
              <a:rPr lang="en-US" altLang="en-US" sz="2400">
                <a:solidFill>
                  <a:srgbClr val="0000FF"/>
                </a:solidFill>
              </a:rPr>
              <a:t>paramList </a:t>
            </a:r>
            <a:r>
              <a:rPr lang="en-US" altLang="en-US" sz="2400"/>
              <a:t>của hàm/thủ tục hiện tại, </a:t>
            </a:r>
          </a:p>
          <a:p>
            <a:pPr lvl="1"/>
            <a:r>
              <a:rPr lang="en-US" altLang="en-US" sz="2400"/>
              <a:t>Danh sách đối tượng trong phạm vi hiện tại: </a:t>
            </a:r>
            <a:r>
              <a:rPr lang="en-US" altLang="en-US" sz="2000">
                <a:solidFill>
                  <a:srgbClr val="0000FF"/>
                </a:solidFill>
              </a:rPr>
              <a:t>declareObject()</a:t>
            </a:r>
          </a:p>
        </p:txBody>
      </p:sp>
      <p:sp>
        <p:nvSpPr>
          <p:cNvPr id="1469443" name="Rectangle 3">
            <a:extLst>
              <a:ext uri="{FF2B5EF4-FFF2-40B4-BE49-F238E27FC236}">
                <a16:creationId xmlns:a16="http://schemas.microsoft.com/office/drawing/2014/main" id="{72483B17-C5F7-4A8F-A29D-9AEE6906BA7A}"/>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Khai báo tham số hình thức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0E2DA01-54F8-4283-BFC5-072332CB9467}"/>
              </a:ext>
            </a:extLst>
          </p:cNvPr>
          <p:cNvSpPr>
            <a:spLocks noGrp="1"/>
          </p:cNvSpPr>
          <p:nvPr>
            <p:ph type="sldNum" sz="quarter" idx="11"/>
          </p:nvPr>
        </p:nvSpPr>
        <p:spPr/>
        <p:txBody>
          <a:bodyPr/>
          <a:lstStyle/>
          <a:p>
            <a:fld id="{6A2DBC56-FD6E-43B4-8153-5D92C4083572}" type="slidenum">
              <a:rPr lang="en-US" altLang="en-US"/>
              <a:pPr/>
              <a:t>37</a:t>
            </a:fld>
            <a:endParaRPr lang="en-US" altLang="en-US"/>
          </a:p>
        </p:txBody>
      </p:sp>
      <p:sp>
        <p:nvSpPr>
          <p:cNvPr id="1461250" name="Rectangle 2">
            <a:extLst>
              <a:ext uri="{FF2B5EF4-FFF2-40B4-BE49-F238E27FC236}">
                <a16:creationId xmlns:a16="http://schemas.microsoft.com/office/drawing/2014/main" id="{F886DEFB-CA5A-4982-823B-C0E23A9F3AB6}"/>
              </a:ext>
            </a:extLst>
          </p:cNvPr>
          <p:cNvSpPr>
            <a:spLocks noGrp="1" noChangeArrowheads="1"/>
          </p:cNvSpPr>
          <p:nvPr>
            <p:ph type="body" idx="1"/>
          </p:nvPr>
        </p:nvSpPr>
        <p:spPr/>
        <p:txBody>
          <a:bodyPr/>
          <a:lstStyle/>
          <a:p>
            <a:pPr>
              <a:lnSpc>
                <a:spcPct val="120000"/>
              </a:lnSpc>
              <a:spcBef>
                <a:spcPct val="40000"/>
              </a:spcBef>
            </a:pPr>
            <a:r>
              <a:rPr lang="en-US" altLang="en-US">
                <a:solidFill>
                  <a:srgbClr val="270076"/>
                </a:solidFill>
              </a:rPr>
              <a:t>Tìm hiểu lại cấu trúc của bộ parser (có thay đổi)</a:t>
            </a:r>
          </a:p>
          <a:p>
            <a:pPr>
              <a:lnSpc>
                <a:spcPct val="120000"/>
              </a:lnSpc>
              <a:spcBef>
                <a:spcPct val="40000"/>
              </a:spcBef>
            </a:pPr>
            <a:r>
              <a:rPr lang="en-US" altLang="en-US">
                <a:solidFill>
                  <a:srgbClr val="270076"/>
                </a:solidFill>
              </a:rPr>
              <a:t>Bổ xung các đoạn code vào những hàm có đánh dấu TODO để thực hiện các công việc đăng ký đối tượng</a:t>
            </a:r>
          </a:p>
          <a:p>
            <a:pPr>
              <a:lnSpc>
                <a:spcPct val="120000"/>
              </a:lnSpc>
              <a:spcBef>
                <a:spcPct val="40000"/>
              </a:spcBef>
            </a:pPr>
            <a:r>
              <a:rPr lang="en-US" altLang="en-US">
                <a:solidFill>
                  <a:srgbClr val="270076"/>
                </a:solidFill>
              </a:rPr>
              <a:t>Biên dịch và thử nghiệm với các ví dụ mẫu</a:t>
            </a:r>
          </a:p>
        </p:txBody>
      </p:sp>
      <p:sp>
        <p:nvSpPr>
          <p:cNvPr id="1461251" name="Rectangle 3">
            <a:extLst>
              <a:ext uri="{FF2B5EF4-FFF2-40B4-BE49-F238E27FC236}">
                <a16:creationId xmlns:a16="http://schemas.microsoft.com/office/drawing/2014/main" id="{AC13D72F-8192-4375-9F4C-18B1C6535865}"/>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Nhiệm vụ ngày thứ hai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DCC579-0AFC-45D5-8666-DDE2B3E9C102}"/>
              </a:ext>
            </a:extLst>
          </p:cNvPr>
          <p:cNvSpPr>
            <a:spLocks noGrp="1"/>
          </p:cNvSpPr>
          <p:nvPr>
            <p:ph type="sldNum" sz="quarter" idx="11"/>
          </p:nvPr>
        </p:nvSpPr>
        <p:spPr/>
        <p:txBody>
          <a:bodyPr/>
          <a:lstStyle/>
          <a:p>
            <a:fld id="{19D23F5B-9DD8-4630-95F0-420230A09CBF}" type="slidenum">
              <a:rPr lang="en-US" altLang="en-US"/>
              <a:pPr/>
              <a:t>38</a:t>
            </a:fld>
            <a:endParaRPr lang="en-US" altLang="en-US"/>
          </a:p>
        </p:txBody>
      </p:sp>
      <p:sp>
        <p:nvSpPr>
          <p:cNvPr id="1458178" name="Rectangle 2">
            <a:extLst>
              <a:ext uri="{FF2B5EF4-FFF2-40B4-BE49-F238E27FC236}">
                <a16:creationId xmlns:a16="http://schemas.microsoft.com/office/drawing/2014/main" id="{CD415EDA-31AB-48C9-8B2D-65157A5EF298}"/>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Kết quả ví dụ</a:t>
            </a:r>
            <a:endParaRPr lang="en-US" altLang="en-US" sz="3600">
              <a:solidFill>
                <a:schemeClr val="bg1"/>
              </a:solidFill>
              <a:sym typeface="Symbol" panose="05050102010706020507" pitchFamily="18" charset="2"/>
            </a:endParaRPr>
          </a:p>
        </p:txBody>
      </p:sp>
      <p:pic>
        <p:nvPicPr>
          <p:cNvPr id="1458180" name="Picture 4">
            <a:extLst>
              <a:ext uri="{FF2B5EF4-FFF2-40B4-BE49-F238E27FC236}">
                <a16:creationId xmlns:a16="http://schemas.microsoft.com/office/drawing/2014/main" id="{139D2C66-E59B-411C-A606-E00144C3F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458200" cy="513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6F926E-BFA3-425B-8F4E-C1D846CBC323}"/>
              </a:ext>
            </a:extLst>
          </p:cNvPr>
          <p:cNvSpPr>
            <a:spLocks noGrp="1"/>
          </p:cNvSpPr>
          <p:nvPr>
            <p:ph type="sldNum" sz="quarter" idx="11"/>
          </p:nvPr>
        </p:nvSpPr>
        <p:spPr/>
        <p:txBody>
          <a:bodyPr/>
          <a:lstStyle/>
          <a:p>
            <a:fld id="{8630248E-8589-4B47-B9BA-B661EA41C582}" type="slidenum">
              <a:rPr lang="en-US" altLang="en-US"/>
              <a:pPr/>
              <a:t>39</a:t>
            </a:fld>
            <a:endParaRPr lang="en-US" altLang="en-US"/>
          </a:p>
        </p:txBody>
      </p:sp>
      <p:sp>
        <p:nvSpPr>
          <p:cNvPr id="1482754" name="Rectangle 2">
            <a:extLst>
              <a:ext uri="{FF2B5EF4-FFF2-40B4-BE49-F238E27FC236}">
                <a16:creationId xmlns:a16="http://schemas.microsoft.com/office/drawing/2014/main" id="{D25D3F4C-642E-49F2-B464-6B7C6067B3B6}"/>
              </a:ext>
            </a:extLst>
          </p:cNvPr>
          <p:cNvSpPr>
            <a:spLocks noGrp="1" noChangeArrowheads="1"/>
          </p:cNvSpPr>
          <p:nvPr>
            <p:ph type="body" idx="1"/>
          </p:nvPr>
        </p:nvSpPr>
        <p:spPr>
          <a:xfrm>
            <a:off x="266700" y="990600"/>
            <a:ext cx="8724900" cy="5410200"/>
          </a:xfrm>
        </p:spPr>
        <p:txBody>
          <a:bodyPr/>
          <a:lstStyle/>
          <a:p>
            <a:pPr>
              <a:lnSpc>
                <a:spcPct val="90000"/>
              </a:lnSpc>
            </a:pPr>
            <a:r>
              <a:rPr lang="en-US" altLang="en-US" sz="3600"/>
              <a:t>Ngày 1: </a:t>
            </a:r>
          </a:p>
          <a:p>
            <a:pPr lvl="1">
              <a:lnSpc>
                <a:spcPct val="90000"/>
              </a:lnSpc>
            </a:pPr>
            <a:r>
              <a:rPr lang="en-US" altLang="en-US" sz="3200"/>
              <a:t>Cài đặt bảng ký hiệu</a:t>
            </a:r>
          </a:p>
          <a:p>
            <a:pPr>
              <a:lnSpc>
                <a:spcPct val="90000"/>
              </a:lnSpc>
            </a:pPr>
            <a:r>
              <a:rPr lang="fr-FR" altLang="en-US" sz="3600"/>
              <a:t>Ngày 2: </a:t>
            </a:r>
          </a:p>
          <a:p>
            <a:pPr lvl="1">
              <a:lnSpc>
                <a:spcPct val="90000"/>
              </a:lnSpc>
            </a:pPr>
            <a:r>
              <a:rPr lang="fr-FR" altLang="en-US" sz="3200"/>
              <a:t>Xây dựng nội dung cho  bảng ký hiệu </a:t>
            </a:r>
          </a:p>
          <a:p>
            <a:pPr lvl="2">
              <a:lnSpc>
                <a:spcPct val="90000"/>
              </a:lnSpc>
            </a:pPr>
            <a:r>
              <a:rPr lang="fr-FR" altLang="en-US" sz="2800"/>
              <a:t>Trong khai báo các đối tượng</a:t>
            </a:r>
          </a:p>
          <a:p>
            <a:pPr>
              <a:lnSpc>
                <a:spcPct val="90000"/>
              </a:lnSpc>
            </a:pPr>
            <a:r>
              <a:rPr lang="fr-FR" altLang="en-US" sz="3600"/>
              <a:t>Ngày 3: </a:t>
            </a:r>
          </a:p>
          <a:p>
            <a:pPr lvl="1">
              <a:lnSpc>
                <a:spcPct val="90000"/>
              </a:lnSpc>
            </a:pPr>
            <a:r>
              <a:rPr lang="fr-FR" altLang="en-US" sz="3200"/>
              <a:t>Kiểm tra trong khai báo</a:t>
            </a:r>
          </a:p>
          <a:p>
            <a:pPr>
              <a:lnSpc>
                <a:spcPct val="90000"/>
              </a:lnSpc>
            </a:pPr>
            <a:r>
              <a:rPr lang="fr-FR" altLang="en-US" sz="3600"/>
              <a:t>Ngày 4: </a:t>
            </a:r>
          </a:p>
          <a:p>
            <a:pPr lvl="1">
              <a:lnSpc>
                <a:spcPct val="90000"/>
              </a:lnSpc>
            </a:pPr>
            <a:r>
              <a:rPr lang="fr-FR" altLang="en-US" sz="3200"/>
              <a:t>Kiểm tra tính nhất quán khi sử dụng</a:t>
            </a:r>
            <a:endParaRPr lang="en-US" altLang="en-US" sz="3200"/>
          </a:p>
        </p:txBody>
      </p:sp>
      <p:sp>
        <p:nvSpPr>
          <p:cNvPr id="1482755" name="Rectangle 3">
            <a:extLst>
              <a:ext uri="{FF2B5EF4-FFF2-40B4-BE49-F238E27FC236}">
                <a16:creationId xmlns:a16="http://schemas.microsoft.com/office/drawing/2014/main" id="{2FC0B795-57C8-49A6-9784-8DA309E40590}"/>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Phân tích ngữ nghĩa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EACC3C5A-C58E-4C80-BF4B-B2B301F4A0C9}"/>
              </a:ext>
            </a:extLst>
          </p:cNvPr>
          <p:cNvSpPr>
            <a:spLocks noGrp="1"/>
          </p:cNvSpPr>
          <p:nvPr>
            <p:ph type="sldNum" sz="quarter" idx="11"/>
          </p:nvPr>
        </p:nvSpPr>
        <p:spPr/>
        <p:txBody>
          <a:bodyPr/>
          <a:lstStyle/>
          <a:p>
            <a:fld id="{74AFB137-3866-4F5C-94B3-BF67552784C4}" type="slidenum">
              <a:rPr lang="en-US" altLang="en-US"/>
              <a:pPr/>
              <a:t>4</a:t>
            </a:fld>
            <a:endParaRPr lang="en-US" altLang="en-US"/>
          </a:p>
        </p:txBody>
      </p:sp>
      <p:grpSp>
        <p:nvGrpSpPr>
          <p:cNvPr id="1497090" name="Group 2">
            <a:extLst>
              <a:ext uri="{FF2B5EF4-FFF2-40B4-BE49-F238E27FC236}">
                <a16:creationId xmlns:a16="http://schemas.microsoft.com/office/drawing/2014/main" id="{18E0F573-5629-4BC6-A6EF-2544B312A833}"/>
              </a:ext>
            </a:extLst>
          </p:cNvPr>
          <p:cNvGrpSpPr>
            <a:grpSpLocks/>
          </p:cNvGrpSpPr>
          <p:nvPr/>
        </p:nvGrpSpPr>
        <p:grpSpPr bwMode="auto">
          <a:xfrm>
            <a:off x="214313" y="2147888"/>
            <a:ext cx="6034087" cy="4100512"/>
            <a:chOff x="135" y="1353"/>
            <a:chExt cx="3801" cy="2583"/>
          </a:xfrm>
        </p:grpSpPr>
        <p:sp>
          <p:nvSpPr>
            <p:cNvPr id="1497091" name="Oval 3">
              <a:extLst>
                <a:ext uri="{FF2B5EF4-FFF2-40B4-BE49-F238E27FC236}">
                  <a16:creationId xmlns:a16="http://schemas.microsoft.com/office/drawing/2014/main" id="{A1962A08-0774-4C10-AA98-DE9DA6B082C3}"/>
                </a:ext>
              </a:extLst>
            </p:cNvPr>
            <p:cNvSpPr>
              <a:spLocks noChangeArrowheads="1"/>
            </p:cNvSpPr>
            <p:nvPr/>
          </p:nvSpPr>
          <p:spPr bwMode="auto">
            <a:xfrm>
              <a:off x="135" y="1353"/>
              <a:ext cx="1584" cy="384"/>
            </a:xfrm>
            <a:prstGeom prst="ellipse">
              <a:avLst/>
            </a:prstGeom>
            <a:solidFill>
              <a:schemeClr val="accent1"/>
            </a:solidFill>
            <a:ln w="9525">
              <a:solidFill>
                <a:srgbClr val="FA061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7092" name="Text Box 4">
              <a:extLst>
                <a:ext uri="{FF2B5EF4-FFF2-40B4-BE49-F238E27FC236}">
                  <a16:creationId xmlns:a16="http://schemas.microsoft.com/office/drawing/2014/main" id="{AAF67771-6743-44B4-9A95-0DE97B8A9E6B}"/>
                </a:ext>
              </a:extLst>
            </p:cNvPr>
            <p:cNvSpPr txBox="1">
              <a:spLocks noChangeArrowheads="1"/>
            </p:cNvSpPr>
            <p:nvPr/>
          </p:nvSpPr>
          <p:spPr bwMode="auto">
            <a:xfrm>
              <a:off x="336" y="3648"/>
              <a:ext cx="3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2400" b="0">
                  <a:solidFill>
                    <a:schemeClr val="accent2"/>
                  </a:solidFill>
                </a:rPr>
                <a:t>Sử dụng sai ý nghĩa ban đầu (Hằng số)</a:t>
              </a:r>
              <a:endParaRPr lang="en-US" altLang="en-US" sz="2400" b="0">
                <a:solidFill>
                  <a:schemeClr val="accent2"/>
                </a:solidFill>
              </a:endParaRPr>
            </a:p>
          </p:txBody>
        </p:sp>
        <p:sp>
          <p:nvSpPr>
            <p:cNvPr id="1497093" name="Line 5">
              <a:extLst>
                <a:ext uri="{FF2B5EF4-FFF2-40B4-BE49-F238E27FC236}">
                  <a16:creationId xmlns:a16="http://schemas.microsoft.com/office/drawing/2014/main" id="{16DE9A5B-BFA6-4823-B817-C222CA4F8BF5}"/>
                </a:ext>
              </a:extLst>
            </p:cNvPr>
            <p:cNvSpPr>
              <a:spLocks noChangeShapeType="1"/>
            </p:cNvSpPr>
            <p:nvPr/>
          </p:nvSpPr>
          <p:spPr bwMode="auto">
            <a:xfrm>
              <a:off x="1008" y="1728"/>
              <a:ext cx="768" cy="192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7094" name="Line 6">
              <a:extLst>
                <a:ext uri="{FF2B5EF4-FFF2-40B4-BE49-F238E27FC236}">
                  <a16:creationId xmlns:a16="http://schemas.microsoft.com/office/drawing/2014/main" id="{4E4D0B8B-845B-4BD1-90E4-56F3F8F67DEE}"/>
                </a:ext>
              </a:extLst>
            </p:cNvPr>
            <p:cNvSpPr>
              <a:spLocks noChangeShapeType="1"/>
            </p:cNvSpPr>
            <p:nvPr/>
          </p:nvSpPr>
          <p:spPr bwMode="auto">
            <a:xfrm flipV="1">
              <a:off x="1776" y="3120"/>
              <a:ext cx="67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97095" name="Group 7">
            <a:extLst>
              <a:ext uri="{FF2B5EF4-FFF2-40B4-BE49-F238E27FC236}">
                <a16:creationId xmlns:a16="http://schemas.microsoft.com/office/drawing/2014/main" id="{2A90727E-002F-41BD-AAF3-2E0C99F625C6}"/>
              </a:ext>
            </a:extLst>
          </p:cNvPr>
          <p:cNvGrpSpPr>
            <a:grpSpLocks/>
          </p:cNvGrpSpPr>
          <p:nvPr/>
        </p:nvGrpSpPr>
        <p:grpSpPr bwMode="auto">
          <a:xfrm>
            <a:off x="3629025" y="4391025"/>
            <a:ext cx="5362575" cy="1019175"/>
            <a:chOff x="2286" y="2766"/>
            <a:chExt cx="3378" cy="642"/>
          </a:xfrm>
        </p:grpSpPr>
        <p:sp>
          <p:nvSpPr>
            <p:cNvPr id="1497096" name="Oval 8">
              <a:extLst>
                <a:ext uri="{FF2B5EF4-FFF2-40B4-BE49-F238E27FC236}">
                  <a16:creationId xmlns:a16="http://schemas.microsoft.com/office/drawing/2014/main" id="{EB070C60-21D7-4045-8A91-2ACDA69097AD}"/>
                </a:ext>
              </a:extLst>
            </p:cNvPr>
            <p:cNvSpPr>
              <a:spLocks noChangeArrowheads="1"/>
            </p:cNvSpPr>
            <p:nvPr/>
          </p:nvSpPr>
          <p:spPr bwMode="auto">
            <a:xfrm>
              <a:off x="2286" y="2766"/>
              <a:ext cx="912" cy="384"/>
            </a:xfrm>
            <a:prstGeom prst="ellipse">
              <a:avLst/>
            </a:prstGeom>
            <a:solidFill>
              <a:schemeClr val="accent1"/>
            </a:solidFill>
            <a:ln w="9525">
              <a:solidFill>
                <a:srgbClr val="FA061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7097" name="Text Box 9">
              <a:extLst>
                <a:ext uri="{FF2B5EF4-FFF2-40B4-BE49-F238E27FC236}">
                  <a16:creationId xmlns:a16="http://schemas.microsoft.com/office/drawing/2014/main" id="{B42AAA60-5895-4682-91EE-34D4BBE3B1E7}"/>
                </a:ext>
              </a:extLst>
            </p:cNvPr>
            <p:cNvSpPr txBox="1">
              <a:spLocks noChangeArrowheads="1"/>
            </p:cNvSpPr>
            <p:nvPr/>
          </p:nvSpPr>
          <p:spPr bwMode="auto">
            <a:xfrm>
              <a:off x="2640" y="3120"/>
              <a:ext cx="30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2400" b="0">
                  <a:solidFill>
                    <a:schemeClr val="accent2"/>
                  </a:solidFill>
                </a:rPr>
                <a:t>Hoàn toàn đúng cú pháp của KPL</a:t>
              </a:r>
            </a:p>
          </p:txBody>
        </p:sp>
      </p:grpSp>
      <p:sp>
        <p:nvSpPr>
          <p:cNvPr id="1497099" name="Rectangle 11">
            <a:extLst>
              <a:ext uri="{FF2B5EF4-FFF2-40B4-BE49-F238E27FC236}">
                <a16:creationId xmlns:a16="http://schemas.microsoft.com/office/drawing/2014/main" id="{7F6D0253-820C-4FC6-AC92-D4E42AFE01F1}"/>
              </a:ext>
            </a:extLst>
          </p:cNvPr>
          <p:cNvSpPr>
            <a:spLocks noGrp="1" noChangeArrowheads="1"/>
          </p:cNvSpPr>
          <p:nvPr>
            <p:ph type="body" idx="1"/>
          </p:nvPr>
        </p:nvSpPr>
        <p:spPr>
          <a:xfrm>
            <a:off x="228600" y="1676400"/>
            <a:ext cx="2971800" cy="2667000"/>
          </a:xfrm>
          <a:ln>
            <a:solidFill>
              <a:schemeClr val="accent2"/>
            </a:solidFill>
            <a:miter lim="800000"/>
            <a:headEnd/>
            <a:tailEnd/>
          </a:ln>
        </p:spPr>
        <p:txBody>
          <a:bodyPr/>
          <a:lstStyle/>
          <a:p>
            <a:pPr marL="0" indent="0">
              <a:lnSpc>
                <a:spcPct val="90000"/>
              </a:lnSpc>
              <a:buFontTx/>
              <a:buNone/>
            </a:pPr>
            <a:r>
              <a:rPr lang="en-US" altLang="en-US">
                <a:sym typeface="Symbol" panose="05050102010706020507" pitchFamily="18" charset="2"/>
              </a:rPr>
              <a:t>Program Toto; </a:t>
            </a:r>
          </a:p>
          <a:p>
            <a:pPr marL="0" indent="0">
              <a:lnSpc>
                <a:spcPct val="90000"/>
              </a:lnSpc>
              <a:buFontTx/>
              <a:buNone/>
            </a:pPr>
            <a:r>
              <a:rPr lang="en-US" altLang="en-US">
                <a:sym typeface="Symbol" panose="05050102010706020507" pitchFamily="18" charset="2"/>
              </a:rPr>
              <a:t>Const N = 0;</a:t>
            </a:r>
          </a:p>
          <a:p>
            <a:pPr marL="0" indent="0">
              <a:lnSpc>
                <a:spcPct val="90000"/>
              </a:lnSpc>
              <a:buFontTx/>
              <a:buNone/>
            </a:pPr>
            <a:r>
              <a:rPr lang="en-US" altLang="en-US">
                <a:sym typeface="Symbol" panose="05050102010706020507" pitchFamily="18" charset="2"/>
              </a:rPr>
              <a:t>Begin</a:t>
            </a:r>
          </a:p>
          <a:p>
            <a:pPr marL="0" indent="0">
              <a:lnSpc>
                <a:spcPct val="90000"/>
              </a:lnSpc>
              <a:buFontTx/>
              <a:buNone/>
            </a:pPr>
            <a:r>
              <a:rPr lang="en-US" altLang="en-US">
                <a:sym typeface="Symbol" panose="05050102010706020507" pitchFamily="18" charset="2"/>
              </a:rPr>
              <a:t>	</a:t>
            </a:r>
            <a:r>
              <a:rPr lang="en-US" altLang="en-US" b="1">
                <a:solidFill>
                  <a:schemeClr val="accent2"/>
                </a:solidFill>
                <a:sym typeface="Symbol" panose="05050102010706020507" pitchFamily="18" charset="2"/>
              </a:rPr>
              <a:t>N :=10</a:t>
            </a:r>
            <a:r>
              <a:rPr lang="en-US" altLang="en-US">
                <a:sym typeface="Symbol" panose="05050102010706020507" pitchFamily="18" charset="2"/>
              </a:rPr>
              <a:t>;</a:t>
            </a:r>
          </a:p>
          <a:p>
            <a:pPr marL="0" indent="0">
              <a:lnSpc>
                <a:spcPct val="90000"/>
              </a:lnSpc>
              <a:buFontTx/>
              <a:buNone/>
            </a:pPr>
            <a:r>
              <a:rPr lang="en-US" altLang="en-US">
                <a:sym typeface="Symbol" panose="05050102010706020507" pitchFamily="18" charset="2"/>
              </a:rPr>
              <a:t>End.</a:t>
            </a:r>
            <a:r>
              <a:rPr lang="en-US" altLang="en-US" sz="3600">
                <a:sym typeface="Symbol" panose="05050102010706020507" pitchFamily="18" charset="2"/>
              </a:rPr>
              <a:t> </a:t>
            </a:r>
            <a:endParaRPr lang="fr-FR" altLang="en-US" sz="3600">
              <a:sym typeface="Symbol" panose="05050102010706020507" pitchFamily="18" charset="2"/>
            </a:endParaRPr>
          </a:p>
        </p:txBody>
      </p:sp>
      <p:sp>
        <p:nvSpPr>
          <p:cNvPr id="1497101" name="Rectangle 13">
            <a:extLst>
              <a:ext uri="{FF2B5EF4-FFF2-40B4-BE49-F238E27FC236}">
                <a16:creationId xmlns:a16="http://schemas.microsoft.com/office/drawing/2014/main" id="{2BACA083-84C0-4763-99A7-C4C69717D375}"/>
              </a:ext>
            </a:extLst>
          </p:cNvPr>
          <p:cNvSpPr>
            <a:spLocks noChangeArrowheads="1"/>
          </p:cNvSpPr>
          <p:nvPr/>
        </p:nvSpPr>
        <p:spPr bwMode="auto">
          <a:xfrm>
            <a:off x="3124200" y="990600"/>
            <a:ext cx="5562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rgbClr val="220076"/>
                </a:solidFill>
                <a:latin typeface="Arial" panose="020B0604020202020204" pitchFamily="34" charset="0"/>
              </a:defRPr>
            </a:lvl1pPr>
            <a:lvl2pPr marL="682625" indent="-450850">
              <a:spcBef>
                <a:spcPct val="20000"/>
              </a:spcBef>
              <a:buChar char="–"/>
              <a:defRPr sz="2800">
                <a:solidFill>
                  <a:srgbClr val="220076"/>
                </a:solidFill>
                <a:latin typeface="Arial" panose="020B0604020202020204" pitchFamily="34" charset="0"/>
              </a:defRPr>
            </a:lvl2pPr>
            <a:lvl3pPr marL="1485900" indent="-457200">
              <a:spcBef>
                <a:spcPct val="20000"/>
              </a:spcBef>
              <a:buChar char="•"/>
              <a:defRPr sz="2400">
                <a:solidFill>
                  <a:srgbClr val="220076"/>
                </a:solidFill>
                <a:latin typeface="Arial" panose="020B0604020202020204" pitchFamily="34" charset="0"/>
              </a:defRPr>
            </a:lvl3pPr>
            <a:lvl4pPr marL="1752600" indent="-381000">
              <a:spcBef>
                <a:spcPct val="20000"/>
              </a:spcBef>
              <a:buChar char="–"/>
              <a:defRPr sz="2000">
                <a:solidFill>
                  <a:srgbClr val="220076"/>
                </a:solidFill>
                <a:latin typeface="Arial" panose="020B0604020202020204" pitchFamily="34" charset="0"/>
              </a:defRPr>
            </a:lvl4pPr>
            <a:lvl5pPr marL="2244725" indent="-381000">
              <a:spcBef>
                <a:spcPct val="20000"/>
              </a:spcBef>
              <a:buChar char="»"/>
              <a:defRPr sz="2000">
                <a:solidFill>
                  <a:srgbClr val="220076"/>
                </a:solidFill>
                <a:latin typeface="Arial" panose="020B0604020202020204" pitchFamily="34" charset="0"/>
              </a:defRPr>
            </a:lvl5pPr>
            <a:lvl6pPr marL="2701925" indent="-381000" fontAlgn="base">
              <a:spcBef>
                <a:spcPct val="20000"/>
              </a:spcBef>
              <a:spcAft>
                <a:spcPct val="0"/>
              </a:spcAft>
              <a:buChar char="»"/>
              <a:defRPr sz="2000">
                <a:solidFill>
                  <a:srgbClr val="220076"/>
                </a:solidFill>
                <a:latin typeface="Arial" panose="020B0604020202020204" pitchFamily="34" charset="0"/>
              </a:defRPr>
            </a:lvl6pPr>
            <a:lvl7pPr marL="3159125" indent="-381000" fontAlgn="base">
              <a:spcBef>
                <a:spcPct val="20000"/>
              </a:spcBef>
              <a:spcAft>
                <a:spcPct val="0"/>
              </a:spcAft>
              <a:buChar char="»"/>
              <a:defRPr sz="2000">
                <a:solidFill>
                  <a:srgbClr val="220076"/>
                </a:solidFill>
                <a:latin typeface="Arial" panose="020B0604020202020204" pitchFamily="34" charset="0"/>
              </a:defRPr>
            </a:lvl7pPr>
            <a:lvl8pPr marL="3616325" indent="-381000" fontAlgn="base">
              <a:spcBef>
                <a:spcPct val="20000"/>
              </a:spcBef>
              <a:spcAft>
                <a:spcPct val="0"/>
              </a:spcAft>
              <a:buChar char="»"/>
              <a:defRPr sz="2000">
                <a:solidFill>
                  <a:srgbClr val="220076"/>
                </a:solidFill>
                <a:latin typeface="Arial" panose="020B0604020202020204" pitchFamily="34" charset="0"/>
              </a:defRPr>
            </a:lvl8pPr>
            <a:lvl9pPr marL="4073525" indent="-381000" fontAlgn="base">
              <a:spcBef>
                <a:spcPct val="20000"/>
              </a:spcBef>
              <a:spcAft>
                <a:spcPct val="0"/>
              </a:spcAft>
              <a:buChar char="»"/>
              <a:defRPr sz="2000">
                <a:solidFill>
                  <a:srgbClr val="220076"/>
                </a:solidFill>
                <a:latin typeface="Arial" panose="020B0604020202020204" pitchFamily="34" charset="0"/>
              </a:defRPr>
            </a:lvl9pPr>
          </a:lstStyle>
          <a:p>
            <a:pPr>
              <a:lnSpc>
                <a:spcPct val="90000"/>
              </a:lnSpc>
              <a:buFontTx/>
              <a:buNone/>
            </a:pPr>
            <a:r>
              <a:rPr lang="fr-FR" altLang="en-US" sz="2400" b="0">
                <a:sym typeface="Symbol" panose="05050102010706020507" pitchFamily="18" charset="2"/>
              </a:rPr>
              <a:t>&lt;Statement&gt; </a:t>
            </a:r>
          </a:p>
          <a:p>
            <a:pPr lvl="1">
              <a:lnSpc>
                <a:spcPct val="90000"/>
              </a:lnSpc>
              <a:buFontTx/>
              <a:buNone/>
            </a:pPr>
            <a:r>
              <a:rPr lang="fr-FR" altLang="en-US" sz="2400" b="0">
                <a:sym typeface="Symbol" panose="05050102010706020507" pitchFamily="18" charset="2"/>
              </a:rPr>
              <a:t> </a:t>
            </a:r>
            <a:r>
              <a:rPr lang="en-US" altLang="en-US" sz="2400" b="0">
                <a:sym typeface="Symbol" panose="05050102010706020507" pitchFamily="18" charset="2"/>
              </a:rPr>
              <a:t>&lt;Variable&gt; := &lt;Expression&gt; </a:t>
            </a:r>
          </a:p>
          <a:p>
            <a:pPr lvl="1">
              <a:buFont typeface="Symbol" panose="05050102010706020507" pitchFamily="18" charset="2"/>
              <a:buNone/>
            </a:pPr>
            <a:r>
              <a:rPr lang="fr-FR" altLang="en-US" sz="2400" b="0">
                <a:sym typeface="Symbol" panose="05050102010706020507" pitchFamily="18" charset="2"/>
              </a:rPr>
              <a:t></a:t>
            </a:r>
            <a:r>
              <a:rPr lang="en-US" altLang="en-US" sz="2400" b="0">
                <a:sym typeface="Symbol" panose="05050102010706020507" pitchFamily="18" charset="2"/>
              </a:rPr>
              <a:t> &lt;Variableidentifier&gt;:=&lt;Expression&gt;</a:t>
            </a:r>
          </a:p>
          <a:p>
            <a:pPr lvl="1">
              <a:buFont typeface="Symbol" panose="05050102010706020507" pitchFamily="18" charset="2"/>
              <a:buNone/>
            </a:pPr>
            <a:r>
              <a:rPr lang="fr-FR" altLang="en-US" sz="2400" b="0">
                <a:sym typeface="Symbol" panose="05050102010706020507" pitchFamily="18" charset="2"/>
              </a:rPr>
              <a:t></a:t>
            </a:r>
            <a:r>
              <a:rPr lang="en-US" altLang="en-US" sz="2400" b="0">
                <a:sym typeface="Symbol" panose="05050102010706020507" pitchFamily="18" charset="2"/>
              </a:rPr>
              <a:t> N:= &lt;Expression&gt; </a:t>
            </a:r>
          </a:p>
          <a:p>
            <a:pPr lvl="1">
              <a:buFont typeface="Symbol" panose="05050102010706020507" pitchFamily="18" charset="2"/>
              <a:buNone/>
            </a:pPr>
            <a:r>
              <a:rPr lang="fr-FR" altLang="en-US" sz="2400" b="0">
                <a:sym typeface="Symbol" panose="05050102010706020507" pitchFamily="18" charset="2"/>
              </a:rPr>
              <a:t></a:t>
            </a:r>
            <a:r>
              <a:rPr lang="en-US" altLang="en-US" sz="2400" b="0">
                <a:sym typeface="Symbol" panose="05050102010706020507" pitchFamily="18" charset="2"/>
              </a:rPr>
              <a:t> N:=&lt;Term&gt; </a:t>
            </a:r>
          </a:p>
          <a:p>
            <a:pPr lvl="1">
              <a:buFont typeface="Symbol" panose="05050102010706020507" pitchFamily="18" charset="2"/>
              <a:buNone/>
            </a:pPr>
            <a:r>
              <a:rPr lang="fr-FR" altLang="en-US" sz="2400" b="0">
                <a:sym typeface="Symbol" panose="05050102010706020507" pitchFamily="18" charset="2"/>
              </a:rPr>
              <a:t></a:t>
            </a:r>
            <a:r>
              <a:rPr lang="en-US" altLang="en-US" sz="2400" b="0">
                <a:sym typeface="Symbol" panose="05050102010706020507" pitchFamily="18" charset="2"/>
              </a:rPr>
              <a:t> N:=&lt;Factor&gt;</a:t>
            </a:r>
          </a:p>
          <a:p>
            <a:pPr lvl="1">
              <a:buFont typeface="Symbol" panose="05050102010706020507" pitchFamily="18" charset="2"/>
              <a:buNone/>
            </a:pPr>
            <a:r>
              <a:rPr lang="fr-FR" altLang="en-US" sz="2400" b="0">
                <a:sym typeface="Symbol" panose="05050102010706020507" pitchFamily="18" charset="2"/>
              </a:rPr>
              <a:t></a:t>
            </a:r>
            <a:r>
              <a:rPr lang="en-US" altLang="en-US" sz="2400" b="0">
                <a:sym typeface="Symbol" panose="05050102010706020507" pitchFamily="18" charset="2"/>
              </a:rPr>
              <a:t> N:=&lt;Unsignedconstant&gt;</a:t>
            </a:r>
          </a:p>
          <a:p>
            <a:pPr lvl="1">
              <a:buFont typeface="Symbol" panose="05050102010706020507" pitchFamily="18" charset="2"/>
              <a:buNone/>
            </a:pPr>
            <a:r>
              <a:rPr lang="fr-FR" altLang="en-US" sz="2400" b="0">
                <a:sym typeface="Symbol" panose="05050102010706020507" pitchFamily="18" charset="2"/>
              </a:rPr>
              <a:t></a:t>
            </a:r>
            <a:r>
              <a:rPr lang="en-US" altLang="en-US" sz="2400" b="0">
                <a:sym typeface="Symbol" panose="05050102010706020507" pitchFamily="18" charset="2"/>
              </a:rPr>
              <a:t> N:=&lt;unsignedinteger&gt; </a:t>
            </a:r>
          </a:p>
          <a:p>
            <a:pPr lvl="1">
              <a:buFont typeface="Symbol" panose="05050102010706020507" pitchFamily="18" charset="2"/>
              <a:buNone/>
            </a:pPr>
            <a:r>
              <a:rPr lang="fr-FR" altLang="en-US" sz="2400" b="0">
                <a:sym typeface="Symbol" panose="05050102010706020507" pitchFamily="18" charset="2"/>
              </a:rPr>
              <a:t></a:t>
            </a:r>
            <a:r>
              <a:rPr lang="en-US" altLang="en-US" sz="2400" b="0">
                <a:sym typeface="Symbol" panose="05050102010706020507" pitchFamily="18" charset="2"/>
              </a:rPr>
              <a:t> N:=10</a:t>
            </a:r>
            <a:endParaRPr lang="fr-FR" altLang="en-US" sz="2400" b="0">
              <a:sym typeface="Symbol" panose="05050102010706020507" pitchFamily="18" charset="2"/>
            </a:endParaRPr>
          </a:p>
        </p:txBody>
      </p:sp>
      <p:sp>
        <p:nvSpPr>
          <p:cNvPr id="1497103" name="Rectangle 15">
            <a:extLst>
              <a:ext uri="{FF2B5EF4-FFF2-40B4-BE49-F238E27FC236}">
                <a16:creationId xmlns:a16="http://schemas.microsoft.com/office/drawing/2014/main" id="{D7EB1BEF-A48C-4E6E-A53A-4C875EABF788}"/>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Ví dụ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97101"/>
                                        </p:tgtEl>
                                        <p:attrNameLst>
                                          <p:attrName>style.visibility</p:attrName>
                                        </p:attrNameLst>
                                      </p:cBhvr>
                                      <p:to>
                                        <p:strVal val="visible"/>
                                      </p:to>
                                    </p:set>
                                    <p:animEffect transition="in" filter="checkerboard(across)">
                                      <p:cBhvr>
                                        <p:cTn id="7" dur="500"/>
                                        <p:tgtEl>
                                          <p:spTgt spid="1497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497095"/>
                                        </p:tgtEl>
                                        <p:attrNameLst>
                                          <p:attrName>style.visibility</p:attrName>
                                        </p:attrNameLst>
                                      </p:cBhvr>
                                      <p:to>
                                        <p:strVal val="visible"/>
                                      </p:to>
                                    </p:set>
                                    <p:animEffect transition="in" filter="diamond(in)">
                                      <p:cBhvr>
                                        <p:cTn id="12" dur="500"/>
                                        <p:tgtEl>
                                          <p:spTgt spid="14970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97090"/>
                                        </p:tgtEl>
                                        <p:attrNameLst>
                                          <p:attrName>style.visibility</p:attrName>
                                        </p:attrNameLst>
                                      </p:cBhvr>
                                      <p:to>
                                        <p:strVal val="visible"/>
                                      </p:to>
                                    </p:set>
                                    <p:animEffect transition="in" filter="dissolve">
                                      <p:cBhvr>
                                        <p:cTn id="17" dur="500"/>
                                        <p:tgtEl>
                                          <p:spTgt spid="1497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1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40B2BDA-7758-4422-9EEA-A0814E8B390F}"/>
              </a:ext>
            </a:extLst>
          </p:cNvPr>
          <p:cNvSpPr>
            <a:spLocks noGrp="1"/>
          </p:cNvSpPr>
          <p:nvPr>
            <p:ph type="sldNum" sz="quarter" idx="11"/>
          </p:nvPr>
        </p:nvSpPr>
        <p:spPr/>
        <p:txBody>
          <a:bodyPr/>
          <a:lstStyle/>
          <a:p>
            <a:fld id="{951317B7-DE73-4619-ADDC-3FEE24326779}" type="slidenum">
              <a:rPr lang="en-US" altLang="en-US"/>
              <a:pPr/>
              <a:t>40</a:t>
            </a:fld>
            <a:endParaRPr lang="en-US" altLang="en-US"/>
          </a:p>
        </p:txBody>
      </p:sp>
      <p:sp>
        <p:nvSpPr>
          <p:cNvPr id="1471490" name="Rectangle 2">
            <a:extLst>
              <a:ext uri="{FF2B5EF4-FFF2-40B4-BE49-F238E27FC236}">
                <a16:creationId xmlns:a16="http://schemas.microsoft.com/office/drawing/2014/main" id="{2CF8687B-0620-4220-8932-336F823D902C}"/>
              </a:ext>
            </a:extLst>
          </p:cNvPr>
          <p:cNvSpPr>
            <a:spLocks noGrp="1" noChangeArrowheads="1"/>
          </p:cNvSpPr>
          <p:nvPr>
            <p:ph type="body" idx="1"/>
          </p:nvPr>
        </p:nvSpPr>
        <p:spPr>
          <a:xfrm>
            <a:off x="152400" y="1524000"/>
            <a:ext cx="8839200" cy="4495800"/>
          </a:xfrm>
        </p:spPr>
        <p:txBody>
          <a:bodyPr/>
          <a:lstStyle/>
          <a:p>
            <a:pPr marL="609600" indent="-609600">
              <a:lnSpc>
                <a:spcPct val="150000"/>
              </a:lnSpc>
              <a:spcBef>
                <a:spcPct val="100000"/>
              </a:spcBef>
              <a:buFontTx/>
              <a:buAutoNum type="arabicPeriod"/>
            </a:pPr>
            <a:r>
              <a:rPr lang="en-US" altLang="en-US" sz="3600"/>
              <a:t>Kiểm tra sự trùng lặp khi khai báo đối tượng</a:t>
            </a:r>
          </a:p>
          <a:p>
            <a:pPr marL="609600" indent="-609600">
              <a:lnSpc>
                <a:spcPct val="150000"/>
              </a:lnSpc>
              <a:spcBef>
                <a:spcPct val="100000"/>
              </a:spcBef>
              <a:buFontTx/>
              <a:buAutoNum type="arabicPeriod"/>
            </a:pPr>
            <a:r>
              <a:rPr lang="en-US" altLang="en-US" sz="3600"/>
              <a:t>Kiểm tra tham chiếu tới các đối tượng</a:t>
            </a:r>
          </a:p>
        </p:txBody>
      </p:sp>
      <p:sp>
        <p:nvSpPr>
          <p:cNvPr id="1471491" name="Rectangle 3">
            <a:extLst>
              <a:ext uri="{FF2B5EF4-FFF2-40B4-BE49-F238E27FC236}">
                <a16:creationId xmlns:a16="http://schemas.microsoft.com/office/drawing/2014/main" id="{0D30166E-F422-4C81-969C-8EA32F5966C7}"/>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trong khai báo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56D097-B603-4390-974E-2F8C752095A7}"/>
              </a:ext>
            </a:extLst>
          </p:cNvPr>
          <p:cNvSpPr>
            <a:spLocks noGrp="1"/>
          </p:cNvSpPr>
          <p:nvPr>
            <p:ph type="sldNum" sz="quarter" idx="11"/>
          </p:nvPr>
        </p:nvSpPr>
        <p:spPr/>
        <p:txBody>
          <a:bodyPr/>
          <a:lstStyle/>
          <a:p>
            <a:fld id="{A153182D-8CC6-4D36-BECD-B6776B87893A}" type="slidenum">
              <a:rPr lang="en-US" altLang="en-US"/>
              <a:pPr/>
              <a:t>41</a:t>
            </a:fld>
            <a:endParaRPr lang="en-US" altLang="en-US"/>
          </a:p>
        </p:txBody>
      </p:sp>
      <p:sp>
        <p:nvSpPr>
          <p:cNvPr id="1470466" name="Rectangle 2">
            <a:extLst>
              <a:ext uri="{FF2B5EF4-FFF2-40B4-BE49-F238E27FC236}">
                <a16:creationId xmlns:a16="http://schemas.microsoft.com/office/drawing/2014/main" id="{AE60394C-5F1E-46E7-B844-40D9366BB5DE}"/>
              </a:ext>
            </a:extLst>
          </p:cNvPr>
          <p:cNvSpPr>
            <a:spLocks noGrp="1" noChangeArrowheads="1"/>
          </p:cNvSpPr>
          <p:nvPr>
            <p:ph type="body" idx="1"/>
          </p:nvPr>
        </p:nvSpPr>
        <p:spPr>
          <a:xfrm>
            <a:off x="266700" y="990600"/>
            <a:ext cx="8724900" cy="5791200"/>
          </a:xfrm>
        </p:spPr>
        <p:txBody>
          <a:bodyPr/>
          <a:lstStyle/>
          <a:p>
            <a:pPr>
              <a:lnSpc>
                <a:spcPct val="110000"/>
              </a:lnSpc>
            </a:pPr>
            <a:r>
              <a:rPr lang="en-US" altLang="en-US" sz="2800"/>
              <a:t>Tên là hợp lệ nếu như chưa từng được khai báo trong phạm vi hiện tại.</a:t>
            </a:r>
          </a:p>
          <a:p>
            <a:pPr>
              <a:lnSpc>
                <a:spcPct val="110000"/>
              </a:lnSpc>
            </a:pPr>
            <a:r>
              <a:rPr lang="en-US" altLang="en-US" sz="2800"/>
              <a:t>Để kiểm tra tên hợp lệ, sử dụng hàm </a:t>
            </a:r>
          </a:p>
          <a:p>
            <a:pPr>
              <a:lnSpc>
                <a:spcPct val="110000"/>
              </a:lnSpc>
              <a:buFontTx/>
              <a:buNone/>
            </a:pPr>
            <a:r>
              <a:rPr lang="en-US" altLang="en-US" sz="2800"/>
              <a:t>		</a:t>
            </a:r>
            <a:r>
              <a:rPr lang="en-US" altLang="en-US" sz="2400">
                <a:solidFill>
                  <a:srgbClr val="0000FF"/>
                </a:solidFill>
              </a:rPr>
              <a:t>void checkFreshIdent(char *name)</a:t>
            </a:r>
          </a:p>
          <a:p>
            <a:pPr>
              <a:lnSpc>
                <a:spcPct val="110000"/>
              </a:lnSpc>
            </a:pPr>
            <a:r>
              <a:rPr lang="en-US" altLang="en-US" sz="2800"/>
              <a:t>Kiểm tra tên hợp lệ được thực hiện khi</a:t>
            </a:r>
          </a:p>
          <a:p>
            <a:pPr lvl="1">
              <a:lnSpc>
                <a:spcPct val="110000"/>
              </a:lnSpc>
            </a:pPr>
            <a:r>
              <a:rPr lang="en-US" altLang="en-US" sz="2400"/>
              <a:t>Khai báo hằng</a:t>
            </a:r>
          </a:p>
          <a:p>
            <a:pPr lvl="1">
              <a:lnSpc>
                <a:spcPct val="110000"/>
              </a:lnSpc>
            </a:pPr>
            <a:r>
              <a:rPr lang="en-US" altLang="en-US" sz="2400"/>
              <a:t>Khai báo kiểu người dùng định nghĩa</a:t>
            </a:r>
          </a:p>
          <a:p>
            <a:pPr lvl="1">
              <a:lnSpc>
                <a:spcPct val="110000"/>
              </a:lnSpc>
            </a:pPr>
            <a:r>
              <a:rPr lang="en-US" altLang="en-US" sz="2400"/>
              <a:t>Khai báo biến</a:t>
            </a:r>
          </a:p>
          <a:p>
            <a:pPr lvl="1">
              <a:lnSpc>
                <a:spcPct val="110000"/>
              </a:lnSpc>
            </a:pPr>
            <a:r>
              <a:rPr lang="en-US" altLang="en-US" sz="2400"/>
              <a:t>Khai báo tham số hình thức</a:t>
            </a:r>
          </a:p>
          <a:p>
            <a:pPr lvl="1">
              <a:lnSpc>
                <a:spcPct val="110000"/>
              </a:lnSpc>
            </a:pPr>
            <a:r>
              <a:rPr lang="en-US" altLang="en-US" sz="2400"/>
              <a:t>Khai báo hàm</a:t>
            </a:r>
          </a:p>
          <a:p>
            <a:pPr lvl="1">
              <a:lnSpc>
                <a:spcPct val="110000"/>
              </a:lnSpc>
            </a:pPr>
            <a:r>
              <a:rPr lang="en-US" altLang="en-US" sz="2400"/>
              <a:t>Khai báo thủ tục </a:t>
            </a:r>
          </a:p>
        </p:txBody>
      </p:sp>
      <p:sp>
        <p:nvSpPr>
          <p:cNvPr id="1470467" name="Rectangle 3">
            <a:extLst>
              <a:ext uri="{FF2B5EF4-FFF2-40B4-BE49-F238E27FC236}">
                <a16:creationId xmlns:a16="http://schemas.microsoft.com/office/drawing/2014/main" id="{1AF06E95-DAE8-4179-99EA-8F137638C25F}"/>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tên hợp lệ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470466">
                                            <p:txEl>
                                              <p:pRg st="3" end="3"/>
                                            </p:txEl>
                                          </p:spTgt>
                                        </p:tgtEl>
                                        <p:attrNameLst>
                                          <p:attrName>style.visibility</p:attrName>
                                        </p:attrNameLst>
                                      </p:cBhvr>
                                      <p:to>
                                        <p:strVal val="visible"/>
                                      </p:to>
                                    </p:set>
                                    <p:animEffect transition="in" filter="diamond(in)">
                                      <p:cBhvr>
                                        <p:cTn id="7" dur="500"/>
                                        <p:tgtEl>
                                          <p:spTgt spid="1470466">
                                            <p:txEl>
                                              <p:pRg st="3" end="3"/>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470466">
                                            <p:txEl>
                                              <p:pRg st="4" end="4"/>
                                            </p:txEl>
                                          </p:spTgt>
                                        </p:tgtEl>
                                        <p:attrNameLst>
                                          <p:attrName>style.visibility</p:attrName>
                                        </p:attrNameLst>
                                      </p:cBhvr>
                                      <p:to>
                                        <p:strVal val="visible"/>
                                      </p:to>
                                    </p:set>
                                    <p:animEffect transition="in" filter="diamond(in)">
                                      <p:cBhvr>
                                        <p:cTn id="10" dur="500"/>
                                        <p:tgtEl>
                                          <p:spTgt spid="1470466">
                                            <p:txEl>
                                              <p:pRg st="4" end="4"/>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470466">
                                            <p:txEl>
                                              <p:pRg st="5" end="5"/>
                                            </p:txEl>
                                          </p:spTgt>
                                        </p:tgtEl>
                                        <p:attrNameLst>
                                          <p:attrName>style.visibility</p:attrName>
                                        </p:attrNameLst>
                                      </p:cBhvr>
                                      <p:to>
                                        <p:strVal val="visible"/>
                                      </p:to>
                                    </p:set>
                                    <p:animEffect transition="in" filter="diamond(in)">
                                      <p:cBhvr>
                                        <p:cTn id="13" dur="500"/>
                                        <p:tgtEl>
                                          <p:spTgt spid="1470466">
                                            <p:txEl>
                                              <p:pRg st="5" end="5"/>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470466">
                                            <p:txEl>
                                              <p:pRg st="6" end="6"/>
                                            </p:txEl>
                                          </p:spTgt>
                                        </p:tgtEl>
                                        <p:attrNameLst>
                                          <p:attrName>style.visibility</p:attrName>
                                        </p:attrNameLst>
                                      </p:cBhvr>
                                      <p:to>
                                        <p:strVal val="visible"/>
                                      </p:to>
                                    </p:set>
                                    <p:animEffect transition="in" filter="diamond(in)">
                                      <p:cBhvr>
                                        <p:cTn id="16" dur="500"/>
                                        <p:tgtEl>
                                          <p:spTgt spid="1470466">
                                            <p:txEl>
                                              <p:pRg st="6" end="6"/>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1470466">
                                            <p:txEl>
                                              <p:pRg st="7" end="7"/>
                                            </p:txEl>
                                          </p:spTgt>
                                        </p:tgtEl>
                                        <p:attrNameLst>
                                          <p:attrName>style.visibility</p:attrName>
                                        </p:attrNameLst>
                                      </p:cBhvr>
                                      <p:to>
                                        <p:strVal val="visible"/>
                                      </p:to>
                                    </p:set>
                                    <p:animEffect transition="in" filter="diamond(in)">
                                      <p:cBhvr>
                                        <p:cTn id="19" dur="500"/>
                                        <p:tgtEl>
                                          <p:spTgt spid="1470466">
                                            <p:txEl>
                                              <p:pRg st="7" end="7"/>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1470466">
                                            <p:txEl>
                                              <p:pRg st="8" end="8"/>
                                            </p:txEl>
                                          </p:spTgt>
                                        </p:tgtEl>
                                        <p:attrNameLst>
                                          <p:attrName>style.visibility</p:attrName>
                                        </p:attrNameLst>
                                      </p:cBhvr>
                                      <p:to>
                                        <p:strVal val="visible"/>
                                      </p:to>
                                    </p:set>
                                    <p:animEffect transition="in" filter="diamond(in)">
                                      <p:cBhvr>
                                        <p:cTn id="22" dur="500"/>
                                        <p:tgtEl>
                                          <p:spTgt spid="1470466">
                                            <p:txEl>
                                              <p:pRg st="8" end="8"/>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1470466">
                                            <p:txEl>
                                              <p:pRg st="9" end="9"/>
                                            </p:txEl>
                                          </p:spTgt>
                                        </p:tgtEl>
                                        <p:attrNameLst>
                                          <p:attrName>style.visibility</p:attrName>
                                        </p:attrNameLst>
                                      </p:cBhvr>
                                      <p:to>
                                        <p:strVal val="visible"/>
                                      </p:to>
                                    </p:set>
                                    <p:animEffect transition="in" filter="diamond(in)">
                                      <p:cBhvr>
                                        <p:cTn id="25" dur="500"/>
                                        <p:tgtEl>
                                          <p:spTgt spid="14704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C9F4262-8287-44A2-BDA9-03CA452DA8FE}"/>
              </a:ext>
            </a:extLst>
          </p:cNvPr>
          <p:cNvSpPr>
            <a:spLocks noGrp="1"/>
          </p:cNvSpPr>
          <p:nvPr>
            <p:ph type="sldNum" sz="quarter" idx="11"/>
          </p:nvPr>
        </p:nvSpPr>
        <p:spPr/>
        <p:txBody>
          <a:bodyPr/>
          <a:lstStyle/>
          <a:p>
            <a:fld id="{82444C51-5F7F-45CE-9642-E4E6CA300DA9}" type="slidenum">
              <a:rPr lang="en-US" altLang="en-US"/>
              <a:pPr/>
              <a:t>42</a:t>
            </a:fld>
            <a:endParaRPr lang="en-US" altLang="en-US"/>
          </a:p>
        </p:txBody>
      </p:sp>
      <p:sp>
        <p:nvSpPr>
          <p:cNvPr id="1472514" name="Rectangle 2">
            <a:extLst>
              <a:ext uri="{FF2B5EF4-FFF2-40B4-BE49-F238E27FC236}">
                <a16:creationId xmlns:a16="http://schemas.microsoft.com/office/drawing/2014/main" id="{485BF16F-907C-44AC-8F70-AC34FD02D207}"/>
              </a:ext>
            </a:extLst>
          </p:cNvPr>
          <p:cNvSpPr>
            <a:spLocks noGrp="1" noChangeArrowheads="1"/>
          </p:cNvSpPr>
          <p:nvPr>
            <p:ph type="body" idx="1"/>
          </p:nvPr>
        </p:nvSpPr>
        <p:spPr>
          <a:xfrm>
            <a:off x="152400" y="990600"/>
            <a:ext cx="8839200" cy="5715000"/>
          </a:xfrm>
        </p:spPr>
        <p:txBody>
          <a:bodyPr/>
          <a:lstStyle/>
          <a:p>
            <a:pPr>
              <a:lnSpc>
                <a:spcPct val="105000"/>
              </a:lnSpc>
            </a:pPr>
            <a:r>
              <a:rPr lang="en-US" altLang="en-US"/>
              <a:t>Được thực hiện khi có tham chiếu tới hằng đó</a:t>
            </a:r>
          </a:p>
          <a:p>
            <a:pPr lvl="1">
              <a:lnSpc>
                <a:spcPct val="105000"/>
              </a:lnSpc>
            </a:pPr>
            <a:r>
              <a:rPr lang="en-US" altLang="en-US"/>
              <a:t>Khi duyệt một hằng không dấu</a:t>
            </a:r>
          </a:p>
          <a:p>
            <a:pPr lvl="1">
              <a:lnSpc>
                <a:spcPct val="105000"/>
              </a:lnSpc>
            </a:pPr>
            <a:r>
              <a:rPr lang="en-US" altLang="en-US"/>
              <a:t>Khi duyệt một hằng số</a:t>
            </a:r>
          </a:p>
          <a:p>
            <a:pPr>
              <a:lnSpc>
                <a:spcPct val="105000"/>
              </a:lnSpc>
            </a:pPr>
            <a:r>
              <a:rPr lang="en-US" altLang="en-US"/>
              <a:t>Lưu ý tới phạm vi của hằng số: </a:t>
            </a:r>
          </a:p>
          <a:p>
            <a:pPr lvl="1">
              <a:lnSpc>
                <a:spcPct val="105000"/>
              </a:lnSpc>
            </a:pPr>
            <a:r>
              <a:rPr lang="en-US" altLang="en-US"/>
              <a:t>Nếu hằng không được định nghĩa trong phạm vi hiện tại </a:t>
            </a:r>
            <a:r>
              <a:rPr lang="en-US" altLang="en-US">
                <a:sym typeface="Symbol" panose="05050102010706020507" pitchFamily="18" charset="2"/>
              </a:rPr>
              <a:t></a:t>
            </a:r>
            <a:r>
              <a:rPr lang="en-US" altLang="en-US"/>
              <a:t> tìm kiếm ở những phạm vi rộng hơn</a:t>
            </a:r>
          </a:p>
          <a:p>
            <a:pPr>
              <a:lnSpc>
                <a:spcPct val="105000"/>
              </a:lnSpc>
            </a:pPr>
            <a:r>
              <a:rPr lang="en-US" altLang="en-US"/>
              <a:t>Giá trị của hằng số đã khai báo sẽ được sử dụng để tạo ra giá trị của hằng số đang duyệt</a:t>
            </a:r>
          </a:p>
          <a:p>
            <a:pPr lvl="1">
              <a:lnSpc>
                <a:spcPct val="105000"/>
              </a:lnSpc>
            </a:pPr>
            <a:r>
              <a:rPr lang="en-US" altLang="en-US"/>
              <a:t>Chia sẻ giá trị hằng</a:t>
            </a:r>
          </a:p>
          <a:p>
            <a:pPr lvl="1">
              <a:lnSpc>
                <a:spcPct val="105000"/>
              </a:lnSpc>
            </a:pPr>
            <a:r>
              <a:rPr lang="en-US" altLang="en-US"/>
              <a:t>Không chia sẻ </a:t>
            </a:r>
            <a:r>
              <a:rPr lang="en-US" altLang="en-US">
                <a:sym typeface="Wingdings" panose="05000000000000000000" pitchFamily="2" charset="2"/>
              </a:rPr>
              <a:t> duplicateConstantValue</a:t>
            </a:r>
          </a:p>
        </p:txBody>
      </p:sp>
      <p:sp>
        <p:nvSpPr>
          <p:cNvPr id="1472515" name="Rectangle 3">
            <a:extLst>
              <a:ext uri="{FF2B5EF4-FFF2-40B4-BE49-F238E27FC236}">
                <a16:creationId xmlns:a16="http://schemas.microsoft.com/office/drawing/2014/main" id="{8A8D7C6C-A067-47F5-B7D5-3D5D019F2992}"/>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hằng số đã khai báo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B2681E7-154E-4603-8DFE-03874DAFED52}"/>
              </a:ext>
            </a:extLst>
          </p:cNvPr>
          <p:cNvSpPr>
            <a:spLocks noGrp="1"/>
          </p:cNvSpPr>
          <p:nvPr>
            <p:ph type="sldNum" sz="quarter" idx="11"/>
          </p:nvPr>
        </p:nvSpPr>
        <p:spPr/>
        <p:txBody>
          <a:bodyPr/>
          <a:lstStyle/>
          <a:p>
            <a:fld id="{3CD35B3C-7FF7-4AAE-BBA2-10F180FF49DA}" type="slidenum">
              <a:rPr lang="en-US" altLang="en-US"/>
              <a:pPr/>
              <a:t>43</a:t>
            </a:fld>
            <a:endParaRPr lang="en-US" altLang="en-US"/>
          </a:p>
        </p:txBody>
      </p:sp>
      <p:sp>
        <p:nvSpPr>
          <p:cNvPr id="1474562" name="Rectangle 2">
            <a:extLst>
              <a:ext uri="{FF2B5EF4-FFF2-40B4-BE49-F238E27FC236}">
                <a16:creationId xmlns:a16="http://schemas.microsoft.com/office/drawing/2014/main" id="{D783C612-8E12-4964-9A64-6AE1ADF229B9}"/>
              </a:ext>
            </a:extLst>
          </p:cNvPr>
          <p:cNvSpPr>
            <a:spLocks noGrp="1" noChangeArrowheads="1"/>
          </p:cNvSpPr>
          <p:nvPr>
            <p:ph type="body" idx="1"/>
          </p:nvPr>
        </p:nvSpPr>
        <p:spPr>
          <a:xfrm>
            <a:off x="152400" y="990600"/>
            <a:ext cx="8839200" cy="5715000"/>
          </a:xfrm>
        </p:spPr>
        <p:txBody>
          <a:bodyPr/>
          <a:lstStyle/>
          <a:p>
            <a:pPr>
              <a:lnSpc>
                <a:spcPct val="110000"/>
              </a:lnSpc>
            </a:pPr>
            <a:r>
              <a:rPr lang="en-US" altLang="en-US"/>
              <a:t>Được thực hiện khi có tham chiếu tới kiểu đó</a:t>
            </a:r>
          </a:p>
          <a:p>
            <a:pPr lvl="1">
              <a:lnSpc>
                <a:spcPct val="110000"/>
              </a:lnSpc>
            </a:pPr>
            <a:r>
              <a:rPr lang="en-US" altLang="en-US"/>
              <a:t>Khi duyệt kiểu: compileType</a:t>
            </a:r>
          </a:p>
          <a:p>
            <a:pPr>
              <a:lnSpc>
                <a:spcPct val="110000"/>
              </a:lnSpc>
            </a:pPr>
            <a:r>
              <a:rPr lang="en-US" altLang="en-US"/>
              <a:t>Lưu ý phạm vi của kiểu: </a:t>
            </a:r>
          </a:p>
          <a:p>
            <a:pPr lvl="1">
              <a:lnSpc>
                <a:spcPct val="110000"/>
              </a:lnSpc>
            </a:pPr>
            <a:r>
              <a:rPr lang="en-US" altLang="en-US"/>
              <a:t>Nếu kiểu không được định nghĩa trong phạm vi hiện tại </a:t>
            </a:r>
            <a:r>
              <a:rPr lang="en-US" altLang="en-US">
                <a:sym typeface="Symbol" panose="05050102010706020507" pitchFamily="18" charset="2"/>
              </a:rPr>
              <a:t></a:t>
            </a:r>
            <a:r>
              <a:rPr lang="en-US" altLang="en-US"/>
              <a:t> tìm kiếm ở những phạm vi rộng hơn</a:t>
            </a:r>
          </a:p>
          <a:p>
            <a:pPr>
              <a:lnSpc>
                <a:spcPct val="110000"/>
              </a:lnSpc>
            </a:pPr>
            <a:r>
              <a:rPr lang="en-US" altLang="en-US"/>
              <a:t>Kiểu thực tế của định danh kiểu được tham chiếu sẽ được sử dụng để tạo ra kiểu đang duyệt</a:t>
            </a:r>
          </a:p>
          <a:p>
            <a:pPr lvl="1">
              <a:lnSpc>
                <a:spcPct val="110000"/>
              </a:lnSpc>
            </a:pPr>
            <a:r>
              <a:rPr lang="en-US" altLang="en-US"/>
              <a:t>Chia sẻ</a:t>
            </a:r>
          </a:p>
          <a:p>
            <a:pPr lvl="1">
              <a:lnSpc>
                <a:spcPct val="110000"/>
              </a:lnSpc>
            </a:pPr>
            <a:r>
              <a:rPr lang="en-US" altLang="en-US"/>
              <a:t>Không chia sẻ </a:t>
            </a:r>
            <a:r>
              <a:rPr lang="en-US" altLang="en-US">
                <a:sym typeface="Wingdings" panose="05000000000000000000" pitchFamily="2" charset="2"/>
              </a:rPr>
              <a:t> duplicateType</a:t>
            </a:r>
          </a:p>
        </p:txBody>
      </p:sp>
      <p:sp>
        <p:nvSpPr>
          <p:cNvPr id="1474563" name="Rectangle 3">
            <a:extLst>
              <a:ext uri="{FF2B5EF4-FFF2-40B4-BE49-F238E27FC236}">
                <a16:creationId xmlns:a16="http://schemas.microsoft.com/office/drawing/2014/main" id="{56BE2E61-C9C6-45F1-B6B5-2F70460403CA}"/>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kiểu đã khai báo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36CEFA-83D3-4AE6-AA4D-2FBD6E160530}"/>
              </a:ext>
            </a:extLst>
          </p:cNvPr>
          <p:cNvSpPr>
            <a:spLocks noGrp="1"/>
          </p:cNvSpPr>
          <p:nvPr>
            <p:ph type="sldNum" sz="quarter" idx="11"/>
          </p:nvPr>
        </p:nvSpPr>
        <p:spPr/>
        <p:txBody>
          <a:bodyPr/>
          <a:lstStyle/>
          <a:p>
            <a:fld id="{C817F23A-4963-4A5C-864D-7BA2521D023B}" type="slidenum">
              <a:rPr lang="en-US" altLang="en-US"/>
              <a:pPr/>
              <a:t>44</a:t>
            </a:fld>
            <a:endParaRPr lang="en-US" altLang="en-US"/>
          </a:p>
        </p:txBody>
      </p:sp>
      <p:sp>
        <p:nvSpPr>
          <p:cNvPr id="1475586" name="Rectangle 2">
            <a:extLst>
              <a:ext uri="{FF2B5EF4-FFF2-40B4-BE49-F238E27FC236}">
                <a16:creationId xmlns:a16="http://schemas.microsoft.com/office/drawing/2014/main" id="{F8977185-DF3A-4626-BB69-83F7B3B5D8A9}"/>
              </a:ext>
            </a:extLst>
          </p:cNvPr>
          <p:cNvSpPr>
            <a:spLocks noGrp="1" noChangeArrowheads="1"/>
          </p:cNvSpPr>
          <p:nvPr>
            <p:ph type="body" idx="1"/>
          </p:nvPr>
        </p:nvSpPr>
        <p:spPr>
          <a:xfrm>
            <a:off x="152400" y="990600"/>
            <a:ext cx="8839200" cy="5715000"/>
          </a:xfrm>
        </p:spPr>
        <p:txBody>
          <a:bodyPr/>
          <a:lstStyle/>
          <a:p>
            <a:pPr>
              <a:lnSpc>
                <a:spcPct val="120000"/>
              </a:lnSpc>
              <a:spcBef>
                <a:spcPct val="40000"/>
              </a:spcBef>
            </a:pPr>
            <a:r>
              <a:rPr lang="en-US" altLang="en-US"/>
              <a:t>Kiểm tra một biến đã khai báo được thực hiện khi có tham chiếu tới biến đó</a:t>
            </a:r>
          </a:p>
          <a:p>
            <a:pPr lvl="1">
              <a:lnSpc>
                <a:spcPct val="120000"/>
              </a:lnSpc>
              <a:spcBef>
                <a:spcPct val="40000"/>
              </a:spcBef>
            </a:pPr>
            <a:r>
              <a:rPr lang="en-US" altLang="en-US"/>
              <a:t>Trong câu lệnh gán</a:t>
            </a:r>
          </a:p>
          <a:p>
            <a:pPr lvl="1">
              <a:lnSpc>
                <a:spcPct val="120000"/>
              </a:lnSpc>
              <a:spcBef>
                <a:spcPct val="40000"/>
              </a:spcBef>
            </a:pPr>
            <a:r>
              <a:rPr lang="en-US" altLang="en-US"/>
              <a:t>Trong câu lệnh for</a:t>
            </a:r>
          </a:p>
          <a:p>
            <a:pPr lvl="1">
              <a:lnSpc>
                <a:spcPct val="120000"/>
              </a:lnSpc>
              <a:spcBef>
                <a:spcPct val="40000"/>
              </a:spcBef>
            </a:pPr>
            <a:r>
              <a:rPr lang="en-US" altLang="en-US"/>
              <a:t>Trong khi duyệt factor</a:t>
            </a:r>
          </a:p>
          <a:p>
            <a:pPr>
              <a:lnSpc>
                <a:spcPct val="120000"/>
              </a:lnSpc>
              <a:spcBef>
                <a:spcPct val="40000"/>
              </a:spcBef>
            </a:pPr>
            <a:r>
              <a:rPr lang="en-US" altLang="en-US"/>
              <a:t>Lưu ý tới phạm vi của biến: </a:t>
            </a:r>
          </a:p>
          <a:p>
            <a:pPr lvl="1">
              <a:lnSpc>
                <a:spcPct val="120000"/>
              </a:lnSpc>
              <a:spcBef>
                <a:spcPct val="40000"/>
              </a:spcBef>
            </a:pPr>
            <a:r>
              <a:rPr lang="en-US" altLang="en-US"/>
              <a:t>Nếu biến không được định nghĩa trong phạm vi hiện tại </a:t>
            </a:r>
            <a:r>
              <a:rPr lang="en-US" altLang="en-US">
                <a:sym typeface="Symbol" panose="05050102010706020507" pitchFamily="18" charset="2"/>
              </a:rPr>
              <a:t></a:t>
            </a:r>
            <a:r>
              <a:rPr lang="en-US" altLang="en-US"/>
              <a:t> tìm kiếm ở những phạm vi rộng hơn</a:t>
            </a:r>
            <a:endParaRPr lang="en-US" altLang="en-US" sz="3200">
              <a:sym typeface="Wingdings" panose="05000000000000000000" pitchFamily="2" charset="2"/>
            </a:endParaRPr>
          </a:p>
        </p:txBody>
      </p:sp>
      <p:sp>
        <p:nvSpPr>
          <p:cNvPr id="1475587" name="Rectangle 3">
            <a:extLst>
              <a:ext uri="{FF2B5EF4-FFF2-40B4-BE49-F238E27FC236}">
                <a16:creationId xmlns:a16="http://schemas.microsoft.com/office/drawing/2014/main" id="{AD84F8C3-CDD6-425C-B6F1-AC8C6F7E7BF4}"/>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biến đã khai báo (1/2)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98760B-DC96-45F4-A13F-F52E9348FFB3}"/>
              </a:ext>
            </a:extLst>
          </p:cNvPr>
          <p:cNvSpPr>
            <a:spLocks noGrp="1"/>
          </p:cNvSpPr>
          <p:nvPr>
            <p:ph type="sldNum" sz="quarter" idx="11"/>
          </p:nvPr>
        </p:nvSpPr>
        <p:spPr/>
        <p:txBody>
          <a:bodyPr/>
          <a:lstStyle/>
          <a:p>
            <a:fld id="{F129F7A4-C08B-4B4B-9EF0-ED6E59546DE9}" type="slidenum">
              <a:rPr lang="en-US" altLang="en-US"/>
              <a:pPr/>
              <a:t>45</a:t>
            </a:fld>
            <a:endParaRPr lang="en-US" altLang="en-US"/>
          </a:p>
        </p:txBody>
      </p:sp>
      <p:sp>
        <p:nvSpPr>
          <p:cNvPr id="1476610" name="Rectangle 2">
            <a:extLst>
              <a:ext uri="{FF2B5EF4-FFF2-40B4-BE49-F238E27FC236}">
                <a16:creationId xmlns:a16="http://schemas.microsoft.com/office/drawing/2014/main" id="{EBCE8CC2-87E0-4D24-9B25-80F40865835C}"/>
              </a:ext>
            </a:extLst>
          </p:cNvPr>
          <p:cNvSpPr>
            <a:spLocks noGrp="1" noChangeArrowheads="1"/>
          </p:cNvSpPr>
          <p:nvPr>
            <p:ph type="body" idx="1"/>
          </p:nvPr>
        </p:nvSpPr>
        <p:spPr>
          <a:xfrm>
            <a:off x="152400" y="990600"/>
            <a:ext cx="8839200" cy="5715000"/>
          </a:xfrm>
        </p:spPr>
        <p:txBody>
          <a:bodyPr/>
          <a:lstStyle/>
          <a:p>
            <a:pPr>
              <a:lnSpc>
                <a:spcPct val="120000"/>
              </a:lnSpc>
              <a:spcBef>
                <a:spcPct val="40000"/>
              </a:spcBef>
            </a:pPr>
            <a:r>
              <a:rPr lang="en-US" altLang="en-US"/>
              <a:t>Một định danh xuất hiện bên trái của biểu thức gán hoặc trong factor, có thể là</a:t>
            </a:r>
          </a:p>
          <a:p>
            <a:pPr lvl="1">
              <a:lnSpc>
                <a:spcPct val="120000"/>
              </a:lnSpc>
              <a:spcBef>
                <a:spcPct val="40000"/>
              </a:spcBef>
            </a:pPr>
            <a:r>
              <a:rPr lang="en-US" altLang="en-US"/>
              <a:t>Tên hàm hiện tại</a:t>
            </a:r>
          </a:p>
          <a:p>
            <a:pPr lvl="1">
              <a:lnSpc>
                <a:spcPct val="120000"/>
              </a:lnSpc>
              <a:spcBef>
                <a:spcPct val="40000"/>
              </a:spcBef>
            </a:pPr>
            <a:r>
              <a:rPr lang="en-US" altLang="en-US"/>
              <a:t>Một biến đã khai báo </a:t>
            </a:r>
          </a:p>
          <a:p>
            <a:pPr lvl="2">
              <a:lnSpc>
                <a:spcPct val="120000"/>
              </a:lnSpc>
              <a:spcBef>
                <a:spcPct val="40000"/>
              </a:spcBef>
            </a:pPr>
            <a:r>
              <a:rPr lang="en-US" altLang="en-US"/>
              <a:t>Nếu biến có kiểu mảng, theo sau tên biến phải có chỉ số của mảng</a:t>
            </a:r>
          </a:p>
          <a:p>
            <a:pPr>
              <a:lnSpc>
                <a:spcPct val="120000"/>
              </a:lnSpc>
              <a:spcBef>
                <a:spcPct val="40000"/>
              </a:spcBef>
            </a:pPr>
            <a:r>
              <a:rPr lang="en-US" altLang="en-US"/>
              <a:t>Lưu ý phân biệt biến với tham số và tên hàm hiện tại</a:t>
            </a:r>
          </a:p>
        </p:txBody>
      </p:sp>
      <p:sp>
        <p:nvSpPr>
          <p:cNvPr id="1476611" name="Rectangle 3">
            <a:extLst>
              <a:ext uri="{FF2B5EF4-FFF2-40B4-BE49-F238E27FC236}">
                <a16:creationId xmlns:a16="http://schemas.microsoft.com/office/drawing/2014/main" id="{7EB1885A-68CA-49D3-BBE5-5B777879B2DD}"/>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biến đã khai báo (2/2)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C45076C-9892-40AD-9801-AAF98AC5A7DD}"/>
              </a:ext>
            </a:extLst>
          </p:cNvPr>
          <p:cNvSpPr>
            <a:spLocks noGrp="1"/>
          </p:cNvSpPr>
          <p:nvPr>
            <p:ph type="sldNum" sz="quarter" idx="11"/>
          </p:nvPr>
        </p:nvSpPr>
        <p:spPr/>
        <p:txBody>
          <a:bodyPr/>
          <a:lstStyle/>
          <a:p>
            <a:fld id="{5666D698-D0DB-4809-8881-80B10A699C13}" type="slidenum">
              <a:rPr lang="en-US" altLang="en-US"/>
              <a:pPr/>
              <a:t>46</a:t>
            </a:fld>
            <a:endParaRPr lang="en-US" altLang="en-US"/>
          </a:p>
        </p:txBody>
      </p:sp>
      <p:sp>
        <p:nvSpPr>
          <p:cNvPr id="1477634" name="Rectangle 2">
            <a:extLst>
              <a:ext uri="{FF2B5EF4-FFF2-40B4-BE49-F238E27FC236}">
                <a16:creationId xmlns:a16="http://schemas.microsoft.com/office/drawing/2014/main" id="{0C35C48B-0B6D-4F3A-B5FD-C036505F609C}"/>
              </a:ext>
            </a:extLst>
          </p:cNvPr>
          <p:cNvSpPr>
            <a:spLocks noGrp="1" noChangeArrowheads="1"/>
          </p:cNvSpPr>
          <p:nvPr>
            <p:ph type="body" idx="1"/>
          </p:nvPr>
        </p:nvSpPr>
        <p:spPr>
          <a:xfrm>
            <a:off x="152400" y="990600"/>
            <a:ext cx="8839200" cy="5715000"/>
          </a:xfrm>
        </p:spPr>
        <p:txBody>
          <a:bodyPr/>
          <a:lstStyle/>
          <a:p>
            <a:pPr>
              <a:lnSpc>
                <a:spcPct val="110000"/>
              </a:lnSpc>
            </a:pPr>
            <a:r>
              <a:rPr lang="en-US" altLang="en-US"/>
              <a:t>Được thực hiện khi có tham chiếu tới hàm</a:t>
            </a:r>
          </a:p>
          <a:p>
            <a:pPr lvl="1">
              <a:lnSpc>
                <a:spcPct val="110000"/>
              </a:lnSpc>
            </a:pPr>
            <a:r>
              <a:rPr lang="en-US" altLang="en-US"/>
              <a:t>Vế trái của lệnh gán (hàm hiện tại)</a:t>
            </a:r>
          </a:p>
          <a:p>
            <a:pPr lvl="1">
              <a:lnSpc>
                <a:spcPct val="110000"/>
              </a:lnSpc>
            </a:pPr>
            <a:r>
              <a:rPr lang="en-US" altLang="en-US"/>
              <a:t>Trong một factor </a:t>
            </a:r>
          </a:p>
          <a:p>
            <a:pPr lvl="2">
              <a:lnSpc>
                <a:spcPct val="110000"/>
              </a:lnSpc>
            </a:pPr>
            <a:r>
              <a:rPr lang="en-US" altLang="en-US"/>
              <a:t>Cần có danh sách tham số đi kèm</a:t>
            </a:r>
          </a:p>
          <a:p>
            <a:pPr>
              <a:lnSpc>
                <a:spcPct val="110000"/>
              </a:lnSpc>
            </a:pPr>
            <a:r>
              <a:rPr lang="en-US" altLang="en-US"/>
              <a:t>Lưu ý tới phạm vi của hàm: </a:t>
            </a:r>
          </a:p>
          <a:p>
            <a:pPr lvl="1">
              <a:lnSpc>
                <a:spcPct val="110000"/>
              </a:lnSpc>
            </a:pPr>
            <a:r>
              <a:rPr lang="en-US" altLang="en-US"/>
              <a:t>Nếu hàm không được định nghĩa trong phạm vi hiện tại </a:t>
            </a:r>
            <a:r>
              <a:rPr lang="en-US" altLang="en-US">
                <a:sym typeface="Symbol" panose="05050102010706020507" pitchFamily="18" charset="2"/>
              </a:rPr>
              <a:t></a:t>
            </a:r>
            <a:r>
              <a:rPr lang="en-US" altLang="en-US"/>
              <a:t> tìm kiếm ở những phạm vi rộng hơn</a:t>
            </a:r>
          </a:p>
          <a:p>
            <a:pPr>
              <a:lnSpc>
                <a:spcPct val="110000"/>
              </a:lnSpc>
            </a:pPr>
            <a:r>
              <a:rPr lang="en-US" altLang="en-US"/>
              <a:t>Một số hàm toàn cục: READC, READI</a:t>
            </a:r>
            <a:endParaRPr lang="en-US" altLang="en-US" sz="3600"/>
          </a:p>
        </p:txBody>
      </p:sp>
      <p:sp>
        <p:nvSpPr>
          <p:cNvPr id="1477635" name="Rectangle 3">
            <a:extLst>
              <a:ext uri="{FF2B5EF4-FFF2-40B4-BE49-F238E27FC236}">
                <a16:creationId xmlns:a16="http://schemas.microsoft.com/office/drawing/2014/main" id="{5EE6359F-F137-4BAE-AA92-15A03D34BAEC}"/>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hàm đã khai báo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BAC49-911D-4D2A-A7B2-63729D92EDD7}"/>
              </a:ext>
            </a:extLst>
          </p:cNvPr>
          <p:cNvSpPr>
            <a:spLocks noGrp="1"/>
          </p:cNvSpPr>
          <p:nvPr>
            <p:ph type="sldNum" sz="quarter" idx="11"/>
          </p:nvPr>
        </p:nvSpPr>
        <p:spPr/>
        <p:txBody>
          <a:bodyPr/>
          <a:lstStyle/>
          <a:p>
            <a:fld id="{F0F05C40-946A-4379-9F4E-B45BF75FC6D0}" type="slidenum">
              <a:rPr lang="en-US" altLang="en-US"/>
              <a:pPr/>
              <a:t>47</a:t>
            </a:fld>
            <a:endParaRPr lang="en-US" altLang="en-US"/>
          </a:p>
        </p:txBody>
      </p:sp>
      <p:sp>
        <p:nvSpPr>
          <p:cNvPr id="1478658" name="Rectangle 2">
            <a:extLst>
              <a:ext uri="{FF2B5EF4-FFF2-40B4-BE49-F238E27FC236}">
                <a16:creationId xmlns:a16="http://schemas.microsoft.com/office/drawing/2014/main" id="{6971D461-CA41-4F06-853B-DA1849FEE59F}"/>
              </a:ext>
            </a:extLst>
          </p:cNvPr>
          <p:cNvSpPr>
            <a:spLocks noGrp="1" noChangeArrowheads="1"/>
          </p:cNvSpPr>
          <p:nvPr>
            <p:ph type="body" idx="1"/>
          </p:nvPr>
        </p:nvSpPr>
        <p:spPr>
          <a:xfrm>
            <a:off x="152400" y="990600"/>
            <a:ext cx="8839200" cy="5715000"/>
          </a:xfrm>
        </p:spPr>
        <p:txBody>
          <a:bodyPr/>
          <a:lstStyle/>
          <a:p>
            <a:pPr>
              <a:lnSpc>
                <a:spcPct val="120000"/>
              </a:lnSpc>
              <a:spcBef>
                <a:spcPct val="40000"/>
              </a:spcBef>
            </a:pPr>
            <a:r>
              <a:rPr lang="en-US" altLang="en-US"/>
              <a:t>Được thực hiện khi có tham chiếu tới thủ tục</a:t>
            </a:r>
          </a:p>
          <a:p>
            <a:pPr lvl="1">
              <a:lnSpc>
                <a:spcPct val="120000"/>
              </a:lnSpc>
              <a:spcBef>
                <a:spcPct val="40000"/>
              </a:spcBef>
            </a:pPr>
            <a:r>
              <a:rPr lang="en-US" altLang="en-US"/>
              <a:t>Lệnh gọi</a:t>
            </a:r>
          </a:p>
          <a:p>
            <a:pPr>
              <a:lnSpc>
                <a:spcPct val="120000"/>
              </a:lnSpc>
              <a:spcBef>
                <a:spcPct val="40000"/>
              </a:spcBef>
            </a:pPr>
            <a:r>
              <a:rPr lang="en-US" altLang="en-US"/>
              <a:t>Lưu ý tới phạm vi của thủ tục: </a:t>
            </a:r>
          </a:p>
          <a:p>
            <a:pPr lvl="1">
              <a:lnSpc>
                <a:spcPct val="120000"/>
              </a:lnSpc>
              <a:spcBef>
                <a:spcPct val="40000"/>
              </a:spcBef>
            </a:pPr>
            <a:r>
              <a:rPr lang="en-US" altLang="en-US"/>
              <a:t>Nếu thủ tục không được định nghĩa trong phạm vi hiện tại </a:t>
            </a:r>
            <a:r>
              <a:rPr lang="en-US" altLang="en-US">
                <a:sym typeface="Symbol" panose="05050102010706020507" pitchFamily="18" charset="2"/>
              </a:rPr>
              <a:t></a:t>
            </a:r>
            <a:r>
              <a:rPr lang="en-US" altLang="en-US"/>
              <a:t> tìm kiếm ở những phạm vi rộng hơn</a:t>
            </a:r>
          </a:p>
          <a:p>
            <a:pPr>
              <a:lnSpc>
                <a:spcPct val="120000"/>
              </a:lnSpc>
              <a:spcBef>
                <a:spcPct val="40000"/>
              </a:spcBef>
            </a:pPr>
            <a:r>
              <a:rPr lang="en-US" altLang="en-US"/>
              <a:t>Một số thủ tục toàn cục: </a:t>
            </a:r>
          </a:p>
          <a:p>
            <a:pPr lvl="1">
              <a:lnSpc>
                <a:spcPct val="120000"/>
              </a:lnSpc>
              <a:spcBef>
                <a:spcPct val="40000"/>
              </a:spcBef>
              <a:buFontTx/>
              <a:buNone/>
            </a:pPr>
            <a:r>
              <a:rPr lang="en-US" altLang="en-US"/>
              <a:t>WRITEI, WRITEC, WRITELN</a:t>
            </a:r>
          </a:p>
        </p:txBody>
      </p:sp>
      <p:sp>
        <p:nvSpPr>
          <p:cNvPr id="1478659" name="Rectangle 3">
            <a:extLst>
              <a:ext uri="{FF2B5EF4-FFF2-40B4-BE49-F238E27FC236}">
                <a16:creationId xmlns:a16="http://schemas.microsoft.com/office/drawing/2014/main" id="{5EB44767-D37A-4B76-939D-5887EBE06131}"/>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Kiểm tra thủ tục đã khai báo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96C4F4-9AA5-4554-A19A-A2A6017B542C}"/>
              </a:ext>
            </a:extLst>
          </p:cNvPr>
          <p:cNvSpPr>
            <a:spLocks noGrp="1"/>
          </p:cNvSpPr>
          <p:nvPr>
            <p:ph type="sldNum" sz="quarter" idx="11"/>
          </p:nvPr>
        </p:nvSpPr>
        <p:spPr/>
        <p:txBody>
          <a:bodyPr/>
          <a:lstStyle/>
          <a:p>
            <a:fld id="{99B4FEB2-9C51-46C8-AB5D-E0F805A6C61E}" type="slidenum">
              <a:rPr lang="en-US" altLang="en-US"/>
              <a:pPr/>
              <a:t>48</a:t>
            </a:fld>
            <a:endParaRPr lang="en-US" altLang="en-US"/>
          </a:p>
        </p:txBody>
      </p:sp>
      <p:sp>
        <p:nvSpPr>
          <p:cNvPr id="1479682" name="Rectangle 2">
            <a:extLst>
              <a:ext uri="{FF2B5EF4-FFF2-40B4-BE49-F238E27FC236}">
                <a16:creationId xmlns:a16="http://schemas.microsoft.com/office/drawing/2014/main" id="{52A0B2CE-F87D-4638-A028-78805BE4C150}"/>
              </a:ext>
            </a:extLst>
          </p:cNvPr>
          <p:cNvSpPr>
            <a:spLocks noGrp="1" noChangeArrowheads="1"/>
          </p:cNvSpPr>
          <p:nvPr>
            <p:ph type="body" idx="1"/>
          </p:nvPr>
        </p:nvSpPr>
        <p:spPr>
          <a:xfrm>
            <a:off x="152400" y="1143000"/>
            <a:ext cx="8839200" cy="5562600"/>
          </a:xfrm>
        </p:spPr>
        <p:txBody>
          <a:bodyPr/>
          <a:lstStyle/>
          <a:p>
            <a:pPr>
              <a:lnSpc>
                <a:spcPct val="120000"/>
              </a:lnSpc>
              <a:spcBef>
                <a:spcPct val="40000"/>
              </a:spcBef>
            </a:pPr>
            <a:r>
              <a:rPr lang="en-US" altLang="en-US" sz="2800"/>
              <a:t>ERR_UNDECLARED_IDENT</a:t>
            </a:r>
          </a:p>
          <a:p>
            <a:pPr>
              <a:lnSpc>
                <a:spcPct val="120000"/>
              </a:lnSpc>
              <a:spcBef>
                <a:spcPct val="40000"/>
              </a:spcBef>
            </a:pPr>
            <a:r>
              <a:rPr lang="en-US" altLang="en-US" sz="2800"/>
              <a:t>ERR_UNDECLARED_CONSTANT</a:t>
            </a:r>
          </a:p>
          <a:p>
            <a:pPr>
              <a:lnSpc>
                <a:spcPct val="120000"/>
              </a:lnSpc>
              <a:spcBef>
                <a:spcPct val="40000"/>
              </a:spcBef>
            </a:pPr>
            <a:r>
              <a:rPr lang="en-US" altLang="en-US" sz="2800"/>
              <a:t>ERR_UNDECLARED_TYPE</a:t>
            </a:r>
          </a:p>
          <a:p>
            <a:pPr>
              <a:lnSpc>
                <a:spcPct val="120000"/>
              </a:lnSpc>
              <a:spcBef>
                <a:spcPct val="40000"/>
              </a:spcBef>
            </a:pPr>
            <a:r>
              <a:rPr lang="en-US" altLang="en-US" sz="2800"/>
              <a:t>ERR_UNDECLARED_VARIABLE</a:t>
            </a:r>
          </a:p>
          <a:p>
            <a:pPr>
              <a:lnSpc>
                <a:spcPct val="120000"/>
              </a:lnSpc>
              <a:spcBef>
                <a:spcPct val="40000"/>
              </a:spcBef>
            </a:pPr>
            <a:r>
              <a:rPr lang="en-US" altLang="en-US" sz="2800"/>
              <a:t>ERR_UNDECLARED_FUNCTION</a:t>
            </a:r>
          </a:p>
          <a:p>
            <a:pPr>
              <a:lnSpc>
                <a:spcPct val="120000"/>
              </a:lnSpc>
              <a:spcBef>
                <a:spcPct val="40000"/>
              </a:spcBef>
            </a:pPr>
            <a:r>
              <a:rPr lang="en-US" altLang="en-US" sz="2800"/>
              <a:t>ERR_UNDECLARED_PROCEDURE</a:t>
            </a:r>
          </a:p>
          <a:p>
            <a:pPr>
              <a:lnSpc>
                <a:spcPct val="120000"/>
              </a:lnSpc>
              <a:spcBef>
                <a:spcPct val="40000"/>
              </a:spcBef>
            </a:pPr>
            <a:r>
              <a:rPr lang="en-US" altLang="en-US" sz="2800"/>
              <a:t>ERR_DUPLICATE_IDENT</a:t>
            </a:r>
          </a:p>
        </p:txBody>
      </p:sp>
      <p:sp>
        <p:nvSpPr>
          <p:cNvPr id="1479683" name="Rectangle 3">
            <a:extLst>
              <a:ext uri="{FF2B5EF4-FFF2-40B4-BE49-F238E27FC236}">
                <a16:creationId xmlns:a16="http://schemas.microsoft.com/office/drawing/2014/main" id="{92656A54-2372-45A4-B4FE-A652835AD81B}"/>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Các mã lỗi</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7C98B-5A0F-4A7A-8BED-650BDD52CE7B}"/>
              </a:ext>
            </a:extLst>
          </p:cNvPr>
          <p:cNvSpPr>
            <a:spLocks noGrp="1"/>
          </p:cNvSpPr>
          <p:nvPr>
            <p:ph type="sldNum" sz="quarter" idx="11"/>
          </p:nvPr>
        </p:nvSpPr>
        <p:spPr/>
        <p:txBody>
          <a:bodyPr/>
          <a:lstStyle/>
          <a:p>
            <a:fld id="{F6955FA0-A725-4F92-8073-BB115D010A94}" type="slidenum">
              <a:rPr lang="en-US" altLang="en-US"/>
              <a:pPr/>
              <a:t>49</a:t>
            </a:fld>
            <a:endParaRPr lang="en-US" altLang="en-US"/>
          </a:p>
        </p:txBody>
      </p:sp>
      <p:sp>
        <p:nvSpPr>
          <p:cNvPr id="1473538" name="Rectangle 2">
            <a:extLst>
              <a:ext uri="{FF2B5EF4-FFF2-40B4-BE49-F238E27FC236}">
                <a16:creationId xmlns:a16="http://schemas.microsoft.com/office/drawing/2014/main" id="{DACFBE64-AFA1-49B8-BFCC-A9800ABED721}"/>
              </a:ext>
            </a:extLst>
          </p:cNvPr>
          <p:cNvSpPr>
            <a:spLocks noGrp="1" noChangeArrowheads="1"/>
          </p:cNvSpPr>
          <p:nvPr>
            <p:ph type="body" idx="1"/>
          </p:nvPr>
        </p:nvSpPr>
        <p:spPr>
          <a:xfrm>
            <a:off x="266700" y="990600"/>
            <a:ext cx="8724900" cy="5638800"/>
          </a:xfrm>
        </p:spPr>
        <p:txBody>
          <a:bodyPr/>
          <a:lstStyle/>
          <a:p>
            <a:r>
              <a:rPr lang="en-US" altLang="en-US"/>
              <a:t>Lập trình các hàm sau trong tệp </a:t>
            </a:r>
            <a:r>
              <a:rPr lang="en-US" altLang="en-US" b="1"/>
              <a:t>semantics.c</a:t>
            </a:r>
          </a:p>
          <a:p>
            <a:pPr lvl="1"/>
            <a:r>
              <a:rPr lang="en-US" altLang="en-US"/>
              <a:t>checkFreshIdent()</a:t>
            </a:r>
          </a:p>
          <a:p>
            <a:pPr lvl="1"/>
            <a:r>
              <a:rPr lang="en-US" altLang="en-US"/>
              <a:t>checkDeclaredIdent()</a:t>
            </a:r>
          </a:p>
          <a:p>
            <a:pPr lvl="1"/>
            <a:r>
              <a:rPr lang="en-US" altLang="en-US"/>
              <a:t>checkDeclaredConstant()</a:t>
            </a:r>
          </a:p>
          <a:p>
            <a:pPr lvl="1"/>
            <a:r>
              <a:rPr lang="en-US" altLang="en-US"/>
              <a:t>checkDeclaredType()</a:t>
            </a:r>
          </a:p>
          <a:p>
            <a:pPr lvl="1"/>
            <a:r>
              <a:rPr lang="en-US" altLang="en-US"/>
              <a:t>checkDeclaredVariable()</a:t>
            </a:r>
          </a:p>
          <a:p>
            <a:pPr lvl="1"/>
            <a:r>
              <a:rPr lang="en-US" altLang="en-US"/>
              <a:t>checkDeclaredProcedure()</a:t>
            </a:r>
          </a:p>
          <a:p>
            <a:pPr lvl="1"/>
            <a:r>
              <a:rPr lang="en-US" altLang="en-US"/>
              <a:t>checkDeclaredFunction()</a:t>
            </a:r>
          </a:p>
          <a:p>
            <a:pPr lvl="1"/>
            <a:r>
              <a:rPr lang="en-US" altLang="en-US"/>
              <a:t>checkDeclaredLValueIdent()</a:t>
            </a:r>
          </a:p>
          <a:p>
            <a:pPr lvl="2"/>
            <a:r>
              <a:rPr lang="en-US" altLang="en-US"/>
              <a:t>Variable / Parameter/Function (</a:t>
            </a:r>
            <a:r>
              <a:rPr lang="en-US" altLang="en-US">
                <a:solidFill>
                  <a:schemeClr val="bg2"/>
                </a:solidFill>
              </a:rPr>
              <a:t>cùng phạm vi</a:t>
            </a:r>
            <a:r>
              <a:rPr lang="en-US" altLang="en-US"/>
              <a:t>)</a:t>
            </a:r>
          </a:p>
          <a:p>
            <a:r>
              <a:rPr lang="en-US" altLang="en-US"/>
              <a:t>Biên dịch và thử nghiệm với các ví dụ mẫu</a:t>
            </a:r>
          </a:p>
        </p:txBody>
      </p:sp>
      <p:sp>
        <p:nvSpPr>
          <p:cNvPr id="1473539" name="Rectangle 3">
            <a:extLst>
              <a:ext uri="{FF2B5EF4-FFF2-40B4-BE49-F238E27FC236}">
                <a16:creationId xmlns:a16="http://schemas.microsoft.com/office/drawing/2014/main" id="{C0611C2E-01E0-41FC-BD22-63D59AF07ADC}"/>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Nhiệm vụ ngày thứ ba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8A3ED5-CF8A-471A-87FA-1AA596DE2A4E}"/>
              </a:ext>
            </a:extLst>
          </p:cNvPr>
          <p:cNvSpPr>
            <a:spLocks noGrp="1"/>
          </p:cNvSpPr>
          <p:nvPr>
            <p:ph type="sldNum" sz="quarter" idx="11"/>
          </p:nvPr>
        </p:nvSpPr>
        <p:spPr/>
        <p:txBody>
          <a:bodyPr/>
          <a:lstStyle/>
          <a:p>
            <a:fld id="{EEC005CC-602E-49C2-89D2-943B41AA7062}" type="slidenum">
              <a:rPr lang="en-US" altLang="en-US"/>
              <a:pPr/>
              <a:t>5</a:t>
            </a:fld>
            <a:endParaRPr lang="en-US" altLang="en-US"/>
          </a:p>
        </p:txBody>
      </p:sp>
      <p:sp>
        <p:nvSpPr>
          <p:cNvPr id="1498115" name="Rectangle 3">
            <a:extLst>
              <a:ext uri="{FF2B5EF4-FFF2-40B4-BE49-F238E27FC236}">
                <a16:creationId xmlns:a16="http://schemas.microsoft.com/office/drawing/2014/main" id="{3021E574-F89F-49F3-8611-8979B86ACFC8}"/>
              </a:ext>
            </a:extLst>
          </p:cNvPr>
          <p:cNvSpPr>
            <a:spLocks noGrp="1" noChangeArrowheads="1"/>
          </p:cNvSpPr>
          <p:nvPr>
            <p:ph type="body" idx="1"/>
          </p:nvPr>
        </p:nvSpPr>
        <p:spPr>
          <a:xfrm>
            <a:off x="142875" y="1247775"/>
            <a:ext cx="8813800" cy="4543425"/>
          </a:xfrm>
        </p:spPr>
        <p:txBody>
          <a:bodyPr/>
          <a:lstStyle/>
          <a:p>
            <a:pPr marL="347663" indent="-347663">
              <a:lnSpc>
                <a:spcPct val="135000"/>
              </a:lnSpc>
              <a:spcBef>
                <a:spcPct val="40000"/>
              </a:spcBef>
            </a:pPr>
            <a:r>
              <a:rPr lang="en-US" altLang="en-US"/>
              <a:t>Không phải mọi câu văn (</a:t>
            </a:r>
            <a:r>
              <a:rPr lang="en-US" altLang="en-US" b="1">
                <a:solidFill>
                  <a:srgbClr val="3539EB"/>
                </a:solidFill>
              </a:rPr>
              <a:t>NNLT</a:t>
            </a:r>
            <a:r>
              <a:rPr lang="en-US" altLang="en-US">
                <a:solidFill>
                  <a:srgbClr val="3539EB"/>
                </a:solidFill>
              </a:rPr>
              <a:t>: câu lệnh</a:t>
            </a:r>
            <a:r>
              <a:rPr lang="en-US" altLang="en-US"/>
              <a:t>) đúng ngữ pháp (</a:t>
            </a:r>
            <a:r>
              <a:rPr lang="en-US" altLang="en-US" b="1">
                <a:solidFill>
                  <a:srgbClr val="3539EB"/>
                </a:solidFill>
              </a:rPr>
              <a:t>NNLT</a:t>
            </a:r>
            <a:r>
              <a:rPr lang="en-US" altLang="en-US">
                <a:solidFill>
                  <a:srgbClr val="3539EB"/>
                </a:solidFill>
              </a:rPr>
              <a:t>: cú pháp</a:t>
            </a:r>
            <a:r>
              <a:rPr lang="en-US" altLang="en-US"/>
              <a:t>) đều có giá trị sử dụng (</a:t>
            </a:r>
            <a:r>
              <a:rPr lang="en-US" altLang="en-US" b="1">
                <a:solidFill>
                  <a:srgbClr val="3539EB"/>
                </a:solidFill>
              </a:rPr>
              <a:t>NNLT</a:t>
            </a:r>
            <a:r>
              <a:rPr lang="en-US" altLang="en-US">
                <a:solidFill>
                  <a:srgbClr val="3539EB"/>
                </a:solidFill>
              </a:rPr>
              <a:t>: thực hiện được</a:t>
            </a:r>
            <a:r>
              <a:rPr lang="en-US" altLang="en-US"/>
              <a:t>)</a:t>
            </a:r>
          </a:p>
          <a:p>
            <a:pPr marL="347663" indent="-347663">
              <a:lnSpc>
                <a:spcPct val="135000"/>
              </a:lnSpc>
              <a:spcBef>
                <a:spcPct val="40000"/>
              </a:spcBef>
            </a:pPr>
            <a:r>
              <a:rPr lang="fr-FR" altLang="en-US"/>
              <a:t>Bộ phân tích ngữ nghĩa nhằm mục đích kiểm tra tính đúng đắn về mặt ngữ nghĩa của câu văn (</a:t>
            </a:r>
            <a:r>
              <a:rPr lang="fr-FR" altLang="en-US" b="1">
                <a:solidFill>
                  <a:srgbClr val="3539EB"/>
                </a:solidFill>
              </a:rPr>
              <a:t>NNLT:</a:t>
            </a:r>
            <a:r>
              <a:rPr lang="fr-FR" altLang="en-US"/>
              <a:t> câu lệnh)</a:t>
            </a:r>
            <a:endParaRPr lang="fr-FR" altLang="en-US">
              <a:sym typeface="Symbol" panose="05050102010706020507" pitchFamily="18" charset="2"/>
            </a:endParaRPr>
          </a:p>
        </p:txBody>
      </p:sp>
      <p:sp>
        <p:nvSpPr>
          <p:cNvPr id="1498118" name="Rectangle 6">
            <a:extLst>
              <a:ext uri="{FF2B5EF4-FFF2-40B4-BE49-F238E27FC236}">
                <a16:creationId xmlns:a16="http://schemas.microsoft.com/office/drawing/2014/main" id="{AFE3E11B-015A-4861-BA3C-6F3C3F77DD13}"/>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Nhận xét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8ADE76-1E42-4A54-A1BA-0F8C56C5FB2C}"/>
              </a:ext>
            </a:extLst>
          </p:cNvPr>
          <p:cNvSpPr>
            <a:spLocks noGrp="1"/>
          </p:cNvSpPr>
          <p:nvPr>
            <p:ph type="sldNum" sz="quarter" idx="11"/>
          </p:nvPr>
        </p:nvSpPr>
        <p:spPr/>
        <p:txBody>
          <a:bodyPr/>
          <a:lstStyle/>
          <a:p>
            <a:fld id="{D424BA09-5D5C-431D-8ACA-7A355D3EF7AC}" type="slidenum">
              <a:rPr lang="en-US" altLang="en-US"/>
              <a:pPr/>
              <a:t>50</a:t>
            </a:fld>
            <a:endParaRPr lang="en-US" altLang="en-US"/>
          </a:p>
        </p:txBody>
      </p:sp>
      <p:sp>
        <p:nvSpPr>
          <p:cNvPr id="1480706" name="Rectangle 2">
            <a:extLst>
              <a:ext uri="{FF2B5EF4-FFF2-40B4-BE49-F238E27FC236}">
                <a16:creationId xmlns:a16="http://schemas.microsoft.com/office/drawing/2014/main" id="{A6AD3C3F-B938-424E-BBC3-B358443674A1}"/>
              </a:ext>
            </a:extLst>
          </p:cNvPr>
          <p:cNvSpPr>
            <a:spLocks noGrp="1" noChangeArrowheads="1"/>
          </p:cNvSpPr>
          <p:nvPr>
            <p:ph type="body" idx="1"/>
          </p:nvPr>
        </p:nvSpPr>
        <p:spPr>
          <a:xfrm>
            <a:off x="266700" y="990600"/>
            <a:ext cx="8724900" cy="5638800"/>
          </a:xfrm>
        </p:spPr>
        <p:txBody>
          <a:bodyPr/>
          <a:lstStyle/>
          <a:p>
            <a:r>
              <a:rPr lang="en-US" altLang="en-US" sz="3600"/>
              <a:t>Ngày 1: </a:t>
            </a:r>
          </a:p>
          <a:p>
            <a:pPr lvl="1"/>
            <a:r>
              <a:rPr lang="en-US" altLang="en-US" sz="3200"/>
              <a:t>Cài đặt bảng ký hiệu</a:t>
            </a:r>
          </a:p>
          <a:p>
            <a:r>
              <a:rPr lang="fr-FR" altLang="en-US" sz="3600"/>
              <a:t>Ngày 2: </a:t>
            </a:r>
          </a:p>
          <a:p>
            <a:pPr lvl="1"/>
            <a:r>
              <a:rPr lang="fr-FR" altLang="en-US" sz="3200"/>
              <a:t>Xây dựng nội dung cho  bảng ký hiệu </a:t>
            </a:r>
          </a:p>
          <a:p>
            <a:pPr lvl="2"/>
            <a:r>
              <a:rPr lang="fr-FR" altLang="en-US" sz="2800"/>
              <a:t>Trong khai báo các đối tượng</a:t>
            </a:r>
          </a:p>
          <a:p>
            <a:r>
              <a:rPr lang="fr-FR" altLang="en-US" sz="3600"/>
              <a:t>Ngày 3: </a:t>
            </a:r>
          </a:p>
          <a:p>
            <a:pPr lvl="1"/>
            <a:r>
              <a:rPr lang="fr-FR" altLang="en-US" sz="3200"/>
              <a:t>Kiểm tra trong khai báo</a:t>
            </a:r>
          </a:p>
          <a:p>
            <a:r>
              <a:rPr lang="fr-FR" altLang="en-US" sz="3600"/>
              <a:t>Ngày 4: </a:t>
            </a:r>
          </a:p>
          <a:p>
            <a:pPr lvl="1"/>
            <a:r>
              <a:rPr lang="fr-FR" altLang="en-US" sz="3200"/>
              <a:t>Kiểm tra tính nhất quán của ký hiệu</a:t>
            </a:r>
            <a:endParaRPr lang="en-US" altLang="en-US" sz="3200"/>
          </a:p>
        </p:txBody>
      </p:sp>
      <p:sp>
        <p:nvSpPr>
          <p:cNvPr id="1480707" name="Rectangle 3">
            <a:extLst>
              <a:ext uri="{FF2B5EF4-FFF2-40B4-BE49-F238E27FC236}">
                <a16:creationId xmlns:a16="http://schemas.microsoft.com/office/drawing/2014/main" id="{40E2B4E7-ECDC-4099-AAFC-8541E26F252C}"/>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Phân tích ngữ nghĩa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E0D3FE-B373-4661-9A3E-2EA47933E7D0}"/>
              </a:ext>
            </a:extLst>
          </p:cNvPr>
          <p:cNvSpPr>
            <a:spLocks noGrp="1"/>
          </p:cNvSpPr>
          <p:nvPr>
            <p:ph type="sldNum" sz="quarter" idx="11"/>
          </p:nvPr>
        </p:nvSpPr>
        <p:spPr/>
        <p:txBody>
          <a:bodyPr/>
          <a:lstStyle/>
          <a:p>
            <a:fld id="{8A407D6F-ACB1-417E-B212-32FAF7CB9B10}" type="slidenum">
              <a:rPr lang="en-US" altLang="en-US"/>
              <a:pPr/>
              <a:t>51</a:t>
            </a:fld>
            <a:endParaRPr lang="en-US" altLang="en-US"/>
          </a:p>
        </p:txBody>
      </p:sp>
      <p:sp>
        <p:nvSpPr>
          <p:cNvPr id="1483778" name="Rectangle 2">
            <a:extLst>
              <a:ext uri="{FF2B5EF4-FFF2-40B4-BE49-F238E27FC236}">
                <a16:creationId xmlns:a16="http://schemas.microsoft.com/office/drawing/2014/main" id="{16A3F858-5D04-41B9-944D-7DC00EDB0844}"/>
              </a:ext>
            </a:extLst>
          </p:cNvPr>
          <p:cNvSpPr>
            <a:spLocks noGrp="1" noChangeArrowheads="1"/>
          </p:cNvSpPr>
          <p:nvPr>
            <p:ph type="body" idx="1"/>
          </p:nvPr>
        </p:nvSpPr>
        <p:spPr>
          <a:xfrm>
            <a:off x="266700" y="990600"/>
            <a:ext cx="8724900" cy="5638800"/>
          </a:xfrm>
        </p:spPr>
        <p:txBody>
          <a:bodyPr/>
          <a:lstStyle/>
          <a:p>
            <a:pPr>
              <a:lnSpc>
                <a:spcPct val="120000"/>
              </a:lnSpc>
              <a:spcBef>
                <a:spcPct val="40000"/>
              </a:spcBef>
            </a:pPr>
            <a:r>
              <a:rPr lang="en-US" altLang="en-US">
                <a:solidFill>
                  <a:srgbClr val="270076"/>
                </a:solidFill>
              </a:rPr>
              <a:t>Kiểm tra tính nhất quán về kiểu trong các cấu trúc chương trình</a:t>
            </a:r>
          </a:p>
          <a:p>
            <a:pPr lvl="1">
              <a:lnSpc>
                <a:spcPct val="120000"/>
              </a:lnSpc>
              <a:spcBef>
                <a:spcPct val="40000"/>
              </a:spcBef>
            </a:pPr>
            <a:r>
              <a:rPr lang="fr-FR" altLang="en-US">
                <a:solidFill>
                  <a:srgbClr val="270076"/>
                </a:solidFill>
              </a:rPr>
              <a:t>Nhất quán trong các câu lệnh gán</a:t>
            </a:r>
            <a:endParaRPr lang="en-US" altLang="en-US">
              <a:solidFill>
                <a:srgbClr val="270076"/>
              </a:solidFill>
            </a:endParaRPr>
          </a:p>
          <a:p>
            <a:pPr lvl="1">
              <a:lnSpc>
                <a:spcPct val="120000"/>
              </a:lnSpc>
              <a:spcBef>
                <a:spcPct val="40000"/>
              </a:spcBef>
            </a:pPr>
            <a:r>
              <a:rPr lang="en-US" altLang="en-US">
                <a:solidFill>
                  <a:srgbClr val="270076"/>
                </a:solidFill>
              </a:rPr>
              <a:t>Định nghĩa biến mảng và sử dụng biến mảng</a:t>
            </a:r>
          </a:p>
          <a:p>
            <a:pPr lvl="1">
              <a:lnSpc>
                <a:spcPct val="120000"/>
              </a:lnSpc>
              <a:spcBef>
                <a:spcPct val="40000"/>
              </a:spcBef>
            </a:pPr>
            <a:r>
              <a:rPr lang="en-US" altLang="en-US">
                <a:solidFill>
                  <a:srgbClr val="270076"/>
                </a:solidFill>
              </a:rPr>
              <a:t>Trong định nghĩa hàm và sử dụng hàm</a:t>
            </a:r>
          </a:p>
          <a:p>
            <a:pPr lvl="1">
              <a:lnSpc>
                <a:spcPct val="120000"/>
              </a:lnSpc>
              <a:spcBef>
                <a:spcPct val="40000"/>
              </a:spcBef>
            </a:pPr>
            <a:r>
              <a:rPr lang="en-US" altLang="en-US">
                <a:solidFill>
                  <a:srgbClr val="270076"/>
                </a:solidFill>
              </a:rPr>
              <a:t>Trong định nghĩa thủ tục và lời gọi thủ tục</a:t>
            </a:r>
          </a:p>
          <a:p>
            <a:pPr lvl="1">
              <a:lnSpc>
                <a:spcPct val="120000"/>
              </a:lnSpc>
              <a:spcBef>
                <a:spcPct val="40000"/>
              </a:spcBef>
            </a:pPr>
            <a:r>
              <a:rPr lang="en-US" altLang="en-US">
                <a:solidFill>
                  <a:srgbClr val="270076"/>
                </a:solidFill>
              </a:rPr>
              <a:t>Trong việc sử dụng tham biến</a:t>
            </a:r>
          </a:p>
        </p:txBody>
      </p:sp>
      <p:sp>
        <p:nvSpPr>
          <p:cNvPr id="1483779" name="Rectangle 3">
            <a:extLst>
              <a:ext uri="{FF2B5EF4-FFF2-40B4-BE49-F238E27FC236}">
                <a16:creationId xmlns:a16="http://schemas.microsoft.com/office/drawing/2014/main" id="{E4658610-7E96-4C57-ADC6-51A374225719}"/>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Kiểm tra tính nhất quán</a:t>
            </a:r>
            <a:endParaRPr lang="en-US" altLang="en-US" sz="360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a:extLst>
              <a:ext uri="{FF2B5EF4-FFF2-40B4-BE49-F238E27FC236}">
                <a16:creationId xmlns:a16="http://schemas.microsoft.com/office/drawing/2014/main" id="{1A9391B2-2C97-4EE3-B58F-0F3DFACE0974}"/>
              </a:ext>
            </a:extLst>
          </p:cNvPr>
          <p:cNvSpPr>
            <a:spLocks noGrp="1"/>
          </p:cNvSpPr>
          <p:nvPr>
            <p:ph type="sldNum" sz="quarter" idx="11"/>
          </p:nvPr>
        </p:nvSpPr>
        <p:spPr/>
        <p:txBody>
          <a:bodyPr/>
          <a:lstStyle/>
          <a:p>
            <a:fld id="{7652E2DA-4D33-488C-8412-E001647036F0}" type="slidenum">
              <a:rPr lang="en-US" altLang="en-US"/>
              <a:pPr/>
              <a:t>52</a:t>
            </a:fld>
            <a:endParaRPr lang="en-US" altLang="en-US"/>
          </a:p>
        </p:txBody>
      </p:sp>
      <p:sp>
        <p:nvSpPr>
          <p:cNvPr id="1484802" name="Rectangle 2">
            <a:extLst>
              <a:ext uri="{FF2B5EF4-FFF2-40B4-BE49-F238E27FC236}">
                <a16:creationId xmlns:a16="http://schemas.microsoft.com/office/drawing/2014/main" id="{01742299-C49C-41B2-BC5E-047A9D4BF569}"/>
              </a:ext>
            </a:extLst>
          </p:cNvPr>
          <p:cNvSpPr>
            <a:spLocks noGrp="1" noChangeArrowheads="1"/>
          </p:cNvSpPr>
          <p:nvPr>
            <p:ph type="body" idx="1"/>
          </p:nvPr>
        </p:nvSpPr>
        <p:spPr>
          <a:xfrm>
            <a:off x="266700" y="990600"/>
            <a:ext cx="8724900" cy="5799138"/>
          </a:xfrm>
        </p:spPr>
        <p:txBody>
          <a:bodyPr/>
          <a:lstStyle/>
          <a:p>
            <a:pPr>
              <a:lnSpc>
                <a:spcPct val="120000"/>
              </a:lnSpc>
              <a:buFontTx/>
              <a:buNone/>
            </a:pPr>
            <a:r>
              <a:rPr lang="en-US" altLang="en-US" sz="2800">
                <a:solidFill>
                  <a:srgbClr val="270076"/>
                </a:solidFill>
              </a:rPr>
              <a:t>Cần xây dựng các hàm kiểm tra kiểu</a:t>
            </a:r>
          </a:p>
          <a:p>
            <a:pPr>
              <a:lnSpc>
                <a:spcPct val="120000"/>
              </a:lnSpc>
            </a:pPr>
            <a:r>
              <a:rPr lang="en-US" altLang="en-US" sz="2800">
                <a:solidFill>
                  <a:srgbClr val="270076"/>
                </a:solidFill>
              </a:rPr>
              <a:t>checkIntType(Type * t)</a:t>
            </a:r>
          </a:p>
          <a:p>
            <a:pPr lvl="2">
              <a:lnSpc>
                <a:spcPct val="120000"/>
              </a:lnSpc>
              <a:buFontTx/>
              <a:buNone/>
            </a:pPr>
            <a:r>
              <a:rPr lang="en-US" altLang="en-US" sz="2000">
                <a:solidFill>
                  <a:srgbClr val="0000FF"/>
                </a:solidFill>
              </a:rPr>
              <a:t>if( (t != NULL) &amp;&amp;(t-&gt;typeClase ==TP_INT) ) </a:t>
            </a:r>
          </a:p>
          <a:p>
            <a:pPr lvl="2">
              <a:lnSpc>
                <a:spcPct val="120000"/>
              </a:lnSpc>
              <a:buFontTx/>
              <a:buNone/>
            </a:pPr>
            <a:r>
              <a:rPr lang="en-US" altLang="en-US" sz="2000">
                <a:solidFill>
                  <a:srgbClr val="0000FF"/>
                </a:solidFill>
              </a:rPr>
              <a:t>	return;</a:t>
            </a:r>
          </a:p>
          <a:p>
            <a:pPr lvl="2">
              <a:lnSpc>
                <a:spcPct val="120000"/>
              </a:lnSpc>
              <a:buFontTx/>
              <a:buNone/>
            </a:pPr>
            <a:r>
              <a:rPr lang="en-US" altLang="en-US" sz="2000">
                <a:solidFill>
                  <a:srgbClr val="0000FF"/>
                </a:solidFill>
              </a:rPr>
              <a:t>else </a:t>
            </a:r>
          </a:p>
          <a:p>
            <a:pPr lvl="2">
              <a:lnSpc>
                <a:spcPct val="120000"/>
              </a:lnSpc>
              <a:buFontTx/>
              <a:buNone/>
            </a:pPr>
            <a:r>
              <a:rPr lang="en-US" altLang="en-US" sz="2000">
                <a:solidFill>
                  <a:srgbClr val="0000FF"/>
                </a:solidFill>
              </a:rPr>
              <a:t>	Error(“Not Integer type”)</a:t>
            </a:r>
          </a:p>
          <a:p>
            <a:pPr>
              <a:lnSpc>
                <a:spcPct val="120000"/>
              </a:lnSpc>
            </a:pPr>
            <a:r>
              <a:rPr lang="en-US" altLang="en-US" sz="2800">
                <a:solidFill>
                  <a:srgbClr val="270076"/>
                </a:solidFill>
              </a:rPr>
              <a:t>checkCharType(Type * t)</a:t>
            </a:r>
          </a:p>
          <a:p>
            <a:pPr>
              <a:lnSpc>
                <a:spcPct val="120000"/>
              </a:lnSpc>
            </a:pPr>
            <a:r>
              <a:rPr lang="en-US" altLang="en-US" sz="2800">
                <a:solidFill>
                  <a:srgbClr val="270076"/>
                </a:solidFill>
              </a:rPr>
              <a:t>checkArrayType(Type * t)</a:t>
            </a:r>
          </a:p>
          <a:p>
            <a:pPr>
              <a:lnSpc>
                <a:spcPct val="120000"/>
              </a:lnSpc>
            </a:pPr>
            <a:r>
              <a:rPr lang="en-US" altLang="en-US" sz="2800"/>
              <a:t>checkBasicType(</a:t>
            </a:r>
            <a:r>
              <a:rPr lang="en-US" altLang="en-US" sz="2800">
                <a:solidFill>
                  <a:srgbClr val="270076"/>
                </a:solidFill>
              </a:rPr>
              <a:t>Type * t</a:t>
            </a:r>
            <a:r>
              <a:rPr lang="en-US" altLang="en-US" sz="2800"/>
              <a:t>)</a:t>
            </a:r>
          </a:p>
          <a:p>
            <a:pPr lvl="1">
              <a:lnSpc>
                <a:spcPct val="120000"/>
              </a:lnSpc>
            </a:pPr>
            <a:r>
              <a:rPr lang="en-US" altLang="en-US" sz="2400"/>
              <a:t>Kiểu tham số, kiểu hàm phải là </a:t>
            </a:r>
            <a:r>
              <a:rPr lang="en-US" altLang="en-US" sz="2400">
                <a:solidFill>
                  <a:srgbClr val="0000FF"/>
                </a:solidFill>
              </a:rPr>
              <a:t>TP_INT</a:t>
            </a:r>
            <a:r>
              <a:rPr lang="en-US" altLang="en-US" sz="2400">
                <a:solidFill>
                  <a:srgbClr val="270076"/>
                </a:solidFill>
              </a:rPr>
              <a:t>/</a:t>
            </a:r>
            <a:r>
              <a:rPr lang="en-US" altLang="en-US" sz="2400">
                <a:solidFill>
                  <a:srgbClr val="0000FF"/>
                </a:solidFill>
              </a:rPr>
              <a:t>TP_CHAR</a:t>
            </a:r>
            <a:endParaRPr lang="en-US" altLang="en-US" sz="2400">
              <a:solidFill>
                <a:srgbClr val="270076"/>
              </a:solidFill>
            </a:endParaRPr>
          </a:p>
          <a:p>
            <a:pPr>
              <a:lnSpc>
                <a:spcPct val="120000"/>
              </a:lnSpc>
            </a:pPr>
            <a:r>
              <a:rPr lang="en-US" altLang="en-US" sz="2800">
                <a:solidFill>
                  <a:srgbClr val="270076"/>
                </a:solidFill>
              </a:rPr>
              <a:t>checkTypeEquality(Type *t1, Type * t2)</a:t>
            </a:r>
          </a:p>
        </p:txBody>
      </p:sp>
      <p:sp>
        <p:nvSpPr>
          <p:cNvPr id="1484803" name="Rectangle 3">
            <a:extLst>
              <a:ext uri="{FF2B5EF4-FFF2-40B4-BE49-F238E27FC236}">
                <a16:creationId xmlns:a16="http://schemas.microsoft.com/office/drawing/2014/main" id="{04E5DCD2-B008-47F4-A6D8-3BE30C096CE0}"/>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Các hàm so sánh kiểu</a:t>
            </a:r>
            <a:endParaRPr lang="en-US" altLang="en-US" sz="3600">
              <a:solidFill>
                <a:schemeClr val="bg1"/>
              </a:solidFill>
            </a:endParaRPr>
          </a:p>
        </p:txBody>
      </p:sp>
      <p:grpSp>
        <p:nvGrpSpPr>
          <p:cNvPr id="1484804" name="Group 4">
            <a:extLst>
              <a:ext uri="{FF2B5EF4-FFF2-40B4-BE49-F238E27FC236}">
                <a16:creationId xmlns:a16="http://schemas.microsoft.com/office/drawing/2014/main" id="{231130B5-1622-4967-8592-CD2CA9D0F7A2}"/>
              </a:ext>
            </a:extLst>
          </p:cNvPr>
          <p:cNvGrpSpPr>
            <a:grpSpLocks/>
          </p:cNvGrpSpPr>
          <p:nvPr/>
        </p:nvGrpSpPr>
        <p:grpSpPr bwMode="auto">
          <a:xfrm>
            <a:off x="6477000" y="3429000"/>
            <a:ext cx="2424113" cy="1524000"/>
            <a:chOff x="3792" y="2784"/>
            <a:chExt cx="1527" cy="960"/>
          </a:xfrm>
        </p:grpSpPr>
        <p:sp>
          <p:nvSpPr>
            <p:cNvPr id="1484805" name="Text Box 5">
              <a:extLst>
                <a:ext uri="{FF2B5EF4-FFF2-40B4-BE49-F238E27FC236}">
                  <a16:creationId xmlns:a16="http://schemas.microsoft.com/office/drawing/2014/main" id="{823E446D-2CB1-4B37-A24D-B6EB278B652E}"/>
                </a:ext>
              </a:extLst>
            </p:cNvPr>
            <p:cNvSpPr txBox="1">
              <a:spLocks noChangeArrowheads="1"/>
            </p:cNvSpPr>
            <p:nvPr/>
          </p:nvSpPr>
          <p:spPr bwMode="auto">
            <a:xfrm>
              <a:off x="3792" y="2784"/>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typeClass</a:t>
              </a:r>
            </a:p>
          </p:txBody>
        </p:sp>
        <p:sp>
          <p:nvSpPr>
            <p:cNvPr id="1484806" name="Text Box 6">
              <a:extLst>
                <a:ext uri="{FF2B5EF4-FFF2-40B4-BE49-F238E27FC236}">
                  <a16:creationId xmlns:a16="http://schemas.microsoft.com/office/drawing/2014/main" id="{78932A7B-CF20-408A-86D2-F4AE5B03E9BF}"/>
                </a:ext>
              </a:extLst>
            </p:cNvPr>
            <p:cNvSpPr txBox="1">
              <a:spLocks noChangeArrowheads="1"/>
            </p:cNvSpPr>
            <p:nvPr/>
          </p:nvSpPr>
          <p:spPr bwMode="auto">
            <a:xfrm>
              <a:off x="3792" y="3044"/>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arraySize</a:t>
              </a:r>
            </a:p>
          </p:txBody>
        </p:sp>
        <p:sp>
          <p:nvSpPr>
            <p:cNvPr id="1484807" name="Text Box 7">
              <a:extLst>
                <a:ext uri="{FF2B5EF4-FFF2-40B4-BE49-F238E27FC236}">
                  <a16:creationId xmlns:a16="http://schemas.microsoft.com/office/drawing/2014/main" id="{DF2EE9D5-15DC-46ED-8199-49B45C5F5BCB}"/>
                </a:ext>
              </a:extLst>
            </p:cNvPr>
            <p:cNvSpPr txBox="1">
              <a:spLocks noChangeArrowheads="1"/>
            </p:cNvSpPr>
            <p:nvPr/>
          </p:nvSpPr>
          <p:spPr bwMode="auto">
            <a:xfrm>
              <a:off x="3792" y="3293"/>
              <a:ext cx="1104"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elementType</a:t>
              </a:r>
            </a:p>
          </p:txBody>
        </p:sp>
        <p:sp>
          <p:nvSpPr>
            <p:cNvPr id="1484808" name="Line 8">
              <a:extLst>
                <a:ext uri="{FF2B5EF4-FFF2-40B4-BE49-F238E27FC236}">
                  <a16:creationId xmlns:a16="http://schemas.microsoft.com/office/drawing/2014/main" id="{90AA82EF-85EE-4D29-9901-EB660D4CAEF5}"/>
                </a:ext>
              </a:extLst>
            </p:cNvPr>
            <p:cNvSpPr>
              <a:spLocks noChangeShapeType="1"/>
            </p:cNvSpPr>
            <p:nvPr/>
          </p:nvSpPr>
          <p:spPr bwMode="auto">
            <a:xfrm>
              <a:off x="4839" y="3437"/>
              <a:ext cx="48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84809" name="Text Box 9">
              <a:extLst>
                <a:ext uri="{FF2B5EF4-FFF2-40B4-BE49-F238E27FC236}">
                  <a16:creationId xmlns:a16="http://schemas.microsoft.com/office/drawing/2014/main" id="{CF16F826-31F1-4CC6-B272-46547022BC66}"/>
                </a:ext>
              </a:extLst>
            </p:cNvPr>
            <p:cNvSpPr txBox="1">
              <a:spLocks noChangeArrowheads="1"/>
            </p:cNvSpPr>
            <p:nvPr/>
          </p:nvSpPr>
          <p:spPr bwMode="auto">
            <a:xfrm>
              <a:off x="3984" y="3513"/>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Type</a:t>
              </a:r>
            </a:p>
          </p:txBody>
        </p:sp>
        <p:sp>
          <p:nvSpPr>
            <p:cNvPr id="1484810" name="Text Box 10">
              <a:extLst>
                <a:ext uri="{FF2B5EF4-FFF2-40B4-BE49-F238E27FC236}">
                  <a16:creationId xmlns:a16="http://schemas.microsoft.com/office/drawing/2014/main" id="{642699CF-F345-4657-9F27-6E45A934659F}"/>
                </a:ext>
              </a:extLst>
            </p:cNvPr>
            <p:cNvSpPr txBox="1">
              <a:spLocks noChangeArrowheads="1"/>
            </p:cNvSpPr>
            <p:nvPr/>
          </p:nvSpPr>
          <p:spPr bwMode="auto">
            <a:xfrm>
              <a:off x="4836" y="3180"/>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tLang="en-US" sz="1800" b="0">
                  <a:solidFill>
                    <a:srgbClr val="270076"/>
                  </a:solidFill>
                </a:rPr>
                <a:t>Type</a:t>
              </a:r>
            </a:p>
          </p:txBody>
        </p:sp>
      </p:grpSp>
      <p:sp>
        <p:nvSpPr>
          <p:cNvPr id="1484811" name="Text Box 11">
            <a:extLst>
              <a:ext uri="{FF2B5EF4-FFF2-40B4-BE49-F238E27FC236}">
                <a16:creationId xmlns:a16="http://schemas.microsoft.com/office/drawing/2014/main" id="{3DBB42F4-EE2D-4083-81E3-54877440A56B}"/>
              </a:ext>
            </a:extLst>
          </p:cNvPr>
          <p:cNvSpPr txBox="1">
            <a:spLocks noChangeArrowheads="1"/>
          </p:cNvSpPr>
          <p:nvPr/>
        </p:nvSpPr>
        <p:spPr bwMode="auto">
          <a:xfrm>
            <a:off x="6324600" y="1143000"/>
            <a:ext cx="2616200" cy="192722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solidFill>
                  <a:srgbClr val="DF3507"/>
                </a:solidFill>
              </a:rPr>
              <a:t>enum</a:t>
            </a:r>
            <a:r>
              <a:rPr lang="en-US" altLang="en-US" sz="2400" b="0">
                <a:solidFill>
                  <a:srgbClr val="220076"/>
                </a:solidFill>
              </a:rPr>
              <a:t> TypeClass{</a:t>
            </a:r>
          </a:p>
          <a:p>
            <a:r>
              <a:rPr lang="en-US" altLang="en-US" sz="2400" b="0">
                <a:solidFill>
                  <a:srgbClr val="220076"/>
                </a:solidFill>
              </a:rPr>
              <a:t>  TP_INT,</a:t>
            </a:r>
          </a:p>
          <a:p>
            <a:r>
              <a:rPr lang="en-US" altLang="en-US" sz="2400" b="0">
                <a:solidFill>
                  <a:srgbClr val="220076"/>
                </a:solidFill>
              </a:rPr>
              <a:t>  TP_CHAR,</a:t>
            </a:r>
          </a:p>
          <a:p>
            <a:r>
              <a:rPr lang="en-US" altLang="en-US" sz="2400" b="0">
                <a:solidFill>
                  <a:srgbClr val="220076"/>
                </a:solidFill>
              </a:rPr>
              <a:t>  TP_ARRAY</a:t>
            </a:r>
          </a:p>
          <a:p>
            <a:r>
              <a:rPr lang="en-US" altLang="en-US" sz="2400" b="0">
                <a:solidFill>
                  <a:srgbClr val="220076"/>
                </a:solidFill>
              </a:rPr>
              <a:t>};</a:t>
            </a:r>
            <a:endParaRPr lang="fr-FR"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749717EE-9DD6-4D6A-B50A-E4301ACFAC26}"/>
              </a:ext>
            </a:extLst>
          </p:cNvPr>
          <p:cNvSpPr>
            <a:spLocks noGrp="1"/>
          </p:cNvSpPr>
          <p:nvPr>
            <p:ph type="sldNum" sz="quarter" idx="11"/>
          </p:nvPr>
        </p:nvSpPr>
        <p:spPr/>
        <p:txBody>
          <a:bodyPr/>
          <a:lstStyle/>
          <a:p>
            <a:fld id="{A39B9B95-6D23-4C43-AE1D-B87E10171A33}" type="slidenum">
              <a:rPr lang="en-US" altLang="en-US"/>
              <a:pPr/>
              <a:t>53</a:t>
            </a:fld>
            <a:endParaRPr lang="en-US" altLang="en-US"/>
          </a:p>
        </p:txBody>
      </p:sp>
      <p:sp>
        <p:nvSpPr>
          <p:cNvPr id="1485826" name="Rectangle 2">
            <a:extLst>
              <a:ext uri="{FF2B5EF4-FFF2-40B4-BE49-F238E27FC236}">
                <a16:creationId xmlns:a16="http://schemas.microsoft.com/office/drawing/2014/main" id="{32A8CBFD-004E-4ADE-881D-001D68DEE06B}"/>
              </a:ext>
            </a:extLst>
          </p:cNvPr>
          <p:cNvSpPr>
            <a:spLocks noGrp="1" noChangeArrowheads="1"/>
          </p:cNvSpPr>
          <p:nvPr>
            <p:ph type="body" idx="1"/>
          </p:nvPr>
        </p:nvSpPr>
        <p:spPr>
          <a:xfrm>
            <a:off x="180975" y="2949575"/>
            <a:ext cx="8694738" cy="3803650"/>
          </a:xfrm>
        </p:spPr>
        <p:txBody>
          <a:bodyPr/>
          <a:lstStyle/>
          <a:p>
            <a:pPr>
              <a:lnSpc>
                <a:spcPct val="95000"/>
              </a:lnSpc>
              <a:buFontTx/>
              <a:buNone/>
            </a:pPr>
            <a:r>
              <a:rPr lang="fr-FR" altLang="en-US" sz="2800">
                <a:solidFill>
                  <a:srgbClr val="270076"/>
                </a:solidFill>
              </a:rPr>
              <a:t>if (Token == [SB_PLUS, SB_MINUS] )</a:t>
            </a:r>
          </a:p>
          <a:p>
            <a:pPr>
              <a:lnSpc>
                <a:spcPct val="95000"/>
              </a:lnSpc>
              <a:buFontTx/>
              <a:buNone/>
            </a:pPr>
            <a:r>
              <a:rPr lang="fr-FR" altLang="en-US" sz="2800">
                <a:solidFill>
                  <a:srgbClr val="270076"/>
                </a:solidFill>
              </a:rPr>
              <a:t>	</a:t>
            </a:r>
            <a:r>
              <a:rPr lang="fr-FR" altLang="en-US" sz="2800">
                <a:solidFill>
                  <a:srgbClr val="0000FF"/>
                </a:solidFill>
              </a:rPr>
              <a:t>Eat(SB_PLUS)/ Eat(SB_MINUS)</a:t>
            </a:r>
          </a:p>
          <a:p>
            <a:pPr>
              <a:lnSpc>
                <a:spcPct val="95000"/>
              </a:lnSpc>
              <a:buFontTx/>
              <a:buNone/>
            </a:pPr>
            <a:r>
              <a:rPr lang="fr-FR" altLang="en-US" sz="2800">
                <a:solidFill>
                  <a:srgbClr val="270076"/>
                </a:solidFill>
              </a:rPr>
              <a:t>	if(Token == Ident)</a:t>
            </a:r>
          </a:p>
          <a:p>
            <a:pPr lvl="2">
              <a:lnSpc>
                <a:spcPct val="95000"/>
              </a:lnSpc>
            </a:pPr>
            <a:r>
              <a:rPr lang="fr-FR" altLang="en-US" sz="2800">
                <a:solidFill>
                  <a:srgbClr val="270076"/>
                </a:solidFill>
              </a:rPr>
              <a:t>Kiểm tra Ident đã được khai báo</a:t>
            </a:r>
          </a:p>
          <a:p>
            <a:pPr lvl="3">
              <a:lnSpc>
                <a:spcPct val="95000"/>
              </a:lnSpc>
              <a:buFontTx/>
              <a:buNone/>
            </a:pPr>
            <a:r>
              <a:rPr lang="fr-FR" altLang="en-US" sz="2400">
                <a:solidFill>
                  <a:srgbClr val="0000FF"/>
                </a:solidFill>
              </a:rPr>
              <a:t>obj = checkDeclaredConstant(currentToken-&gt;string);</a:t>
            </a:r>
          </a:p>
          <a:p>
            <a:pPr lvl="2">
              <a:lnSpc>
                <a:spcPct val="95000"/>
              </a:lnSpc>
            </a:pPr>
            <a:r>
              <a:rPr lang="fr-FR" altLang="en-US" sz="2800">
                <a:solidFill>
                  <a:srgbClr val="270076"/>
                </a:solidFill>
              </a:rPr>
              <a:t>Nếu đã khai báo, phải có kiểu nguyên</a:t>
            </a:r>
          </a:p>
          <a:p>
            <a:pPr lvl="3">
              <a:lnSpc>
                <a:spcPct val="95000"/>
              </a:lnSpc>
              <a:buFontTx/>
              <a:buNone/>
            </a:pPr>
            <a:r>
              <a:rPr lang="en-US" altLang="en-US" sz="2400">
                <a:solidFill>
                  <a:srgbClr val="0000FF"/>
                </a:solidFill>
              </a:rPr>
              <a:t>obj-&gt;constAttrs-&gt;value-&gt;type == TP_INT</a:t>
            </a:r>
          </a:p>
        </p:txBody>
      </p:sp>
      <p:sp>
        <p:nvSpPr>
          <p:cNvPr id="1485827" name="Rectangle 3">
            <a:extLst>
              <a:ext uri="{FF2B5EF4-FFF2-40B4-BE49-F238E27FC236}">
                <a16:creationId xmlns:a16="http://schemas.microsoft.com/office/drawing/2014/main" id="{300A2EA6-CCB7-4CCF-BCE3-5DA750EAC470}"/>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Duyệt hằng</a:t>
            </a:r>
            <a:endParaRPr lang="en-US" altLang="en-US" sz="3600">
              <a:solidFill>
                <a:schemeClr val="bg1"/>
              </a:solidFill>
            </a:endParaRPr>
          </a:p>
        </p:txBody>
      </p:sp>
      <p:pic>
        <p:nvPicPr>
          <p:cNvPr id="1485829" name="Picture 5">
            <a:extLst>
              <a:ext uri="{FF2B5EF4-FFF2-40B4-BE49-F238E27FC236}">
                <a16:creationId xmlns:a16="http://schemas.microsoft.com/office/drawing/2014/main" id="{84A4655E-3F92-4288-98A1-D7F52070C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153400" cy="1917700"/>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sp>
        <p:nvSpPr>
          <p:cNvPr id="1485834" name="Text Box 10">
            <a:extLst>
              <a:ext uri="{FF2B5EF4-FFF2-40B4-BE49-F238E27FC236}">
                <a16:creationId xmlns:a16="http://schemas.microsoft.com/office/drawing/2014/main" id="{4B1DACCA-170A-4BD6-B91F-3FF252247415}"/>
              </a:ext>
            </a:extLst>
          </p:cNvPr>
          <p:cNvSpPr txBox="1">
            <a:spLocks noChangeArrowheads="1"/>
          </p:cNvSpPr>
          <p:nvPr/>
        </p:nvSpPr>
        <p:spPr bwMode="auto">
          <a:xfrm>
            <a:off x="6527800" y="3048000"/>
            <a:ext cx="2463800" cy="119697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538" indent="-363538">
              <a:defRPr>
                <a:solidFill>
                  <a:schemeClr val="tx1"/>
                </a:solidFill>
                <a:latin typeface="Arial" panose="020B0604020202020204" pitchFamily="34" charset="0"/>
              </a:defRPr>
            </a:lvl1pPr>
            <a:lvl2pPr marL="5429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r>
              <a:rPr lang="en-US" altLang="en-US" sz="2400" b="0">
                <a:solidFill>
                  <a:srgbClr val="DF3507"/>
                </a:solidFill>
              </a:rPr>
              <a:t>CONST</a:t>
            </a:r>
          </a:p>
          <a:p>
            <a:r>
              <a:rPr lang="en-US" altLang="en-US" sz="2400" b="0">
                <a:solidFill>
                  <a:srgbClr val="DF3507"/>
                </a:solidFill>
              </a:rPr>
              <a:t>	</a:t>
            </a:r>
            <a:r>
              <a:rPr lang="en-US" altLang="en-US" sz="2400" b="0">
                <a:solidFill>
                  <a:srgbClr val="0000FF"/>
                </a:solidFill>
              </a:rPr>
              <a:t>MAX = 100;</a:t>
            </a:r>
          </a:p>
          <a:p>
            <a:r>
              <a:rPr lang="en-US" altLang="en-US" sz="2400" b="0">
                <a:solidFill>
                  <a:srgbClr val="0000FF"/>
                </a:solidFill>
              </a:rPr>
              <a:t>	MIN = -MAX;</a:t>
            </a:r>
            <a:endParaRPr lang="fr-FR" altLang="en-US" sz="2400">
              <a:solidFill>
                <a:srgbClr val="00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a:extLst>
              <a:ext uri="{FF2B5EF4-FFF2-40B4-BE49-F238E27FC236}">
                <a16:creationId xmlns:a16="http://schemas.microsoft.com/office/drawing/2014/main" id="{65CEFF1C-DD48-43BB-A94D-0294AAF0E953}"/>
              </a:ext>
            </a:extLst>
          </p:cNvPr>
          <p:cNvSpPr>
            <a:spLocks noGrp="1"/>
          </p:cNvSpPr>
          <p:nvPr>
            <p:ph type="sldNum" sz="quarter" idx="11"/>
          </p:nvPr>
        </p:nvSpPr>
        <p:spPr/>
        <p:txBody>
          <a:bodyPr/>
          <a:lstStyle/>
          <a:p>
            <a:fld id="{6A56FBF0-3FA6-4ECD-8B34-EE4B3D6B46B0}" type="slidenum">
              <a:rPr lang="en-US" altLang="en-US"/>
              <a:pPr/>
              <a:t>54</a:t>
            </a:fld>
            <a:endParaRPr lang="en-US" altLang="en-US"/>
          </a:p>
        </p:txBody>
      </p:sp>
      <p:sp>
        <p:nvSpPr>
          <p:cNvPr id="1508354" name="Rectangle 2">
            <a:extLst>
              <a:ext uri="{FF2B5EF4-FFF2-40B4-BE49-F238E27FC236}">
                <a16:creationId xmlns:a16="http://schemas.microsoft.com/office/drawing/2014/main" id="{86796A5C-D2D0-4781-A63D-BC530F2F6BBD}"/>
              </a:ext>
            </a:extLst>
          </p:cNvPr>
          <p:cNvSpPr>
            <a:spLocks noGrp="1" noChangeArrowheads="1"/>
          </p:cNvSpPr>
          <p:nvPr>
            <p:ph type="body" idx="1"/>
          </p:nvPr>
        </p:nvSpPr>
        <p:spPr>
          <a:xfrm>
            <a:off x="304800" y="2971800"/>
            <a:ext cx="8382000" cy="3810000"/>
          </a:xfrm>
        </p:spPr>
        <p:txBody>
          <a:bodyPr/>
          <a:lstStyle/>
          <a:p>
            <a:pPr>
              <a:lnSpc>
                <a:spcPct val="95000"/>
              </a:lnSpc>
              <a:buFontTx/>
              <a:buNone/>
            </a:pPr>
            <a:r>
              <a:rPr lang="en-US" altLang="en-US" sz="2000">
                <a:solidFill>
                  <a:srgbClr val="0000FF"/>
                </a:solidFill>
              </a:rPr>
              <a:t>Type * compileFactor()</a:t>
            </a:r>
          </a:p>
          <a:p>
            <a:pPr>
              <a:lnSpc>
                <a:spcPct val="95000"/>
              </a:lnSpc>
              <a:buFontTx/>
              <a:buNone/>
            </a:pPr>
            <a:r>
              <a:rPr lang="en-US" altLang="en-US" sz="2000">
                <a:solidFill>
                  <a:srgbClr val="0000FF"/>
                </a:solidFill>
              </a:rPr>
              <a:t>	</a:t>
            </a:r>
            <a:r>
              <a:rPr lang="en-US" altLang="en-US" sz="2000">
                <a:solidFill>
                  <a:srgbClr val="270076"/>
                </a:solidFill>
              </a:rPr>
              <a:t>Nếu Token == NUMBER </a:t>
            </a:r>
            <a:r>
              <a:rPr lang="en-US" altLang="en-US" sz="2000">
                <a:solidFill>
                  <a:srgbClr val="270076"/>
                </a:solidFill>
                <a:sym typeface="Symbol" panose="05050102010706020507" pitchFamily="18" charset="2"/>
              </a:rPr>
              <a:t></a:t>
            </a:r>
            <a:r>
              <a:rPr lang="en-US" altLang="en-US" sz="2000">
                <a:solidFill>
                  <a:srgbClr val="270076"/>
                </a:solidFill>
              </a:rPr>
              <a:t> </a:t>
            </a:r>
            <a:r>
              <a:rPr lang="en-US" altLang="en-US" sz="2000">
                <a:solidFill>
                  <a:srgbClr val="0000FF"/>
                </a:solidFill>
              </a:rPr>
              <a:t>return intType</a:t>
            </a:r>
          </a:p>
          <a:p>
            <a:pPr>
              <a:lnSpc>
                <a:spcPct val="95000"/>
              </a:lnSpc>
              <a:buFontTx/>
              <a:buNone/>
            </a:pPr>
            <a:r>
              <a:rPr lang="en-US" altLang="en-US" sz="2000">
                <a:solidFill>
                  <a:srgbClr val="270076"/>
                </a:solidFill>
              </a:rPr>
              <a:t>	Nếu Token == CHAR </a:t>
            </a:r>
            <a:r>
              <a:rPr lang="en-US" altLang="en-US" sz="2000">
                <a:solidFill>
                  <a:srgbClr val="270076"/>
                </a:solidFill>
                <a:sym typeface="Symbol" panose="05050102010706020507" pitchFamily="18" charset="2"/>
              </a:rPr>
              <a:t></a:t>
            </a:r>
            <a:r>
              <a:rPr lang="en-US" altLang="en-US" sz="2000">
                <a:solidFill>
                  <a:srgbClr val="270076"/>
                </a:solidFill>
              </a:rPr>
              <a:t> </a:t>
            </a:r>
            <a:r>
              <a:rPr lang="en-US" altLang="en-US" sz="2000">
                <a:solidFill>
                  <a:srgbClr val="0000FF"/>
                </a:solidFill>
              </a:rPr>
              <a:t>return charType</a:t>
            </a:r>
          </a:p>
          <a:p>
            <a:pPr>
              <a:lnSpc>
                <a:spcPct val="95000"/>
              </a:lnSpc>
              <a:buFontTx/>
              <a:buNone/>
            </a:pPr>
            <a:r>
              <a:rPr lang="en-US" altLang="en-US" sz="2000">
                <a:solidFill>
                  <a:srgbClr val="270076"/>
                </a:solidFill>
              </a:rPr>
              <a:t>	Nếu Token == IDENT</a:t>
            </a:r>
          </a:p>
          <a:p>
            <a:pPr>
              <a:lnSpc>
                <a:spcPct val="95000"/>
              </a:lnSpc>
              <a:buFontTx/>
              <a:buNone/>
            </a:pPr>
            <a:r>
              <a:rPr lang="en-US" altLang="en-US" sz="2000">
                <a:solidFill>
                  <a:srgbClr val="270076"/>
                </a:solidFill>
              </a:rPr>
              <a:t>		Ident đã khai báo</a:t>
            </a:r>
            <a:r>
              <a:rPr lang="en-US" altLang="en-US" sz="2000">
                <a:solidFill>
                  <a:srgbClr val="0000FF"/>
                </a:solidFill>
              </a:rPr>
              <a:t>?</a:t>
            </a:r>
            <a:r>
              <a:rPr lang="en-US" altLang="en-US" sz="2000">
                <a:solidFill>
                  <a:srgbClr val="0000FF"/>
                </a:solidFill>
                <a:sym typeface="Symbol" panose="05050102010706020507" pitchFamily="18" charset="2"/>
              </a:rPr>
              <a:t></a:t>
            </a:r>
            <a:r>
              <a:rPr lang="en-US" altLang="en-US" sz="2000">
                <a:solidFill>
                  <a:srgbClr val="0000FF"/>
                </a:solidFill>
              </a:rPr>
              <a:t> obj = checkDeclaredIdent(….)</a:t>
            </a:r>
          </a:p>
          <a:p>
            <a:pPr>
              <a:lnSpc>
                <a:spcPct val="95000"/>
              </a:lnSpc>
              <a:buFontTx/>
              <a:buNone/>
            </a:pPr>
            <a:r>
              <a:rPr lang="en-US" altLang="en-US" sz="2000"/>
              <a:t>		obj-&gt;kind = </a:t>
            </a:r>
            <a:r>
              <a:rPr lang="en-US" altLang="en-US" sz="2000">
                <a:solidFill>
                  <a:srgbClr val="0000FF"/>
                </a:solidFill>
              </a:rPr>
              <a:t>OBJ_CONST</a:t>
            </a:r>
            <a:r>
              <a:rPr lang="en-US" altLang="en-US" sz="2000"/>
              <a:t> </a:t>
            </a:r>
            <a:r>
              <a:rPr lang="en-US" altLang="en-US" sz="2000">
                <a:solidFill>
                  <a:srgbClr val="0000FF"/>
                </a:solidFill>
              </a:rPr>
              <a:t>return</a:t>
            </a:r>
            <a:r>
              <a:rPr lang="en-US" altLang="en-US" sz="2000"/>
              <a:t> kiểu của hằng</a:t>
            </a:r>
          </a:p>
          <a:p>
            <a:pPr>
              <a:lnSpc>
                <a:spcPct val="95000"/>
              </a:lnSpc>
              <a:buFontTx/>
              <a:buNone/>
            </a:pPr>
            <a:r>
              <a:rPr lang="en-US" altLang="en-US" sz="2000"/>
              <a:t>		obj-&gt;kind = </a:t>
            </a:r>
            <a:r>
              <a:rPr lang="en-US" altLang="en-US" sz="2000">
                <a:solidFill>
                  <a:srgbClr val="0000FF"/>
                </a:solidFill>
              </a:rPr>
              <a:t>OBJ_VAR</a:t>
            </a:r>
            <a:r>
              <a:rPr lang="en-US" altLang="en-US" sz="2000"/>
              <a:t> </a:t>
            </a:r>
          </a:p>
          <a:p>
            <a:pPr>
              <a:lnSpc>
                <a:spcPct val="95000"/>
              </a:lnSpc>
              <a:buFontTx/>
              <a:buNone/>
            </a:pPr>
            <a:r>
              <a:rPr lang="en-US" altLang="en-US" sz="2000"/>
              <a:t>			Biến mảng: compileIndexs()</a:t>
            </a:r>
          </a:p>
          <a:p>
            <a:pPr>
              <a:lnSpc>
                <a:spcPct val="95000"/>
              </a:lnSpc>
              <a:buFontTx/>
              <a:buNone/>
            </a:pPr>
            <a:r>
              <a:rPr lang="en-US" altLang="en-US" sz="2000"/>
              <a:t>			return Kiểu của biến</a:t>
            </a:r>
          </a:p>
          <a:p>
            <a:pPr>
              <a:lnSpc>
                <a:spcPct val="95000"/>
              </a:lnSpc>
              <a:buFontTx/>
              <a:buNone/>
            </a:pPr>
            <a:r>
              <a:rPr lang="en-US" altLang="en-US" sz="2000"/>
              <a:t>		</a:t>
            </a:r>
            <a:r>
              <a:rPr lang="en-US" altLang="en-US" sz="2000">
                <a:solidFill>
                  <a:srgbClr val="0000FF"/>
                </a:solidFill>
              </a:rPr>
              <a:t>obj-&gt;kind = OBJ_FUNCTION</a:t>
            </a:r>
            <a:r>
              <a:rPr lang="en-US" altLang="en-US" sz="2000"/>
              <a:t>	</a:t>
            </a:r>
            <a:r>
              <a:rPr lang="en-US" altLang="en-US" sz="2000">
                <a:solidFill>
                  <a:srgbClr val="0000FF"/>
                </a:solidFill>
              </a:rPr>
              <a:t>return</a:t>
            </a:r>
            <a:r>
              <a:rPr lang="en-US" altLang="en-US" sz="2000"/>
              <a:t> Kiểu trả về của hàm</a:t>
            </a:r>
          </a:p>
          <a:p>
            <a:pPr>
              <a:lnSpc>
                <a:spcPct val="95000"/>
              </a:lnSpc>
              <a:buFontTx/>
              <a:buNone/>
            </a:pPr>
            <a:r>
              <a:rPr lang="en-US" altLang="en-US" sz="2000"/>
              <a:t>		</a:t>
            </a:r>
            <a:r>
              <a:rPr lang="en-US" altLang="en-US" sz="2000">
                <a:solidFill>
                  <a:srgbClr val="0000FF"/>
                </a:solidFill>
              </a:rPr>
              <a:t>obj-&gt;kind = OBJ_PARAM</a:t>
            </a:r>
            <a:r>
              <a:rPr lang="en-US" altLang="en-US" sz="2000"/>
              <a:t>	</a:t>
            </a:r>
            <a:r>
              <a:rPr lang="en-US" altLang="en-US" sz="2000">
                <a:solidFill>
                  <a:srgbClr val="0000FF"/>
                </a:solidFill>
              </a:rPr>
              <a:t>return</a:t>
            </a:r>
            <a:r>
              <a:rPr lang="en-US" altLang="en-US" sz="2000"/>
              <a:t> Kiểu của hàm</a:t>
            </a:r>
          </a:p>
        </p:txBody>
      </p:sp>
      <p:sp>
        <p:nvSpPr>
          <p:cNvPr id="1508355" name="Rectangle 3">
            <a:extLst>
              <a:ext uri="{FF2B5EF4-FFF2-40B4-BE49-F238E27FC236}">
                <a16:creationId xmlns:a16="http://schemas.microsoft.com/office/drawing/2014/main" id="{8ECA3961-5B32-47B7-A9C2-5EB3E25F2B7D}"/>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Kiểu của nhân tố</a:t>
            </a:r>
            <a:endParaRPr lang="en-US" altLang="en-US" sz="3600">
              <a:solidFill>
                <a:schemeClr val="bg1"/>
              </a:solidFill>
            </a:endParaRPr>
          </a:p>
        </p:txBody>
      </p:sp>
      <p:sp>
        <p:nvSpPr>
          <p:cNvPr id="1508358" name="AutoShape 6">
            <a:extLst>
              <a:ext uri="{FF2B5EF4-FFF2-40B4-BE49-F238E27FC236}">
                <a16:creationId xmlns:a16="http://schemas.microsoft.com/office/drawing/2014/main" id="{22E80897-4EA3-4010-B4E2-647F33E8C158}"/>
              </a:ext>
            </a:extLst>
          </p:cNvPr>
          <p:cNvSpPr>
            <a:spLocks noChangeAspect="1" noChangeArrowheads="1"/>
          </p:cNvSpPr>
          <p:nvPr/>
        </p:nvSpPr>
        <p:spPr bwMode="auto">
          <a:xfrm>
            <a:off x="1143000" y="838200"/>
            <a:ext cx="57880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8359" name="Text Box 7">
            <a:extLst>
              <a:ext uri="{FF2B5EF4-FFF2-40B4-BE49-F238E27FC236}">
                <a16:creationId xmlns:a16="http://schemas.microsoft.com/office/drawing/2014/main" id="{F9119A07-BDFC-4221-A96D-3DB4880466B7}"/>
              </a:ext>
            </a:extLst>
          </p:cNvPr>
          <p:cNvSpPr txBox="1">
            <a:spLocks noChangeArrowheads="1"/>
          </p:cNvSpPr>
          <p:nvPr/>
        </p:nvSpPr>
        <p:spPr bwMode="auto">
          <a:xfrm>
            <a:off x="3657600" y="2600325"/>
            <a:ext cx="1485900" cy="2873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63094" tIns="0" rIns="63094" bIns="0"/>
          <a:lstStyle/>
          <a:p>
            <a:pPr algn="ctr"/>
            <a:r>
              <a:rPr lang="fr-FR" altLang="ja-JP" sz="2000" b="0">
                <a:solidFill>
                  <a:srgbClr val="000000"/>
                </a:solidFill>
                <a:ea typeface="ＭＳ 明朝" panose="02020609040205080304" pitchFamily="49" charset="-128"/>
              </a:rPr>
              <a:t>Expression</a:t>
            </a:r>
            <a:endParaRPr lang="fr-FR" altLang="en-US" sz="2000"/>
          </a:p>
        </p:txBody>
      </p:sp>
      <p:sp>
        <p:nvSpPr>
          <p:cNvPr id="1508360" name="Line 8">
            <a:extLst>
              <a:ext uri="{FF2B5EF4-FFF2-40B4-BE49-F238E27FC236}">
                <a16:creationId xmlns:a16="http://schemas.microsoft.com/office/drawing/2014/main" id="{33948CED-AB33-44FC-9CDD-5CE0FCEAF6A9}"/>
              </a:ext>
            </a:extLst>
          </p:cNvPr>
          <p:cNvSpPr>
            <a:spLocks noChangeShapeType="1"/>
          </p:cNvSpPr>
          <p:nvPr/>
        </p:nvSpPr>
        <p:spPr bwMode="auto">
          <a:xfrm>
            <a:off x="3314700" y="1295400"/>
            <a:ext cx="35433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8361" name="Text Box 9">
            <a:extLst>
              <a:ext uri="{FF2B5EF4-FFF2-40B4-BE49-F238E27FC236}">
                <a16:creationId xmlns:a16="http://schemas.microsoft.com/office/drawing/2014/main" id="{9B6ED0E9-D3C3-40B6-A314-04098CADB4EA}"/>
              </a:ext>
            </a:extLst>
          </p:cNvPr>
          <p:cNvSpPr txBox="1">
            <a:spLocks noChangeArrowheads="1"/>
          </p:cNvSpPr>
          <p:nvPr/>
        </p:nvSpPr>
        <p:spPr bwMode="auto">
          <a:xfrm>
            <a:off x="1143000" y="914400"/>
            <a:ext cx="1149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fr-FR" altLang="ja-JP" sz="2400" b="0">
                <a:solidFill>
                  <a:srgbClr val="000000"/>
                </a:solidFill>
                <a:ea typeface="ＭＳ 明朝" panose="02020609040205080304" pitchFamily="49" charset="-128"/>
              </a:rPr>
              <a:t>Factor</a:t>
            </a:r>
            <a:endParaRPr lang="fr-FR" altLang="en-US" sz="2000"/>
          </a:p>
        </p:txBody>
      </p:sp>
      <p:sp>
        <p:nvSpPr>
          <p:cNvPr id="1508362" name="Line 10">
            <a:extLst>
              <a:ext uri="{FF2B5EF4-FFF2-40B4-BE49-F238E27FC236}">
                <a16:creationId xmlns:a16="http://schemas.microsoft.com/office/drawing/2014/main" id="{BA4CA1E3-43C5-4BE5-9ACD-4EE85169698B}"/>
              </a:ext>
            </a:extLst>
          </p:cNvPr>
          <p:cNvSpPr>
            <a:spLocks noChangeShapeType="1"/>
          </p:cNvSpPr>
          <p:nvPr/>
        </p:nvSpPr>
        <p:spPr bwMode="auto">
          <a:xfrm>
            <a:off x="2057400" y="2200275"/>
            <a:ext cx="161925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508363" name="Group 11">
            <a:extLst>
              <a:ext uri="{FF2B5EF4-FFF2-40B4-BE49-F238E27FC236}">
                <a16:creationId xmlns:a16="http://schemas.microsoft.com/office/drawing/2014/main" id="{26FB8097-E475-4383-A371-6598EB6DBE49}"/>
              </a:ext>
            </a:extLst>
          </p:cNvPr>
          <p:cNvGrpSpPr>
            <a:grpSpLocks/>
          </p:cNvGrpSpPr>
          <p:nvPr/>
        </p:nvGrpSpPr>
        <p:grpSpPr bwMode="auto">
          <a:xfrm>
            <a:off x="2971800" y="2514600"/>
            <a:ext cx="323850" cy="431800"/>
            <a:chOff x="7920" y="4863"/>
            <a:chExt cx="596" cy="614"/>
          </a:xfrm>
        </p:grpSpPr>
        <p:sp>
          <p:nvSpPr>
            <p:cNvPr id="1508364" name="Text Box 12">
              <a:extLst>
                <a:ext uri="{FF2B5EF4-FFF2-40B4-BE49-F238E27FC236}">
                  <a16:creationId xmlns:a16="http://schemas.microsoft.com/office/drawing/2014/main" id="{BF11428F-36F0-4CBF-BDD0-72BA1A004998}"/>
                </a:ext>
              </a:extLst>
            </p:cNvPr>
            <p:cNvSpPr txBox="1">
              <a:spLocks noChangeArrowheads="1"/>
            </p:cNvSpPr>
            <p:nvPr/>
          </p:nvSpPr>
          <p:spPr bwMode="auto">
            <a:xfrm>
              <a:off x="7924" y="4920"/>
              <a:ext cx="592"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52368" tIns="26184" rIns="52368" bIns="26184"/>
            <a:lstStyle/>
            <a:p>
              <a:pPr algn="ctr"/>
              <a:r>
                <a:rPr lang="fr-FR" altLang="ja-JP" sz="2000" b="0">
                  <a:solidFill>
                    <a:srgbClr val="000000"/>
                  </a:solidFill>
                  <a:ea typeface="ＭＳ 明朝" panose="02020609040205080304" pitchFamily="49" charset="-128"/>
                </a:rPr>
                <a:t>(</a:t>
              </a:r>
              <a:endParaRPr lang="fr-FR" altLang="en-US" sz="2000"/>
            </a:p>
          </p:txBody>
        </p:sp>
        <p:sp>
          <p:nvSpPr>
            <p:cNvPr id="1508365" name="Oval 13">
              <a:extLst>
                <a:ext uri="{FF2B5EF4-FFF2-40B4-BE49-F238E27FC236}">
                  <a16:creationId xmlns:a16="http://schemas.microsoft.com/office/drawing/2014/main" id="{991AA44C-BADA-4651-8746-39ABFD48DB8A}"/>
                </a:ext>
              </a:extLst>
            </p:cNvPr>
            <p:cNvSpPr>
              <a:spLocks noChangeArrowheads="1"/>
            </p:cNvSpPr>
            <p:nvPr/>
          </p:nvSpPr>
          <p:spPr bwMode="auto">
            <a:xfrm>
              <a:off x="7920" y="4863"/>
              <a:ext cx="593" cy="556"/>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508366" name="Group 14">
            <a:extLst>
              <a:ext uri="{FF2B5EF4-FFF2-40B4-BE49-F238E27FC236}">
                <a16:creationId xmlns:a16="http://schemas.microsoft.com/office/drawing/2014/main" id="{E469C990-7F45-49F9-99AA-EEA06315F75A}"/>
              </a:ext>
            </a:extLst>
          </p:cNvPr>
          <p:cNvGrpSpPr>
            <a:grpSpLocks/>
          </p:cNvGrpSpPr>
          <p:nvPr/>
        </p:nvGrpSpPr>
        <p:grpSpPr bwMode="auto">
          <a:xfrm>
            <a:off x="5486400" y="2586038"/>
            <a:ext cx="381000" cy="403225"/>
            <a:chOff x="7920" y="6231"/>
            <a:chExt cx="596" cy="600"/>
          </a:xfrm>
        </p:grpSpPr>
        <p:sp>
          <p:nvSpPr>
            <p:cNvPr id="1508367" name="Text Box 15">
              <a:extLst>
                <a:ext uri="{FF2B5EF4-FFF2-40B4-BE49-F238E27FC236}">
                  <a16:creationId xmlns:a16="http://schemas.microsoft.com/office/drawing/2014/main" id="{4BFC7A0C-A579-4ACB-A796-45047B2F87A7}"/>
                </a:ext>
              </a:extLst>
            </p:cNvPr>
            <p:cNvSpPr txBox="1">
              <a:spLocks noChangeArrowheads="1"/>
            </p:cNvSpPr>
            <p:nvPr/>
          </p:nvSpPr>
          <p:spPr bwMode="auto">
            <a:xfrm>
              <a:off x="7924" y="6274"/>
              <a:ext cx="592"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52368" tIns="26184" rIns="52368" bIns="26184"/>
            <a:lstStyle/>
            <a:p>
              <a:pPr algn="ctr"/>
              <a:r>
                <a:rPr lang="fr-FR" altLang="ja-JP" sz="2000" b="0">
                  <a:solidFill>
                    <a:srgbClr val="000000"/>
                  </a:solidFill>
                  <a:ea typeface="ＭＳ 明朝" panose="02020609040205080304" pitchFamily="49" charset="-128"/>
                </a:rPr>
                <a:t>)</a:t>
              </a:r>
              <a:endParaRPr lang="fr-FR" altLang="en-US" sz="2000"/>
            </a:p>
          </p:txBody>
        </p:sp>
        <p:sp>
          <p:nvSpPr>
            <p:cNvPr id="1508368" name="Oval 16">
              <a:extLst>
                <a:ext uri="{FF2B5EF4-FFF2-40B4-BE49-F238E27FC236}">
                  <a16:creationId xmlns:a16="http://schemas.microsoft.com/office/drawing/2014/main" id="{EAF1AB9C-049B-4023-91BC-B348C8C03936}"/>
                </a:ext>
              </a:extLst>
            </p:cNvPr>
            <p:cNvSpPr>
              <a:spLocks noChangeArrowheads="1"/>
            </p:cNvSpPr>
            <p:nvPr/>
          </p:nvSpPr>
          <p:spPr bwMode="auto">
            <a:xfrm>
              <a:off x="7920" y="6231"/>
              <a:ext cx="592" cy="55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508395" name="Group 43">
            <a:extLst>
              <a:ext uri="{FF2B5EF4-FFF2-40B4-BE49-F238E27FC236}">
                <a16:creationId xmlns:a16="http://schemas.microsoft.com/office/drawing/2014/main" id="{395EB6CB-7DC4-42B9-85F8-2D43CBFFBA32}"/>
              </a:ext>
            </a:extLst>
          </p:cNvPr>
          <p:cNvGrpSpPr>
            <a:grpSpLocks/>
          </p:cNvGrpSpPr>
          <p:nvPr/>
        </p:nvGrpSpPr>
        <p:grpSpPr bwMode="auto">
          <a:xfrm>
            <a:off x="3657600" y="2043113"/>
            <a:ext cx="1143000" cy="352425"/>
            <a:chOff x="2304" y="1287"/>
            <a:chExt cx="720" cy="222"/>
          </a:xfrm>
        </p:grpSpPr>
        <p:sp>
          <p:nvSpPr>
            <p:cNvPr id="1508370" name="AutoShape 18">
              <a:extLst>
                <a:ext uri="{FF2B5EF4-FFF2-40B4-BE49-F238E27FC236}">
                  <a16:creationId xmlns:a16="http://schemas.microsoft.com/office/drawing/2014/main" id="{8566CCBD-66E8-4A70-8684-F6263145505D}"/>
                </a:ext>
              </a:extLst>
            </p:cNvPr>
            <p:cNvSpPr>
              <a:spLocks noChangeArrowheads="1"/>
            </p:cNvSpPr>
            <p:nvPr/>
          </p:nvSpPr>
          <p:spPr bwMode="auto">
            <a:xfrm>
              <a:off x="2304" y="1287"/>
              <a:ext cx="720" cy="222"/>
            </a:xfrm>
            <a:prstGeom prst="roundRect">
              <a:avLst>
                <a:gd name="adj"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8371" name="Text Box 19">
              <a:extLst>
                <a:ext uri="{FF2B5EF4-FFF2-40B4-BE49-F238E27FC236}">
                  <a16:creationId xmlns:a16="http://schemas.microsoft.com/office/drawing/2014/main" id="{C905281A-3038-488A-BD64-FD950F350717}"/>
                </a:ext>
              </a:extLst>
            </p:cNvPr>
            <p:cNvSpPr txBox="1">
              <a:spLocks noChangeArrowheads="1"/>
            </p:cNvSpPr>
            <p:nvPr/>
          </p:nvSpPr>
          <p:spPr bwMode="auto">
            <a:xfrm>
              <a:off x="2333" y="1296"/>
              <a:ext cx="64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0" rIns="12600" bIns="0"/>
            <a:lstStyle/>
            <a:p>
              <a:pPr algn="ctr"/>
              <a:r>
                <a:rPr lang="fr-FR" altLang="ja-JP" sz="2000" b="0">
                  <a:solidFill>
                    <a:srgbClr val="000000"/>
                  </a:solidFill>
                  <a:ea typeface="ＭＳ 明朝" panose="02020609040205080304" pitchFamily="49" charset="-128"/>
                </a:rPr>
                <a:t>Number</a:t>
              </a:r>
              <a:endParaRPr lang="fr-FR" altLang="en-US" sz="2000"/>
            </a:p>
          </p:txBody>
        </p:sp>
      </p:grpSp>
      <p:grpSp>
        <p:nvGrpSpPr>
          <p:cNvPr id="1508392" name="Group 40">
            <a:extLst>
              <a:ext uri="{FF2B5EF4-FFF2-40B4-BE49-F238E27FC236}">
                <a16:creationId xmlns:a16="http://schemas.microsoft.com/office/drawing/2014/main" id="{AFE90E43-6903-444F-8D55-B1826E999904}"/>
              </a:ext>
            </a:extLst>
          </p:cNvPr>
          <p:cNvGrpSpPr>
            <a:grpSpLocks/>
          </p:cNvGrpSpPr>
          <p:nvPr/>
        </p:nvGrpSpPr>
        <p:grpSpPr bwMode="auto">
          <a:xfrm>
            <a:off x="2505075" y="1125538"/>
            <a:ext cx="800100" cy="290512"/>
            <a:chOff x="1578" y="709"/>
            <a:chExt cx="504" cy="183"/>
          </a:xfrm>
        </p:grpSpPr>
        <p:sp>
          <p:nvSpPr>
            <p:cNvPr id="1508373" name="AutoShape 21">
              <a:extLst>
                <a:ext uri="{FF2B5EF4-FFF2-40B4-BE49-F238E27FC236}">
                  <a16:creationId xmlns:a16="http://schemas.microsoft.com/office/drawing/2014/main" id="{5EB6044D-BF43-4BC4-88D6-1FD66BDB6F20}"/>
                </a:ext>
              </a:extLst>
            </p:cNvPr>
            <p:cNvSpPr>
              <a:spLocks noChangeArrowheads="1"/>
            </p:cNvSpPr>
            <p:nvPr/>
          </p:nvSpPr>
          <p:spPr bwMode="auto">
            <a:xfrm>
              <a:off x="1578" y="709"/>
              <a:ext cx="504" cy="183"/>
            </a:xfrm>
            <a:prstGeom prst="roundRect">
              <a:avLst>
                <a:gd name="adj"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8374" name="Text Box 22">
              <a:extLst>
                <a:ext uri="{FF2B5EF4-FFF2-40B4-BE49-F238E27FC236}">
                  <a16:creationId xmlns:a16="http://schemas.microsoft.com/office/drawing/2014/main" id="{9B48365A-EEC6-4C1A-B80A-300248CDB6CB}"/>
                </a:ext>
              </a:extLst>
            </p:cNvPr>
            <p:cNvSpPr txBox="1">
              <a:spLocks noChangeArrowheads="1"/>
            </p:cNvSpPr>
            <p:nvPr/>
          </p:nvSpPr>
          <p:spPr bwMode="auto">
            <a:xfrm>
              <a:off x="1589" y="713"/>
              <a:ext cx="47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0" rIns="12600" bIns="0"/>
            <a:lstStyle/>
            <a:p>
              <a:pPr algn="ctr"/>
              <a:r>
                <a:rPr lang="fr-FR" altLang="ja-JP" sz="2000" b="0">
                  <a:solidFill>
                    <a:srgbClr val="000000"/>
                  </a:solidFill>
                  <a:ea typeface="ＭＳ 明朝" panose="02020609040205080304" pitchFamily="49" charset="-128"/>
                </a:rPr>
                <a:t>Ident</a:t>
              </a:r>
              <a:endParaRPr lang="fr-FR" altLang="en-US" sz="2000"/>
            </a:p>
          </p:txBody>
        </p:sp>
      </p:grpSp>
      <p:sp>
        <p:nvSpPr>
          <p:cNvPr id="1508375" name="Line 23">
            <a:extLst>
              <a:ext uri="{FF2B5EF4-FFF2-40B4-BE49-F238E27FC236}">
                <a16:creationId xmlns:a16="http://schemas.microsoft.com/office/drawing/2014/main" id="{ADE565D2-E2B5-43D3-B96C-491B75D0C207}"/>
              </a:ext>
            </a:extLst>
          </p:cNvPr>
          <p:cNvSpPr>
            <a:spLocks noChangeShapeType="1"/>
          </p:cNvSpPr>
          <p:nvPr/>
        </p:nvSpPr>
        <p:spPr bwMode="auto">
          <a:xfrm>
            <a:off x="3314700" y="2733675"/>
            <a:ext cx="342900"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8376" name="Line 24">
            <a:extLst>
              <a:ext uri="{FF2B5EF4-FFF2-40B4-BE49-F238E27FC236}">
                <a16:creationId xmlns:a16="http://schemas.microsoft.com/office/drawing/2014/main" id="{61CAF7F4-3B75-45C1-A732-50CDCD0633BB}"/>
              </a:ext>
            </a:extLst>
          </p:cNvPr>
          <p:cNvSpPr>
            <a:spLocks noChangeShapeType="1"/>
          </p:cNvSpPr>
          <p:nvPr/>
        </p:nvSpPr>
        <p:spPr bwMode="auto">
          <a:xfrm>
            <a:off x="5143500" y="2743200"/>
            <a:ext cx="342900"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8377" name="Text Box 25">
            <a:extLst>
              <a:ext uri="{FF2B5EF4-FFF2-40B4-BE49-F238E27FC236}">
                <a16:creationId xmlns:a16="http://schemas.microsoft.com/office/drawing/2014/main" id="{8743E620-17FE-4667-B1B8-56716ADA2603}"/>
              </a:ext>
            </a:extLst>
          </p:cNvPr>
          <p:cNvSpPr txBox="1">
            <a:spLocks noChangeArrowheads="1"/>
          </p:cNvSpPr>
          <p:nvPr/>
        </p:nvSpPr>
        <p:spPr bwMode="auto">
          <a:xfrm>
            <a:off x="4114800" y="1616075"/>
            <a:ext cx="1485900" cy="28733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63094" tIns="0" rIns="63094" bIns="0"/>
          <a:lstStyle/>
          <a:p>
            <a:pPr algn="ctr"/>
            <a:r>
              <a:rPr lang="fr-FR" altLang="ja-JP" sz="2000" b="0">
                <a:solidFill>
                  <a:srgbClr val="000000"/>
                </a:solidFill>
                <a:ea typeface="ＭＳ 明朝" panose="02020609040205080304" pitchFamily="49" charset="-128"/>
              </a:rPr>
              <a:t>Expression</a:t>
            </a:r>
            <a:endParaRPr lang="fr-FR" altLang="en-US" sz="2000"/>
          </a:p>
        </p:txBody>
      </p:sp>
      <p:grpSp>
        <p:nvGrpSpPr>
          <p:cNvPr id="1508378" name="Group 26">
            <a:extLst>
              <a:ext uri="{FF2B5EF4-FFF2-40B4-BE49-F238E27FC236}">
                <a16:creationId xmlns:a16="http://schemas.microsoft.com/office/drawing/2014/main" id="{6E1404AA-1E46-4D5A-A051-61EAFD585A03}"/>
              </a:ext>
            </a:extLst>
          </p:cNvPr>
          <p:cNvGrpSpPr>
            <a:grpSpLocks/>
          </p:cNvGrpSpPr>
          <p:nvPr/>
        </p:nvGrpSpPr>
        <p:grpSpPr bwMode="auto">
          <a:xfrm>
            <a:off x="3543300" y="1587500"/>
            <a:ext cx="323850" cy="334963"/>
            <a:chOff x="7920" y="4863"/>
            <a:chExt cx="596" cy="614"/>
          </a:xfrm>
        </p:grpSpPr>
        <p:sp>
          <p:nvSpPr>
            <p:cNvPr id="1508379" name="Text Box 27">
              <a:extLst>
                <a:ext uri="{FF2B5EF4-FFF2-40B4-BE49-F238E27FC236}">
                  <a16:creationId xmlns:a16="http://schemas.microsoft.com/office/drawing/2014/main" id="{3FBFE206-BABF-495F-AFCE-E8E0EAAFCB89}"/>
                </a:ext>
              </a:extLst>
            </p:cNvPr>
            <p:cNvSpPr txBox="1">
              <a:spLocks noChangeArrowheads="1"/>
            </p:cNvSpPr>
            <p:nvPr/>
          </p:nvSpPr>
          <p:spPr bwMode="auto">
            <a:xfrm>
              <a:off x="7924" y="4920"/>
              <a:ext cx="592"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52368" tIns="26184" rIns="52368" bIns="26184"/>
            <a:lstStyle/>
            <a:p>
              <a:pPr algn="ctr"/>
              <a:r>
                <a:rPr lang="fr-FR" altLang="ja-JP" sz="1400" b="0">
                  <a:solidFill>
                    <a:srgbClr val="000000"/>
                  </a:solidFill>
                  <a:ea typeface="ＭＳ 明朝" panose="02020609040205080304" pitchFamily="49" charset="-128"/>
                </a:rPr>
                <a:t>[</a:t>
              </a:r>
              <a:endParaRPr lang="fr-FR" altLang="en-US"/>
            </a:p>
          </p:txBody>
        </p:sp>
        <p:sp>
          <p:nvSpPr>
            <p:cNvPr id="1508380" name="Oval 28">
              <a:extLst>
                <a:ext uri="{FF2B5EF4-FFF2-40B4-BE49-F238E27FC236}">
                  <a16:creationId xmlns:a16="http://schemas.microsoft.com/office/drawing/2014/main" id="{AF496593-760D-4889-9680-4C2113F3DD79}"/>
                </a:ext>
              </a:extLst>
            </p:cNvPr>
            <p:cNvSpPr>
              <a:spLocks noChangeArrowheads="1"/>
            </p:cNvSpPr>
            <p:nvPr/>
          </p:nvSpPr>
          <p:spPr bwMode="auto">
            <a:xfrm>
              <a:off x="7920" y="4863"/>
              <a:ext cx="593" cy="556"/>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508381" name="Group 29">
            <a:extLst>
              <a:ext uri="{FF2B5EF4-FFF2-40B4-BE49-F238E27FC236}">
                <a16:creationId xmlns:a16="http://schemas.microsoft.com/office/drawing/2014/main" id="{AD9FE73A-1760-4EE8-B6E3-008FE633B76E}"/>
              </a:ext>
            </a:extLst>
          </p:cNvPr>
          <p:cNvGrpSpPr>
            <a:grpSpLocks/>
          </p:cNvGrpSpPr>
          <p:nvPr/>
        </p:nvGrpSpPr>
        <p:grpSpPr bwMode="auto">
          <a:xfrm>
            <a:off x="5819775" y="1606550"/>
            <a:ext cx="325438" cy="327025"/>
            <a:chOff x="7920" y="6231"/>
            <a:chExt cx="596" cy="600"/>
          </a:xfrm>
        </p:grpSpPr>
        <p:sp>
          <p:nvSpPr>
            <p:cNvPr id="1508382" name="Text Box 30">
              <a:extLst>
                <a:ext uri="{FF2B5EF4-FFF2-40B4-BE49-F238E27FC236}">
                  <a16:creationId xmlns:a16="http://schemas.microsoft.com/office/drawing/2014/main" id="{32673791-2A37-4588-91E0-4677F2EE4D0E}"/>
                </a:ext>
              </a:extLst>
            </p:cNvPr>
            <p:cNvSpPr txBox="1">
              <a:spLocks noChangeArrowheads="1"/>
            </p:cNvSpPr>
            <p:nvPr/>
          </p:nvSpPr>
          <p:spPr bwMode="auto">
            <a:xfrm>
              <a:off x="7924" y="6274"/>
              <a:ext cx="592"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lIns="52368" tIns="26184" rIns="52368" bIns="26184"/>
            <a:lstStyle/>
            <a:p>
              <a:pPr algn="ctr"/>
              <a:r>
                <a:rPr lang="fr-FR" altLang="ja-JP" sz="1400" b="0">
                  <a:solidFill>
                    <a:srgbClr val="000000"/>
                  </a:solidFill>
                  <a:ea typeface="ＭＳ 明朝" panose="02020609040205080304" pitchFamily="49" charset="-128"/>
                </a:rPr>
                <a:t>]</a:t>
              </a:r>
              <a:endParaRPr lang="fr-FR" altLang="en-US"/>
            </a:p>
          </p:txBody>
        </p:sp>
        <p:sp>
          <p:nvSpPr>
            <p:cNvPr id="1508383" name="Oval 31">
              <a:extLst>
                <a:ext uri="{FF2B5EF4-FFF2-40B4-BE49-F238E27FC236}">
                  <a16:creationId xmlns:a16="http://schemas.microsoft.com/office/drawing/2014/main" id="{3AA2B0B5-C400-401E-A135-D44FEDB02069}"/>
                </a:ext>
              </a:extLst>
            </p:cNvPr>
            <p:cNvSpPr>
              <a:spLocks noChangeArrowheads="1"/>
            </p:cNvSpPr>
            <p:nvPr/>
          </p:nvSpPr>
          <p:spPr bwMode="auto">
            <a:xfrm>
              <a:off x="7920" y="6231"/>
              <a:ext cx="592" cy="55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08384" name="Line 32">
            <a:extLst>
              <a:ext uri="{FF2B5EF4-FFF2-40B4-BE49-F238E27FC236}">
                <a16:creationId xmlns:a16="http://schemas.microsoft.com/office/drawing/2014/main" id="{5CA9E8DB-7855-4574-823F-1292208EB794}"/>
              </a:ext>
            </a:extLst>
          </p:cNvPr>
          <p:cNvSpPr>
            <a:spLocks noChangeShapeType="1"/>
          </p:cNvSpPr>
          <p:nvPr/>
        </p:nvSpPr>
        <p:spPr bwMode="auto">
          <a:xfrm>
            <a:off x="3886200" y="1768475"/>
            <a:ext cx="228600"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8385" name="Line 33">
            <a:extLst>
              <a:ext uri="{FF2B5EF4-FFF2-40B4-BE49-F238E27FC236}">
                <a16:creationId xmlns:a16="http://schemas.microsoft.com/office/drawing/2014/main" id="{8D424195-8F33-40C8-B20D-DAF69C8083A0}"/>
              </a:ext>
            </a:extLst>
          </p:cNvPr>
          <p:cNvSpPr>
            <a:spLocks noChangeShapeType="1"/>
          </p:cNvSpPr>
          <p:nvPr/>
        </p:nvSpPr>
        <p:spPr bwMode="auto">
          <a:xfrm>
            <a:off x="5600700" y="1768475"/>
            <a:ext cx="228600"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8386" name="Line 34">
            <a:extLst>
              <a:ext uri="{FF2B5EF4-FFF2-40B4-BE49-F238E27FC236}">
                <a16:creationId xmlns:a16="http://schemas.microsoft.com/office/drawing/2014/main" id="{284FF6B7-5016-44E7-9515-AC0C45337764}"/>
              </a:ext>
            </a:extLst>
          </p:cNvPr>
          <p:cNvSpPr>
            <a:spLocks noChangeShapeType="1"/>
          </p:cNvSpPr>
          <p:nvPr/>
        </p:nvSpPr>
        <p:spPr bwMode="auto">
          <a:xfrm flipH="1">
            <a:off x="1371600" y="1295400"/>
            <a:ext cx="11430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508387" name="Freeform 35">
            <a:extLst>
              <a:ext uri="{FF2B5EF4-FFF2-40B4-BE49-F238E27FC236}">
                <a16:creationId xmlns:a16="http://schemas.microsoft.com/office/drawing/2014/main" id="{4DE22F08-D935-48B2-A472-67285FB33B0B}"/>
              </a:ext>
            </a:extLst>
          </p:cNvPr>
          <p:cNvSpPr>
            <a:spLocks/>
          </p:cNvSpPr>
          <p:nvPr/>
        </p:nvSpPr>
        <p:spPr bwMode="auto">
          <a:xfrm>
            <a:off x="2057400" y="1295400"/>
            <a:ext cx="914400" cy="1447800"/>
          </a:xfrm>
          <a:custGeom>
            <a:avLst/>
            <a:gdLst>
              <a:gd name="T0" fmla="*/ 0 w 1440"/>
              <a:gd name="T1" fmla="*/ 0 h 2520"/>
              <a:gd name="T2" fmla="*/ 0 w 1440"/>
              <a:gd name="T3" fmla="*/ 2520 h 2520"/>
              <a:gd name="T4" fmla="*/ 1440 w 1440"/>
              <a:gd name="T5" fmla="*/ 2520 h 2520"/>
            </a:gdLst>
            <a:ahLst/>
            <a:cxnLst>
              <a:cxn ang="0">
                <a:pos x="T0" y="T1"/>
              </a:cxn>
              <a:cxn ang="0">
                <a:pos x="T2" y="T3"/>
              </a:cxn>
              <a:cxn ang="0">
                <a:pos x="T4" y="T5"/>
              </a:cxn>
            </a:cxnLst>
            <a:rect l="0" t="0" r="r" b="b"/>
            <a:pathLst>
              <a:path w="1440" h="2520">
                <a:moveTo>
                  <a:pt x="0" y="0"/>
                </a:moveTo>
                <a:lnTo>
                  <a:pt x="0" y="2520"/>
                </a:lnTo>
                <a:lnTo>
                  <a:pt x="1440" y="252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8388" name="Freeform 36">
            <a:extLst>
              <a:ext uri="{FF2B5EF4-FFF2-40B4-BE49-F238E27FC236}">
                <a16:creationId xmlns:a16="http://schemas.microsoft.com/office/drawing/2014/main" id="{E7A232F1-7BF5-4481-BE96-A774D8492490}"/>
              </a:ext>
            </a:extLst>
          </p:cNvPr>
          <p:cNvSpPr>
            <a:spLocks/>
          </p:cNvSpPr>
          <p:nvPr/>
        </p:nvSpPr>
        <p:spPr bwMode="auto">
          <a:xfrm>
            <a:off x="5829300" y="1295400"/>
            <a:ext cx="685800" cy="1447800"/>
          </a:xfrm>
          <a:custGeom>
            <a:avLst/>
            <a:gdLst>
              <a:gd name="T0" fmla="*/ 0 w 1080"/>
              <a:gd name="T1" fmla="*/ 2520 h 2520"/>
              <a:gd name="T2" fmla="*/ 1080 w 1080"/>
              <a:gd name="T3" fmla="*/ 2520 h 2520"/>
              <a:gd name="T4" fmla="*/ 1080 w 1080"/>
              <a:gd name="T5" fmla="*/ 0 h 2520"/>
            </a:gdLst>
            <a:ahLst/>
            <a:cxnLst>
              <a:cxn ang="0">
                <a:pos x="T0" y="T1"/>
              </a:cxn>
              <a:cxn ang="0">
                <a:pos x="T2" y="T3"/>
              </a:cxn>
              <a:cxn ang="0">
                <a:pos x="T4" y="T5"/>
              </a:cxn>
            </a:cxnLst>
            <a:rect l="0" t="0" r="r" b="b"/>
            <a:pathLst>
              <a:path w="1080" h="2520">
                <a:moveTo>
                  <a:pt x="0" y="2520"/>
                </a:moveTo>
                <a:lnTo>
                  <a:pt x="1080" y="2520"/>
                </a:lnTo>
                <a:lnTo>
                  <a:pt x="1080"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8390" name="Freeform 38">
            <a:extLst>
              <a:ext uri="{FF2B5EF4-FFF2-40B4-BE49-F238E27FC236}">
                <a16:creationId xmlns:a16="http://schemas.microsoft.com/office/drawing/2014/main" id="{44220F75-91A4-4C8F-B3F4-6337725B1ED1}"/>
              </a:ext>
            </a:extLst>
          </p:cNvPr>
          <p:cNvSpPr>
            <a:spLocks/>
          </p:cNvSpPr>
          <p:nvPr/>
        </p:nvSpPr>
        <p:spPr bwMode="auto">
          <a:xfrm>
            <a:off x="3371850" y="1295400"/>
            <a:ext cx="171450" cy="457200"/>
          </a:xfrm>
          <a:custGeom>
            <a:avLst/>
            <a:gdLst>
              <a:gd name="T0" fmla="*/ 0 w 180"/>
              <a:gd name="T1" fmla="*/ 0 h 720"/>
              <a:gd name="T2" fmla="*/ 0 w 180"/>
              <a:gd name="T3" fmla="*/ 720 h 720"/>
              <a:gd name="T4" fmla="*/ 180 w 180"/>
              <a:gd name="T5" fmla="*/ 720 h 720"/>
            </a:gdLst>
            <a:ahLst/>
            <a:cxnLst>
              <a:cxn ang="0">
                <a:pos x="T0" y="T1"/>
              </a:cxn>
              <a:cxn ang="0">
                <a:pos x="T2" y="T3"/>
              </a:cxn>
              <a:cxn ang="0">
                <a:pos x="T4" y="T5"/>
              </a:cxn>
            </a:cxnLst>
            <a:rect l="0" t="0" r="r" b="b"/>
            <a:pathLst>
              <a:path w="180" h="720">
                <a:moveTo>
                  <a:pt x="0" y="0"/>
                </a:moveTo>
                <a:lnTo>
                  <a:pt x="0" y="720"/>
                </a:lnTo>
                <a:lnTo>
                  <a:pt x="180" y="72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8391" name="Freeform 39">
            <a:extLst>
              <a:ext uri="{FF2B5EF4-FFF2-40B4-BE49-F238E27FC236}">
                <a16:creationId xmlns:a16="http://schemas.microsoft.com/office/drawing/2014/main" id="{30DD77A2-0E32-43C2-932D-5121BFA929C9}"/>
              </a:ext>
            </a:extLst>
          </p:cNvPr>
          <p:cNvSpPr>
            <a:spLocks/>
          </p:cNvSpPr>
          <p:nvPr/>
        </p:nvSpPr>
        <p:spPr bwMode="auto">
          <a:xfrm>
            <a:off x="6162675" y="1304925"/>
            <a:ext cx="171450" cy="457200"/>
          </a:xfrm>
          <a:custGeom>
            <a:avLst/>
            <a:gdLst>
              <a:gd name="T0" fmla="*/ 0 w 180"/>
              <a:gd name="T1" fmla="*/ 720 h 720"/>
              <a:gd name="T2" fmla="*/ 180 w 180"/>
              <a:gd name="T3" fmla="*/ 720 h 720"/>
              <a:gd name="T4" fmla="*/ 180 w 180"/>
              <a:gd name="T5" fmla="*/ 0 h 720"/>
            </a:gdLst>
            <a:ahLst/>
            <a:cxnLst>
              <a:cxn ang="0">
                <a:pos x="T0" y="T1"/>
              </a:cxn>
              <a:cxn ang="0">
                <a:pos x="T2" y="T3"/>
              </a:cxn>
              <a:cxn ang="0">
                <a:pos x="T4" y="T5"/>
              </a:cxn>
            </a:cxnLst>
            <a:rect l="0" t="0" r="r" b="b"/>
            <a:pathLst>
              <a:path w="180" h="720">
                <a:moveTo>
                  <a:pt x="0" y="720"/>
                </a:moveTo>
                <a:lnTo>
                  <a:pt x="180" y="720"/>
                </a:lnTo>
                <a:lnTo>
                  <a:pt x="180"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8393" name="Line 41">
            <a:extLst>
              <a:ext uri="{FF2B5EF4-FFF2-40B4-BE49-F238E27FC236}">
                <a16:creationId xmlns:a16="http://schemas.microsoft.com/office/drawing/2014/main" id="{6938FB1C-1AE7-4793-8541-D4E8A9692FE2}"/>
              </a:ext>
            </a:extLst>
          </p:cNvPr>
          <p:cNvSpPr>
            <a:spLocks noChangeShapeType="1"/>
          </p:cNvSpPr>
          <p:nvPr/>
        </p:nvSpPr>
        <p:spPr bwMode="auto">
          <a:xfrm>
            <a:off x="4848225" y="2176463"/>
            <a:ext cx="161925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8394" name="Freeform 42">
            <a:extLst>
              <a:ext uri="{FF2B5EF4-FFF2-40B4-BE49-F238E27FC236}">
                <a16:creationId xmlns:a16="http://schemas.microsoft.com/office/drawing/2014/main" id="{D11C4580-B500-465D-8966-8265494A3CD8}"/>
              </a:ext>
            </a:extLst>
          </p:cNvPr>
          <p:cNvSpPr>
            <a:spLocks/>
          </p:cNvSpPr>
          <p:nvPr/>
        </p:nvSpPr>
        <p:spPr bwMode="auto">
          <a:xfrm>
            <a:off x="3400425" y="1524000"/>
            <a:ext cx="2819400" cy="228600"/>
          </a:xfrm>
          <a:custGeom>
            <a:avLst/>
            <a:gdLst>
              <a:gd name="T0" fmla="*/ 1776 w 1776"/>
              <a:gd name="T1" fmla="*/ 144 h 144"/>
              <a:gd name="T2" fmla="*/ 1776 w 1776"/>
              <a:gd name="T3" fmla="*/ 0 h 144"/>
              <a:gd name="T4" fmla="*/ 0 w 1776"/>
              <a:gd name="T5" fmla="*/ 0 h 144"/>
            </a:gdLst>
            <a:ahLst/>
            <a:cxnLst>
              <a:cxn ang="0">
                <a:pos x="T0" y="T1"/>
              </a:cxn>
              <a:cxn ang="0">
                <a:pos x="T2" y="T3"/>
              </a:cxn>
              <a:cxn ang="0">
                <a:pos x="T4" y="T5"/>
              </a:cxn>
            </a:cxnLst>
            <a:rect l="0" t="0" r="r" b="b"/>
            <a:pathLst>
              <a:path w="1776" h="144">
                <a:moveTo>
                  <a:pt x="1776" y="144"/>
                </a:moveTo>
                <a:lnTo>
                  <a:pt x="1776" y="0"/>
                </a:lnTo>
                <a:lnTo>
                  <a:pt x="0" y="0"/>
                </a:lnTo>
              </a:path>
            </a:pathLst>
          </a:custGeom>
          <a:noFill/>
          <a:ln w="28575" cmpd="sng">
            <a:solidFill>
              <a:srgbClr val="27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73B94ADB-B71B-4BC9-90EA-5131E79E587E}"/>
              </a:ext>
            </a:extLst>
          </p:cNvPr>
          <p:cNvSpPr>
            <a:spLocks noGrp="1"/>
          </p:cNvSpPr>
          <p:nvPr>
            <p:ph type="sldNum" sz="quarter" idx="11"/>
          </p:nvPr>
        </p:nvSpPr>
        <p:spPr/>
        <p:txBody>
          <a:bodyPr/>
          <a:lstStyle/>
          <a:p>
            <a:fld id="{D8DDCCC9-EA9F-44E4-A8A0-02E301173277}" type="slidenum">
              <a:rPr lang="en-US" altLang="en-US"/>
              <a:pPr/>
              <a:t>55</a:t>
            </a:fld>
            <a:endParaRPr lang="en-US" altLang="en-US"/>
          </a:p>
        </p:txBody>
      </p:sp>
      <p:sp>
        <p:nvSpPr>
          <p:cNvPr id="1491971" name="Rectangle 3">
            <a:extLst>
              <a:ext uri="{FF2B5EF4-FFF2-40B4-BE49-F238E27FC236}">
                <a16:creationId xmlns:a16="http://schemas.microsoft.com/office/drawing/2014/main" id="{E7E1B990-9F57-47C3-AE9A-C757FD44C013}"/>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Kiểu toán hạng</a:t>
            </a:r>
            <a:endParaRPr lang="en-US" altLang="en-US" sz="3600">
              <a:solidFill>
                <a:schemeClr val="bg1"/>
              </a:solidFill>
            </a:endParaRPr>
          </a:p>
        </p:txBody>
      </p:sp>
      <p:pic>
        <p:nvPicPr>
          <p:cNvPr id="1491977" name="Picture 9">
            <a:extLst>
              <a:ext uri="{FF2B5EF4-FFF2-40B4-BE49-F238E27FC236}">
                <a16:creationId xmlns:a16="http://schemas.microsoft.com/office/drawing/2014/main" id="{0A9FB5A3-4B9F-4046-804D-D4017D448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6418263" cy="1323975"/>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sp>
        <p:nvSpPr>
          <p:cNvPr id="1491979" name="Rectangle 11">
            <a:extLst>
              <a:ext uri="{FF2B5EF4-FFF2-40B4-BE49-F238E27FC236}">
                <a16:creationId xmlns:a16="http://schemas.microsoft.com/office/drawing/2014/main" id="{D3B925F5-BC52-4DD6-A803-834EA9DDCD46}"/>
              </a:ext>
            </a:extLst>
          </p:cNvPr>
          <p:cNvSpPr>
            <a:spLocks noGrp="1" noChangeArrowheads="1"/>
          </p:cNvSpPr>
          <p:nvPr>
            <p:ph type="body" idx="1"/>
          </p:nvPr>
        </p:nvSpPr>
        <p:spPr>
          <a:xfrm>
            <a:off x="266700" y="3276600"/>
            <a:ext cx="8724900" cy="3313113"/>
          </a:xfrm>
        </p:spPr>
        <p:txBody>
          <a:bodyPr/>
          <a:lstStyle/>
          <a:p>
            <a:pPr>
              <a:buFontTx/>
              <a:buNone/>
            </a:pPr>
            <a:r>
              <a:rPr lang="fr-FR" altLang="en-US" sz="2800">
                <a:solidFill>
                  <a:srgbClr val="270076"/>
                </a:solidFill>
              </a:rPr>
              <a:t>Type * compileTerm()</a:t>
            </a:r>
          </a:p>
          <a:p>
            <a:pPr>
              <a:buFontTx/>
              <a:buNone/>
            </a:pPr>
            <a:r>
              <a:rPr lang="fr-FR" altLang="en-US" sz="2800">
                <a:solidFill>
                  <a:srgbClr val="270076"/>
                </a:solidFill>
              </a:rPr>
              <a:t>	Type * t1 = compileFactor()</a:t>
            </a:r>
          </a:p>
          <a:p>
            <a:pPr>
              <a:buFontTx/>
              <a:buNone/>
            </a:pPr>
            <a:r>
              <a:rPr lang="fr-FR" altLang="en-US" sz="2800">
                <a:solidFill>
                  <a:srgbClr val="270076"/>
                </a:solidFill>
              </a:rPr>
              <a:t>	while (Token == [SB_TIMES, SB_SLASH] )</a:t>
            </a:r>
          </a:p>
          <a:p>
            <a:pPr>
              <a:buFontTx/>
              <a:buNone/>
            </a:pPr>
            <a:r>
              <a:rPr lang="fr-FR" altLang="en-US" sz="2400"/>
              <a:t>		EAT (SB_TIMES) / EAT(SB_SLASH) </a:t>
            </a:r>
          </a:p>
          <a:p>
            <a:pPr>
              <a:buFontTx/>
              <a:buNone/>
            </a:pPr>
            <a:r>
              <a:rPr lang="fr-FR" altLang="en-US" sz="2400"/>
              <a:t>		Type * t2 = compileFactor()//</a:t>
            </a:r>
            <a:r>
              <a:rPr lang="fr-FR" altLang="en-US" sz="2400">
                <a:solidFill>
                  <a:srgbClr val="0000FF"/>
                </a:solidFill>
              </a:rPr>
              <a:t>	</a:t>
            </a:r>
          </a:p>
          <a:p>
            <a:pPr>
              <a:buFontTx/>
              <a:buNone/>
            </a:pPr>
            <a:r>
              <a:rPr lang="fr-FR" altLang="en-US" sz="2400">
                <a:solidFill>
                  <a:srgbClr val="0000FF"/>
                </a:solidFill>
              </a:rPr>
              <a:t>		</a:t>
            </a:r>
            <a:r>
              <a:rPr lang="fr-FR" altLang="en-US" sz="2400">
                <a:solidFill>
                  <a:schemeClr val="tx1"/>
                </a:solidFill>
              </a:rPr>
              <a:t>Kiểm tra</a:t>
            </a:r>
            <a:r>
              <a:rPr lang="fr-FR" altLang="en-US" sz="2400">
                <a:solidFill>
                  <a:srgbClr val="0000FF"/>
                </a:solidFill>
              </a:rPr>
              <a:t> </a:t>
            </a:r>
            <a:r>
              <a:rPr lang="fr-FR" altLang="en-US" sz="2400">
                <a:solidFill>
                  <a:srgbClr val="270076"/>
                </a:solidFill>
              </a:rPr>
              <a:t>t1, t2 cùng kiểu nguyên //</a:t>
            </a:r>
            <a:r>
              <a:rPr lang="fr-FR" altLang="en-US" sz="2400">
                <a:solidFill>
                  <a:srgbClr val="0000FF"/>
                </a:solidFill>
              </a:rPr>
              <a:t>checkIntType()</a:t>
            </a:r>
          </a:p>
          <a:p>
            <a:pPr>
              <a:buFontTx/>
              <a:buNone/>
            </a:pPr>
            <a:r>
              <a:rPr lang="fr-FR" altLang="en-US" sz="2400">
                <a:solidFill>
                  <a:srgbClr val="270076"/>
                </a:solidFill>
              </a:rPr>
              <a:t>	return t1</a:t>
            </a:r>
            <a:endParaRPr lang="fr-FR" altLang="en-US" sz="3600">
              <a:solidFill>
                <a:srgbClr val="27007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91979">
                                            <p:txEl>
                                              <p:pRg st="0" end="0"/>
                                            </p:txEl>
                                          </p:spTgt>
                                        </p:tgtEl>
                                        <p:attrNameLst>
                                          <p:attrName>style.visibility</p:attrName>
                                        </p:attrNameLst>
                                      </p:cBhvr>
                                      <p:to>
                                        <p:strVal val="visible"/>
                                      </p:to>
                                    </p:set>
                                    <p:animEffect transition="in" filter="checkerboard(across)">
                                      <p:cBhvr>
                                        <p:cTn id="7" dur="500"/>
                                        <p:tgtEl>
                                          <p:spTgt spid="149197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91979">
                                            <p:txEl>
                                              <p:pRg st="1" end="1"/>
                                            </p:txEl>
                                          </p:spTgt>
                                        </p:tgtEl>
                                        <p:attrNameLst>
                                          <p:attrName>style.visibility</p:attrName>
                                        </p:attrNameLst>
                                      </p:cBhvr>
                                      <p:to>
                                        <p:strVal val="visible"/>
                                      </p:to>
                                    </p:set>
                                    <p:animEffect transition="in" filter="checkerboard(across)">
                                      <p:cBhvr>
                                        <p:cTn id="10" dur="500"/>
                                        <p:tgtEl>
                                          <p:spTgt spid="149197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91979">
                                            <p:txEl>
                                              <p:pRg st="2" end="2"/>
                                            </p:txEl>
                                          </p:spTgt>
                                        </p:tgtEl>
                                        <p:attrNameLst>
                                          <p:attrName>style.visibility</p:attrName>
                                        </p:attrNameLst>
                                      </p:cBhvr>
                                      <p:to>
                                        <p:strVal val="visible"/>
                                      </p:to>
                                    </p:set>
                                    <p:animEffect transition="in" filter="checkerboard(across)">
                                      <p:cBhvr>
                                        <p:cTn id="13" dur="500"/>
                                        <p:tgtEl>
                                          <p:spTgt spid="1491979">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91979">
                                            <p:txEl>
                                              <p:pRg st="3" end="3"/>
                                            </p:txEl>
                                          </p:spTgt>
                                        </p:tgtEl>
                                        <p:attrNameLst>
                                          <p:attrName>style.visibility</p:attrName>
                                        </p:attrNameLst>
                                      </p:cBhvr>
                                      <p:to>
                                        <p:strVal val="visible"/>
                                      </p:to>
                                    </p:set>
                                    <p:animEffect transition="in" filter="checkerboard(across)">
                                      <p:cBhvr>
                                        <p:cTn id="16" dur="500"/>
                                        <p:tgtEl>
                                          <p:spTgt spid="1491979">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91979">
                                            <p:txEl>
                                              <p:pRg st="4" end="4"/>
                                            </p:txEl>
                                          </p:spTgt>
                                        </p:tgtEl>
                                        <p:attrNameLst>
                                          <p:attrName>style.visibility</p:attrName>
                                        </p:attrNameLst>
                                      </p:cBhvr>
                                      <p:to>
                                        <p:strVal val="visible"/>
                                      </p:to>
                                    </p:set>
                                    <p:animEffect transition="in" filter="checkerboard(across)">
                                      <p:cBhvr>
                                        <p:cTn id="19" dur="500"/>
                                        <p:tgtEl>
                                          <p:spTgt spid="1491979">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491979">
                                            <p:txEl>
                                              <p:pRg st="5" end="5"/>
                                            </p:txEl>
                                          </p:spTgt>
                                        </p:tgtEl>
                                        <p:attrNameLst>
                                          <p:attrName>style.visibility</p:attrName>
                                        </p:attrNameLst>
                                      </p:cBhvr>
                                      <p:to>
                                        <p:strVal val="visible"/>
                                      </p:to>
                                    </p:set>
                                    <p:animEffect transition="in" filter="checkerboard(across)">
                                      <p:cBhvr>
                                        <p:cTn id="22" dur="500"/>
                                        <p:tgtEl>
                                          <p:spTgt spid="1491979">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91979">
                                            <p:txEl>
                                              <p:pRg st="6" end="6"/>
                                            </p:txEl>
                                          </p:spTgt>
                                        </p:tgtEl>
                                        <p:attrNameLst>
                                          <p:attrName>style.visibility</p:attrName>
                                        </p:attrNameLst>
                                      </p:cBhvr>
                                      <p:to>
                                        <p:strVal val="visible"/>
                                      </p:to>
                                    </p:set>
                                    <p:animEffect transition="in" filter="checkerboard(across)">
                                      <p:cBhvr>
                                        <p:cTn id="25" dur="500"/>
                                        <p:tgtEl>
                                          <p:spTgt spid="1491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197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2373FE0A-8840-4CA1-B56F-1B353B16A3A0}"/>
              </a:ext>
            </a:extLst>
          </p:cNvPr>
          <p:cNvSpPr>
            <a:spLocks noGrp="1"/>
          </p:cNvSpPr>
          <p:nvPr>
            <p:ph type="sldNum" sz="quarter" idx="11"/>
          </p:nvPr>
        </p:nvSpPr>
        <p:spPr/>
        <p:txBody>
          <a:bodyPr/>
          <a:lstStyle/>
          <a:p>
            <a:fld id="{5B3C1201-7332-4425-85D6-6D4F0C06A2EE}" type="slidenum">
              <a:rPr lang="en-US" altLang="en-US"/>
              <a:pPr/>
              <a:t>56</a:t>
            </a:fld>
            <a:endParaRPr lang="en-US" altLang="en-US"/>
          </a:p>
        </p:txBody>
      </p:sp>
      <p:sp>
        <p:nvSpPr>
          <p:cNvPr id="1490946" name="Rectangle 2">
            <a:extLst>
              <a:ext uri="{FF2B5EF4-FFF2-40B4-BE49-F238E27FC236}">
                <a16:creationId xmlns:a16="http://schemas.microsoft.com/office/drawing/2014/main" id="{5A7347E7-F424-4624-99BE-A6F3F1DAFFD2}"/>
              </a:ext>
            </a:extLst>
          </p:cNvPr>
          <p:cNvSpPr>
            <a:spLocks noGrp="1" noChangeArrowheads="1"/>
          </p:cNvSpPr>
          <p:nvPr>
            <p:ph type="body" idx="1"/>
          </p:nvPr>
        </p:nvSpPr>
        <p:spPr>
          <a:xfrm>
            <a:off x="1371600" y="5486400"/>
            <a:ext cx="7620000" cy="1219200"/>
          </a:xfrm>
        </p:spPr>
        <p:txBody>
          <a:bodyPr/>
          <a:lstStyle/>
          <a:p>
            <a:pPr>
              <a:buFontTx/>
              <a:buNone/>
            </a:pPr>
            <a:r>
              <a:rPr lang="fr-FR" altLang="en-US" sz="2800">
                <a:solidFill>
                  <a:srgbClr val="270076"/>
                </a:solidFill>
              </a:rPr>
              <a:t>if (Token == [SB_PLUS, SB_MINUS] )</a:t>
            </a:r>
          </a:p>
          <a:p>
            <a:pPr>
              <a:buFontTx/>
              <a:buNone/>
            </a:pPr>
            <a:r>
              <a:rPr lang="fr-FR" altLang="en-US" sz="2000"/>
              <a:t>	Type * t = compileExpression2()</a:t>
            </a:r>
          </a:p>
          <a:p>
            <a:pPr>
              <a:buFontTx/>
              <a:buNone/>
            </a:pPr>
            <a:r>
              <a:rPr lang="fr-FR" altLang="en-US" sz="2000"/>
              <a:t>	Kiểu của t phải là nguyên: </a:t>
            </a:r>
            <a:r>
              <a:rPr lang="fr-FR" altLang="en-US" sz="2000">
                <a:solidFill>
                  <a:srgbClr val="0000FF"/>
                </a:solidFill>
              </a:rPr>
              <a:t>checkIntType(t)</a:t>
            </a:r>
            <a:endParaRPr lang="en-US" altLang="en-US" sz="2000">
              <a:solidFill>
                <a:srgbClr val="0000FF"/>
              </a:solidFill>
            </a:endParaRPr>
          </a:p>
        </p:txBody>
      </p:sp>
      <p:sp>
        <p:nvSpPr>
          <p:cNvPr id="1490947" name="Rectangle 3">
            <a:extLst>
              <a:ext uri="{FF2B5EF4-FFF2-40B4-BE49-F238E27FC236}">
                <a16:creationId xmlns:a16="http://schemas.microsoft.com/office/drawing/2014/main" id="{7ECF4C96-153D-4101-8968-56DE34CDD039}"/>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Duyệt Biểu thức</a:t>
            </a:r>
            <a:endParaRPr lang="en-US" altLang="en-US" sz="3600">
              <a:solidFill>
                <a:schemeClr val="bg1"/>
              </a:solidFill>
            </a:endParaRPr>
          </a:p>
        </p:txBody>
      </p:sp>
      <p:pic>
        <p:nvPicPr>
          <p:cNvPr id="1490951" name="Picture 7">
            <a:extLst>
              <a:ext uri="{FF2B5EF4-FFF2-40B4-BE49-F238E27FC236}">
                <a16:creationId xmlns:a16="http://schemas.microsoft.com/office/drawing/2014/main" id="{4E284F64-9E93-43D9-BF93-F56F264AA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942263" cy="1724025"/>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grpSp>
        <p:nvGrpSpPr>
          <p:cNvPr id="1490955" name="Group 11">
            <a:extLst>
              <a:ext uri="{FF2B5EF4-FFF2-40B4-BE49-F238E27FC236}">
                <a16:creationId xmlns:a16="http://schemas.microsoft.com/office/drawing/2014/main" id="{7B5CB1F8-1540-4FA2-B22C-A8D72025EA8E}"/>
              </a:ext>
            </a:extLst>
          </p:cNvPr>
          <p:cNvGrpSpPr>
            <a:grpSpLocks/>
          </p:cNvGrpSpPr>
          <p:nvPr/>
        </p:nvGrpSpPr>
        <p:grpSpPr bwMode="auto">
          <a:xfrm>
            <a:off x="754063" y="2667000"/>
            <a:ext cx="7932737" cy="2838450"/>
            <a:chOff x="432" y="1824"/>
            <a:chExt cx="4997" cy="1788"/>
          </a:xfrm>
        </p:grpSpPr>
        <p:pic>
          <p:nvPicPr>
            <p:cNvPr id="1490953" name="Picture 9">
              <a:extLst>
                <a:ext uri="{FF2B5EF4-FFF2-40B4-BE49-F238E27FC236}">
                  <a16:creationId xmlns:a16="http://schemas.microsoft.com/office/drawing/2014/main" id="{63180BFD-A559-4ACF-B117-D5FEB1E39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824"/>
              <a:ext cx="3282" cy="744"/>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pic>
          <p:nvPicPr>
            <p:cNvPr id="1490954" name="Picture 10">
              <a:extLst>
                <a:ext uri="{FF2B5EF4-FFF2-40B4-BE49-F238E27FC236}">
                  <a16:creationId xmlns:a16="http://schemas.microsoft.com/office/drawing/2014/main" id="{DBBD0701-AE76-4835-A35F-56E7543B3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574"/>
              <a:ext cx="4037" cy="1038"/>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90955"/>
                                        </p:tgtEl>
                                        <p:attrNameLst>
                                          <p:attrName>style.visibility</p:attrName>
                                        </p:attrNameLst>
                                      </p:cBhvr>
                                      <p:to>
                                        <p:strVal val="visible"/>
                                      </p:to>
                                    </p:set>
                                    <p:animEffect transition="in" filter="dissolve">
                                      <p:cBhvr>
                                        <p:cTn id="7" dur="500"/>
                                        <p:tgtEl>
                                          <p:spTgt spid="1490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0946">
                                            <p:txEl>
                                              <p:pRg st="0" end="0"/>
                                            </p:txEl>
                                          </p:spTgt>
                                        </p:tgtEl>
                                        <p:attrNameLst>
                                          <p:attrName>style.visibility</p:attrName>
                                        </p:attrNameLst>
                                      </p:cBhvr>
                                      <p:to>
                                        <p:strVal val="visible"/>
                                      </p:to>
                                    </p:set>
                                    <p:animEffect transition="in" filter="dissolve">
                                      <p:cBhvr>
                                        <p:cTn id="12" dur="500"/>
                                        <p:tgtEl>
                                          <p:spTgt spid="1490946">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90946">
                                            <p:txEl>
                                              <p:pRg st="1" end="1"/>
                                            </p:txEl>
                                          </p:spTgt>
                                        </p:tgtEl>
                                        <p:attrNameLst>
                                          <p:attrName>style.visibility</p:attrName>
                                        </p:attrNameLst>
                                      </p:cBhvr>
                                      <p:to>
                                        <p:strVal val="visible"/>
                                      </p:to>
                                    </p:set>
                                    <p:animEffect transition="in" filter="dissolve">
                                      <p:cBhvr>
                                        <p:cTn id="15" dur="500"/>
                                        <p:tgtEl>
                                          <p:spTgt spid="1490946">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90946">
                                            <p:txEl>
                                              <p:pRg st="2" end="2"/>
                                            </p:txEl>
                                          </p:spTgt>
                                        </p:tgtEl>
                                        <p:attrNameLst>
                                          <p:attrName>style.visibility</p:attrName>
                                        </p:attrNameLst>
                                      </p:cBhvr>
                                      <p:to>
                                        <p:strVal val="visible"/>
                                      </p:to>
                                    </p:set>
                                    <p:animEffect transition="in" filter="dissolve">
                                      <p:cBhvr>
                                        <p:cTn id="18" dur="500"/>
                                        <p:tgtEl>
                                          <p:spTgt spid="14909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46"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962AC5BA-FBB4-47DB-9428-123259605EA0}"/>
              </a:ext>
            </a:extLst>
          </p:cNvPr>
          <p:cNvSpPr>
            <a:spLocks noGrp="1"/>
          </p:cNvSpPr>
          <p:nvPr>
            <p:ph type="sldNum" sz="quarter" idx="11"/>
          </p:nvPr>
        </p:nvSpPr>
        <p:spPr/>
        <p:txBody>
          <a:bodyPr/>
          <a:lstStyle/>
          <a:p>
            <a:fld id="{C21B4B65-4192-4226-BE1E-8E2AE12CF328}" type="slidenum">
              <a:rPr lang="en-US" altLang="en-US"/>
              <a:pPr/>
              <a:t>57</a:t>
            </a:fld>
            <a:endParaRPr lang="en-US" altLang="en-US"/>
          </a:p>
        </p:txBody>
      </p:sp>
      <p:sp>
        <p:nvSpPr>
          <p:cNvPr id="1509378" name="Rectangle 2">
            <a:extLst>
              <a:ext uri="{FF2B5EF4-FFF2-40B4-BE49-F238E27FC236}">
                <a16:creationId xmlns:a16="http://schemas.microsoft.com/office/drawing/2014/main" id="{6FA3EC63-0A56-434A-A20F-EBC8DD197C46}"/>
              </a:ext>
            </a:extLst>
          </p:cNvPr>
          <p:cNvSpPr>
            <a:spLocks noGrp="1" noChangeArrowheads="1"/>
          </p:cNvSpPr>
          <p:nvPr>
            <p:ph type="body" idx="1"/>
          </p:nvPr>
        </p:nvSpPr>
        <p:spPr>
          <a:xfrm>
            <a:off x="304800" y="2438400"/>
            <a:ext cx="8077200" cy="4038600"/>
          </a:xfrm>
        </p:spPr>
        <p:txBody>
          <a:bodyPr/>
          <a:lstStyle/>
          <a:p>
            <a:pPr>
              <a:buFontTx/>
              <a:buNone/>
            </a:pPr>
            <a:r>
              <a:rPr lang="fr-FR" altLang="en-US" sz="2800">
                <a:solidFill>
                  <a:srgbClr val="270076"/>
                </a:solidFill>
              </a:rPr>
              <a:t>Type * compileExpression2()</a:t>
            </a:r>
          </a:p>
          <a:p>
            <a:pPr>
              <a:buFontTx/>
              <a:buNone/>
            </a:pPr>
            <a:r>
              <a:rPr lang="fr-FR" altLang="en-US" sz="2800">
                <a:solidFill>
                  <a:srgbClr val="270076"/>
                </a:solidFill>
              </a:rPr>
              <a:t>	Type * t1 = compileTerm()</a:t>
            </a:r>
          </a:p>
          <a:p>
            <a:pPr>
              <a:buFontTx/>
              <a:buNone/>
            </a:pPr>
            <a:r>
              <a:rPr lang="fr-FR" altLang="en-US" sz="2800">
                <a:solidFill>
                  <a:srgbClr val="270076"/>
                </a:solidFill>
              </a:rPr>
              <a:t>	while (Token == [SB_PLUS, SB_MINUS] )</a:t>
            </a:r>
          </a:p>
          <a:p>
            <a:pPr>
              <a:buFontTx/>
              <a:buNone/>
            </a:pPr>
            <a:r>
              <a:rPr lang="fr-FR" altLang="en-US" sz="2800"/>
              <a:t>		</a:t>
            </a:r>
            <a:r>
              <a:rPr lang="fr-FR" altLang="en-US" sz="2800">
                <a:solidFill>
                  <a:srgbClr val="270076"/>
                </a:solidFill>
              </a:rPr>
              <a:t>eat(SB_PLUS)/Eat(SB_MINUS)</a:t>
            </a:r>
          </a:p>
          <a:p>
            <a:pPr>
              <a:buFontTx/>
              <a:buNone/>
            </a:pPr>
            <a:r>
              <a:rPr lang="fr-FR" altLang="en-US" sz="2800">
                <a:solidFill>
                  <a:srgbClr val="270076"/>
                </a:solidFill>
              </a:rPr>
              <a:t>		 </a:t>
            </a:r>
            <a:r>
              <a:rPr lang="fr-FR" altLang="en-US" sz="2800">
                <a:solidFill>
                  <a:srgbClr val="0000FF"/>
                </a:solidFill>
              </a:rPr>
              <a:t>t2 phải là kiểu nguyên</a:t>
            </a:r>
            <a:endParaRPr lang="fr-FR" altLang="en-US" sz="2800">
              <a:solidFill>
                <a:srgbClr val="270076"/>
              </a:solidFill>
            </a:endParaRPr>
          </a:p>
          <a:p>
            <a:pPr>
              <a:buFontTx/>
              <a:buNone/>
            </a:pPr>
            <a:r>
              <a:rPr lang="fr-FR" altLang="en-US" sz="2800">
                <a:solidFill>
                  <a:srgbClr val="270076"/>
                </a:solidFill>
              </a:rPr>
              <a:t>		Type t2 =compileTerm()</a:t>
            </a:r>
          </a:p>
          <a:p>
            <a:pPr>
              <a:buFontTx/>
              <a:buNone/>
            </a:pPr>
            <a:r>
              <a:rPr lang="fr-FR" altLang="en-US" sz="2800"/>
              <a:t>		</a:t>
            </a:r>
            <a:r>
              <a:rPr lang="fr-FR" altLang="en-US" sz="2800">
                <a:solidFill>
                  <a:srgbClr val="0000FF"/>
                </a:solidFill>
              </a:rPr>
              <a:t>t2 phải là kiểu nguyên</a:t>
            </a:r>
          </a:p>
          <a:p>
            <a:pPr lvl="1">
              <a:buFontTx/>
              <a:buNone/>
            </a:pPr>
            <a:r>
              <a:rPr lang="fr-FR" altLang="en-US" sz="2400">
                <a:solidFill>
                  <a:srgbClr val="270076"/>
                </a:solidFill>
              </a:rPr>
              <a:t>return t1</a:t>
            </a:r>
            <a:endParaRPr lang="en-US" altLang="en-US" sz="2400">
              <a:solidFill>
                <a:srgbClr val="270076"/>
              </a:solidFill>
            </a:endParaRPr>
          </a:p>
        </p:txBody>
      </p:sp>
      <p:sp>
        <p:nvSpPr>
          <p:cNvPr id="1509379" name="Rectangle 3">
            <a:extLst>
              <a:ext uri="{FF2B5EF4-FFF2-40B4-BE49-F238E27FC236}">
                <a16:creationId xmlns:a16="http://schemas.microsoft.com/office/drawing/2014/main" id="{0F4AD37C-CFC1-4240-97E9-F2FDB403C621}"/>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Kiểu biểu thức</a:t>
            </a:r>
            <a:endParaRPr lang="en-US" altLang="en-US" sz="3600">
              <a:solidFill>
                <a:schemeClr val="bg1"/>
              </a:solidFill>
            </a:endParaRPr>
          </a:p>
        </p:txBody>
      </p:sp>
      <p:pic>
        <p:nvPicPr>
          <p:cNvPr id="1509380" name="Picture 4">
            <a:extLst>
              <a:ext uri="{FF2B5EF4-FFF2-40B4-BE49-F238E27FC236}">
                <a16:creationId xmlns:a16="http://schemas.microsoft.com/office/drawing/2014/main" id="{FB248EBD-CB8D-4CCE-82EF-0F037B887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343650" cy="1333500"/>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2AAB2D10-6FB7-4698-B15B-B61AB251DDCE}"/>
              </a:ext>
            </a:extLst>
          </p:cNvPr>
          <p:cNvSpPr>
            <a:spLocks noGrp="1"/>
          </p:cNvSpPr>
          <p:nvPr>
            <p:ph type="sldNum" sz="quarter" idx="11"/>
          </p:nvPr>
        </p:nvSpPr>
        <p:spPr/>
        <p:txBody>
          <a:bodyPr/>
          <a:lstStyle/>
          <a:p>
            <a:fld id="{ED6A4EC0-F3DB-4F7A-B518-CB1A9116A6BA}" type="slidenum">
              <a:rPr lang="en-US" altLang="en-US"/>
              <a:pPr/>
              <a:t>58</a:t>
            </a:fld>
            <a:endParaRPr lang="en-US" altLang="en-US"/>
          </a:p>
        </p:txBody>
      </p:sp>
      <p:sp>
        <p:nvSpPr>
          <p:cNvPr id="1501186" name="Rectangle 2">
            <a:extLst>
              <a:ext uri="{FF2B5EF4-FFF2-40B4-BE49-F238E27FC236}">
                <a16:creationId xmlns:a16="http://schemas.microsoft.com/office/drawing/2014/main" id="{90F71774-8706-458A-A404-B566C5A98A15}"/>
              </a:ext>
            </a:extLst>
          </p:cNvPr>
          <p:cNvSpPr>
            <a:spLocks noGrp="1" noChangeArrowheads="1"/>
          </p:cNvSpPr>
          <p:nvPr>
            <p:ph type="body" idx="1"/>
          </p:nvPr>
        </p:nvSpPr>
        <p:spPr>
          <a:xfrm>
            <a:off x="152400" y="2209800"/>
            <a:ext cx="8839200" cy="4405313"/>
          </a:xfrm>
        </p:spPr>
        <p:txBody>
          <a:bodyPr/>
          <a:lstStyle/>
          <a:p>
            <a:r>
              <a:rPr lang="en-US" altLang="en-US">
                <a:solidFill>
                  <a:srgbClr val="270076"/>
                </a:solidFill>
              </a:rPr>
              <a:t>Bên phải và bên trái của câu lệnh gán phải có cùng kiểu cơ bản</a:t>
            </a:r>
          </a:p>
          <a:p>
            <a:pPr lvl="1"/>
            <a:r>
              <a:rPr lang="fr-FR" altLang="en-US">
                <a:solidFill>
                  <a:srgbClr val="270076"/>
                </a:solidFill>
              </a:rPr>
              <a:t>Ghi nhận kiểu của vế trái phép gán</a:t>
            </a:r>
          </a:p>
          <a:p>
            <a:pPr lvl="2"/>
            <a:r>
              <a:rPr lang="en-US" altLang="en-US">
                <a:solidFill>
                  <a:srgbClr val="0000FF"/>
                </a:solidFill>
              </a:rPr>
              <a:t>Type* t1 = compileLValue(void)</a:t>
            </a:r>
            <a:r>
              <a:rPr lang="en-US" altLang="en-US">
                <a:solidFill>
                  <a:schemeClr val="bg2"/>
                </a:solidFill>
              </a:rPr>
              <a:t> </a:t>
            </a:r>
            <a:r>
              <a:rPr lang="en-US" altLang="en-US">
                <a:solidFill>
                  <a:schemeClr val="bg2"/>
                </a:solidFill>
                <a:sym typeface="Symbol" panose="05050102010706020507" pitchFamily="18" charset="2"/>
              </a:rPr>
              <a:t>B</a:t>
            </a:r>
            <a:r>
              <a:rPr lang="en-US" altLang="en-US">
                <a:solidFill>
                  <a:schemeClr val="bg2"/>
                </a:solidFill>
              </a:rPr>
              <a:t>iến, tham số, hàm</a:t>
            </a:r>
            <a:endParaRPr lang="en-US" altLang="en-US">
              <a:solidFill>
                <a:srgbClr val="0000FF"/>
              </a:solidFill>
            </a:endParaRPr>
          </a:p>
          <a:p>
            <a:pPr lvl="1"/>
            <a:r>
              <a:rPr lang="fr-FR" altLang="en-US">
                <a:solidFill>
                  <a:srgbClr val="0000FF"/>
                </a:solidFill>
              </a:rPr>
              <a:t>Eat(SB_ASSIGN)</a:t>
            </a:r>
            <a:r>
              <a:rPr lang="fr-FR" altLang="en-US">
                <a:solidFill>
                  <a:schemeClr val="bg2"/>
                </a:solidFill>
              </a:rPr>
              <a:t>// Đọc ký hiệu gán</a:t>
            </a:r>
            <a:endParaRPr lang="fr-FR" altLang="en-US">
              <a:solidFill>
                <a:srgbClr val="0000FF"/>
              </a:solidFill>
            </a:endParaRPr>
          </a:p>
          <a:p>
            <a:pPr lvl="1"/>
            <a:r>
              <a:rPr lang="fr-FR" altLang="en-US">
                <a:solidFill>
                  <a:srgbClr val="270076"/>
                </a:solidFill>
              </a:rPr>
              <a:t>Ghi nhận kiểu của Expression</a:t>
            </a:r>
          </a:p>
          <a:p>
            <a:pPr lvl="2"/>
            <a:r>
              <a:rPr lang="fr-FR" altLang="en-US">
                <a:solidFill>
                  <a:srgbClr val="0000FF"/>
                </a:solidFill>
              </a:rPr>
              <a:t>Type * t2 = compileExpression();</a:t>
            </a:r>
          </a:p>
          <a:p>
            <a:pPr lvl="1"/>
            <a:r>
              <a:rPr lang="fr-FR" altLang="en-US"/>
              <a:t>So sánh kiểu tương đương</a:t>
            </a:r>
          </a:p>
          <a:p>
            <a:pPr lvl="2"/>
            <a:r>
              <a:rPr lang="en-US" altLang="en-US">
                <a:solidFill>
                  <a:srgbClr val="0000FF"/>
                </a:solidFill>
              </a:rPr>
              <a:t>checkTypeEquality(t1, t2)</a:t>
            </a:r>
          </a:p>
        </p:txBody>
      </p:sp>
      <p:sp>
        <p:nvSpPr>
          <p:cNvPr id="1501187" name="Rectangle 3">
            <a:extLst>
              <a:ext uri="{FF2B5EF4-FFF2-40B4-BE49-F238E27FC236}">
                <a16:creationId xmlns:a16="http://schemas.microsoft.com/office/drawing/2014/main" id="{9973EEDE-C4AA-40E2-8A36-C039FE774C66}"/>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Câu lệnh gán</a:t>
            </a:r>
            <a:endParaRPr lang="en-US" altLang="en-US" sz="3600">
              <a:solidFill>
                <a:schemeClr val="bg1"/>
              </a:solidFill>
            </a:endParaRPr>
          </a:p>
        </p:txBody>
      </p:sp>
      <p:pic>
        <p:nvPicPr>
          <p:cNvPr id="1501188" name="Picture 4">
            <a:extLst>
              <a:ext uri="{FF2B5EF4-FFF2-40B4-BE49-F238E27FC236}">
                <a16:creationId xmlns:a16="http://schemas.microsoft.com/office/drawing/2014/main" id="{DE0C2155-B974-47BB-9216-002878493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914400"/>
            <a:ext cx="8609012" cy="1219200"/>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E00D351-1919-421C-B324-66CA13DED163}"/>
              </a:ext>
            </a:extLst>
          </p:cNvPr>
          <p:cNvSpPr>
            <a:spLocks noGrp="1"/>
          </p:cNvSpPr>
          <p:nvPr>
            <p:ph type="sldNum" sz="quarter" idx="11"/>
          </p:nvPr>
        </p:nvSpPr>
        <p:spPr/>
        <p:txBody>
          <a:bodyPr/>
          <a:lstStyle/>
          <a:p>
            <a:fld id="{0D25E907-B0E8-4C75-8E77-8964D669F305}" type="slidenum">
              <a:rPr lang="en-US" altLang="en-US"/>
              <a:pPr/>
              <a:t>59</a:t>
            </a:fld>
            <a:endParaRPr lang="en-US" altLang="en-US"/>
          </a:p>
        </p:txBody>
      </p:sp>
      <p:sp>
        <p:nvSpPr>
          <p:cNvPr id="1506306" name="Rectangle 2">
            <a:extLst>
              <a:ext uri="{FF2B5EF4-FFF2-40B4-BE49-F238E27FC236}">
                <a16:creationId xmlns:a16="http://schemas.microsoft.com/office/drawing/2014/main" id="{62C64FF5-666B-41C9-A0D0-868850551E1F}"/>
              </a:ext>
            </a:extLst>
          </p:cNvPr>
          <p:cNvSpPr>
            <a:spLocks noGrp="1" noChangeArrowheads="1"/>
          </p:cNvSpPr>
          <p:nvPr>
            <p:ph type="body" idx="1"/>
          </p:nvPr>
        </p:nvSpPr>
        <p:spPr>
          <a:xfrm>
            <a:off x="152400" y="962025"/>
            <a:ext cx="8839200" cy="5867400"/>
          </a:xfrm>
        </p:spPr>
        <p:txBody>
          <a:bodyPr/>
          <a:lstStyle/>
          <a:p>
            <a:pPr marL="609600" indent="-609600">
              <a:lnSpc>
                <a:spcPct val="98000"/>
              </a:lnSpc>
              <a:spcBef>
                <a:spcPct val="0"/>
              </a:spcBef>
              <a:buFontTx/>
              <a:buNone/>
            </a:pPr>
            <a:r>
              <a:rPr lang="en-US" altLang="en-US" sz="2800"/>
              <a:t>Object* </a:t>
            </a:r>
            <a:r>
              <a:rPr lang="en-US" altLang="en-US" sz="2800" b="1"/>
              <a:t>checkDeclaredLValueIdent</a:t>
            </a:r>
            <a:r>
              <a:rPr lang="en-US" altLang="en-US" sz="2800"/>
              <a:t>(char* name)</a:t>
            </a:r>
          </a:p>
          <a:p>
            <a:pPr marL="990600" lvl="1" indent="-533400">
              <a:lnSpc>
                <a:spcPct val="98000"/>
              </a:lnSpc>
            </a:pPr>
            <a:r>
              <a:rPr lang="en-US" altLang="en-US" sz="2400">
                <a:solidFill>
                  <a:srgbClr val="0000FF"/>
                </a:solidFill>
              </a:rPr>
              <a:t>Name</a:t>
            </a:r>
            <a:r>
              <a:rPr lang="en-US" altLang="en-US" sz="2400"/>
              <a:t> đã được khai báo? </a:t>
            </a:r>
          </a:p>
          <a:p>
            <a:pPr marL="990600" lvl="1" indent="-533400">
              <a:lnSpc>
                <a:spcPct val="98000"/>
              </a:lnSpc>
              <a:buFontTx/>
              <a:buNone/>
            </a:pPr>
            <a:r>
              <a:rPr lang="en-US" altLang="en-US" sz="2400">
                <a:sym typeface="Symbol" panose="05050102010706020507" pitchFamily="18" charset="2"/>
              </a:rPr>
              <a:t>		 </a:t>
            </a:r>
            <a:r>
              <a:rPr lang="en-US" altLang="en-US" sz="2400">
                <a:solidFill>
                  <a:srgbClr val="0000FF"/>
                </a:solidFill>
              </a:rPr>
              <a:t>Object * lookupObject(Name)</a:t>
            </a:r>
          </a:p>
          <a:p>
            <a:pPr marL="990600" lvl="1" indent="-533400">
              <a:lnSpc>
                <a:spcPct val="98000"/>
              </a:lnSpc>
            </a:pPr>
            <a:r>
              <a:rPr lang="en-US" altLang="en-US" sz="2400"/>
              <a:t>Kiểu của tên phải là: Biến, Tham số, Hàm.</a:t>
            </a:r>
          </a:p>
          <a:p>
            <a:pPr marL="1371600" lvl="2" indent="-457200">
              <a:lnSpc>
                <a:spcPct val="98000"/>
              </a:lnSpc>
            </a:pPr>
            <a:r>
              <a:rPr lang="en-US" altLang="en-US" sz="2000"/>
              <a:t>Thuộc tính </a:t>
            </a:r>
            <a:r>
              <a:rPr lang="en-US" altLang="en-US" sz="2000">
                <a:solidFill>
                  <a:srgbClr val="0000FF"/>
                </a:solidFill>
              </a:rPr>
              <a:t>kind</a:t>
            </a:r>
            <a:r>
              <a:rPr lang="en-US" altLang="en-US" sz="2000"/>
              <a:t> của đối tượng </a:t>
            </a:r>
            <a:r>
              <a:rPr lang="en-US" altLang="en-US" sz="2000">
                <a:solidFill>
                  <a:srgbClr val="0000FF"/>
                </a:solidFill>
              </a:rPr>
              <a:t>Object</a:t>
            </a:r>
          </a:p>
          <a:p>
            <a:pPr marL="990600" lvl="1" indent="-533400">
              <a:lnSpc>
                <a:spcPct val="98000"/>
              </a:lnSpc>
            </a:pPr>
            <a:r>
              <a:rPr lang="en-US" altLang="en-US" sz="2400"/>
              <a:t>Nếu là hàm, phải trong pham vi hiện thời</a:t>
            </a:r>
          </a:p>
          <a:p>
            <a:pPr marL="1371600" lvl="2" indent="-457200">
              <a:lnSpc>
                <a:spcPct val="98000"/>
              </a:lnSpc>
            </a:pPr>
            <a:r>
              <a:rPr lang="en-US" altLang="en-US" sz="2000"/>
              <a:t>Đối tượng của phạm vi hiện tại: </a:t>
            </a:r>
            <a:r>
              <a:rPr lang="en-US" altLang="en-US" sz="2000">
                <a:solidFill>
                  <a:srgbClr val="0000FF"/>
                </a:solidFill>
              </a:rPr>
              <a:t>symtab-&gt;currentScope-&gt;owner</a:t>
            </a:r>
          </a:p>
          <a:p>
            <a:pPr marL="609600" indent="-609600">
              <a:lnSpc>
                <a:spcPct val="98000"/>
              </a:lnSpc>
              <a:buFontTx/>
              <a:buNone/>
            </a:pPr>
            <a:r>
              <a:rPr lang="en-US" altLang="en-US" sz="2800"/>
              <a:t>Type * </a:t>
            </a:r>
            <a:r>
              <a:rPr lang="en-US" altLang="en-US" sz="2800" b="1"/>
              <a:t>compileLValue</a:t>
            </a:r>
            <a:r>
              <a:rPr lang="en-US" altLang="en-US" sz="2800"/>
              <a:t>()</a:t>
            </a:r>
          </a:p>
          <a:p>
            <a:pPr marL="990600" lvl="1" indent="-533400">
              <a:lnSpc>
                <a:spcPct val="98000"/>
              </a:lnSpc>
            </a:pPr>
            <a:r>
              <a:rPr lang="en-US" altLang="en-US" sz="2400"/>
              <a:t>Kiểm tra là LValueIdent </a:t>
            </a:r>
            <a:r>
              <a:rPr lang="en-US" altLang="en-US" sz="2400">
                <a:sym typeface="Symbol" panose="05050102010706020507" pitchFamily="18" charset="2"/>
              </a:rPr>
              <a:t> </a:t>
            </a:r>
            <a:r>
              <a:rPr lang="en-US" altLang="en-US" sz="2400">
                <a:solidFill>
                  <a:srgbClr val="0000FF"/>
                </a:solidFill>
              </a:rPr>
              <a:t>checkDeclaredLValueIdent()</a:t>
            </a:r>
          </a:p>
          <a:p>
            <a:pPr marL="990600" lvl="1" indent="-533400">
              <a:lnSpc>
                <a:spcPct val="98000"/>
              </a:lnSpc>
            </a:pPr>
            <a:r>
              <a:rPr lang="en-US" altLang="en-US" sz="2400"/>
              <a:t>Nếu là Biến</a:t>
            </a:r>
          </a:p>
          <a:p>
            <a:pPr marL="1371600" lvl="2" indent="-457200">
              <a:lnSpc>
                <a:spcPct val="98000"/>
              </a:lnSpc>
            </a:pPr>
            <a:r>
              <a:rPr lang="en-US" altLang="en-US" sz="2000"/>
              <a:t>Biến mảng: Kiểu phần tử của mảng </a:t>
            </a:r>
            <a:r>
              <a:rPr lang="en-US" altLang="en-US" sz="2000">
                <a:sym typeface="Symbol" panose="05050102010706020507" pitchFamily="18" charset="2"/>
              </a:rPr>
              <a:t></a:t>
            </a:r>
            <a:r>
              <a:rPr lang="en-US" altLang="en-US" sz="2000"/>
              <a:t> </a:t>
            </a:r>
            <a:r>
              <a:rPr lang="en-US" altLang="en-US" sz="2000">
                <a:solidFill>
                  <a:srgbClr val="0000FF"/>
                </a:solidFill>
              </a:rPr>
              <a:t>compileIndexs()</a:t>
            </a:r>
          </a:p>
          <a:p>
            <a:pPr marL="1371600" lvl="2" indent="-457200">
              <a:lnSpc>
                <a:spcPct val="98000"/>
              </a:lnSpc>
            </a:pPr>
            <a:r>
              <a:rPr lang="en-US" altLang="en-US" sz="2000"/>
              <a:t>Không phải mảng: Kiểu của biến: </a:t>
            </a:r>
            <a:r>
              <a:rPr lang="en-US" altLang="en-US" sz="2000">
                <a:solidFill>
                  <a:srgbClr val="0000FF"/>
                </a:solidFill>
              </a:rPr>
              <a:t>varAttrs-&gt;type</a:t>
            </a:r>
          </a:p>
          <a:p>
            <a:pPr marL="990600" lvl="1" indent="-533400">
              <a:lnSpc>
                <a:spcPct val="98000"/>
              </a:lnSpc>
            </a:pPr>
            <a:r>
              <a:rPr lang="en-US" altLang="en-US" sz="2400"/>
              <a:t>Nếu là Tham số: Kiểu của tham số:</a:t>
            </a:r>
            <a:r>
              <a:rPr lang="en-US" altLang="en-US" sz="2400">
                <a:solidFill>
                  <a:srgbClr val="0000FF"/>
                </a:solidFill>
              </a:rPr>
              <a:t> paramAttrs-&gt;type</a:t>
            </a:r>
          </a:p>
          <a:p>
            <a:pPr marL="990600" lvl="1" indent="-533400">
              <a:lnSpc>
                <a:spcPct val="98000"/>
              </a:lnSpc>
            </a:pPr>
            <a:r>
              <a:rPr lang="en-US" altLang="en-US" sz="2400"/>
              <a:t>Nếu là Hàm số: Kiểu của hàm số: …</a:t>
            </a:r>
          </a:p>
        </p:txBody>
      </p:sp>
      <p:sp>
        <p:nvSpPr>
          <p:cNvPr id="1506307" name="Rectangle 3">
            <a:extLst>
              <a:ext uri="{FF2B5EF4-FFF2-40B4-BE49-F238E27FC236}">
                <a16:creationId xmlns:a16="http://schemas.microsoft.com/office/drawing/2014/main" id="{FBA4DA51-D440-4D8D-92D9-0FFD5EB3E050}"/>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LValue</a:t>
            </a:r>
            <a:endParaRPr lang="en-US" altLang="en-US" sz="3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a:extLst>
              <a:ext uri="{FF2B5EF4-FFF2-40B4-BE49-F238E27FC236}">
                <a16:creationId xmlns:a16="http://schemas.microsoft.com/office/drawing/2014/main" id="{F8404A4D-C1A0-4914-8B13-674286FCA367}"/>
              </a:ext>
            </a:extLst>
          </p:cNvPr>
          <p:cNvSpPr>
            <a:spLocks noGrp="1"/>
          </p:cNvSpPr>
          <p:nvPr>
            <p:ph type="sldNum" sz="quarter" idx="11"/>
          </p:nvPr>
        </p:nvSpPr>
        <p:spPr/>
        <p:txBody>
          <a:bodyPr/>
          <a:lstStyle/>
          <a:p>
            <a:fld id="{710132C5-B12D-4323-A19A-E1D1B6D1CC4C}" type="slidenum">
              <a:rPr lang="en-US" altLang="en-US"/>
              <a:pPr/>
              <a:t>6</a:t>
            </a:fld>
            <a:endParaRPr lang="en-US" altLang="en-US"/>
          </a:p>
        </p:txBody>
      </p:sp>
      <p:sp>
        <p:nvSpPr>
          <p:cNvPr id="1385474" name="Rectangle 2">
            <a:extLst>
              <a:ext uri="{FF2B5EF4-FFF2-40B4-BE49-F238E27FC236}">
                <a16:creationId xmlns:a16="http://schemas.microsoft.com/office/drawing/2014/main" id="{523EEBF9-151E-487F-82DA-117D5F065C76}"/>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Vị trí của bộ phân tích ngữ nghĩa</a:t>
            </a:r>
          </a:p>
        </p:txBody>
      </p:sp>
      <p:sp>
        <p:nvSpPr>
          <p:cNvPr id="1385475" name="Rectangle 3">
            <a:extLst>
              <a:ext uri="{FF2B5EF4-FFF2-40B4-BE49-F238E27FC236}">
                <a16:creationId xmlns:a16="http://schemas.microsoft.com/office/drawing/2014/main" id="{7BBEC470-4B33-4F75-B39C-0C8C83F1F8D9}"/>
              </a:ext>
            </a:extLst>
          </p:cNvPr>
          <p:cNvSpPr>
            <a:spLocks noGrp="1" noChangeArrowheads="1"/>
          </p:cNvSpPr>
          <p:nvPr>
            <p:ph type="body" idx="1"/>
          </p:nvPr>
        </p:nvSpPr>
        <p:spPr>
          <a:xfrm>
            <a:off x="2819400" y="990600"/>
            <a:ext cx="6096000" cy="5638800"/>
          </a:xfrm>
        </p:spPr>
        <p:txBody>
          <a:bodyPr/>
          <a:lstStyle/>
          <a:p>
            <a:pPr>
              <a:lnSpc>
                <a:spcPct val="90000"/>
              </a:lnSpc>
            </a:pPr>
            <a:r>
              <a:rPr lang="en-US" altLang="en-US" sz="2800"/>
              <a:t>Phân tích cú pháp </a:t>
            </a:r>
          </a:p>
          <a:p>
            <a:pPr lvl="1">
              <a:lnSpc>
                <a:spcPct val="90000"/>
              </a:lnSpc>
            </a:pPr>
            <a:r>
              <a:rPr lang="en-US" altLang="en-US" sz="2400"/>
              <a:t>Kiểm tra cấu trúc ngữ pháp hợp lệ của chương trình</a:t>
            </a:r>
          </a:p>
          <a:p>
            <a:pPr>
              <a:lnSpc>
                <a:spcPct val="90000"/>
              </a:lnSpc>
            </a:pPr>
            <a:r>
              <a:rPr lang="en-US" altLang="en-US" sz="2800"/>
              <a:t>Những yêu cầu khác ngoài cấu trúc ngữ pháp:</a:t>
            </a:r>
          </a:p>
          <a:p>
            <a:pPr lvl="1">
              <a:lnSpc>
                <a:spcPct val="90000"/>
              </a:lnSpc>
            </a:pPr>
            <a:r>
              <a:rPr lang="en-US" altLang="en-US" sz="2400"/>
              <a:t>Tên “x” đã được định nghĩa chưa?</a:t>
            </a:r>
          </a:p>
          <a:p>
            <a:pPr lvl="1">
              <a:lnSpc>
                <a:spcPct val="90000"/>
              </a:lnSpc>
            </a:pPr>
            <a:r>
              <a:rPr lang="en-US" altLang="en-US" sz="2400"/>
              <a:t>“x” là tên một biến hay một hàm?</a:t>
            </a:r>
          </a:p>
          <a:p>
            <a:pPr lvl="1">
              <a:lnSpc>
                <a:spcPct val="90000"/>
              </a:lnSpc>
            </a:pPr>
            <a:r>
              <a:rPr lang="en-US" altLang="en-US" sz="2400"/>
              <a:t>“x” được định nghĩa ở đâu?</a:t>
            </a:r>
          </a:p>
          <a:p>
            <a:pPr lvl="1">
              <a:lnSpc>
                <a:spcPct val="90000"/>
              </a:lnSpc>
            </a:pPr>
            <a:r>
              <a:rPr lang="en-US" altLang="en-US" sz="2400"/>
              <a:t>Biểu thức “a+b” có nhất quán về kiểu không?</a:t>
            </a:r>
          </a:p>
          <a:p>
            <a:pPr lvl="1">
              <a:lnSpc>
                <a:spcPct val="90000"/>
              </a:lnSpc>
            </a:pPr>
            <a:r>
              <a:rPr lang="en-US" altLang="en-US" sz="2400"/>
              <a:t>…</a:t>
            </a:r>
          </a:p>
          <a:p>
            <a:pPr>
              <a:lnSpc>
                <a:spcPct val="90000"/>
              </a:lnSpc>
            </a:pPr>
            <a:r>
              <a:rPr lang="en-US" altLang="en-US" sz="2800"/>
              <a:t>Phân tích ngữ nghĩa trả lời các câu hỏi đó để làm rõ hơn ngữ nghĩa của chương trình.</a:t>
            </a:r>
          </a:p>
        </p:txBody>
      </p:sp>
      <p:grpSp>
        <p:nvGrpSpPr>
          <p:cNvPr id="1385510" name="Group 38">
            <a:extLst>
              <a:ext uri="{FF2B5EF4-FFF2-40B4-BE49-F238E27FC236}">
                <a16:creationId xmlns:a16="http://schemas.microsoft.com/office/drawing/2014/main" id="{4115B47E-56E7-4131-85DB-C97305CB4C80}"/>
              </a:ext>
            </a:extLst>
          </p:cNvPr>
          <p:cNvGrpSpPr>
            <a:grpSpLocks/>
          </p:cNvGrpSpPr>
          <p:nvPr/>
        </p:nvGrpSpPr>
        <p:grpSpPr bwMode="auto">
          <a:xfrm>
            <a:off x="762000" y="1219200"/>
            <a:ext cx="2009775" cy="4799013"/>
            <a:chOff x="1614" y="865"/>
            <a:chExt cx="1266" cy="3023"/>
          </a:xfrm>
        </p:grpSpPr>
        <p:sp>
          <p:nvSpPr>
            <p:cNvPr id="1385498" name="Text Box 26">
              <a:extLst>
                <a:ext uri="{FF2B5EF4-FFF2-40B4-BE49-F238E27FC236}">
                  <a16:creationId xmlns:a16="http://schemas.microsoft.com/office/drawing/2014/main" id="{117D8C37-F7B7-495E-B113-716471C38741}"/>
                </a:ext>
              </a:extLst>
            </p:cNvPr>
            <p:cNvSpPr txBox="1">
              <a:spLocks noChangeArrowheads="1"/>
            </p:cNvSpPr>
            <p:nvPr/>
          </p:nvSpPr>
          <p:spPr bwMode="auto">
            <a:xfrm>
              <a:off x="1614" y="865"/>
              <a:ext cx="1218" cy="5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 bIns="9144">
              <a:spAutoFit/>
            </a:bodyPr>
            <a:lstStyle/>
            <a:p>
              <a:pPr algn="ctr">
                <a:spcBef>
                  <a:spcPct val="50000"/>
                </a:spcBef>
              </a:pPr>
              <a:r>
                <a:rPr lang="en-US" altLang="en-US" sz="2800" b="0">
                  <a:solidFill>
                    <a:srgbClr val="220076"/>
                  </a:solidFill>
                </a:rPr>
                <a:t>Phân tích từ vựng</a:t>
              </a:r>
            </a:p>
          </p:txBody>
        </p:sp>
        <p:sp>
          <p:nvSpPr>
            <p:cNvPr id="1385499" name="Line 27">
              <a:extLst>
                <a:ext uri="{FF2B5EF4-FFF2-40B4-BE49-F238E27FC236}">
                  <a16:creationId xmlns:a16="http://schemas.microsoft.com/office/drawing/2014/main" id="{0D0DE213-2C37-4226-976C-14ECECED5EF7}"/>
                </a:ext>
              </a:extLst>
            </p:cNvPr>
            <p:cNvSpPr>
              <a:spLocks noChangeShapeType="1"/>
            </p:cNvSpPr>
            <p:nvPr/>
          </p:nvSpPr>
          <p:spPr bwMode="auto">
            <a:xfrm>
              <a:off x="2247" y="1441"/>
              <a:ext cx="0" cy="28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500" name="Text Box 28">
              <a:extLst>
                <a:ext uri="{FF2B5EF4-FFF2-40B4-BE49-F238E27FC236}">
                  <a16:creationId xmlns:a16="http://schemas.microsoft.com/office/drawing/2014/main" id="{44471E67-E768-406C-9A30-BE5D7FF8D14F}"/>
                </a:ext>
              </a:extLst>
            </p:cNvPr>
            <p:cNvSpPr txBox="1">
              <a:spLocks noChangeArrowheads="1"/>
            </p:cNvSpPr>
            <p:nvPr/>
          </p:nvSpPr>
          <p:spPr bwMode="auto">
            <a:xfrm>
              <a:off x="1632" y="1732"/>
              <a:ext cx="1209" cy="5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 bIns="9144">
              <a:spAutoFit/>
            </a:bodyPr>
            <a:lstStyle/>
            <a:p>
              <a:pPr algn="ctr">
                <a:spcBef>
                  <a:spcPct val="50000"/>
                </a:spcBef>
              </a:pPr>
              <a:r>
                <a:rPr lang="en-US" altLang="en-US" sz="2800" b="0">
                  <a:solidFill>
                    <a:srgbClr val="220076"/>
                  </a:solidFill>
                </a:rPr>
                <a:t>Phân tích cú pháp</a:t>
              </a:r>
            </a:p>
          </p:txBody>
        </p:sp>
        <p:sp>
          <p:nvSpPr>
            <p:cNvPr id="1385501" name="Line 29">
              <a:extLst>
                <a:ext uri="{FF2B5EF4-FFF2-40B4-BE49-F238E27FC236}">
                  <a16:creationId xmlns:a16="http://schemas.microsoft.com/office/drawing/2014/main" id="{FA67B928-86C5-415F-AD0B-D167BC8EE3F2}"/>
                </a:ext>
              </a:extLst>
            </p:cNvPr>
            <p:cNvSpPr>
              <a:spLocks noChangeShapeType="1"/>
            </p:cNvSpPr>
            <p:nvPr/>
          </p:nvSpPr>
          <p:spPr bwMode="auto">
            <a:xfrm>
              <a:off x="2256" y="2305"/>
              <a:ext cx="0" cy="33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502" name="Text Box 30">
              <a:extLst>
                <a:ext uri="{FF2B5EF4-FFF2-40B4-BE49-F238E27FC236}">
                  <a16:creationId xmlns:a16="http://schemas.microsoft.com/office/drawing/2014/main" id="{B9F6457B-8BE8-4397-9C83-83F34E7E3E68}"/>
                </a:ext>
              </a:extLst>
            </p:cNvPr>
            <p:cNvSpPr txBox="1">
              <a:spLocks noChangeArrowheads="1"/>
            </p:cNvSpPr>
            <p:nvPr/>
          </p:nvSpPr>
          <p:spPr bwMode="auto">
            <a:xfrm>
              <a:off x="1632" y="2641"/>
              <a:ext cx="1209" cy="5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 bIns="9144">
              <a:spAutoFit/>
            </a:bodyPr>
            <a:lstStyle/>
            <a:p>
              <a:pPr algn="ctr">
                <a:spcBef>
                  <a:spcPct val="50000"/>
                </a:spcBef>
              </a:pPr>
              <a:r>
                <a:rPr lang="en-US" altLang="en-US" sz="2800" b="0">
                  <a:solidFill>
                    <a:srgbClr val="220076"/>
                  </a:solidFill>
                </a:rPr>
                <a:t>Phân tích ngữ nghĩa</a:t>
              </a:r>
              <a:endParaRPr lang="en-US" altLang="en-US" b="0">
                <a:solidFill>
                  <a:srgbClr val="220076"/>
                </a:solidFill>
              </a:endParaRPr>
            </a:p>
          </p:txBody>
        </p:sp>
        <p:sp>
          <p:nvSpPr>
            <p:cNvPr id="1385503" name="Line 31">
              <a:extLst>
                <a:ext uri="{FF2B5EF4-FFF2-40B4-BE49-F238E27FC236}">
                  <a16:creationId xmlns:a16="http://schemas.microsoft.com/office/drawing/2014/main" id="{69EA596E-F98C-483F-909F-43AF562DA3AB}"/>
                </a:ext>
              </a:extLst>
            </p:cNvPr>
            <p:cNvSpPr>
              <a:spLocks noChangeShapeType="1"/>
            </p:cNvSpPr>
            <p:nvPr/>
          </p:nvSpPr>
          <p:spPr bwMode="auto">
            <a:xfrm>
              <a:off x="2256" y="3217"/>
              <a:ext cx="0" cy="38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504" name="Text Box 32">
              <a:extLst>
                <a:ext uri="{FF2B5EF4-FFF2-40B4-BE49-F238E27FC236}">
                  <a16:creationId xmlns:a16="http://schemas.microsoft.com/office/drawing/2014/main" id="{1BF8FB9C-6B9C-4DFD-9B84-26EB09480706}"/>
                </a:ext>
              </a:extLst>
            </p:cNvPr>
            <p:cNvSpPr txBox="1">
              <a:spLocks noChangeArrowheads="1"/>
            </p:cNvSpPr>
            <p:nvPr/>
          </p:nvSpPr>
          <p:spPr bwMode="auto">
            <a:xfrm>
              <a:off x="1680" y="3601"/>
              <a:ext cx="1200" cy="287"/>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 bIns="9144">
              <a:spAutoFit/>
            </a:bodyPr>
            <a:lstStyle/>
            <a:p>
              <a:pPr algn="ctr">
                <a:spcBef>
                  <a:spcPct val="50000"/>
                </a:spcBef>
              </a:pPr>
              <a:r>
                <a:rPr lang="en-US" altLang="en-US" sz="2800" b="0">
                  <a:solidFill>
                    <a:srgbClr val="220076"/>
                  </a:solidFill>
                </a:rPr>
                <a:t>Sinh mã</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A9C2B88A-32A8-4047-AAB7-5223F5E5D5B9}"/>
              </a:ext>
            </a:extLst>
          </p:cNvPr>
          <p:cNvSpPr>
            <a:spLocks noGrp="1"/>
          </p:cNvSpPr>
          <p:nvPr>
            <p:ph type="sldNum" sz="quarter" idx="11"/>
          </p:nvPr>
        </p:nvSpPr>
        <p:spPr/>
        <p:txBody>
          <a:bodyPr/>
          <a:lstStyle/>
          <a:p>
            <a:fld id="{0683605F-0CD4-4853-812A-2E26D6C88007}" type="slidenum">
              <a:rPr lang="en-US" altLang="en-US"/>
              <a:pPr/>
              <a:t>60</a:t>
            </a:fld>
            <a:endParaRPr lang="en-US" altLang="en-US"/>
          </a:p>
        </p:txBody>
      </p:sp>
      <p:sp>
        <p:nvSpPr>
          <p:cNvPr id="1492994" name="Rectangle 2">
            <a:extLst>
              <a:ext uri="{FF2B5EF4-FFF2-40B4-BE49-F238E27FC236}">
                <a16:creationId xmlns:a16="http://schemas.microsoft.com/office/drawing/2014/main" id="{AE0825DF-9235-4CE6-859A-104054317CC2}"/>
              </a:ext>
            </a:extLst>
          </p:cNvPr>
          <p:cNvSpPr>
            <a:spLocks noGrp="1" noChangeArrowheads="1"/>
          </p:cNvSpPr>
          <p:nvPr>
            <p:ph type="body" idx="1"/>
          </p:nvPr>
        </p:nvSpPr>
        <p:spPr>
          <a:xfrm>
            <a:off x="304800" y="2286000"/>
            <a:ext cx="8686800" cy="4419600"/>
          </a:xfrm>
        </p:spPr>
        <p:txBody>
          <a:bodyPr/>
          <a:lstStyle/>
          <a:p>
            <a:pPr>
              <a:buFontTx/>
              <a:buNone/>
            </a:pPr>
            <a:r>
              <a:rPr lang="en-US" altLang="en-US" sz="2800">
                <a:solidFill>
                  <a:srgbClr val="0000FF"/>
                </a:solidFill>
              </a:rPr>
              <a:t>Type* compileIndexes(Type* arrayType)</a:t>
            </a:r>
          </a:p>
          <a:p>
            <a:pPr>
              <a:buFontTx/>
              <a:buNone/>
            </a:pPr>
            <a:r>
              <a:rPr lang="fr-FR" altLang="en-US" sz="2800"/>
              <a:t>	while (Token==</a:t>
            </a:r>
            <a:r>
              <a:rPr lang="en-US" altLang="en-US" sz="2800"/>
              <a:t>SB_LSEL)</a:t>
            </a:r>
          </a:p>
          <a:p>
            <a:pPr>
              <a:buFontTx/>
              <a:buNone/>
            </a:pPr>
            <a:r>
              <a:rPr lang="fr-FR" altLang="en-US" sz="2800"/>
              <a:t>		eat(</a:t>
            </a:r>
            <a:r>
              <a:rPr lang="en-US" altLang="en-US" sz="2800"/>
              <a:t>SB_LSEL)</a:t>
            </a:r>
          </a:p>
          <a:p>
            <a:pPr>
              <a:buFontTx/>
              <a:buNone/>
            </a:pPr>
            <a:r>
              <a:rPr lang="en-US" altLang="en-US" sz="2800"/>
              <a:t>		Type * t = compileExpression();</a:t>
            </a:r>
          </a:p>
          <a:p>
            <a:pPr>
              <a:buFontTx/>
              <a:buNone/>
            </a:pPr>
            <a:r>
              <a:rPr lang="fr-FR" altLang="en-US" sz="2800"/>
              <a:t>		checkIntType(t) //</a:t>
            </a:r>
            <a:r>
              <a:rPr lang="fr-FR" altLang="en-US" sz="2800">
                <a:solidFill>
                  <a:schemeClr val="bg2"/>
                </a:solidFill>
              </a:rPr>
              <a:t>kiểu của biểu thức là nguyên</a:t>
            </a:r>
          </a:p>
          <a:p>
            <a:pPr>
              <a:buFontTx/>
              <a:buNone/>
            </a:pPr>
            <a:r>
              <a:rPr lang="fr-FR" altLang="en-US" sz="2800"/>
              <a:t>		Nếu mảng nhiều chiều, giảm số chiều đi</a:t>
            </a:r>
            <a:endParaRPr lang="fr-FR" altLang="en-US" sz="2800">
              <a:solidFill>
                <a:srgbClr val="0000FF"/>
              </a:solidFill>
            </a:endParaRPr>
          </a:p>
          <a:p>
            <a:pPr lvl="3">
              <a:buFontTx/>
              <a:buNone/>
            </a:pPr>
            <a:r>
              <a:rPr lang="fr-FR" altLang="en-US" sz="2400">
                <a:solidFill>
                  <a:srgbClr val="0000FF"/>
                </a:solidFill>
              </a:rPr>
              <a:t>arrayType = arrayType-&gt;elementType;</a:t>
            </a:r>
            <a:endParaRPr lang="fr-FR" altLang="en-US">
              <a:solidFill>
                <a:srgbClr val="0000FF"/>
              </a:solidFill>
            </a:endParaRPr>
          </a:p>
          <a:p>
            <a:pPr>
              <a:buFontTx/>
              <a:buNone/>
            </a:pPr>
            <a:r>
              <a:rPr lang="fr-FR" altLang="en-US" sz="2800"/>
              <a:t>		Eat(SB_RSEL)</a:t>
            </a:r>
          </a:p>
          <a:p>
            <a:pPr>
              <a:buFontTx/>
              <a:buNone/>
            </a:pPr>
            <a:r>
              <a:rPr lang="fr-FR" altLang="en-US" sz="2800"/>
              <a:t>    </a:t>
            </a:r>
            <a:r>
              <a:rPr lang="fr-FR" altLang="en-US" sz="2800">
                <a:solidFill>
                  <a:srgbClr val="0000FF"/>
                </a:solidFill>
              </a:rPr>
              <a:t>return arrayType</a:t>
            </a:r>
            <a:r>
              <a:rPr lang="fr-FR" altLang="en-US" sz="2800"/>
              <a:t>;//Kiểu phần tử của mảng</a:t>
            </a:r>
            <a:endParaRPr lang="en-US" altLang="en-US" sz="2800"/>
          </a:p>
        </p:txBody>
      </p:sp>
      <p:sp>
        <p:nvSpPr>
          <p:cNvPr id="1492995" name="Rectangle 3">
            <a:extLst>
              <a:ext uri="{FF2B5EF4-FFF2-40B4-BE49-F238E27FC236}">
                <a16:creationId xmlns:a16="http://schemas.microsoft.com/office/drawing/2014/main" id="{288187D8-E57E-474B-B2DC-86D1218DA4A0}"/>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Chỉ số mảng</a:t>
            </a:r>
            <a:endParaRPr lang="en-US" altLang="en-US" sz="3600">
              <a:solidFill>
                <a:schemeClr val="bg1"/>
              </a:solidFill>
            </a:endParaRPr>
          </a:p>
        </p:txBody>
      </p:sp>
      <p:pic>
        <p:nvPicPr>
          <p:cNvPr id="1492999" name="Picture 7">
            <a:extLst>
              <a:ext uri="{FF2B5EF4-FFF2-40B4-BE49-F238E27FC236}">
                <a16:creationId xmlns:a16="http://schemas.microsoft.com/office/drawing/2014/main" id="{7707BF0E-80A9-411E-9E24-BE595889B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732838" cy="1343025"/>
          </a:xfrm>
          <a:prstGeom prst="rect">
            <a:avLst/>
          </a:prstGeom>
          <a:noFill/>
          <a:ln w="9525">
            <a:solidFill>
              <a:srgbClr val="27007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81CAE4F9-2466-4E85-80F8-3AF642C85581}"/>
              </a:ext>
            </a:extLst>
          </p:cNvPr>
          <p:cNvSpPr>
            <a:spLocks noGrp="1"/>
          </p:cNvSpPr>
          <p:nvPr>
            <p:ph type="sldNum" sz="quarter" idx="11"/>
          </p:nvPr>
        </p:nvSpPr>
        <p:spPr/>
        <p:txBody>
          <a:bodyPr/>
          <a:lstStyle/>
          <a:p>
            <a:fld id="{A9BFCA33-AF54-458C-9562-7B8A0EAC21DB}" type="slidenum">
              <a:rPr lang="en-US" altLang="en-US"/>
              <a:pPr/>
              <a:t>61</a:t>
            </a:fld>
            <a:endParaRPr lang="en-US" altLang="en-US"/>
          </a:p>
        </p:txBody>
      </p:sp>
      <p:sp>
        <p:nvSpPr>
          <p:cNvPr id="1487874" name="Rectangle 2">
            <a:extLst>
              <a:ext uri="{FF2B5EF4-FFF2-40B4-BE49-F238E27FC236}">
                <a16:creationId xmlns:a16="http://schemas.microsoft.com/office/drawing/2014/main" id="{D0A1C66A-87EA-4914-B805-F0F3CA489CFD}"/>
              </a:ext>
            </a:extLst>
          </p:cNvPr>
          <p:cNvSpPr>
            <a:spLocks noGrp="1" noChangeArrowheads="1"/>
          </p:cNvSpPr>
          <p:nvPr>
            <p:ph type="body" idx="1"/>
          </p:nvPr>
        </p:nvSpPr>
        <p:spPr>
          <a:xfrm>
            <a:off x="152400" y="1676400"/>
            <a:ext cx="8839200" cy="5054600"/>
          </a:xfrm>
        </p:spPr>
        <p:txBody>
          <a:bodyPr/>
          <a:lstStyle/>
          <a:p>
            <a:pPr>
              <a:lnSpc>
                <a:spcPct val="95000"/>
              </a:lnSpc>
              <a:buFontTx/>
              <a:buNone/>
            </a:pPr>
            <a:r>
              <a:rPr lang="en-US" altLang="en-US" b="1"/>
              <a:t>&lt;var&gt; ,&lt;exp1&gt; ,&lt;exp2&gt;</a:t>
            </a:r>
            <a:r>
              <a:rPr lang="en-US" altLang="en-US"/>
              <a:t> phải cùng kiểu cơ bản</a:t>
            </a:r>
          </a:p>
          <a:p>
            <a:pPr lvl="1">
              <a:lnSpc>
                <a:spcPct val="95000"/>
              </a:lnSpc>
            </a:pPr>
            <a:r>
              <a:rPr lang="fr-FR" altLang="en-US" sz="2400"/>
              <a:t>Eat(KW_FOR)</a:t>
            </a:r>
          </a:p>
          <a:p>
            <a:pPr lvl="1">
              <a:lnSpc>
                <a:spcPct val="95000"/>
              </a:lnSpc>
            </a:pPr>
            <a:r>
              <a:rPr lang="fr-FR" altLang="en-US" sz="2400"/>
              <a:t>Eat(Ident)</a:t>
            </a:r>
          </a:p>
          <a:p>
            <a:pPr lvl="1">
              <a:lnSpc>
                <a:spcPct val="95000"/>
              </a:lnSpc>
            </a:pPr>
            <a:r>
              <a:rPr lang="fr-FR" altLang="en-US" sz="2400"/>
              <a:t>Ident là một biến? </a:t>
            </a:r>
            <a:r>
              <a:rPr lang="fr-FR" altLang="en-US" sz="2400">
                <a:sym typeface="Symbol" panose="05050102010706020507" pitchFamily="18" charset="2"/>
              </a:rPr>
              <a:t></a:t>
            </a:r>
            <a:r>
              <a:rPr lang="fr-FR" altLang="en-US" sz="2400"/>
              <a:t> Ghi nhận kiểu của Ident</a:t>
            </a:r>
          </a:p>
          <a:p>
            <a:pPr lvl="1">
              <a:lnSpc>
                <a:spcPct val="95000"/>
              </a:lnSpc>
            </a:pPr>
            <a:r>
              <a:rPr lang="fr-FR" altLang="en-US" sz="2400"/>
              <a:t>Eat(SB_ASSIGN)</a:t>
            </a:r>
          </a:p>
          <a:p>
            <a:pPr lvl="1">
              <a:lnSpc>
                <a:spcPct val="95000"/>
              </a:lnSpc>
            </a:pPr>
            <a:r>
              <a:rPr lang="fr-FR" altLang="en-US" sz="2400"/>
              <a:t>Ghi nhận kiểu của Expression() (</a:t>
            </a:r>
            <a:r>
              <a:rPr lang="fr-FR" altLang="en-US" sz="2000">
                <a:solidFill>
                  <a:srgbClr val="0000FF"/>
                </a:solidFill>
              </a:rPr>
              <a:t>Type * compileExpression()</a:t>
            </a:r>
            <a:r>
              <a:rPr lang="fr-FR" altLang="en-US">
                <a:solidFill>
                  <a:srgbClr val="0000FF"/>
                </a:solidFill>
              </a:rPr>
              <a:t>)</a:t>
            </a:r>
            <a:endParaRPr lang="fr-FR" altLang="en-US" sz="2400"/>
          </a:p>
          <a:p>
            <a:pPr lvl="1">
              <a:lnSpc>
                <a:spcPct val="95000"/>
              </a:lnSpc>
            </a:pPr>
            <a:r>
              <a:rPr lang="fr-FR" altLang="en-US" sz="2400"/>
              <a:t>So sánh kiểu tương đương (</a:t>
            </a:r>
            <a:r>
              <a:rPr lang="en-US" altLang="en-US" sz="2400">
                <a:solidFill>
                  <a:srgbClr val="0000FF"/>
                </a:solidFill>
              </a:rPr>
              <a:t>checkTypeEquality()</a:t>
            </a:r>
            <a:r>
              <a:rPr lang="fr-FR" altLang="en-US" sz="2400"/>
              <a:t>)</a:t>
            </a:r>
          </a:p>
          <a:p>
            <a:pPr lvl="1">
              <a:lnSpc>
                <a:spcPct val="95000"/>
              </a:lnSpc>
            </a:pPr>
            <a:r>
              <a:rPr lang="fr-FR" altLang="en-US" sz="2400"/>
              <a:t>Eat(KW_TO)</a:t>
            </a:r>
          </a:p>
          <a:p>
            <a:pPr lvl="1">
              <a:lnSpc>
                <a:spcPct val="95000"/>
              </a:lnSpc>
            </a:pPr>
            <a:r>
              <a:rPr lang="fr-FR" altLang="en-US" sz="2400"/>
              <a:t>Ghi nhận kiểu của Expression() (</a:t>
            </a:r>
            <a:r>
              <a:rPr lang="fr-FR" altLang="en-US" sz="2000">
                <a:solidFill>
                  <a:srgbClr val="0000FF"/>
                </a:solidFill>
              </a:rPr>
              <a:t>Type * compileExpression()</a:t>
            </a:r>
            <a:r>
              <a:rPr lang="fr-FR" altLang="en-US">
                <a:solidFill>
                  <a:srgbClr val="0000FF"/>
                </a:solidFill>
              </a:rPr>
              <a:t>)</a:t>
            </a:r>
            <a:endParaRPr lang="fr-FR" altLang="en-US" sz="2400"/>
          </a:p>
          <a:p>
            <a:pPr lvl="1">
              <a:lnSpc>
                <a:spcPct val="95000"/>
              </a:lnSpc>
            </a:pPr>
            <a:r>
              <a:rPr lang="fr-FR" altLang="en-US" sz="2400"/>
              <a:t>So sánh kiểu tương đương (</a:t>
            </a:r>
            <a:r>
              <a:rPr lang="en-US" altLang="en-US" sz="2400">
                <a:solidFill>
                  <a:srgbClr val="0000FF"/>
                </a:solidFill>
              </a:rPr>
              <a:t>checkTypeEquality()</a:t>
            </a:r>
            <a:r>
              <a:rPr lang="fr-FR" altLang="en-US" sz="2400"/>
              <a:t>)</a:t>
            </a:r>
          </a:p>
          <a:p>
            <a:pPr lvl="1">
              <a:lnSpc>
                <a:spcPct val="95000"/>
              </a:lnSpc>
            </a:pPr>
            <a:r>
              <a:rPr lang="fr-FR" altLang="en-US" sz="2400"/>
              <a:t>Eat(KW_DO)</a:t>
            </a:r>
            <a:endParaRPr lang="en-US" altLang="en-US" sz="2400"/>
          </a:p>
        </p:txBody>
      </p:sp>
      <p:sp>
        <p:nvSpPr>
          <p:cNvPr id="1487875" name="Rectangle 3">
            <a:extLst>
              <a:ext uri="{FF2B5EF4-FFF2-40B4-BE49-F238E27FC236}">
                <a16:creationId xmlns:a16="http://schemas.microsoft.com/office/drawing/2014/main" id="{E03D979F-75BD-4CCA-872B-E5C50C0AF827}"/>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Câu lệnh For</a:t>
            </a:r>
            <a:endParaRPr lang="en-US" altLang="en-US" sz="3600">
              <a:solidFill>
                <a:schemeClr val="bg1"/>
              </a:solidFill>
            </a:endParaRPr>
          </a:p>
        </p:txBody>
      </p:sp>
      <p:sp>
        <p:nvSpPr>
          <p:cNvPr id="1487877" name="Text Box 5">
            <a:extLst>
              <a:ext uri="{FF2B5EF4-FFF2-40B4-BE49-F238E27FC236}">
                <a16:creationId xmlns:a16="http://schemas.microsoft.com/office/drawing/2014/main" id="{D26F6A07-3980-4585-A5AC-953BA8D0FB68}"/>
              </a:ext>
            </a:extLst>
          </p:cNvPr>
          <p:cNvSpPr txBox="1">
            <a:spLocks noChangeArrowheads="1"/>
          </p:cNvSpPr>
          <p:nvPr/>
        </p:nvSpPr>
        <p:spPr bwMode="auto">
          <a:xfrm>
            <a:off x="533400" y="990600"/>
            <a:ext cx="8153400" cy="588963"/>
          </a:xfrm>
          <a:prstGeom prst="rect">
            <a:avLst/>
          </a:prstGeom>
          <a:noFill/>
          <a:ln w="9525">
            <a:solidFill>
              <a:srgbClr val="DF350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0">
                <a:solidFill>
                  <a:srgbClr val="220076"/>
                </a:solidFill>
              </a:rPr>
              <a:t>For &lt;var&gt; := &lt;exp1&gt; To &lt;exp2&gt; Do &lt;stmt&gt;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9532D-1496-4EE5-B73B-40D9538A8B94}"/>
              </a:ext>
            </a:extLst>
          </p:cNvPr>
          <p:cNvSpPr>
            <a:spLocks noGrp="1"/>
          </p:cNvSpPr>
          <p:nvPr>
            <p:ph type="sldNum" sz="quarter" idx="11"/>
          </p:nvPr>
        </p:nvSpPr>
        <p:spPr/>
        <p:txBody>
          <a:bodyPr/>
          <a:lstStyle/>
          <a:p>
            <a:fld id="{DDE2272A-E3EF-4F92-9E34-AD437F5BDD80}" type="slidenum">
              <a:rPr lang="en-US" altLang="en-US"/>
              <a:pPr/>
              <a:t>62</a:t>
            </a:fld>
            <a:endParaRPr lang="en-US" altLang="en-US"/>
          </a:p>
        </p:txBody>
      </p:sp>
      <p:sp>
        <p:nvSpPr>
          <p:cNvPr id="1507330" name="Rectangle 2">
            <a:extLst>
              <a:ext uri="{FF2B5EF4-FFF2-40B4-BE49-F238E27FC236}">
                <a16:creationId xmlns:a16="http://schemas.microsoft.com/office/drawing/2014/main" id="{BF2AF21D-71C8-445E-8E66-F09C0270A8FD}"/>
              </a:ext>
            </a:extLst>
          </p:cNvPr>
          <p:cNvSpPr>
            <a:spLocks noGrp="1" noChangeArrowheads="1"/>
          </p:cNvSpPr>
          <p:nvPr>
            <p:ph type="body" idx="1"/>
          </p:nvPr>
        </p:nvSpPr>
        <p:spPr>
          <a:xfrm>
            <a:off x="152400" y="942975"/>
            <a:ext cx="8839200" cy="5791200"/>
          </a:xfrm>
        </p:spPr>
        <p:txBody>
          <a:bodyPr/>
          <a:lstStyle/>
          <a:p>
            <a:r>
              <a:rPr lang="en-US" altLang="en-US"/>
              <a:t>Gọi thủ tục trong câu lệnh </a:t>
            </a:r>
            <a:r>
              <a:rPr lang="en-US" altLang="en-US">
                <a:solidFill>
                  <a:srgbClr val="0000FF"/>
                </a:solidFill>
              </a:rPr>
              <a:t>Call</a:t>
            </a:r>
          </a:p>
          <a:p>
            <a:pPr lvl="1"/>
            <a:r>
              <a:rPr lang="en-US" altLang="en-US"/>
              <a:t>If (lookAhead-&gt;TokenType == KW_CALL)</a:t>
            </a:r>
          </a:p>
          <a:p>
            <a:pPr lvl="2"/>
            <a:r>
              <a:rPr lang="en-US" altLang="en-US">
                <a:solidFill>
                  <a:srgbClr val="0000FF"/>
                </a:solidFill>
              </a:rPr>
              <a:t>Eat(KW_CALL); Eat(Ident);</a:t>
            </a:r>
          </a:p>
          <a:p>
            <a:pPr lvl="2"/>
            <a:r>
              <a:rPr lang="en-US" altLang="en-US"/>
              <a:t>Ident đã khai báo là thủ tục? </a:t>
            </a:r>
          </a:p>
          <a:p>
            <a:pPr lvl="3"/>
            <a:r>
              <a:rPr lang="en-US" altLang="en-US">
                <a:solidFill>
                  <a:srgbClr val="0000FF"/>
                </a:solidFill>
              </a:rPr>
              <a:t>Proc=CheckDeclaredProcedure(curentTokent-&gt;String)</a:t>
            </a:r>
          </a:p>
          <a:p>
            <a:pPr lvl="2"/>
            <a:r>
              <a:rPr lang="en-US" altLang="en-US">
                <a:solidFill>
                  <a:srgbClr val="0000FF"/>
                </a:solidFill>
              </a:rPr>
              <a:t>compileArguments(Proc-&gt;procAttrs-&gt;paramList)</a:t>
            </a:r>
          </a:p>
          <a:p>
            <a:pPr>
              <a:spcBef>
                <a:spcPct val="5000"/>
              </a:spcBef>
            </a:pPr>
            <a:r>
              <a:rPr lang="en-US" altLang="en-US"/>
              <a:t>Gọi hàm ra sử dụng trong Factor</a:t>
            </a:r>
          </a:p>
          <a:p>
            <a:pPr lvl="1"/>
            <a:r>
              <a:rPr lang="en-US" altLang="en-US"/>
              <a:t>If (lookAhead-&gt;TokenType == IDENT)</a:t>
            </a:r>
          </a:p>
          <a:p>
            <a:pPr lvl="2"/>
            <a:r>
              <a:rPr lang="en-US" altLang="en-US"/>
              <a:t>Eat(IDENT)</a:t>
            </a:r>
          </a:p>
          <a:p>
            <a:pPr lvl="2"/>
            <a:r>
              <a:rPr lang="en-US" altLang="en-US"/>
              <a:t>Ident đã khai báo ?</a:t>
            </a:r>
            <a:r>
              <a:rPr lang="en-US" altLang="en-US">
                <a:sym typeface="Symbol" panose="05050102010706020507" pitchFamily="18" charset="2"/>
              </a:rPr>
              <a:t> </a:t>
            </a:r>
            <a:r>
              <a:rPr lang="en-US" altLang="en-US">
                <a:solidFill>
                  <a:srgbClr val="0000FF"/>
                </a:solidFill>
                <a:sym typeface="Symbol" panose="05050102010706020507" pitchFamily="18" charset="2"/>
              </a:rPr>
              <a:t>obj = </a:t>
            </a:r>
            <a:r>
              <a:rPr lang="en-US" altLang="en-US">
                <a:solidFill>
                  <a:srgbClr val="0000FF"/>
                </a:solidFill>
              </a:rPr>
              <a:t>checkDeclaredIdent()</a:t>
            </a:r>
          </a:p>
          <a:p>
            <a:pPr lvl="2"/>
            <a:r>
              <a:rPr lang="en-US" altLang="en-US"/>
              <a:t>Nếu Ident là hàm ? </a:t>
            </a:r>
            <a:r>
              <a:rPr lang="en-US" altLang="en-US">
                <a:solidFill>
                  <a:srgbClr val="0000FF"/>
                </a:solidFill>
              </a:rPr>
              <a:t>obj-&gt;kind == OBJ_FUNCTION</a:t>
            </a:r>
          </a:p>
          <a:p>
            <a:pPr lvl="3"/>
            <a:r>
              <a:rPr lang="en-US" altLang="en-US">
                <a:solidFill>
                  <a:srgbClr val="0000FF"/>
                </a:solidFill>
              </a:rPr>
              <a:t>compileArguments(obj-&gt;funcAttrs-&gt;paramList)</a:t>
            </a:r>
          </a:p>
          <a:p>
            <a:pPr lvl="3"/>
            <a:r>
              <a:rPr lang="en-US" altLang="en-US">
                <a:solidFill>
                  <a:srgbClr val="0000FF"/>
                </a:solidFill>
              </a:rPr>
              <a:t>type = obj - &gt;funcAttrs-&gt; returnType// </a:t>
            </a:r>
            <a:r>
              <a:rPr lang="en-US" altLang="en-US">
                <a:solidFill>
                  <a:schemeClr val="bg2"/>
                </a:solidFill>
              </a:rPr>
              <a:t>Kiểu của Factor</a:t>
            </a:r>
            <a:endParaRPr lang="en-US" altLang="en-US">
              <a:solidFill>
                <a:srgbClr val="0000FF"/>
              </a:solidFill>
            </a:endParaRPr>
          </a:p>
        </p:txBody>
      </p:sp>
      <p:sp>
        <p:nvSpPr>
          <p:cNvPr id="1507331" name="Rectangle 3">
            <a:extLst>
              <a:ext uri="{FF2B5EF4-FFF2-40B4-BE49-F238E27FC236}">
                <a16:creationId xmlns:a16="http://schemas.microsoft.com/office/drawing/2014/main" id="{1A4048F4-BAA9-40A1-B98C-9ED36781E1BC}"/>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Gọi thủ tục, hàm</a:t>
            </a:r>
            <a:endParaRPr lang="en-US" altLang="en-US" sz="36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07330">
                                            <p:txEl>
                                              <p:pRg st="6" end="6"/>
                                            </p:txEl>
                                          </p:spTgt>
                                        </p:tgtEl>
                                        <p:attrNameLst>
                                          <p:attrName>style.visibility</p:attrName>
                                        </p:attrNameLst>
                                      </p:cBhvr>
                                      <p:to>
                                        <p:strVal val="visible"/>
                                      </p:to>
                                    </p:set>
                                    <p:animEffect transition="in" filter="dissolve">
                                      <p:cBhvr>
                                        <p:cTn id="7" dur="500"/>
                                        <p:tgtEl>
                                          <p:spTgt spid="1507330">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507330">
                                            <p:txEl>
                                              <p:pRg st="7" end="7"/>
                                            </p:txEl>
                                          </p:spTgt>
                                        </p:tgtEl>
                                        <p:attrNameLst>
                                          <p:attrName>style.visibility</p:attrName>
                                        </p:attrNameLst>
                                      </p:cBhvr>
                                      <p:to>
                                        <p:strVal val="visible"/>
                                      </p:to>
                                    </p:set>
                                    <p:animEffect transition="in" filter="dissolve">
                                      <p:cBhvr>
                                        <p:cTn id="10" dur="500"/>
                                        <p:tgtEl>
                                          <p:spTgt spid="1507330">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507330">
                                            <p:txEl>
                                              <p:pRg st="8" end="8"/>
                                            </p:txEl>
                                          </p:spTgt>
                                        </p:tgtEl>
                                        <p:attrNameLst>
                                          <p:attrName>style.visibility</p:attrName>
                                        </p:attrNameLst>
                                      </p:cBhvr>
                                      <p:to>
                                        <p:strVal val="visible"/>
                                      </p:to>
                                    </p:set>
                                    <p:animEffect transition="in" filter="dissolve">
                                      <p:cBhvr>
                                        <p:cTn id="13" dur="500"/>
                                        <p:tgtEl>
                                          <p:spTgt spid="1507330">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507330">
                                            <p:txEl>
                                              <p:pRg st="9" end="9"/>
                                            </p:txEl>
                                          </p:spTgt>
                                        </p:tgtEl>
                                        <p:attrNameLst>
                                          <p:attrName>style.visibility</p:attrName>
                                        </p:attrNameLst>
                                      </p:cBhvr>
                                      <p:to>
                                        <p:strVal val="visible"/>
                                      </p:to>
                                    </p:set>
                                    <p:animEffect transition="in" filter="dissolve">
                                      <p:cBhvr>
                                        <p:cTn id="16" dur="500"/>
                                        <p:tgtEl>
                                          <p:spTgt spid="1507330">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507330">
                                            <p:txEl>
                                              <p:pRg st="10" end="10"/>
                                            </p:txEl>
                                          </p:spTgt>
                                        </p:tgtEl>
                                        <p:attrNameLst>
                                          <p:attrName>style.visibility</p:attrName>
                                        </p:attrNameLst>
                                      </p:cBhvr>
                                      <p:to>
                                        <p:strVal val="visible"/>
                                      </p:to>
                                    </p:set>
                                    <p:animEffect transition="in" filter="dissolve">
                                      <p:cBhvr>
                                        <p:cTn id="19" dur="500"/>
                                        <p:tgtEl>
                                          <p:spTgt spid="1507330">
                                            <p:txEl>
                                              <p:pRg st="10" end="1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507330">
                                            <p:txEl>
                                              <p:pRg st="11" end="11"/>
                                            </p:txEl>
                                          </p:spTgt>
                                        </p:tgtEl>
                                        <p:attrNameLst>
                                          <p:attrName>style.visibility</p:attrName>
                                        </p:attrNameLst>
                                      </p:cBhvr>
                                      <p:to>
                                        <p:strVal val="visible"/>
                                      </p:to>
                                    </p:set>
                                    <p:animEffect transition="in" filter="dissolve">
                                      <p:cBhvr>
                                        <p:cTn id="22" dur="500"/>
                                        <p:tgtEl>
                                          <p:spTgt spid="1507330">
                                            <p:txEl>
                                              <p:pRg st="11" end="1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507330">
                                            <p:txEl>
                                              <p:pRg st="12" end="12"/>
                                            </p:txEl>
                                          </p:spTgt>
                                        </p:tgtEl>
                                        <p:attrNameLst>
                                          <p:attrName>style.visibility</p:attrName>
                                        </p:attrNameLst>
                                      </p:cBhvr>
                                      <p:to>
                                        <p:strVal val="visible"/>
                                      </p:to>
                                    </p:set>
                                    <p:animEffect transition="in" filter="dissolve">
                                      <p:cBhvr>
                                        <p:cTn id="25" dur="500"/>
                                        <p:tgtEl>
                                          <p:spTgt spid="15073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4">
            <a:extLst>
              <a:ext uri="{FF2B5EF4-FFF2-40B4-BE49-F238E27FC236}">
                <a16:creationId xmlns:a16="http://schemas.microsoft.com/office/drawing/2014/main" id="{97C20221-CBEB-4AB0-88FD-51D5AB38E586}"/>
              </a:ext>
            </a:extLst>
          </p:cNvPr>
          <p:cNvSpPr>
            <a:spLocks noGrp="1"/>
          </p:cNvSpPr>
          <p:nvPr>
            <p:ph type="sldNum" sz="quarter" idx="11"/>
          </p:nvPr>
        </p:nvSpPr>
        <p:spPr/>
        <p:txBody>
          <a:bodyPr/>
          <a:lstStyle/>
          <a:p>
            <a:fld id="{BC15F630-1D89-4D70-B26B-E4395CD217D1}" type="slidenum">
              <a:rPr lang="en-US" altLang="en-US"/>
              <a:pPr/>
              <a:t>63</a:t>
            </a:fld>
            <a:endParaRPr lang="en-US" altLang="en-US"/>
          </a:p>
        </p:txBody>
      </p:sp>
      <p:sp>
        <p:nvSpPr>
          <p:cNvPr id="1503235" name="Rectangle 3">
            <a:extLst>
              <a:ext uri="{FF2B5EF4-FFF2-40B4-BE49-F238E27FC236}">
                <a16:creationId xmlns:a16="http://schemas.microsoft.com/office/drawing/2014/main" id="{595D1B26-99F0-403E-9350-E02DCEBC0F6E}"/>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Duyệt tham số hàm/thủ tục</a:t>
            </a:r>
            <a:endParaRPr lang="en-US" altLang="en-US" sz="3600">
              <a:solidFill>
                <a:schemeClr val="bg1"/>
              </a:solidFill>
            </a:endParaRPr>
          </a:p>
        </p:txBody>
      </p:sp>
      <p:sp>
        <p:nvSpPr>
          <p:cNvPr id="1503238" name="Text Box 6">
            <a:extLst>
              <a:ext uri="{FF2B5EF4-FFF2-40B4-BE49-F238E27FC236}">
                <a16:creationId xmlns:a16="http://schemas.microsoft.com/office/drawing/2014/main" id="{2C5ABDC9-0178-4311-8FB4-F0FA6CAE4075}"/>
              </a:ext>
            </a:extLst>
          </p:cNvPr>
          <p:cNvSpPr txBox="1">
            <a:spLocks noChangeArrowheads="1"/>
          </p:cNvSpPr>
          <p:nvPr/>
        </p:nvSpPr>
        <p:spPr bwMode="auto">
          <a:xfrm>
            <a:off x="762000" y="1782763"/>
            <a:ext cx="17526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 </a:t>
            </a:r>
            <a:r>
              <a:rPr lang="fr-FR" altLang="en-US" sz="2000" b="0">
                <a:solidFill>
                  <a:srgbClr val="0000FF"/>
                </a:solidFill>
              </a:rPr>
              <a:t>Foo</a:t>
            </a:r>
            <a:r>
              <a:rPr lang="fr-FR" altLang="en-US" sz="2000" b="0">
                <a:solidFill>
                  <a:srgbClr val="270076"/>
                </a:solidFill>
              </a:rPr>
              <a:t>»</a:t>
            </a:r>
          </a:p>
        </p:txBody>
      </p:sp>
      <p:sp>
        <p:nvSpPr>
          <p:cNvPr id="1503239" name="Text Box 7">
            <a:extLst>
              <a:ext uri="{FF2B5EF4-FFF2-40B4-BE49-F238E27FC236}">
                <a16:creationId xmlns:a16="http://schemas.microsoft.com/office/drawing/2014/main" id="{E6C94968-7463-43E8-908A-5419E92EC982}"/>
              </a:ext>
            </a:extLst>
          </p:cNvPr>
          <p:cNvSpPr txBox="1">
            <a:spLocks noChangeArrowheads="1"/>
          </p:cNvSpPr>
          <p:nvPr/>
        </p:nvSpPr>
        <p:spPr bwMode="auto">
          <a:xfrm>
            <a:off x="762000" y="2195513"/>
            <a:ext cx="17526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OBJ_FUN</a:t>
            </a:r>
          </a:p>
        </p:txBody>
      </p:sp>
      <p:sp>
        <p:nvSpPr>
          <p:cNvPr id="1503240" name="Text Box 8">
            <a:extLst>
              <a:ext uri="{FF2B5EF4-FFF2-40B4-BE49-F238E27FC236}">
                <a16:creationId xmlns:a16="http://schemas.microsoft.com/office/drawing/2014/main" id="{F9A2711D-256E-4306-8C09-3F37A1F6B778}"/>
              </a:ext>
            </a:extLst>
          </p:cNvPr>
          <p:cNvSpPr txBox="1">
            <a:spLocks noChangeArrowheads="1"/>
          </p:cNvSpPr>
          <p:nvPr/>
        </p:nvSpPr>
        <p:spPr bwMode="auto">
          <a:xfrm>
            <a:off x="762000" y="2590800"/>
            <a:ext cx="17526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funcAttrs</a:t>
            </a:r>
          </a:p>
        </p:txBody>
      </p:sp>
      <p:sp>
        <p:nvSpPr>
          <p:cNvPr id="1503241" name="Line 9">
            <a:extLst>
              <a:ext uri="{FF2B5EF4-FFF2-40B4-BE49-F238E27FC236}">
                <a16:creationId xmlns:a16="http://schemas.microsoft.com/office/drawing/2014/main" id="{81BD1CA2-7D62-4C3C-B2EF-19D1B90968E7}"/>
              </a:ext>
            </a:extLst>
          </p:cNvPr>
          <p:cNvSpPr>
            <a:spLocks noChangeShapeType="1"/>
          </p:cNvSpPr>
          <p:nvPr/>
        </p:nvSpPr>
        <p:spPr bwMode="auto">
          <a:xfrm>
            <a:off x="2424113" y="2819400"/>
            <a:ext cx="14287" cy="76200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242" name="Text Box 10">
            <a:extLst>
              <a:ext uri="{FF2B5EF4-FFF2-40B4-BE49-F238E27FC236}">
                <a16:creationId xmlns:a16="http://schemas.microsoft.com/office/drawing/2014/main" id="{4EE6D05A-6E14-4123-9403-54791B481766}"/>
              </a:ext>
            </a:extLst>
          </p:cNvPr>
          <p:cNvSpPr txBox="1">
            <a:spLocks noChangeArrowheads="1"/>
          </p:cNvSpPr>
          <p:nvPr/>
        </p:nvSpPr>
        <p:spPr bwMode="auto">
          <a:xfrm>
            <a:off x="1252538" y="1431925"/>
            <a:ext cx="1185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Object</a:t>
            </a:r>
          </a:p>
        </p:txBody>
      </p:sp>
      <p:sp>
        <p:nvSpPr>
          <p:cNvPr id="1503243" name="Text Box 11">
            <a:extLst>
              <a:ext uri="{FF2B5EF4-FFF2-40B4-BE49-F238E27FC236}">
                <a16:creationId xmlns:a16="http://schemas.microsoft.com/office/drawing/2014/main" id="{D0EA8A75-E695-4362-A3DE-3ADDD3425DC3}"/>
              </a:ext>
            </a:extLst>
          </p:cNvPr>
          <p:cNvSpPr txBox="1">
            <a:spLocks noChangeArrowheads="1"/>
          </p:cNvSpPr>
          <p:nvPr/>
        </p:nvSpPr>
        <p:spPr bwMode="auto">
          <a:xfrm>
            <a:off x="2133600" y="3581400"/>
            <a:ext cx="15240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paramList</a:t>
            </a:r>
          </a:p>
        </p:txBody>
      </p:sp>
      <p:sp>
        <p:nvSpPr>
          <p:cNvPr id="1503244" name="Text Box 12">
            <a:extLst>
              <a:ext uri="{FF2B5EF4-FFF2-40B4-BE49-F238E27FC236}">
                <a16:creationId xmlns:a16="http://schemas.microsoft.com/office/drawing/2014/main" id="{E58425E9-9FAE-4535-B6CE-CB874CEDC16D}"/>
              </a:ext>
            </a:extLst>
          </p:cNvPr>
          <p:cNvSpPr txBox="1">
            <a:spLocks noChangeArrowheads="1"/>
          </p:cNvSpPr>
          <p:nvPr/>
        </p:nvSpPr>
        <p:spPr bwMode="auto">
          <a:xfrm>
            <a:off x="2133600" y="3990975"/>
            <a:ext cx="15240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returnType</a:t>
            </a:r>
          </a:p>
        </p:txBody>
      </p:sp>
      <p:sp>
        <p:nvSpPr>
          <p:cNvPr id="1503245" name="Text Box 13">
            <a:extLst>
              <a:ext uri="{FF2B5EF4-FFF2-40B4-BE49-F238E27FC236}">
                <a16:creationId xmlns:a16="http://schemas.microsoft.com/office/drawing/2014/main" id="{F3F01905-4813-44D3-8CF7-2CB6896139F0}"/>
              </a:ext>
            </a:extLst>
          </p:cNvPr>
          <p:cNvSpPr txBox="1">
            <a:spLocks noChangeArrowheads="1"/>
          </p:cNvSpPr>
          <p:nvPr/>
        </p:nvSpPr>
        <p:spPr bwMode="auto">
          <a:xfrm>
            <a:off x="2133600" y="4391025"/>
            <a:ext cx="15240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scope</a:t>
            </a:r>
          </a:p>
        </p:txBody>
      </p:sp>
      <p:sp>
        <p:nvSpPr>
          <p:cNvPr id="1503247" name="Text Box 15">
            <a:extLst>
              <a:ext uri="{FF2B5EF4-FFF2-40B4-BE49-F238E27FC236}">
                <a16:creationId xmlns:a16="http://schemas.microsoft.com/office/drawing/2014/main" id="{19433D33-1083-43E5-A148-52DC96458C1D}"/>
              </a:ext>
            </a:extLst>
          </p:cNvPr>
          <p:cNvSpPr txBox="1">
            <a:spLocks noChangeArrowheads="1"/>
          </p:cNvSpPr>
          <p:nvPr/>
        </p:nvSpPr>
        <p:spPr bwMode="auto">
          <a:xfrm>
            <a:off x="2243138" y="4724400"/>
            <a:ext cx="1185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funcAttr</a:t>
            </a:r>
          </a:p>
        </p:txBody>
      </p:sp>
      <p:sp>
        <p:nvSpPr>
          <p:cNvPr id="1503256" name="Line 24">
            <a:extLst>
              <a:ext uri="{FF2B5EF4-FFF2-40B4-BE49-F238E27FC236}">
                <a16:creationId xmlns:a16="http://schemas.microsoft.com/office/drawing/2014/main" id="{FC2F8DA8-9C36-41F4-8038-9A997211ACED}"/>
              </a:ext>
            </a:extLst>
          </p:cNvPr>
          <p:cNvSpPr>
            <a:spLocks noChangeShapeType="1"/>
          </p:cNvSpPr>
          <p:nvPr/>
        </p:nvSpPr>
        <p:spPr bwMode="auto">
          <a:xfrm>
            <a:off x="152400" y="1905000"/>
            <a:ext cx="609600" cy="0"/>
          </a:xfrm>
          <a:prstGeom prst="line">
            <a:avLst/>
          </a:prstGeom>
          <a:noFill/>
          <a:ln w="76200">
            <a:solidFill>
              <a:srgbClr val="22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258" name="Freeform 26">
            <a:extLst>
              <a:ext uri="{FF2B5EF4-FFF2-40B4-BE49-F238E27FC236}">
                <a16:creationId xmlns:a16="http://schemas.microsoft.com/office/drawing/2014/main" id="{68A6BA7A-93B1-4062-8C78-E875CB932911}"/>
              </a:ext>
            </a:extLst>
          </p:cNvPr>
          <p:cNvSpPr>
            <a:spLocks/>
          </p:cNvSpPr>
          <p:nvPr/>
        </p:nvSpPr>
        <p:spPr bwMode="auto">
          <a:xfrm>
            <a:off x="3581400" y="2514600"/>
            <a:ext cx="533400" cy="1219200"/>
          </a:xfrm>
          <a:custGeom>
            <a:avLst/>
            <a:gdLst>
              <a:gd name="T0" fmla="*/ 0 w 240"/>
              <a:gd name="T1" fmla="*/ 1056 h 1056"/>
              <a:gd name="T2" fmla="*/ 96 w 240"/>
              <a:gd name="T3" fmla="*/ 1056 h 1056"/>
              <a:gd name="T4" fmla="*/ 96 w 240"/>
              <a:gd name="T5" fmla="*/ 0 h 1056"/>
              <a:gd name="T6" fmla="*/ 240 w 240"/>
              <a:gd name="T7" fmla="*/ 0 h 1056"/>
            </a:gdLst>
            <a:ahLst/>
            <a:cxnLst>
              <a:cxn ang="0">
                <a:pos x="T0" y="T1"/>
              </a:cxn>
              <a:cxn ang="0">
                <a:pos x="T2" y="T3"/>
              </a:cxn>
              <a:cxn ang="0">
                <a:pos x="T4" y="T5"/>
              </a:cxn>
              <a:cxn ang="0">
                <a:pos x="T6" y="T7"/>
              </a:cxn>
            </a:cxnLst>
            <a:rect l="0" t="0" r="r" b="b"/>
            <a:pathLst>
              <a:path w="240" h="1056">
                <a:moveTo>
                  <a:pt x="0" y="1056"/>
                </a:moveTo>
                <a:lnTo>
                  <a:pt x="96" y="1056"/>
                </a:lnTo>
                <a:lnTo>
                  <a:pt x="96" y="0"/>
                </a:lnTo>
                <a:lnTo>
                  <a:pt x="240" y="0"/>
                </a:lnTo>
              </a:path>
            </a:pathLst>
          </a:custGeom>
          <a:noFill/>
          <a:ln w="57150" cmpd="sng">
            <a:solidFill>
              <a:srgbClr val="22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3325" name="Group 93">
            <a:extLst>
              <a:ext uri="{FF2B5EF4-FFF2-40B4-BE49-F238E27FC236}">
                <a16:creationId xmlns:a16="http://schemas.microsoft.com/office/drawing/2014/main" id="{F7A84F3D-CC86-4763-B878-2130DC08025D}"/>
              </a:ext>
            </a:extLst>
          </p:cNvPr>
          <p:cNvGrpSpPr>
            <a:grpSpLocks/>
          </p:cNvGrpSpPr>
          <p:nvPr/>
        </p:nvGrpSpPr>
        <p:grpSpPr bwMode="auto">
          <a:xfrm>
            <a:off x="3810000" y="1938338"/>
            <a:ext cx="1676400" cy="771525"/>
            <a:chOff x="2400" y="1104"/>
            <a:chExt cx="1056" cy="486"/>
          </a:xfrm>
        </p:grpSpPr>
        <p:sp>
          <p:nvSpPr>
            <p:cNvPr id="1503260" name="Text Box 28">
              <a:extLst>
                <a:ext uri="{FF2B5EF4-FFF2-40B4-BE49-F238E27FC236}">
                  <a16:creationId xmlns:a16="http://schemas.microsoft.com/office/drawing/2014/main" id="{DFB3F772-6C7A-4EB7-B2C5-41C28A9C6261}"/>
                </a:ext>
              </a:extLst>
            </p:cNvPr>
            <p:cNvSpPr txBox="1">
              <a:spLocks noChangeArrowheads="1"/>
            </p:cNvSpPr>
            <p:nvPr/>
          </p:nvSpPr>
          <p:spPr bwMode="auto">
            <a:xfrm>
              <a:off x="2592" y="1319"/>
              <a:ext cx="384"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obj</a:t>
              </a:r>
            </a:p>
          </p:txBody>
        </p:sp>
        <p:sp>
          <p:nvSpPr>
            <p:cNvPr id="1503261" name="Text Box 29">
              <a:extLst>
                <a:ext uri="{FF2B5EF4-FFF2-40B4-BE49-F238E27FC236}">
                  <a16:creationId xmlns:a16="http://schemas.microsoft.com/office/drawing/2014/main" id="{D627054A-68F9-4CEE-A76F-07D61AAD5F44}"/>
                </a:ext>
              </a:extLst>
            </p:cNvPr>
            <p:cNvSpPr txBox="1">
              <a:spLocks noChangeArrowheads="1"/>
            </p:cNvSpPr>
            <p:nvPr/>
          </p:nvSpPr>
          <p:spPr bwMode="auto">
            <a:xfrm>
              <a:off x="2400" y="1104"/>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b="0">
                  <a:solidFill>
                    <a:srgbClr val="220076"/>
                  </a:solidFill>
                </a:rPr>
                <a:t>ObjectNode</a:t>
              </a:r>
            </a:p>
          </p:txBody>
        </p:sp>
        <p:sp>
          <p:nvSpPr>
            <p:cNvPr id="1503262" name="Text Box 30">
              <a:extLst>
                <a:ext uri="{FF2B5EF4-FFF2-40B4-BE49-F238E27FC236}">
                  <a16:creationId xmlns:a16="http://schemas.microsoft.com/office/drawing/2014/main" id="{DD36B18A-A797-4336-96AF-0B6FB0A259DD}"/>
                </a:ext>
              </a:extLst>
            </p:cNvPr>
            <p:cNvSpPr txBox="1">
              <a:spLocks noChangeArrowheads="1"/>
            </p:cNvSpPr>
            <p:nvPr/>
          </p:nvSpPr>
          <p:spPr bwMode="auto">
            <a:xfrm>
              <a:off x="2976" y="1325"/>
              <a:ext cx="336"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endParaRPr lang="fr-FR" altLang="en-US" sz="2400" b="0">
                <a:solidFill>
                  <a:srgbClr val="220076"/>
                </a:solidFill>
              </a:endParaRPr>
            </a:p>
          </p:txBody>
        </p:sp>
      </p:grpSp>
      <p:grpSp>
        <p:nvGrpSpPr>
          <p:cNvPr id="1503265" name="Group 33">
            <a:extLst>
              <a:ext uri="{FF2B5EF4-FFF2-40B4-BE49-F238E27FC236}">
                <a16:creationId xmlns:a16="http://schemas.microsoft.com/office/drawing/2014/main" id="{E08882FB-D1EE-4081-A8C7-D20A7B7314E0}"/>
              </a:ext>
            </a:extLst>
          </p:cNvPr>
          <p:cNvGrpSpPr>
            <a:grpSpLocks/>
          </p:cNvGrpSpPr>
          <p:nvPr/>
        </p:nvGrpSpPr>
        <p:grpSpPr bwMode="auto">
          <a:xfrm>
            <a:off x="5862638" y="1897063"/>
            <a:ext cx="1676400" cy="750887"/>
            <a:chOff x="3264" y="1226"/>
            <a:chExt cx="1056" cy="473"/>
          </a:xfrm>
        </p:grpSpPr>
        <p:sp>
          <p:nvSpPr>
            <p:cNvPr id="1503266" name="Text Box 34">
              <a:extLst>
                <a:ext uri="{FF2B5EF4-FFF2-40B4-BE49-F238E27FC236}">
                  <a16:creationId xmlns:a16="http://schemas.microsoft.com/office/drawing/2014/main" id="{ABF22520-7848-438E-8AB2-161DB73222AD}"/>
                </a:ext>
              </a:extLst>
            </p:cNvPr>
            <p:cNvSpPr txBox="1">
              <a:spLocks noChangeArrowheads="1"/>
            </p:cNvSpPr>
            <p:nvPr/>
          </p:nvSpPr>
          <p:spPr bwMode="auto">
            <a:xfrm>
              <a:off x="3456" y="1434"/>
              <a:ext cx="384"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obj</a:t>
              </a:r>
            </a:p>
          </p:txBody>
        </p:sp>
        <p:sp>
          <p:nvSpPr>
            <p:cNvPr id="1503267" name="Text Box 35">
              <a:extLst>
                <a:ext uri="{FF2B5EF4-FFF2-40B4-BE49-F238E27FC236}">
                  <a16:creationId xmlns:a16="http://schemas.microsoft.com/office/drawing/2014/main" id="{CE9178F7-60E4-4D0C-BAAD-2F1FE51A56E2}"/>
                </a:ext>
              </a:extLst>
            </p:cNvPr>
            <p:cNvSpPr txBox="1">
              <a:spLocks noChangeArrowheads="1"/>
            </p:cNvSpPr>
            <p:nvPr/>
          </p:nvSpPr>
          <p:spPr bwMode="auto">
            <a:xfrm>
              <a:off x="3264" y="1226"/>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b="0">
                  <a:solidFill>
                    <a:srgbClr val="220076"/>
                  </a:solidFill>
                </a:rPr>
                <a:t>ObjectNode</a:t>
              </a:r>
            </a:p>
          </p:txBody>
        </p:sp>
        <p:sp>
          <p:nvSpPr>
            <p:cNvPr id="1503268" name="Text Box 36">
              <a:extLst>
                <a:ext uri="{FF2B5EF4-FFF2-40B4-BE49-F238E27FC236}">
                  <a16:creationId xmlns:a16="http://schemas.microsoft.com/office/drawing/2014/main" id="{B5274337-4738-4560-940D-5A1C41953F76}"/>
                </a:ext>
              </a:extLst>
            </p:cNvPr>
            <p:cNvSpPr txBox="1">
              <a:spLocks noChangeArrowheads="1"/>
            </p:cNvSpPr>
            <p:nvPr/>
          </p:nvSpPr>
          <p:spPr bwMode="auto">
            <a:xfrm>
              <a:off x="3840" y="1431"/>
              <a:ext cx="336" cy="26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X</a:t>
              </a:r>
            </a:p>
          </p:txBody>
        </p:sp>
      </p:grpSp>
      <p:sp>
        <p:nvSpPr>
          <p:cNvPr id="1503270" name="Line 38">
            <a:extLst>
              <a:ext uri="{FF2B5EF4-FFF2-40B4-BE49-F238E27FC236}">
                <a16:creationId xmlns:a16="http://schemas.microsoft.com/office/drawing/2014/main" id="{5CD4A106-6499-46BF-900D-87877AC41E63}"/>
              </a:ext>
            </a:extLst>
          </p:cNvPr>
          <p:cNvSpPr>
            <a:spLocks noChangeShapeType="1"/>
          </p:cNvSpPr>
          <p:nvPr/>
        </p:nvSpPr>
        <p:spPr bwMode="auto">
          <a:xfrm>
            <a:off x="5100638" y="2438400"/>
            <a:ext cx="1143000" cy="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3272" name="Group 40">
            <a:extLst>
              <a:ext uri="{FF2B5EF4-FFF2-40B4-BE49-F238E27FC236}">
                <a16:creationId xmlns:a16="http://schemas.microsoft.com/office/drawing/2014/main" id="{54793827-5A4E-4416-97C7-4B7F15F1FD3F}"/>
              </a:ext>
            </a:extLst>
          </p:cNvPr>
          <p:cNvGrpSpPr>
            <a:grpSpLocks/>
          </p:cNvGrpSpPr>
          <p:nvPr/>
        </p:nvGrpSpPr>
        <p:grpSpPr bwMode="auto">
          <a:xfrm>
            <a:off x="4343400" y="2638425"/>
            <a:ext cx="1219200" cy="1536700"/>
            <a:chOff x="3552" y="1065"/>
            <a:chExt cx="768" cy="968"/>
          </a:xfrm>
        </p:grpSpPr>
        <p:sp>
          <p:nvSpPr>
            <p:cNvPr id="1503273" name="Text Box 41">
              <a:extLst>
                <a:ext uri="{FF2B5EF4-FFF2-40B4-BE49-F238E27FC236}">
                  <a16:creationId xmlns:a16="http://schemas.microsoft.com/office/drawing/2014/main" id="{62D5A8B9-7EC9-47D7-A0B0-1ED4EDB71B79}"/>
                </a:ext>
              </a:extLst>
            </p:cNvPr>
            <p:cNvSpPr txBox="1">
              <a:spLocks noChangeArrowheads="1"/>
            </p:cNvSpPr>
            <p:nvPr/>
          </p:nvSpPr>
          <p:spPr bwMode="auto">
            <a:xfrm>
              <a:off x="3552" y="128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 </a:t>
              </a:r>
              <a:r>
                <a:rPr lang="fr-FR" altLang="en-US" sz="2000" b="0">
                  <a:solidFill>
                    <a:srgbClr val="0000FF"/>
                  </a:solidFill>
                </a:rPr>
                <a:t>N</a:t>
              </a:r>
              <a:r>
                <a:rPr lang="fr-FR" altLang="en-US" sz="2000" b="0">
                  <a:solidFill>
                    <a:srgbClr val="270076"/>
                  </a:solidFill>
                </a:rPr>
                <a:t>»</a:t>
              </a:r>
            </a:p>
          </p:txBody>
        </p:sp>
        <p:sp>
          <p:nvSpPr>
            <p:cNvPr id="1503274" name="Text Box 42">
              <a:extLst>
                <a:ext uri="{FF2B5EF4-FFF2-40B4-BE49-F238E27FC236}">
                  <a16:creationId xmlns:a16="http://schemas.microsoft.com/office/drawing/2014/main" id="{E9618A77-CCF0-4D58-AC4E-F2CF113CFE7E}"/>
                </a:ext>
              </a:extLst>
            </p:cNvPr>
            <p:cNvSpPr txBox="1">
              <a:spLocks noChangeArrowheads="1"/>
            </p:cNvSpPr>
            <p:nvPr/>
          </p:nvSpPr>
          <p:spPr bwMode="auto">
            <a:xfrm>
              <a:off x="3552" y="154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PAR</a:t>
              </a:r>
            </a:p>
          </p:txBody>
        </p:sp>
        <p:sp>
          <p:nvSpPr>
            <p:cNvPr id="1503275" name="Text Box 43">
              <a:extLst>
                <a:ext uri="{FF2B5EF4-FFF2-40B4-BE49-F238E27FC236}">
                  <a16:creationId xmlns:a16="http://schemas.microsoft.com/office/drawing/2014/main" id="{0ACE5615-832A-442B-AF56-2A9604FA8E63}"/>
                </a:ext>
              </a:extLst>
            </p:cNvPr>
            <p:cNvSpPr txBox="1">
              <a:spLocks noChangeArrowheads="1"/>
            </p:cNvSpPr>
            <p:nvPr/>
          </p:nvSpPr>
          <p:spPr bwMode="auto">
            <a:xfrm>
              <a:off x="3552" y="1796"/>
              <a:ext cx="768" cy="237"/>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paramAttr</a:t>
              </a:r>
            </a:p>
          </p:txBody>
        </p:sp>
        <p:sp>
          <p:nvSpPr>
            <p:cNvPr id="1503276" name="Text Box 44">
              <a:extLst>
                <a:ext uri="{FF2B5EF4-FFF2-40B4-BE49-F238E27FC236}">
                  <a16:creationId xmlns:a16="http://schemas.microsoft.com/office/drawing/2014/main" id="{9F30C2F0-E0AE-43B9-B2B1-884E3C4AF5A6}"/>
                </a:ext>
              </a:extLst>
            </p:cNvPr>
            <p:cNvSpPr txBox="1">
              <a:spLocks noChangeArrowheads="1"/>
            </p:cNvSpPr>
            <p:nvPr/>
          </p:nvSpPr>
          <p:spPr bwMode="auto">
            <a:xfrm>
              <a:off x="3552" y="1065"/>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Object</a:t>
              </a:r>
            </a:p>
          </p:txBody>
        </p:sp>
      </p:grpSp>
      <p:grpSp>
        <p:nvGrpSpPr>
          <p:cNvPr id="1503318" name="Group 86">
            <a:extLst>
              <a:ext uri="{FF2B5EF4-FFF2-40B4-BE49-F238E27FC236}">
                <a16:creationId xmlns:a16="http://schemas.microsoft.com/office/drawing/2014/main" id="{5B2C1A30-0FFB-40BE-8F2E-E0BECC9DBF03}"/>
              </a:ext>
            </a:extLst>
          </p:cNvPr>
          <p:cNvGrpSpPr>
            <a:grpSpLocks/>
          </p:cNvGrpSpPr>
          <p:nvPr/>
        </p:nvGrpSpPr>
        <p:grpSpPr bwMode="auto">
          <a:xfrm>
            <a:off x="5262563" y="4881563"/>
            <a:ext cx="1219200" cy="1214437"/>
            <a:chOff x="3315" y="3075"/>
            <a:chExt cx="768" cy="765"/>
          </a:xfrm>
        </p:grpSpPr>
        <p:sp>
          <p:nvSpPr>
            <p:cNvPr id="1503279" name="Text Box 47">
              <a:extLst>
                <a:ext uri="{FF2B5EF4-FFF2-40B4-BE49-F238E27FC236}">
                  <a16:creationId xmlns:a16="http://schemas.microsoft.com/office/drawing/2014/main" id="{19FA641E-6B15-4A60-9870-2D4DD3FB40EC}"/>
                </a:ext>
              </a:extLst>
            </p:cNvPr>
            <p:cNvSpPr txBox="1">
              <a:spLocks noChangeArrowheads="1"/>
            </p:cNvSpPr>
            <p:nvPr/>
          </p:nvSpPr>
          <p:spPr bwMode="auto">
            <a:xfrm>
              <a:off x="3315" y="3075"/>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REF</a:t>
              </a:r>
            </a:p>
          </p:txBody>
        </p:sp>
        <p:sp>
          <p:nvSpPr>
            <p:cNvPr id="1503280" name="Text Box 48">
              <a:extLst>
                <a:ext uri="{FF2B5EF4-FFF2-40B4-BE49-F238E27FC236}">
                  <a16:creationId xmlns:a16="http://schemas.microsoft.com/office/drawing/2014/main" id="{FC36B779-CEBF-4B17-A7C2-39C9C8FBBC48}"/>
                </a:ext>
              </a:extLst>
            </p:cNvPr>
            <p:cNvSpPr txBox="1">
              <a:spLocks noChangeArrowheads="1"/>
            </p:cNvSpPr>
            <p:nvPr/>
          </p:nvSpPr>
          <p:spPr bwMode="auto">
            <a:xfrm>
              <a:off x="3315" y="3335"/>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Type</a:t>
              </a:r>
            </a:p>
          </p:txBody>
        </p:sp>
        <p:sp>
          <p:nvSpPr>
            <p:cNvPr id="1503281" name="Text Box 49">
              <a:extLst>
                <a:ext uri="{FF2B5EF4-FFF2-40B4-BE49-F238E27FC236}">
                  <a16:creationId xmlns:a16="http://schemas.microsoft.com/office/drawing/2014/main" id="{21865316-F466-426C-84FC-EBD2F9666EAE}"/>
                </a:ext>
              </a:extLst>
            </p:cNvPr>
            <p:cNvSpPr txBox="1">
              <a:spLocks noChangeArrowheads="1"/>
            </p:cNvSpPr>
            <p:nvPr/>
          </p:nvSpPr>
          <p:spPr bwMode="auto">
            <a:xfrm>
              <a:off x="3315" y="3584"/>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Function</a:t>
              </a:r>
            </a:p>
          </p:txBody>
        </p:sp>
      </p:grpSp>
      <p:sp>
        <p:nvSpPr>
          <p:cNvPr id="1503282" name="Text Box 50">
            <a:extLst>
              <a:ext uri="{FF2B5EF4-FFF2-40B4-BE49-F238E27FC236}">
                <a16:creationId xmlns:a16="http://schemas.microsoft.com/office/drawing/2014/main" id="{45140036-E10C-4ADB-82B0-D6C14A07F7AF}"/>
              </a:ext>
            </a:extLst>
          </p:cNvPr>
          <p:cNvSpPr txBox="1">
            <a:spLocks noChangeArrowheads="1"/>
          </p:cNvSpPr>
          <p:nvPr/>
        </p:nvSpPr>
        <p:spPr bwMode="auto">
          <a:xfrm>
            <a:off x="5305425" y="4529138"/>
            <a:ext cx="1185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paraAttrs</a:t>
            </a:r>
          </a:p>
        </p:txBody>
      </p:sp>
      <p:sp>
        <p:nvSpPr>
          <p:cNvPr id="1503283" name="Line 51">
            <a:extLst>
              <a:ext uri="{FF2B5EF4-FFF2-40B4-BE49-F238E27FC236}">
                <a16:creationId xmlns:a16="http://schemas.microsoft.com/office/drawing/2014/main" id="{4C921125-0D6E-49BB-AAB1-4BAB51581800}"/>
              </a:ext>
            </a:extLst>
          </p:cNvPr>
          <p:cNvSpPr>
            <a:spLocks noChangeShapeType="1"/>
          </p:cNvSpPr>
          <p:nvPr/>
        </p:nvSpPr>
        <p:spPr bwMode="auto">
          <a:xfrm>
            <a:off x="5410200" y="3995738"/>
            <a:ext cx="4763" cy="914400"/>
          </a:xfrm>
          <a:prstGeom prst="line">
            <a:avLst/>
          </a:prstGeom>
          <a:noFill/>
          <a:ln w="381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286" name="Text Box 54">
            <a:extLst>
              <a:ext uri="{FF2B5EF4-FFF2-40B4-BE49-F238E27FC236}">
                <a16:creationId xmlns:a16="http://schemas.microsoft.com/office/drawing/2014/main" id="{81D866E1-6169-49E6-BC94-C43AFF85ACE7}"/>
              </a:ext>
            </a:extLst>
          </p:cNvPr>
          <p:cNvSpPr txBox="1">
            <a:spLocks noChangeArrowheads="1"/>
          </p:cNvSpPr>
          <p:nvPr/>
        </p:nvSpPr>
        <p:spPr bwMode="auto">
          <a:xfrm>
            <a:off x="609600" y="5056188"/>
            <a:ext cx="1371600" cy="46672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objList</a:t>
            </a:r>
          </a:p>
        </p:txBody>
      </p:sp>
      <p:sp>
        <p:nvSpPr>
          <p:cNvPr id="1503287" name="Text Box 55">
            <a:extLst>
              <a:ext uri="{FF2B5EF4-FFF2-40B4-BE49-F238E27FC236}">
                <a16:creationId xmlns:a16="http://schemas.microsoft.com/office/drawing/2014/main" id="{DDFF54B7-3E30-477C-95C9-8B44850E0812}"/>
              </a:ext>
            </a:extLst>
          </p:cNvPr>
          <p:cNvSpPr txBox="1">
            <a:spLocks noChangeArrowheads="1"/>
          </p:cNvSpPr>
          <p:nvPr/>
        </p:nvSpPr>
        <p:spPr bwMode="auto">
          <a:xfrm>
            <a:off x="609600" y="5513388"/>
            <a:ext cx="1371600" cy="46672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owner</a:t>
            </a:r>
          </a:p>
        </p:txBody>
      </p:sp>
      <p:sp>
        <p:nvSpPr>
          <p:cNvPr id="1503288" name="Text Box 56">
            <a:extLst>
              <a:ext uri="{FF2B5EF4-FFF2-40B4-BE49-F238E27FC236}">
                <a16:creationId xmlns:a16="http://schemas.microsoft.com/office/drawing/2014/main" id="{2C9F017E-92E9-4D7C-A54C-E4F8A7B1C643}"/>
              </a:ext>
            </a:extLst>
          </p:cNvPr>
          <p:cNvSpPr txBox="1">
            <a:spLocks noChangeArrowheads="1"/>
          </p:cNvSpPr>
          <p:nvPr/>
        </p:nvSpPr>
        <p:spPr bwMode="auto">
          <a:xfrm>
            <a:off x="609600" y="5970588"/>
            <a:ext cx="1371600" cy="466725"/>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400" b="0">
                <a:solidFill>
                  <a:srgbClr val="270076"/>
                </a:solidFill>
              </a:rPr>
              <a:t>outer</a:t>
            </a:r>
          </a:p>
        </p:txBody>
      </p:sp>
      <p:sp>
        <p:nvSpPr>
          <p:cNvPr id="1503289" name="Text Box 57">
            <a:extLst>
              <a:ext uri="{FF2B5EF4-FFF2-40B4-BE49-F238E27FC236}">
                <a16:creationId xmlns:a16="http://schemas.microsoft.com/office/drawing/2014/main" id="{9C087D7A-1EDE-499F-8A51-E5228D4AE1CC}"/>
              </a:ext>
            </a:extLst>
          </p:cNvPr>
          <p:cNvSpPr txBox="1">
            <a:spLocks noChangeArrowheads="1"/>
          </p:cNvSpPr>
          <p:nvPr/>
        </p:nvSpPr>
        <p:spPr bwMode="auto">
          <a:xfrm>
            <a:off x="728663" y="6384925"/>
            <a:ext cx="1066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spcBef>
                <a:spcPct val="50000"/>
              </a:spcBef>
            </a:pPr>
            <a:r>
              <a:rPr lang="fr-FR" altLang="en-US" sz="1800" b="0">
                <a:solidFill>
                  <a:srgbClr val="270076"/>
                </a:solidFill>
              </a:rPr>
              <a:t>Scope</a:t>
            </a:r>
          </a:p>
        </p:txBody>
      </p:sp>
      <p:sp>
        <p:nvSpPr>
          <p:cNvPr id="1503290" name="Line 58">
            <a:extLst>
              <a:ext uri="{FF2B5EF4-FFF2-40B4-BE49-F238E27FC236}">
                <a16:creationId xmlns:a16="http://schemas.microsoft.com/office/drawing/2014/main" id="{DEA77B53-2831-4000-9C54-9C5159693ECC}"/>
              </a:ext>
            </a:extLst>
          </p:cNvPr>
          <p:cNvSpPr>
            <a:spLocks noChangeShapeType="1"/>
          </p:cNvSpPr>
          <p:nvPr/>
        </p:nvSpPr>
        <p:spPr bwMode="auto">
          <a:xfrm>
            <a:off x="4419600" y="2590800"/>
            <a:ext cx="0" cy="381000"/>
          </a:xfrm>
          <a:prstGeom prst="line">
            <a:avLst/>
          </a:prstGeom>
          <a:noFill/>
          <a:ln w="28575">
            <a:solidFill>
              <a:srgbClr val="22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3291" name="Group 59">
            <a:extLst>
              <a:ext uri="{FF2B5EF4-FFF2-40B4-BE49-F238E27FC236}">
                <a16:creationId xmlns:a16="http://schemas.microsoft.com/office/drawing/2014/main" id="{DB8FF949-3DC1-4AAF-9144-8359F5DD6DAA}"/>
              </a:ext>
            </a:extLst>
          </p:cNvPr>
          <p:cNvGrpSpPr>
            <a:grpSpLocks/>
          </p:cNvGrpSpPr>
          <p:nvPr/>
        </p:nvGrpSpPr>
        <p:grpSpPr bwMode="auto">
          <a:xfrm>
            <a:off x="6324600" y="2590800"/>
            <a:ext cx="1219200" cy="1536700"/>
            <a:chOff x="3552" y="1065"/>
            <a:chExt cx="768" cy="968"/>
          </a:xfrm>
        </p:grpSpPr>
        <p:sp>
          <p:nvSpPr>
            <p:cNvPr id="1503292" name="Text Box 60">
              <a:extLst>
                <a:ext uri="{FF2B5EF4-FFF2-40B4-BE49-F238E27FC236}">
                  <a16:creationId xmlns:a16="http://schemas.microsoft.com/office/drawing/2014/main" id="{1AB826C8-5565-4F14-BB89-A815F2CF9DCC}"/>
                </a:ext>
              </a:extLst>
            </p:cNvPr>
            <p:cNvSpPr txBox="1">
              <a:spLocks noChangeArrowheads="1"/>
            </p:cNvSpPr>
            <p:nvPr/>
          </p:nvSpPr>
          <p:spPr bwMode="auto">
            <a:xfrm>
              <a:off x="3552" y="128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 </a:t>
              </a:r>
              <a:r>
                <a:rPr lang="fr-FR" altLang="en-US" sz="2000" b="0">
                  <a:solidFill>
                    <a:srgbClr val="0000FF"/>
                  </a:solidFill>
                </a:rPr>
                <a:t>a</a:t>
              </a:r>
              <a:r>
                <a:rPr lang="fr-FR" altLang="en-US" sz="2000" b="0">
                  <a:solidFill>
                    <a:srgbClr val="270076"/>
                  </a:solidFill>
                </a:rPr>
                <a:t>»</a:t>
              </a:r>
            </a:p>
          </p:txBody>
        </p:sp>
        <p:sp>
          <p:nvSpPr>
            <p:cNvPr id="1503293" name="Text Box 61">
              <a:extLst>
                <a:ext uri="{FF2B5EF4-FFF2-40B4-BE49-F238E27FC236}">
                  <a16:creationId xmlns:a16="http://schemas.microsoft.com/office/drawing/2014/main" id="{C1F5A55A-FFB8-467F-8BE8-6CA14347D069}"/>
                </a:ext>
              </a:extLst>
            </p:cNvPr>
            <p:cNvSpPr txBox="1">
              <a:spLocks noChangeArrowheads="1"/>
            </p:cNvSpPr>
            <p:nvPr/>
          </p:nvSpPr>
          <p:spPr bwMode="auto">
            <a:xfrm>
              <a:off x="3552" y="1547"/>
              <a:ext cx="768"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PAR</a:t>
              </a:r>
            </a:p>
          </p:txBody>
        </p:sp>
        <p:sp>
          <p:nvSpPr>
            <p:cNvPr id="1503294" name="Text Box 62">
              <a:extLst>
                <a:ext uri="{FF2B5EF4-FFF2-40B4-BE49-F238E27FC236}">
                  <a16:creationId xmlns:a16="http://schemas.microsoft.com/office/drawing/2014/main" id="{9AC7E548-39A2-40FD-89B1-B18C9D689037}"/>
                </a:ext>
              </a:extLst>
            </p:cNvPr>
            <p:cNvSpPr txBox="1">
              <a:spLocks noChangeArrowheads="1"/>
            </p:cNvSpPr>
            <p:nvPr/>
          </p:nvSpPr>
          <p:spPr bwMode="auto">
            <a:xfrm>
              <a:off x="3552" y="1796"/>
              <a:ext cx="768" cy="237"/>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paramAttr</a:t>
              </a:r>
            </a:p>
          </p:txBody>
        </p:sp>
        <p:sp>
          <p:nvSpPr>
            <p:cNvPr id="1503295" name="Text Box 63">
              <a:extLst>
                <a:ext uri="{FF2B5EF4-FFF2-40B4-BE49-F238E27FC236}">
                  <a16:creationId xmlns:a16="http://schemas.microsoft.com/office/drawing/2014/main" id="{EE001013-A9C3-4CBA-9A11-AF4B4D140D04}"/>
                </a:ext>
              </a:extLst>
            </p:cNvPr>
            <p:cNvSpPr txBox="1">
              <a:spLocks noChangeArrowheads="1"/>
            </p:cNvSpPr>
            <p:nvPr/>
          </p:nvSpPr>
          <p:spPr bwMode="auto">
            <a:xfrm>
              <a:off x="3552" y="1065"/>
              <a:ext cx="7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Object</a:t>
              </a:r>
            </a:p>
          </p:txBody>
        </p:sp>
      </p:grpSp>
      <p:sp>
        <p:nvSpPr>
          <p:cNvPr id="1503296" name="Text Box 64">
            <a:extLst>
              <a:ext uri="{FF2B5EF4-FFF2-40B4-BE49-F238E27FC236}">
                <a16:creationId xmlns:a16="http://schemas.microsoft.com/office/drawing/2014/main" id="{83DEFDF7-DEDB-45B7-81EB-F5D8BCED3BA6}"/>
              </a:ext>
            </a:extLst>
          </p:cNvPr>
          <p:cNvSpPr txBox="1">
            <a:spLocks noChangeArrowheads="1"/>
          </p:cNvSpPr>
          <p:nvPr/>
        </p:nvSpPr>
        <p:spPr bwMode="auto">
          <a:xfrm>
            <a:off x="7243763" y="4833938"/>
            <a:ext cx="12192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VAL</a:t>
            </a:r>
          </a:p>
        </p:txBody>
      </p:sp>
      <p:sp>
        <p:nvSpPr>
          <p:cNvPr id="1503297" name="Text Box 65">
            <a:extLst>
              <a:ext uri="{FF2B5EF4-FFF2-40B4-BE49-F238E27FC236}">
                <a16:creationId xmlns:a16="http://schemas.microsoft.com/office/drawing/2014/main" id="{2FDF378B-42D9-49C3-9567-58C544AF6FF8}"/>
              </a:ext>
            </a:extLst>
          </p:cNvPr>
          <p:cNvSpPr txBox="1">
            <a:spLocks noChangeArrowheads="1"/>
          </p:cNvSpPr>
          <p:nvPr/>
        </p:nvSpPr>
        <p:spPr bwMode="auto">
          <a:xfrm>
            <a:off x="7243763" y="5246688"/>
            <a:ext cx="12192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0000FF"/>
                </a:solidFill>
              </a:rPr>
              <a:t>Type</a:t>
            </a:r>
          </a:p>
        </p:txBody>
      </p:sp>
      <p:sp>
        <p:nvSpPr>
          <p:cNvPr id="1503298" name="Text Box 66">
            <a:extLst>
              <a:ext uri="{FF2B5EF4-FFF2-40B4-BE49-F238E27FC236}">
                <a16:creationId xmlns:a16="http://schemas.microsoft.com/office/drawing/2014/main" id="{E9634C56-32D9-4EF7-9960-FC5CE4F4D9BB}"/>
              </a:ext>
            </a:extLst>
          </p:cNvPr>
          <p:cNvSpPr txBox="1">
            <a:spLocks noChangeArrowheads="1"/>
          </p:cNvSpPr>
          <p:nvPr/>
        </p:nvSpPr>
        <p:spPr bwMode="auto">
          <a:xfrm>
            <a:off x="7243763" y="5641975"/>
            <a:ext cx="1219200" cy="406400"/>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Function</a:t>
            </a:r>
          </a:p>
        </p:txBody>
      </p:sp>
      <p:sp>
        <p:nvSpPr>
          <p:cNvPr id="1503299" name="Text Box 67">
            <a:extLst>
              <a:ext uri="{FF2B5EF4-FFF2-40B4-BE49-F238E27FC236}">
                <a16:creationId xmlns:a16="http://schemas.microsoft.com/office/drawing/2014/main" id="{4DDF6706-AC37-4D6E-BA95-873975ECCF81}"/>
              </a:ext>
            </a:extLst>
          </p:cNvPr>
          <p:cNvSpPr txBox="1">
            <a:spLocks noChangeArrowheads="1"/>
          </p:cNvSpPr>
          <p:nvPr/>
        </p:nvSpPr>
        <p:spPr bwMode="auto">
          <a:xfrm>
            <a:off x="7286625" y="4481513"/>
            <a:ext cx="1185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1800" b="0">
                <a:solidFill>
                  <a:srgbClr val="270076"/>
                </a:solidFill>
              </a:rPr>
              <a:t>paraAttrs</a:t>
            </a:r>
          </a:p>
        </p:txBody>
      </p:sp>
      <p:sp>
        <p:nvSpPr>
          <p:cNvPr id="1503300" name="Line 68">
            <a:extLst>
              <a:ext uri="{FF2B5EF4-FFF2-40B4-BE49-F238E27FC236}">
                <a16:creationId xmlns:a16="http://schemas.microsoft.com/office/drawing/2014/main" id="{4AC4C922-9DEB-4121-BDF9-B47DA2D1739E}"/>
              </a:ext>
            </a:extLst>
          </p:cNvPr>
          <p:cNvSpPr>
            <a:spLocks noChangeShapeType="1"/>
          </p:cNvSpPr>
          <p:nvPr/>
        </p:nvSpPr>
        <p:spPr bwMode="auto">
          <a:xfrm>
            <a:off x="7391400" y="3948113"/>
            <a:ext cx="4763" cy="914400"/>
          </a:xfrm>
          <a:prstGeom prst="line">
            <a:avLst/>
          </a:prstGeom>
          <a:noFill/>
          <a:ln w="381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01" name="Line 69">
            <a:extLst>
              <a:ext uri="{FF2B5EF4-FFF2-40B4-BE49-F238E27FC236}">
                <a16:creationId xmlns:a16="http://schemas.microsoft.com/office/drawing/2014/main" id="{D3143964-3DF9-4E41-86D3-2BCA257A4380}"/>
              </a:ext>
            </a:extLst>
          </p:cNvPr>
          <p:cNvSpPr>
            <a:spLocks noChangeShapeType="1"/>
          </p:cNvSpPr>
          <p:nvPr/>
        </p:nvSpPr>
        <p:spPr bwMode="auto">
          <a:xfrm>
            <a:off x="6400800" y="2514600"/>
            <a:ext cx="0" cy="409575"/>
          </a:xfrm>
          <a:prstGeom prst="line">
            <a:avLst/>
          </a:prstGeom>
          <a:noFill/>
          <a:ln w="28575">
            <a:solidFill>
              <a:srgbClr val="22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02" name="Freeform 70">
            <a:extLst>
              <a:ext uri="{FF2B5EF4-FFF2-40B4-BE49-F238E27FC236}">
                <a16:creationId xmlns:a16="http://schemas.microsoft.com/office/drawing/2014/main" id="{858CCE60-F853-499D-A1D6-ABC526696ED6}"/>
              </a:ext>
            </a:extLst>
          </p:cNvPr>
          <p:cNvSpPr>
            <a:spLocks/>
          </p:cNvSpPr>
          <p:nvPr/>
        </p:nvSpPr>
        <p:spPr bwMode="auto">
          <a:xfrm>
            <a:off x="1371600" y="1143000"/>
            <a:ext cx="7315200" cy="4724400"/>
          </a:xfrm>
          <a:custGeom>
            <a:avLst/>
            <a:gdLst>
              <a:gd name="T0" fmla="*/ 4656 w 4848"/>
              <a:gd name="T1" fmla="*/ 2976 h 2976"/>
              <a:gd name="T2" fmla="*/ 4848 w 4848"/>
              <a:gd name="T3" fmla="*/ 2976 h 2976"/>
              <a:gd name="T4" fmla="*/ 4848 w 4848"/>
              <a:gd name="T5" fmla="*/ 0 h 2976"/>
              <a:gd name="T6" fmla="*/ 0 w 4848"/>
              <a:gd name="T7" fmla="*/ 0 h 2976"/>
              <a:gd name="T8" fmla="*/ 0 w 4848"/>
              <a:gd name="T9" fmla="*/ 384 h 2976"/>
            </a:gdLst>
            <a:ahLst/>
            <a:cxnLst>
              <a:cxn ang="0">
                <a:pos x="T0" y="T1"/>
              </a:cxn>
              <a:cxn ang="0">
                <a:pos x="T2" y="T3"/>
              </a:cxn>
              <a:cxn ang="0">
                <a:pos x="T4" y="T5"/>
              </a:cxn>
              <a:cxn ang="0">
                <a:pos x="T6" y="T7"/>
              </a:cxn>
              <a:cxn ang="0">
                <a:pos x="T8" y="T9"/>
              </a:cxn>
            </a:cxnLst>
            <a:rect l="0" t="0" r="r" b="b"/>
            <a:pathLst>
              <a:path w="4848" h="2976">
                <a:moveTo>
                  <a:pt x="4656" y="2976"/>
                </a:moveTo>
                <a:lnTo>
                  <a:pt x="4848" y="2976"/>
                </a:lnTo>
                <a:lnTo>
                  <a:pt x="4848" y="0"/>
                </a:lnTo>
                <a:lnTo>
                  <a:pt x="0" y="0"/>
                </a:lnTo>
                <a:lnTo>
                  <a:pt x="0" y="384"/>
                </a:lnTo>
              </a:path>
            </a:pathLst>
          </a:custGeom>
          <a:noFill/>
          <a:ln w="28575" cap="flat" cmpd="sng">
            <a:solidFill>
              <a:srgbClr val="220076"/>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03" name="Freeform 71">
            <a:extLst>
              <a:ext uri="{FF2B5EF4-FFF2-40B4-BE49-F238E27FC236}">
                <a16:creationId xmlns:a16="http://schemas.microsoft.com/office/drawing/2014/main" id="{FAE3D407-2E0E-44F7-8DAA-22628B4C885F}"/>
              </a:ext>
            </a:extLst>
          </p:cNvPr>
          <p:cNvSpPr>
            <a:spLocks/>
          </p:cNvSpPr>
          <p:nvPr/>
        </p:nvSpPr>
        <p:spPr bwMode="auto">
          <a:xfrm>
            <a:off x="1066800" y="990600"/>
            <a:ext cx="7848600" cy="5257800"/>
          </a:xfrm>
          <a:custGeom>
            <a:avLst/>
            <a:gdLst>
              <a:gd name="T0" fmla="*/ 3360 w 4944"/>
              <a:gd name="T1" fmla="*/ 3072 h 3312"/>
              <a:gd name="T2" fmla="*/ 3360 w 4944"/>
              <a:gd name="T3" fmla="*/ 3312 h 3312"/>
              <a:gd name="T4" fmla="*/ 4944 w 4944"/>
              <a:gd name="T5" fmla="*/ 3312 h 3312"/>
              <a:gd name="T6" fmla="*/ 4944 w 4944"/>
              <a:gd name="T7" fmla="*/ 0 h 3312"/>
              <a:gd name="T8" fmla="*/ 0 w 4944"/>
              <a:gd name="T9" fmla="*/ 0 h 3312"/>
              <a:gd name="T10" fmla="*/ 0 w 4944"/>
              <a:gd name="T11" fmla="*/ 480 h 3312"/>
            </a:gdLst>
            <a:ahLst/>
            <a:cxnLst>
              <a:cxn ang="0">
                <a:pos x="T0" y="T1"/>
              </a:cxn>
              <a:cxn ang="0">
                <a:pos x="T2" y="T3"/>
              </a:cxn>
              <a:cxn ang="0">
                <a:pos x="T4" y="T5"/>
              </a:cxn>
              <a:cxn ang="0">
                <a:pos x="T6" y="T7"/>
              </a:cxn>
              <a:cxn ang="0">
                <a:pos x="T8" y="T9"/>
              </a:cxn>
              <a:cxn ang="0">
                <a:pos x="T10" y="T11"/>
              </a:cxn>
            </a:cxnLst>
            <a:rect l="0" t="0" r="r" b="b"/>
            <a:pathLst>
              <a:path w="4944" h="3312">
                <a:moveTo>
                  <a:pt x="3360" y="3072"/>
                </a:moveTo>
                <a:lnTo>
                  <a:pt x="3360" y="3312"/>
                </a:lnTo>
                <a:lnTo>
                  <a:pt x="4944" y="3312"/>
                </a:lnTo>
                <a:lnTo>
                  <a:pt x="4944" y="0"/>
                </a:lnTo>
                <a:lnTo>
                  <a:pt x="0" y="0"/>
                </a:lnTo>
                <a:lnTo>
                  <a:pt x="0" y="480"/>
                </a:lnTo>
              </a:path>
            </a:pathLst>
          </a:custGeom>
          <a:noFill/>
          <a:ln w="28575" cap="flat" cmpd="sng">
            <a:solidFill>
              <a:srgbClr val="220076"/>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05" name="Freeform 73">
            <a:extLst>
              <a:ext uri="{FF2B5EF4-FFF2-40B4-BE49-F238E27FC236}">
                <a16:creationId xmlns:a16="http://schemas.microsoft.com/office/drawing/2014/main" id="{F5E120C4-4A00-49FF-8B29-043A6A83BA20}"/>
              </a:ext>
            </a:extLst>
          </p:cNvPr>
          <p:cNvSpPr>
            <a:spLocks/>
          </p:cNvSpPr>
          <p:nvPr/>
        </p:nvSpPr>
        <p:spPr bwMode="auto">
          <a:xfrm>
            <a:off x="1295400" y="4572000"/>
            <a:ext cx="1066800" cy="457200"/>
          </a:xfrm>
          <a:custGeom>
            <a:avLst/>
            <a:gdLst>
              <a:gd name="T0" fmla="*/ 672 w 672"/>
              <a:gd name="T1" fmla="*/ 0 h 288"/>
              <a:gd name="T2" fmla="*/ 0 w 672"/>
              <a:gd name="T3" fmla="*/ 0 h 288"/>
              <a:gd name="T4" fmla="*/ 0 w 672"/>
              <a:gd name="T5" fmla="*/ 288 h 288"/>
            </a:gdLst>
            <a:ahLst/>
            <a:cxnLst>
              <a:cxn ang="0">
                <a:pos x="T0" y="T1"/>
              </a:cxn>
              <a:cxn ang="0">
                <a:pos x="T2" y="T3"/>
              </a:cxn>
              <a:cxn ang="0">
                <a:pos x="T4" y="T5"/>
              </a:cxn>
            </a:cxnLst>
            <a:rect l="0" t="0" r="r" b="b"/>
            <a:pathLst>
              <a:path w="672" h="288">
                <a:moveTo>
                  <a:pt x="672" y="0"/>
                </a:moveTo>
                <a:lnTo>
                  <a:pt x="0" y="0"/>
                </a:lnTo>
                <a:lnTo>
                  <a:pt x="0" y="288"/>
                </a:lnTo>
              </a:path>
            </a:pathLst>
          </a:custGeom>
          <a:noFill/>
          <a:ln w="57150" cmpd="sng">
            <a:solidFill>
              <a:srgbClr val="22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06" name="Freeform 74">
            <a:extLst>
              <a:ext uri="{FF2B5EF4-FFF2-40B4-BE49-F238E27FC236}">
                <a16:creationId xmlns:a16="http://schemas.microsoft.com/office/drawing/2014/main" id="{BFCB3BD3-B39B-4249-B565-D9999BD98623}"/>
              </a:ext>
            </a:extLst>
          </p:cNvPr>
          <p:cNvSpPr>
            <a:spLocks/>
          </p:cNvSpPr>
          <p:nvPr/>
        </p:nvSpPr>
        <p:spPr bwMode="auto">
          <a:xfrm>
            <a:off x="304800" y="2057400"/>
            <a:ext cx="457200" cy="3733800"/>
          </a:xfrm>
          <a:custGeom>
            <a:avLst/>
            <a:gdLst>
              <a:gd name="T0" fmla="*/ 288 w 288"/>
              <a:gd name="T1" fmla="*/ 2352 h 2352"/>
              <a:gd name="T2" fmla="*/ 0 w 288"/>
              <a:gd name="T3" fmla="*/ 2352 h 2352"/>
              <a:gd name="T4" fmla="*/ 0 w 288"/>
              <a:gd name="T5" fmla="*/ 0 h 2352"/>
              <a:gd name="T6" fmla="*/ 288 w 288"/>
              <a:gd name="T7" fmla="*/ 0 h 2352"/>
            </a:gdLst>
            <a:ahLst/>
            <a:cxnLst>
              <a:cxn ang="0">
                <a:pos x="T0" y="T1"/>
              </a:cxn>
              <a:cxn ang="0">
                <a:pos x="T2" y="T3"/>
              </a:cxn>
              <a:cxn ang="0">
                <a:pos x="T4" y="T5"/>
              </a:cxn>
              <a:cxn ang="0">
                <a:pos x="T6" y="T7"/>
              </a:cxn>
            </a:cxnLst>
            <a:rect l="0" t="0" r="r" b="b"/>
            <a:pathLst>
              <a:path w="288" h="2352">
                <a:moveTo>
                  <a:pt x="288" y="2352"/>
                </a:moveTo>
                <a:lnTo>
                  <a:pt x="0" y="2352"/>
                </a:lnTo>
                <a:lnTo>
                  <a:pt x="0" y="0"/>
                </a:lnTo>
                <a:lnTo>
                  <a:pt x="288" y="0"/>
                </a:lnTo>
              </a:path>
            </a:pathLst>
          </a:custGeom>
          <a:noFill/>
          <a:ln w="28575" cap="flat" cmpd="sng">
            <a:solidFill>
              <a:srgbClr val="220076"/>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07" name="Line 75">
            <a:extLst>
              <a:ext uri="{FF2B5EF4-FFF2-40B4-BE49-F238E27FC236}">
                <a16:creationId xmlns:a16="http://schemas.microsoft.com/office/drawing/2014/main" id="{494507A1-EFC0-49FB-AE02-B6C40B970242}"/>
              </a:ext>
            </a:extLst>
          </p:cNvPr>
          <p:cNvSpPr>
            <a:spLocks noChangeShapeType="1"/>
          </p:cNvSpPr>
          <p:nvPr/>
        </p:nvSpPr>
        <p:spPr bwMode="auto">
          <a:xfrm flipH="1">
            <a:off x="76200" y="6248400"/>
            <a:ext cx="685800" cy="0"/>
          </a:xfrm>
          <a:prstGeom prst="line">
            <a:avLst/>
          </a:prstGeom>
          <a:noFill/>
          <a:ln w="28575">
            <a:solidFill>
              <a:srgbClr val="22007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3315" name="Group 83">
            <a:extLst>
              <a:ext uri="{FF2B5EF4-FFF2-40B4-BE49-F238E27FC236}">
                <a16:creationId xmlns:a16="http://schemas.microsoft.com/office/drawing/2014/main" id="{DA2D5478-0E2E-4738-AC2F-3BAFC5F6C793}"/>
              </a:ext>
            </a:extLst>
          </p:cNvPr>
          <p:cNvGrpSpPr>
            <a:grpSpLocks/>
          </p:cNvGrpSpPr>
          <p:nvPr/>
        </p:nvGrpSpPr>
        <p:grpSpPr bwMode="auto">
          <a:xfrm>
            <a:off x="3662363" y="5316538"/>
            <a:ext cx="1185862" cy="1493837"/>
            <a:chOff x="1824" y="3312"/>
            <a:chExt cx="747" cy="941"/>
          </a:xfrm>
        </p:grpSpPr>
        <p:sp>
          <p:nvSpPr>
            <p:cNvPr id="1503309" name="Text Box 77">
              <a:extLst>
                <a:ext uri="{FF2B5EF4-FFF2-40B4-BE49-F238E27FC236}">
                  <a16:creationId xmlns:a16="http://schemas.microsoft.com/office/drawing/2014/main" id="{F3462CC9-7DA7-4ACA-B59A-E9C4C8E504C3}"/>
                </a:ext>
              </a:extLst>
            </p:cNvPr>
            <p:cNvSpPr txBox="1">
              <a:spLocks noChangeArrowheads="1"/>
            </p:cNvSpPr>
            <p:nvPr/>
          </p:nvSpPr>
          <p:spPr bwMode="auto">
            <a:xfrm>
              <a:off x="1872" y="3312"/>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fr-FR" altLang="en-US" sz="2000" b="0">
                  <a:solidFill>
                    <a:srgbClr val="270076"/>
                  </a:solidFill>
                </a:rPr>
                <a:t>TP_INT</a:t>
              </a:r>
            </a:p>
          </p:txBody>
        </p:sp>
        <p:sp>
          <p:nvSpPr>
            <p:cNvPr id="1503310" name="Text Box 78">
              <a:extLst>
                <a:ext uri="{FF2B5EF4-FFF2-40B4-BE49-F238E27FC236}">
                  <a16:creationId xmlns:a16="http://schemas.microsoft.com/office/drawing/2014/main" id="{3A0DCEB3-0DA5-4053-94F6-70F3671805AD}"/>
                </a:ext>
              </a:extLst>
            </p:cNvPr>
            <p:cNvSpPr txBox="1">
              <a:spLocks noChangeArrowheads="1"/>
            </p:cNvSpPr>
            <p:nvPr/>
          </p:nvSpPr>
          <p:spPr bwMode="auto">
            <a:xfrm>
              <a:off x="1872" y="3572"/>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3311" name="Text Box 79">
              <a:extLst>
                <a:ext uri="{FF2B5EF4-FFF2-40B4-BE49-F238E27FC236}">
                  <a16:creationId xmlns:a16="http://schemas.microsoft.com/office/drawing/2014/main" id="{4908FF1C-50BF-4385-AC27-CDAD02FA55E1}"/>
                </a:ext>
              </a:extLst>
            </p:cNvPr>
            <p:cNvSpPr txBox="1">
              <a:spLocks noChangeArrowheads="1"/>
            </p:cNvSpPr>
            <p:nvPr/>
          </p:nvSpPr>
          <p:spPr bwMode="auto">
            <a:xfrm>
              <a:off x="1872" y="3821"/>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3313" name="Text Box 81">
              <a:extLst>
                <a:ext uri="{FF2B5EF4-FFF2-40B4-BE49-F238E27FC236}">
                  <a16:creationId xmlns:a16="http://schemas.microsoft.com/office/drawing/2014/main" id="{93BFDC25-9E01-4CC2-9E21-6824299F03FA}"/>
                </a:ext>
              </a:extLst>
            </p:cNvPr>
            <p:cNvSpPr txBox="1">
              <a:spLocks noChangeArrowheads="1"/>
            </p:cNvSpPr>
            <p:nvPr/>
          </p:nvSpPr>
          <p:spPr bwMode="auto">
            <a:xfrm>
              <a:off x="1824" y="4080"/>
              <a:ext cx="74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ctr">
                <a:spcBef>
                  <a:spcPct val="50000"/>
                </a:spcBef>
              </a:pPr>
              <a:r>
                <a:rPr lang="fr-FR" altLang="en-US" sz="1800" b="0">
                  <a:solidFill>
                    <a:srgbClr val="270076"/>
                  </a:solidFill>
                </a:rPr>
                <a:t>Type</a:t>
              </a:r>
            </a:p>
          </p:txBody>
        </p:sp>
      </p:grpSp>
      <p:sp>
        <p:nvSpPr>
          <p:cNvPr id="1503316" name="Line 84">
            <a:extLst>
              <a:ext uri="{FF2B5EF4-FFF2-40B4-BE49-F238E27FC236}">
                <a16:creationId xmlns:a16="http://schemas.microsoft.com/office/drawing/2014/main" id="{1B4214B1-3979-4AC8-8F42-5B83454AFBAD}"/>
              </a:ext>
            </a:extLst>
          </p:cNvPr>
          <p:cNvSpPr>
            <a:spLocks noChangeShapeType="1"/>
          </p:cNvSpPr>
          <p:nvPr/>
        </p:nvSpPr>
        <p:spPr bwMode="auto">
          <a:xfrm flipH="1">
            <a:off x="4800600" y="5486400"/>
            <a:ext cx="533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17" name="Line 85">
            <a:extLst>
              <a:ext uri="{FF2B5EF4-FFF2-40B4-BE49-F238E27FC236}">
                <a16:creationId xmlns:a16="http://schemas.microsoft.com/office/drawing/2014/main" id="{27C1E31F-A285-4C28-B51D-02AE5E269E2F}"/>
              </a:ext>
            </a:extLst>
          </p:cNvPr>
          <p:cNvSpPr>
            <a:spLocks noChangeShapeType="1"/>
          </p:cNvSpPr>
          <p:nvPr/>
        </p:nvSpPr>
        <p:spPr bwMode="auto">
          <a:xfrm flipH="1">
            <a:off x="6858000" y="5410200"/>
            <a:ext cx="533400" cy="0"/>
          </a:xfrm>
          <a:prstGeom prst="line">
            <a:avLst/>
          </a:prstGeom>
          <a:noFill/>
          <a:ln w="38100">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19" name="Line 87">
            <a:extLst>
              <a:ext uri="{FF2B5EF4-FFF2-40B4-BE49-F238E27FC236}">
                <a16:creationId xmlns:a16="http://schemas.microsoft.com/office/drawing/2014/main" id="{0302F550-8E99-457B-B779-E01F6042E569}"/>
              </a:ext>
            </a:extLst>
          </p:cNvPr>
          <p:cNvSpPr>
            <a:spLocks noChangeShapeType="1"/>
          </p:cNvSpPr>
          <p:nvPr/>
        </p:nvSpPr>
        <p:spPr bwMode="auto">
          <a:xfrm flipH="1">
            <a:off x="1752600" y="4114800"/>
            <a:ext cx="533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03320" name="Group 88">
            <a:extLst>
              <a:ext uri="{FF2B5EF4-FFF2-40B4-BE49-F238E27FC236}">
                <a16:creationId xmlns:a16="http://schemas.microsoft.com/office/drawing/2014/main" id="{786224B2-780D-49BB-9CA9-0D6C63E5FBE9}"/>
              </a:ext>
            </a:extLst>
          </p:cNvPr>
          <p:cNvGrpSpPr>
            <a:grpSpLocks/>
          </p:cNvGrpSpPr>
          <p:nvPr/>
        </p:nvGrpSpPr>
        <p:grpSpPr bwMode="auto">
          <a:xfrm>
            <a:off x="609600" y="3048000"/>
            <a:ext cx="1185863" cy="1493838"/>
            <a:chOff x="1824" y="3312"/>
            <a:chExt cx="747" cy="941"/>
          </a:xfrm>
        </p:grpSpPr>
        <p:sp>
          <p:nvSpPr>
            <p:cNvPr id="1503321" name="Text Box 89">
              <a:extLst>
                <a:ext uri="{FF2B5EF4-FFF2-40B4-BE49-F238E27FC236}">
                  <a16:creationId xmlns:a16="http://schemas.microsoft.com/office/drawing/2014/main" id="{84B3DF46-ED72-4BD9-AC60-C725BBC1CE3B}"/>
                </a:ext>
              </a:extLst>
            </p:cNvPr>
            <p:cNvSpPr txBox="1">
              <a:spLocks noChangeArrowheads="1"/>
            </p:cNvSpPr>
            <p:nvPr/>
          </p:nvSpPr>
          <p:spPr bwMode="auto">
            <a:xfrm>
              <a:off x="1872" y="3312"/>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fr-FR" altLang="en-US" sz="2000" b="0">
                  <a:solidFill>
                    <a:srgbClr val="270076"/>
                  </a:solidFill>
                </a:rPr>
                <a:t>TP_INT</a:t>
              </a:r>
            </a:p>
          </p:txBody>
        </p:sp>
        <p:sp>
          <p:nvSpPr>
            <p:cNvPr id="1503322" name="Text Box 90">
              <a:extLst>
                <a:ext uri="{FF2B5EF4-FFF2-40B4-BE49-F238E27FC236}">
                  <a16:creationId xmlns:a16="http://schemas.microsoft.com/office/drawing/2014/main" id="{C0BECEEF-C5EF-450C-BA01-9A42D097F73C}"/>
                </a:ext>
              </a:extLst>
            </p:cNvPr>
            <p:cNvSpPr txBox="1">
              <a:spLocks noChangeArrowheads="1"/>
            </p:cNvSpPr>
            <p:nvPr/>
          </p:nvSpPr>
          <p:spPr bwMode="auto">
            <a:xfrm>
              <a:off x="1872" y="3572"/>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3323" name="Text Box 91">
              <a:extLst>
                <a:ext uri="{FF2B5EF4-FFF2-40B4-BE49-F238E27FC236}">
                  <a16:creationId xmlns:a16="http://schemas.microsoft.com/office/drawing/2014/main" id="{D0490FB9-CEA8-44C5-9170-1A6C73AA4E9C}"/>
                </a:ext>
              </a:extLst>
            </p:cNvPr>
            <p:cNvSpPr txBox="1">
              <a:spLocks noChangeArrowheads="1"/>
            </p:cNvSpPr>
            <p:nvPr/>
          </p:nvSpPr>
          <p:spPr bwMode="auto">
            <a:xfrm>
              <a:off x="1872" y="3821"/>
              <a:ext cx="672" cy="256"/>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2000" b="0">
                  <a:solidFill>
                    <a:srgbClr val="270076"/>
                  </a:solidFill>
                </a:rPr>
                <a:t>N/A</a:t>
              </a:r>
            </a:p>
          </p:txBody>
        </p:sp>
        <p:sp>
          <p:nvSpPr>
            <p:cNvPr id="1503324" name="Text Box 92">
              <a:extLst>
                <a:ext uri="{FF2B5EF4-FFF2-40B4-BE49-F238E27FC236}">
                  <a16:creationId xmlns:a16="http://schemas.microsoft.com/office/drawing/2014/main" id="{60F53ED0-A77F-4742-88E5-05DE6E819551}"/>
                </a:ext>
              </a:extLst>
            </p:cNvPr>
            <p:cNvSpPr txBox="1">
              <a:spLocks noChangeArrowheads="1"/>
            </p:cNvSpPr>
            <p:nvPr/>
          </p:nvSpPr>
          <p:spPr bwMode="auto">
            <a:xfrm>
              <a:off x="1824" y="4080"/>
              <a:ext cx="74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ctr">
                <a:spcBef>
                  <a:spcPct val="50000"/>
                </a:spcBef>
              </a:pPr>
              <a:r>
                <a:rPr lang="fr-FR" altLang="en-US" sz="1800" b="0">
                  <a:solidFill>
                    <a:srgbClr val="270076"/>
                  </a:solidFill>
                </a:rPr>
                <a:t>Type</a:t>
              </a:r>
            </a:p>
          </p:txBody>
        </p:sp>
      </p:grpSp>
      <p:sp>
        <p:nvSpPr>
          <p:cNvPr id="1503327" name="Text Box 95">
            <a:extLst>
              <a:ext uri="{FF2B5EF4-FFF2-40B4-BE49-F238E27FC236}">
                <a16:creationId xmlns:a16="http://schemas.microsoft.com/office/drawing/2014/main" id="{8732C3BE-B3EA-4F62-B40D-826FF05B43BE}"/>
              </a:ext>
            </a:extLst>
          </p:cNvPr>
          <p:cNvSpPr txBox="1">
            <a:spLocks noChangeArrowheads="1"/>
          </p:cNvSpPr>
          <p:nvPr/>
        </p:nvSpPr>
        <p:spPr bwMode="auto">
          <a:xfrm>
            <a:off x="2286000" y="5132388"/>
            <a:ext cx="609600" cy="420687"/>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r>
              <a:rPr lang="fr-FR" altLang="en-US" sz="2400" b="0">
                <a:solidFill>
                  <a:srgbClr val="220076"/>
                </a:solidFill>
              </a:rPr>
              <a:t>obj</a:t>
            </a:r>
          </a:p>
        </p:txBody>
      </p:sp>
      <p:sp>
        <p:nvSpPr>
          <p:cNvPr id="1503328" name="Text Box 96">
            <a:extLst>
              <a:ext uri="{FF2B5EF4-FFF2-40B4-BE49-F238E27FC236}">
                <a16:creationId xmlns:a16="http://schemas.microsoft.com/office/drawing/2014/main" id="{6C2C9BFB-2DCB-45CA-9B91-F74D752A208B}"/>
              </a:ext>
            </a:extLst>
          </p:cNvPr>
          <p:cNvSpPr txBox="1">
            <a:spLocks noChangeArrowheads="1"/>
          </p:cNvSpPr>
          <p:nvPr/>
        </p:nvSpPr>
        <p:spPr bwMode="auto">
          <a:xfrm>
            <a:off x="2200275" y="5481638"/>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b="0">
                <a:solidFill>
                  <a:srgbClr val="220076"/>
                </a:solidFill>
              </a:rPr>
              <a:t>ObjectNode</a:t>
            </a:r>
          </a:p>
        </p:txBody>
      </p:sp>
      <p:sp>
        <p:nvSpPr>
          <p:cNvPr id="1503329" name="Text Box 97">
            <a:extLst>
              <a:ext uri="{FF2B5EF4-FFF2-40B4-BE49-F238E27FC236}">
                <a16:creationId xmlns:a16="http://schemas.microsoft.com/office/drawing/2014/main" id="{FE7678E6-AD57-4594-9FA0-1894D66D700E}"/>
              </a:ext>
            </a:extLst>
          </p:cNvPr>
          <p:cNvSpPr txBox="1">
            <a:spLocks noChangeArrowheads="1"/>
          </p:cNvSpPr>
          <p:nvPr/>
        </p:nvSpPr>
        <p:spPr bwMode="auto">
          <a:xfrm>
            <a:off x="2895600" y="5127625"/>
            <a:ext cx="533400" cy="420688"/>
          </a:xfrm>
          <a:prstGeom prst="rect">
            <a:avLst/>
          </a:prstGeom>
          <a:noFill/>
          <a:ln w="9525">
            <a:solidFill>
              <a:srgbClr val="27007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pPr algn="ctr">
              <a:spcBef>
                <a:spcPct val="50000"/>
              </a:spcBef>
            </a:pPr>
            <a:endParaRPr lang="fr-FR" altLang="en-US" sz="2400" b="0">
              <a:solidFill>
                <a:srgbClr val="220076"/>
              </a:solidFill>
            </a:endParaRPr>
          </a:p>
        </p:txBody>
      </p:sp>
      <p:sp>
        <p:nvSpPr>
          <p:cNvPr id="1503331" name="Line 99">
            <a:extLst>
              <a:ext uri="{FF2B5EF4-FFF2-40B4-BE49-F238E27FC236}">
                <a16:creationId xmlns:a16="http://schemas.microsoft.com/office/drawing/2014/main" id="{E7FC12AA-CA57-4A0B-8010-472C37DCF689}"/>
              </a:ext>
            </a:extLst>
          </p:cNvPr>
          <p:cNvSpPr>
            <a:spLocks noChangeShapeType="1"/>
          </p:cNvSpPr>
          <p:nvPr/>
        </p:nvSpPr>
        <p:spPr bwMode="auto">
          <a:xfrm>
            <a:off x="3276600" y="5181600"/>
            <a:ext cx="914400" cy="0"/>
          </a:xfrm>
          <a:prstGeom prst="line">
            <a:avLst/>
          </a:prstGeom>
          <a:noFill/>
          <a:ln w="28575">
            <a:solidFill>
              <a:srgbClr val="27007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32" name="Line 100">
            <a:extLst>
              <a:ext uri="{FF2B5EF4-FFF2-40B4-BE49-F238E27FC236}">
                <a16:creationId xmlns:a16="http://schemas.microsoft.com/office/drawing/2014/main" id="{137F9C65-1AD0-47C6-9ACD-364A324E47AC}"/>
              </a:ext>
            </a:extLst>
          </p:cNvPr>
          <p:cNvSpPr>
            <a:spLocks noChangeShapeType="1"/>
          </p:cNvSpPr>
          <p:nvPr/>
        </p:nvSpPr>
        <p:spPr bwMode="auto">
          <a:xfrm>
            <a:off x="1981200" y="5334000"/>
            <a:ext cx="304800" cy="0"/>
          </a:xfrm>
          <a:prstGeom prst="line">
            <a:avLst/>
          </a:prstGeom>
          <a:noFill/>
          <a:ln w="381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34" name="Freeform 102">
            <a:extLst>
              <a:ext uri="{FF2B5EF4-FFF2-40B4-BE49-F238E27FC236}">
                <a16:creationId xmlns:a16="http://schemas.microsoft.com/office/drawing/2014/main" id="{D2ABCB0F-9C19-40AC-BA94-CA423839C1E7}"/>
              </a:ext>
            </a:extLst>
          </p:cNvPr>
          <p:cNvSpPr>
            <a:spLocks/>
          </p:cNvSpPr>
          <p:nvPr/>
        </p:nvSpPr>
        <p:spPr bwMode="auto">
          <a:xfrm>
            <a:off x="2514600" y="3124200"/>
            <a:ext cx="1828800" cy="2133600"/>
          </a:xfrm>
          <a:custGeom>
            <a:avLst/>
            <a:gdLst>
              <a:gd name="T0" fmla="*/ 0 w 1152"/>
              <a:gd name="T1" fmla="*/ 1344 h 1344"/>
              <a:gd name="T2" fmla="*/ 0 w 1152"/>
              <a:gd name="T3" fmla="*/ 1200 h 1344"/>
              <a:gd name="T4" fmla="*/ 912 w 1152"/>
              <a:gd name="T5" fmla="*/ 1200 h 1344"/>
              <a:gd name="T6" fmla="*/ 912 w 1152"/>
              <a:gd name="T7" fmla="*/ 0 h 1344"/>
              <a:gd name="T8" fmla="*/ 1152 w 1152"/>
              <a:gd name="T9" fmla="*/ 0 h 1344"/>
            </a:gdLst>
            <a:ahLst/>
            <a:cxnLst>
              <a:cxn ang="0">
                <a:pos x="T0" y="T1"/>
              </a:cxn>
              <a:cxn ang="0">
                <a:pos x="T2" y="T3"/>
              </a:cxn>
              <a:cxn ang="0">
                <a:pos x="T4" y="T5"/>
              </a:cxn>
              <a:cxn ang="0">
                <a:pos x="T6" y="T7"/>
              </a:cxn>
              <a:cxn ang="0">
                <a:pos x="T8" y="T9"/>
              </a:cxn>
            </a:cxnLst>
            <a:rect l="0" t="0" r="r" b="b"/>
            <a:pathLst>
              <a:path w="1152" h="1344">
                <a:moveTo>
                  <a:pt x="0" y="1344"/>
                </a:moveTo>
                <a:lnTo>
                  <a:pt x="0" y="1200"/>
                </a:lnTo>
                <a:lnTo>
                  <a:pt x="912" y="1200"/>
                </a:lnTo>
                <a:lnTo>
                  <a:pt x="912" y="0"/>
                </a:lnTo>
                <a:lnTo>
                  <a:pt x="1152" y="0"/>
                </a:lnTo>
              </a:path>
            </a:pathLst>
          </a:custGeom>
          <a:noFill/>
          <a:ln w="28575" cmpd="sng">
            <a:solidFill>
              <a:srgbClr val="27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35" name="Text Box 103">
            <a:extLst>
              <a:ext uri="{FF2B5EF4-FFF2-40B4-BE49-F238E27FC236}">
                <a16:creationId xmlns:a16="http://schemas.microsoft.com/office/drawing/2014/main" id="{6F9AB624-7E68-4EBC-B923-1E6A0F72B8E8}"/>
              </a:ext>
            </a:extLst>
          </p:cNvPr>
          <p:cNvSpPr txBox="1">
            <a:spLocks noChangeArrowheads="1"/>
          </p:cNvSpPr>
          <p:nvPr/>
        </p:nvSpPr>
        <p:spPr bwMode="auto">
          <a:xfrm>
            <a:off x="1828800" y="838200"/>
            <a:ext cx="6324600" cy="466725"/>
          </a:xfrm>
          <a:prstGeom prst="rect">
            <a:avLst/>
          </a:prstGeom>
          <a:solidFill>
            <a:srgbClr val="D1EAEB"/>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en-US" sz="2400" b="0">
                <a:solidFill>
                  <a:srgbClr val="270076"/>
                </a:solidFill>
              </a:rPr>
              <a:t>Function foo(Var N:integer, a:integer):integer</a:t>
            </a:r>
          </a:p>
        </p:txBody>
      </p:sp>
      <p:grpSp>
        <p:nvGrpSpPr>
          <p:cNvPr id="1503340" name="Group 108">
            <a:extLst>
              <a:ext uri="{FF2B5EF4-FFF2-40B4-BE49-F238E27FC236}">
                <a16:creationId xmlns:a16="http://schemas.microsoft.com/office/drawing/2014/main" id="{FE7C2D8E-0621-48FE-8903-863BAC11A5DE}"/>
              </a:ext>
            </a:extLst>
          </p:cNvPr>
          <p:cNvGrpSpPr>
            <a:grpSpLocks/>
          </p:cNvGrpSpPr>
          <p:nvPr/>
        </p:nvGrpSpPr>
        <p:grpSpPr bwMode="auto">
          <a:xfrm>
            <a:off x="2514600" y="1281113"/>
            <a:ext cx="5029200" cy="1081087"/>
            <a:chOff x="1584" y="807"/>
            <a:chExt cx="3168" cy="681"/>
          </a:xfrm>
        </p:grpSpPr>
        <p:sp>
          <p:nvSpPr>
            <p:cNvPr id="1503336" name="Text Box 104">
              <a:extLst>
                <a:ext uri="{FF2B5EF4-FFF2-40B4-BE49-F238E27FC236}">
                  <a16:creationId xmlns:a16="http://schemas.microsoft.com/office/drawing/2014/main" id="{4628772D-0E4D-435C-8DE4-394CC22D451E}"/>
                </a:ext>
              </a:extLst>
            </p:cNvPr>
            <p:cNvSpPr txBox="1">
              <a:spLocks noChangeArrowheads="1"/>
            </p:cNvSpPr>
            <p:nvPr/>
          </p:nvSpPr>
          <p:spPr bwMode="auto">
            <a:xfrm>
              <a:off x="2016" y="807"/>
              <a:ext cx="27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fr-FR" altLang="en-US" sz="2000" b="0">
                  <a:solidFill>
                    <a:srgbClr val="0000FF"/>
                  </a:solidFill>
                </a:rPr>
                <a:t>Obj = lookupObject(« foo »)</a:t>
              </a:r>
            </a:p>
            <a:p>
              <a:pPr>
                <a:spcBef>
                  <a:spcPct val="20000"/>
                </a:spcBef>
              </a:pPr>
              <a:r>
                <a:rPr lang="fr-FR" altLang="en-US" sz="2000" b="0">
                  <a:solidFill>
                    <a:srgbClr val="0000FF"/>
                  </a:solidFill>
                </a:rPr>
                <a:t>	Obj-&gt;funcAttrs-&gt;paramList</a:t>
              </a:r>
            </a:p>
          </p:txBody>
        </p:sp>
        <p:sp>
          <p:nvSpPr>
            <p:cNvPr id="1503337" name="Line 105">
              <a:extLst>
                <a:ext uri="{FF2B5EF4-FFF2-40B4-BE49-F238E27FC236}">
                  <a16:creationId xmlns:a16="http://schemas.microsoft.com/office/drawing/2014/main" id="{4417C182-51CB-40CE-BA05-391E26F67477}"/>
                </a:ext>
              </a:extLst>
            </p:cNvPr>
            <p:cNvSpPr>
              <a:spLocks noChangeShapeType="1"/>
            </p:cNvSpPr>
            <p:nvPr/>
          </p:nvSpPr>
          <p:spPr bwMode="auto">
            <a:xfrm flipH="1">
              <a:off x="1584" y="960"/>
              <a:ext cx="480" cy="190"/>
            </a:xfrm>
            <a:prstGeom prst="line">
              <a:avLst/>
            </a:prstGeom>
            <a:noFill/>
            <a:ln w="76200">
              <a:solidFill>
                <a:srgbClr val="27007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03339" name="Freeform 107">
              <a:extLst>
                <a:ext uri="{FF2B5EF4-FFF2-40B4-BE49-F238E27FC236}">
                  <a16:creationId xmlns:a16="http://schemas.microsoft.com/office/drawing/2014/main" id="{89938294-90B9-472E-B5E5-61046E185B24}"/>
                </a:ext>
              </a:extLst>
            </p:cNvPr>
            <p:cNvSpPr>
              <a:spLocks/>
            </p:cNvSpPr>
            <p:nvPr/>
          </p:nvSpPr>
          <p:spPr bwMode="auto">
            <a:xfrm>
              <a:off x="2352" y="1152"/>
              <a:ext cx="288" cy="336"/>
            </a:xfrm>
            <a:custGeom>
              <a:avLst/>
              <a:gdLst>
                <a:gd name="T0" fmla="*/ 288 w 288"/>
                <a:gd name="T1" fmla="*/ 0 h 336"/>
                <a:gd name="T2" fmla="*/ 0 w 288"/>
                <a:gd name="T3" fmla="*/ 0 h 336"/>
                <a:gd name="T4" fmla="*/ 0 w 288"/>
                <a:gd name="T5" fmla="*/ 336 h 336"/>
                <a:gd name="T6" fmla="*/ 240 w 288"/>
                <a:gd name="T7" fmla="*/ 336 h 336"/>
              </a:gdLst>
              <a:ahLst/>
              <a:cxnLst>
                <a:cxn ang="0">
                  <a:pos x="T0" y="T1"/>
                </a:cxn>
                <a:cxn ang="0">
                  <a:pos x="T2" y="T3"/>
                </a:cxn>
                <a:cxn ang="0">
                  <a:pos x="T4" y="T5"/>
                </a:cxn>
                <a:cxn ang="0">
                  <a:pos x="T6" y="T7"/>
                </a:cxn>
              </a:cxnLst>
              <a:rect l="0" t="0" r="r" b="b"/>
              <a:pathLst>
                <a:path w="288" h="336">
                  <a:moveTo>
                    <a:pt x="288" y="0"/>
                  </a:moveTo>
                  <a:lnTo>
                    <a:pt x="0" y="0"/>
                  </a:lnTo>
                  <a:lnTo>
                    <a:pt x="0" y="336"/>
                  </a:lnTo>
                  <a:lnTo>
                    <a:pt x="240" y="336"/>
                  </a:lnTo>
                </a:path>
              </a:pathLst>
            </a:custGeom>
            <a:noFill/>
            <a:ln w="28575" cmpd="sng">
              <a:solidFill>
                <a:srgbClr val="27007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03340"/>
                                        </p:tgtEl>
                                        <p:attrNameLst>
                                          <p:attrName>style.visibility</p:attrName>
                                        </p:attrNameLst>
                                      </p:cBhvr>
                                      <p:to>
                                        <p:strVal val="visible"/>
                                      </p:to>
                                    </p:set>
                                    <p:animEffect transition="in" filter="dissolve">
                                      <p:cBhvr>
                                        <p:cTn id="7" dur="500"/>
                                        <p:tgtEl>
                                          <p:spTgt spid="1503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589824-900A-4C09-B97F-1E8C77733892}"/>
              </a:ext>
            </a:extLst>
          </p:cNvPr>
          <p:cNvSpPr>
            <a:spLocks noGrp="1"/>
          </p:cNvSpPr>
          <p:nvPr>
            <p:ph type="sldNum" sz="quarter" idx="11"/>
          </p:nvPr>
        </p:nvSpPr>
        <p:spPr/>
        <p:txBody>
          <a:bodyPr/>
          <a:lstStyle/>
          <a:p>
            <a:fld id="{73307AA1-4F41-4A86-BAB3-9CE6A94A699F}" type="slidenum">
              <a:rPr lang="en-US" altLang="en-US"/>
              <a:pPr/>
              <a:t>64</a:t>
            </a:fld>
            <a:endParaRPr lang="en-US" altLang="en-US"/>
          </a:p>
        </p:txBody>
      </p:sp>
      <p:sp>
        <p:nvSpPr>
          <p:cNvPr id="1488898" name="Rectangle 2">
            <a:extLst>
              <a:ext uri="{FF2B5EF4-FFF2-40B4-BE49-F238E27FC236}">
                <a16:creationId xmlns:a16="http://schemas.microsoft.com/office/drawing/2014/main" id="{60C701B0-121A-4F02-8867-5A6EF9FD5406}"/>
              </a:ext>
            </a:extLst>
          </p:cNvPr>
          <p:cNvSpPr>
            <a:spLocks noGrp="1" noChangeArrowheads="1"/>
          </p:cNvSpPr>
          <p:nvPr>
            <p:ph type="body" idx="1"/>
          </p:nvPr>
        </p:nvSpPr>
        <p:spPr>
          <a:xfrm>
            <a:off x="152400" y="990600"/>
            <a:ext cx="8839200" cy="5641975"/>
          </a:xfrm>
        </p:spPr>
        <p:txBody>
          <a:bodyPr/>
          <a:lstStyle/>
          <a:p>
            <a:pPr>
              <a:spcBef>
                <a:spcPct val="10000"/>
              </a:spcBef>
            </a:pPr>
            <a:r>
              <a:rPr lang="en-US" altLang="en-US" sz="2800"/>
              <a:t>Tham số hình thức và t/số thực sự phải trùng kiểu</a:t>
            </a:r>
            <a:endParaRPr lang="en-US" altLang="en-US" sz="2800">
              <a:solidFill>
                <a:srgbClr val="0000FF"/>
              </a:solidFill>
            </a:endParaRPr>
          </a:p>
          <a:p>
            <a:pPr lvl="1">
              <a:spcBef>
                <a:spcPct val="10000"/>
              </a:spcBef>
            </a:pPr>
            <a:r>
              <a:rPr lang="en-US" altLang="en-US" sz="2400">
                <a:solidFill>
                  <a:srgbClr val="0000FF"/>
                </a:solidFill>
              </a:rPr>
              <a:t>void compileArguments(ObjectNode* paramList)</a:t>
            </a:r>
            <a:r>
              <a:rPr lang="en-US" altLang="en-US">
                <a:solidFill>
                  <a:srgbClr val="0000FF"/>
                </a:solidFill>
              </a:rPr>
              <a:t> </a:t>
            </a:r>
          </a:p>
          <a:p>
            <a:pPr lvl="1">
              <a:spcBef>
                <a:spcPct val="10000"/>
              </a:spcBef>
            </a:pPr>
            <a:r>
              <a:rPr lang="en-US" altLang="en-US" sz="2400">
                <a:solidFill>
                  <a:srgbClr val="0000FF"/>
                </a:solidFill>
              </a:rPr>
              <a:t>void compileArgument(Object* param)</a:t>
            </a:r>
            <a:r>
              <a:rPr lang="en-US" altLang="en-US">
                <a:solidFill>
                  <a:srgbClr val="0000FF"/>
                </a:solidFill>
              </a:rPr>
              <a:t> </a:t>
            </a:r>
            <a:endParaRPr lang="en-US" altLang="en-US" sz="2400">
              <a:solidFill>
                <a:srgbClr val="0000FF"/>
              </a:solidFill>
            </a:endParaRPr>
          </a:p>
          <a:p>
            <a:pPr>
              <a:spcBef>
                <a:spcPct val="10000"/>
              </a:spcBef>
            </a:pPr>
            <a:r>
              <a:rPr lang="fr-FR" altLang="en-US" sz="2800"/>
              <a:t>Tham số hình thức: </a:t>
            </a:r>
            <a:r>
              <a:rPr lang="en-US" altLang="en-US" sz="2800">
                <a:solidFill>
                  <a:srgbClr val="0000FF"/>
                </a:solidFill>
              </a:rPr>
              <a:t>param-&gt;paramAttrs-&gt;type</a:t>
            </a:r>
          </a:p>
          <a:p>
            <a:pPr>
              <a:spcBef>
                <a:spcPct val="10000"/>
              </a:spcBef>
            </a:pPr>
            <a:r>
              <a:rPr lang="fr-FR" altLang="en-US" sz="2800"/>
              <a:t>Tham số thực sự: </a:t>
            </a:r>
            <a:r>
              <a:rPr lang="fr-FR" altLang="en-US" sz="2800">
                <a:solidFill>
                  <a:srgbClr val="0000FF"/>
                </a:solidFill>
              </a:rPr>
              <a:t>Type * </a:t>
            </a:r>
            <a:r>
              <a:rPr lang="en-US" altLang="en-US" sz="2800">
                <a:solidFill>
                  <a:srgbClr val="0000FF"/>
                </a:solidFill>
              </a:rPr>
              <a:t>compileExpression()</a:t>
            </a:r>
          </a:p>
          <a:p>
            <a:pPr>
              <a:spcBef>
                <a:spcPct val="50000"/>
              </a:spcBef>
            </a:pPr>
            <a:r>
              <a:rPr lang="en-US" altLang="en-US" sz="2800"/>
              <a:t>Nếu tham số hình thức là tham biến thì tham số thực tế phải là một biến (LValue)</a:t>
            </a:r>
          </a:p>
          <a:p>
            <a:pPr lvl="1">
              <a:spcBef>
                <a:spcPct val="10000"/>
              </a:spcBef>
            </a:pPr>
            <a:r>
              <a:rPr lang="fr-FR" altLang="en-US" sz="2400"/>
              <a:t>Tham biến </a:t>
            </a:r>
          </a:p>
          <a:p>
            <a:pPr lvl="2">
              <a:spcBef>
                <a:spcPct val="10000"/>
              </a:spcBef>
            </a:pPr>
            <a:r>
              <a:rPr lang="en-US" altLang="en-US">
                <a:solidFill>
                  <a:srgbClr val="0000FF"/>
                </a:solidFill>
              </a:rPr>
              <a:t>param-&gt;paramAttrs-&gt;kind ==</a:t>
            </a:r>
            <a:r>
              <a:rPr lang="en-US" altLang="en-US">
                <a:solidFill>
                  <a:srgbClr val="0000FF"/>
                </a:solidFill>
                <a:latin typeface="Arial Narrow" panose="020B0606020202030204" pitchFamily="34" charset="0"/>
              </a:rPr>
              <a:t>PARAM_REFERENCE</a:t>
            </a:r>
            <a:endParaRPr lang="en-US" altLang="en-US" sz="2000">
              <a:solidFill>
                <a:srgbClr val="0000FF"/>
              </a:solidFill>
              <a:latin typeface="Arial Narrow" panose="020B0606020202030204" pitchFamily="34" charset="0"/>
            </a:endParaRPr>
          </a:p>
          <a:p>
            <a:pPr lvl="1">
              <a:spcBef>
                <a:spcPct val="10000"/>
              </a:spcBef>
            </a:pPr>
            <a:r>
              <a:rPr lang="fr-FR" altLang="en-US" sz="2400"/>
              <a:t>Kiểu của tham biến </a:t>
            </a:r>
            <a:r>
              <a:rPr lang="en-US" altLang="en-US" sz="2400">
                <a:solidFill>
                  <a:srgbClr val="0000FF"/>
                </a:solidFill>
              </a:rPr>
              <a:t>param-&gt;paramAttrs-&gt;type</a:t>
            </a:r>
            <a:endParaRPr lang="fr-FR" altLang="en-US" sz="2400">
              <a:solidFill>
                <a:srgbClr val="0000FF"/>
              </a:solidFill>
            </a:endParaRPr>
          </a:p>
          <a:p>
            <a:pPr lvl="1">
              <a:spcBef>
                <a:spcPct val="10000"/>
              </a:spcBef>
            </a:pPr>
            <a:r>
              <a:rPr lang="fr-FR" altLang="en-US" sz="2400"/>
              <a:t>Tham số truyền vào phải là LValue: </a:t>
            </a:r>
          </a:p>
          <a:p>
            <a:pPr lvl="2">
              <a:spcBef>
                <a:spcPct val="10000"/>
              </a:spcBef>
            </a:pPr>
            <a:r>
              <a:rPr lang="en-US" altLang="en-US"/>
              <a:t>Sử dụng hàm </a:t>
            </a:r>
            <a:r>
              <a:rPr lang="en-US" altLang="en-US">
                <a:solidFill>
                  <a:srgbClr val="0000FF"/>
                </a:solidFill>
              </a:rPr>
              <a:t>Type * compileLValue()</a:t>
            </a:r>
            <a:r>
              <a:rPr lang="en-US" altLang="en-US"/>
              <a:t> để kiểm tra;</a:t>
            </a:r>
          </a:p>
        </p:txBody>
      </p:sp>
      <p:sp>
        <p:nvSpPr>
          <p:cNvPr id="1488899" name="Rectangle 3">
            <a:extLst>
              <a:ext uri="{FF2B5EF4-FFF2-40B4-BE49-F238E27FC236}">
                <a16:creationId xmlns:a16="http://schemas.microsoft.com/office/drawing/2014/main" id="{A9487D7B-1974-4FA7-8F93-2FBC66795A83}"/>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Duyệt tham số hàm/thủ tục</a:t>
            </a:r>
            <a:endParaRPr lang="en-US" altLang="en-US" sz="3600">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833B5E5C-9220-426D-AA85-56D8350FF534}"/>
              </a:ext>
            </a:extLst>
          </p:cNvPr>
          <p:cNvSpPr>
            <a:spLocks noGrp="1"/>
          </p:cNvSpPr>
          <p:nvPr>
            <p:ph type="sldNum" sz="quarter" idx="11"/>
          </p:nvPr>
        </p:nvSpPr>
        <p:spPr/>
        <p:txBody>
          <a:bodyPr/>
          <a:lstStyle/>
          <a:p>
            <a:fld id="{727D83B7-40B8-4ED1-9D5A-5C29B1593E17}" type="slidenum">
              <a:rPr lang="en-US" altLang="en-US"/>
              <a:pPr/>
              <a:t>65</a:t>
            </a:fld>
            <a:endParaRPr lang="en-US" altLang="en-US"/>
          </a:p>
        </p:txBody>
      </p:sp>
      <p:sp>
        <p:nvSpPr>
          <p:cNvPr id="1489922" name="Rectangle 2">
            <a:extLst>
              <a:ext uri="{FF2B5EF4-FFF2-40B4-BE49-F238E27FC236}">
                <a16:creationId xmlns:a16="http://schemas.microsoft.com/office/drawing/2014/main" id="{44E0CC46-F9F5-4955-ACC2-460C3BB41FE3}"/>
              </a:ext>
            </a:extLst>
          </p:cNvPr>
          <p:cNvSpPr>
            <a:spLocks noGrp="1" noChangeArrowheads="1"/>
          </p:cNvSpPr>
          <p:nvPr>
            <p:ph type="body" idx="1"/>
          </p:nvPr>
        </p:nvSpPr>
        <p:spPr>
          <a:xfrm>
            <a:off x="152400" y="1628775"/>
            <a:ext cx="8839200" cy="5000625"/>
          </a:xfrm>
        </p:spPr>
        <p:txBody>
          <a:bodyPr/>
          <a:lstStyle/>
          <a:p>
            <a:r>
              <a:rPr lang="en-US" altLang="en-US"/>
              <a:t>Exp1 và Exp2 có cùng kiểu cơ bản</a:t>
            </a:r>
          </a:p>
          <a:p>
            <a:pPr lvl="1"/>
            <a:r>
              <a:rPr lang="fr-FR" altLang="en-US"/>
              <a:t>Lấy kiểu của biểu thức &lt;Exp1&gt;</a:t>
            </a:r>
          </a:p>
          <a:p>
            <a:pPr lvl="2"/>
            <a:r>
              <a:rPr lang="fr-FR" altLang="en-US">
                <a:solidFill>
                  <a:srgbClr val="0000FF"/>
                </a:solidFill>
              </a:rPr>
              <a:t>Type * t1 = compileExpression();</a:t>
            </a:r>
          </a:p>
          <a:p>
            <a:pPr lvl="1"/>
            <a:r>
              <a:rPr lang="fr-FR" altLang="en-US"/>
              <a:t>Kiểu tra t1 là kiểu cơ bản</a:t>
            </a:r>
          </a:p>
          <a:p>
            <a:pPr lvl="2"/>
            <a:r>
              <a:rPr lang="fr-FR" altLang="en-US">
                <a:solidFill>
                  <a:srgbClr val="0000FF"/>
                </a:solidFill>
              </a:rPr>
              <a:t>check</a:t>
            </a:r>
            <a:r>
              <a:rPr lang="en-US" altLang="en-US">
                <a:solidFill>
                  <a:srgbClr val="0000FF"/>
                </a:solidFill>
              </a:rPr>
              <a:t>BasicType(t1)</a:t>
            </a:r>
          </a:p>
          <a:p>
            <a:pPr lvl="1"/>
            <a:r>
              <a:rPr lang="fr-FR" altLang="en-US"/>
              <a:t>Đọc toán tử quan hệ</a:t>
            </a:r>
          </a:p>
          <a:p>
            <a:pPr lvl="2"/>
            <a:r>
              <a:rPr lang="fr-FR" altLang="en-US">
                <a:solidFill>
                  <a:srgbClr val="0000FF"/>
                </a:solidFill>
              </a:rPr>
              <a:t>Eat(Op)</a:t>
            </a:r>
          </a:p>
          <a:p>
            <a:pPr lvl="1"/>
            <a:r>
              <a:rPr lang="fr-FR" altLang="en-US"/>
              <a:t>Lấy kiểu của biểu thức &lt;Exp2&gt;</a:t>
            </a:r>
          </a:p>
          <a:p>
            <a:pPr lvl="2"/>
            <a:r>
              <a:rPr lang="fr-FR" altLang="en-US">
                <a:solidFill>
                  <a:srgbClr val="0000FF"/>
                </a:solidFill>
              </a:rPr>
              <a:t>Type * t2 = compileExpression();</a:t>
            </a:r>
          </a:p>
          <a:p>
            <a:pPr lvl="1"/>
            <a:r>
              <a:rPr lang="fr-FR" altLang="en-US"/>
              <a:t>Kiểm tra tương thích kiểu</a:t>
            </a:r>
            <a:endParaRPr lang="en-US" altLang="en-US"/>
          </a:p>
        </p:txBody>
      </p:sp>
      <p:sp>
        <p:nvSpPr>
          <p:cNvPr id="1489923" name="Rectangle 3">
            <a:extLst>
              <a:ext uri="{FF2B5EF4-FFF2-40B4-BE49-F238E27FC236}">
                <a16:creationId xmlns:a16="http://schemas.microsoft.com/office/drawing/2014/main" id="{7EB5A056-CB38-4CD1-9297-DFD6A7C528BA}"/>
              </a:ext>
            </a:extLst>
          </p:cNvPr>
          <p:cNvSpPr>
            <a:spLocks noGrp="1" noChangeArrowheads="1"/>
          </p:cNvSpPr>
          <p:nvPr>
            <p:ph type="title"/>
          </p:nvPr>
        </p:nvSpPr>
        <p:spPr>
          <a:solidFill>
            <a:schemeClr val="accent2"/>
          </a:solidFill>
          <a:ln/>
        </p:spPr>
        <p:txBody>
          <a:bodyPr/>
          <a:lstStyle/>
          <a:p>
            <a:r>
              <a:rPr lang="fr-FR" altLang="en-US" sz="3600">
                <a:solidFill>
                  <a:schemeClr val="bg1"/>
                </a:solidFill>
              </a:rPr>
              <a:t>Duyệt Điều kiện</a:t>
            </a:r>
            <a:endParaRPr lang="en-US" altLang="en-US" sz="3600">
              <a:solidFill>
                <a:schemeClr val="bg1"/>
              </a:solidFill>
            </a:endParaRPr>
          </a:p>
        </p:txBody>
      </p:sp>
      <p:sp>
        <p:nvSpPr>
          <p:cNvPr id="1489924" name="Text Box 4">
            <a:extLst>
              <a:ext uri="{FF2B5EF4-FFF2-40B4-BE49-F238E27FC236}">
                <a16:creationId xmlns:a16="http://schemas.microsoft.com/office/drawing/2014/main" id="{1E0DCF05-C140-4CAA-9811-095F80E3A736}"/>
              </a:ext>
            </a:extLst>
          </p:cNvPr>
          <p:cNvSpPr txBox="1">
            <a:spLocks noChangeArrowheads="1"/>
          </p:cNvSpPr>
          <p:nvPr/>
        </p:nvSpPr>
        <p:spPr bwMode="auto">
          <a:xfrm>
            <a:off x="533400" y="990600"/>
            <a:ext cx="8153400" cy="588963"/>
          </a:xfrm>
          <a:prstGeom prst="rect">
            <a:avLst/>
          </a:prstGeom>
          <a:noFill/>
          <a:ln w="9525">
            <a:solidFill>
              <a:srgbClr val="DF350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3200" b="0">
                <a:solidFill>
                  <a:srgbClr val="220076"/>
                </a:solidFill>
              </a:rPr>
              <a:t>&lt;Exp1&gt; Op &lt;Exp2&gt;</a:t>
            </a:r>
            <a:endParaRPr lang="en-US" altLang="en-US" sz="3200" b="0">
              <a:solidFill>
                <a:srgbClr val="22007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EB834E-94AA-4DE7-A47B-65E910E840A3}"/>
              </a:ext>
            </a:extLst>
          </p:cNvPr>
          <p:cNvSpPr>
            <a:spLocks noGrp="1"/>
          </p:cNvSpPr>
          <p:nvPr>
            <p:ph type="sldNum" sz="quarter" idx="11"/>
          </p:nvPr>
        </p:nvSpPr>
        <p:spPr/>
        <p:txBody>
          <a:bodyPr/>
          <a:lstStyle/>
          <a:p>
            <a:fld id="{7231844F-EE7C-4451-BE25-04014412BD16}" type="slidenum">
              <a:rPr lang="en-US" altLang="en-US"/>
              <a:pPr/>
              <a:t>66</a:t>
            </a:fld>
            <a:endParaRPr lang="en-US" altLang="en-US"/>
          </a:p>
        </p:txBody>
      </p:sp>
      <p:sp>
        <p:nvSpPr>
          <p:cNvPr id="1494018" name="Rectangle 2">
            <a:extLst>
              <a:ext uri="{FF2B5EF4-FFF2-40B4-BE49-F238E27FC236}">
                <a16:creationId xmlns:a16="http://schemas.microsoft.com/office/drawing/2014/main" id="{9B311A33-FCBF-41CC-8698-516BB9D96D80}"/>
              </a:ext>
            </a:extLst>
          </p:cNvPr>
          <p:cNvSpPr>
            <a:spLocks noGrp="1" noChangeArrowheads="1"/>
          </p:cNvSpPr>
          <p:nvPr>
            <p:ph type="body" idx="1"/>
          </p:nvPr>
        </p:nvSpPr>
        <p:spPr>
          <a:xfrm>
            <a:off x="304800" y="990600"/>
            <a:ext cx="8686800" cy="5715000"/>
          </a:xfrm>
        </p:spPr>
        <p:txBody>
          <a:bodyPr/>
          <a:lstStyle/>
          <a:p>
            <a:pPr>
              <a:lnSpc>
                <a:spcPct val="105000"/>
              </a:lnSpc>
            </a:pPr>
            <a:r>
              <a:rPr lang="en-US" altLang="en-US">
                <a:solidFill>
                  <a:srgbClr val="270076"/>
                </a:solidFill>
              </a:rPr>
              <a:t>Lập trình cho các hàm trong semantics.c</a:t>
            </a:r>
          </a:p>
          <a:p>
            <a:pPr lvl="1">
              <a:lnSpc>
                <a:spcPct val="105000"/>
              </a:lnSpc>
            </a:pPr>
            <a:r>
              <a:rPr lang="en-US" altLang="en-US">
                <a:solidFill>
                  <a:srgbClr val="270076"/>
                </a:solidFill>
              </a:rPr>
              <a:t>void checkIntType(Type* type);</a:t>
            </a:r>
          </a:p>
          <a:p>
            <a:pPr lvl="1">
              <a:lnSpc>
                <a:spcPct val="105000"/>
              </a:lnSpc>
            </a:pPr>
            <a:r>
              <a:rPr lang="en-US" altLang="en-US">
                <a:solidFill>
                  <a:srgbClr val="270076"/>
                </a:solidFill>
              </a:rPr>
              <a:t>void checkCharType(Type* type);</a:t>
            </a:r>
          </a:p>
          <a:p>
            <a:pPr lvl="1">
              <a:lnSpc>
                <a:spcPct val="105000"/>
              </a:lnSpc>
            </a:pPr>
            <a:r>
              <a:rPr lang="en-US" altLang="en-US">
                <a:solidFill>
                  <a:srgbClr val="270076"/>
                </a:solidFill>
              </a:rPr>
              <a:t>void checkArrayType(Type* type);</a:t>
            </a:r>
          </a:p>
          <a:p>
            <a:pPr lvl="1">
              <a:lnSpc>
                <a:spcPct val="105000"/>
              </a:lnSpc>
            </a:pPr>
            <a:r>
              <a:rPr lang="en-US" altLang="en-US">
                <a:solidFill>
                  <a:srgbClr val="270076"/>
                </a:solidFill>
              </a:rPr>
              <a:t>void checkBasicType(Type* type);</a:t>
            </a:r>
          </a:p>
          <a:p>
            <a:pPr lvl="1">
              <a:lnSpc>
                <a:spcPct val="105000"/>
              </a:lnSpc>
            </a:pPr>
            <a:r>
              <a:rPr lang="en-US" altLang="en-US">
                <a:solidFill>
                  <a:srgbClr val="270076"/>
                </a:solidFill>
              </a:rPr>
              <a:t>void checkTypeEquality(Type* t1, Type* t2);</a:t>
            </a:r>
          </a:p>
          <a:p>
            <a:pPr>
              <a:lnSpc>
                <a:spcPct val="105000"/>
              </a:lnSpc>
              <a:spcBef>
                <a:spcPct val="40000"/>
              </a:spcBef>
            </a:pPr>
            <a:r>
              <a:rPr lang="en-US" altLang="en-US">
                <a:solidFill>
                  <a:srgbClr val="270076"/>
                </a:solidFill>
              </a:rPr>
              <a:t>Bổ sung các đoạn mã kiểm tra kiểu trong bộ </a:t>
            </a:r>
            <a:r>
              <a:rPr lang="en-US" altLang="en-US">
                <a:solidFill>
                  <a:srgbClr val="0000FF"/>
                </a:solidFill>
              </a:rPr>
              <a:t>parser</a:t>
            </a:r>
            <a:r>
              <a:rPr lang="en-US" altLang="en-US">
                <a:solidFill>
                  <a:srgbClr val="270076"/>
                </a:solidFill>
              </a:rPr>
              <a:t> tương ứng với các luật kiểm tra trên</a:t>
            </a:r>
          </a:p>
          <a:p>
            <a:pPr>
              <a:lnSpc>
                <a:spcPct val="105000"/>
              </a:lnSpc>
              <a:spcBef>
                <a:spcPct val="40000"/>
              </a:spcBef>
            </a:pPr>
            <a:r>
              <a:rPr lang="en-US" altLang="en-US">
                <a:solidFill>
                  <a:srgbClr val="270076"/>
                </a:solidFill>
              </a:rPr>
              <a:t>Biên dịch và thử nghiệm với các ví dụ mẫu</a:t>
            </a:r>
          </a:p>
        </p:txBody>
      </p:sp>
      <p:sp>
        <p:nvSpPr>
          <p:cNvPr id="1494019" name="Rectangle 3">
            <a:extLst>
              <a:ext uri="{FF2B5EF4-FFF2-40B4-BE49-F238E27FC236}">
                <a16:creationId xmlns:a16="http://schemas.microsoft.com/office/drawing/2014/main" id="{6159BC1E-FF29-4E76-8FD8-B6A0B0E07707}"/>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Nhiệm vụ ngày thứ tư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0247C1BF-DFC7-42D3-A4EA-B3FA89D6EC75}"/>
              </a:ext>
            </a:extLst>
          </p:cNvPr>
          <p:cNvSpPr>
            <a:spLocks noGrp="1"/>
          </p:cNvSpPr>
          <p:nvPr>
            <p:ph type="sldNum" sz="quarter" idx="11"/>
          </p:nvPr>
        </p:nvSpPr>
        <p:spPr/>
        <p:txBody>
          <a:bodyPr/>
          <a:lstStyle/>
          <a:p>
            <a:fld id="{CB4D966E-2D5F-4069-9BD8-DB98A5A8FF2B}" type="slidenum">
              <a:rPr lang="en-US" altLang="en-US"/>
              <a:pPr/>
              <a:t>7</a:t>
            </a:fld>
            <a:endParaRPr lang="en-US" altLang="en-US"/>
          </a:p>
        </p:txBody>
      </p:sp>
      <p:sp>
        <p:nvSpPr>
          <p:cNvPr id="1440771" name="Rectangle 3">
            <a:extLst>
              <a:ext uri="{FF2B5EF4-FFF2-40B4-BE49-F238E27FC236}">
                <a16:creationId xmlns:a16="http://schemas.microsoft.com/office/drawing/2014/main" id="{F2CE9F8C-B998-47E4-900A-70EBE5D339E0}"/>
              </a:ext>
            </a:extLst>
          </p:cNvPr>
          <p:cNvSpPr>
            <a:spLocks noGrp="1" noChangeArrowheads="1"/>
          </p:cNvSpPr>
          <p:nvPr>
            <p:ph type="body" idx="1"/>
          </p:nvPr>
        </p:nvSpPr>
        <p:spPr>
          <a:xfrm>
            <a:off x="142875" y="914400"/>
            <a:ext cx="8813800" cy="5773738"/>
          </a:xfrm>
        </p:spPr>
        <p:txBody>
          <a:bodyPr/>
          <a:lstStyle/>
          <a:p>
            <a:pPr marL="347663" indent="-347663">
              <a:lnSpc>
                <a:spcPct val="105000"/>
              </a:lnSpc>
            </a:pPr>
            <a:r>
              <a:rPr lang="fr-FR" altLang="en-US">
                <a:sym typeface="Symbol" panose="05050102010706020507" pitchFamily="18" charset="2"/>
              </a:rPr>
              <a:t>Quản lý thông tin về các định danh (tên)</a:t>
            </a:r>
          </a:p>
          <a:p>
            <a:pPr marL="912813" lvl="1" indent="-450850">
              <a:lnSpc>
                <a:spcPct val="105000"/>
              </a:lnSpc>
            </a:pPr>
            <a:r>
              <a:rPr lang="fr-FR" altLang="en-US">
                <a:sym typeface="Symbol" panose="05050102010706020507" pitchFamily="18" charset="2"/>
              </a:rPr>
              <a:t>Hằng, biến, kiểu tự định nghĩa, chương trình con</a:t>
            </a:r>
          </a:p>
          <a:p>
            <a:pPr marL="347663" indent="-347663">
              <a:lnSpc>
                <a:spcPct val="105000"/>
              </a:lnSpc>
            </a:pPr>
            <a:r>
              <a:rPr lang="fr-FR" altLang="en-US">
                <a:sym typeface="Symbol" panose="05050102010706020507" pitchFamily="18" charset="2"/>
              </a:rPr>
              <a:t>Kiểm tra việc sử dụng các định danh</a:t>
            </a:r>
          </a:p>
          <a:p>
            <a:pPr marL="912813" lvl="1" indent="-450850">
              <a:lnSpc>
                <a:spcPct val="105000"/>
              </a:lnSpc>
            </a:pPr>
            <a:r>
              <a:rPr lang="fr-FR" altLang="en-US">
                <a:sym typeface="Symbol" panose="05050102010706020507" pitchFamily="18" charset="2"/>
              </a:rPr>
              <a:t>Phải được khai báo trước khi dùng</a:t>
            </a:r>
          </a:p>
          <a:p>
            <a:pPr marL="912813" lvl="1" indent="-450850">
              <a:lnSpc>
                <a:spcPct val="105000"/>
              </a:lnSpc>
            </a:pPr>
            <a:r>
              <a:rPr lang="fr-FR" altLang="en-US">
                <a:sym typeface="Symbol" panose="05050102010706020507" pitchFamily="18" charset="2"/>
              </a:rPr>
              <a:t>Phải được sự dụng đúng mục đích</a:t>
            </a:r>
          </a:p>
          <a:p>
            <a:pPr marL="1257300" lvl="2">
              <a:lnSpc>
                <a:spcPct val="105000"/>
              </a:lnSpc>
            </a:pPr>
            <a:r>
              <a:rPr lang="fr-FR" altLang="en-US">
                <a:sym typeface="Symbol" panose="05050102010706020507" pitchFamily="18" charset="2"/>
              </a:rPr>
              <a:t>Gán giá trị cho hằng, tính toán trên kiểu, thủ tục…</a:t>
            </a:r>
          </a:p>
          <a:p>
            <a:pPr marL="912813" lvl="1" indent="-450850">
              <a:lnSpc>
                <a:spcPct val="105000"/>
              </a:lnSpc>
            </a:pPr>
            <a:r>
              <a:rPr lang="fr-FR" altLang="en-US">
                <a:sym typeface="Symbol" panose="05050102010706020507" pitchFamily="18" charset="2"/>
              </a:rPr>
              <a:t>Đảm bảo tính nhất quán</a:t>
            </a:r>
          </a:p>
          <a:p>
            <a:pPr marL="1257300" lvl="2">
              <a:lnSpc>
                <a:spcPct val="105000"/>
              </a:lnSpc>
            </a:pPr>
            <a:r>
              <a:rPr lang="fr-FR" altLang="en-US">
                <a:sym typeface="Symbol" panose="05050102010706020507" pitchFamily="18" charset="2"/>
              </a:rPr>
              <a:t>Tên được khai báo chỉ một lần trong phạm vi</a:t>
            </a:r>
          </a:p>
          <a:p>
            <a:pPr marL="1257300" lvl="2">
              <a:lnSpc>
                <a:spcPct val="105000"/>
              </a:lnSpc>
            </a:pPr>
            <a:r>
              <a:rPr lang="fr-FR" altLang="en-US">
                <a:sym typeface="Symbol" panose="05050102010706020507" pitchFamily="18" charset="2"/>
              </a:rPr>
              <a:t>Các phần tử trong kiểu liệt kê (</a:t>
            </a:r>
            <a:r>
              <a:rPr lang="fr-FR" altLang="en-US" i="1">
                <a:sym typeface="Symbol" panose="05050102010706020507" pitchFamily="18" charset="2"/>
              </a:rPr>
              <a:t>enum</a:t>
            </a:r>
            <a:r>
              <a:rPr lang="fr-FR" altLang="en-US">
                <a:sym typeface="Symbol" panose="05050102010706020507" pitchFamily="18" charset="2"/>
              </a:rPr>
              <a:t>) là duy nhất</a:t>
            </a:r>
          </a:p>
        </p:txBody>
      </p:sp>
      <p:grpSp>
        <p:nvGrpSpPr>
          <p:cNvPr id="1440773" name="Group 5">
            <a:extLst>
              <a:ext uri="{FF2B5EF4-FFF2-40B4-BE49-F238E27FC236}">
                <a16:creationId xmlns:a16="http://schemas.microsoft.com/office/drawing/2014/main" id="{2BF99835-31DC-4ADC-991F-78453876D834}"/>
              </a:ext>
            </a:extLst>
          </p:cNvPr>
          <p:cNvGrpSpPr>
            <a:grpSpLocks/>
          </p:cNvGrpSpPr>
          <p:nvPr/>
        </p:nvGrpSpPr>
        <p:grpSpPr bwMode="auto">
          <a:xfrm>
            <a:off x="457200" y="5334000"/>
            <a:ext cx="8305800" cy="1265238"/>
            <a:chOff x="288" y="3360"/>
            <a:chExt cx="5232" cy="797"/>
          </a:xfrm>
        </p:grpSpPr>
        <p:sp>
          <p:nvSpPr>
            <p:cNvPr id="1440774" name="AutoShape 6">
              <a:extLst>
                <a:ext uri="{FF2B5EF4-FFF2-40B4-BE49-F238E27FC236}">
                  <a16:creationId xmlns:a16="http://schemas.microsoft.com/office/drawing/2014/main" id="{3FDF1B67-7B69-4E58-BA5E-349E7B3DE807}"/>
                </a:ext>
              </a:extLst>
            </p:cNvPr>
            <p:cNvSpPr>
              <a:spLocks/>
            </p:cNvSpPr>
            <p:nvPr/>
          </p:nvSpPr>
          <p:spPr bwMode="auto">
            <a:xfrm rot="5400000">
              <a:off x="2688" y="960"/>
              <a:ext cx="432" cy="5232"/>
            </a:xfrm>
            <a:prstGeom prst="rightBrace">
              <a:avLst>
                <a:gd name="adj1" fmla="val 1009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775" name="Text Box 7">
              <a:extLst>
                <a:ext uri="{FF2B5EF4-FFF2-40B4-BE49-F238E27FC236}">
                  <a16:creationId xmlns:a16="http://schemas.microsoft.com/office/drawing/2014/main" id="{D21DD0A0-E174-4387-87F8-216887752040}"/>
                </a:ext>
              </a:extLst>
            </p:cNvPr>
            <p:cNvSpPr txBox="1">
              <a:spLocks noChangeArrowheads="1"/>
            </p:cNvSpPr>
            <p:nvPr/>
          </p:nvSpPr>
          <p:spPr bwMode="auto">
            <a:xfrm>
              <a:off x="624" y="3792"/>
              <a:ext cx="45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altLang="en-US" sz="3200" b="0">
                  <a:solidFill>
                    <a:schemeClr val="accent2"/>
                  </a:solidFill>
                </a:rPr>
                <a:t>Bảng ký hiệu</a:t>
              </a:r>
              <a:endParaRPr lang="en-US" altLang="en-US" sz="3200" b="0">
                <a:solidFill>
                  <a:schemeClr val="accent2"/>
                </a:solidFill>
              </a:endParaRPr>
            </a:p>
          </p:txBody>
        </p:sp>
      </p:grpSp>
      <p:sp>
        <p:nvSpPr>
          <p:cNvPr id="1440777" name="Rectangle 9">
            <a:extLst>
              <a:ext uri="{FF2B5EF4-FFF2-40B4-BE49-F238E27FC236}">
                <a16:creationId xmlns:a16="http://schemas.microsoft.com/office/drawing/2014/main" id="{E74E0EC3-0212-44BC-B3C0-285DD9ED8F04}"/>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Nhiệm vụ của bộ phân tích ngữ nghĩa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40773"/>
                                        </p:tgtEl>
                                        <p:attrNameLst>
                                          <p:attrName>style.visibility</p:attrName>
                                        </p:attrNameLst>
                                      </p:cBhvr>
                                      <p:to>
                                        <p:strVal val="visible"/>
                                      </p:to>
                                    </p:set>
                                    <p:anim calcmode="lin" valueType="num">
                                      <p:cBhvr additive="base">
                                        <p:cTn id="7" dur="500" fill="hold"/>
                                        <p:tgtEl>
                                          <p:spTgt spid="1440773"/>
                                        </p:tgtEl>
                                        <p:attrNameLst>
                                          <p:attrName>ppt_x</p:attrName>
                                        </p:attrNameLst>
                                      </p:cBhvr>
                                      <p:tavLst>
                                        <p:tav tm="0">
                                          <p:val>
                                            <p:strVal val="#ppt_x"/>
                                          </p:val>
                                        </p:tav>
                                        <p:tav tm="100000">
                                          <p:val>
                                            <p:strVal val="#ppt_x"/>
                                          </p:val>
                                        </p:tav>
                                      </p:tavLst>
                                    </p:anim>
                                    <p:anim calcmode="lin" valueType="num">
                                      <p:cBhvr additive="base">
                                        <p:cTn id="8" dur="500" fill="hold"/>
                                        <p:tgtEl>
                                          <p:spTgt spid="1440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295EED2-B23D-4C6A-A7DB-0B9E6F7DF7BF}"/>
              </a:ext>
            </a:extLst>
          </p:cNvPr>
          <p:cNvSpPr>
            <a:spLocks noGrp="1"/>
          </p:cNvSpPr>
          <p:nvPr>
            <p:ph type="sldNum" sz="quarter" idx="11"/>
          </p:nvPr>
        </p:nvSpPr>
        <p:spPr/>
        <p:txBody>
          <a:bodyPr/>
          <a:lstStyle/>
          <a:p>
            <a:fld id="{8B3DACF8-D5A6-4BC8-8314-C1B4B1E774D9}" type="slidenum">
              <a:rPr lang="en-US" altLang="en-US"/>
              <a:pPr/>
              <a:t>8</a:t>
            </a:fld>
            <a:endParaRPr lang="en-US" altLang="en-US"/>
          </a:p>
        </p:txBody>
      </p:sp>
      <p:sp>
        <p:nvSpPr>
          <p:cNvPr id="1441795" name="Rectangle 3">
            <a:extLst>
              <a:ext uri="{FF2B5EF4-FFF2-40B4-BE49-F238E27FC236}">
                <a16:creationId xmlns:a16="http://schemas.microsoft.com/office/drawing/2014/main" id="{AEEB6564-944A-45E6-9C8A-769F888B3102}"/>
              </a:ext>
            </a:extLst>
          </p:cNvPr>
          <p:cNvSpPr>
            <a:spLocks noGrp="1" noChangeArrowheads="1"/>
          </p:cNvSpPr>
          <p:nvPr>
            <p:ph type="body" idx="1"/>
          </p:nvPr>
        </p:nvSpPr>
        <p:spPr>
          <a:xfrm>
            <a:off x="142875" y="914400"/>
            <a:ext cx="8813800" cy="5773738"/>
          </a:xfrm>
        </p:spPr>
        <p:txBody>
          <a:bodyPr/>
          <a:lstStyle/>
          <a:p>
            <a:pPr marL="347663" indent="-347663">
              <a:lnSpc>
                <a:spcPct val="105000"/>
              </a:lnSpc>
            </a:pPr>
            <a:r>
              <a:rPr lang="fr-FR" altLang="en-US">
                <a:sym typeface="Symbol" panose="05050102010706020507" pitchFamily="18" charset="2"/>
              </a:rPr>
              <a:t>Kiểm tra kiểu dữ liệu cho toán tử</a:t>
            </a:r>
          </a:p>
          <a:p>
            <a:pPr marL="912813" lvl="1" indent="-450850">
              <a:lnSpc>
                <a:spcPct val="105000"/>
              </a:lnSpc>
            </a:pPr>
            <a:r>
              <a:rPr lang="fr-FR" altLang="en-US">
                <a:sym typeface="Symbol" panose="05050102010706020507" pitchFamily="18" charset="2"/>
              </a:rPr>
              <a:t>Toán tử % của C đòi hỏi toán hạng kiểu nguyên</a:t>
            </a:r>
          </a:p>
          <a:p>
            <a:pPr marL="912813" lvl="1" indent="-450850">
              <a:lnSpc>
                <a:spcPct val="105000"/>
              </a:lnSpc>
            </a:pPr>
            <a:r>
              <a:rPr lang="fr-FR" altLang="en-US">
                <a:sym typeface="Symbol" panose="05050102010706020507" pitchFamily="18" charset="2"/>
              </a:rPr>
              <a:t>Có thể yêu cầu chuyển kiểu bắt buộc (</a:t>
            </a:r>
            <a:r>
              <a:rPr lang="fr-FR" altLang="en-US" i="1">
                <a:solidFill>
                  <a:srgbClr val="3539EB"/>
                </a:solidFill>
                <a:sym typeface="Symbol" panose="05050102010706020507" pitchFamily="18" charset="2"/>
              </a:rPr>
              <a:t>int2real</a:t>
            </a:r>
            <a:r>
              <a:rPr lang="fr-FR" altLang="en-US">
                <a:sym typeface="Symbol" panose="05050102010706020507" pitchFamily="18" charset="2"/>
              </a:rPr>
              <a:t>)</a:t>
            </a:r>
          </a:p>
          <a:p>
            <a:pPr marL="912813" lvl="1" indent="-450850">
              <a:lnSpc>
                <a:spcPct val="105000"/>
              </a:lnSpc>
            </a:pPr>
            <a:r>
              <a:rPr lang="fr-FR" altLang="en-US">
                <a:sym typeface="Symbol" panose="05050102010706020507" pitchFamily="18" charset="2"/>
              </a:rPr>
              <a:t>Chỉ số của mảng phải nguyên</a:t>
            </a:r>
          </a:p>
          <a:p>
            <a:pPr marL="347663" indent="-347663">
              <a:lnSpc>
                <a:spcPct val="105000"/>
              </a:lnSpc>
            </a:pPr>
            <a:r>
              <a:rPr lang="fr-FR" altLang="en-US">
                <a:sym typeface="Symbol" panose="05050102010706020507" pitchFamily="18" charset="2"/>
              </a:rPr>
              <a:t>Kiểm tra sự tương ứng giữa tham số thực sự và hình thức</a:t>
            </a:r>
          </a:p>
          <a:p>
            <a:pPr marL="912813" lvl="1" indent="-450850">
              <a:lnSpc>
                <a:spcPct val="105000"/>
              </a:lnSpc>
            </a:pPr>
            <a:r>
              <a:rPr lang="fr-FR" altLang="en-US">
                <a:sym typeface="Symbol" panose="05050102010706020507" pitchFamily="18" charset="2"/>
              </a:rPr>
              <a:t>Số lượng tham số, tương ứng kiểu</a:t>
            </a:r>
          </a:p>
          <a:p>
            <a:pPr marL="347663" indent="-347663">
              <a:lnSpc>
                <a:spcPct val="105000"/>
              </a:lnSpc>
            </a:pPr>
            <a:r>
              <a:rPr lang="fr-FR" altLang="en-US">
                <a:sym typeface="Symbol" panose="05050102010706020507" pitchFamily="18" charset="2"/>
              </a:rPr>
              <a:t>Kiểm tra kiểu trả về của hàm..</a:t>
            </a:r>
          </a:p>
        </p:txBody>
      </p:sp>
      <p:grpSp>
        <p:nvGrpSpPr>
          <p:cNvPr id="1441797" name="Group 5">
            <a:extLst>
              <a:ext uri="{FF2B5EF4-FFF2-40B4-BE49-F238E27FC236}">
                <a16:creationId xmlns:a16="http://schemas.microsoft.com/office/drawing/2014/main" id="{665D0F13-0561-49E6-889C-D74F24D6C767}"/>
              </a:ext>
            </a:extLst>
          </p:cNvPr>
          <p:cNvGrpSpPr>
            <a:grpSpLocks/>
          </p:cNvGrpSpPr>
          <p:nvPr/>
        </p:nvGrpSpPr>
        <p:grpSpPr bwMode="auto">
          <a:xfrm>
            <a:off x="304800" y="5257800"/>
            <a:ext cx="8305800" cy="1479550"/>
            <a:chOff x="192" y="3312"/>
            <a:chExt cx="5232" cy="932"/>
          </a:xfrm>
        </p:grpSpPr>
        <p:sp>
          <p:nvSpPr>
            <p:cNvPr id="1441798" name="AutoShape 6">
              <a:extLst>
                <a:ext uri="{FF2B5EF4-FFF2-40B4-BE49-F238E27FC236}">
                  <a16:creationId xmlns:a16="http://schemas.microsoft.com/office/drawing/2014/main" id="{BCD69637-BE60-41AE-B2D7-2AD44D50A33A}"/>
                </a:ext>
              </a:extLst>
            </p:cNvPr>
            <p:cNvSpPr>
              <a:spLocks/>
            </p:cNvSpPr>
            <p:nvPr/>
          </p:nvSpPr>
          <p:spPr bwMode="auto">
            <a:xfrm rot="5400000">
              <a:off x="2592" y="912"/>
              <a:ext cx="432" cy="5232"/>
            </a:xfrm>
            <a:prstGeom prst="rightBrace">
              <a:avLst>
                <a:gd name="adj1" fmla="val 10092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799" name="Text Box 7">
              <a:extLst>
                <a:ext uri="{FF2B5EF4-FFF2-40B4-BE49-F238E27FC236}">
                  <a16:creationId xmlns:a16="http://schemas.microsoft.com/office/drawing/2014/main" id="{C08A4E0C-8555-417A-9B70-7FABF8245A63}"/>
                </a:ext>
              </a:extLst>
            </p:cNvPr>
            <p:cNvSpPr txBox="1">
              <a:spLocks noChangeArrowheads="1"/>
            </p:cNvSpPr>
            <p:nvPr/>
          </p:nvSpPr>
          <p:spPr bwMode="auto">
            <a:xfrm>
              <a:off x="192" y="3648"/>
              <a:ext cx="518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a:r>
                <a:rPr lang="en-US" altLang="en-US" sz="2800" b="0">
                  <a:solidFill>
                    <a:schemeClr val="accent2"/>
                  </a:solidFill>
                </a:rPr>
                <a:t>Các biểu thức kiểu của ngôn ngữ </a:t>
              </a:r>
            </a:p>
            <a:p>
              <a:pPr lvl="1" algn="ctr"/>
              <a:r>
                <a:rPr lang="en-US" altLang="en-US" sz="2800" b="0">
                  <a:solidFill>
                    <a:schemeClr val="accent2"/>
                  </a:solidFill>
                </a:rPr>
                <a:t>Bộ luật để định kiểu cho các cấu trúc</a:t>
              </a:r>
            </a:p>
          </p:txBody>
        </p:sp>
      </p:grpSp>
      <p:sp>
        <p:nvSpPr>
          <p:cNvPr id="1441801" name="Rectangle 9">
            <a:extLst>
              <a:ext uri="{FF2B5EF4-FFF2-40B4-BE49-F238E27FC236}">
                <a16:creationId xmlns:a16="http://schemas.microsoft.com/office/drawing/2014/main" id="{86682BA7-04A5-487A-8AFE-75BBEA94AD29}"/>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Nhiệm vụ của bộ phân tích ngữ nghĩa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41797"/>
                                        </p:tgtEl>
                                        <p:attrNameLst>
                                          <p:attrName>style.visibility</p:attrName>
                                        </p:attrNameLst>
                                      </p:cBhvr>
                                      <p:to>
                                        <p:strVal val="visible"/>
                                      </p:to>
                                    </p:set>
                                    <p:animEffect transition="in" filter="dissolve">
                                      <p:cBhvr>
                                        <p:cTn id="7" dur="500"/>
                                        <p:tgtEl>
                                          <p:spTgt spid="144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5DE1B4-666E-4DC3-806C-4CF1F1C1CAC9}"/>
              </a:ext>
            </a:extLst>
          </p:cNvPr>
          <p:cNvSpPr>
            <a:spLocks noGrp="1"/>
          </p:cNvSpPr>
          <p:nvPr>
            <p:ph type="sldNum" sz="quarter" idx="11"/>
          </p:nvPr>
        </p:nvSpPr>
        <p:spPr/>
        <p:txBody>
          <a:bodyPr/>
          <a:lstStyle/>
          <a:p>
            <a:fld id="{1229FA9D-988A-4397-B641-451F67B51734}" type="slidenum">
              <a:rPr lang="en-US" altLang="en-US"/>
              <a:pPr/>
              <a:t>9</a:t>
            </a:fld>
            <a:endParaRPr lang="en-US" altLang="en-US"/>
          </a:p>
        </p:txBody>
      </p:sp>
      <p:sp>
        <p:nvSpPr>
          <p:cNvPr id="1442818" name="Rectangle 2">
            <a:extLst>
              <a:ext uri="{FF2B5EF4-FFF2-40B4-BE49-F238E27FC236}">
                <a16:creationId xmlns:a16="http://schemas.microsoft.com/office/drawing/2014/main" id="{E5C365D3-E7E1-4D11-B435-9AFC782D79B9}"/>
              </a:ext>
            </a:extLst>
          </p:cNvPr>
          <p:cNvSpPr>
            <a:spLocks noGrp="1" noChangeArrowheads="1"/>
          </p:cNvSpPr>
          <p:nvPr>
            <p:ph type="body" idx="1"/>
          </p:nvPr>
        </p:nvSpPr>
        <p:spPr>
          <a:xfrm>
            <a:off x="142875" y="931863"/>
            <a:ext cx="8813800" cy="5773737"/>
          </a:xfrm>
        </p:spPr>
        <p:txBody>
          <a:bodyPr/>
          <a:lstStyle/>
          <a:p>
            <a:pPr marL="347663" indent="-347663"/>
            <a:r>
              <a:rPr lang="en-US" altLang="en-US">
                <a:solidFill>
                  <a:srgbClr val="1E0068"/>
                </a:solidFill>
              </a:rPr>
              <a:t>Lưu trữ thông tin về các định danh trong chương trình và các thuộc tính của chúng</a:t>
            </a:r>
          </a:p>
          <a:p>
            <a:pPr marL="912813" lvl="1" indent="-450850"/>
            <a:r>
              <a:rPr lang="en-US" altLang="en-US">
                <a:solidFill>
                  <a:srgbClr val="1E0068"/>
                </a:solidFill>
              </a:rPr>
              <a:t>Hằng: {tên, kiểu, giá trị}</a:t>
            </a:r>
          </a:p>
          <a:p>
            <a:pPr marL="912813" lvl="1" indent="-450850"/>
            <a:r>
              <a:rPr lang="en-US" altLang="en-US">
                <a:solidFill>
                  <a:srgbClr val="1E0068"/>
                </a:solidFill>
              </a:rPr>
              <a:t>Kiểu người dùng định nghĩa: {tên, kiểu thực tế}</a:t>
            </a:r>
          </a:p>
          <a:p>
            <a:pPr marL="912813" lvl="1" indent="-450850"/>
            <a:r>
              <a:rPr lang="en-US" altLang="en-US">
                <a:solidFill>
                  <a:srgbClr val="1E0068"/>
                </a:solidFill>
              </a:rPr>
              <a:t>Biến: {tên, kiểu}</a:t>
            </a:r>
          </a:p>
          <a:p>
            <a:pPr marL="912813" lvl="1" indent="-450850"/>
            <a:r>
              <a:rPr lang="en-US" altLang="en-US">
                <a:solidFill>
                  <a:srgbClr val="1E0068"/>
                </a:solidFill>
              </a:rPr>
              <a:t>Hàm: {tên, các tham số hình thức, kiểu trả về, các khai báo địa phương}</a:t>
            </a:r>
          </a:p>
          <a:p>
            <a:pPr marL="912813" lvl="1" indent="-450850"/>
            <a:r>
              <a:rPr lang="en-US" altLang="en-US">
                <a:solidFill>
                  <a:srgbClr val="1E0068"/>
                </a:solidFill>
              </a:rPr>
              <a:t>Thủ tục: {tên, các tham số hình thức, các khai báo địa phương)</a:t>
            </a:r>
            <a:r>
              <a:rPr lang="ar-SA" altLang="en-US">
                <a:solidFill>
                  <a:srgbClr val="1E0068"/>
                </a:solidFill>
                <a:cs typeface="Arial" panose="020B0604020202020204" pitchFamily="34" charset="0"/>
              </a:rPr>
              <a:t>‏</a:t>
            </a:r>
            <a:endParaRPr lang="en-US" altLang="en-US">
              <a:solidFill>
                <a:srgbClr val="1E0068"/>
              </a:solidFill>
            </a:endParaRPr>
          </a:p>
          <a:p>
            <a:pPr marL="912813" lvl="1" indent="-450850"/>
            <a:r>
              <a:rPr lang="en-US" altLang="en-US">
                <a:solidFill>
                  <a:srgbClr val="1E0068"/>
                </a:solidFill>
              </a:rPr>
              <a:t>Tham số hình thức: {tên, kiểu, tham biến/tham trị}</a:t>
            </a:r>
          </a:p>
        </p:txBody>
      </p:sp>
      <p:sp>
        <p:nvSpPr>
          <p:cNvPr id="1442822" name="Rectangle 6">
            <a:extLst>
              <a:ext uri="{FF2B5EF4-FFF2-40B4-BE49-F238E27FC236}">
                <a16:creationId xmlns:a16="http://schemas.microsoft.com/office/drawing/2014/main" id="{47CD6DB8-3092-4925-99F8-7045876101C3}"/>
              </a:ext>
            </a:extLst>
          </p:cNvPr>
          <p:cNvSpPr>
            <a:spLocks noGrp="1" noChangeArrowheads="1"/>
          </p:cNvSpPr>
          <p:nvPr>
            <p:ph type="title"/>
          </p:nvPr>
        </p:nvSpPr>
        <p:spPr>
          <a:solidFill>
            <a:schemeClr val="accent2"/>
          </a:solidFill>
          <a:ln/>
        </p:spPr>
        <p:txBody>
          <a:bodyPr/>
          <a:lstStyle/>
          <a:p>
            <a:r>
              <a:rPr lang="en-US" altLang="en-US" sz="3600">
                <a:solidFill>
                  <a:schemeClr val="bg1"/>
                </a:solidFill>
              </a:rPr>
              <a:t>Bảng ký hiệu</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EF7AC4BD9C6143ABC1999F4FA02D06" ma:contentTypeVersion="6" ma:contentTypeDescription="Create a new document." ma:contentTypeScope="" ma:versionID="65c2f6b24d5b1624f672993b343569c1">
  <xsd:schema xmlns:xsd="http://www.w3.org/2001/XMLSchema" xmlns:xs="http://www.w3.org/2001/XMLSchema" xmlns:p="http://schemas.microsoft.com/office/2006/metadata/properties" xmlns:ns2="a16b1abc-7064-4cf8-986c-97f9957d95df" targetNamespace="http://schemas.microsoft.com/office/2006/metadata/properties" ma:root="true" ma:fieldsID="e95438b88c364c091ec9a572110341de" ns2:_="">
    <xsd:import namespace="a16b1abc-7064-4cf8-986c-97f9957d95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b1abc-7064-4cf8-986c-97f9957d95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D9FE74-BAB3-4B95-9F2F-EF5FB143FFEE}">
  <ds:schemaRefs>
    <ds:schemaRef ds:uri="http://schemas.microsoft.com/sharepoint/v3/contenttype/forms"/>
  </ds:schemaRefs>
</ds:datastoreItem>
</file>

<file path=customXml/itemProps2.xml><?xml version="1.0" encoding="utf-8"?>
<ds:datastoreItem xmlns:ds="http://schemas.openxmlformats.org/officeDocument/2006/customXml" ds:itemID="{F9DB7A10-FFFA-4F5F-9ACC-92FF109B0EC8}">
  <ds:schemaRefs>
    <ds:schemaRef ds:uri="a16b1abc-7064-4cf8-986c-97f9957d95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66</Slides>
  <Notes>1</Notes>
  <HiddenSlides>0</HiddenSlide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Default Design</vt:lpstr>
      <vt:lpstr>Thực hành CHƯƠNG TRÌNH DỊCH Bài 4: Phân tích ngữ nghĩa</vt:lpstr>
      <vt:lpstr>Ví dụ 1</vt:lpstr>
      <vt:lpstr>Ví dụ 1</vt:lpstr>
      <vt:lpstr>Ví dụ 2</vt:lpstr>
      <vt:lpstr>Nhận xét</vt:lpstr>
      <vt:lpstr>Vị trí của bộ phân tích ngữ nghĩa</vt:lpstr>
      <vt:lpstr>Nhiệm vụ của bộ phân tích ngữ nghĩa</vt:lpstr>
      <vt:lpstr>Nhiệm vụ của bộ phân tích ngữ nghĩa</vt:lpstr>
      <vt:lpstr>Bảng ký hiệu</vt:lpstr>
      <vt:lpstr>Bảng ký hiệu</vt:lpstr>
      <vt:lpstr>Bảng ký hiệu trong KPL</vt:lpstr>
      <vt:lpstr>Xây dựng bảng ký hiệuCác thành phần</vt:lpstr>
      <vt:lpstr>Xây dựng bảng ký hiệuCác thành phần</vt:lpstr>
      <vt:lpstr>Xây dựng bảng ký hiệu</vt:lpstr>
      <vt:lpstr>Kiểu</vt:lpstr>
      <vt:lpstr>Hằng số</vt:lpstr>
      <vt:lpstr>Hằng số và kiểu</vt:lpstr>
      <vt:lpstr>Đối tượng</vt:lpstr>
      <vt:lpstr>Đối tượng (tiếp)</vt:lpstr>
      <vt:lpstr>Thuộc tính của đối tượng</vt:lpstr>
      <vt:lpstr>Thuộc tính của đối tượng</vt:lpstr>
      <vt:lpstr>Ví dụ: Đối tượng hàm</vt:lpstr>
      <vt:lpstr>Đối tượngCác hàm liên quan</vt:lpstr>
      <vt:lpstr>Giải phóng bộ nhớ</vt:lpstr>
      <vt:lpstr>Hỗ trợ gỡ rối</vt:lpstr>
      <vt:lpstr>Nhiệm vụ ngày thứ nhất</vt:lpstr>
      <vt:lpstr>Phân tích ngữ nghĩa</vt:lpstr>
      <vt:lpstr>Xây dựng bảng ký hiệu trong KPL</vt:lpstr>
      <vt:lpstr>Khởi tạo và giải phóng bảng ký hiệu</vt:lpstr>
      <vt:lpstr>Khởi tạo chương trình</vt:lpstr>
      <vt:lpstr>Khai báo hằng</vt:lpstr>
      <vt:lpstr>Khai báo kiểu tự định nghĩa</vt:lpstr>
      <vt:lpstr>Khai báo biến</vt:lpstr>
      <vt:lpstr>Khai báo hàm</vt:lpstr>
      <vt:lpstr>Khai báo thủ tục</vt:lpstr>
      <vt:lpstr>Khai báo tham số hình thức</vt:lpstr>
      <vt:lpstr>Nhiệm vụ ngày thứ hai</vt:lpstr>
      <vt:lpstr>Kết quả ví dụ</vt:lpstr>
      <vt:lpstr>Phân tích ngữ nghĩa</vt:lpstr>
      <vt:lpstr>Kiểm tra trong khai báo</vt:lpstr>
      <vt:lpstr>Kiểm tra tên hợp lệ</vt:lpstr>
      <vt:lpstr>Kiểm tra hằng số đã khai báo</vt:lpstr>
      <vt:lpstr>Kiểm tra kiểu đã khai báo</vt:lpstr>
      <vt:lpstr>Kiểm tra biến đã khai báo (1/2)</vt:lpstr>
      <vt:lpstr>Kiểm tra biến đã khai báo (2/2)</vt:lpstr>
      <vt:lpstr>Kiểm tra hàm đã khai báo</vt:lpstr>
      <vt:lpstr>Kiểm tra thủ tục đã khai báo</vt:lpstr>
      <vt:lpstr>Các mã lỗi</vt:lpstr>
      <vt:lpstr>Nhiệm vụ ngày thứ ba</vt:lpstr>
      <vt:lpstr>Phân tích ngữ nghĩa</vt:lpstr>
      <vt:lpstr>Kiểm tra tính nhất quán</vt:lpstr>
      <vt:lpstr>Các hàm so sánh kiểu</vt:lpstr>
      <vt:lpstr>Duyệt hằng</vt:lpstr>
      <vt:lpstr>Kiểu của nhân tố</vt:lpstr>
      <vt:lpstr>Kiểu toán hạng</vt:lpstr>
      <vt:lpstr>Duyệt Biểu thức</vt:lpstr>
      <vt:lpstr>Kiểu biểu thức</vt:lpstr>
      <vt:lpstr>Câu lệnh gán</vt:lpstr>
      <vt:lpstr>LValue</vt:lpstr>
      <vt:lpstr>Chỉ số mảng</vt:lpstr>
      <vt:lpstr>Câu lệnh For</vt:lpstr>
      <vt:lpstr>Gọi thủ tục, hàm</vt:lpstr>
      <vt:lpstr>Duyệt tham số hàm/thủ tục</vt:lpstr>
      <vt:lpstr>Duyệt tham số hàm/thủ tục</vt:lpstr>
      <vt:lpstr>Duyệt Điều kiện</vt:lpstr>
      <vt:lpstr>Nhiệm vụ ngày thứ tư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Pham Dang Hai</dc:creator>
  <cp:revision>1</cp:revision>
  <dcterms:created xsi:type="dcterms:W3CDTF">2011-09-29T02:04:50Z</dcterms:created>
  <dcterms:modified xsi:type="dcterms:W3CDTF">2020-04-27T08:12:10Z</dcterms:modified>
</cp:coreProperties>
</file>