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8" r:id="rId3"/>
    <p:sldId id="257" r:id="rId4"/>
    <p:sldId id="269" r:id="rId5"/>
    <p:sldId id="267" r:id="rId6"/>
    <p:sldId id="268" r:id="rId7"/>
    <p:sldId id="266" r:id="rId8"/>
    <p:sldId id="270" r:id="rId9"/>
    <p:sldId id="271" r:id="rId10"/>
    <p:sldId id="272" r:id="rId11"/>
    <p:sldId id="276" r:id="rId12"/>
    <p:sldId id="273" r:id="rId13"/>
    <p:sldId id="280" r:id="rId14"/>
    <p:sldId id="274" r:id="rId15"/>
    <p:sldId id="275" r:id="rId16"/>
    <p:sldId id="277" r:id="rId17"/>
    <p:sldId id="278" r:id="rId18"/>
    <p:sldId id="279" r:id="rId19"/>
  </p:sldIdLst>
  <p:sldSz cx="18288000" cy="10287000"/>
  <p:notesSz cx="6858000" cy="9144000"/>
  <p:embeddedFontLst>
    <p:embeddedFont>
      <p:font typeface="DM Sans" pitchFamily="2" charset="0"/>
      <p:regular r:id="rId21"/>
      <p:bold r:id="rId22"/>
      <p:italic r:id="rId23"/>
      <p:boldItalic r:id="rId24"/>
    </p:embeddedFont>
    <p:embeddedFont>
      <p:font typeface="DM Sans Bold" charset="0"/>
      <p:regular r:id="rId25"/>
    </p:embeddedFont>
    <p:embeddedFont>
      <p:font typeface="DM Sans Medium" pitchFamily="2" charset="0"/>
      <p:regular r:id="rId26"/>
      <p:italic r:id="rId27"/>
    </p:embeddedFont>
    <p:embeddedFont>
      <p:font typeface="Noto Serif Display" panose="020B0604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4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D67F0-CDD5-40D6-9950-B6DE544575C1}"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CA993-9D80-4DC1-AD9D-B9058FE78906}" type="slidenum">
              <a:rPr lang="en-US" smtClean="0"/>
              <a:t>‹#›</a:t>
            </a:fld>
            <a:endParaRPr lang="en-US"/>
          </a:p>
        </p:txBody>
      </p:sp>
    </p:spTree>
    <p:extLst>
      <p:ext uri="{BB962C8B-B14F-4D97-AF65-F5344CB8AC3E}">
        <p14:creationId xmlns:p14="http://schemas.microsoft.com/office/powerpoint/2010/main" val="84885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labwork</a:t>
            </a:r>
            <a:r>
              <a:rPr lang="en-US" dirty="0"/>
              <a:t> requires evaluating the performance of the CSMA/CA protocol without the RTS/CTS (Request-to-Send/Clear-to-Send) scheme. The number of nodes within the communication range is to be increased from 2 to 30 nodes.</a:t>
            </a:r>
          </a:p>
        </p:txBody>
      </p:sp>
      <p:sp>
        <p:nvSpPr>
          <p:cNvPr id="4" name="Slide Number Placeholder 3"/>
          <p:cNvSpPr>
            <a:spLocks noGrp="1"/>
          </p:cNvSpPr>
          <p:nvPr>
            <p:ph type="sldNum" sz="quarter" idx="5"/>
          </p:nvPr>
        </p:nvSpPr>
        <p:spPr/>
        <p:txBody>
          <a:bodyPr/>
          <a:lstStyle/>
          <a:p>
            <a:fld id="{C36CA993-9D80-4DC1-AD9D-B9058FE78906}" type="slidenum">
              <a:rPr lang="en-US" smtClean="0"/>
              <a:t>5</a:t>
            </a:fld>
            <a:endParaRPr lang="en-US"/>
          </a:p>
        </p:txBody>
      </p:sp>
    </p:spTree>
    <p:extLst>
      <p:ext uri="{BB962C8B-B14F-4D97-AF65-F5344CB8AC3E}">
        <p14:creationId xmlns:p14="http://schemas.microsoft.com/office/powerpoint/2010/main" val="1793276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CA993-9D80-4DC1-AD9D-B9058FE78906}" type="slidenum">
              <a:rPr lang="en-US" smtClean="0"/>
              <a:t>17</a:t>
            </a:fld>
            <a:endParaRPr lang="en-US"/>
          </a:p>
        </p:txBody>
      </p:sp>
    </p:spTree>
    <p:extLst>
      <p:ext uri="{BB962C8B-B14F-4D97-AF65-F5344CB8AC3E}">
        <p14:creationId xmlns:p14="http://schemas.microsoft.com/office/powerpoint/2010/main" val="426309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CA993-9D80-4DC1-AD9D-B9058FE78906}" type="slidenum">
              <a:rPr lang="en-US" smtClean="0"/>
              <a:t>6</a:t>
            </a:fld>
            <a:endParaRPr lang="en-US"/>
          </a:p>
        </p:txBody>
      </p:sp>
    </p:spTree>
    <p:extLst>
      <p:ext uri="{BB962C8B-B14F-4D97-AF65-F5344CB8AC3E}">
        <p14:creationId xmlns:p14="http://schemas.microsoft.com/office/powerpoint/2010/main" val="2046431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CA993-9D80-4DC1-AD9D-B9058FE78906}" type="slidenum">
              <a:rPr lang="en-US" smtClean="0"/>
              <a:t>8</a:t>
            </a:fld>
            <a:endParaRPr lang="en-US"/>
          </a:p>
        </p:txBody>
      </p:sp>
    </p:spTree>
    <p:extLst>
      <p:ext uri="{BB962C8B-B14F-4D97-AF65-F5344CB8AC3E}">
        <p14:creationId xmlns:p14="http://schemas.microsoft.com/office/powerpoint/2010/main" val="4044758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MAC layer using “ns3::</a:t>
            </a:r>
            <a:r>
              <a:rPr lang="en-US" dirty="0" err="1"/>
              <a:t>AdhocWifiMac</a:t>
            </a:r>
            <a:r>
              <a:rPr lang="en-US" dirty="0"/>
              <a:t>” to make the network works in ad-hoc mode </a:t>
            </a:r>
          </a:p>
        </p:txBody>
      </p:sp>
      <p:sp>
        <p:nvSpPr>
          <p:cNvPr id="4" name="Slide Number Placeholder 3"/>
          <p:cNvSpPr>
            <a:spLocks noGrp="1"/>
          </p:cNvSpPr>
          <p:nvPr>
            <p:ph type="sldNum" sz="quarter" idx="5"/>
          </p:nvPr>
        </p:nvSpPr>
        <p:spPr/>
        <p:txBody>
          <a:bodyPr/>
          <a:lstStyle/>
          <a:p>
            <a:fld id="{C36CA993-9D80-4DC1-AD9D-B9058FE78906}" type="slidenum">
              <a:rPr lang="en-US" smtClean="0"/>
              <a:t>9</a:t>
            </a:fld>
            <a:endParaRPr lang="en-US"/>
          </a:p>
        </p:txBody>
      </p:sp>
    </p:spTree>
    <p:extLst>
      <p:ext uri="{BB962C8B-B14F-4D97-AF65-F5344CB8AC3E}">
        <p14:creationId xmlns:p14="http://schemas.microsoft.com/office/powerpoint/2010/main" val="3024811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we create a </a:t>
            </a:r>
            <a:r>
              <a:rPr lang="en-US" dirty="0" err="1"/>
              <a:t>UdpEchoServerHelper</a:t>
            </a:r>
            <a:r>
              <a:rPr lang="en-US" dirty="0"/>
              <a:t> and provide the server port number.</a:t>
            </a:r>
          </a:p>
          <a:p>
            <a:r>
              <a:rPr lang="en-US" dirty="0"/>
              <a:t>Secondly, instantiate the server on the chosen server node.</a:t>
            </a:r>
          </a:p>
          <a:p>
            <a:endParaRPr lang="en-US" dirty="0"/>
          </a:p>
          <a:p>
            <a:r>
              <a:rPr lang="en-US" dirty="0"/>
              <a:t>Create a </a:t>
            </a:r>
            <a:r>
              <a:rPr lang="en-US" dirty="0" err="1"/>
              <a:t>UdpEchoClientHelper</a:t>
            </a:r>
            <a:r>
              <a:rPr lang="en-US" dirty="0"/>
              <a:t> and provide the remote address and port. After, we install the client on every other node except the </a:t>
            </a:r>
            <a:r>
              <a:rPr lang="en-US" dirty="0" err="1"/>
              <a:t>serverNode</a:t>
            </a:r>
            <a:r>
              <a:rPr lang="en-US" dirty="0"/>
              <a:t>.</a:t>
            </a:r>
          </a:p>
        </p:txBody>
      </p:sp>
      <p:sp>
        <p:nvSpPr>
          <p:cNvPr id="4" name="Slide Number Placeholder 3"/>
          <p:cNvSpPr>
            <a:spLocks noGrp="1"/>
          </p:cNvSpPr>
          <p:nvPr>
            <p:ph type="sldNum" sz="quarter" idx="5"/>
          </p:nvPr>
        </p:nvSpPr>
        <p:spPr/>
        <p:txBody>
          <a:bodyPr/>
          <a:lstStyle/>
          <a:p>
            <a:fld id="{C36CA993-9D80-4DC1-AD9D-B9058FE78906}" type="slidenum">
              <a:rPr lang="en-US" smtClean="0"/>
              <a:t>11</a:t>
            </a:fld>
            <a:endParaRPr lang="en-US"/>
          </a:p>
        </p:txBody>
      </p:sp>
    </p:spTree>
    <p:extLst>
      <p:ext uri="{BB962C8B-B14F-4D97-AF65-F5344CB8AC3E}">
        <p14:creationId xmlns:p14="http://schemas.microsoft.com/office/powerpoint/2010/main" val="112877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t>
            </a:r>
            <a:r>
              <a:rPr lang="en-US" dirty="0" err="1"/>
              <a:t>flowMonitor</a:t>
            </a:r>
            <a:r>
              <a:rPr lang="en-US" dirty="0"/>
              <a:t> to collect data</a:t>
            </a:r>
          </a:p>
        </p:txBody>
      </p:sp>
      <p:sp>
        <p:nvSpPr>
          <p:cNvPr id="4" name="Slide Number Placeholder 3"/>
          <p:cNvSpPr>
            <a:spLocks noGrp="1"/>
          </p:cNvSpPr>
          <p:nvPr>
            <p:ph type="sldNum" sz="quarter" idx="5"/>
          </p:nvPr>
        </p:nvSpPr>
        <p:spPr/>
        <p:txBody>
          <a:bodyPr/>
          <a:lstStyle/>
          <a:p>
            <a:fld id="{C36CA993-9D80-4DC1-AD9D-B9058FE78906}" type="slidenum">
              <a:rPr lang="en-US" smtClean="0"/>
              <a:t>13</a:t>
            </a:fld>
            <a:endParaRPr lang="en-US"/>
          </a:p>
        </p:txBody>
      </p:sp>
    </p:spTree>
    <p:extLst>
      <p:ext uri="{BB962C8B-B14F-4D97-AF65-F5344CB8AC3E}">
        <p14:creationId xmlns:p14="http://schemas.microsoft.com/office/powerpoint/2010/main" val="2146845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CA993-9D80-4DC1-AD9D-B9058FE78906}" type="slidenum">
              <a:rPr lang="en-US" smtClean="0"/>
              <a:t>14</a:t>
            </a:fld>
            <a:endParaRPr lang="en-US"/>
          </a:p>
        </p:txBody>
      </p:sp>
    </p:spTree>
    <p:extLst>
      <p:ext uri="{BB962C8B-B14F-4D97-AF65-F5344CB8AC3E}">
        <p14:creationId xmlns:p14="http://schemas.microsoft.com/office/powerpoint/2010/main" val="4210503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 Flow Monitor: Data is stored in flows that contain all data about packets sent by a particular host to another</a:t>
            </a:r>
          </a:p>
          <a:p>
            <a:endParaRPr lang="en-US" dirty="0"/>
          </a:p>
          <a:p>
            <a:r>
              <a:rPr lang="en-US" dirty="0"/>
              <a:t>Data from the flows contains a lot of interesting information such as</a:t>
            </a:r>
          </a:p>
          <a:p>
            <a:endParaRPr lang="en-US" dirty="0"/>
          </a:p>
          <a:p>
            <a:r>
              <a:rPr lang="en-US" dirty="0"/>
              <a:t>The time the first and last packet is transmitted and received</a:t>
            </a:r>
          </a:p>
          <a:p>
            <a:r>
              <a:rPr lang="en-US" dirty="0"/>
              <a:t>The total delay</a:t>
            </a:r>
          </a:p>
          <a:p>
            <a:r>
              <a:rPr lang="en-US" dirty="0"/>
              <a:t>The total bytes and packets transmitted and received</a:t>
            </a:r>
          </a:p>
          <a:p>
            <a:endParaRPr lang="en-US" dirty="0"/>
          </a:p>
          <a:p>
            <a:r>
              <a:rPr lang="en-US" dirty="0"/>
              <a:t>All packets sent by some clients are completely lost. </a:t>
            </a:r>
          </a:p>
        </p:txBody>
      </p:sp>
      <p:sp>
        <p:nvSpPr>
          <p:cNvPr id="4" name="Slide Number Placeholder 3"/>
          <p:cNvSpPr>
            <a:spLocks noGrp="1"/>
          </p:cNvSpPr>
          <p:nvPr>
            <p:ph type="sldNum" sz="quarter" idx="5"/>
          </p:nvPr>
        </p:nvSpPr>
        <p:spPr/>
        <p:txBody>
          <a:bodyPr/>
          <a:lstStyle/>
          <a:p>
            <a:fld id="{C36CA993-9D80-4DC1-AD9D-B9058FE78906}" type="slidenum">
              <a:rPr lang="en-US" smtClean="0"/>
              <a:t>15</a:t>
            </a:fld>
            <a:endParaRPr lang="en-US"/>
          </a:p>
        </p:txBody>
      </p:sp>
    </p:spTree>
    <p:extLst>
      <p:ext uri="{BB962C8B-B14F-4D97-AF65-F5344CB8AC3E}">
        <p14:creationId xmlns:p14="http://schemas.microsoft.com/office/powerpoint/2010/main" val="48374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number of nodes increases, the ratio of lost client also increases</a:t>
            </a:r>
          </a:p>
        </p:txBody>
      </p:sp>
      <p:sp>
        <p:nvSpPr>
          <p:cNvPr id="4" name="Slide Number Placeholder 3"/>
          <p:cNvSpPr>
            <a:spLocks noGrp="1"/>
          </p:cNvSpPr>
          <p:nvPr>
            <p:ph type="sldNum" sz="quarter" idx="5"/>
          </p:nvPr>
        </p:nvSpPr>
        <p:spPr/>
        <p:txBody>
          <a:bodyPr/>
          <a:lstStyle/>
          <a:p>
            <a:fld id="{C36CA993-9D80-4DC1-AD9D-B9058FE78906}" type="slidenum">
              <a:rPr lang="en-US" smtClean="0"/>
              <a:t>16</a:t>
            </a:fld>
            <a:endParaRPr lang="en-US"/>
          </a:p>
        </p:txBody>
      </p:sp>
    </p:spTree>
    <p:extLst>
      <p:ext uri="{BB962C8B-B14F-4D97-AF65-F5344CB8AC3E}">
        <p14:creationId xmlns:p14="http://schemas.microsoft.com/office/powerpoint/2010/main" val="2153877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326309" y="1343025"/>
            <a:ext cx="10910396" cy="4744020"/>
          </a:xfrm>
          <a:prstGeom prst="rect">
            <a:avLst/>
          </a:prstGeom>
        </p:spPr>
        <p:txBody>
          <a:bodyPr lIns="0" tIns="0" rIns="0" bIns="0" rtlCol="0" anchor="t">
            <a:spAutoFit/>
          </a:bodyPr>
          <a:lstStyle/>
          <a:p>
            <a:pPr algn="ctr">
              <a:lnSpc>
                <a:spcPts val="12218"/>
              </a:lnSpc>
            </a:pPr>
            <a:r>
              <a:rPr lang="en-US" sz="12998">
                <a:solidFill>
                  <a:srgbClr val="000000"/>
                </a:solidFill>
                <a:latin typeface="DM Sans Bold"/>
              </a:rPr>
              <a:t>Network Simulation Final Project</a:t>
            </a:r>
          </a:p>
        </p:txBody>
      </p:sp>
      <p:sp>
        <p:nvSpPr>
          <p:cNvPr id="18" name="TextBox 18"/>
          <p:cNvSpPr txBox="1"/>
          <p:nvPr/>
        </p:nvSpPr>
        <p:spPr>
          <a:xfrm>
            <a:off x="3757713" y="6564822"/>
            <a:ext cx="10047588" cy="113047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Presented by Nguyen Quang Anh - Group 6 Leader - BA10-002</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52559BB-BD57-894A-A741-60BFE84001D5}"/>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pic>
        <p:nvPicPr>
          <p:cNvPr id="5" name="Picture 4">
            <a:extLst>
              <a:ext uri="{FF2B5EF4-FFF2-40B4-BE49-F238E27FC236}">
                <a16:creationId xmlns:a16="http://schemas.microsoft.com/office/drawing/2014/main" id="{B3F6AFF8-264B-E7FD-A383-A5AA809F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0695" y="647700"/>
            <a:ext cx="13117756" cy="2991267"/>
          </a:xfrm>
          <a:prstGeom prst="rect">
            <a:avLst/>
          </a:prstGeom>
        </p:spPr>
      </p:pic>
      <p:sp>
        <p:nvSpPr>
          <p:cNvPr id="6" name="TextBox 5">
            <a:extLst>
              <a:ext uri="{FF2B5EF4-FFF2-40B4-BE49-F238E27FC236}">
                <a16:creationId xmlns:a16="http://schemas.microsoft.com/office/drawing/2014/main" id="{19A4A942-D4A5-1E61-408F-2C8DF0A7BE50}"/>
              </a:ext>
            </a:extLst>
          </p:cNvPr>
          <p:cNvSpPr txBox="1"/>
          <p:nvPr/>
        </p:nvSpPr>
        <p:spPr>
          <a:xfrm>
            <a:off x="1981200" y="4360111"/>
            <a:ext cx="13182600" cy="830997"/>
          </a:xfrm>
          <a:prstGeom prst="rect">
            <a:avLst/>
          </a:prstGeom>
          <a:noFill/>
        </p:spPr>
        <p:txBody>
          <a:bodyPr wrap="square" rtlCol="0">
            <a:spAutoFit/>
          </a:bodyPr>
          <a:lstStyle/>
          <a:p>
            <a:pPr algn="ctr"/>
            <a:r>
              <a:rPr lang="en-US" sz="4800" dirty="0">
                <a:latin typeface="DM Sans Bold" charset="0"/>
              </a:rPr>
              <a:t>Source code to install the mobility model</a:t>
            </a:r>
          </a:p>
        </p:txBody>
      </p:sp>
      <p:pic>
        <p:nvPicPr>
          <p:cNvPr id="4" name="Picture 3">
            <a:extLst>
              <a:ext uri="{FF2B5EF4-FFF2-40B4-BE49-F238E27FC236}">
                <a16:creationId xmlns:a16="http://schemas.microsoft.com/office/drawing/2014/main" id="{AC5CA516-E249-CCC1-1F2D-CED64A218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695" y="5541062"/>
            <a:ext cx="14123028" cy="2326048"/>
          </a:xfrm>
          <a:prstGeom prst="rect">
            <a:avLst/>
          </a:prstGeom>
        </p:spPr>
      </p:pic>
      <p:sp>
        <p:nvSpPr>
          <p:cNvPr id="7" name="TextBox 6">
            <a:extLst>
              <a:ext uri="{FF2B5EF4-FFF2-40B4-BE49-F238E27FC236}">
                <a16:creationId xmlns:a16="http://schemas.microsoft.com/office/drawing/2014/main" id="{420B0470-A91E-5B92-CD98-6997EDFE5F6E}"/>
              </a:ext>
            </a:extLst>
          </p:cNvPr>
          <p:cNvSpPr txBox="1"/>
          <p:nvPr/>
        </p:nvSpPr>
        <p:spPr>
          <a:xfrm>
            <a:off x="2550695" y="8343900"/>
            <a:ext cx="14137105" cy="584775"/>
          </a:xfrm>
          <a:prstGeom prst="rect">
            <a:avLst/>
          </a:prstGeom>
          <a:noFill/>
        </p:spPr>
        <p:txBody>
          <a:bodyPr wrap="square" rtlCol="0">
            <a:spAutoFit/>
          </a:bodyPr>
          <a:lstStyle/>
          <a:p>
            <a:pPr algn="ctr"/>
            <a:r>
              <a:rPr lang="en-US" sz="3200" dirty="0">
                <a:latin typeface="DM Sans Bold" charset="0"/>
              </a:rPr>
              <a:t>Install Internet Stack</a:t>
            </a:r>
          </a:p>
        </p:txBody>
      </p:sp>
    </p:spTree>
    <p:extLst>
      <p:ext uri="{BB962C8B-B14F-4D97-AF65-F5344CB8AC3E}">
        <p14:creationId xmlns:p14="http://schemas.microsoft.com/office/powerpoint/2010/main" val="42338440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52559BB-BD57-894A-A741-60BFE84001D5}"/>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pic>
        <p:nvPicPr>
          <p:cNvPr id="8" name="Picture 7">
            <a:extLst>
              <a:ext uri="{FF2B5EF4-FFF2-40B4-BE49-F238E27FC236}">
                <a16:creationId xmlns:a16="http://schemas.microsoft.com/office/drawing/2014/main" id="{35496800-217C-9435-5AC3-374C3C44311D}"/>
              </a:ext>
            </a:extLst>
          </p:cNvPr>
          <p:cNvPicPr>
            <a:picLocks noChangeAspect="1"/>
          </p:cNvPicPr>
          <p:nvPr/>
        </p:nvPicPr>
        <p:blipFill>
          <a:blip r:embed="rId4"/>
          <a:stretch>
            <a:fillRect/>
          </a:stretch>
        </p:blipFill>
        <p:spPr>
          <a:xfrm>
            <a:off x="2590800" y="1257300"/>
            <a:ext cx="12114583" cy="6172200"/>
          </a:xfrm>
          <a:prstGeom prst="rect">
            <a:avLst/>
          </a:prstGeom>
        </p:spPr>
      </p:pic>
      <p:sp>
        <p:nvSpPr>
          <p:cNvPr id="9" name="TextBox 8">
            <a:extLst>
              <a:ext uri="{FF2B5EF4-FFF2-40B4-BE49-F238E27FC236}">
                <a16:creationId xmlns:a16="http://schemas.microsoft.com/office/drawing/2014/main" id="{C271F491-733B-04C7-4656-52D43B7E6402}"/>
              </a:ext>
            </a:extLst>
          </p:cNvPr>
          <p:cNvSpPr txBox="1"/>
          <p:nvPr/>
        </p:nvSpPr>
        <p:spPr>
          <a:xfrm>
            <a:off x="2667000" y="7886700"/>
            <a:ext cx="11811000" cy="830997"/>
          </a:xfrm>
          <a:prstGeom prst="rect">
            <a:avLst/>
          </a:prstGeom>
          <a:noFill/>
        </p:spPr>
        <p:txBody>
          <a:bodyPr wrap="square" rtlCol="0">
            <a:spAutoFit/>
          </a:bodyPr>
          <a:lstStyle/>
          <a:p>
            <a:pPr algn="ctr"/>
            <a:r>
              <a:rPr lang="en-US" sz="4800" dirty="0">
                <a:latin typeface="DM Sans Bold" charset="0"/>
              </a:rPr>
              <a:t>Set up an echo server</a:t>
            </a:r>
          </a:p>
        </p:txBody>
      </p:sp>
    </p:spTree>
    <p:extLst>
      <p:ext uri="{BB962C8B-B14F-4D97-AF65-F5344CB8AC3E}">
        <p14:creationId xmlns:p14="http://schemas.microsoft.com/office/powerpoint/2010/main" val="55627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1615187" y="4080191"/>
            <a:ext cx="15273353" cy="3384966"/>
          </a:xfrm>
          <a:prstGeom prst="rect">
            <a:avLst/>
          </a:prstGeom>
        </p:spPr>
        <p:txBody>
          <a:bodyPr wrap="square" lIns="0" tIns="0" rIns="0" bIns="0" rtlCol="0" anchor="t">
            <a:spAutoFit/>
          </a:bodyPr>
          <a:lstStyle/>
          <a:p>
            <a:pPr algn="ctr">
              <a:lnSpc>
                <a:spcPts val="12699"/>
              </a:lnSpc>
            </a:pPr>
            <a:r>
              <a:rPr lang="en-US" sz="14597" dirty="0">
                <a:solidFill>
                  <a:srgbClr val="000000"/>
                </a:solidFill>
                <a:latin typeface="DM Sans Bold"/>
              </a:rPr>
              <a:t>Data Collection &amp; Report</a:t>
            </a:r>
          </a:p>
        </p:txBody>
      </p:sp>
    </p:spTree>
    <p:extLst>
      <p:ext uri="{BB962C8B-B14F-4D97-AF65-F5344CB8AC3E}">
        <p14:creationId xmlns:p14="http://schemas.microsoft.com/office/powerpoint/2010/main" val="23922864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873B708-6957-4C0E-CD5B-209DB677C9EF}"/>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id="3" name="TextBox 2">
            <a:extLst>
              <a:ext uri="{FF2B5EF4-FFF2-40B4-BE49-F238E27FC236}">
                <a16:creationId xmlns:a16="http://schemas.microsoft.com/office/drawing/2014/main" id="{29C804ED-6DCB-3D01-4E75-6FD21781BC3B}"/>
              </a:ext>
            </a:extLst>
          </p:cNvPr>
          <p:cNvSpPr txBox="1"/>
          <p:nvPr/>
        </p:nvSpPr>
        <p:spPr>
          <a:xfrm>
            <a:off x="0" y="13519"/>
            <a:ext cx="18283084" cy="1015663"/>
          </a:xfrm>
          <a:prstGeom prst="rect">
            <a:avLst/>
          </a:prstGeom>
          <a:noFill/>
        </p:spPr>
        <p:txBody>
          <a:bodyPr wrap="square" rtlCol="0">
            <a:spAutoFit/>
          </a:bodyPr>
          <a:lstStyle/>
          <a:p>
            <a:r>
              <a:rPr lang="en-US" sz="6000" dirty="0">
                <a:latin typeface="DM Sans" pitchFamily="2" charset="0"/>
              </a:rPr>
              <a:t>Collect data</a:t>
            </a:r>
          </a:p>
        </p:txBody>
      </p:sp>
      <p:pic>
        <p:nvPicPr>
          <p:cNvPr id="6" name="Picture 5">
            <a:extLst>
              <a:ext uri="{FF2B5EF4-FFF2-40B4-BE49-F238E27FC236}">
                <a16:creationId xmlns:a16="http://schemas.microsoft.com/office/drawing/2014/main" id="{3298DB1C-75E6-2E9B-58D3-C43A5C84EB53}"/>
              </a:ext>
            </a:extLst>
          </p:cNvPr>
          <p:cNvPicPr>
            <a:picLocks noChangeAspect="1"/>
          </p:cNvPicPr>
          <p:nvPr/>
        </p:nvPicPr>
        <p:blipFill>
          <a:blip r:embed="rId4"/>
          <a:stretch>
            <a:fillRect/>
          </a:stretch>
        </p:blipFill>
        <p:spPr>
          <a:xfrm>
            <a:off x="3733800" y="3695700"/>
            <a:ext cx="9569618" cy="2590800"/>
          </a:xfrm>
          <a:prstGeom prst="rect">
            <a:avLst/>
          </a:prstGeom>
        </p:spPr>
      </p:pic>
    </p:spTree>
    <p:extLst>
      <p:ext uri="{BB962C8B-B14F-4D97-AF65-F5344CB8AC3E}">
        <p14:creationId xmlns:p14="http://schemas.microsoft.com/office/powerpoint/2010/main" val="3784973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873B708-6957-4C0E-CD5B-209DB677C9EF}"/>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id="3" name="TextBox 2">
            <a:extLst>
              <a:ext uri="{FF2B5EF4-FFF2-40B4-BE49-F238E27FC236}">
                <a16:creationId xmlns:a16="http://schemas.microsoft.com/office/drawing/2014/main" id="{29C804ED-6DCB-3D01-4E75-6FD21781BC3B}"/>
              </a:ext>
            </a:extLst>
          </p:cNvPr>
          <p:cNvSpPr txBox="1"/>
          <p:nvPr/>
        </p:nvSpPr>
        <p:spPr>
          <a:xfrm>
            <a:off x="0" y="13519"/>
            <a:ext cx="18283084" cy="1015663"/>
          </a:xfrm>
          <a:prstGeom prst="rect">
            <a:avLst/>
          </a:prstGeom>
          <a:noFill/>
        </p:spPr>
        <p:txBody>
          <a:bodyPr wrap="square" rtlCol="0">
            <a:spAutoFit/>
          </a:bodyPr>
          <a:lstStyle/>
          <a:p>
            <a:r>
              <a:rPr lang="en-US" sz="6000" dirty="0">
                <a:latin typeface="DM Sans" pitchFamily="2" charset="0"/>
              </a:rPr>
              <a:t>Running simulation</a:t>
            </a:r>
          </a:p>
        </p:txBody>
      </p:sp>
      <p:pic>
        <p:nvPicPr>
          <p:cNvPr id="6" name="Picture 5">
            <a:extLst>
              <a:ext uri="{FF2B5EF4-FFF2-40B4-BE49-F238E27FC236}">
                <a16:creationId xmlns:a16="http://schemas.microsoft.com/office/drawing/2014/main" id="{F7F2C9EC-4693-533C-0C5A-BE15EB7E26AE}"/>
              </a:ext>
            </a:extLst>
          </p:cNvPr>
          <p:cNvPicPr>
            <a:picLocks noChangeAspect="1"/>
          </p:cNvPicPr>
          <p:nvPr/>
        </p:nvPicPr>
        <p:blipFill>
          <a:blip r:embed="rId4"/>
          <a:stretch>
            <a:fillRect/>
          </a:stretch>
        </p:blipFill>
        <p:spPr>
          <a:xfrm>
            <a:off x="3581400" y="1409700"/>
            <a:ext cx="11125200" cy="8148656"/>
          </a:xfrm>
          <a:prstGeom prst="rect">
            <a:avLst/>
          </a:prstGeom>
        </p:spPr>
      </p:pic>
    </p:spTree>
    <p:extLst>
      <p:ext uri="{BB962C8B-B14F-4D97-AF65-F5344CB8AC3E}">
        <p14:creationId xmlns:p14="http://schemas.microsoft.com/office/powerpoint/2010/main" val="2854266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873B708-6957-4C0E-CD5B-209DB677C9EF}"/>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id="3" name="TextBox 2">
            <a:extLst>
              <a:ext uri="{FF2B5EF4-FFF2-40B4-BE49-F238E27FC236}">
                <a16:creationId xmlns:a16="http://schemas.microsoft.com/office/drawing/2014/main" id="{29C804ED-6DCB-3D01-4E75-6FD21781BC3B}"/>
              </a:ext>
            </a:extLst>
          </p:cNvPr>
          <p:cNvSpPr txBox="1"/>
          <p:nvPr/>
        </p:nvSpPr>
        <p:spPr>
          <a:xfrm>
            <a:off x="0" y="13519"/>
            <a:ext cx="18283084" cy="1015663"/>
          </a:xfrm>
          <a:prstGeom prst="rect">
            <a:avLst/>
          </a:prstGeom>
          <a:noFill/>
        </p:spPr>
        <p:txBody>
          <a:bodyPr wrap="square" rtlCol="0">
            <a:spAutoFit/>
          </a:bodyPr>
          <a:lstStyle/>
          <a:p>
            <a:r>
              <a:rPr lang="en-US" sz="6000" dirty="0">
                <a:latin typeface="DM Sans" pitchFamily="2" charset="0"/>
              </a:rPr>
              <a:t>Analyze data</a:t>
            </a:r>
          </a:p>
        </p:txBody>
      </p:sp>
      <p:pic>
        <p:nvPicPr>
          <p:cNvPr id="5" name="Picture 4">
            <a:extLst>
              <a:ext uri="{FF2B5EF4-FFF2-40B4-BE49-F238E27FC236}">
                <a16:creationId xmlns:a16="http://schemas.microsoft.com/office/drawing/2014/main" id="{C9A4A9A7-78C2-7178-7625-5FD798C7F2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2117557"/>
            <a:ext cx="8686800" cy="5890667"/>
          </a:xfrm>
          <a:prstGeom prst="rect">
            <a:avLst/>
          </a:prstGeom>
        </p:spPr>
      </p:pic>
      <p:pic>
        <p:nvPicPr>
          <p:cNvPr id="8" name="Picture 7">
            <a:extLst>
              <a:ext uri="{FF2B5EF4-FFF2-40B4-BE49-F238E27FC236}">
                <a16:creationId xmlns:a16="http://schemas.microsoft.com/office/drawing/2014/main" id="{B1D27BB9-93C2-FC1F-9352-4687453AB6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828" y="2198167"/>
            <a:ext cx="8686798" cy="5890666"/>
          </a:xfrm>
          <a:prstGeom prst="rect">
            <a:avLst/>
          </a:prstGeom>
        </p:spPr>
      </p:pic>
    </p:spTree>
    <p:extLst>
      <p:ext uri="{BB962C8B-B14F-4D97-AF65-F5344CB8AC3E}">
        <p14:creationId xmlns:p14="http://schemas.microsoft.com/office/powerpoint/2010/main" val="3323189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873B708-6957-4C0E-CD5B-209DB677C9EF}"/>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id="3" name="TextBox 2">
            <a:extLst>
              <a:ext uri="{FF2B5EF4-FFF2-40B4-BE49-F238E27FC236}">
                <a16:creationId xmlns:a16="http://schemas.microsoft.com/office/drawing/2014/main" id="{29C804ED-6DCB-3D01-4E75-6FD21781BC3B}"/>
              </a:ext>
            </a:extLst>
          </p:cNvPr>
          <p:cNvSpPr txBox="1"/>
          <p:nvPr/>
        </p:nvSpPr>
        <p:spPr>
          <a:xfrm>
            <a:off x="0" y="13519"/>
            <a:ext cx="18283084" cy="1015663"/>
          </a:xfrm>
          <a:prstGeom prst="rect">
            <a:avLst/>
          </a:prstGeom>
          <a:noFill/>
        </p:spPr>
        <p:txBody>
          <a:bodyPr wrap="square" rtlCol="0">
            <a:spAutoFit/>
          </a:bodyPr>
          <a:lstStyle/>
          <a:p>
            <a:r>
              <a:rPr lang="en-US" sz="6000" dirty="0">
                <a:latin typeface="DM Sans" pitchFamily="2" charset="0"/>
              </a:rPr>
              <a:t>Summarize data</a:t>
            </a:r>
          </a:p>
        </p:txBody>
      </p:sp>
      <p:pic>
        <p:nvPicPr>
          <p:cNvPr id="6" name="Picture 5">
            <a:extLst>
              <a:ext uri="{FF2B5EF4-FFF2-40B4-BE49-F238E27FC236}">
                <a16:creationId xmlns:a16="http://schemas.microsoft.com/office/drawing/2014/main" id="{F04FD99C-D5D3-B5B1-888A-919A54BC9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126674"/>
            <a:ext cx="9220200" cy="8060690"/>
          </a:xfrm>
          <a:prstGeom prst="rect">
            <a:avLst/>
          </a:prstGeom>
        </p:spPr>
      </p:pic>
    </p:spTree>
    <p:extLst>
      <p:ext uri="{BB962C8B-B14F-4D97-AF65-F5344CB8AC3E}">
        <p14:creationId xmlns:p14="http://schemas.microsoft.com/office/powerpoint/2010/main" val="2315576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873B708-6957-4C0E-CD5B-209DB677C9EF}"/>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id="3" name="TextBox 2">
            <a:extLst>
              <a:ext uri="{FF2B5EF4-FFF2-40B4-BE49-F238E27FC236}">
                <a16:creationId xmlns:a16="http://schemas.microsoft.com/office/drawing/2014/main" id="{29C804ED-6DCB-3D01-4E75-6FD21781BC3B}"/>
              </a:ext>
            </a:extLst>
          </p:cNvPr>
          <p:cNvSpPr txBox="1"/>
          <p:nvPr/>
        </p:nvSpPr>
        <p:spPr>
          <a:xfrm>
            <a:off x="0" y="13519"/>
            <a:ext cx="18283084" cy="1015663"/>
          </a:xfrm>
          <a:prstGeom prst="rect">
            <a:avLst/>
          </a:prstGeom>
          <a:noFill/>
        </p:spPr>
        <p:txBody>
          <a:bodyPr wrap="square" rtlCol="0">
            <a:spAutoFit/>
          </a:bodyPr>
          <a:lstStyle/>
          <a:p>
            <a:r>
              <a:rPr lang="en-US" sz="6000" dirty="0">
                <a:latin typeface="DM Sans" pitchFamily="2" charset="0"/>
              </a:rPr>
              <a:t>Conclusions</a:t>
            </a:r>
          </a:p>
        </p:txBody>
      </p:sp>
      <p:sp>
        <p:nvSpPr>
          <p:cNvPr id="4" name="TextBox 3">
            <a:extLst>
              <a:ext uri="{FF2B5EF4-FFF2-40B4-BE49-F238E27FC236}">
                <a16:creationId xmlns:a16="http://schemas.microsoft.com/office/drawing/2014/main" id="{AD126359-4DB4-3830-CB00-4E0A6FC3BA43}"/>
              </a:ext>
            </a:extLst>
          </p:cNvPr>
          <p:cNvSpPr txBox="1"/>
          <p:nvPr/>
        </p:nvSpPr>
        <p:spPr>
          <a:xfrm>
            <a:off x="2209800" y="2019300"/>
            <a:ext cx="13106400" cy="5262979"/>
          </a:xfrm>
          <a:prstGeom prst="rect">
            <a:avLst/>
          </a:prstGeom>
          <a:noFill/>
        </p:spPr>
        <p:txBody>
          <a:bodyPr wrap="square" rtlCol="0">
            <a:spAutoFit/>
          </a:bodyPr>
          <a:lstStyle/>
          <a:p>
            <a:r>
              <a:rPr lang="en-US" sz="4800" dirty="0">
                <a:latin typeface="DM Sans" pitchFamily="2" charset="0"/>
              </a:rPr>
              <a:t>Data collision is more likely to occur in ad-hoc wireless networks if all devices are linked to one another if RTS/CTS is disabled. In light of this, as the number of nodes rises, so do the number of clients and the volume of packets being sent. More collisions occur, and more packets are lost as a result.</a:t>
            </a:r>
          </a:p>
        </p:txBody>
      </p:sp>
    </p:spTree>
    <p:extLst>
      <p:ext uri="{BB962C8B-B14F-4D97-AF65-F5344CB8AC3E}">
        <p14:creationId xmlns:p14="http://schemas.microsoft.com/office/powerpoint/2010/main" val="22736995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1328525" y="4081567"/>
            <a:ext cx="16368013" cy="1573251"/>
          </a:xfrm>
          <a:prstGeom prst="rect">
            <a:avLst/>
          </a:prstGeom>
        </p:spPr>
        <p:txBody>
          <a:bodyPr wrap="square" lIns="0" tIns="0" rIns="0" bIns="0" rtlCol="0" anchor="t">
            <a:spAutoFit/>
          </a:bodyPr>
          <a:lstStyle/>
          <a:p>
            <a:pPr algn="ctr">
              <a:lnSpc>
                <a:spcPts val="12699"/>
              </a:lnSpc>
            </a:pPr>
            <a:r>
              <a:rPr lang="en-US" sz="9600" dirty="0">
                <a:solidFill>
                  <a:srgbClr val="000000"/>
                </a:solidFill>
                <a:latin typeface="DM Sans Bold"/>
              </a:rPr>
              <a:t>Thank you for presentation!</a:t>
            </a:r>
          </a:p>
        </p:txBody>
      </p:sp>
    </p:spTree>
    <p:extLst>
      <p:ext uri="{BB962C8B-B14F-4D97-AF65-F5344CB8AC3E}">
        <p14:creationId xmlns:p14="http://schemas.microsoft.com/office/powerpoint/2010/main" val="37747155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566521"/>
            <a:ext cx="7025086" cy="2282228"/>
          </a:xfrm>
          <a:prstGeom prst="rect">
            <a:avLst/>
          </a:prstGeom>
        </p:spPr>
        <p:txBody>
          <a:bodyPr lIns="0" tIns="0" rIns="0" bIns="0" rtlCol="0" anchor="t">
            <a:spAutoFit/>
          </a:bodyPr>
          <a:lstStyle/>
          <a:p>
            <a:pPr>
              <a:lnSpc>
                <a:spcPts val="8730"/>
              </a:lnSpc>
            </a:pPr>
            <a:r>
              <a:rPr lang="en-US" sz="9000" dirty="0">
                <a:solidFill>
                  <a:srgbClr val="000000"/>
                </a:solidFill>
                <a:latin typeface="DM Sans Bold"/>
              </a:rPr>
              <a:t>Table of Contents</a:t>
            </a: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nSpc>
                <a:spcPts val="7680"/>
              </a:lnSpc>
            </a:pPr>
            <a:r>
              <a:rPr lang="en-US" sz="8000" spc="-656" dirty="0">
                <a:solidFill>
                  <a:srgbClr val="000000"/>
                </a:solidFill>
                <a:latin typeface="DM Sans"/>
              </a:rPr>
              <a:t>01.</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nSpc>
                <a:spcPts val="7680"/>
              </a:lnSpc>
            </a:pPr>
            <a:r>
              <a:rPr lang="en-US" sz="8000" spc="-656">
                <a:solidFill>
                  <a:srgbClr val="000000"/>
                </a:solidFill>
                <a:latin typeface="DM Sans"/>
              </a:rPr>
              <a:t>03.</a:t>
            </a:r>
          </a:p>
        </p:txBody>
      </p:sp>
      <p:sp>
        <p:nvSpPr>
          <p:cNvPr id="17" name="TextBox 17"/>
          <p:cNvSpPr txBox="1"/>
          <p:nvPr/>
        </p:nvSpPr>
        <p:spPr>
          <a:xfrm>
            <a:off x="12218908" y="1626160"/>
            <a:ext cx="4132127" cy="1343025"/>
          </a:xfrm>
          <a:prstGeom prst="rect">
            <a:avLst/>
          </a:prstGeom>
        </p:spPr>
        <p:txBody>
          <a:bodyPr lIns="0" tIns="0" rIns="0" bIns="0" rtlCol="0" anchor="t">
            <a:spAutoFit/>
          </a:bodyPr>
          <a:lstStyle/>
          <a:p>
            <a:pPr marL="0" lvl="0" indent="0" algn="just">
              <a:lnSpc>
                <a:spcPts val="10800"/>
              </a:lnSpc>
              <a:spcBef>
                <a:spcPct val="0"/>
              </a:spcBef>
            </a:pPr>
            <a:r>
              <a:rPr lang="en-US" sz="8000" spc="128" dirty="0">
                <a:solidFill>
                  <a:srgbClr val="000000"/>
                </a:solidFill>
                <a:latin typeface="DM Sans"/>
              </a:rPr>
              <a:t>Design</a:t>
            </a:r>
          </a:p>
        </p:txBody>
      </p:sp>
      <p:sp>
        <p:nvSpPr>
          <p:cNvPr id="18" name="TextBox 18"/>
          <p:cNvSpPr txBox="1"/>
          <p:nvPr/>
        </p:nvSpPr>
        <p:spPr>
          <a:xfrm>
            <a:off x="12218908" y="4787320"/>
            <a:ext cx="4754642" cy="657225"/>
          </a:xfrm>
          <a:prstGeom prst="rect">
            <a:avLst/>
          </a:prstGeom>
        </p:spPr>
        <p:txBody>
          <a:bodyPr lIns="0" tIns="0" rIns="0" bIns="0" rtlCol="0" anchor="t">
            <a:spAutoFit/>
          </a:bodyPr>
          <a:lstStyle/>
          <a:p>
            <a:pPr marL="0" lvl="0" indent="0" algn="just">
              <a:lnSpc>
                <a:spcPts val="5399"/>
              </a:lnSpc>
              <a:spcBef>
                <a:spcPct val="0"/>
              </a:spcBef>
            </a:pPr>
            <a:r>
              <a:rPr lang="en-US" sz="3999" spc="63">
                <a:solidFill>
                  <a:srgbClr val="000000"/>
                </a:solidFill>
                <a:latin typeface="DM Sans Medium"/>
              </a:rPr>
              <a:t>Implementation</a:t>
            </a:r>
          </a:p>
        </p:txBody>
      </p:sp>
      <p:sp>
        <p:nvSpPr>
          <p:cNvPr id="19" name="TextBox 19"/>
          <p:cNvSpPr txBox="1"/>
          <p:nvPr/>
        </p:nvSpPr>
        <p:spPr>
          <a:xfrm>
            <a:off x="12186953" y="6554435"/>
            <a:ext cx="4132127" cy="2581284"/>
          </a:xfrm>
          <a:prstGeom prst="rect">
            <a:avLst/>
          </a:prstGeom>
        </p:spPr>
        <p:txBody>
          <a:bodyPr lIns="0" tIns="0" rIns="0" bIns="0" rtlCol="0" anchor="t">
            <a:spAutoFit/>
          </a:bodyPr>
          <a:lstStyle/>
          <a:p>
            <a:pPr marL="0" lvl="0" indent="0" algn="just">
              <a:lnSpc>
                <a:spcPts val="6750"/>
              </a:lnSpc>
              <a:spcBef>
                <a:spcPct val="0"/>
              </a:spcBef>
            </a:pPr>
            <a:r>
              <a:rPr lang="en-US" sz="5000" spc="80" dirty="0">
                <a:solidFill>
                  <a:srgbClr val="000000"/>
                </a:solidFill>
                <a:latin typeface="DM Sans Medium"/>
              </a:rPr>
              <a:t>Data Collection &amp; Report</a:t>
            </a: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par>
                                <p:cTn id="29" presetID="2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04950" y="2898168"/>
            <a:ext cx="7848753"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Problems</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TextBox 10"/>
          <p:cNvSpPr txBox="1"/>
          <p:nvPr/>
        </p:nvSpPr>
        <p:spPr>
          <a:xfrm>
            <a:off x="1504950" y="4037358"/>
            <a:ext cx="7373155" cy="2491740"/>
          </a:xfrm>
          <a:prstGeom prst="rect">
            <a:avLst/>
          </a:prstGeom>
        </p:spPr>
        <p:txBody>
          <a:bodyPr lIns="0" tIns="0" rIns="0" bIns="0" rtlCol="0" anchor="t">
            <a:spAutoFit/>
          </a:bodyPr>
          <a:lstStyle/>
          <a:p>
            <a:pPr>
              <a:lnSpc>
                <a:spcPts val="3359"/>
              </a:lnSpc>
            </a:pPr>
            <a:r>
              <a:rPr lang="en-US" sz="2400" dirty="0">
                <a:solidFill>
                  <a:srgbClr val="000000"/>
                </a:solidFill>
                <a:latin typeface="Noto Serif Display"/>
              </a:rPr>
              <a:t>In recent years, wireless network technology has developed rapidly and covered almost all countries in the world, however, the increase in the number of such network devices has raised many problems related to the optimization of the transmission</a:t>
            </a:r>
          </a:p>
        </p:txBody>
      </p:sp>
      <p:sp>
        <p:nvSpPr>
          <p:cNvPr id="11" name="TextBox 11"/>
          <p:cNvSpPr txBox="1"/>
          <p:nvPr/>
        </p:nvSpPr>
        <p:spPr>
          <a:xfrm>
            <a:off x="1504950" y="6848390"/>
            <a:ext cx="9749433" cy="2380615"/>
          </a:xfrm>
          <a:prstGeom prst="rect">
            <a:avLst/>
          </a:prstGeom>
        </p:spPr>
        <p:txBody>
          <a:bodyPr lIns="0" tIns="0" rIns="0" bIns="0" rtlCol="0" anchor="t">
            <a:spAutoFit/>
          </a:bodyPr>
          <a:lstStyle/>
          <a:p>
            <a:pPr>
              <a:lnSpc>
                <a:spcPts val="4759"/>
              </a:lnSpc>
            </a:pPr>
            <a:r>
              <a:rPr lang="en-US" sz="3399" dirty="0">
                <a:solidFill>
                  <a:srgbClr val="000000"/>
                </a:solidFill>
                <a:latin typeface="Noto Serif Display"/>
              </a:rPr>
              <a:t>So in this final project, we will use ns-3.39</a:t>
            </a:r>
          </a:p>
          <a:p>
            <a:pPr>
              <a:lnSpc>
                <a:spcPts val="4759"/>
              </a:lnSpc>
            </a:pPr>
            <a:r>
              <a:rPr lang="en-US" sz="3399" dirty="0">
                <a:solidFill>
                  <a:srgbClr val="000000"/>
                </a:solidFill>
                <a:latin typeface="Noto Serif Display"/>
              </a:rPr>
              <a:t>to simulate an ad-hoc wireless network</a:t>
            </a:r>
          </a:p>
          <a:p>
            <a:pPr>
              <a:lnSpc>
                <a:spcPts val="4759"/>
              </a:lnSpc>
            </a:pPr>
            <a:r>
              <a:rPr lang="en-US" sz="3399" dirty="0">
                <a:solidFill>
                  <a:srgbClr val="000000"/>
                </a:solidFill>
                <a:latin typeface="Noto Serif Display"/>
              </a:rPr>
              <a:t>utilizing the CSMA/CA protocol without RTS/CTS</a:t>
            </a:r>
          </a:p>
          <a:p>
            <a:pPr>
              <a:lnSpc>
                <a:spcPts val="4759"/>
              </a:lnSpc>
            </a:pPr>
            <a:r>
              <a:rPr lang="en-US" sz="3399" dirty="0">
                <a:solidFill>
                  <a:srgbClr val="000000"/>
                </a:solidFill>
                <a:latin typeface="Noto Serif Display"/>
              </a:rPr>
              <a:t>to determine the efficiency of RTS/CTS</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1615187" y="4080191"/>
            <a:ext cx="15273353" cy="1756315"/>
          </a:xfrm>
          <a:prstGeom prst="rect">
            <a:avLst/>
          </a:prstGeom>
        </p:spPr>
        <p:txBody>
          <a:bodyPr wrap="square" lIns="0" tIns="0" rIns="0" bIns="0" rtlCol="0" anchor="t">
            <a:spAutoFit/>
          </a:bodyPr>
          <a:lstStyle/>
          <a:p>
            <a:pPr algn="ctr">
              <a:lnSpc>
                <a:spcPts val="12699"/>
              </a:lnSpc>
            </a:pPr>
            <a:r>
              <a:rPr lang="en-US" sz="14597" dirty="0">
                <a:solidFill>
                  <a:srgbClr val="000000"/>
                </a:solidFill>
                <a:latin typeface="DM Sans Bold"/>
              </a:rPr>
              <a:t>Design</a:t>
            </a:r>
          </a:p>
        </p:txBody>
      </p:sp>
    </p:spTree>
    <p:extLst>
      <p:ext uri="{BB962C8B-B14F-4D97-AF65-F5344CB8AC3E}">
        <p14:creationId xmlns:p14="http://schemas.microsoft.com/office/powerpoint/2010/main" val="93472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873B708-6957-4C0E-CD5B-209DB677C9EF}"/>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id="3" name="TextBox 2">
            <a:extLst>
              <a:ext uri="{FF2B5EF4-FFF2-40B4-BE49-F238E27FC236}">
                <a16:creationId xmlns:a16="http://schemas.microsoft.com/office/drawing/2014/main" id="{29C804ED-6DCB-3D01-4E75-6FD21781BC3B}"/>
              </a:ext>
            </a:extLst>
          </p:cNvPr>
          <p:cNvSpPr txBox="1"/>
          <p:nvPr/>
        </p:nvSpPr>
        <p:spPr>
          <a:xfrm>
            <a:off x="0" y="13519"/>
            <a:ext cx="18283084" cy="1015663"/>
          </a:xfrm>
          <a:prstGeom prst="rect">
            <a:avLst/>
          </a:prstGeom>
          <a:noFill/>
        </p:spPr>
        <p:txBody>
          <a:bodyPr wrap="square" rtlCol="0">
            <a:spAutoFit/>
          </a:bodyPr>
          <a:lstStyle/>
          <a:p>
            <a:r>
              <a:rPr lang="en-US" sz="6000" dirty="0">
                <a:latin typeface="DM Sans" pitchFamily="2" charset="0"/>
              </a:rPr>
              <a:t>Design</a:t>
            </a:r>
          </a:p>
        </p:txBody>
      </p:sp>
      <p:pic>
        <p:nvPicPr>
          <p:cNvPr id="5" name="Picture 4">
            <a:extLst>
              <a:ext uri="{FF2B5EF4-FFF2-40B4-BE49-F238E27FC236}">
                <a16:creationId xmlns:a16="http://schemas.microsoft.com/office/drawing/2014/main" id="{C26D815C-7E99-2A91-3084-AA0B21EA6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012" y="862012"/>
            <a:ext cx="6657975" cy="8562975"/>
          </a:xfrm>
          <a:prstGeom prst="rect">
            <a:avLst/>
          </a:prstGeom>
        </p:spPr>
      </p:pic>
    </p:spTree>
    <p:extLst>
      <p:ext uri="{BB962C8B-B14F-4D97-AF65-F5344CB8AC3E}">
        <p14:creationId xmlns:p14="http://schemas.microsoft.com/office/powerpoint/2010/main" val="458756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873B708-6957-4C0E-CD5B-209DB677C9EF}"/>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id="3" name="TextBox 2">
            <a:extLst>
              <a:ext uri="{FF2B5EF4-FFF2-40B4-BE49-F238E27FC236}">
                <a16:creationId xmlns:a16="http://schemas.microsoft.com/office/drawing/2014/main" id="{29C804ED-6DCB-3D01-4E75-6FD21781BC3B}"/>
              </a:ext>
            </a:extLst>
          </p:cNvPr>
          <p:cNvSpPr txBox="1"/>
          <p:nvPr/>
        </p:nvSpPr>
        <p:spPr>
          <a:xfrm>
            <a:off x="0" y="13519"/>
            <a:ext cx="18283084" cy="1015663"/>
          </a:xfrm>
          <a:prstGeom prst="rect">
            <a:avLst/>
          </a:prstGeom>
          <a:noFill/>
        </p:spPr>
        <p:txBody>
          <a:bodyPr wrap="square" rtlCol="0">
            <a:spAutoFit/>
          </a:bodyPr>
          <a:lstStyle/>
          <a:p>
            <a:r>
              <a:rPr lang="en-US" sz="6000" dirty="0">
                <a:latin typeface="DM Sans" pitchFamily="2" charset="0"/>
              </a:rPr>
              <a:t>Implementation</a:t>
            </a:r>
          </a:p>
        </p:txBody>
      </p:sp>
      <p:sp>
        <p:nvSpPr>
          <p:cNvPr id="4" name="TextBox 3">
            <a:extLst>
              <a:ext uri="{FF2B5EF4-FFF2-40B4-BE49-F238E27FC236}">
                <a16:creationId xmlns:a16="http://schemas.microsoft.com/office/drawing/2014/main" id="{CFB82BBA-5731-0B8F-2C33-13D2FE98A983}"/>
              </a:ext>
            </a:extLst>
          </p:cNvPr>
          <p:cNvSpPr txBox="1"/>
          <p:nvPr/>
        </p:nvSpPr>
        <p:spPr>
          <a:xfrm>
            <a:off x="452283" y="3448859"/>
            <a:ext cx="8686800" cy="3416320"/>
          </a:xfrm>
          <a:prstGeom prst="rect">
            <a:avLst/>
          </a:prstGeom>
          <a:noFill/>
        </p:spPr>
        <p:txBody>
          <a:bodyPr wrap="square" rtlCol="0">
            <a:spAutoFit/>
          </a:bodyPr>
          <a:lstStyle/>
          <a:p>
            <a:r>
              <a:rPr lang="en-US" sz="3600" dirty="0">
                <a:latin typeface="DM Sans" pitchFamily="2" charset="0"/>
              </a:rPr>
              <a:t>All nodes within range of the sender, receiver or both, to not transmit for the duration of the main transmission. Implementation of RTS/CTS help to partially solve the hidden node that is often found in wireless neither.</a:t>
            </a:r>
          </a:p>
        </p:txBody>
      </p:sp>
      <p:pic>
        <p:nvPicPr>
          <p:cNvPr id="7" name="Picture 6">
            <a:extLst>
              <a:ext uri="{FF2B5EF4-FFF2-40B4-BE49-F238E27FC236}">
                <a16:creationId xmlns:a16="http://schemas.microsoft.com/office/drawing/2014/main" id="{94D041F7-D607-2856-529D-FADC975E45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4531" y="2704759"/>
            <a:ext cx="7297168" cy="4877481"/>
          </a:xfrm>
          <a:prstGeom prst="rect">
            <a:avLst/>
          </a:prstGeom>
        </p:spPr>
      </p:pic>
    </p:spTree>
    <p:extLst>
      <p:ext uri="{BB962C8B-B14F-4D97-AF65-F5344CB8AC3E}">
        <p14:creationId xmlns:p14="http://schemas.microsoft.com/office/powerpoint/2010/main" val="38337747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1328525" y="4081567"/>
            <a:ext cx="16368013" cy="1756315"/>
          </a:xfrm>
          <a:prstGeom prst="rect">
            <a:avLst/>
          </a:prstGeom>
        </p:spPr>
        <p:txBody>
          <a:bodyPr wrap="square" lIns="0" tIns="0" rIns="0" bIns="0" rtlCol="0" anchor="t">
            <a:spAutoFit/>
          </a:bodyPr>
          <a:lstStyle/>
          <a:p>
            <a:pPr algn="ctr">
              <a:lnSpc>
                <a:spcPts val="12699"/>
              </a:lnSpc>
            </a:pPr>
            <a:r>
              <a:rPr lang="en-US" sz="14597" dirty="0">
                <a:solidFill>
                  <a:srgbClr val="000000"/>
                </a:solidFill>
                <a:latin typeface="DM Sans Bold"/>
              </a:rPr>
              <a:t>Setup Application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873B708-6957-4C0E-CD5B-209DB677C9EF}"/>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pic>
        <p:nvPicPr>
          <p:cNvPr id="6" name="Picture 5">
            <a:extLst>
              <a:ext uri="{FF2B5EF4-FFF2-40B4-BE49-F238E27FC236}">
                <a16:creationId xmlns:a16="http://schemas.microsoft.com/office/drawing/2014/main" id="{0EC93715-2355-CDA8-7F6E-5C9CC493D0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890" y="1790700"/>
            <a:ext cx="12260386" cy="2438740"/>
          </a:xfrm>
          <a:prstGeom prst="rect">
            <a:avLst/>
          </a:prstGeom>
        </p:spPr>
      </p:pic>
      <p:sp>
        <p:nvSpPr>
          <p:cNvPr id="8" name="TextBox 7">
            <a:extLst>
              <a:ext uri="{FF2B5EF4-FFF2-40B4-BE49-F238E27FC236}">
                <a16:creationId xmlns:a16="http://schemas.microsoft.com/office/drawing/2014/main" id="{C61F75BC-C950-676A-685D-C2E51FA02217}"/>
              </a:ext>
            </a:extLst>
          </p:cNvPr>
          <p:cNvSpPr txBox="1"/>
          <p:nvPr/>
        </p:nvSpPr>
        <p:spPr>
          <a:xfrm>
            <a:off x="2162876" y="5233777"/>
            <a:ext cx="13106400" cy="3046988"/>
          </a:xfrm>
          <a:prstGeom prst="rect">
            <a:avLst/>
          </a:prstGeom>
          <a:noFill/>
        </p:spPr>
        <p:txBody>
          <a:bodyPr wrap="square" rtlCol="0">
            <a:spAutoFit/>
          </a:bodyPr>
          <a:lstStyle/>
          <a:p>
            <a:pPr marL="685800" indent="-685800">
              <a:buFontTx/>
              <a:buChar char="-"/>
            </a:pPr>
            <a:r>
              <a:rPr lang="en-US" sz="4800" dirty="0">
                <a:latin typeface="DM Sans" pitchFamily="2" charset="0"/>
              </a:rPr>
              <a:t>1 node is a server (default is the 1</a:t>
            </a:r>
            <a:r>
              <a:rPr lang="en-US" sz="4800" baseline="30000" dirty="0">
                <a:latin typeface="DM Sans" pitchFamily="2" charset="0"/>
              </a:rPr>
              <a:t>st</a:t>
            </a:r>
            <a:r>
              <a:rPr lang="en-US" sz="4800" dirty="0">
                <a:latin typeface="DM Sans" pitchFamily="2" charset="0"/>
              </a:rPr>
              <a:t> node)</a:t>
            </a:r>
          </a:p>
          <a:p>
            <a:pPr marL="685800" indent="-685800">
              <a:buFontTx/>
              <a:buChar char="-"/>
            </a:pPr>
            <a:r>
              <a:rPr lang="en-US" sz="4800" dirty="0">
                <a:latin typeface="DM Sans" pitchFamily="2" charset="0"/>
              </a:rPr>
              <a:t>The rest are clients</a:t>
            </a:r>
          </a:p>
          <a:p>
            <a:pPr marL="685800" indent="-685800">
              <a:buFontTx/>
              <a:buChar char="-"/>
            </a:pPr>
            <a:r>
              <a:rPr lang="en-US" sz="4800" dirty="0">
                <a:latin typeface="DM Sans" pitchFamily="2" charset="0"/>
              </a:rPr>
              <a:t>All clients will simultaneously send packets to the server</a:t>
            </a:r>
          </a:p>
        </p:txBody>
      </p:sp>
    </p:spTree>
    <p:extLst>
      <p:ext uri="{BB962C8B-B14F-4D97-AF65-F5344CB8AC3E}">
        <p14:creationId xmlns:p14="http://schemas.microsoft.com/office/powerpoint/2010/main" val="1092602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52559BB-BD57-894A-A741-60BFE84001D5}"/>
              </a:ext>
            </a:extLst>
          </p:cNvPr>
          <p:cNvSpPr/>
          <p:nvPr/>
        </p:nvSpPr>
        <p:spPr>
          <a:xfrm rot="16200000">
            <a:off x="3995584" y="-398698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pic>
        <p:nvPicPr>
          <p:cNvPr id="4" name="Picture 3">
            <a:extLst>
              <a:ext uri="{FF2B5EF4-FFF2-40B4-BE49-F238E27FC236}">
                <a16:creationId xmlns:a16="http://schemas.microsoft.com/office/drawing/2014/main" id="{7FB6CD7E-33E1-50DC-244F-0D63F13A3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399" y="4084262"/>
            <a:ext cx="9683241" cy="4114800"/>
          </a:xfrm>
          <a:prstGeom prst="rect">
            <a:avLst/>
          </a:prstGeom>
        </p:spPr>
      </p:pic>
      <p:pic>
        <p:nvPicPr>
          <p:cNvPr id="8" name="Picture 7">
            <a:extLst>
              <a:ext uri="{FF2B5EF4-FFF2-40B4-BE49-F238E27FC236}">
                <a16:creationId xmlns:a16="http://schemas.microsoft.com/office/drawing/2014/main" id="{037AC8DE-8CB1-9202-56B8-2348153B4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9632" y="1181100"/>
            <a:ext cx="9259592" cy="733527"/>
          </a:xfrm>
          <a:prstGeom prst="rect">
            <a:avLst/>
          </a:prstGeom>
        </p:spPr>
      </p:pic>
      <p:sp>
        <p:nvSpPr>
          <p:cNvPr id="9" name="TextBox 8">
            <a:extLst>
              <a:ext uri="{FF2B5EF4-FFF2-40B4-BE49-F238E27FC236}">
                <a16:creationId xmlns:a16="http://schemas.microsoft.com/office/drawing/2014/main" id="{5E9EA25D-FCB9-4AF9-DA76-B964D23CFA61}"/>
              </a:ext>
            </a:extLst>
          </p:cNvPr>
          <p:cNvSpPr txBox="1"/>
          <p:nvPr/>
        </p:nvSpPr>
        <p:spPr>
          <a:xfrm>
            <a:off x="3669632" y="2171700"/>
            <a:ext cx="9259592" cy="769441"/>
          </a:xfrm>
          <a:prstGeom prst="rect">
            <a:avLst/>
          </a:prstGeom>
          <a:noFill/>
        </p:spPr>
        <p:txBody>
          <a:bodyPr wrap="square" rtlCol="0">
            <a:spAutoFit/>
          </a:bodyPr>
          <a:lstStyle/>
          <a:p>
            <a:pPr algn="ctr"/>
            <a:r>
              <a:rPr lang="en-US" sz="4400" dirty="0">
                <a:latin typeface="DM Sans Bold" charset="0"/>
              </a:rPr>
              <a:t>Disable RTS/CTS</a:t>
            </a:r>
          </a:p>
        </p:txBody>
      </p:sp>
      <p:sp>
        <p:nvSpPr>
          <p:cNvPr id="10" name="TextBox 9">
            <a:extLst>
              <a:ext uri="{FF2B5EF4-FFF2-40B4-BE49-F238E27FC236}">
                <a16:creationId xmlns:a16="http://schemas.microsoft.com/office/drawing/2014/main" id="{AD0A314B-5EC3-B264-4E79-0B9EB4F295FE}"/>
              </a:ext>
            </a:extLst>
          </p:cNvPr>
          <p:cNvSpPr txBox="1"/>
          <p:nvPr/>
        </p:nvSpPr>
        <p:spPr>
          <a:xfrm>
            <a:off x="2975819" y="8830981"/>
            <a:ext cx="10820400" cy="769441"/>
          </a:xfrm>
          <a:prstGeom prst="rect">
            <a:avLst/>
          </a:prstGeom>
          <a:noFill/>
        </p:spPr>
        <p:txBody>
          <a:bodyPr wrap="square" rtlCol="0">
            <a:spAutoFit/>
          </a:bodyPr>
          <a:lstStyle/>
          <a:p>
            <a:pPr algn="ctr"/>
            <a:r>
              <a:rPr lang="en-US" sz="4400" dirty="0">
                <a:latin typeface="DM Sans Bold" charset="0"/>
              </a:rPr>
              <a:t>Create nodes and install </a:t>
            </a:r>
            <a:r>
              <a:rPr lang="en-US" sz="4400" dirty="0" err="1">
                <a:latin typeface="DM Sans Bold" charset="0"/>
              </a:rPr>
              <a:t>Wifi</a:t>
            </a:r>
            <a:r>
              <a:rPr lang="en-US" sz="4400" dirty="0">
                <a:latin typeface="DM Sans Bold" charset="0"/>
              </a:rPr>
              <a:t> model</a:t>
            </a:r>
          </a:p>
        </p:txBody>
      </p:sp>
    </p:spTree>
    <p:extLst>
      <p:ext uri="{BB962C8B-B14F-4D97-AF65-F5344CB8AC3E}">
        <p14:creationId xmlns:p14="http://schemas.microsoft.com/office/powerpoint/2010/main" val="36165183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492</Words>
  <Application>Microsoft Office PowerPoint</Application>
  <PresentationFormat>Custom</PresentationFormat>
  <Paragraphs>63</Paragraphs>
  <Slides>18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DM Sans Medium</vt:lpstr>
      <vt:lpstr>Calibri</vt:lpstr>
      <vt:lpstr>Noto Serif Display</vt:lpstr>
      <vt:lpstr>DM Sans Bold</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Simulator Final Project scenario</dc:title>
  <cp:lastModifiedBy>Administrator</cp:lastModifiedBy>
  <cp:revision>27</cp:revision>
  <dcterms:created xsi:type="dcterms:W3CDTF">2006-08-16T00:00:00Z</dcterms:created>
  <dcterms:modified xsi:type="dcterms:W3CDTF">2024-04-11T07:28:51Z</dcterms:modified>
  <dc:identifier>DAGB_0gBsHU</dc:identifier>
</cp:coreProperties>
</file>