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1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2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3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8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4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1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1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1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6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BE9A-A450-47D7-AB43-4917ACB8F16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00976" y="238876"/>
            <a:ext cx="3163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Labwork</a:t>
            </a:r>
            <a:r>
              <a:rPr lang="en-US" sz="2400" b="1" dirty="0" smtClean="0"/>
              <a:t> </a:t>
            </a:r>
            <a:r>
              <a:rPr lang="en-US" sz="2400" b="1" dirty="0"/>
              <a:t>2</a:t>
            </a:r>
            <a:r>
              <a:rPr lang="en-US" sz="2400" b="1" dirty="0" smtClean="0"/>
              <a:t> - </a:t>
            </a:r>
            <a:r>
              <a:rPr lang="en-US" sz="2400" b="1" dirty="0"/>
              <a:t>Polynomial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89" y="2260396"/>
            <a:ext cx="5250425" cy="182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64663" y="2851630"/>
            <a:ext cx="1997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Too easy!</a:t>
            </a:r>
          </a:p>
          <a:p>
            <a:r>
              <a:rPr lang="en-US" dirty="0" smtClean="0"/>
              <a:t>Give me the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3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00976" y="238876"/>
            <a:ext cx="3163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Labwork</a:t>
            </a:r>
            <a:r>
              <a:rPr lang="en-US" sz="2400" b="1" dirty="0" smtClean="0"/>
              <a:t> </a:t>
            </a:r>
            <a:r>
              <a:rPr lang="en-US" sz="2400" b="1" dirty="0"/>
              <a:t>2</a:t>
            </a:r>
            <a:r>
              <a:rPr lang="en-US" sz="2400" b="1" dirty="0" smtClean="0"/>
              <a:t> - </a:t>
            </a:r>
            <a:r>
              <a:rPr lang="en-US" sz="2400" b="1" dirty="0"/>
              <a:t>Polynomial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18" y="838086"/>
            <a:ext cx="5277956" cy="20116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0" y="700541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f = @(x) x^2 - 9;</a:t>
            </a:r>
          </a:p>
          <a:p>
            <a:r>
              <a:rPr lang="en-US" dirty="0"/>
              <a:t>a)  </a:t>
            </a:r>
          </a:p>
          <a:p>
            <a:r>
              <a:rPr lang="en-US" dirty="0"/>
              <a:t>    x0 = [0 4]; </a:t>
            </a:r>
            <a:r>
              <a:rPr lang="en-US" b="1" dirty="0" smtClean="0">
                <a:solidFill>
                  <a:srgbClr val="FF0000"/>
                </a:solidFill>
              </a:rPr>
              <a:t>How to find negative root?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    x = </a:t>
            </a:r>
            <a:r>
              <a:rPr lang="en-US" dirty="0" err="1"/>
              <a:t>fzero</a:t>
            </a:r>
            <a:r>
              <a:rPr lang="en-US" dirty="0"/>
              <a:t>(f,x0)</a:t>
            </a:r>
          </a:p>
          <a:p>
            <a:r>
              <a:rPr lang="en-US" dirty="0"/>
              <a:t>b)</a:t>
            </a:r>
          </a:p>
          <a:p>
            <a:r>
              <a:rPr lang="en-US" dirty="0"/>
              <a:t>    x0 = 0;</a:t>
            </a:r>
          </a:p>
          <a:p>
            <a:r>
              <a:rPr lang="en-US" dirty="0"/>
              <a:t>    x = </a:t>
            </a:r>
            <a:r>
              <a:rPr lang="en-US" dirty="0" err="1"/>
              <a:t>fzero</a:t>
            </a:r>
            <a:r>
              <a:rPr lang="en-US" dirty="0"/>
              <a:t>(f,x0)</a:t>
            </a:r>
          </a:p>
          <a:p>
            <a:r>
              <a:rPr lang="en-US" dirty="0"/>
              <a:t>c)</a:t>
            </a:r>
          </a:p>
          <a:p>
            <a:r>
              <a:rPr lang="en-US" dirty="0"/>
              <a:t>    x0 = 0;</a:t>
            </a:r>
          </a:p>
          <a:p>
            <a:r>
              <a:rPr lang="en-US" dirty="0"/>
              <a:t>    options = </a:t>
            </a:r>
            <a:r>
              <a:rPr lang="en-US" dirty="0" err="1"/>
              <a:t>optimset</a:t>
            </a:r>
            <a:r>
              <a:rPr lang="en-US" dirty="0"/>
              <a:t>('display','</a:t>
            </a:r>
            <a:r>
              <a:rPr lang="en-US" dirty="0" err="1"/>
              <a:t>iter</a:t>
            </a:r>
            <a:r>
              <a:rPr lang="en-US" dirty="0"/>
              <a:t>'); % show iterations</a:t>
            </a:r>
          </a:p>
          <a:p>
            <a:r>
              <a:rPr lang="en-US" dirty="0"/>
              <a:t>    x = </a:t>
            </a:r>
            <a:r>
              <a:rPr lang="en-US" dirty="0" err="1"/>
              <a:t>fzero</a:t>
            </a:r>
            <a:r>
              <a:rPr lang="en-US" dirty="0"/>
              <a:t>(f,x0,options)</a:t>
            </a:r>
          </a:p>
          <a:p>
            <a:r>
              <a:rPr lang="en-US" dirty="0"/>
              <a:t>d)</a:t>
            </a:r>
          </a:p>
          <a:p>
            <a:r>
              <a:rPr lang="en-US" dirty="0"/>
              <a:t>    x0 = 0;</a:t>
            </a:r>
          </a:p>
          <a:p>
            <a:r>
              <a:rPr lang="en-US" dirty="0"/>
              <a:t>    options = </a:t>
            </a:r>
            <a:r>
              <a:rPr lang="en-US" dirty="0" err="1"/>
              <a:t>optimset</a:t>
            </a:r>
            <a:r>
              <a:rPr lang="en-US" dirty="0"/>
              <a:t> ('</a:t>
            </a:r>
            <a:r>
              <a:rPr lang="en-US" dirty="0" err="1"/>
              <a:t>tolx</a:t>
            </a:r>
            <a:r>
              <a:rPr lang="en-US" dirty="0"/>
              <a:t>', 1e-3);</a:t>
            </a:r>
          </a:p>
          <a:p>
            <a:r>
              <a:rPr lang="en-US" dirty="0"/>
              <a:t>    x = </a:t>
            </a:r>
            <a:r>
              <a:rPr lang="en-US" dirty="0" err="1"/>
              <a:t>fzero</a:t>
            </a:r>
            <a:r>
              <a:rPr lang="en-US" dirty="0"/>
              <a:t>(f,x0,options)</a:t>
            </a:r>
          </a:p>
          <a:p>
            <a:r>
              <a:rPr lang="en-US" dirty="0"/>
              <a:t>e)</a:t>
            </a:r>
          </a:p>
          <a:p>
            <a:r>
              <a:rPr lang="en-US" dirty="0"/>
              <a:t>    p = [1 0 -9]; </a:t>
            </a:r>
            <a:r>
              <a:rPr lang="en-US" b="1" dirty="0" smtClean="0">
                <a:solidFill>
                  <a:srgbClr val="FF0000"/>
                </a:solidFill>
              </a:rPr>
              <a:t>What does this mean?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    x = roots(p)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57476"/>
          <a:stretch/>
        </p:blipFill>
        <p:spPr>
          <a:xfrm>
            <a:off x="473318" y="5486400"/>
            <a:ext cx="11345858" cy="13003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72835" b="48355"/>
          <a:stretch/>
        </p:blipFill>
        <p:spPr>
          <a:xfrm>
            <a:off x="473318" y="3599092"/>
            <a:ext cx="3082129" cy="15792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3318" y="3039763"/>
            <a:ext cx="162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Hint: help </a:t>
            </a:r>
            <a:r>
              <a:rPr lang="en-US" dirty="0" err="1" smtClean="0"/>
              <a:t>fzero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5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68063" y="66353"/>
            <a:ext cx="45622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Labwork</a:t>
            </a:r>
            <a:r>
              <a:rPr lang="en-US" sz="2400" b="1" dirty="0" smtClean="0"/>
              <a:t> </a:t>
            </a:r>
            <a:r>
              <a:rPr lang="en-US" sz="2400" b="1" dirty="0"/>
              <a:t>2</a:t>
            </a:r>
            <a:r>
              <a:rPr lang="en-US" sz="2400" b="1" dirty="0" smtClean="0"/>
              <a:t> – Non linear system (a)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332" y="476262"/>
            <a:ext cx="2019869" cy="914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08122" y="6102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f1 = @(x1, x2) x1^2 +x1*x2 - 10;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f2 = @(x1, x2) x2 +3*x1*x2^2 - 57;</a:t>
            </a:r>
          </a:p>
        </p:txBody>
      </p:sp>
      <p:sp>
        <p:nvSpPr>
          <p:cNvPr id="5" name="Rectangle 4"/>
          <p:cNvSpPr/>
          <p:nvPr/>
        </p:nvSpPr>
        <p:spPr>
          <a:xfrm>
            <a:off x="2996514" y="1334408"/>
            <a:ext cx="6083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lphaLcParenR"/>
            </a:pPr>
            <a:r>
              <a:rPr lang="en-US" dirty="0" smtClean="0">
                <a:latin typeface="Times New Roman" panose="02020603050405020304" pitchFamily="18" charset="0"/>
              </a:rPr>
              <a:t>Use </a:t>
            </a:r>
            <a:r>
              <a:rPr lang="en-US" dirty="0">
                <a:latin typeface="Times New Roman" panose="02020603050405020304" pitchFamily="18" charset="0"/>
              </a:rPr>
              <a:t>the graph to derive good guesses using </a:t>
            </a:r>
            <a:r>
              <a:rPr lang="en-US" i="1" dirty="0" err="1">
                <a:latin typeface="Times New Roman Italic" panose="02020503050405090304" pitchFamily="18" charset="0"/>
              </a:rPr>
              <a:t>ezplot</a:t>
            </a:r>
            <a:r>
              <a:rPr lang="en-US" i="1" dirty="0">
                <a:latin typeface="Times New Roman Italic" panose="0202050305040509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in </a:t>
            </a:r>
            <a:r>
              <a:rPr lang="en-US" dirty="0" err="1" smtClean="0">
                <a:latin typeface="Times New Roman" panose="02020603050405020304" pitchFamily="18" charset="0"/>
              </a:rPr>
              <a:t>Matlab</a:t>
            </a:r>
            <a:endParaRPr lang="en-US" dirty="0" smtClean="0">
              <a:latin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</a:rPr>
              <a:t>Hint: help </a:t>
            </a:r>
            <a:r>
              <a:rPr lang="en-US" dirty="0" err="1" smtClean="0">
                <a:latin typeface="Times New Roman" panose="02020603050405020304" pitchFamily="18" charset="0"/>
              </a:rPr>
              <a:t>ezplot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706" y="2413859"/>
            <a:ext cx="4888823" cy="411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464" y="2413859"/>
            <a:ext cx="4903058" cy="41148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284202" y="4196601"/>
            <a:ext cx="1584823" cy="549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80369" y="3858047"/>
            <a:ext cx="1592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How to do this??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653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45" y="2082524"/>
            <a:ext cx="11468357" cy="4572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68063" y="66353"/>
            <a:ext cx="4515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Labwork</a:t>
            </a:r>
            <a:r>
              <a:rPr lang="en-US" sz="2400" b="1" dirty="0" smtClean="0"/>
              <a:t> </a:t>
            </a:r>
            <a:r>
              <a:rPr lang="en-US" sz="2400" b="1" dirty="0"/>
              <a:t>2</a:t>
            </a:r>
            <a:r>
              <a:rPr lang="en-US" sz="2400" b="1" dirty="0" smtClean="0"/>
              <a:t> – Non linear system (b)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790" y="717802"/>
            <a:ext cx="2019869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2189" y="1620859"/>
            <a:ext cx="6941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Solve these equations using Newton-</a:t>
            </a:r>
            <a:r>
              <a:rPr lang="en-US" sz="2400" dirty="0" err="1" smtClean="0"/>
              <a:t>Raphson</a:t>
            </a:r>
            <a:r>
              <a:rPr lang="en-US" sz="2400" dirty="0" smtClean="0"/>
              <a:t> method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702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68063" y="66353"/>
            <a:ext cx="4515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Labwork</a:t>
            </a:r>
            <a:r>
              <a:rPr lang="en-US" sz="2400" b="1" dirty="0" smtClean="0"/>
              <a:t> </a:t>
            </a:r>
            <a:r>
              <a:rPr lang="en-US" sz="2400" b="1" dirty="0"/>
              <a:t>2</a:t>
            </a:r>
            <a:r>
              <a:rPr lang="en-US" sz="2400" b="1" dirty="0" smtClean="0"/>
              <a:t> – Non linear system (b)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129397" y="2189410"/>
            <a:ext cx="64639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x=[1 1]';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N = 50;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k=1:N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F=[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x(1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)*x(1)+ x(1)*x(2) - 10 ;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x(2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+ 3*x(1)*x(2)*x(2)-57]; </a:t>
            </a:r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       A=[2*x(1)+x(2), x(1) ; </a:t>
            </a:r>
            <a:endParaRPr lang="pt-BR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3*x(2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).^2 , 1 + 6*x(1).*x(2)];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dx=A\F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x=x-dx;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k=k+1;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k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x'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F'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459" r="3210" b="72956"/>
          <a:stretch/>
        </p:blipFill>
        <p:spPr>
          <a:xfrm>
            <a:off x="1795328" y="5289419"/>
            <a:ext cx="1227870" cy="646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790" y="717802"/>
            <a:ext cx="2019869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3198" y="5269557"/>
            <a:ext cx="676369" cy="7430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0477" y="5269557"/>
            <a:ext cx="704948" cy="6668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77178" y="3989903"/>
            <a:ext cx="38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Understand what are x, N, F, A, dx</a:t>
            </a:r>
          </a:p>
        </p:txBody>
      </p:sp>
    </p:spTree>
    <p:extLst>
      <p:ext uri="{BB962C8B-B14F-4D97-AF65-F5344CB8AC3E}">
        <p14:creationId xmlns:p14="http://schemas.microsoft.com/office/powerpoint/2010/main" val="250114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2257" y="528018"/>
            <a:ext cx="42068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 = root2d(x)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F(1) = x(1)^2 + x(1)*x(2) - 10;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F(2) = x(2) +3*x(1)*x(2)^2 - 57;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3" name="Rectangle 2"/>
          <p:cNvSpPr/>
          <p:nvPr/>
        </p:nvSpPr>
        <p:spPr>
          <a:xfrm>
            <a:off x="3968063" y="66353"/>
            <a:ext cx="4478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Labwork</a:t>
            </a:r>
            <a:r>
              <a:rPr lang="en-US" sz="2400" b="1" dirty="0" smtClean="0"/>
              <a:t> </a:t>
            </a:r>
            <a:r>
              <a:rPr lang="en-US" sz="2400" b="1" dirty="0"/>
              <a:t>2</a:t>
            </a:r>
            <a:r>
              <a:rPr lang="en-US" sz="2400" b="1" dirty="0" smtClean="0"/>
              <a:t> – Non linear system (c)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25" y="1593099"/>
            <a:ext cx="10764600" cy="50292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669071" y="758237"/>
            <a:ext cx="1443907" cy="378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38294" y="775894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Hint: help </a:t>
            </a:r>
            <a:r>
              <a:rPr lang="en-US" dirty="0" err="1" smtClean="0"/>
              <a:t>fsolve</a:t>
            </a:r>
            <a:r>
              <a:rPr lang="en-US" dirty="0" smtClean="0"/>
              <a:t> to find the solution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5004" y="6064370"/>
            <a:ext cx="1259456" cy="55792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68063" y="66353"/>
            <a:ext cx="4478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Labwork</a:t>
            </a:r>
            <a:r>
              <a:rPr lang="en-US" sz="2400" b="1" dirty="0" smtClean="0"/>
              <a:t> </a:t>
            </a:r>
            <a:r>
              <a:rPr lang="en-US" sz="2400" b="1" dirty="0"/>
              <a:t>2</a:t>
            </a:r>
            <a:r>
              <a:rPr lang="en-US" sz="2400" b="1" dirty="0" smtClean="0"/>
              <a:t> – Non linear system (d)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735" y="853843"/>
            <a:ext cx="5077534" cy="7716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8190" y="853843"/>
            <a:ext cx="350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Define the root2(x) function</a:t>
            </a:r>
          </a:p>
          <a:p>
            <a:r>
              <a:rPr lang="en-US" dirty="0" smtClean="0"/>
              <a:t>What are F and J?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967" y="1874219"/>
            <a:ext cx="4515480" cy="190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730" y="2064746"/>
            <a:ext cx="4867954" cy="2152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4967" y="5163217"/>
            <a:ext cx="3972479" cy="7240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8190" y="2818055"/>
            <a:ext cx="350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2: Create </a:t>
            </a:r>
            <a:r>
              <a:rPr lang="en-US" dirty="0" err="1" smtClean="0"/>
              <a:t>newtmult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Understand the 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5827" y="5163217"/>
            <a:ext cx="3502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3: Define x0, </a:t>
            </a:r>
            <a:r>
              <a:rPr lang="en-US" dirty="0" err="1" smtClean="0"/>
              <a:t>es</a:t>
            </a:r>
            <a:r>
              <a:rPr lang="en-US" dirty="0" smtClean="0"/>
              <a:t>, </a:t>
            </a:r>
            <a:r>
              <a:rPr lang="en-US" dirty="0" err="1" smtClean="0"/>
              <a:t>maxit</a:t>
            </a:r>
            <a:endParaRPr lang="en-US" dirty="0" smtClean="0"/>
          </a:p>
          <a:p>
            <a:r>
              <a:rPr lang="en-US" dirty="0" smtClean="0"/>
              <a:t>Then, call </a:t>
            </a:r>
            <a:r>
              <a:rPr lang="en-US" dirty="0" err="1" smtClean="0"/>
              <a:t>newtmult</a:t>
            </a:r>
            <a:r>
              <a:rPr lang="en-US" dirty="0" smtClean="0"/>
              <a:t> function to calculate the roots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33713" y="948906"/>
            <a:ext cx="940279" cy="47531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255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68063" y="66353"/>
            <a:ext cx="29538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Labwork</a:t>
            </a:r>
            <a:r>
              <a:rPr lang="en-US" sz="2400" b="1" dirty="0" smtClean="0"/>
              <a:t> </a:t>
            </a:r>
            <a:r>
              <a:rPr lang="en-US" sz="2400" b="1" dirty="0"/>
              <a:t>2</a:t>
            </a:r>
            <a:r>
              <a:rPr lang="en-US" sz="2400" b="1" dirty="0" smtClean="0"/>
              <a:t> – Common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7178688" y="182885"/>
            <a:ext cx="428478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6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Log(x) = 0.77</a:t>
            </a:r>
            <a:endParaRPr lang="en-US" sz="16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x0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 2;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@(x) log(x) -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0.77;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x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fzero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x0)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600" dirty="0" err="1">
                <a:solidFill>
                  <a:srgbClr val="228B22"/>
                </a:solidFill>
                <a:latin typeface="Courier New" panose="02070309020205020404" pitchFamily="49" charset="0"/>
              </a:rPr>
              <a:t>Exp</a:t>
            </a:r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(x)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x0 = 0;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@(x)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(x) - 15;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x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fzero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(func,x0);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Sin(x)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x0 = 0.2;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@(x) sin(x) - 0.12;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x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fzero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(func,x0);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Sin(x + pi/5)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x0 = 0.2;</a:t>
            </a:r>
          </a:p>
          <a:p>
            <a:r>
              <a:rPr lang="es-E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func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@(x) sin(x + pi/5) - 0.25;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x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fzero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(func,x0);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Tan(x + 2*pi/5)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x0 = 0.5;</a:t>
            </a:r>
          </a:p>
          <a:p>
            <a:r>
              <a:rPr lang="es-E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func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@(x) tan(x + 2*pi/3) - 1.5;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x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fzero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(func,x0);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40607" y="2160219"/>
            <a:ext cx="3591426" cy="1781424"/>
            <a:chOff x="227168" y="1228234"/>
            <a:chExt cx="3591426" cy="178142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168" y="1228234"/>
              <a:ext cx="3591426" cy="1781424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573823" y="1635369"/>
              <a:ext cx="615462" cy="2637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0.77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2149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333"/>
            <a:ext cx="5668166" cy="20672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68063" y="66353"/>
            <a:ext cx="29538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Labwork</a:t>
            </a:r>
            <a:r>
              <a:rPr lang="en-US" sz="2400" b="1" dirty="0" smtClean="0"/>
              <a:t> </a:t>
            </a:r>
            <a:r>
              <a:rPr lang="en-US" sz="2400" b="1" dirty="0"/>
              <a:t>2</a:t>
            </a:r>
            <a:r>
              <a:rPr lang="en-US" sz="2400" b="1" dirty="0" smtClean="0"/>
              <a:t> – Common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4844561" y="2232664"/>
            <a:ext cx="713935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x = [ 2 3 1 5 11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]; 		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x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[2, 3, 1, 5,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11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]; 		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x =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[2; 3; 1; 5;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11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a) Hint: use length() and </a:t>
            </a:r>
            <a:r>
              <a:rPr lang="en-US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size</a:t>
            </a:r>
            <a:r>
              <a:rPr lang="en-US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b) Do you remember how to get transposed vector?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c) try x*x’ AND x.*x’ =&gt; find the difference?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964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487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Times New Roman</vt:lpstr>
      <vt:lpstr>Times New Roman Italic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Binh Pham Duc</dc:creator>
  <cp:lastModifiedBy>Binh Pham Duc</cp:lastModifiedBy>
  <cp:revision>60</cp:revision>
  <dcterms:created xsi:type="dcterms:W3CDTF">2021-09-13T08:19:33Z</dcterms:created>
  <dcterms:modified xsi:type="dcterms:W3CDTF">2021-09-24T07:44:12Z</dcterms:modified>
</cp:coreProperties>
</file>