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5" r:id="rId4"/>
    <p:sldId id="258" r:id="rId5"/>
    <p:sldId id="259" r:id="rId6"/>
    <p:sldId id="262" r:id="rId7"/>
    <p:sldId id="261" r:id="rId8"/>
    <p:sldId id="263" r:id="rId9"/>
    <p:sldId id="264" r:id="rId10"/>
    <p:sldId id="276" r:id="rId11"/>
    <p:sldId id="277" r:id="rId12"/>
    <p:sldId id="278" r:id="rId13"/>
    <p:sldId id="279" r:id="rId14"/>
    <p:sldId id="280" r:id="rId15"/>
    <p:sldId id="282" r:id="rId16"/>
    <p:sldId id="283" r:id="rId17"/>
  </p:sldIdLst>
  <p:sldSz cx="4572000" cy="3441700"/>
  <p:notesSz cx="4572000" cy="3441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4" d="100"/>
          <a:sy n="144" d="100"/>
        </p:scale>
        <p:origin x="1762" y="1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4273" y="34276"/>
            <a:ext cx="3743452" cy="2997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685800" y="1927352"/>
            <a:ext cx="3200400" cy="8604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228600" y="791591"/>
            <a:ext cx="1988820" cy="227152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54580" y="791591"/>
            <a:ext cx="1988820" cy="227152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179"/>
            <a:ext cx="4572000" cy="3429000"/>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218186" y="33642"/>
            <a:ext cx="4135627" cy="299720"/>
          </a:xfrm>
          <a:prstGeom prst="rect">
            <a:avLst/>
          </a:prstGeom>
        </p:spPr>
        <p:txBody>
          <a:bodyPr wrap="square" lIns="0" tIns="0" rIns="0" bIns="0">
            <a:spAutoFit/>
          </a:bodyPr>
          <a:lstStyle>
            <a:lvl1pPr>
              <a:defRPr sz="18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273938" y="948423"/>
            <a:ext cx="4162425" cy="20770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554480" y="3200781"/>
            <a:ext cx="1463040" cy="1720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28600" y="3200781"/>
            <a:ext cx="1051560" cy="1720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1/21/2024</a:t>
            </a:fld>
            <a:endParaRPr lang="en-US"/>
          </a:p>
        </p:txBody>
      </p:sp>
      <p:sp>
        <p:nvSpPr>
          <p:cNvPr id="6" name="Holder 6"/>
          <p:cNvSpPr>
            <a:spLocks noGrp="1"/>
          </p:cNvSpPr>
          <p:nvPr>
            <p:ph type="sldNum" sz="quarter" idx="7"/>
          </p:nvPr>
        </p:nvSpPr>
        <p:spPr>
          <a:xfrm>
            <a:off x="3291840" y="3200781"/>
            <a:ext cx="1051560" cy="1720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2179"/>
            <a:ext cx="4572000" cy="3429000"/>
            <a:chOff x="0" y="12179"/>
            <a:chExt cx="4572000" cy="3429000"/>
          </a:xfrm>
        </p:grpSpPr>
        <p:sp>
          <p:nvSpPr>
            <p:cNvPr id="3" name="object 3"/>
            <p:cNvSpPr/>
            <p:nvPr/>
          </p:nvSpPr>
          <p:spPr>
            <a:xfrm>
              <a:off x="0" y="12179"/>
              <a:ext cx="4572000" cy="34290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103375" y="225552"/>
              <a:ext cx="2387346" cy="255257"/>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1354836" y="362712"/>
              <a:ext cx="1882902" cy="255257"/>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p:nvPr/>
        </p:nvSpPr>
        <p:spPr>
          <a:xfrm>
            <a:off x="1164082" y="248145"/>
            <a:ext cx="2259965" cy="299720"/>
          </a:xfrm>
          <a:prstGeom prst="rect">
            <a:avLst/>
          </a:prstGeom>
        </p:spPr>
        <p:txBody>
          <a:bodyPr vert="horz" wrap="square" lIns="0" tIns="12700" rIns="0" bIns="0" rtlCol="0">
            <a:spAutoFit/>
          </a:bodyPr>
          <a:lstStyle/>
          <a:p>
            <a:pPr marL="264160" marR="5080" indent="-251460">
              <a:lnSpc>
                <a:spcPct val="100000"/>
              </a:lnSpc>
              <a:spcBef>
                <a:spcPts val="100"/>
              </a:spcBef>
            </a:pPr>
            <a:r>
              <a:rPr sz="900" b="1" spc="-5" dirty="0">
                <a:solidFill>
                  <a:srgbClr val="001F5F"/>
                </a:solidFill>
                <a:latin typeface="Arial"/>
                <a:cs typeface="Arial"/>
              </a:rPr>
              <a:t>TRƯỜNG </a:t>
            </a:r>
            <a:r>
              <a:rPr sz="900" b="1" spc="-10" dirty="0">
                <a:solidFill>
                  <a:srgbClr val="001F5F"/>
                </a:solidFill>
                <a:latin typeface="Arial"/>
                <a:cs typeface="Arial"/>
              </a:rPr>
              <a:t>ĐẠI </a:t>
            </a:r>
            <a:r>
              <a:rPr sz="900" b="1" spc="-5" dirty="0">
                <a:solidFill>
                  <a:srgbClr val="001F5F"/>
                </a:solidFill>
                <a:latin typeface="Arial"/>
                <a:cs typeface="Arial"/>
              </a:rPr>
              <a:t>HỌC NGUYỄN TẤT THÀNH  KHOA CÔNG NGHỆ THÔNG</a:t>
            </a:r>
            <a:r>
              <a:rPr sz="900" b="1" spc="-35" dirty="0">
                <a:solidFill>
                  <a:srgbClr val="001F5F"/>
                </a:solidFill>
                <a:latin typeface="Arial"/>
                <a:cs typeface="Arial"/>
              </a:rPr>
              <a:t> </a:t>
            </a:r>
            <a:r>
              <a:rPr sz="900" b="1" dirty="0">
                <a:solidFill>
                  <a:srgbClr val="001F5F"/>
                </a:solidFill>
                <a:latin typeface="Arial"/>
                <a:cs typeface="Arial"/>
              </a:rPr>
              <a:t>TIN</a:t>
            </a:r>
            <a:endParaRPr sz="900">
              <a:latin typeface="Arial"/>
              <a:cs typeface="Arial"/>
            </a:endParaRPr>
          </a:p>
        </p:txBody>
      </p:sp>
      <p:sp>
        <p:nvSpPr>
          <p:cNvPr id="9" name="Rectangle 8"/>
          <p:cNvSpPr/>
          <p:nvPr/>
        </p:nvSpPr>
        <p:spPr>
          <a:xfrm>
            <a:off x="-76200" y="1090706"/>
            <a:ext cx="4610100" cy="1049005"/>
          </a:xfrm>
          <a:prstGeom prst="rect">
            <a:avLst/>
          </a:prstGeom>
        </p:spPr>
        <p:txBody>
          <a:bodyPr wrap="square">
            <a:spAutoFit/>
          </a:bodyPr>
          <a:lstStyle/>
          <a:p>
            <a:pPr marL="97790" algn="just">
              <a:lnSpc>
                <a:spcPct val="100000"/>
              </a:lnSpc>
              <a:spcBef>
                <a:spcPts val="480"/>
              </a:spcBef>
            </a:pPr>
            <a:r>
              <a:rPr lang="en-US" spc="30" dirty="0">
                <a:solidFill>
                  <a:srgbClr val="001F5F"/>
                </a:solidFill>
                <a:latin typeface="Times New Roman" panose="02020603050405020304" pitchFamily="18" charset="0"/>
                <a:cs typeface="Times New Roman" panose="02020603050405020304" pitchFamily="18" charset="0"/>
              </a:rPr>
              <a:t>BÀI TẬP:</a:t>
            </a:r>
            <a:endParaRPr lang="en-US" dirty="0">
              <a:latin typeface="Times New Roman" panose="02020603050405020304" pitchFamily="18" charset="0"/>
              <a:cs typeface="Times New Roman" panose="02020603050405020304" pitchFamily="18" charset="0"/>
            </a:endParaRPr>
          </a:p>
          <a:p>
            <a:pPr marL="12700" algn="just">
              <a:lnSpc>
                <a:spcPct val="100000"/>
              </a:lnSpc>
              <a:spcBef>
                <a:spcPts val="465"/>
              </a:spcBef>
            </a:pPr>
            <a:r>
              <a:rPr lang="vi-VN" sz="2000" spc="-195" dirty="0">
                <a:solidFill>
                  <a:srgbClr val="C00000"/>
                </a:solidFill>
                <a:latin typeface="Times New Roman" panose="02020603050405020304" pitchFamily="18" charset="0"/>
                <a:cs typeface="Times New Roman" panose="02020603050405020304" pitchFamily="18" charset="0"/>
              </a:rPr>
              <a:t>Tạo một ứng dụng web tự động tạo báo cáo thời tiết dựa trên dữ liệu được tìm nạp từ API thời tiết trực tuyến</a:t>
            </a:r>
            <a:endParaRPr lang="en-US" sz="1600" dirty="0">
              <a:latin typeface="Times New Roman" panose="02020603050405020304" pitchFamily="18" charset="0"/>
              <a:cs typeface="Times New Roman" panose="02020603050405020304" pitchFamily="18" charset="0"/>
            </a:endParaRPr>
          </a:p>
        </p:txBody>
      </p:sp>
      <p:sp>
        <p:nvSpPr>
          <p:cNvPr id="10" name="Rectangle 9"/>
          <p:cNvSpPr/>
          <p:nvPr/>
        </p:nvSpPr>
        <p:spPr>
          <a:xfrm>
            <a:off x="-76200" y="2235643"/>
            <a:ext cx="4800600" cy="646331"/>
          </a:xfrm>
          <a:prstGeom prst="rect">
            <a:avLst/>
          </a:prstGeom>
        </p:spPr>
        <p:txBody>
          <a:bodyPr wrap="square">
            <a:spAutoFit/>
          </a:bodyPr>
          <a:lstStyle/>
          <a:p>
            <a:pPr algn="just"/>
            <a:r>
              <a:rPr lang="en-US" b="1" dirty="0" err="1">
                <a:latin typeface="Times New Roman" panose="02020603050405020304" pitchFamily="18" charset="0"/>
                <a:cs typeface="Times New Roman" panose="02020603050405020304" pitchFamily="18" charset="0"/>
              </a:rPr>
              <a:t>Sinh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viên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thực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hiện</a:t>
            </a:r>
            <a:r>
              <a:rPr lang="en-US" b="1" dirty="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22DTH2B_Bùi Quang Anh_2200007998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sp>
        <p:nvSpPr>
          <p:cNvPr id="9" name="object 24"/>
          <p:cNvSpPr txBox="1"/>
          <p:nvPr/>
        </p:nvSpPr>
        <p:spPr>
          <a:xfrm>
            <a:off x="0" y="394138"/>
            <a:ext cx="4572000" cy="1701107"/>
          </a:xfrm>
          <a:prstGeom prst="rect">
            <a:avLst/>
          </a:prstGeom>
        </p:spPr>
        <p:txBody>
          <a:bodyPr vert="horz" wrap="square" lIns="0" tIns="13335" rIns="0" bIns="0" rtlCol="0">
            <a:spAutoFit/>
          </a:bodyPr>
          <a:lstStyle/>
          <a:p>
            <a:pPr marL="34290" algn="just">
              <a:lnSpc>
                <a:spcPct val="100000"/>
              </a:lnSpc>
              <a:spcBef>
                <a:spcPts val="105"/>
              </a:spcBef>
            </a:pP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Dòng</a:t>
            </a: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code const averageTemp = previousTemps.reduce((sum, temp) =&gt; sum + temp, 0); sẽ tính tổng các giá trị nhiệt độ trong mảng previousTemps. </a:t>
            </a:r>
            <a:endParaRPr lang="en-US" sz="1200" dirty="0">
              <a:latin typeface="Times New Roman" panose="02020603050405020304" pitchFamily="18" charset="0"/>
              <a:cs typeface="Times New Roman" panose="02020603050405020304" pitchFamily="18" charset="0"/>
            </a:endParaRPr>
          </a:p>
          <a:p>
            <a:pPr marL="34290" algn="just">
              <a:lnSpc>
                <a:spcPct val="100000"/>
              </a:lnSpc>
              <a:spcBef>
                <a:spcPts val="105"/>
              </a:spcBef>
            </a:pPr>
            <a:r>
              <a:rPr lang="vi-VN" sz="1200" dirty="0">
                <a:latin typeface="Times New Roman" panose="02020603050405020304" pitchFamily="18" charset="0"/>
                <a:cs typeface="Times New Roman" panose="02020603050405020304" pitchFamily="18" charset="0"/>
              </a:rPr>
              <a:t>Dòng code này sử dụng phương thức reduce() của mảng previousTemps. Phương thức reduce() thực hiện phép toán cộng trên tất cả các giá trị trong mảng và trả về kết quả. </a:t>
            </a:r>
            <a:endParaRPr lang="en-US" sz="1200" dirty="0">
              <a:latin typeface="Times New Roman" panose="02020603050405020304" pitchFamily="18" charset="0"/>
              <a:cs typeface="Times New Roman" panose="02020603050405020304" pitchFamily="18" charset="0"/>
            </a:endParaRPr>
          </a:p>
          <a:p>
            <a:pPr marL="34290" algn="just">
              <a:lnSpc>
                <a:spcPct val="100000"/>
              </a:lnSpc>
              <a:spcBef>
                <a:spcPts val="105"/>
              </a:spcBef>
            </a:pPr>
            <a:r>
              <a:rPr lang="vi-VN" sz="1200" dirty="0">
                <a:latin typeface="Times New Roman" panose="02020603050405020304" pitchFamily="18" charset="0"/>
                <a:cs typeface="Times New Roman" panose="02020603050405020304" pitchFamily="18" charset="0"/>
              </a:rPr>
              <a:t>Trong trường hợp này, phép toán cộng được thực hiện trên các giá trị nhiệt độ trong mảng previousTemps. Kết quả của phép toán cộng này được lưu vào biến averageTemp.</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165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sp>
        <p:nvSpPr>
          <p:cNvPr id="8" name="object 24"/>
          <p:cNvSpPr txBox="1"/>
          <p:nvPr/>
        </p:nvSpPr>
        <p:spPr>
          <a:xfrm>
            <a:off x="0" y="394138"/>
            <a:ext cx="4572000" cy="567463"/>
          </a:xfrm>
          <a:prstGeom prst="rect">
            <a:avLst/>
          </a:prstGeom>
        </p:spPr>
        <p:txBody>
          <a:bodyPr vert="horz" wrap="square" lIns="0" tIns="13335" rIns="0" bIns="0" rtlCol="0">
            <a:spAutoFit/>
          </a:bodyPr>
          <a:lstStyle/>
          <a:p>
            <a:pPr marL="34290" algn="just">
              <a:lnSpc>
                <a:spcPct val="100000"/>
              </a:lnSpc>
              <a:spcBef>
                <a:spcPts val="105"/>
              </a:spcBef>
            </a:pP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Dòng code averageTemp = averageTemp / previousTemps.length; sẽ chia tổng các giá trị nhiệt độ trong mảng previousTemps cho số lượng giá trị trong mảng.</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9291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xfrm>
            <a:off x="218186" y="33642"/>
            <a:ext cx="2221762" cy="276999"/>
          </a:xfrm>
          <a:prstGeom prst="rect">
            <a:avLst/>
          </a:prstGeom>
          <a:noFill/>
        </p:spPr>
        <p:txBody>
          <a:bodyPr wrap="none" rtlCol="0">
            <a:spAutoFit/>
          </a:bodyPr>
          <a:lstStyle/>
          <a:p>
            <a:r>
              <a:rPr lang="en-US" i="1" dirty="0">
                <a:solidFill>
                  <a:srgbClr val="FF0000"/>
                </a:solidFill>
                <a:latin typeface="Times New Roman" panose="02020603050405020304" pitchFamily="18" charset="0"/>
                <a:cs typeface="Times New Roman" panose="02020603050405020304" pitchFamily="18" charset="0"/>
              </a:rPr>
              <a:t>2. </a:t>
            </a:r>
            <a:r>
              <a:rPr lang="en-US" i="1" dirty="0" err="1">
                <a:solidFill>
                  <a:srgbClr val="FF0000"/>
                </a:solidFill>
                <a:latin typeface="Times New Roman" panose="02020603050405020304" pitchFamily="18" charset="0"/>
                <a:cs typeface="Times New Roman" panose="02020603050405020304" pitchFamily="18" charset="0"/>
              </a:rPr>
              <a:t>Quá</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trình</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thực</a:t>
            </a:r>
            <a:r>
              <a:rPr lang="en-US" i="1" dirty="0">
                <a:solidFill>
                  <a:srgbClr val="FF0000"/>
                </a:solidFill>
                <a:latin typeface="Times New Roman" panose="02020603050405020304" pitchFamily="18" charset="0"/>
                <a:cs typeface="Times New Roman" panose="02020603050405020304" pitchFamily="18" charset="0"/>
              </a:rPr>
              <a:t> </a:t>
            </a:r>
            <a:r>
              <a:rPr lang="en-US" i="1" dirty="0" err="1">
                <a:solidFill>
                  <a:srgbClr val="FF0000"/>
                </a:solidFill>
                <a:latin typeface="Times New Roman" panose="02020603050405020304" pitchFamily="18" charset="0"/>
                <a:cs typeface="Times New Roman" panose="02020603050405020304" pitchFamily="18" charset="0"/>
              </a:rPr>
              <a:t>hiện</a:t>
            </a:r>
            <a:r>
              <a:rPr lang="en-US" i="1" dirty="0">
                <a:solidFill>
                  <a:srgbClr val="FF0000"/>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D0DB070B-747A-4CE5-A094-CB2CA24897DA}"/>
              </a:ext>
            </a:extLst>
          </p:cNvPr>
          <p:cNvSpPr txBox="1"/>
          <p:nvPr/>
        </p:nvSpPr>
        <p:spPr>
          <a:xfrm>
            <a:off x="0" y="411679"/>
            <a:ext cx="4495800" cy="1384995"/>
          </a:xfrm>
          <a:prstGeom prst="rect">
            <a:avLst/>
          </a:prstGeom>
          <a:noFill/>
        </p:spPr>
        <p:txBody>
          <a:bodyPr wrap="square">
            <a:spAutoFit/>
          </a:bodyPr>
          <a:lstStyle/>
          <a:p>
            <a:r>
              <a:rPr lang="vi-VN" sz="1200" dirty="0">
                <a:latin typeface="Times New Roman" panose="02020603050405020304" pitchFamily="18" charset="0"/>
                <a:cs typeface="Times New Roman" panose="02020603050405020304" pitchFamily="18" charset="0"/>
              </a:rPr>
              <a:t>Dòng code const avgTempElement = document.querySelector('.avg-temp'); sẽ lấy phần tử HTML có class "avg-temp" để hiển thị nhiệt độ trung bình.</a:t>
            </a:r>
            <a:endParaRPr lang="en-US" sz="1200" dirty="0">
              <a:latin typeface="Times New Roman" panose="02020603050405020304" pitchFamily="18" charset="0"/>
              <a:cs typeface="Times New Roman" panose="02020603050405020304" pitchFamily="18" charset="0"/>
            </a:endParaRPr>
          </a:p>
          <a:p>
            <a:r>
              <a:rPr lang="vi-VN" sz="1200" dirty="0">
                <a:latin typeface="Times New Roman" panose="02020603050405020304" pitchFamily="18" charset="0"/>
                <a:cs typeface="Times New Roman" panose="02020603050405020304" pitchFamily="18" charset="0"/>
              </a:rPr>
              <a:t> Dòng code avgTempElement.innerText =Nhiệt độ trung bình: ${averageTemp.toFixed(1)}°C; sẽ đặt nội dung của phần tử avgTempElement thành chuỗi "Nhiệt độ trung bình: " cộng với giá trị nhiệt độ trung bình được làm tròn đến 1 chữ số thập phân.</a:t>
            </a:r>
            <a:endParaRPr lang="en-US" sz="1200" dirty="0"/>
          </a:p>
        </p:txBody>
      </p:sp>
    </p:spTree>
    <p:extLst>
      <p:ext uri="{BB962C8B-B14F-4D97-AF65-F5344CB8AC3E}">
        <p14:creationId xmlns:p14="http://schemas.microsoft.com/office/powerpoint/2010/main" val="1147538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sp>
        <p:nvSpPr>
          <p:cNvPr id="6" name="object 24"/>
          <p:cNvSpPr txBox="1"/>
          <p:nvPr/>
        </p:nvSpPr>
        <p:spPr>
          <a:xfrm>
            <a:off x="0" y="394138"/>
            <a:ext cx="4572000" cy="395621"/>
          </a:xfrm>
          <a:prstGeom prst="rect">
            <a:avLst/>
          </a:prstGeom>
        </p:spPr>
        <p:txBody>
          <a:bodyPr vert="horz" wrap="square" lIns="0" tIns="13335" rIns="0" bIns="0" rtlCol="0">
            <a:spAutoFit/>
          </a:bodyPr>
          <a:lstStyle/>
          <a:p>
            <a:pPr marL="34290">
              <a:lnSpc>
                <a:spcPct val="100000"/>
              </a:lnSpc>
              <a:spcBef>
                <a:spcPts val="105"/>
              </a:spcBef>
            </a:pPr>
            <a:r>
              <a:rPr lang="en-US" sz="1200" spc="20" dirty="0">
                <a:latin typeface="Times New Roman"/>
                <a:cs typeface="Times New Roman"/>
              </a:rPr>
              <a:t>           - </a:t>
            </a:r>
            <a:r>
              <a:rPr lang="en-US" sz="1200" spc="20" dirty="0" err="1">
                <a:latin typeface="Times New Roman"/>
                <a:cs typeface="Times New Roman"/>
              </a:rPr>
              <a:t>Sau</a:t>
            </a:r>
            <a:r>
              <a:rPr lang="en-US" sz="1200" spc="20" dirty="0">
                <a:latin typeface="Times New Roman"/>
                <a:cs typeface="Times New Roman"/>
              </a:rPr>
              <a:t> </a:t>
            </a:r>
            <a:r>
              <a:rPr lang="en-US" sz="1200" spc="20" dirty="0" err="1">
                <a:latin typeface="Times New Roman"/>
                <a:cs typeface="Times New Roman"/>
              </a:rPr>
              <a:t>đây</a:t>
            </a:r>
            <a:r>
              <a:rPr lang="en-US" sz="1200" spc="20" dirty="0">
                <a:latin typeface="Times New Roman"/>
                <a:cs typeface="Times New Roman"/>
              </a:rPr>
              <a:t> </a:t>
            </a:r>
            <a:r>
              <a:rPr lang="en-US" sz="1200" spc="20" dirty="0" err="1">
                <a:latin typeface="Times New Roman"/>
                <a:cs typeface="Times New Roman"/>
              </a:rPr>
              <a:t>tiếp</a:t>
            </a:r>
            <a:r>
              <a:rPr lang="en-US" sz="1200" spc="20" dirty="0">
                <a:latin typeface="Times New Roman"/>
                <a:cs typeface="Times New Roman"/>
              </a:rPr>
              <a:t> </a:t>
            </a:r>
            <a:r>
              <a:rPr lang="en-US" sz="1200" spc="20" dirty="0" err="1">
                <a:latin typeface="Times New Roman"/>
                <a:cs typeface="Times New Roman"/>
              </a:rPr>
              <a:t>tục</a:t>
            </a:r>
            <a:r>
              <a:rPr lang="en-US" sz="1200" spc="20" dirty="0">
                <a:latin typeface="Times New Roman"/>
                <a:cs typeface="Times New Roman"/>
              </a:rPr>
              <a:t> </a:t>
            </a:r>
            <a:r>
              <a:rPr lang="en-US" sz="1200" spc="20" dirty="0" err="1">
                <a:latin typeface="Times New Roman"/>
                <a:cs typeface="Times New Roman"/>
              </a:rPr>
              <a:t>là</a:t>
            </a:r>
            <a:r>
              <a:rPr lang="en-US" sz="1200" spc="20" dirty="0">
                <a:latin typeface="Times New Roman"/>
                <a:cs typeface="Times New Roman"/>
              </a:rPr>
              <a:t> </a:t>
            </a:r>
            <a:r>
              <a:rPr lang="en-US" sz="1200" spc="20" dirty="0" err="1">
                <a:latin typeface="Times New Roman"/>
                <a:cs typeface="Times New Roman"/>
              </a:rPr>
              <a:t>quá</a:t>
            </a:r>
            <a:r>
              <a:rPr lang="en-US" sz="1200" spc="20" dirty="0">
                <a:latin typeface="Times New Roman"/>
                <a:cs typeface="Times New Roman"/>
              </a:rPr>
              <a:t> </a:t>
            </a:r>
            <a:r>
              <a:rPr lang="en-US" sz="1200" spc="20" dirty="0" err="1">
                <a:latin typeface="Times New Roman"/>
                <a:cs typeface="Times New Roman"/>
              </a:rPr>
              <a:t>trình</a:t>
            </a:r>
            <a:r>
              <a:rPr lang="en-US" sz="1200" spc="20" dirty="0">
                <a:latin typeface="Times New Roman"/>
                <a:cs typeface="Times New Roman"/>
              </a:rPr>
              <a:t> </a:t>
            </a:r>
            <a:r>
              <a:rPr lang="en-US" sz="1200" spc="20" dirty="0" err="1">
                <a:latin typeface="Times New Roman"/>
                <a:cs typeface="Times New Roman"/>
              </a:rPr>
              <a:t>xử</a:t>
            </a:r>
            <a:r>
              <a:rPr lang="en-US" sz="1200" spc="20" dirty="0">
                <a:latin typeface="Times New Roman"/>
                <a:cs typeface="Times New Roman"/>
              </a:rPr>
              <a:t> </a:t>
            </a:r>
            <a:r>
              <a:rPr lang="en-US" sz="1200" spc="20" dirty="0" err="1">
                <a:latin typeface="Times New Roman"/>
                <a:cs typeface="Times New Roman"/>
              </a:rPr>
              <a:t>lí</a:t>
            </a:r>
            <a:r>
              <a:rPr lang="en-US" sz="1200" spc="20" dirty="0">
                <a:latin typeface="Times New Roman"/>
                <a:cs typeface="Times New Roman"/>
              </a:rPr>
              <a:t> </a:t>
            </a:r>
            <a:r>
              <a:rPr lang="en-US" sz="1200" spc="20" dirty="0" err="1">
                <a:latin typeface="Times New Roman"/>
                <a:cs typeface="Times New Roman"/>
              </a:rPr>
              <a:t>bằng</a:t>
            </a:r>
            <a:r>
              <a:rPr lang="en-US" sz="1200" spc="20" dirty="0">
                <a:latin typeface="Times New Roman"/>
                <a:cs typeface="Times New Roman"/>
              </a:rPr>
              <a:t> </a:t>
            </a:r>
            <a:r>
              <a:rPr lang="en-US" sz="1200" spc="20" dirty="0" err="1">
                <a:latin typeface="Times New Roman"/>
                <a:cs typeface="Times New Roman"/>
              </a:rPr>
              <a:t>js</a:t>
            </a:r>
            <a:r>
              <a:rPr lang="en-US" sz="1200" spc="20" dirty="0">
                <a:latin typeface="Times New Roman"/>
                <a:cs typeface="Times New Roman"/>
              </a:rPr>
              <a:t>:</a:t>
            </a:r>
          </a:p>
          <a:p>
            <a:pPr marL="34290">
              <a:lnSpc>
                <a:spcPct val="100000"/>
              </a:lnSpc>
              <a:spcBef>
                <a:spcPts val="105"/>
              </a:spcBef>
            </a:pPr>
            <a:r>
              <a:rPr lang="en-US" sz="1200" spc="20" dirty="0">
                <a:latin typeface="Times New Roman"/>
                <a:cs typeface="Times New Roman"/>
              </a:rPr>
              <a:t>	</a:t>
            </a:r>
            <a:r>
              <a:rPr lang="en-US" sz="1200" b="1" i="1" spc="20" dirty="0">
                <a:latin typeface="Times New Roman"/>
                <a:cs typeface="Times New Roman"/>
              </a:rPr>
              <a:t>+ </a:t>
            </a:r>
            <a:r>
              <a:rPr lang="en-US" sz="1200" b="1" i="1" spc="20" dirty="0" err="1">
                <a:latin typeface="Times New Roman"/>
                <a:cs typeface="Times New Roman"/>
              </a:rPr>
              <a:t>Mục</a:t>
            </a:r>
            <a:r>
              <a:rPr lang="en-US" sz="1200" b="1" i="1" spc="20" dirty="0">
                <a:latin typeface="Times New Roman"/>
                <a:cs typeface="Times New Roman"/>
              </a:rPr>
              <a:t> 3: </a:t>
            </a:r>
            <a:r>
              <a:rPr lang="en-US" sz="1200" b="1" i="1" spc="20" dirty="0" err="1">
                <a:latin typeface="Times New Roman"/>
                <a:cs typeface="Times New Roman"/>
              </a:rPr>
              <a:t>Hiển</a:t>
            </a:r>
            <a:r>
              <a:rPr lang="en-US" sz="1200" b="1" i="1" spc="20" dirty="0">
                <a:latin typeface="Times New Roman"/>
                <a:cs typeface="Times New Roman"/>
              </a:rPr>
              <a:t> </a:t>
            </a:r>
            <a:r>
              <a:rPr lang="en-US" sz="1200" b="1" i="1" spc="20" dirty="0" err="1">
                <a:latin typeface="Times New Roman"/>
                <a:cs typeface="Times New Roman"/>
              </a:rPr>
              <a:t>thị</a:t>
            </a:r>
            <a:r>
              <a:rPr lang="en-US" sz="1200" b="1" i="1" spc="20" dirty="0">
                <a:latin typeface="Times New Roman"/>
                <a:cs typeface="Times New Roman"/>
              </a:rPr>
              <a:t> </a:t>
            </a:r>
            <a:r>
              <a:rPr lang="en-US" sz="1200" b="1" i="1" spc="20" dirty="0" err="1">
                <a:latin typeface="Times New Roman"/>
                <a:cs typeface="Times New Roman"/>
              </a:rPr>
              <a:t>có</a:t>
            </a:r>
            <a:r>
              <a:rPr lang="en-US" sz="1200" b="1" i="1" spc="20" dirty="0">
                <a:latin typeface="Times New Roman"/>
                <a:cs typeface="Times New Roman"/>
              </a:rPr>
              <a:t> </a:t>
            </a:r>
            <a:r>
              <a:rPr lang="en-US" sz="1200" b="1" i="1" spc="20" dirty="0" err="1">
                <a:latin typeface="Times New Roman"/>
                <a:cs typeface="Times New Roman"/>
              </a:rPr>
              <a:t>điều</a:t>
            </a:r>
            <a:r>
              <a:rPr lang="en-US" sz="1200" b="1" i="1" spc="20" dirty="0">
                <a:latin typeface="Times New Roman"/>
                <a:cs typeface="Times New Roman"/>
              </a:rPr>
              <a:t> </a:t>
            </a:r>
            <a:r>
              <a:rPr lang="en-US" sz="1200" b="1" i="1" spc="20" dirty="0" err="1">
                <a:latin typeface="Times New Roman"/>
                <a:cs typeface="Times New Roman"/>
              </a:rPr>
              <a:t>kiện</a:t>
            </a:r>
            <a:endParaRPr lang="en-US" sz="1200" b="1" i="1" spc="2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02B3880-0651-37B4-8D9F-A47EF6776003}"/>
              </a:ext>
            </a:extLst>
          </p:cNvPr>
          <p:cNvPicPr>
            <a:picLocks noChangeAspect="1"/>
          </p:cNvPicPr>
          <p:nvPr/>
        </p:nvPicPr>
        <p:blipFill>
          <a:blip r:embed="rId2"/>
          <a:stretch>
            <a:fillRect/>
          </a:stretch>
        </p:blipFill>
        <p:spPr>
          <a:xfrm>
            <a:off x="0" y="817681"/>
            <a:ext cx="4572000" cy="1806338"/>
          </a:xfrm>
          <a:prstGeom prst="rect">
            <a:avLst/>
          </a:prstGeom>
        </p:spPr>
      </p:pic>
    </p:spTree>
    <p:extLst>
      <p:ext uri="{BB962C8B-B14F-4D97-AF65-F5344CB8AC3E}">
        <p14:creationId xmlns:p14="http://schemas.microsoft.com/office/powerpoint/2010/main" val="261653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sp>
        <p:nvSpPr>
          <p:cNvPr id="6" name="object 24"/>
          <p:cNvSpPr txBox="1"/>
          <p:nvPr/>
        </p:nvSpPr>
        <p:spPr>
          <a:xfrm>
            <a:off x="0" y="394138"/>
            <a:ext cx="4572000" cy="1306127"/>
          </a:xfrm>
          <a:prstGeom prst="rect">
            <a:avLst/>
          </a:prstGeom>
        </p:spPr>
        <p:txBody>
          <a:bodyPr vert="horz" wrap="square" lIns="0" tIns="13335" rIns="0" bIns="0" rtlCol="0">
            <a:spAutoFit/>
          </a:bodyPr>
          <a:lstStyle/>
          <a:p>
            <a:pPr marL="34290" algn="just">
              <a:lnSpc>
                <a:spcPct val="100000"/>
              </a:lnSpc>
              <a:spcBef>
                <a:spcPts val="105"/>
              </a:spcBef>
            </a:pPr>
            <a:r>
              <a:rPr lang="vi-VN" sz="1200" b="0" i="0" dirty="0">
                <a:solidFill>
                  <a:srgbClr val="1F1F1F"/>
                </a:solidFill>
                <a:effectLst/>
                <a:latin typeface="+mj-lt"/>
              </a:rPr>
              <a:t>Đoạn mã này sử dụng một câu lệnh if else lồng nhau để kiểm tra các giá trị nhiệt độ khác nhau. Nếu nhiệt độ hiện tại nhỏ hơn 0, thì thông báo "Trời rét" sẽ được hiển thị. Nếu nhiệt độ hiện tại nằm trong khoảng từ 10 đến 20 độ C, thì thông báo "Trời mát" sẽ được hiển thị. Nếu nhiệt độ hiện tại nằm trong khoảng từ 20 đến 30 độ C, thì thông báo "Trời ấm" sẽ được hiển thị. Nếu nhiệt độ hiện tại lớn hơn 30 độ C, thì thông báo "Trời nóng" sẽ được hiển thị.</a:t>
            </a:r>
            <a:r>
              <a:rPr lang="en-US" sz="1200" dirty="0">
                <a:latin typeface="+mj-lt"/>
                <a:cs typeface="Times New Roman" panose="02020603050405020304" pitchFamily="18" charset="0"/>
              </a:rPr>
              <a:t>”</a:t>
            </a:r>
            <a:endParaRPr lang="vi-VN" sz="1200" dirty="0">
              <a:latin typeface="+mj-lt"/>
              <a:cs typeface="Times New Roman" panose="02020603050405020304" pitchFamily="18" charset="0"/>
            </a:endParaRPr>
          </a:p>
        </p:txBody>
      </p:sp>
    </p:spTree>
    <p:extLst>
      <p:ext uri="{BB962C8B-B14F-4D97-AF65-F5344CB8AC3E}">
        <p14:creationId xmlns:p14="http://schemas.microsoft.com/office/powerpoint/2010/main" val="2721522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sp>
        <p:nvSpPr>
          <p:cNvPr id="6" name="object 24"/>
          <p:cNvSpPr txBox="1"/>
          <p:nvPr/>
        </p:nvSpPr>
        <p:spPr>
          <a:xfrm>
            <a:off x="0" y="394138"/>
            <a:ext cx="4572000" cy="395621"/>
          </a:xfrm>
          <a:prstGeom prst="rect">
            <a:avLst/>
          </a:prstGeom>
        </p:spPr>
        <p:txBody>
          <a:bodyPr vert="horz" wrap="square" lIns="0" tIns="13335" rIns="0" bIns="0" rtlCol="0">
            <a:spAutoFit/>
          </a:bodyPr>
          <a:lstStyle/>
          <a:p>
            <a:pPr marL="34290">
              <a:lnSpc>
                <a:spcPct val="100000"/>
              </a:lnSpc>
              <a:spcBef>
                <a:spcPts val="105"/>
              </a:spcBef>
            </a:pPr>
            <a:r>
              <a:rPr lang="en-US" sz="1200" spc="20" dirty="0">
                <a:latin typeface="Times New Roman"/>
                <a:cs typeface="Times New Roman"/>
              </a:rPr>
              <a:t>           - </a:t>
            </a:r>
            <a:r>
              <a:rPr lang="en-US" sz="1200" spc="20" dirty="0" err="1">
                <a:latin typeface="Times New Roman"/>
                <a:cs typeface="Times New Roman"/>
              </a:rPr>
              <a:t>Sau</a:t>
            </a:r>
            <a:r>
              <a:rPr lang="en-US" sz="1200" spc="20" dirty="0">
                <a:latin typeface="Times New Roman"/>
                <a:cs typeface="Times New Roman"/>
              </a:rPr>
              <a:t> </a:t>
            </a:r>
            <a:r>
              <a:rPr lang="en-US" sz="1200" spc="20" dirty="0" err="1">
                <a:latin typeface="Times New Roman"/>
                <a:cs typeface="Times New Roman"/>
              </a:rPr>
              <a:t>đây</a:t>
            </a:r>
            <a:r>
              <a:rPr lang="en-US" sz="1200" spc="20" dirty="0">
                <a:latin typeface="Times New Roman"/>
                <a:cs typeface="Times New Roman"/>
              </a:rPr>
              <a:t> </a:t>
            </a:r>
            <a:r>
              <a:rPr lang="en-US" sz="1200" spc="20" dirty="0" err="1">
                <a:latin typeface="Times New Roman"/>
                <a:cs typeface="Times New Roman"/>
              </a:rPr>
              <a:t>tiếp</a:t>
            </a:r>
            <a:r>
              <a:rPr lang="en-US" sz="1200" spc="20" dirty="0">
                <a:latin typeface="Times New Roman"/>
                <a:cs typeface="Times New Roman"/>
              </a:rPr>
              <a:t> </a:t>
            </a:r>
            <a:r>
              <a:rPr lang="en-US" sz="1200" spc="20" dirty="0" err="1">
                <a:latin typeface="Times New Roman"/>
                <a:cs typeface="Times New Roman"/>
              </a:rPr>
              <a:t>tục</a:t>
            </a:r>
            <a:r>
              <a:rPr lang="en-US" sz="1200" spc="20" dirty="0">
                <a:latin typeface="Times New Roman"/>
                <a:cs typeface="Times New Roman"/>
              </a:rPr>
              <a:t> </a:t>
            </a:r>
            <a:r>
              <a:rPr lang="en-US" sz="1200" spc="20" dirty="0" err="1">
                <a:latin typeface="Times New Roman"/>
                <a:cs typeface="Times New Roman"/>
              </a:rPr>
              <a:t>là</a:t>
            </a:r>
            <a:r>
              <a:rPr lang="en-US" sz="1200" spc="20" dirty="0">
                <a:latin typeface="Times New Roman"/>
                <a:cs typeface="Times New Roman"/>
              </a:rPr>
              <a:t> </a:t>
            </a:r>
            <a:r>
              <a:rPr lang="en-US" sz="1200" spc="20" dirty="0" err="1">
                <a:latin typeface="Times New Roman"/>
                <a:cs typeface="Times New Roman"/>
              </a:rPr>
              <a:t>quá</a:t>
            </a:r>
            <a:r>
              <a:rPr lang="en-US" sz="1200" spc="20" dirty="0">
                <a:latin typeface="Times New Roman"/>
                <a:cs typeface="Times New Roman"/>
              </a:rPr>
              <a:t> </a:t>
            </a:r>
            <a:r>
              <a:rPr lang="en-US" sz="1200" spc="20" dirty="0" err="1">
                <a:latin typeface="Times New Roman"/>
                <a:cs typeface="Times New Roman"/>
              </a:rPr>
              <a:t>trình</a:t>
            </a:r>
            <a:r>
              <a:rPr lang="en-US" sz="1200" spc="20" dirty="0">
                <a:latin typeface="Times New Roman"/>
                <a:cs typeface="Times New Roman"/>
              </a:rPr>
              <a:t> </a:t>
            </a:r>
            <a:r>
              <a:rPr lang="en-US" sz="1200" spc="20" dirty="0" err="1">
                <a:latin typeface="Times New Roman"/>
                <a:cs typeface="Times New Roman"/>
              </a:rPr>
              <a:t>xử</a:t>
            </a:r>
            <a:r>
              <a:rPr lang="en-US" sz="1200" spc="20" dirty="0">
                <a:latin typeface="Times New Roman"/>
                <a:cs typeface="Times New Roman"/>
              </a:rPr>
              <a:t> </a:t>
            </a:r>
            <a:r>
              <a:rPr lang="en-US" sz="1200" spc="20" dirty="0" err="1">
                <a:latin typeface="Times New Roman"/>
                <a:cs typeface="Times New Roman"/>
              </a:rPr>
              <a:t>lí</a:t>
            </a:r>
            <a:r>
              <a:rPr lang="en-US" sz="1200" spc="20" dirty="0">
                <a:latin typeface="Times New Roman"/>
                <a:cs typeface="Times New Roman"/>
              </a:rPr>
              <a:t> </a:t>
            </a:r>
            <a:r>
              <a:rPr lang="en-US" sz="1200" spc="20" dirty="0" err="1">
                <a:latin typeface="Times New Roman"/>
                <a:cs typeface="Times New Roman"/>
              </a:rPr>
              <a:t>bằng</a:t>
            </a:r>
            <a:r>
              <a:rPr lang="en-US" sz="1200" spc="20" dirty="0">
                <a:latin typeface="Times New Roman"/>
                <a:cs typeface="Times New Roman"/>
              </a:rPr>
              <a:t> </a:t>
            </a:r>
            <a:r>
              <a:rPr lang="en-US" sz="1200" spc="20" dirty="0" err="1">
                <a:latin typeface="Times New Roman"/>
                <a:cs typeface="Times New Roman"/>
              </a:rPr>
              <a:t>js</a:t>
            </a:r>
            <a:r>
              <a:rPr lang="en-US" sz="1200" spc="20" dirty="0">
                <a:latin typeface="Times New Roman"/>
                <a:cs typeface="Times New Roman"/>
              </a:rPr>
              <a:t>:</a:t>
            </a:r>
          </a:p>
          <a:p>
            <a:pPr marL="34290">
              <a:lnSpc>
                <a:spcPct val="100000"/>
              </a:lnSpc>
              <a:spcBef>
                <a:spcPts val="105"/>
              </a:spcBef>
            </a:pPr>
            <a:r>
              <a:rPr lang="en-US" sz="1200" spc="20" dirty="0">
                <a:latin typeface="Times New Roman"/>
                <a:cs typeface="Times New Roman"/>
              </a:rPr>
              <a:t>	</a:t>
            </a:r>
            <a:r>
              <a:rPr lang="en-US" sz="1200" b="1" spc="20" dirty="0">
                <a:latin typeface="Times New Roman"/>
                <a:cs typeface="Times New Roman"/>
              </a:rPr>
              <a:t>+ </a:t>
            </a:r>
            <a:r>
              <a:rPr lang="en-US" sz="1200" b="1" spc="20" dirty="0" err="1">
                <a:latin typeface="Times New Roman"/>
                <a:cs typeface="Times New Roman"/>
              </a:rPr>
              <a:t>Mục</a:t>
            </a:r>
            <a:r>
              <a:rPr lang="en-US" sz="1200" b="1" spc="20" dirty="0">
                <a:latin typeface="Times New Roman"/>
                <a:cs typeface="Times New Roman"/>
              </a:rPr>
              <a:t> 4: </a:t>
            </a:r>
            <a:r>
              <a:rPr lang="en-US" sz="1200" b="1" spc="20" dirty="0" err="1">
                <a:latin typeface="Times New Roman"/>
                <a:cs typeface="Times New Roman"/>
              </a:rPr>
              <a:t>Cập</a:t>
            </a:r>
            <a:r>
              <a:rPr lang="en-US" sz="1200" b="1" spc="20" dirty="0">
                <a:latin typeface="Times New Roman"/>
                <a:cs typeface="Times New Roman"/>
              </a:rPr>
              <a:t> </a:t>
            </a:r>
            <a:r>
              <a:rPr lang="en-US" sz="1200" b="1" spc="20" dirty="0" err="1">
                <a:latin typeface="Times New Roman"/>
                <a:cs typeface="Times New Roman"/>
              </a:rPr>
              <a:t>nhật</a:t>
            </a:r>
            <a:r>
              <a:rPr lang="en-US" sz="1200" b="1" spc="20" dirty="0">
                <a:latin typeface="Times New Roman"/>
                <a:cs typeface="Times New Roman"/>
              </a:rPr>
              <a:t> </a:t>
            </a:r>
            <a:r>
              <a:rPr lang="en-US" sz="1200" b="1" spc="20" dirty="0" err="1">
                <a:latin typeface="Times New Roman"/>
                <a:cs typeface="Times New Roman"/>
              </a:rPr>
              <a:t>động</a:t>
            </a:r>
            <a:r>
              <a:rPr lang="en-US" sz="1200" b="1" spc="20" dirty="0">
                <a:latin typeface="Times New Roman"/>
                <a:cs typeface="Times New Roman"/>
              </a:rPr>
              <a:t> </a:t>
            </a:r>
            <a:r>
              <a:rPr lang="en-US" sz="1200" b="1" spc="20" dirty="0" err="1">
                <a:latin typeface="Times New Roman"/>
                <a:cs typeface="Times New Roman"/>
              </a:rPr>
              <a:t>với</a:t>
            </a:r>
            <a:r>
              <a:rPr lang="en-US" sz="1200" b="1" spc="20" dirty="0">
                <a:latin typeface="Times New Roman"/>
                <a:cs typeface="Times New Roman"/>
              </a:rPr>
              <a:t> </a:t>
            </a:r>
            <a:r>
              <a:rPr lang="en-US" sz="1200" b="1" spc="20" dirty="0" err="1">
                <a:latin typeface="Times New Roman"/>
                <a:cs typeface="Times New Roman"/>
              </a:rPr>
              <a:t>setInterval</a:t>
            </a:r>
            <a:endParaRPr lang="en-US" sz="1200" b="1" spc="2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EB0858B-3D3C-653C-6DCE-A88BD810CE62}"/>
              </a:ext>
            </a:extLst>
          </p:cNvPr>
          <p:cNvPicPr>
            <a:picLocks noChangeAspect="1"/>
          </p:cNvPicPr>
          <p:nvPr/>
        </p:nvPicPr>
        <p:blipFill>
          <a:blip r:embed="rId2"/>
          <a:stretch>
            <a:fillRect/>
          </a:stretch>
        </p:blipFill>
        <p:spPr>
          <a:xfrm>
            <a:off x="0" y="1106591"/>
            <a:ext cx="4572000" cy="1228518"/>
          </a:xfrm>
          <a:prstGeom prst="rect">
            <a:avLst/>
          </a:prstGeom>
        </p:spPr>
      </p:pic>
    </p:spTree>
    <p:extLst>
      <p:ext uri="{BB962C8B-B14F-4D97-AF65-F5344CB8AC3E}">
        <p14:creationId xmlns:p14="http://schemas.microsoft.com/office/powerpoint/2010/main" val="2421098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sp>
        <p:nvSpPr>
          <p:cNvPr id="6" name="object 24"/>
          <p:cNvSpPr txBox="1"/>
          <p:nvPr/>
        </p:nvSpPr>
        <p:spPr>
          <a:xfrm>
            <a:off x="0" y="394138"/>
            <a:ext cx="4572000" cy="2439770"/>
          </a:xfrm>
          <a:prstGeom prst="rect">
            <a:avLst/>
          </a:prstGeom>
        </p:spPr>
        <p:txBody>
          <a:bodyPr vert="horz" wrap="square" lIns="0" tIns="13335" rIns="0" bIns="0" rtlCol="0">
            <a:spAutoFit/>
          </a:bodyPr>
          <a:lstStyle/>
          <a:p>
            <a:pPr marL="34290" algn="just">
              <a:lnSpc>
                <a:spcPct val="100000"/>
              </a:lnSpc>
              <a:spcBef>
                <a:spcPts val="105"/>
              </a:spcBef>
            </a:pPr>
            <a:r>
              <a:rPr lang="en-US" sz="1200" dirty="0">
                <a:latin typeface="Times New Roman" panose="02020603050405020304" pitchFamily="18" charset="0"/>
                <a:cs typeface="Times New Roman" panose="02020603050405020304" pitchFamily="18" charset="0"/>
              </a:rPr>
              <a:t>	* </a:t>
            </a:r>
            <a:r>
              <a:rPr lang="vi-VN" sz="1200" dirty="0">
                <a:latin typeface="Times New Roman" panose="02020603050405020304" pitchFamily="18" charset="0"/>
                <a:cs typeface="Times New Roman" panose="02020603050405020304" pitchFamily="18" charset="0"/>
              </a:rPr>
              <a:t>Hàm này có </a:t>
            </a:r>
            <a:r>
              <a:rPr lang="vi-VN" sz="1200">
                <a:latin typeface="Times New Roman" panose="02020603050405020304" pitchFamily="18" charset="0"/>
                <a:cs typeface="Times New Roman" panose="02020603050405020304" pitchFamily="18" charset="0"/>
              </a:rPr>
              <a:t>chức năng </a:t>
            </a:r>
            <a:r>
              <a:rPr lang="vi-VN" sz="1200" dirty="0">
                <a:latin typeface="Times New Roman" panose="02020603050405020304" pitchFamily="18" charset="0"/>
                <a:cs typeface="Times New Roman" panose="02020603050405020304" pitchFamily="18" charset="0"/>
              </a:rPr>
              <a:t>quản lý chức năng  cập nhật thông tin thời tiết từ API.</a:t>
            </a:r>
            <a:endParaRPr lang="en-US" sz="1200" dirty="0">
              <a:latin typeface="Times New Roman" panose="02020603050405020304" pitchFamily="18" charset="0"/>
              <a:cs typeface="Times New Roman" panose="02020603050405020304" pitchFamily="18" charset="0"/>
            </a:endParaRPr>
          </a:p>
          <a:p>
            <a:pPr marL="34290" algn="just">
              <a:lnSpc>
                <a:spcPct val="100000"/>
              </a:lnSpc>
              <a:spcBef>
                <a:spcPts val="105"/>
              </a:spcBef>
            </a:pP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hoạt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động</a:t>
            </a:r>
            <a:r>
              <a:rPr lang="en-US" sz="1200" dirty="0">
                <a:latin typeface="Times New Roman" panose="02020603050405020304" pitchFamily="18" charset="0"/>
                <a:cs typeface="Times New Roman" panose="02020603050405020304" pitchFamily="18" charset="0"/>
              </a:rPr>
              <a:t>:</a:t>
            </a:r>
          </a:p>
          <a:p>
            <a:pPr algn="l"/>
            <a:r>
              <a:rPr lang="en-US" sz="1200" dirty="0">
                <a:latin typeface="Times New Roman" panose="02020603050405020304" pitchFamily="18" charset="0"/>
                <a:cs typeface="Times New Roman" panose="02020603050405020304" pitchFamily="18" charset="0"/>
              </a:rPr>
              <a:t>	</a:t>
            </a:r>
            <a:br>
              <a:rPr lang="vi-VN" sz="1200" b="0" i="0" dirty="0">
                <a:solidFill>
                  <a:srgbClr val="1F1F1F"/>
                </a:solidFill>
                <a:effectLst/>
                <a:latin typeface="Google Sans"/>
              </a:rPr>
            </a:br>
            <a:r>
              <a:rPr lang="vi-VN" sz="1200" b="0" i="0" dirty="0">
                <a:solidFill>
                  <a:srgbClr val="1F1F1F"/>
                </a:solidFill>
                <a:effectLst/>
                <a:latin typeface="+mj-lt"/>
              </a:rPr>
              <a:t>Hàm setInterval() trong JavaScript được sử dụng để thực hiện một hành động cụ thể sau một khoảng thời gian cố định. Hàm này có hai tham số:</a:t>
            </a:r>
          </a:p>
          <a:p>
            <a:pPr algn="l">
              <a:buFont typeface="Arial" panose="020B0604020202020204" pitchFamily="34" charset="0"/>
              <a:buChar char="•"/>
            </a:pPr>
            <a:r>
              <a:rPr lang="vi-VN" sz="1200" b="0" i="0" dirty="0">
                <a:solidFill>
                  <a:srgbClr val="1F1F1F"/>
                </a:solidFill>
                <a:effectLst/>
                <a:latin typeface="+mj-lt"/>
              </a:rPr>
              <a:t>Hàm callback: hàm sẽ được thực thi sau khoảng thời gian cố định.</a:t>
            </a:r>
          </a:p>
          <a:p>
            <a:pPr algn="l">
              <a:buFont typeface="Arial" panose="020B0604020202020204" pitchFamily="34" charset="0"/>
              <a:buChar char="•"/>
            </a:pPr>
            <a:r>
              <a:rPr lang="vi-VN" sz="1200" b="0" i="0" dirty="0">
                <a:solidFill>
                  <a:srgbClr val="1F1F1F"/>
                </a:solidFill>
                <a:effectLst/>
                <a:latin typeface="+mj-lt"/>
              </a:rPr>
              <a:t>Khoảng thời gian: khoảng thời gian tính bằng mili giây</a:t>
            </a:r>
            <a:endParaRPr lang="en-US" sz="1200" b="0" i="0" dirty="0">
              <a:solidFill>
                <a:srgbClr val="1F1F1F"/>
              </a:solidFill>
              <a:effectLst/>
              <a:latin typeface="+mj-lt"/>
            </a:endParaRPr>
          </a:p>
          <a:p>
            <a:pPr algn="l"/>
            <a:br>
              <a:rPr lang="en-US" sz="1200" b="0" i="0" dirty="0">
                <a:solidFill>
                  <a:srgbClr val="1F1F1F"/>
                </a:solidFill>
                <a:effectLst/>
                <a:latin typeface="+mj-lt"/>
              </a:rPr>
            </a:br>
            <a:r>
              <a:rPr lang="vi-VN" sz="1200" b="0" i="0" dirty="0">
                <a:solidFill>
                  <a:srgbClr val="1F1F1F"/>
                </a:solidFill>
                <a:effectLst/>
                <a:latin typeface="+mj-lt"/>
              </a:rPr>
              <a:t>Khi hàm setInterval() được gọi, hàm callback sẽ được thực thi ngay lập tức. Sau đó, hàm callback sẽ được thực thi lại sau mỗi khoảng thời gian được chỉ định.</a:t>
            </a:r>
          </a:p>
          <a:p>
            <a:pPr marL="34290" algn="just">
              <a:lnSpc>
                <a:spcPct val="100000"/>
              </a:lnSpc>
              <a:spcBef>
                <a:spcPts val="105"/>
              </a:spcBef>
            </a:pPr>
            <a:endParaRPr lang="vi-V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63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36541" y="3261753"/>
            <a:ext cx="889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FFFFFF"/>
                </a:solidFill>
                <a:latin typeface="Times New Roman"/>
                <a:cs typeface="Times New Roman"/>
              </a:rPr>
              <a:t>2</a:t>
            </a:r>
            <a:endParaRPr sz="1000">
              <a:latin typeface="Times New Roman"/>
              <a:cs typeface="Times New Roman"/>
            </a:endParaRPr>
          </a:p>
        </p:txBody>
      </p:sp>
      <p:sp>
        <p:nvSpPr>
          <p:cNvPr id="24" name="object 24"/>
          <p:cNvSpPr txBox="1"/>
          <p:nvPr/>
        </p:nvSpPr>
        <p:spPr>
          <a:xfrm>
            <a:off x="-1" y="364812"/>
            <a:ext cx="4572001" cy="4045338"/>
          </a:xfrm>
          <a:prstGeom prst="rect">
            <a:avLst/>
          </a:prstGeom>
        </p:spPr>
        <p:txBody>
          <a:bodyPr vert="horz" wrap="square" lIns="0" tIns="13335" rIns="0" bIns="0" rtlCol="0">
            <a:spAutoFit/>
          </a:bodyPr>
          <a:lstStyle/>
          <a:p>
            <a:pPr marL="34290" algn="just">
              <a:lnSpc>
                <a:spcPct val="100000"/>
              </a:lnSpc>
              <a:spcBef>
                <a:spcPts val="105"/>
              </a:spcBef>
            </a:pPr>
            <a:r>
              <a:rPr lang="vi-VN" sz="1200" spc="20" dirty="0">
                <a:latin typeface="Times New Roman"/>
                <a:cs typeface="Times New Roman"/>
              </a:rPr>
              <a:t>1. Tìm nạp dữ liệu thời tiết: Sử dụng API tìm nạp để truy xuất dữ liệu thời tiết hiện tại từ API thời tiết miễn phí như OpenWeatherMap.</a:t>
            </a:r>
          </a:p>
          <a:p>
            <a:pPr marL="34290" algn="just">
              <a:lnSpc>
                <a:spcPct val="100000"/>
              </a:lnSpc>
              <a:spcBef>
                <a:spcPts val="105"/>
              </a:spcBef>
            </a:pPr>
            <a:r>
              <a:rPr lang="vi-VN" sz="1200" spc="20" dirty="0">
                <a:latin typeface="Times New Roman"/>
                <a:cs typeface="Times New Roman"/>
              </a:rPr>
              <a:t>2. Xử lý dữ liệu bằng vòng lặp: Sử dụng vòng lặp for để xử lý dữ liệu được tìm nạp (ví dụ: để tính nhiệt độ trung bình nếu cung cấp nhiều số đọc).</a:t>
            </a:r>
          </a:p>
          <a:p>
            <a:pPr marL="34290" algn="just">
              <a:lnSpc>
                <a:spcPct val="100000"/>
              </a:lnSpc>
              <a:spcBef>
                <a:spcPts val="105"/>
              </a:spcBef>
            </a:pPr>
            <a:r>
              <a:rPr lang="vi-VN" sz="1200" spc="20" dirty="0">
                <a:latin typeface="Times New Roman"/>
                <a:cs typeface="Times New Roman"/>
              </a:rPr>
              <a:t>3. Hiển thị có điều kiện (nếu-khác): Hiển thị các thông báo khác nhau dựa trên nhiệt độ hiện tại (ví dụ: "Trời lạnh" đối với nhiệt độ dưới 10°C, "Trời ấm" đối với nhiệt độ trên 20°C).</a:t>
            </a:r>
          </a:p>
          <a:p>
            <a:pPr marL="34290" algn="just">
              <a:lnSpc>
                <a:spcPct val="100000"/>
              </a:lnSpc>
              <a:spcBef>
                <a:spcPts val="105"/>
              </a:spcBef>
            </a:pPr>
            <a:r>
              <a:rPr lang="vi-VN" sz="1200" spc="20" dirty="0">
                <a:latin typeface="Times New Roman"/>
                <a:cs typeface="Times New Roman"/>
              </a:rPr>
              <a:t>4. Cập nhật động với setInterval: Sử dụng setInterval để cập nhật dự báo thời tiết mỗi phút.</a:t>
            </a:r>
          </a:p>
          <a:p>
            <a:pPr marL="34290" algn="just">
              <a:lnSpc>
                <a:spcPct val="100000"/>
              </a:lnSpc>
              <a:spcBef>
                <a:spcPts val="105"/>
              </a:spcBef>
            </a:pPr>
            <a:r>
              <a:rPr lang="vi-VN" sz="1200" spc="20" dirty="0">
                <a:latin typeface="Times New Roman"/>
                <a:cs typeface="Times New Roman"/>
              </a:rPr>
              <a:t>5. Nối chuỗi: Xây dựng thông báo báo cáo cuối cùng bằng cách nối các chuỗi với dữ liệu thời tiết hiện tại.</a:t>
            </a:r>
          </a:p>
          <a:p>
            <a:pPr marL="34290" algn="just">
              <a:lnSpc>
                <a:spcPct val="100000"/>
              </a:lnSpc>
              <a:spcBef>
                <a:spcPts val="105"/>
              </a:spcBef>
            </a:pPr>
            <a:r>
              <a:rPr lang="vi-VN" sz="1200" spc="20" dirty="0">
                <a:latin typeface="Times New Roman"/>
                <a:cs typeface="Times New Roman"/>
              </a:rPr>
              <a:t>6. Xử lý lỗi: Sử dụng vòng lặp while để tiếp tục thử yêu cầu tìm nạp cho đến khi thành công.</a:t>
            </a:r>
          </a:p>
          <a:p>
            <a:pPr marL="34290" algn="just">
              <a:lnSpc>
                <a:spcPct val="100000"/>
              </a:lnSpc>
              <a:spcBef>
                <a:spcPts val="105"/>
              </a:spcBef>
            </a:pPr>
            <a:endParaRPr lang="en-US" sz="1200" spc="20" dirty="0">
              <a:latin typeface="Times New Roman"/>
              <a:cs typeface="Times New Roman"/>
            </a:endParaRPr>
          </a:p>
          <a:p>
            <a:pPr marL="34290" algn="just">
              <a:lnSpc>
                <a:spcPct val="100000"/>
              </a:lnSpc>
              <a:spcBef>
                <a:spcPts val="105"/>
              </a:spcBef>
            </a:pPr>
            <a:endParaRPr lang="en-US" sz="1200" spc="20" dirty="0">
              <a:latin typeface="Times New Roman"/>
              <a:cs typeface="Times New Roman"/>
            </a:endParaRPr>
          </a:p>
          <a:p>
            <a:pPr marL="34290" algn="just">
              <a:lnSpc>
                <a:spcPct val="100000"/>
              </a:lnSpc>
              <a:spcBef>
                <a:spcPts val="105"/>
              </a:spcBef>
            </a:pPr>
            <a:endParaRPr lang="en-US" sz="1200" spc="20" dirty="0">
              <a:latin typeface="Times New Roman"/>
              <a:cs typeface="Times New Roman"/>
            </a:endParaRPr>
          </a:p>
          <a:p>
            <a:pPr marL="34290" algn="just">
              <a:lnSpc>
                <a:spcPct val="100000"/>
              </a:lnSpc>
              <a:spcBef>
                <a:spcPts val="105"/>
              </a:spcBef>
            </a:pPr>
            <a:r>
              <a:rPr lang="en-US" sz="1200" spc="20" dirty="0">
                <a:latin typeface="Times New Roman"/>
                <a:cs typeface="Times New Roman"/>
              </a:rPr>
              <a:t>       </a:t>
            </a:r>
          </a:p>
          <a:p>
            <a:pPr marL="34290" algn="just">
              <a:lnSpc>
                <a:spcPct val="100000"/>
              </a:lnSpc>
              <a:spcBef>
                <a:spcPts val="105"/>
              </a:spcBef>
            </a:pPr>
            <a:endParaRPr lang="en-US" sz="1200" spc="20" dirty="0">
              <a:latin typeface="Times New Roman"/>
              <a:cs typeface="Times New Roman"/>
            </a:endParaRPr>
          </a:p>
          <a:p>
            <a:pPr marL="34290" algn="just">
              <a:lnSpc>
                <a:spcPct val="100000"/>
              </a:lnSpc>
              <a:spcBef>
                <a:spcPts val="105"/>
              </a:spcBef>
            </a:pPr>
            <a:endParaRPr lang="en-US" sz="1200" spc="20" dirty="0">
              <a:latin typeface="Times New Roman"/>
              <a:cs typeface="Times New Roman"/>
            </a:endParaRPr>
          </a:p>
          <a:p>
            <a:pPr marL="34290" algn="just">
              <a:lnSpc>
                <a:spcPct val="100000"/>
              </a:lnSpc>
              <a:spcBef>
                <a:spcPts val="105"/>
              </a:spcBef>
            </a:pPr>
            <a:endParaRPr lang="en-US" sz="1200" spc="20" dirty="0">
              <a:latin typeface="Times New Roman"/>
              <a:cs typeface="Times New Roman"/>
            </a:endParaRPr>
          </a:p>
        </p:txBody>
      </p:sp>
      <p:sp>
        <p:nvSpPr>
          <p:cNvPr id="3" name="TextBox 2"/>
          <p:cNvSpPr txBox="1"/>
          <p:nvPr/>
        </p:nvSpPr>
        <p:spPr>
          <a:xfrm>
            <a:off x="609980" y="196850"/>
            <a:ext cx="184731" cy="369332"/>
          </a:xfrm>
          <a:prstGeom prst="rect">
            <a:avLst/>
          </a:prstGeom>
          <a:noFill/>
        </p:spPr>
        <p:txBody>
          <a:bodyPr wrap="none" rtlCol="0">
            <a:spAutoFit/>
          </a:bodyPr>
          <a:lstStyle/>
          <a:p>
            <a:endParaRPr lang="en-US" dirty="0"/>
          </a:p>
        </p:txBody>
      </p:sp>
      <p:sp>
        <p:nvSpPr>
          <p:cNvPr id="4" name="TextBox 3"/>
          <p:cNvSpPr txBox="1"/>
          <p:nvPr/>
        </p:nvSpPr>
        <p:spPr>
          <a:xfrm>
            <a:off x="152400" y="24806"/>
            <a:ext cx="1939377"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1. </a:t>
            </a:r>
            <a:r>
              <a:rPr lang="en-US" b="1" i="1" dirty="0" err="1">
                <a:solidFill>
                  <a:srgbClr val="FF0000"/>
                </a:solidFill>
                <a:latin typeface="Times New Roman" panose="02020603050405020304" pitchFamily="18" charset="0"/>
                <a:cs typeface="Times New Roman" panose="02020603050405020304" pitchFamily="18" charset="0"/>
              </a:rPr>
              <a:t>Yêu</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cầu</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đề</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bài</a:t>
            </a:r>
            <a:r>
              <a:rPr lang="en-US" b="1" i="1" dirty="0">
                <a:solidFill>
                  <a:srgbClr val="FF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1" y="364812"/>
            <a:ext cx="4572001" cy="457176"/>
          </a:xfrm>
          <a:prstGeom prst="rect">
            <a:avLst/>
          </a:prstGeom>
        </p:spPr>
        <p:txBody>
          <a:bodyPr vert="horz" wrap="square" lIns="0" tIns="13335" rIns="0" bIns="0" rtlCol="0">
            <a:spAutoFit/>
          </a:bodyPr>
          <a:lstStyle/>
          <a:p>
            <a:pPr marL="34290">
              <a:lnSpc>
                <a:spcPct val="100000"/>
              </a:lnSpc>
              <a:spcBef>
                <a:spcPts val="105"/>
              </a:spcBef>
            </a:pPr>
            <a:r>
              <a:rPr lang="en-US" sz="1400" spc="20" dirty="0">
                <a:latin typeface="Times New Roman"/>
                <a:cs typeface="Times New Roman"/>
              </a:rPr>
              <a:t>- </a:t>
            </a:r>
            <a:r>
              <a:rPr lang="en-US" sz="1400" spc="20" dirty="0" err="1">
                <a:latin typeface="Times New Roman"/>
                <a:cs typeface="Times New Roman"/>
              </a:rPr>
              <a:t>Đầu</a:t>
            </a:r>
            <a:r>
              <a:rPr lang="en-US" sz="1400" spc="20" dirty="0">
                <a:latin typeface="Times New Roman"/>
                <a:cs typeface="Times New Roman"/>
              </a:rPr>
              <a:t> </a:t>
            </a:r>
            <a:r>
              <a:rPr lang="en-US" sz="1400" spc="20" dirty="0" err="1">
                <a:latin typeface="Times New Roman"/>
                <a:cs typeface="Times New Roman"/>
              </a:rPr>
              <a:t>tiên</a:t>
            </a:r>
            <a:r>
              <a:rPr lang="en-US" sz="1400" spc="20" dirty="0">
                <a:latin typeface="Times New Roman"/>
                <a:cs typeface="Times New Roman"/>
              </a:rPr>
              <a:t> </a:t>
            </a:r>
            <a:r>
              <a:rPr lang="en-US" sz="1400" spc="20" dirty="0" err="1">
                <a:latin typeface="Times New Roman"/>
                <a:cs typeface="Times New Roman"/>
              </a:rPr>
              <a:t>là</a:t>
            </a:r>
            <a:r>
              <a:rPr lang="en-US" sz="1400" spc="20" dirty="0">
                <a:latin typeface="Times New Roman"/>
                <a:cs typeface="Times New Roman"/>
              </a:rPr>
              <a:t> </a:t>
            </a:r>
            <a:r>
              <a:rPr lang="en-US" sz="1400" spc="20" dirty="0" err="1">
                <a:latin typeface="Times New Roman"/>
                <a:cs typeface="Times New Roman"/>
              </a:rPr>
              <a:t>giao</a:t>
            </a:r>
            <a:r>
              <a:rPr lang="en-US" sz="1400" spc="20" dirty="0">
                <a:latin typeface="Times New Roman"/>
                <a:cs typeface="Times New Roman"/>
              </a:rPr>
              <a:t> </a:t>
            </a:r>
            <a:r>
              <a:rPr lang="en-US" sz="1400" spc="20" dirty="0" err="1">
                <a:latin typeface="Times New Roman"/>
                <a:cs typeface="Times New Roman"/>
              </a:rPr>
              <a:t>diện</a:t>
            </a:r>
            <a:r>
              <a:rPr lang="en-US" sz="1400" spc="20" dirty="0">
                <a:latin typeface="Times New Roman"/>
                <a:cs typeface="Times New Roman"/>
              </a:rPr>
              <a:t> </a:t>
            </a:r>
            <a:r>
              <a:rPr lang="en-US" sz="1400" spc="20" dirty="0" err="1">
                <a:latin typeface="Times New Roman"/>
                <a:cs typeface="Times New Roman"/>
              </a:rPr>
              <a:t>tổng</a:t>
            </a:r>
            <a:r>
              <a:rPr lang="en-US" sz="1400" spc="20" dirty="0">
                <a:latin typeface="Times New Roman"/>
                <a:cs typeface="Times New Roman"/>
              </a:rPr>
              <a:t> </a:t>
            </a:r>
            <a:r>
              <a:rPr lang="en-US" sz="1400" spc="20" dirty="0" err="1">
                <a:latin typeface="Times New Roman"/>
                <a:cs typeface="Times New Roman"/>
              </a:rPr>
              <a:t>quan</a:t>
            </a:r>
            <a:r>
              <a:rPr lang="en-US" sz="1400" spc="20" dirty="0">
                <a:latin typeface="Times New Roman"/>
                <a:cs typeface="Times New Roman"/>
              </a:rPr>
              <a:t> </a:t>
            </a:r>
            <a:r>
              <a:rPr lang="en-US" sz="1400" spc="20" dirty="0" err="1">
                <a:latin typeface="Times New Roman"/>
                <a:cs typeface="Times New Roman"/>
              </a:rPr>
              <a:t>của</a:t>
            </a:r>
            <a:r>
              <a:rPr lang="en-US" sz="1400" spc="20" dirty="0">
                <a:latin typeface="Times New Roman"/>
                <a:cs typeface="Times New Roman"/>
              </a:rPr>
              <a:t> </a:t>
            </a:r>
            <a:r>
              <a:rPr lang="en-US" sz="1400" spc="20" dirty="0" err="1">
                <a:latin typeface="Times New Roman"/>
                <a:cs typeface="Times New Roman"/>
              </a:rPr>
              <a:t>trang</a:t>
            </a:r>
            <a:r>
              <a:rPr lang="en-US" sz="1400" spc="20" dirty="0">
                <a:latin typeface="Times New Roman"/>
                <a:cs typeface="Times New Roman"/>
              </a:rPr>
              <a:t> web:</a:t>
            </a:r>
          </a:p>
          <a:p>
            <a:pPr marL="34290">
              <a:lnSpc>
                <a:spcPct val="100000"/>
              </a:lnSpc>
              <a:spcBef>
                <a:spcPts val="105"/>
              </a:spcBef>
            </a:pPr>
            <a:r>
              <a:rPr lang="en-US" sz="1400" spc="20" dirty="0">
                <a:latin typeface="Times New Roman"/>
                <a:cs typeface="Times New Roman"/>
              </a:rPr>
              <a:t>	</a:t>
            </a:r>
          </a:p>
        </p:txBody>
      </p:sp>
      <p:sp>
        <p:nvSpPr>
          <p:cNvPr id="3" name="TextBox 2"/>
          <p:cNvSpPr txBox="1"/>
          <p:nvPr/>
        </p:nvSpPr>
        <p:spPr>
          <a:xfrm>
            <a:off x="609980" y="196850"/>
            <a:ext cx="184731" cy="369332"/>
          </a:xfrm>
          <a:prstGeom prst="rect">
            <a:avLst/>
          </a:prstGeom>
          <a:noFill/>
        </p:spPr>
        <p:txBody>
          <a:bodyPr wrap="none" rtlCol="0">
            <a:spAutoFit/>
          </a:bodyPr>
          <a:lstStyle/>
          <a:p>
            <a:endParaRPr lang="en-US" dirty="0"/>
          </a:p>
        </p:txBody>
      </p:sp>
      <p:sp>
        <p:nvSpPr>
          <p:cNvPr id="4" name="TextBox 3"/>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8873FFC5-E0DD-84D0-FAE9-571AB3958B68}"/>
              </a:ext>
            </a:extLst>
          </p:cNvPr>
          <p:cNvPicPr>
            <a:picLocks noChangeAspect="1"/>
          </p:cNvPicPr>
          <p:nvPr/>
        </p:nvPicPr>
        <p:blipFill>
          <a:blip r:embed="rId2"/>
          <a:stretch>
            <a:fillRect/>
          </a:stretch>
        </p:blipFill>
        <p:spPr>
          <a:xfrm>
            <a:off x="-1" y="734144"/>
            <a:ext cx="4572000" cy="2108504"/>
          </a:xfrm>
          <a:prstGeom prst="rect">
            <a:avLst/>
          </a:prstGeom>
        </p:spPr>
      </p:pic>
    </p:spTree>
    <p:extLst>
      <p:ext uri="{BB962C8B-B14F-4D97-AF65-F5344CB8AC3E}">
        <p14:creationId xmlns:p14="http://schemas.microsoft.com/office/powerpoint/2010/main" val="290400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0" y="394138"/>
            <a:ext cx="4572000" cy="395621"/>
          </a:xfrm>
          <a:prstGeom prst="rect">
            <a:avLst/>
          </a:prstGeom>
        </p:spPr>
        <p:txBody>
          <a:bodyPr vert="horz" wrap="square" lIns="0" tIns="13335" rIns="0" bIns="0" rtlCol="0">
            <a:spAutoFit/>
          </a:bodyPr>
          <a:lstStyle/>
          <a:p>
            <a:pPr marL="34290" algn="just">
              <a:lnSpc>
                <a:spcPct val="100000"/>
              </a:lnSpc>
              <a:spcBef>
                <a:spcPts val="105"/>
              </a:spcBef>
            </a:pPr>
            <a:r>
              <a:rPr lang="en-US" sz="1200" dirty="0">
                <a:latin typeface="Times New Roman"/>
                <a:cs typeface="Times New Roman"/>
              </a:rPr>
              <a:t>	- </a:t>
            </a:r>
            <a:r>
              <a:rPr lang="en-US" sz="1200" dirty="0" err="1">
                <a:latin typeface="Times New Roman"/>
                <a:cs typeface="Times New Roman"/>
              </a:rPr>
              <a:t>Trang</a:t>
            </a:r>
            <a:r>
              <a:rPr lang="en-US" sz="1200" dirty="0">
                <a:latin typeface="Times New Roman"/>
                <a:cs typeface="Times New Roman"/>
              </a:rPr>
              <a:t> web </a:t>
            </a:r>
            <a:r>
              <a:rPr lang="en-US" sz="1200" dirty="0" err="1">
                <a:latin typeface="Times New Roman"/>
                <a:cs typeface="Times New Roman"/>
              </a:rPr>
              <a:t>được</a:t>
            </a:r>
            <a:r>
              <a:rPr lang="en-US" sz="1200" dirty="0">
                <a:latin typeface="Times New Roman"/>
                <a:cs typeface="Times New Roman"/>
              </a:rPr>
              <a:t> </a:t>
            </a:r>
            <a:r>
              <a:rPr lang="en-US" sz="1200" dirty="0" err="1">
                <a:latin typeface="Times New Roman"/>
                <a:cs typeface="Times New Roman"/>
              </a:rPr>
              <a:t>thiết</a:t>
            </a:r>
            <a:r>
              <a:rPr lang="en-US" sz="1200" dirty="0">
                <a:latin typeface="Times New Roman"/>
                <a:cs typeface="Times New Roman"/>
              </a:rPr>
              <a:t> </a:t>
            </a:r>
            <a:r>
              <a:rPr lang="en-US" sz="1200" dirty="0" err="1">
                <a:latin typeface="Times New Roman"/>
                <a:cs typeface="Times New Roman"/>
              </a:rPr>
              <a:t>kế</a:t>
            </a:r>
            <a:r>
              <a:rPr lang="en-US" sz="1200" dirty="0">
                <a:latin typeface="Times New Roman"/>
                <a:cs typeface="Times New Roman"/>
              </a:rPr>
              <a:t> </a:t>
            </a:r>
            <a:r>
              <a:rPr lang="en-US" sz="1200" dirty="0" err="1">
                <a:latin typeface="Times New Roman"/>
                <a:cs typeface="Times New Roman"/>
              </a:rPr>
              <a:t>bằng</a:t>
            </a:r>
            <a:r>
              <a:rPr lang="en-US" sz="1200" dirty="0">
                <a:latin typeface="Times New Roman"/>
                <a:cs typeface="Times New Roman"/>
              </a:rPr>
              <a:t> html, </a:t>
            </a:r>
            <a:r>
              <a:rPr lang="en-US" sz="1200" dirty="0" err="1">
                <a:latin typeface="Times New Roman"/>
                <a:cs typeface="Times New Roman"/>
              </a:rPr>
              <a:t>css</a:t>
            </a:r>
            <a:r>
              <a:rPr lang="en-US" sz="1200" dirty="0">
                <a:latin typeface="Times New Roman"/>
                <a:cs typeface="Times New Roman"/>
              </a:rPr>
              <a:t>, </a:t>
            </a:r>
            <a:r>
              <a:rPr lang="en-US" sz="1200" dirty="0" err="1">
                <a:latin typeface="Times New Roman"/>
                <a:cs typeface="Times New Roman"/>
              </a:rPr>
              <a:t>và</a:t>
            </a:r>
            <a:r>
              <a:rPr lang="en-US" sz="1200" dirty="0">
                <a:latin typeface="Times New Roman"/>
                <a:cs typeface="Times New Roman"/>
              </a:rPr>
              <a:t> </a:t>
            </a:r>
            <a:r>
              <a:rPr lang="en-US" sz="1200" dirty="0" err="1">
                <a:latin typeface="Times New Roman"/>
                <a:cs typeface="Times New Roman"/>
              </a:rPr>
              <a:t>js</a:t>
            </a:r>
            <a:endParaRPr lang="en-US" sz="1200" dirty="0">
              <a:latin typeface="Times New Roman"/>
              <a:cs typeface="Times New Roman"/>
            </a:endParaRPr>
          </a:p>
          <a:p>
            <a:pPr marL="34290" algn="just">
              <a:lnSpc>
                <a:spcPct val="100000"/>
              </a:lnSpc>
              <a:spcBef>
                <a:spcPts val="105"/>
              </a:spcBef>
            </a:pPr>
            <a:r>
              <a:rPr lang="en-US" sz="1200" dirty="0">
                <a:latin typeface="Times New Roman"/>
                <a:cs typeface="Times New Roman"/>
              </a:rPr>
              <a:t>	+ </a:t>
            </a:r>
            <a:r>
              <a:rPr lang="en-US" sz="1200" dirty="0" err="1">
                <a:latin typeface="Times New Roman"/>
                <a:cs typeface="Times New Roman"/>
              </a:rPr>
              <a:t>Sau</a:t>
            </a:r>
            <a:r>
              <a:rPr lang="en-US" sz="1200" dirty="0">
                <a:latin typeface="Times New Roman"/>
                <a:cs typeface="Times New Roman"/>
              </a:rPr>
              <a:t> </a:t>
            </a:r>
            <a:r>
              <a:rPr lang="en-US" sz="1200" dirty="0" err="1">
                <a:latin typeface="Times New Roman"/>
                <a:cs typeface="Times New Roman"/>
              </a:rPr>
              <a:t>đây</a:t>
            </a:r>
            <a:r>
              <a:rPr lang="en-US" sz="1200" dirty="0">
                <a:latin typeface="Times New Roman"/>
                <a:cs typeface="Times New Roman"/>
              </a:rPr>
              <a:t> </a:t>
            </a:r>
            <a:r>
              <a:rPr lang="en-US" sz="1200" dirty="0" err="1">
                <a:latin typeface="Times New Roman"/>
                <a:cs typeface="Times New Roman"/>
              </a:rPr>
              <a:t>là</a:t>
            </a:r>
            <a:r>
              <a:rPr lang="en-US" sz="1200" dirty="0">
                <a:latin typeface="Times New Roman"/>
                <a:cs typeface="Times New Roman"/>
              </a:rPr>
              <a:t> </a:t>
            </a:r>
            <a:r>
              <a:rPr lang="en-US" sz="1200" dirty="0" err="1">
                <a:latin typeface="Times New Roman"/>
                <a:cs typeface="Times New Roman"/>
              </a:rPr>
              <a:t>quá</a:t>
            </a:r>
            <a:r>
              <a:rPr lang="en-US" sz="1200" dirty="0">
                <a:latin typeface="Times New Roman"/>
                <a:cs typeface="Times New Roman"/>
              </a:rPr>
              <a:t> </a:t>
            </a:r>
            <a:r>
              <a:rPr lang="en-US" sz="1200" dirty="0" err="1">
                <a:latin typeface="Times New Roman"/>
                <a:cs typeface="Times New Roman"/>
              </a:rPr>
              <a:t>trình</a:t>
            </a:r>
            <a:r>
              <a:rPr lang="en-US" sz="1200" dirty="0">
                <a:latin typeface="Times New Roman"/>
                <a:cs typeface="Times New Roman"/>
              </a:rPr>
              <a:t> </a:t>
            </a:r>
            <a:r>
              <a:rPr lang="en-US" sz="1200" dirty="0" err="1">
                <a:latin typeface="Times New Roman"/>
                <a:cs typeface="Times New Roman"/>
              </a:rPr>
              <a:t>tạo</a:t>
            </a:r>
            <a:r>
              <a:rPr lang="en-US" sz="1200" dirty="0">
                <a:latin typeface="Times New Roman"/>
                <a:cs typeface="Times New Roman"/>
              </a:rPr>
              <a:t> </a:t>
            </a:r>
            <a:r>
              <a:rPr lang="en-US" sz="1200" dirty="0" err="1">
                <a:latin typeface="Times New Roman"/>
                <a:cs typeface="Times New Roman"/>
              </a:rPr>
              <a:t>nên</a:t>
            </a:r>
            <a:r>
              <a:rPr lang="en-US" sz="1200" dirty="0">
                <a:latin typeface="Times New Roman"/>
                <a:cs typeface="Times New Roman"/>
              </a:rPr>
              <a:t> </a:t>
            </a:r>
            <a:r>
              <a:rPr lang="en-US" sz="1200" dirty="0" err="1">
                <a:latin typeface="Times New Roman"/>
                <a:cs typeface="Times New Roman"/>
              </a:rPr>
              <a:t>giao</a:t>
            </a:r>
            <a:r>
              <a:rPr lang="en-US" sz="1200" dirty="0">
                <a:latin typeface="Times New Roman"/>
                <a:cs typeface="Times New Roman"/>
              </a:rPr>
              <a:t> </a:t>
            </a:r>
            <a:r>
              <a:rPr lang="en-US" sz="1200" dirty="0" err="1">
                <a:latin typeface="Times New Roman"/>
                <a:cs typeface="Times New Roman"/>
              </a:rPr>
              <a:t>diện</a:t>
            </a:r>
            <a:r>
              <a:rPr lang="en-US" sz="1200" dirty="0">
                <a:latin typeface="Times New Roman"/>
                <a:cs typeface="Times New Roman"/>
              </a:rPr>
              <a:t> </a:t>
            </a:r>
            <a:r>
              <a:rPr lang="en-US" sz="1200" dirty="0" err="1">
                <a:latin typeface="Times New Roman"/>
                <a:cs typeface="Times New Roman"/>
              </a:rPr>
              <a:t>trang</a:t>
            </a:r>
            <a:r>
              <a:rPr lang="en-US" sz="1200" dirty="0">
                <a:latin typeface="Times New Roman"/>
                <a:cs typeface="Times New Roman"/>
              </a:rPr>
              <a:t> web:</a:t>
            </a:r>
          </a:p>
        </p:txBody>
      </p:sp>
      <p:sp>
        <p:nvSpPr>
          <p:cNvPr id="8" name="Cross 7"/>
          <p:cNvSpPr/>
          <p:nvPr/>
        </p:nvSpPr>
        <p:spPr>
          <a:xfrm>
            <a:off x="1320105" y="1307681"/>
            <a:ext cx="228600" cy="2286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Equal 9"/>
          <p:cNvSpPr/>
          <p:nvPr/>
        </p:nvSpPr>
        <p:spPr>
          <a:xfrm>
            <a:off x="4155033" y="1193381"/>
            <a:ext cx="386841" cy="4572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5F0337D0-30F1-92B8-77E1-BD65D5612F04}"/>
              </a:ext>
            </a:extLst>
          </p:cNvPr>
          <p:cNvPicPr>
            <a:picLocks noChangeAspect="1"/>
          </p:cNvPicPr>
          <p:nvPr/>
        </p:nvPicPr>
        <p:blipFill>
          <a:blip r:embed="rId2"/>
          <a:stretch>
            <a:fillRect/>
          </a:stretch>
        </p:blipFill>
        <p:spPr>
          <a:xfrm>
            <a:off x="113421" y="990656"/>
            <a:ext cx="938778" cy="1020371"/>
          </a:xfrm>
          <a:prstGeom prst="rect">
            <a:avLst/>
          </a:prstGeom>
        </p:spPr>
      </p:pic>
      <p:pic>
        <p:nvPicPr>
          <p:cNvPr id="6" name="Picture 5">
            <a:extLst>
              <a:ext uri="{FF2B5EF4-FFF2-40B4-BE49-F238E27FC236}">
                <a16:creationId xmlns:a16="http://schemas.microsoft.com/office/drawing/2014/main" id="{95CAEAFE-AB0D-5622-2F30-10B2C7F43B64}"/>
              </a:ext>
            </a:extLst>
          </p:cNvPr>
          <p:cNvPicPr>
            <a:picLocks noChangeAspect="1"/>
          </p:cNvPicPr>
          <p:nvPr/>
        </p:nvPicPr>
        <p:blipFill>
          <a:blip r:embed="rId3"/>
          <a:stretch>
            <a:fillRect/>
          </a:stretch>
        </p:blipFill>
        <p:spPr>
          <a:xfrm>
            <a:off x="1816611" y="990657"/>
            <a:ext cx="938777" cy="1020372"/>
          </a:xfrm>
          <a:prstGeom prst="rect">
            <a:avLst/>
          </a:prstGeom>
        </p:spPr>
      </p:pic>
      <p:sp>
        <p:nvSpPr>
          <p:cNvPr id="7" name="Cross 6">
            <a:extLst>
              <a:ext uri="{FF2B5EF4-FFF2-40B4-BE49-F238E27FC236}">
                <a16:creationId xmlns:a16="http://schemas.microsoft.com/office/drawing/2014/main" id="{103E16B8-C852-0AA9-694A-89A11CD73B67}"/>
              </a:ext>
            </a:extLst>
          </p:cNvPr>
          <p:cNvSpPr/>
          <p:nvPr/>
        </p:nvSpPr>
        <p:spPr>
          <a:xfrm>
            <a:off x="2895600" y="1307681"/>
            <a:ext cx="228600" cy="2286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E2BAD282-A9A5-9560-4FAA-6068D2F2FF52}"/>
              </a:ext>
            </a:extLst>
          </p:cNvPr>
          <p:cNvPicPr>
            <a:picLocks noChangeAspect="1"/>
          </p:cNvPicPr>
          <p:nvPr/>
        </p:nvPicPr>
        <p:blipFill>
          <a:blip r:embed="rId4"/>
          <a:stretch>
            <a:fillRect/>
          </a:stretch>
        </p:blipFill>
        <p:spPr>
          <a:xfrm>
            <a:off x="3200401" y="990657"/>
            <a:ext cx="990600" cy="1020370"/>
          </a:xfrm>
          <a:prstGeom prst="rect">
            <a:avLst/>
          </a:prstGeom>
        </p:spPr>
      </p:pic>
      <p:pic>
        <p:nvPicPr>
          <p:cNvPr id="16" name="Picture 15">
            <a:extLst>
              <a:ext uri="{FF2B5EF4-FFF2-40B4-BE49-F238E27FC236}">
                <a16:creationId xmlns:a16="http://schemas.microsoft.com/office/drawing/2014/main" id="{10A26F36-C47A-DE40-A132-994DD8D2C0E6}"/>
              </a:ext>
            </a:extLst>
          </p:cNvPr>
          <p:cNvPicPr>
            <a:picLocks noChangeAspect="1"/>
          </p:cNvPicPr>
          <p:nvPr/>
        </p:nvPicPr>
        <p:blipFill>
          <a:blip r:embed="rId5"/>
          <a:stretch>
            <a:fillRect/>
          </a:stretch>
        </p:blipFill>
        <p:spPr>
          <a:xfrm>
            <a:off x="838200" y="2248054"/>
            <a:ext cx="2971800" cy="799508"/>
          </a:xfrm>
          <a:prstGeom prst="rect">
            <a:avLst/>
          </a:prstGeom>
        </p:spPr>
      </p:pic>
    </p:spTree>
    <p:extLst>
      <p:ext uri="{BB962C8B-B14F-4D97-AF65-F5344CB8AC3E}">
        <p14:creationId xmlns:p14="http://schemas.microsoft.com/office/powerpoint/2010/main" val="3371342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ross 8"/>
          <p:cNvSpPr/>
          <p:nvPr/>
        </p:nvSpPr>
        <p:spPr>
          <a:xfrm>
            <a:off x="1788685" y="933634"/>
            <a:ext cx="457200" cy="457200"/>
          </a:xfrm>
          <a:prstGeom prst="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qual 9"/>
          <p:cNvSpPr/>
          <p:nvPr/>
        </p:nvSpPr>
        <p:spPr>
          <a:xfrm>
            <a:off x="3539362" y="1014222"/>
            <a:ext cx="685800" cy="5334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AA7E76B5-C5DF-0C62-8DD0-8AB743F42D73}"/>
              </a:ext>
            </a:extLst>
          </p:cNvPr>
          <p:cNvPicPr>
            <a:picLocks noChangeAspect="1"/>
          </p:cNvPicPr>
          <p:nvPr/>
        </p:nvPicPr>
        <p:blipFill>
          <a:blip r:embed="rId2"/>
          <a:stretch>
            <a:fillRect/>
          </a:stretch>
        </p:blipFill>
        <p:spPr>
          <a:xfrm>
            <a:off x="1229360" y="2057470"/>
            <a:ext cx="2133600" cy="1191676"/>
          </a:xfrm>
          <a:prstGeom prst="rect">
            <a:avLst/>
          </a:prstGeom>
        </p:spPr>
      </p:pic>
      <p:pic>
        <p:nvPicPr>
          <p:cNvPr id="5" name="Picture 4">
            <a:extLst>
              <a:ext uri="{FF2B5EF4-FFF2-40B4-BE49-F238E27FC236}">
                <a16:creationId xmlns:a16="http://schemas.microsoft.com/office/drawing/2014/main" id="{3E2A4A50-5E40-F52B-6A3F-C0CE9A9798F6}"/>
              </a:ext>
            </a:extLst>
          </p:cNvPr>
          <p:cNvPicPr>
            <a:picLocks noChangeAspect="1"/>
          </p:cNvPicPr>
          <p:nvPr/>
        </p:nvPicPr>
        <p:blipFill>
          <a:blip r:embed="rId3"/>
          <a:stretch>
            <a:fillRect/>
          </a:stretch>
        </p:blipFill>
        <p:spPr>
          <a:xfrm>
            <a:off x="76200" y="733726"/>
            <a:ext cx="1524000" cy="987124"/>
          </a:xfrm>
          <a:prstGeom prst="rect">
            <a:avLst/>
          </a:prstGeom>
        </p:spPr>
      </p:pic>
      <p:pic>
        <p:nvPicPr>
          <p:cNvPr id="13" name="Picture 12">
            <a:extLst>
              <a:ext uri="{FF2B5EF4-FFF2-40B4-BE49-F238E27FC236}">
                <a16:creationId xmlns:a16="http://schemas.microsoft.com/office/drawing/2014/main" id="{BCD2A477-9803-C93C-8742-3A0AE4648A18}"/>
              </a:ext>
            </a:extLst>
          </p:cNvPr>
          <p:cNvPicPr>
            <a:picLocks noChangeAspect="1"/>
          </p:cNvPicPr>
          <p:nvPr/>
        </p:nvPicPr>
        <p:blipFill>
          <a:blip r:embed="rId4"/>
          <a:stretch>
            <a:fillRect/>
          </a:stretch>
        </p:blipFill>
        <p:spPr>
          <a:xfrm>
            <a:off x="2296160" y="730758"/>
            <a:ext cx="1270443" cy="987124"/>
          </a:xfrm>
          <a:prstGeom prst="rect">
            <a:avLst/>
          </a:prstGeom>
        </p:spPr>
      </p:pic>
    </p:spTree>
    <p:extLst>
      <p:ext uri="{BB962C8B-B14F-4D97-AF65-F5344CB8AC3E}">
        <p14:creationId xmlns:p14="http://schemas.microsoft.com/office/powerpoint/2010/main" val="289404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36541" y="3261753"/>
            <a:ext cx="88900" cy="166071"/>
          </a:xfrm>
          <a:prstGeom prst="rect">
            <a:avLst/>
          </a:prstGeom>
        </p:spPr>
        <p:txBody>
          <a:bodyPr vert="horz" wrap="square" lIns="0" tIns="12065" rIns="0" bIns="0" rtlCol="0">
            <a:spAutoFit/>
          </a:bodyPr>
          <a:lstStyle/>
          <a:p>
            <a:pPr marL="12700">
              <a:lnSpc>
                <a:spcPct val="100000"/>
              </a:lnSpc>
              <a:spcBef>
                <a:spcPts val="95"/>
              </a:spcBef>
            </a:pPr>
            <a:r>
              <a:rPr lang="en-US" sz="1000" spc="-5" dirty="0">
                <a:solidFill>
                  <a:srgbClr val="FFFFFF"/>
                </a:solidFill>
                <a:latin typeface="Times New Roman"/>
                <a:cs typeface="Times New Roman"/>
              </a:rPr>
              <a:t>6</a:t>
            </a:r>
            <a:endParaRPr sz="1000" dirty="0">
              <a:latin typeface="Times New Roman"/>
              <a:cs typeface="Times New Roman"/>
            </a:endParaRPr>
          </a:p>
        </p:txBody>
      </p:sp>
      <p:sp>
        <p:nvSpPr>
          <p:cNvPr id="6" name="object 24"/>
          <p:cNvSpPr txBox="1"/>
          <p:nvPr/>
        </p:nvSpPr>
        <p:spPr>
          <a:xfrm>
            <a:off x="0" y="394138"/>
            <a:ext cx="4572000" cy="395621"/>
          </a:xfrm>
          <a:prstGeom prst="rect">
            <a:avLst/>
          </a:prstGeom>
        </p:spPr>
        <p:txBody>
          <a:bodyPr vert="horz" wrap="square" lIns="0" tIns="13335" rIns="0" bIns="0" rtlCol="0">
            <a:spAutoFit/>
          </a:bodyPr>
          <a:lstStyle/>
          <a:p>
            <a:pPr marL="34290">
              <a:lnSpc>
                <a:spcPct val="100000"/>
              </a:lnSpc>
              <a:spcBef>
                <a:spcPts val="105"/>
              </a:spcBef>
            </a:pPr>
            <a:r>
              <a:rPr lang="en-US" sz="1200" spc="20" dirty="0">
                <a:latin typeface="Times New Roman"/>
                <a:cs typeface="Times New Roman"/>
              </a:rPr>
              <a:t>           - </a:t>
            </a:r>
            <a:r>
              <a:rPr lang="en-US" sz="1200" spc="20" dirty="0" err="1">
                <a:latin typeface="Times New Roman"/>
                <a:cs typeface="Times New Roman"/>
              </a:rPr>
              <a:t>Sau</a:t>
            </a:r>
            <a:r>
              <a:rPr lang="en-US" sz="1200" spc="20" dirty="0">
                <a:latin typeface="Times New Roman"/>
                <a:cs typeface="Times New Roman"/>
              </a:rPr>
              <a:t> </a:t>
            </a:r>
            <a:r>
              <a:rPr lang="en-US" sz="1200" spc="20" dirty="0" err="1">
                <a:latin typeface="Times New Roman"/>
                <a:cs typeface="Times New Roman"/>
              </a:rPr>
              <a:t>đây</a:t>
            </a:r>
            <a:r>
              <a:rPr lang="en-US" sz="1200" spc="20" dirty="0">
                <a:latin typeface="Times New Roman"/>
                <a:cs typeface="Times New Roman"/>
              </a:rPr>
              <a:t> </a:t>
            </a:r>
            <a:r>
              <a:rPr lang="en-US" sz="1200" spc="20" dirty="0" err="1">
                <a:latin typeface="Times New Roman"/>
                <a:cs typeface="Times New Roman"/>
              </a:rPr>
              <a:t>tiếp</a:t>
            </a:r>
            <a:r>
              <a:rPr lang="en-US" sz="1200" spc="20" dirty="0">
                <a:latin typeface="Times New Roman"/>
                <a:cs typeface="Times New Roman"/>
              </a:rPr>
              <a:t> </a:t>
            </a:r>
            <a:r>
              <a:rPr lang="en-US" sz="1200" spc="20" dirty="0" err="1">
                <a:latin typeface="Times New Roman"/>
                <a:cs typeface="Times New Roman"/>
              </a:rPr>
              <a:t>tục</a:t>
            </a:r>
            <a:r>
              <a:rPr lang="en-US" sz="1200" spc="20" dirty="0">
                <a:latin typeface="Times New Roman"/>
                <a:cs typeface="Times New Roman"/>
              </a:rPr>
              <a:t> </a:t>
            </a:r>
            <a:r>
              <a:rPr lang="en-US" sz="1200" spc="20" dirty="0" err="1">
                <a:latin typeface="Times New Roman"/>
                <a:cs typeface="Times New Roman"/>
              </a:rPr>
              <a:t>là</a:t>
            </a:r>
            <a:r>
              <a:rPr lang="en-US" sz="1200" spc="20" dirty="0">
                <a:latin typeface="Times New Roman"/>
                <a:cs typeface="Times New Roman"/>
              </a:rPr>
              <a:t> </a:t>
            </a:r>
            <a:r>
              <a:rPr lang="en-US" sz="1200" spc="20" dirty="0" err="1">
                <a:latin typeface="Times New Roman"/>
                <a:cs typeface="Times New Roman"/>
              </a:rPr>
              <a:t>quá</a:t>
            </a:r>
            <a:r>
              <a:rPr lang="en-US" sz="1200" spc="20" dirty="0">
                <a:latin typeface="Times New Roman"/>
                <a:cs typeface="Times New Roman"/>
              </a:rPr>
              <a:t> </a:t>
            </a:r>
            <a:r>
              <a:rPr lang="en-US" sz="1200" spc="20" dirty="0" err="1">
                <a:latin typeface="Times New Roman"/>
                <a:cs typeface="Times New Roman"/>
              </a:rPr>
              <a:t>trình</a:t>
            </a:r>
            <a:r>
              <a:rPr lang="en-US" sz="1200" spc="20" dirty="0">
                <a:latin typeface="Times New Roman"/>
                <a:cs typeface="Times New Roman"/>
              </a:rPr>
              <a:t> </a:t>
            </a:r>
            <a:r>
              <a:rPr lang="en-US" sz="1200" spc="20" dirty="0" err="1">
                <a:latin typeface="Times New Roman"/>
                <a:cs typeface="Times New Roman"/>
              </a:rPr>
              <a:t>xử</a:t>
            </a:r>
            <a:r>
              <a:rPr lang="en-US" sz="1200" spc="20" dirty="0">
                <a:latin typeface="Times New Roman"/>
                <a:cs typeface="Times New Roman"/>
              </a:rPr>
              <a:t> </a:t>
            </a:r>
            <a:r>
              <a:rPr lang="en-US" sz="1200" spc="20" dirty="0" err="1">
                <a:latin typeface="Times New Roman"/>
                <a:cs typeface="Times New Roman"/>
              </a:rPr>
              <a:t>lí</a:t>
            </a:r>
            <a:r>
              <a:rPr lang="en-US" sz="1200" spc="20" dirty="0">
                <a:latin typeface="Times New Roman"/>
                <a:cs typeface="Times New Roman"/>
              </a:rPr>
              <a:t> </a:t>
            </a:r>
            <a:r>
              <a:rPr lang="en-US" sz="1200" spc="20" dirty="0" err="1">
                <a:latin typeface="Times New Roman"/>
                <a:cs typeface="Times New Roman"/>
              </a:rPr>
              <a:t>bằng</a:t>
            </a:r>
            <a:r>
              <a:rPr lang="en-US" sz="1200" spc="20" dirty="0">
                <a:latin typeface="Times New Roman"/>
                <a:cs typeface="Times New Roman"/>
              </a:rPr>
              <a:t> </a:t>
            </a:r>
            <a:r>
              <a:rPr lang="en-US" sz="1200" spc="20" dirty="0" err="1">
                <a:latin typeface="Times New Roman"/>
                <a:cs typeface="Times New Roman"/>
              </a:rPr>
              <a:t>js</a:t>
            </a:r>
            <a:r>
              <a:rPr lang="en-US" sz="1200" spc="20" dirty="0">
                <a:latin typeface="Times New Roman"/>
                <a:cs typeface="Times New Roman"/>
              </a:rPr>
              <a:t>:</a:t>
            </a:r>
          </a:p>
          <a:p>
            <a:pPr marL="34290">
              <a:lnSpc>
                <a:spcPct val="100000"/>
              </a:lnSpc>
              <a:spcBef>
                <a:spcPts val="105"/>
              </a:spcBef>
            </a:pPr>
            <a:r>
              <a:rPr lang="en-US" sz="1200" spc="20" dirty="0">
                <a:latin typeface="Times New Roman"/>
                <a:cs typeface="Times New Roman"/>
              </a:rPr>
              <a:t>	</a:t>
            </a:r>
            <a:r>
              <a:rPr lang="en-US" sz="1200" b="1" spc="20" dirty="0">
                <a:latin typeface="Times New Roman"/>
                <a:cs typeface="Times New Roman"/>
              </a:rPr>
              <a:t>+</a:t>
            </a:r>
            <a:r>
              <a:rPr lang="en-US" sz="1200" spc="20" dirty="0">
                <a:latin typeface="Times New Roman"/>
                <a:cs typeface="Times New Roman"/>
              </a:rPr>
              <a:t> </a:t>
            </a:r>
            <a:r>
              <a:rPr lang="en-US" sz="1200" b="1" spc="20" dirty="0" err="1">
                <a:latin typeface="Times New Roman"/>
                <a:cs typeface="Times New Roman"/>
              </a:rPr>
              <a:t>Mục</a:t>
            </a:r>
            <a:r>
              <a:rPr lang="en-US" sz="1200" b="1" spc="20" dirty="0">
                <a:latin typeface="Times New Roman"/>
                <a:cs typeface="Times New Roman"/>
              </a:rPr>
              <a:t> 1: </a:t>
            </a:r>
            <a:r>
              <a:rPr lang="en-US" sz="1200" b="1" spc="20" dirty="0" err="1">
                <a:latin typeface="Times New Roman"/>
                <a:cs typeface="Times New Roman"/>
              </a:rPr>
              <a:t>Tìm</a:t>
            </a:r>
            <a:r>
              <a:rPr lang="en-US" sz="1200" b="1" spc="20" dirty="0">
                <a:latin typeface="Times New Roman"/>
                <a:cs typeface="Times New Roman"/>
              </a:rPr>
              <a:t> </a:t>
            </a:r>
            <a:r>
              <a:rPr lang="en-US" sz="1200" b="1" spc="20" dirty="0" err="1">
                <a:latin typeface="Times New Roman"/>
                <a:cs typeface="Times New Roman"/>
              </a:rPr>
              <a:t>và</a:t>
            </a:r>
            <a:r>
              <a:rPr lang="en-US" sz="1200" b="1" spc="20" dirty="0">
                <a:latin typeface="Times New Roman"/>
                <a:cs typeface="Times New Roman"/>
              </a:rPr>
              <a:t> </a:t>
            </a:r>
            <a:r>
              <a:rPr lang="en-US" sz="1200" b="1" spc="20" dirty="0" err="1">
                <a:latin typeface="Times New Roman"/>
                <a:cs typeface="Times New Roman"/>
              </a:rPr>
              <a:t>nạp</a:t>
            </a:r>
            <a:r>
              <a:rPr lang="en-US" sz="1200" b="1" spc="20" dirty="0">
                <a:latin typeface="Times New Roman"/>
                <a:cs typeface="Times New Roman"/>
              </a:rPr>
              <a:t> </a:t>
            </a:r>
            <a:r>
              <a:rPr lang="en-US" sz="1200" b="1" spc="20" dirty="0" err="1">
                <a:latin typeface="Times New Roman"/>
                <a:cs typeface="Times New Roman"/>
              </a:rPr>
              <a:t>dữ</a:t>
            </a:r>
            <a:r>
              <a:rPr lang="en-US" sz="1200" b="1" spc="20" dirty="0">
                <a:latin typeface="Times New Roman"/>
                <a:cs typeface="Times New Roman"/>
              </a:rPr>
              <a:t> </a:t>
            </a:r>
            <a:r>
              <a:rPr lang="en-US" sz="1200" b="1" spc="20" dirty="0" err="1">
                <a:latin typeface="Times New Roman"/>
                <a:cs typeface="Times New Roman"/>
              </a:rPr>
              <a:t>liệu</a:t>
            </a:r>
            <a:r>
              <a:rPr lang="en-US" sz="1200" b="1" spc="20" dirty="0">
                <a:latin typeface="Times New Roman"/>
                <a:cs typeface="Times New Roman"/>
              </a:rPr>
              <a:t> </a:t>
            </a:r>
            <a:r>
              <a:rPr lang="en-US" sz="1200" b="1" spc="20" dirty="0" err="1">
                <a:latin typeface="Times New Roman"/>
                <a:cs typeface="Times New Roman"/>
              </a:rPr>
              <a:t>thời</a:t>
            </a:r>
            <a:r>
              <a:rPr lang="en-US" sz="1200" b="1" spc="20" dirty="0">
                <a:latin typeface="Times New Roman"/>
                <a:cs typeface="Times New Roman"/>
              </a:rPr>
              <a:t> </a:t>
            </a:r>
            <a:r>
              <a:rPr lang="en-US" sz="1200" b="1" spc="20" dirty="0" err="1">
                <a:latin typeface="Times New Roman"/>
                <a:cs typeface="Times New Roman"/>
              </a:rPr>
              <a:t>tiết</a:t>
            </a:r>
            <a:endParaRPr lang="en-US" sz="1200" b="1" spc="2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9B72A81C-1EC7-0CB4-637A-444843A56B05}"/>
              </a:ext>
            </a:extLst>
          </p:cNvPr>
          <p:cNvPicPr>
            <a:picLocks noChangeAspect="1"/>
          </p:cNvPicPr>
          <p:nvPr/>
        </p:nvPicPr>
        <p:blipFill>
          <a:blip r:embed="rId2"/>
          <a:stretch>
            <a:fillRect/>
          </a:stretch>
        </p:blipFill>
        <p:spPr>
          <a:xfrm>
            <a:off x="0" y="1211488"/>
            <a:ext cx="4572000" cy="1728562"/>
          </a:xfrm>
          <a:prstGeom prst="rect">
            <a:avLst/>
          </a:prstGeom>
        </p:spPr>
      </p:pic>
    </p:spTree>
    <p:extLst>
      <p:ext uri="{BB962C8B-B14F-4D97-AF65-F5344CB8AC3E}">
        <p14:creationId xmlns:p14="http://schemas.microsoft.com/office/powerpoint/2010/main" val="57553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4"/>
          <p:cNvSpPr txBox="1"/>
          <p:nvPr/>
        </p:nvSpPr>
        <p:spPr>
          <a:xfrm>
            <a:off x="0" y="394138"/>
            <a:ext cx="4572000" cy="567463"/>
          </a:xfrm>
          <a:prstGeom prst="rect">
            <a:avLst/>
          </a:prstGeom>
        </p:spPr>
        <p:txBody>
          <a:bodyPr vert="horz" wrap="square" lIns="0" tIns="13335" rIns="0" bIns="0" rtlCol="0">
            <a:spAutoFit/>
          </a:bodyPr>
          <a:lstStyle/>
          <a:p>
            <a:pPr algn="just"/>
            <a:r>
              <a:rPr lang="en-US" sz="1200" dirty="0">
                <a:latin typeface="Times New Roman" panose="02020603050405020304" pitchFamily="18" charset="0"/>
                <a:cs typeface="Times New Roman" panose="02020603050405020304" pitchFamily="18" charset="0"/>
              </a:rPr>
              <a:t>	</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                  </a:t>
            </a:r>
          </a:p>
        </p:txBody>
      </p:sp>
      <p:sp>
        <p:nvSpPr>
          <p:cNvPr id="6" name="TextBox 5"/>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sp>
        <p:nvSpPr>
          <p:cNvPr id="7" name="object 24"/>
          <p:cNvSpPr txBox="1"/>
          <p:nvPr/>
        </p:nvSpPr>
        <p:spPr>
          <a:xfrm>
            <a:off x="0" y="394138"/>
            <a:ext cx="4572000" cy="1121461"/>
          </a:xfrm>
          <a:prstGeom prst="rect">
            <a:avLst/>
          </a:prstGeom>
        </p:spPr>
        <p:txBody>
          <a:bodyPr vert="horz" wrap="square" lIns="0" tIns="13335" rIns="0" bIns="0" rtlCol="0">
            <a:spAutoFit/>
          </a:bodyPr>
          <a:lstStyle/>
          <a:p>
            <a:pPr marL="34290" algn="just">
              <a:spcBef>
                <a:spcPts val="105"/>
              </a:spcBef>
            </a:pPr>
            <a:r>
              <a:rPr lang="en-US" sz="1200" dirty="0">
                <a:latin typeface="Times New Roman" panose="02020603050405020304" pitchFamily="18" charset="0"/>
                <a:cs typeface="Times New Roman" panose="02020603050405020304" pitchFamily="18" charset="0"/>
              </a:rPr>
              <a:t>	* </a:t>
            </a:r>
            <a:r>
              <a:rPr lang="vi-VN" sz="1200" dirty="0">
                <a:latin typeface="Times New Roman" panose="02020603050405020304" pitchFamily="18" charset="0"/>
                <a:cs typeface="Times New Roman" panose="02020603050405020304" pitchFamily="18" charset="0"/>
              </a:rPr>
              <a:t>Đoạn code </a:t>
            </a:r>
            <a:r>
              <a:rPr lang="en-US" sz="1200" dirty="0" err="1">
                <a:latin typeface="Times New Roman" panose="02020603050405020304" pitchFamily="18" charset="0"/>
                <a:cs typeface="Times New Roman" panose="02020603050405020304" pitchFamily="18" charset="0"/>
              </a:rPr>
              <a:t>trên</a:t>
            </a:r>
            <a:r>
              <a:rPr lang="vi-VN" sz="1200" dirty="0">
                <a:latin typeface="Times New Roman" panose="02020603050405020304" pitchFamily="18" charset="0"/>
                <a:cs typeface="Times New Roman" panose="02020603050405020304" pitchFamily="18" charset="0"/>
              </a:rPr>
              <a:t> có chức năng hiển thị các chi tiết thời tiết cho một thành phố được chỉ định. Đoạn code sử dụng cú pháp if-else để kiểm tra xem có dữ liệu về nhiệt độ từ API hay không. Nếu có, đoạn code sẽ hiển thị các chi tiết thời tiết, bao gồm nhiệt độ, thời tiết, </a:t>
            </a:r>
            <a:r>
              <a:rPr lang="en-US" sz="1200" dirty="0" err="1">
                <a:latin typeface="Times New Roman" panose="02020603050405020304" pitchFamily="18" charset="0"/>
                <a:cs typeface="Times New Roman" panose="02020603050405020304" pitchFamily="18" charset="0"/>
              </a:rPr>
              <a:t>nhiệt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bình</a:t>
            </a: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và </a:t>
            </a:r>
            <a:r>
              <a:rPr lang="en-US" sz="1200" dirty="0" err="1">
                <a:latin typeface="Times New Roman" panose="02020603050405020304" pitchFamily="18" charset="0"/>
                <a:cs typeface="Times New Roman" panose="02020603050405020304" pitchFamily="18" charset="0"/>
              </a:rPr>
              <a:t>trạng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tiết</a:t>
            </a:r>
            <a:r>
              <a:rPr lang="vi-VN" sz="1200" dirty="0">
                <a:latin typeface="Times New Roman" panose="02020603050405020304" pitchFamily="18" charset="0"/>
                <a:cs typeface="Times New Roman" panose="02020603050405020304" pitchFamily="18" charset="0"/>
              </a:rPr>
              <a:t>. Nếu không, đoạn code sẽ hiển thị thông báo "</a:t>
            </a:r>
            <a:r>
              <a:rPr lang="en-US" sz="1200" b="0" dirty="0" err="1">
                <a:solidFill>
                  <a:srgbClr val="CE9178"/>
                </a:solidFill>
                <a:effectLst/>
                <a:latin typeface="Consolas" panose="020B0609020204030204" pitchFamily="49" charset="0"/>
              </a:rPr>
              <a:t>Không</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tìm</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thấy</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thành</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phố</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hoặc</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có</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lỗi</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xảy</a:t>
            </a:r>
            <a:r>
              <a:rPr lang="en-US" sz="1200" b="0" dirty="0">
                <a:solidFill>
                  <a:srgbClr val="CE9178"/>
                </a:solidFill>
                <a:effectLst/>
                <a:latin typeface="Consolas" panose="020B0609020204030204" pitchFamily="49" charset="0"/>
              </a:rPr>
              <a:t> </a:t>
            </a:r>
            <a:r>
              <a:rPr lang="en-US" sz="1200" b="0" dirty="0" err="1">
                <a:solidFill>
                  <a:srgbClr val="CE9178"/>
                </a:solidFill>
                <a:effectLst/>
                <a:latin typeface="Consolas" panose="020B0609020204030204" pitchFamily="49" charset="0"/>
              </a:rPr>
              <a:t>ra</a:t>
            </a:r>
            <a:r>
              <a:rPr lang="vi-VN"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636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sp>
        <p:nvSpPr>
          <p:cNvPr id="6" name="object 24"/>
          <p:cNvSpPr txBox="1"/>
          <p:nvPr/>
        </p:nvSpPr>
        <p:spPr>
          <a:xfrm>
            <a:off x="0" y="394138"/>
            <a:ext cx="4572000" cy="395621"/>
          </a:xfrm>
          <a:prstGeom prst="rect">
            <a:avLst/>
          </a:prstGeom>
        </p:spPr>
        <p:txBody>
          <a:bodyPr vert="horz" wrap="square" lIns="0" tIns="13335" rIns="0" bIns="0" rtlCol="0">
            <a:spAutoFit/>
          </a:bodyPr>
          <a:lstStyle/>
          <a:p>
            <a:pPr marL="34290">
              <a:lnSpc>
                <a:spcPct val="100000"/>
              </a:lnSpc>
              <a:spcBef>
                <a:spcPts val="105"/>
              </a:spcBef>
            </a:pPr>
            <a:r>
              <a:rPr lang="en-US" sz="1200" spc="20" dirty="0">
                <a:latin typeface="Times New Roman"/>
                <a:cs typeface="Times New Roman"/>
              </a:rPr>
              <a:t>           - </a:t>
            </a:r>
            <a:r>
              <a:rPr lang="en-US" sz="1200" spc="20" dirty="0" err="1">
                <a:latin typeface="Times New Roman"/>
                <a:cs typeface="Times New Roman"/>
              </a:rPr>
              <a:t>Sau</a:t>
            </a:r>
            <a:r>
              <a:rPr lang="en-US" sz="1200" spc="20" dirty="0">
                <a:latin typeface="Times New Roman"/>
                <a:cs typeface="Times New Roman"/>
              </a:rPr>
              <a:t> </a:t>
            </a:r>
            <a:r>
              <a:rPr lang="en-US" sz="1200" spc="20" dirty="0" err="1">
                <a:latin typeface="Times New Roman"/>
                <a:cs typeface="Times New Roman"/>
              </a:rPr>
              <a:t>đây</a:t>
            </a:r>
            <a:r>
              <a:rPr lang="en-US" sz="1200" spc="20" dirty="0">
                <a:latin typeface="Times New Roman"/>
                <a:cs typeface="Times New Roman"/>
              </a:rPr>
              <a:t> </a:t>
            </a:r>
            <a:r>
              <a:rPr lang="en-US" sz="1200" spc="20" dirty="0" err="1">
                <a:latin typeface="Times New Roman"/>
                <a:cs typeface="Times New Roman"/>
              </a:rPr>
              <a:t>tiếp</a:t>
            </a:r>
            <a:r>
              <a:rPr lang="en-US" sz="1200" spc="20" dirty="0">
                <a:latin typeface="Times New Roman"/>
                <a:cs typeface="Times New Roman"/>
              </a:rPr>
              <a:t> </a:t>
            </a:r>
            <a:r>
              <a:rPr lang="en-US" sz="1200" spc="20" dirty="0" err="1">
                <a:latin typeface="Times New Roman"/>
                <a:cs typeface="Times New Roman"/>
              </a:rPr>
              <a:t>tục</a:t>
            </a:r>
            <a:r>
              <a:rPr lang="en-US" sz="1200" spc="20" dirty="0">
                <a:latin typeface="Times New Roman"/>
                <a:cs typeface="Times New Roman"/>
              </a:rPr>
              <a:t> </a:t>
            </a:r>
            <a:r>
              <a:rPr lang="en-US" sz="1200" spc="20" dirty="0" err="1">
                <a:latin typeface="Times New Roman"/>
                <a:cs typeface="Times New Roman"/>
              </a:rPr>
              <a:t>là</a:t>
            </a:r>
            <a:r>
              <a:rPr lang="en-US" sz="1200" spc="20" dirty="0">
                <a:latin typeface="Times New Roman"/>
                <a:cs typeface="Times New Roman"/>
              </a:rPr>
              <a:t> </a:t>
            </a:r>
            <a:r>
              <a:rPr lang="en-US" sz="1200" spc="20" dirty="0" err="1">
                <a:latin typeface="Times New Roman"/>
                <a:cs typeface="Times New Roman"/>
              </a:rPr>
              <a:t>quá</a:t>
            </a:r>
            <a:r>
              <a:rPr lang="en-US" sz="1200" spc="20" dirty="0">
                <a:latin typeface="Times New Roman"/>
                <a:cs typeface="Times New Roman"/>
              </a:rPr>
              <a:t> </a:t>
            </a:r>
            <a:r>
              <a:rPr lang="en-US" sz="1200" spc="20" dirty="0" err="1">
                <a:latin typeface="Times New Roman"/>
                <a:cs typeface="Times New Roman"/>
              </a:rPr>
              <a:t>trình</a:t>
            </a:r>
            <a:r>
              <a:rPr lang="en-US" sz="1200" spc="20" dirty="0">
                <a:latin typeface="Times New Roman"/>
                <a:cs typeface="Times New Roman"/>
              </a:rPr>
              <a:t> </a:t>
            </a:r>
            <a:r>
              <a:rPr lang="en-US" sz="1200" spc="20" dirty="0" err="1">
                <a:latin typeface="Times New Roman"/>
                <a:cs typeface="Times New Roman"/>
              </a:rPr>
              <a:t>xử</a:t>
            </a:r>
            <a:r>
              <a:rPr lang="en-US" sz="1200" spc="20" dirty="0">
                <a:latin typeface="Times New Roman"/>
                <a:cs typeface="Times New Roman"/>
              </a:rPr>
              <a:t> </a:t>
            </a:r>
            <a:r>
              <a:rPr lang="en-US" sz="1200" spc="20" dirty="0" err="1">
                <a:latin typeface="Times New Roman"/>
                <a:cs typeface="Times New Roman"/>
              </a:rPr>
              <a:t>lí</a:t>
            </a:r>
            <a:r>
              <a:rPr lang="en-US" sz="1200" spc="20" dirty="0">
                <a:latin typeface="Times New Roman"/>
                <a:cs typeface="Times New Roman"/>
              </a:rPr>
              <a:t> </a:t>
            </a:r>
            <a:r>
              <a:rPr lang="en-US" sz="1200" spc="20" dirty="0" err="1">
                <a:latin typeface="Times New Roman"/>
                <a:cs typeface="Times New Roman"/>
              </a:rPr>
              <a:t>bằng</a:t>
            </a:r>
            <a:r>
              <a:rPr lang="en-US" sz="1200" spc="20" dirty="0">
                <a:latin typeface="Times New Roman"/>
                <a:cs typeface="Times New Roman"/>
              </a:rPr>
              <a:t> </a:t>
            </a:r>
            <a:r>
              <a:rPr lang="en-US" sz="1200" spc="20" dirty="0" err="1">
                <a:latin typeface="Times New Roman"/>
                <a:cs typeface="Times New Roman"/>
              </a:rPr>
              <a:t>js</a:t>
            </a:r>
            <a:r>
              <a:rPr lang="en-US" sz="1200" spc="20" dirty="0">
                <a:latin typeface="Times New Roman"/>
                <a:cs typeface="Times New Roman"/>
              </a:rPr>
              <a:t>:</a:t>
            </a:r>
          </a:p>
          <a:p>
            <a:pPr marL="34290">
              <a:lnSpc>
                <a:spcPct val="100000"/>
              </a:lnSpc>
              <a:spcBef>
                <a:spcPts val="105"/>
              </a:spcBef>
            </a:pPr>
            <a:r>
              <a:rPr lang="en-US" sz="1200" spc="20" dirty="0">
                <a:latin typeface="Times New Roman"/>
                <a:cs typeface="Times New Roman"/>
              </a:rPr>
              <a:t>	</a:t>
            </a:r>
            <a:r>
              <a:rPr lang="en-US" sz="1200" b="1" spc="20" dirty="0">
                <a:latin typeface="Times New Roman"/>
                <a:cs typeface="Times New Roman"/>
              </a:rPr>
              <a:t>+ </a:t>
            </a:r>
            <a:r>
              <a:rPr lang="en-US" sz="1200" b="1" spc="20" dirty="0" err="1">
                <a:latin typeface="Times New Roman"/>
                <a:cs typeface="Times New Roman"/>
              </a:rPr>
              <a:t>Mục</a:t>
            </a:r>
            <a:r>
              <a:rPr lang="en-US" sz="1200" b="1" spc="20" dirty="0">
                <a:latin typeface="Times New Roman"/>
                <a:cs typeface="Times New Roman"/>
              </a:rPr>
              <a:t> 2: </a:t>
            </a:r>
            <a:r>
              <a:rPr lang="en-US" sz="1200" b="1" spc="20" dirty="0" err="1">
                <a:latin typeface="Times New Roman"/>
                <a:cs typeface="Times New Roman"/>
              </a:rPr>
              <a:t>Tính</a:t>
            </a:r>
            <a:r>
              <a:rPr lang="en-US" sz="1200" b="1" spc="20" dirty="0">
                <a:latin typeface="Times New Roman"/>
                <a:cs typeface="Times New Roman"/>
              </a:rPr>
              <a:t> </a:t>
            </a:r>
            <a:r>
              <a:rPr lang="en-US" sz="1200" b="1" spc="20" dirty="0" err="1">
                <a:latin typeface="Times New Roman"/>
                <a:cs typeface="Times New Roman"/>
              </a:rPr>
              <a:t>nhiệt</a:t>
            </a:r>
            <a:r>
              <a:rPr lang="en-US" sz="1200" b="1" spc="20" dirty="0">
                <a:latin typeface="Times New Roman"/>
                <a:cs typeface="Times New Roman"/>
              </a:rPr>
              <a:t> </a:t>
            </a:r>
            <a:r>
              <a:rPr lang="en-US" sz="1200" b="1" spc="20" dirty="0" err="1">
                <a:latin typeface="Times New Roman"/>
                <a:cs typeface="Times New Roman"/>
              </a:rPr>
              <a:t>độ</a:t>
            </a:r>
            <a:r>
              <a:rPr lang="en-US" sz="1200" b="1" spc="20" dirty="0">
                <a:latin typeface="Times New Roman"/>
                <a:cs typeface="Times New Roman"/>
              </a:rPr>
              <a:t> </a:t>
            </a:r>
            <a:r>
              <a:rPr lang="en-US" sz="1200" b="1" spc="20" dirty="0" err="1">
                <a:latin typeface="Times New Roman"/>
                <a:cs typeface="Times New Roman"/>
              </a:rPr>
              <a:t>trung</a:t>
            </a:r>
            <a:r>
              <a:rPr lang="en-US" sz="1200" b="1" spc="20" dirty="0">
                <a:latin typeface="Times New Roman"/>
                <a:cs typeface="Times New Roman"/>
              </a:rPr>
              <a:t> </a:t>
            </a:r>
            <a:r>
              <a:rPr lang="en-US" sz="1200" b="1" spc="20" dirty="0" err="1">
                <a:latin typeface="Times New Roman"/>
                <a:cs typeface="Times New Roman"/>
              </a:rPr>
              <a:t>bình</a:t>
            </a:r>
            <a:endParaRPr lang="en-US" sz="1200" b="1" spc="2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4E5FDB-8A74-4740-368E-C056F9F2F4D0}"/>
              </a:ext>
            </a:extLst>
          </p:cNvPr>
          <p:cNvPicPr>
            <a:picLocks noChangeAspect="1"/>
          </p:cNvPicPr>
          <p:nvPr/>
        </p:nvPicPr>
        <p:blipFill>
          <a:blip r:embed="rId2"/>
          <a:stretch>
            <a:fillRect/>
          </a:stretch>
        </p:blipFill>
        <p:spPr>
          <a:xfrm>
            <a:off x="0" y="882650"/>
            <a:ext cx="4572000" cy="2057399"/>
          </a:xfrm>
          <a:prstGeom prst="rect">
            <a:avLst/>
          </a:prstGeom>
        </p:spPr>
      </p:pic>
    </p:spTree>
    <p:extLst>
      <p:ext uri="{BB962C8B-B14F-4D97-AF65-F5344CB8AC3E}">
        <p14:creationId xmlns:p14="http://schemas.microsoft.com/office/powerpoint/2010/main" val="364786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2400" y="24806"/>
            <a:ext cx="2457724" cy="369332"/>
          </a:xfrm>
          <a:prstGeom prst="rect">
            <a:avLst/>
          </a:prstGeom>
          <a:noFill/>
        </p:spPr>
        <p:txBody>
          <a:bodyPr wrap="none" rtlCol="0">
            <a:spAutoFit/>
          </a:bodyPr>
          <a:lstStyle/>
          <a:p>
            <a:r>
              <a:rPr lang="en-US" b="1" i="1" dirty="0">
                <a:solidFill>
                  <a:srgbClr val="FF0000"/>
                </a:solidFill>
                <a:latin typeface="Times New Roman" panose="02020603050405020304" pitchFamily="18" charset="0"/>
                <a:cs typeface="Times New Roman" panose="02020603050405020304" pitchFamily="18" charset="0"/>
              </a:rPr>
              <a:t>2. </a:t>
            </a:r>
            <a:r>
              <a:rPr lang="en-US" b="1" i="1" dirty="0" err="1">
                <a:solidFill>
                  <a:srgbClr val="FF0000"/>
                </a:solidFill>
                <a:latin typeface="Times New Roman" panose="02020603050405020304" pitchFamily="18" charset="0"/>
                <a:cs typeface="Times New Roman" panose="02020603050405020304" pitchFamily="18" charset="0"/>
              </a:rPr>
              <a:t>Quá</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trình</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thực</a:t>
            </a:r>
            <a:r>
              <a:rPr lang="en-US" b="1" i="1" dirty="0">
                <a:solidFill>
                  <a:srgbClr val="FF0000"/>
                </a:solidFill>
                <a:latin typeface="Times New Roman" panose="02020603050405020304" pitchFamily="18" charset="0"/>
                <a:cs typeface="Times New Roman" panose="02020603050405020304" pitchFamily="18" charset="0"/>
              </a:rPr>
              <a:t> </a:t>
            </a:r>
            <a:r>
              <a:rPr lang="en-US" b="1" i="1" dirty="0" err="1">
                <a:solidFill>
                  <a:srgbClr val="FF0000"/>
                </a:solidFill>
                <a:latin typeface="Times New Roman" panose="02020603050405020304" pitchFamily="18" charset="0"/>
                <a:cs typeface="Times New Roman" panose="02020603050405020304" pitchFamily="18" charset="0"/>
              </a:rPr>
              <a:t>hiện</a:t>
            </a:r>
            <a:r>
              <a:rPr lang="en-US" b="1" i="1" dirty="0">
                <a:solidFill>
                  <a:srgbClr val="FF0000"/>
                </a:solidFill>
                <a:latin typeface="Times New Roman" panose="02020603050405020304" pitchFamily="18" charset="0"/>
                <a:cs typeface="Times New Roman" panose="02020603050405020304" pitchFamily="18" charset="0"/>
              </a:rPr>
              <a:t>:</a:t>
            </a:r>
          </a:p>
        </p:txBody>
      </p:sp>
      <p:sp>
        <p:nvSpPr>
          <p:cNvPr id="5" name="object 24"/>
          <p:cNvSpPr txBox="1"/>
          <p:nvPr/>
        </p:nvSpPr>
        <p:spPr>
          <a:xfrm>
            <a:off x="0" y="394138"/>
            <a:ext cx="4572000" cy="2267929"/>
          </a:xfrm>
          <a:prstGeom prst="rect">
            <a:avLst/>
          </a:prstGeom>
        </p:spPr>
        <p:txBody>
          <a:bodyPr vert="horz" wrap="square" lIns="0" tIns="13335" rIns="0" bIns="0" rtlCol="0">
            <a:spAutoFit/>
          </a:bodyPr>
          <a:lstStyle/>
          <a:p>
            <a:pPr marL="34290" algn="just">
              <a:lnSpc>
                <a:spcPct val="100000"/>
              </a:lnSpc>
              <a:spcBef>
                <a:spcPts val="105"/>
              </a:spcBef>
            </a:pPr>
            <a:r>
              <a:rPr lang="en-US" sz="1200" dirty="0">
                <a:latin typeface="Times New Roman" panose="02020603050405020304" pitchFamily="18" charset="0"/>
                <a:cs typeface="Times New Roman" panose="02020603050405020304" pitchFamily="18" charset="0"/>
              </a:rPr>
              <a:t>	* </a:t>
            </a:r>
            <a:r>
              <a:rPr lang="vi-VN" sz="1200" dirty="0">
                <a:latin typeface="Times New Roman" panose="02020603050405020304" pitchFamily="18" charset="0"/>
                <a:cs typeface="Times New Roman" panose="02020603050405020304" pitchFamily="18" charset="0"/>
              </a:rPr>
              <a:t>Hàm này có chức năng </a:t>
            </a:r>
            <a:r>
              <a:rPr lang="en-US" sz="1200" dirty="0" err="1">
                <a:latin typeface="Times New Roman" panose="02020603050405020304" pitchFamily="18" charset="0"/>
                <a:cs typeface="Times New Roman" panose="02020603050405020304" pitchFamily="18" charset="0"/>
              </a:rPr>
              <a:t>tính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nhiệt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bình</a:t>
            </a:r>
            <a:endParaRPr lang="en-US" sz="1200" dirty="0">
              <a:latin typeface="Times New Roman" panose="02020603050405020304" pitchFamily="18" charset="0"/>
              <a:cs typeface="Times New Roman" panose="02020603050405020304" pitchFamily="18" charset="0"/>
            </a:endParaRPr>
          </a:p>
          <a:p>
            <a:pPr marL="34290" algn="just">
              <a:lnSpc>
                <a:spcPct val="100000"/>
              </a:lnSpc>
              <a:spcBef>
                <a:spcPts val="105"/>
              </a:spcBef>
            </a:pP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hoạt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động</a:t>
            </a:r>
            <a:r>
              <a:rPr lang="en-US" sz="1200" dirty="0">
                <a:latin typeface="Times New Roman" panose="02020603050405020304" pitchFamily="18" charset="0"/>
                <a:cs typeface="Times New Roman" panose="02020603050405020304" pitchFamily="18" charset="0"/>
              </a:rPr>
              <a:t>:</a:t>
            </a:r>
          </a:p>
          <a:p>
            <a:pPr marL="34290" algn="just">
              <a:lnSpc>
                <a:spcPct val="100000"/>
              </a:lnSpc>
              <a:spcBef>
                <a:spcPts val="105"/>
              </a:spcBef>
            </a:pPr>
            <a:r>
              <a:rPr lang="en-US" sz="1200" dirty="0">
                <a:latin typeface="Times New Roman" panose="02020603050405020304" pitchFamily="18" charset="0"/>
                <a:cs typeface="Times New Roman" panose="02020603050405020304" pitchFamily="18" charset="0"/>
              </a:rPr>
              <a:t>+</a:t>
            </a:r>
            <a:r>
              <a:rPr lang="vi-VN" sz="1200" dirty="0">
                <a:latin typeface="Times New Roman" panose="02020603050405020304" pitchFamily="18" charset="0"/>
                <a:cs typeface="Times New Roman" panose="02020603050405020304" pitchFamily="18" charset="0"/>
              </a:rPr>
              <a:t>Dòng code const tempValue = Number(weather.main.temp); sẽ chuyển đổi giá trị nhiệt độ được trả về bởi API thời tiết của OpenWeatherMap từ kiểu dữ liệu string sang kiểu dữ liệu số.</a:t>
            </a:r>
            <a:endParaRPr lang="en-US" sz="1200" dirty="0">
              <a:latin typeface="Times New Roman" panose="02020603050405020304" pitchFamily="18" charset="0"/>
              <a:cs typeface="Times New Roman" panose="02020603050405020304" pitchFamily="18" charset="0"/>
            </a:endParaRPr>
          </a:p>
          <a:p>
            <a:pPr marL="34290" algn="just">
              <a:lnSpc>
                <a:spcPct val="100000"/>
              </a:lnSpc>
              <a:spcBef>
                <a:spcPts val="105"/>
              </a:spcBef>
            </a:pP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Mảng previousTemps được sử dụng để lưu trữ các giá trị nhiệt độ gần đây nhất. Để tính toán nhiệt độ trung bình, chúng ta cần tính tổng các giá trị nhiệt độ trong mảng này. Dòng code previousTemps.push(tempValue); thực hiện việc này bằng cách sử dụng phương thức push() của mảng previousTemps. Phương thức push() thêm một giá trị vào cuối mảng. Trong trường hợp này, giá trị được thêm vào mảng là tempValue. Giá trị này là một số chứa giá trị nhiệt độ hiện tại.</a:t>
            </a:r>
            <a:r>
              <a:rPr lang="en-US"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27466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1256</TotalTime>
  <Words>1225</Words>
  <Application>Microsoft Office PowerPoint</Application>
  <PresentationFormat>Custom</PresentationFormat>
  <Paragraphs>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Google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Quá trình thực hiện: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ThS. Nguyễn Văn Thành - ĐH Nguyễn Tất Thành</dc:creator>
  <cp:lastModifiedBy>bùi quang anh</cp:lastModifiedBy>
  <cp:revision>201</cp:revision>
  <dcterms:created xsi:type="dcterms:W3CDTF">2023-12-05T10:04:58Z</dcterms:created>
  <dcterms:modified xsi:type="dcterms:W3CDTF">2024-01-21T00:20:25Z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2023-11-29T00:00:00Z</vt:filetime>
  </property>
  <property fmtid="{D5CDD505-2E9C-101B-9397-08002B2CF9AE}" pid="3" name="Creator">
    <vt:lpwstr>Microsoft® PowerPoint® LTSC</vt:lpwstr>
  </property>
  <property fmtid="{D5CDD505-2E9C-101B-9397-08002B2CF9AE}" pid="4" name="LastSaved">
    <vt:filetime>2023-12-05T00:00:00Z</vt:filetime>
  </property>
</Properties>
</file>