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3"/>
  </p:notesMasterIdLst>
  <p:sldIdLst>
    <p:sldId id="322" r:id="rId2"/>
    <p:sldId id="327" r:id="rId3"/>
    <p:sldId id="328" r:id="rId4"/>
    <p:sldId id="300" r:id="rId5"/>
    <p:sldId id="321" r:id="rId6"/>
    <p:sldId id="325" r:id="rId7"/>
    <p:sldId id="324" r:id="rId8"/>
    <p:sldId id="302" r:id="rId9"/>
    <p:sldId id="326" r:id="rId10"/>
    <p:sldId id="303" r:id="rId11"/>
    <p:sldId id="256" r:id="rId12"/>
    <p:sldId id="267" r:id="rId13"/>
    <p:sldId id="266" r:id="rId14"/>
    <p:sldId id="269" r:id="rId15"/>
    <p:sldId id="268" r:id="rId16"/>
    <p:sldId id="265" r:id="rId17"/>
    <p:sldId id="258" r:id="rId18"/>
    <p:sldId id="264" r:id="rId19"/>
    <p:sldId id="260" r:id="rId20"/>
    <p:sldId id="261" r:id="rId21"/>
    <p:sldId id="276" r:id="rId22"/>
    <p:sldId id="263" r:id="rId23"/>
    <p:sldId id="262" r:id="rId24"/>
    <p:sldId id="270" r:id="rId25"/>
    <p:sldId id="271" r:id="rId26"/>
    <p:sldId id="272" r:id="rId27"/>
    <p:sldId id="259" r:id="rId28"/>
    <p:sldId id="273" r:id="rId29"/>
    <p:sldId id="274" r:id="rId30"/>
    <p:sldId id="275" r:id="rId31"/>
    <p:sldId id="277" r:id="rId32"/>
    <p:sldId id="278" r:id="rId33"/>
    <p:sldId id="279" r:id="rId34"/>
    <p:sldId id="280" r:id="rId35"/>
    <p:sldId id="288" r:id="rId36"/>
    <p:sldId id="284" r:id="rId37"/>
    <p:sldId id="293" r:id="rId38"/>
    <p:sldId id="296" r:id="rId39"/>
    <p:sldId id="323" r:id="rId40"/>
    <p:sldId id="297" r:id="rId41"/>
    <p:sldId id="29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71058" autoAdjust="0"/>
  </p:normalViewPr>
  <p:slideViewPr>
    <p:cSldViewPr snapToGrid="0">
      <p:cViewPr varScale="1">
        <p:scale>
          <a:sx n="60" d="100"/>
          <a:sy n="60" d="100"/>
        </p:scale>
        <p:origin x="7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2" Type="http://schemas.openxmlformats.org/officeDocument/2006/relationships/image" Target="../media/image35.svg"/><Relationship Id="rId1" Type="http://schemas.openxmlformats.org/officeDocument/2006/relationships/image" Target="../media/image3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5.svg"/><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73AA3-3370-4B63-8EDA-27F8973F7D79}"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F52BFEB-00CD-4C71-A494-3B2BE85F5655}">
      <dgm:prSet/>
      <dgm:spPr/>
      <dgm:t>
        <a:bodyPr/>
        <a:lstStyle/>
        <a:p>
          <a:r>
            <a:rPr lang="en-US" dirty="0"/>
            <a:t>I. . KHÔNG GIAN ĐỊA CHỈ ẢO</a:t>
          </a:r>
        </a:p>
      </dgm:t>
    </dgm:pt>
    <dgm:pt modelId="{829379A8-A0A2-4B1E-91CB-92FD2F008B68}" type="parTrans" cxnId="{95F07437-6CB8-4F12-A8DB-EADBF8FBF51E}">
      <dgm:prSet/>
      <dgm:spPr/>
      <dgm:t>
        <a:bodyPr/>
        <a:lstStyle/>
        <a:p>
          <a:endParaRPr lang="en-US"/>
        </a:p>
      </dgm:t>
    </dgm:pt>
    <dgm:pt modelId="{8AA2A006-E9F6-4BFD-B782-BC51DDB701DA}" type="sibTrans" cxnId="{95F07437-6CB8-4F12-A8DB-EADBF8FBF51E}">
      <dgm:prSet/>
      <dgm:spPr/>
      <dgm:t>
        <a:bodyPr/>
        <a:lstStyle/>
        <a:p>
          <a:endParaRPr lang="en-US"/>
        </a:p>
      </dgm:t>
    </dgm:pt>
    <dgm:pt modelId="{52523D81-491E-4B17-8479-D300C5CE064C}">
      <dgm:prSet/>
      <dgm:spPr/>
      <dgm:t>
        <a:bodyPr/>
        <a:lstStyle/>
        <a:p>
          <a:r>
            <a:rPr lang="en-US" dirty="0"/>
            <a:t>I.1 Đặt vấn </a:t>
          </a:r>
          <a:r>
            <a:rPr lang="en-US" dirty="0" err="1"/>
            <a:t>đề</a:t>
          </a:r>
          <a:endParaRPr lang="en-US" dirty="0"/>
        </a:p>
      </dgm:t>
    </dgm:pt>
    <dgm:pt modelId="{A809A663-1B0C-4232-A5C7-6ADA094A88AE}" type="parTrans" cxnId="{7B62DFB7-5A41-491C-B5FC-4713BD974C01}">
      <dgm:prSet/>
      <dgm:spPr/>
      <dgm:t>
        <a:bodyPr/>
        <a:lstStyle/>
        <a:p>
          <a:endParaRPr lang="en-US"/>
        </a:p>
      </dgm:t>
    </dgm:pt>
    <dgm:pt modelId="{01F6FDF7-0374-4E2C-8AC0-06427D1B0EFE}" type="sibTrans" cxnId="{7B62DFB7-5A41-491C-B5FC-4713BD974C01}">
      <dgm:prSet/>
      <dgm:spPr/>
      <dgm:t>
        <a:bodyPr/>
        <a:lstStyle/>
        <a:p>
          <a:endParaRPr lang="en-US"/>
        </a:p>
      </dgm:t>
    </dgm:pt>
    <dgm:pt modelId="{3B7CA091-D846-4610-BFC3-A55A917CD56F}">
      <dgm:prSet/>
      <dgm:spPr/>
      <dgm:t>
        <a:bodyPr/>
        <a:lstStyle/>
        <a:p>
          <a:r>
            <a:rPr lang="en-US" dirty="0"/>
            <a:t>I.2 </a:t>
          </a:r>
          <a:r>
            <a:rPr lang="en-US" dirty="0" err="1"/>
            <a:t>Bộ</a:t>
          </a:r>
          <a:r>
            <a:rPr lang="en-US" dirty="0"/>
            <a:t> </a:t>
          </a:r>
          <a:r>
            <a:rPr lang="en-US" dirty="0" err="1"/>
            <a:t>nhớ</a:t>
          </a:r>
          <a:r>
            <a:rPr lang="en-US" dirty="0"/>
            <a:t> </a:t>
          </a:r>
          <a:r>
            <a:rPr lang="en-US" dirty="0" err="1"/>
            <a:t>ảo</a:t>
          </a:r>
          <a:endParaRPr lang="en-US" dirty="0"/>
        </a:p>
      </dgm:t>
    </dgm:pt>
    <dgm:pt modelId="{54D9049A-AFF3-40DB-A5E3-31298BB42A44}" type="parTrans" cxnId="{69363699-7E60-40B6-82C3-D6B136C88CF1}">
      <dgm:prSet/>
      <dgm:spPr/>
      <dgm:t>
        <a:bodyPr/>
        <a:lstStyle/>
        <a:p>
          <a:endParaRPr lang="en-US"/>
        </a:p>
      </dgm:t>
    </dgm:pt>
    <dgm:pt modelId="{39CC8AE0-B820-448D-AA0A-AC29EA80AFDC}" type="sibTrans" cxnId="{69363699-7E60-40B6-82C3-D6B136C88CF1}">
      <dgm:prSet/>
      <dgm:spPr/>
      <dgm:t>
        <a:bodyPr/>
        <a:lstStyle/>
        <a:p>
          <a:endParaRPr lang="en-US"/>
        </a:p>
      </dgm:t>
    </dgm:pt>
    <dgm:pt modelId="{793F263A-6065-4491-B1AE-5380A7C3FA22}">
      <dgm:prSet/>
      <dgm:spPr/>
      <dgm:t>
        <a:bodyPr/>
        <a:lstStyle/>
        <a:p>
          <a:r>
            <a:rPr lang="en-US"/>
            <a:t>II. PE FILE FORMAT</a:t>
          </a:r>
        </a:p>
      </dgm:t>
    </dgm:pt>
    <dgm:pt modelId="{6656A337-206F-44CB-A731-7AAEFF2F3DB6}" type="parTrans" cxnId="{29DB8FB5-388C-421F-AACC-81B407F35A61}">
      <dgm:prSet/>
      <dgm:spPr/>
      <dgm:t>
        <a:bodyPr/>
        <a:lstStyle/>
        <a:p>
          <a:endParaRPr lang="en-US"/>
        </a:p>
      </dgm:t>
    </dgm:pt>
    <dgm:pt modelId="{B89A8F1B-39E4-4B96-905D-F5E9492F7C37}" type="sibTrans" cxnId="{29DB8FB5-388C-421F-AACC-81B407F35A61}">
      <dgm:prSet/>
      <dgm:spPr/>
      <dgm:t>
        <a:bodyPr/>
        <a:lstStyle/>
        <a:p>
          <a:endParaRPr lang="en-US"/>
        </a:p>
      </dgm:t>
    </dgm:pt>
    <dgm:pt modelId="{84174DEC-2217-42C8-A1A6-059EAE918395}">
      <dgm:prSet/>
      <dgm:spPr/>
      <dgm:t>
        <a:bodyPr/>
        <a:lstStyle/>
        <a:p>
          <a:r>
            <a:rPr lang="vi-VN"/>
            <a:t>II.1: Giới thiệu PE File</a:t>
          </a:r>
          <a:endParaRPr lang="en-US"/>
        </a:p>
      </dgm:t>
    </dgm:pt>
    <dgm:pt modelId="{202A2EA5-2EBF-465C-9CA3-2AEC76ED0D87}" type="parTrans" cxnId="{B811A60A-394D-4FAB-91E3-E8AD0A0EA59B}">
      <dgm:prSet/>
      <dgm:spPr/>
      <dgm:t>
        <a:bodyPr/>
        <a:lstStyle/>
        <a:p>
          <a:endParaRPr lang="en-US"/>
        </a:p>
      </dgm:t>
    </dgm:pt>
    <dgm:pt modelId="{DB061975-B984-4572-A0F8-2F733F0E34E5}" type="sibTrans" cxnId="{B811A60A-394D-4FAB-91E3-E8AD0A0EA59B}">
      <dgm:prSet/>
      <dgm:spPr/>
      <dgm:t>
        <a:bodyPr/>
        <a:lstStyle/>
        <a:p>
          <a:endParaRPr lang="en-US"/>
        </a:p>
      </dgm:t>
    </dgm:pt>
    <dgm:pt modelId="{DA02E763-9DAB-43E7-AD30-8DFF9797D8CE}">
      <dgm:prSet/>
      <dgm:spPr/>
      <dgm:t>
        <a:bodyPr/>
        <a:lstStyle/>
        <a:p>
          <a:r>
            <a:rPr lang="vi-VN"/>
            <a:t>II.2: Cấu trúc cơ bản của PE File</a:t>
          </a:r>
          <a:endParaRPr lang="en-US"/>
        </a:p>
      </dgm:t>
    </dgm:pt>
    <dgm:pt modelId="{53A55554-03DD-420F-9AF7-1B7C2A62EE6E}" type="parTrans" cxnId="{2B22C2AA-E943-41EC-B659-86F25C62B991}">
      <dgm:prSet/>
      <dgm:spPr/>
      <dgm:t>
        <a:bodyPr/>
        <a:lstStyle/>
        <a:p>
          <a:endParaRPr lang="en-US"/>
        </a:p>
      </dgm:t>
    </dgm:pt>
    <dgm:pt modelId="{A2524DBA-67A2-4A84-B5B9-7F93D8ED22BB}" type="sibTrans" cxnId="{2B22C2AA-E943-41EC-B659-86F25C62B991}">
      <dgm:prSet/>
      <dgm:spPr/>
      <dgm:t>
        <a:bodyPr/>
        <a:lstStyle/>
        <a:p>
          <a:endParaRPr lang="en-US"/>
        </a:p>
      </dgm:t>
    </dgm:pt>
    <dgm:pt modelId="{8D3490FF-B7BA-4B93-BAD1-020CA4196F39}">
      <dgm:prSet/>
      <dgm:spPr/>
      <dgm:t>
        <a:bodyPr/>
        <a:lstStyle/>
        <a:p>
          <a:r>
            <a:rPr lang="vi-VN"/>
            <a:t>II.2.1: Basic structure</a:t>
          </a:r>
          <a:endParaRPr lang="en-US"/>
        </a:p>
      </dgm:t>
    </dgm:pt>
    <dgm:pt modelId="{FA733B9D-3130-4232-AD3E-646F68CEAA49}" type="parTrans" cxnId="{5F68ACEA-C04F-4186-A711-B7F3CFDDE49D}">
      <dgm:prSet/>
      <dgm:spPr/>
      <dgm:t>
        <a:bodyPr/>
        <a:lstStyle/>
        <a:p>
          <a:endParaRPr lang="en-US"/>
        </a:p>
      </dgm:t>
    </dgm:pt>
    <dgm:pt modelId="{099FB3D8-7B57-453D-9113-A9353AD96322}" type="sibTrans" cxnId="{5F68ACEA-C04F-4186-A711-B7F3CFDDE49D}">
      <dgm:prSet/>
      <dgm:spPr/>
      <dgm:t>
        <a:bodyPr/>
        <a:lstStyle/>
        <a:p>
          <a:endParaRPr lang="en-US"/>
        </a:p>
      </dgm:t>
    </dgm:pt>
    <dgm:pt modelId="{54861BE5-EA59-4201-8616-B68913E65AF6}">
      <dgm:prSet/>
      <dgm:spPr/>
      <dgm:t>
        <a:bodyPr/>
        <a:lstStyle/>
        <a:p>
          <a:r>
            <a:rPr lang="vi-VN"/>
            <a:t>II.2.2 DOS header</a:t>
          </a:r>
          <a:endParaRPr lang="en-US"/>
        </a:p>
      </dgm:t>
    </dgm:pt>
    <dgm:pt modelId="{DE0870EC-0F4E-4B6B-B525-012A7DA00F96}" type="parTrans" cxnId="{A2BBA1F8-90D3-4268-8DB7-AC8715F9DD01}">
      <dgm:prSet/>
      <dgm:spPr/>
      <dgm:t>
        <a:bodyPr/>
        <a:lstStyle/>
        <a:p>
          <a:endParaRPr lang="en-US"/>
        </a:p>
      </dgm:t>
    </dgm:pt>
    <dgm:pt modelId="{751E48BF-DE1E-4067-9082-D3AC02F13BF1}" type="sibTrans" cxnId="{A2BBA1F8-90D3-4268-8DB7-AC8715F9DD01}">
      <dgm:prSet/>
      <dgm:spPr/>
      <dgm:t>
        <a:bodyPr/>
        <a:lstStyle/>
        <a:p>
          <a:endParaRPr lang="en-US"/>
        </a:p>
      </dgm:t>
    </dgm:pt>
    <dgm:pt modelId="{72738AF2-4901-40EA-9DED-F92E09D64541}">
      <dgm:prSet/>
      <dgm:spPr/>
      <dgm:t>
        <a:bodyPr/>
        <a:lstStyle/>
        <a:p>
          <a:r>
            <a:rPr lang="vi-VN"/>
            <a:t>II.2.3 DOS STUB</a:t>
          </a:r>
          <a:endParaRPr lang="en-US"/>
        </a:p>
      </dgm:t>
    </dgm:pt>
    <dgm:pt modelId="{AC2D3F01-DA96-43E1-B1D9-2D0D98B901AB}" type="parTrans" cxnId="{14ACEE4E-DE42-4A17-8F17-9081F974091B}">
      <dgm:prSet/>
      <dgm:spPr/>
      <dgm:t>
        <a:bodyPr/>
        <a:lstStyle/>
        <a:p>
          <a:endParaRPr lang="en-US"/>
        </a:p>
      </dgm:t>
    </dgm:pt>
    <dgm:pt modelId="{15602654-5EE2-41D2-B501-3E8D7EB830D5}" type="sibTrans" cxnId="{14ACEE4E-DE42-4A17-8F17-9081F974091B}">
      <dgm:prSet/>
      <dgm:spPr/>
      <dgm:t>
        <a:bodyPr/>
        <a:lstStyle/>
        <a:p>
          <a:endParaRPr lang="en-US"/>
        </a:p>
      </dgm:t>
    </dgm:pt>
    <dgm:pt modelId="{A7D4213E-D246-42ED-9619-5751D90606F4}">
      <dgm:prSet/>
      <dgm:spPr/>
      <dgm:t>
        <a:bodyPr/>
        <a:lstStyle/>
        <a:p>
          <a:r>
            <a:rPr lang="vi-VN"/>
            <a:t>II.2.4 PE HEader</a:t>
          </a:r>
          <a:endParaRPr lang="en-US"/>
        </a:p>
      </dgm:t>
    </dgm:pt>
    <dgm:pt modelId="{3672F393-6F93-42E7-BBB9-7E8868DA8A69}" type="parTrans" cxnId="{169C5416-B14E-4351-A39C-AF13DAEF60B5}">
      <dgm:prSet/>
      <dgm:spPr/>
      <dgm:t>
        <a:bodyPr/>
        <a:lstStyle/>
        <a:p>
          <a:endParaRPr lang="en-US"/>
        </a:p>
      </dgm:t>
    </dgm:pt>
    <dgm:pt modelId="{1657E194-4B2C-4EB8-A2BC-4CDA000804D6}" type="sibTrans" cxnId="{169C5416-B14E-4351-A39C-AF13DAEF60B5}">
      <dgm:prSet/>
      <dgm:spPr/>
      <dgm:t>
        <a:bodyPr/>
        <a:lstStyle/>
        <a:p>
          <a:endParaRPr lang="en-US"/>
        </a:p>
      </dgm:t>
    </dgm:pt>
    <dgm:pt modelId="{7ADD921A-7169-4AA9-8FBB-EBBCFB1CA1EB}">
      <dgm:prSet/>
      <dgm:spPr/>
      <dgm:t>
        <a:bodyPr/>
        <a:lstStyle/>
        <a:p>
          <a:r>
            <a:rPr lang="vi-VN"/>
            <a:t>II.2.4.2 Optional Header</a:t>
          </a:r>
          <a:endParaRPr lang="en-US"/>
        </a:p>
      </dgm:t>
    </dgm:pt>
    <dgm:pt modelId="{B3DF5899-EC0B-4554-8F46-B79400E2485C}" type="parTrans" cxnId="{C4A8616C-DCEE-47A2-85D6-9044693735A8}">
      <dgm:prSet/>
      <dgm:spPr/>
      <dgm:t>
        <a:bodyPr/>
        <a:lstStyle/>
        <a:p>
          <a:endParaRPr lang="en-US"/>
        </a:p>
      </dgm:t>
    </dgm:pt>
    <dgm:pt modelId="{C5E360B1-0A8D-4400-A1D6-5DB97EBF26F6}" type="sibTrans" cxnId="{C4A8616C-DCEE-47A2-85D6-9044693735A8}">
      <dgm:prSet/>
      <dgm:spPr/>
      <dgm:t>
        <a:bodyPr/>
        <a:lstStyle/>
        <a:p>
          <a:endParaRPr lang="en-US"/>
        </a:p>
      </dgm:t>
    </dgm:pt>
    <dgm:pt modelId="{87D22E4B-F0F3-4FC7-AB01-830B5276DBF6}">
      <dgm:prSet/>
      <dgm:spPr/>
      <dgm:t>
        <a:bodyPr/>
        <a:lstStyle/>
        <a:p>
          <a:r>
            <a:rPr lang="vi-VN"/>
            <a:t>II.2.4.2 Optional Header - Data Directories</a:t>
          </a:r>
          <a:endParaRPr lang="en-US"/>
        </a:p>
      </dgm:t>
    </dgm:pt>
    <dgm:pt modelId="{5754116F-4C5E-4EB5-9580-DA25909C10A7}" type="parTrans" cxnId="{0B7C807D-217A-456E-9E71-3AFEF525938B}">
      <dgm:prSet/>
      <dgm:spPr/>
      <dgm:t>
        <a:bodyPr/>
        <a:lstStyle/>
        <a:p>
          <a:endParaRPr lang="en-US"/>
        </a:p>
      </dgm:t>
    </dgm:pt>
    <dgm:pt modelId="{829AF313-54EE-491C-AB57-A1A6560B0EC7}" type="sibTrans" cxnId="{0B7C807D-217A-456E-9E71-3AFEF525938B}">
      <dgm:prSet/>
      <dgm:spPr/>
      <dgm:t>
        <a:bodyPr/>
        <a:lstStyle/>
        <a:p>
          <a:endParaRPr lang="en-US"/>
        </a:p>
      </dgm:t>
    </dgm:pt>
    <dgm:pt modelId="{D8EDFF64-00B7-46AE-9CEE-759DC753B885}">
      <dgm:prSet/>
      <dgm:spPr/>
      <dgm:t>
        <a:bodyPr/>
        <a:lstStyle/>
        <a:p>
          <a:r>
            <a:rPr lang="vi-VN"/>
            <a:t>II.2.5 Section Table</a:t>
          </a:r>
          <a:endParaRPr lang="en-US"/>
        </a:p>
      </dgm:t>
    </dgm:pt>
    <dgm:pt modelId="{8574258D-4210-4AC1-B6C0-637CBD8E8A47}" type="parTrans" cxnId="{FF69B700-04A2-4AF6-B606-22FBB950F303}">
      <dgm:prSet/>
      <dgm:spPr/>
      <dgm:t>
        <a:bodyPr/>
        <a:lstStyle/>
        <a:p>
          <a:endParaRPr lang="en-US"/>
        </a:p>
      </dgm:t>
    </dgm:pt>
    <dgm:pt modelId="{60C93D4E-68DB-4252-A104-0F632E13E8C7}" type="sibTrans" cxnId="{FF69B700-04A2-4AF6-B606-22FBB950F303}">
      <dgm:prSet/>
      <dgm:spPr/>
      <dgm:t>
        <a:bodyPr/>
        <a:lstStyle/>
        <a:p>
          <a:endParaRPr lang="en-US"/>
        </a:p>
      </dgm:t>
    </dgm:pt>
    <dgm:pt modelId="{C4E2C74C-AE8F-4AA8-9E89-DC9DE007D9A1}">
      <dgm:prSet/>
      <dgm:spPr/>
      <dgm:t>
        <a:bodyPr/>
        <a:lstStyle/>
        <a:p>
          <a:r>
            <a:rPr lang="vi-VN"/>
            <a:t>II.2.6 File pE sections</a:t>
          </a:r>
          <a:endParaRPr lang="en-US"/>
        </a:p>
      </dgm:t>
    </dgm:pt>
    <dgm:pt modelId="{7407D933-B7CC-40C7-AFC8-3F09E240F2FF}" type="parTrans" cxnId="{8A39E241-6A88-42CA-982A-A5B7894D0617}">
      <dgm:prSet/>
      <dgm:spPr/>
      <dgm:t>
        <a:bodyPr/>
        <a:lstStyle/>
        <a:p>
          <a:endParaRPr lang="en-US"/>
        </a:p>
      </dgm:t>
    </dgm:pt>
    <dgm:pt modelId="{BF2464D3-FB02-41BC-86E3-FD4043FF32CA}" type="sibTrans" cxnId="{8A39E241-6A88-42CA-982A-A5B7894D0617}">
      <dgm:prSet/>
      <dgm:spPr/>
      <dgm:t>
        <a:bodyPr/>
        <a:lstStyle/>
        <a:p>
          <a:endParaRPr lang="en-US"/>
        </a:p>
      </dgm:t>
    </dgm:pt>
    <dgm:pt modelId="{1F36B4DC-73E4-4736-94EC-165AB67E388A}">
      <dgm:prSet/>
      <dgm:spPr/>
      <dgm:t>
        <a:bodyPr/>
        <a:lstStyle/>
        <a:p>
          <a:r>
            <a:rPr lang="vi-VN"/>
            <a:t>II.3 Windows loader</a:t>
          </a:r>
          <a:endParaRPr lang="en-US"/>
        </a:p>
      </dgm:t>
    </dgm:pt>
    <dgm:pt modelId="{BB0D74AC-C7EF-4D0B-9529-A95329181EB9}" type="parTrans" cxnId="{4366D0F0-5D16-4726-9861-C83867FB8378}">
      <dgm:prSet/>
      <dgm:spPr/>
      <dgm:t>
        <a:bodyPr/>
        <a:lstStyle/>
        <a:p>
          <a:endParaRPr lang="en-US"/>
        </a:p>
      </dgm:t>
    </dgm:pt>
    <dgm:pt modelId="{712E6BD0-C3CD-496F-9493-99092F4A61B9}" type="sibTrans" cxnId="{4366D0F0-5D16-4726-9861-C83867FB8378}">
      <dgm:prSet/>
      <dgm:spPr/>
      <dgm:t>
        <a:bodyPr/>
        <a:lstStyle/>
        <a:p>
          <a:endParaRPr lang="en-US"/>
        </a:p>
      </dgm:t>
    </dgm:pt>
    <dgm:pt modelId="{E4E83C73-7965-40A5-93A6-96C7DF65003F}">
      <dgm:prSet/>
      <dgm:spPr/>
      <dgm:t>
        <a:bodyPr/>
        <a:lstStyle/>
        <a:p>
          <a:r>
            <a:rPr lang="vi-VN" dirty="0"/>
            <a:t>II.4 Một số công thức chuyển đổi quan trọn</a:t>
          </a:r>
          <a:r>
            <a:rPr lang="en-US" dirty="0"/>
            <a:t>g</a:t>
          </a:r>
        </a:p>
      </dgm:t>
    </dgm:pt>
    <dgm:pt modelId="{B142F854-4186-4667-87E1-008FCC9CC729}" type="parTrans" cxnId="{81897659-983A-4E10-828C-EC45F8B6CD35}">
      <dgm:prSet/>
      <dgm:spPr/>
      <dgm:t>
        <a:bodyPr/>
        <a:lstStyle/>
        <a:p>
          <a:endParaRPr lang="en-US"/>
        </a:p>
      </dgm:t>
    </dgm:pt>
    <dgm:pt modelId="{A5657573-B563-4099-AC24-D322C246D58E}" type="sibTrans" cxnId="{81897659-983A-4E10-828C-EC45F8B6CD35}">
      <dgm:prSet/>
      <dgm:spPr/>
      <dgm:t>
        <a:bodyPr/>
        <a:lstStyle/>
        <a:p>
          <a:endParaRPr lang="en-US"/>
        </a:p>
      </dgm:t>
    </dgm:pt>
    <dgm:pt modelId="{0FD3D814-6F4F-4978-8CD8-FC4C537D0FC7}">
      <dgm:prSet/>
      <dgm:spPr/>
      <dgm:t>
        <a:bodyPr/>
        <a:lstStyle/>
        <a:p>
          <a:r>
            <a:rPr lang="en-US" dirty="0"/>
            <a:t>I.3 Không </a:t>
          </a:r>
          <a:r>
            <a:rPr lang="en-US" dirty="0" err="1"/>
            <a:t>gian</a:t>
          </a:r>
          <a:r>
            <a:rPr lang="en-US" dirty="0"/>
            <a:t> </a:t>
          </a:r>
          <a:r>
            <a:rPr lang="en-US" dirty="0" err="1"/>
            <a:t>bộ</a:t>
          </a:r>
          <a:r>
            <a:rPr lang="en-US" dirty="0"/>
            <a:t> </a:t>
          </a:r>
          <a:r>
            <a:rPr lang="en-US" dirty="0" err="1"/>
            <a:t>nhớ</a:t>
          </a:r>
          <a:r>
            <a:rPr lang="en-US" dirty="0"/>
            <a:t> </a:t>
          </a:r>
          <a:r>
            <a:rPr lang="en-US" dirty="0" err="1"/>
            <a:t>ảo</a:t>
          </a:r>
          <a:endParaRPr lang="en-US" dirty="0"/>
        </a:p>
      </dgm:t>
    </dgm:pt>
    <dgm:pt modelId="{18C86324-739B-4A72-B0DC-59ABAAD90B5A}" type="parTrans" cxnId="{32DBF1C9-7189-44FD-9E13-0B9F056B188C}">
      <dgm:prSet/>
      <dgm:spPr/>
      <dgm:t>
        <a:bodyPr/>
        <a:lstStyle/>
        <a:p>
          <a:endParaRPr lang="en-US"/>
        </a:p>
      </dgm:t>
    </dgm:pt>
    <dgm:pt modelId="{B2FDA823-9EB8-4E9A-92B2-6538DF7889D1}" type="sibTrans" cxnId="{32DBF1C9-7189-44FD-9E13-0B9F056B188C}">
      <dgm:prSet/>
      <dgm:spPr/>
      <dgm:t>
        <a:bodyPr/>
        <a:lstStyle/>
        <a:p>
          <a:endParaRPr lang="en-US"/>
        </a:p>
      </dgm:t>
    </dgm:pt>
    <dgm:pt modelId="{3757B2BF-D46D-4A4D-BC7E-CDF0F66AB419}">
      <dgm:prSet/>
      <dgm:spPr/>
      <dgm:t>
        <a:bodyPr/>
        <a:lstStyle/>
        <a:p>
          <a:r>
            <a:rPr lang="en-US" dirty="0"/>
            <a:t>I.4 </a:t>
          </a:r>
          <a:r>
            <a:rPr lang="en-US" dirty="0" err="1"/>
            <a:t>Các</a:t>
          </a:r>
          <a:r>
            <a:rPr lang="en-US" dirty="0"/>
            <a:t> </a:t>
          </a:r>
          <a:r>
            <a:rPr lang="en-US" dirty="0" err="1"/>
            <a:t>vùng</a:t>
          </a:r>
          <a:r>
            <a:rPr lang="en-US" dirty="0"/>
            <a:t> </a:t>
          </a:r>
          <a:r>
            <a:rPr lang="en-US" dirty="0" err="1"/>
            <a:t>nhớ</a:t>
          </a:r>
          <a:r>
            <a:rPr lang="en-US" dirty="0"/>
            <a:t> của </a:t>
          </a:r>
          <a:r>
            <a:rPr lang="en-US" dirty="0" err="1"/>
            <a:t>chương</a:t>
          </a:r>
          <a:r>
            <a:rPr lang="en-US" dirty="0"/>
            <a:t> </a:t>
          </a:r>
          <a:r>
            <a:rPr lang="en-US" dirty="0" err="1"/>
            <a:t>trình</a:t>
          </a:r>
          <a:endParaRPr lang="en-US" dirty="0"/>
        </a:p>
      </dgm:t>
    </dgm:pt>
    <dgm:pt modelId="{B5A0712C-40C6-4CAF-AC61-4E8CD3AE8B50}" type="parTrans" cxnId="{C51B567A-2F51-4277-8521-7131F3F70B8A}">
      <dgm:prSet/>
      <dgm:spPr/>
      <dgm:t>
        <a:bodyPr/>
        <a:lstStyle/>
        <a:p>
          <a:endParaRPr lang="en-US"/>
        </a:p>
      </dgm:t>
    </dgm:pt>
    <dgm:pt modelId="{0E927F78-CDE5-4762-ADFF-ABE1B9069E8A}" type="sibTrans" cxnId="{C51B567A-2F51-4277-8521-7131F3F70B8A}">
      <dgm:prSet/>
      <dgm:spPr/>
      <dgm:t>
        <a:bodyPr/>
        <a:lstStyle/>
        <a:p>
          <a:endParaRPr lang="en-US"/>
        </a:p>
      </dgm:t>
    </dgm:pt>
    <dgm:pt modelId="{E0FAE564-74CC-426E-9B76-5E880026DFDE}" type="pres">
      <dgm:prSet presAssocID="{53173AA3-3370-4B63-8EDA-27F8973F7D79}" presName="Name0" presStyleCnt="0">
        <dgm:presLayoutVars>
          <dgm:dir/>
          <dgm:animLvl val="lvl"/>
          <dgm:resizeHandles val="exact"/>
        </dgm:presLayoutVars>
      </dgm:prSet>
      <dgm:spPr/>
    </dgm:pt>
    <dgm:pt modelId="{3C41D0C3-C1D7-4415-ACA0-36D6312456DB}" type="pres">
      <dgm:prSet presAssocID="{CF52BFEB-00CD-4C71-A494-3B2BE85F5655}" presName="composite" presStyleCnt="0"/>
      <dgm:spPr/>
    </dgm:pt>
    <dgm:pt modelId="{93D4CE5A-DC37-4E17-81A5-613265615A59}" type="pres">
      <dgm:prSet presAssocID="{CF52BFEB-00CD-4C71-A494-3B2BE85F5655}" presName="parTx" presStyleLbl="alignNode1" presStyleIdx="0" presStyleCnt="2">
        <dgm:presLayoutVars>
          <dgm:chMax val="0"/>
          <dgm:chPref val="0"/>
          <dgm:bulletEnabled val="1"/>
        </dgm:presLayoutVars>
      </dgm:prSet>
      <dgm:spPr/>
    </dgm:pt>
    <dgm:pt modelId="{4D9B4E41-381C-4895-9720-DF6A251EC8C6}" type="pres">
      <dgm:prSet presAssocID="{CF52BFEB-00CD-4C71-A494-3B2BE85F5655}" presName="desTx" presStyleLbl="alignAccFollowNode1" presStyleIdx="0" presStyleCnt="2">
        <dgm:presLayoutVars>
          <dgm:bulletEnabled val="1"/>
        </dgm:presLayoutVars>
      </dgm:prSet>
      <dgm:spPr/>
    </dgm:pt>
    <dgm:pt modelId="{F29FBE3F-379D-465A-AF89-D3078570863E}" type="pres">
      <dgm:prSet presAssocID="{8AA2A006-E9F6-4BFD-B782-BC51DDB701DA}" presName="space" presStyleCnt="0"/>
      <dgm:spPr/>
    </dgm:pt>
    <dgm:pt modelId="{5F5A3300-CDB1-4094-A8F9-4EE85222D146}" type="pres">
      <dgm:prSet presAssocID="{793F263A-6065-4491-B1AE-5380A7C3FA22}" presName="composite" presStyleCnt="0"/>
      <dgm:spPr/>
    </dgm:pt>
    <dgm:pt modelId="{100AC526-F76D-4613-A27D-525392C8DEF8}" type="pres">
      <dgm:prSet presAssocID="{793F263A-6065-4491-B1AE-5380A7C3FA22}" presName="parTx" presStyleLbl="alignNode1" presStyleIdx="1" presStyleCnt="2">
        <dgm:presLayoutVars>
          <dgm:chMax val="0"/>
          <dgm:chPref val="0"/>
          <dgm:bulletEnabled val="1"/>
        </dgm:presLayoutVars>
      </dgm:prSet>
      <dgm:spPr/>
    </dgm:pt>
    <dgm:pt modelId="{3D31156C-7D84-4508-B46D-3093FD4A4EA7}" type="pres">
      <dgm:prSet presAssocID="{793F263A-6065-4491-B1AE-5380A7C3FA22}" presName="desTx" presStyleLbl="alignAccFollowNode1" presStyleIdx="1" presStyleCnt="2">
        <dgm:presLayoutVars>
          <dgm:bulletEnabled val="1"/>
        </dgm:presLayoutVars>
      </dgm:prSet>
      <dgm:spPr/>
    </dgm:pt>
  </dgm:ptLst>
  <dgm:cxnLst>
    <dgm:cxn modelId="{FF69B700-04A2-4AF6-B606-22FBB950F303}" srcId="{793F263A-6065-4491-B1AE-5380A7C3FA22}" destId="{D8EDFF64-00B7-46AE-9CEE-759DC753B885}" srcOrd="8" destOrd="0" parTransId="{8574258D-4210-4AC1-B6C0-637CBD8E8A47}" sibTransId="{60C93D4E-68DB-4252-A104-0F632E13E8C7}"/>
    <dgm:cxn modelId="{1E6F9305-433B-43A2-8D3E-90F79AB2D57B}" type="presOf" srcId="{C4E2C74C-AE8F-4AA8-9E89-DC9DE007D9A1}" destId="{3D31156C-7D84-4508-B46D-3093FD4A4EA7}" srcOrd="0" destOrd="9" presId="urn:microsoft.com/office/officeart/2005/8/layout/hList1"/>
    <dgm:cxn modelId="{DBEA3908-854D-4EC5-88EC-E225DDCA815C}" type="presOf" srcId="{1F36B4DC-73E4-4736-94EC-165AB67E388A}" destId="{3D31156C-7D84-4508-B46D-3093FD4A4EA7}" srcOrd="0" destOrd="10" presId="urn:microsoft.com/office/officeart/2005/8/layout/hList1"/>
    <dgm:cxn modelId="{B811A60A-394D-4FAB-91E3-E8AD0A0EA59B}" srcId="{793F263A-6065-4491-B1AE-5380A7C3FA22}" destId="{84174DEC-2217-42C8-A1A6-059EAE918395}" srcOrd="0" destOrd="0" parTransId="{202A2EA5-2EBF-465C-9CA3-2AEC76ED0D87}" sibTransId="{DB061975-B984-4572-A0F8-2F733F0E34E5}"/>
    <dgm:cxn modelId="{53377310-1B90-454E-9F76-69F06F8AC93A}" type="presOf" srcId="{3757B2BF-D46D-4A4D-BC7E-CDF0F66AB419}" destId="{4D9B4E41-381C-4895-9720-DF6A251EC8C6}" srcOrd="0" destOrd="3" presId="urn:microsoft.com/office/officeart/2005/8/layout/hList1"/>
    <dgm:cxn modelId="{169C5416-B14E-4351-A39C-AF13DAEF60B5}" srcId="{793F263A-6065-4491-B1AE-5380A7C3FA22}" destId="{A7D4213E-D246-42ED-9619-5751D90606F4}" srcOrd="5" destOrd="0" parTransId="{3672F393-6F93-42E7-BBB9-7E8868DA8A69}" sibTransId="{1657E194-4B2C-4EB8-A2BC-4CDA000804D6}"/>
    <dgm:cxn modelId="{8469A129-1823-4EFB-8955-0EA646DCE6C1}" type="presOf" srcId="{8D3490FF-B7BA-4B93-BAD1-020CA4196F39}" destId="{3D31156C-7D84-4508-B46D-3093FD4A4EA7}" srcOrd="0" destOrd="2" presId="urn:microsoft.com/office/officeart/2005/8/layout/hList1"/>
    <dgm:cxn modelId="{8823AB2B-B92F-4FD8-95BC-642722D53185}" type="presOf" srcId="{0FD3D814-6F4F-4978-8CD8-FC4C537D0FC7}" destId="{4D9B4E41-381C-4895-9720-DF6A251EC8C6}" srcOrd="0" destOrd="2" presId="urn:microsoft.com/office/officeart/2005/8/layout/hList1"/>
    <dgm:cxn modelId="{88BB2A32-BEF6-4EF9-A5F1-F227A3D7F717}" type="presOf" srcId="{793F263A-6065-4491-B1AE-5380A7C3FA22}" destId="{100AC526-F76D-4613-A27D-525392C8DEF8}" srcOrd="0" destOrd="0" presId="urn:microsoft.com/office/officeart/2005/8/layout/hList1"/>
    <dgm:cxn modelId="{760D4D35-4676-45B4-8453-90C7AB3E0BA2}" type="presOf" srcId="{87D22E4B-F0F3-4FC7-AB01-830B5276DBF6}" destId="{3D31156C-7D84-4508-B46D-3093FD4A4EA7}" srcOrd="0" destOrd="7" presId="urn:microsoft.com/office/officeart/2005/8/layout/hList1"/>
    <dgm:cxn modelId="{95F07437-6CB8-4F12-A8DB-EADBF8FBF51E}" srcId="{53173AA3-3370-4B63-8EDA-27F8973F7D79}" destId="{CF52BFEB-00CD-4C71-A494-3B2BE85F5655}" srcOrd="0" destOrd="0" parTransId="{829379A8-A0A2-4B1E-91CB-92FD2F008B68}" sibTransId="{8AA2A006-E9F6-4BFD-B782-BC51DDB701DA}"/>
    <dgm:cxn modelId="{8A39E241-6A88-42CA-982A-A5B7894D0617}" srcId="{793F263A-6065-4491-B1AE-5380A7C3FA22}" destId="{C4E2C74C-AE8F-4AA8-9E89-DC9DE007D9A1}" srcOrd="9" destOrd="0" parTransId="{7407D933-B7CC-40C7-AFC8-3F09E240F2FF}" sibTransId="{BF2464D3-FB02-41BC-86E3-FD4043FF32CA}"/>
    <dgm:cxn modelId="{3E4D2963-0B34-413A-90E5-4465E4C89995}" type="presOf" srcId="{53173AA3-3370-4B63-8EDA-27F8973F7D79}" destId="{E0FAE564-74CC-426E-9B76-5E880026DFDE}" srcOrd="0" destOrd="0" presId="urn:microsoft.com/office/officeart/2005/8/layout/hList1"/>
    <dgm:cxn modelId="{234C8063-81D9-4B27-B42D-93B4DCFEB180}" type="presOf" srcId="{3B7CA091-D846-4610-BFC3-A55A917CD56F}" destId="{4D9B4E41-381C-4895-9720-DF6A251EC8C6}" srcOrd="0" destOrd="1" presId="urn:microsoft.com/office/officeart/2005/8/layout/hList1"/>
    <dgm:cxn modelId="{2D5A624B-3F94-4A8F-88EF-4AD83EA6D468}" type="presOf" srcId="{CF52BFEB-00CD-4C71-A494-3B2BE85F5655}" destId="{93D4CE5A-DC37-4E17-81A5-613265615A59}" srcOrd="0" destOrd="0" presId="urn:microsoft.com/office/officeart/2005/8/layout/hList1"/>
    <dgm:cxn modelId="{C4A8616C-DCEE-47A2-85D6-9044693735A8}" srcId="{793F263A-6065-4491-B1AE-5380A7C3FA22}" destId="{7ADD921A-7169-4AA9-8FBB-EBBCFB1CA1EB}" srcOrd="6" destOrd="0" parTransId="{B3DF5899-EC0B-4554-8F46-B79400E2485C}" sibTransId="{C5E360B1-0A8D-4400-A1D6-5DB97EBF26F6}"/>
    <dgm:cxn modelId="{14ACEE4E-DE42-4A17-8F17-9081F974091B}" srcId="{793F263A-6065-4491-B1AE-5380A7C3FA22}" destId="{72738AF2-4901-40EA-9DED-F92E09D64541}" srcOrd="4" destOrd="0" parTransId="{AC2D3F01-DA96-43E1-B1D9-2D0D98B901AB}" sibTransId="{15602654-5EE2-41D2-B501-3E8D7EB830D5}"/>
    <dgm:cxn modelId="{49880172-D154-4750-8500-863B5D87C6AF}" type="presOf" srcId="{E4E83C73-7965-40A5-93A6-96C7DF65003F}" destId="{3D31156C-7D84-4508-B46D-3093FD4A4EA7}" srcOrd="0" destOrd="11" presId="urn:microsoft.com/office/officeart/2005/8/layout/hList1"/>
    <dgm:cxn modelId="{CAEBD657-4AA4-4B58-8BDB-6AD7B8941782}" type="presOf" srcId="{DA02E763-9DAB-43E7-AD30-8DFF9797D8CE}" destId="{3D31156C-7D84-4508-B46D-3093FD4A4EA7}" srcOrd="0" destOrd="1" presId="urn:microsoft.com/office/officeart/2005/8/layout/hList1"/>
    <dgm:cxn modelId="{81897659-983A-4E10-828C-EC45F8B6CD35}" srcId="{793F263A-6065-4491-B1AE-5380A7C3FA22}" destId="{E4E83C73-7965-40A5-93A6-96C7DF65003F}" srcOrd="11" destOrd="0" parTransId="{B142F854-4186-4667-87E1-008FCC9CC729}" sibTransId="{A5657573-B563-4099-AC24-D322C246D58E}"/>
    <dgm:cxn modelId="{C51B567A-2F51-4277-8521-7131F3F70B8A}" srcId="{CF52BFEB-00CD-4C71-A494-3B2BE85F5655}" destId="{3757B2BF-D46D-4A4D-BC7E-CDF0F66AB419}" srcOrd="3" destOrd="0" parTransId="{B5A0712C-40C6-4CAF-AC61-4E8CD3AE8B50}" sibTransId="{0E927F78-CDE5-4762-ADFF-ABE1B9069E8A}"/>
    <dgm:cxn modelId="{0B7C807D-217A-456E-9E71-3AFEF525938B}" srcId="{793F263A-6065-4491-B1AE-5380A7C3FA22}" destId="{87D22E4B-F0F3-4FC7-AB01-830B5276DBF6}" srcOrd="7" destOrd="0" parTransId="{5754116F-4C5E-4EB5-9580-DA25909C10A7}" sibTransId="{829AF313-54EE-491C-AB57-A1A6560B0EC7}"/>
    <dgm:cxn modelId="{A4C05888-0EEE-4AB3-9C36-891EB8A49B15}" type="presOf" srcId="{D8EDFF64-00B7-46AE-9CEE-759DC753B885}" destId="{3D31156C-7D84-4508-B46D-3093FD4A4EA7}" srcOrd="0" destOrd="8" presId="urn:microsoft.com/office/officeart/2005/8/layout/hList1"/>
    <dgm:cxn modelId="{E7137398-7808-4C06-B187-761590DAA751}" type="presOf" srcId="{84174DEC-2217-42C8-A1A6-059EAE918395}" destId="{3D31156C-7D84-4508-B46D-3093FD4A4EA7}" srcOrd="0" destOrd="0" presId="urn:microsoft.com/office/officeart/2005/8/layout/hList1"/>
    <dgm:cxn modelId="{69363699-7E60-40B6-82C3-D6B136C88CF1}" srcId="{CF52BFEB-00CD-4C71-A494-3B2BE85F5655}" destId="{3B7CA091-D846-4610-BFC3-A55A917CD56F}" srcOrd="1" destOrd="0" parTransId="{54D9049A-AFF3-40DB-A5E3-31298BB42A44}" sibTransId="{39CC8AE0-B820-448D-AA0A-AC29EA80AFDC}"/>
    <dgm:cxn modelId="{B77EF8A1-4395-4AAB-A66D-023D453F1CD4}" type="presOf" srcId="{7ADD921A-7169-4AA9-8FBB-EBBCFB1CA1EB}" destId="{3D31156C-7D84-4508-B46D-3093FD4A4EA7}" srcOrd="0" destOrd="6" presId="urn:microsoft.com/office/officeart/2005/8/layout/hList1"/>
    <dgm:cxn modelId="{2B22C2AA-E943-41EC-B659-86F25C62B991}" srcId="{793F263A-6065-4491-B1AE-5380A7C3FA22}" destId="{DA02E763-9DAB-43E7-AD30-8DFF9797D8CE}" srcOrd="1" destOrd="0" parTransId="{53A55554-03DD-420F-9AF7-1B7C2A62EE6E}" sibTransId="{A2524DBA-67A2-4A84-B5B9-7F93D8ED22BB}"/>
    <dgm:cxn modelId="{29DB8FB5-388C-421F-AACC-81B407F35A61}" srcId="{53173AA3-3370-4B63-8EDA-27F8973F7D79}" destId="{793F263A-6065-4491-B1AE-5380A7C3FA22}" srcOrd="1" destOrd="0" parTransId="{6656A337-206F-44CB-A731-7AAEFF2F3DB6}" sibTransId="{B89A8F1B-39E4-4B96-905D-F5E9492F7C37}"/>
    <dgm:cxn modelId="{7B62DFB7-5A41-491C-B5FC-4713BD974C01}" srcId="{CF52BFEB-00CD-4C71-A494-3B2BE85F5655}" destId="{52523D81-491E-4B17-8479-D300C5CE064C}" srcOrd="0" destOrd="0" parTransId="{A809A663-1B0C-4232-A5C7-6ADA094A88AE}" sibTransId="{01F6FDF7-0374-4E2C-8AC0-06427D1B0EFE}"/>
    <dgm:cxn modelId="{32DBF1C9-7189-44FD-9E13-0B9F056B188C}" srcId="{CF52BFEB-00CD-4C71-A494-3B2BE85F5655}" destId="{0FD3D814-6F4F-4978-8CD8-FC4C537D0FC7}" srcOrd="2" destOrd="0" parTransId="{18C86324-739B-4A72-B0DC-59ABAAD90B5A}" sibTransId="{B2FDA823-9EB8-4E9A-92B2-6538DF7889D1}"/>
    <dgm:cxn modelId="{5EBC46D0-0EF4-4772-95A2-583293667ADA}" type="presOf" srcId="{72738AF2-4901-40EA-9DED-F92E09D64541}" destId="{3D31156C-7D84-4508-B46D-3093FD4A4EA7}" srcOrd="0" destOrd="4" presId="urn:microsoft.com/office/officeart/2005/8/layout/hList1"/>
    <dgm:cxn modelId="{AD42B1D9-0C3F-432E-AFB8-160F118C9271}" type="presOf" srcId="{A7D4213E-D246-42ED-9619-5751D90606F4}" destId="{3D31156C-7D84-4508-B46D-3093FD4A4EA7}" srcOrd="0" destOrd="5" presId="urn:microsoft.com/office/officeart/2005/8/layout/hList1"/>
    <dgm:cxn modelId="{7EFF06E1-02BF-4C3B-9D2C-AE31510A4DAA}" type="presOf" srcId="{52523D81-491E-4B17-8479-D300C5CE064C}" destId="{4D9B4E41-381C-4895-9720-DF6A251EC8C6}" srcOrd="0" destOrd="0" presId="urn:microsoft.com/office/officeart/2005/8/layout/hList1"/>
    <dgm:cxn modelId="{5F68ACEA-C04F-4186-A711-B7F3CFDDE49D}" srcId="{793F263A-6065-4491-B1AE-5380A7C3FA22}" destId="{8D3490FF-B7BA-4B93-BAD1-020CA4196F39}" srcOrd="2" destOrd="0" parTransId="{FA733B9D-3130-4232-AD3E-646F68CEAA49}" sibTransId="{099FB3D8-7B57-453D-9113-A9353AD96322}"/>
    <dgm:cxn modelId="{4366D0F0-5D16-4726-9861-C83867FB8378}" srcId="{793F263A-6065-4491-B1AE-5380A7C3FA22}" destId="{1F36B4DC-73E4-4736-94EC-165AB67E388A}" srcOrd="10" destOrd="0" parTransId="{BB0D74AC-C7EF-4D0B-9529-A95329181EB9}" sibTransId="{712E6BD0-C3CD-496F-9493-99092F4A61B9}"/>
    <dgm:cxn modelId="{3EDA57F8-D3B4-4EFF-AD86-8480F1F43A83}" type="presOf" srcId="{54861BE5-EA59-4201-8616-B68913E65AF6}" destId="{3D31156C-7D84-4508-B46D-3093FD4A4EA7}" srcOrd="0" destOrd="3" presId="urn:microsoft.com/office/officeart/2005/8/layout/hList1"/>
    <dgm:cxn modelId="{A2BBA1F8-90D3-4268-8DB7-AC8715F9DD01}" srcId="{793F263A-6065-4491-B1AE-5380A7C3FA22}" destId="{54861BE5-EA59-4201-8616-B68913E65AF6}" srcOrd="3" destOrd="0" parTransId="{DE0870EC-0F4E-4B6B-B525-012A7DA00F96}" sibTransId="{751E48BF-DE1E-4067-9082-D3AC02F13BF1}"/>
    <dgm:cxn modelId="{157B3C22-6B1F-42AB-AA3F-D5961AB212ED}" type="presParOf" srcId="{E0FAE564-74CC-426E-9B76-5E880026DFDE}" destId="{3C41D0C3-C1D7-4415-ACA0-36D6312456DB}" srcOrd="0" destOrd="0" presId="urn:microsoft.com/office/officeart/2005/8/layout/hList1"/>
    <dgm:cxn modelId="{43209FEA-2C0B-4CA6-9A04-D711C2D4007E}" type="presParOf" srcId="{3C41D0C3-C1D7-4415-ACA0-36D6312456DB}" destId="{93D4CE5A-DC37-4E17-81A5-613265615A59}" srcOrd="0" destOrd="0" presId="urn:microsoft.com/office/officeart/2005/8/layout/hList1"/>
    <dgm:cxn modelId="{1ECA23D7-D3D8-4AAD-BFD3-77011E35D53D}" type="presParOf" srcId="{3C41D0C3-C1D7-4415-ACA0-36D6312456DB}" destId="{4D9B4E41-381C-4895-9720-DF6A251EC8C6}" srcOrd="1" destOrd="0" presId="urn:microsoft.com/office/officeart/2005/8/layout/hList1"/>
    <dgm:cxn modelId="{44D4345D-3E1B-4227-AE91-6DCCD17C7F1D}" type="presParOf" srcId="{E0FAE564-74CC-426E-9B76-5E880026DFDE}" destId="{F29FBE3F-379D-465A-AF89-D3078570863E}" srcOrd="1" destOrd="0" presId="urn:microsoft.com/office/officeart/2005/8/layout/hList1"/>
    <dgm:cxn modelId="{0B58CB7D-00C3-4A79-9A21-A25B23995440}" type="presParOf" srcId="{E0FAE564-74CC-426E-9B76-5E880026DFDE}" destId="{5F5A3300-CDB1-4094-A8F9-4EE85222D146}" srcOrd="2" destOrd="0" presId="urn:microsoft.com/office/officeart/2005/8/layout/hList1"/>
    <dgm:cxn modelId="{ACA06EE7-F4E3-451C-ACEA-7112F1E0E819}" type="presParOf" srcId="{5F5A3300-CDB1-4094-A8F9-4EE85222D146}" destId="{100AC526-F76D-4613-A27D-525392C8DEF8}" srcOrd="0" destOrd="0" presId="urn:microsoft.com/office/officeart/2005/8/layout/hList1"/>
    <dgm:cxn modelId="{394D0390-E527-418B-96D2-949358EE7442}" type="presParOf" srcId="{5F5A3300-CDB1-4094-A8F9-4EE85222D146}" destId="{3D31156C-7D84-4508-B46D-3093FD4A4EA7}"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9ABB73-6679-4182-9C73-2A01201DB03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E11484E-2E06-4C0D-97A9-34CD0C66FFB2}">
      <dgm:prSet/>
      <dgm:spPr/>
      <dgm:t>
        <a:bodyPr/>
        <a:lstStyle/>
        <a:p>
          <a:pPr>
            <a:defRPr cap="all"/>
          </a:pPr>
          <a:r>
            <a:rPr lang="en-US" dirty="0"/>
            <a:t>RVA =&gt; File Offset</a:t>
          </a:r>
        </a:p>
      </dgm:t>
    </dgm:pt>
    <dgm:pt modelId="{6AA61717-F794-44ED-B444-4672A923E196}" type="parTrans" cxnId="{10B0A243-7AD0-49D6-AC78-7EF0B026C490}">
      <dgm:prSet/>
      <dgm:spPr/>
      <dgm:t>
        <a:bodyPr/>
        <a:lstStyle/>
        <a:p>
          <a:endParaRPr lang="en-US"/>
        </a:p>
      </dgm:t>
    </dgm:pt>
    <dgm:pt modelId="{2812AA53-6E6B-465D-B81E-3C2D4A39CFAA}" type="sibTrans" cxnId="{10B0A243-7AD0-49D6-AC78-7EF0B026C490}">
      <dgm:prSet/>
      <dgm:spPr/>
      <dgm:t>
        <a:bodyPr/>
        <a:lstStyle/>
        <a:p>
          <a:endParaRPr lang="en-US"/>
        </a:p>
      </dgm:t>
    </dgm:pt>
    <dgm:pt modelId="{9A5E2510-3BFC-4C22-9D3C-F49DBE8AADAD}">
      <dgm:prSet/>
      <dgm:spPr/>
      <dgm:t>
        <a:bodyPr/>
        <a:lstStyle/>
        <a:p>
          <a:pPr>
            <a:defRPr cap="all"/>
          </a:pPr>
          <a:r>
            <a:rPr lang="en-US"/>
            <a:t>File Offset =&gt; RVA</a:t>
          </a:r>
        </a:p>
      </dgm:t>
    </dgm:pt>
    <dgm:pt modelId="{A086510F-CB8E-4C64-AD7F-8B030E1722A6}" type="parTrans" cxnId="{ABD57C8F-C10D-401B-AFC3-401D175D7EC7}">
      <dgm:prSet/>
      <dgm:spPr/>
      <dgm:t>
        <a:bodyPr/>
        <a:lstStyle/>
        <a:p>
          <a:endParaRPr lang="en-US"/>
        </a:p>
      </dgm:t>
    </dgm:pt>
    <dgm:pt modelId="{89B98B0E-0A85-47D5-B505-57B4DEF64DE5}" type="sibTrans" cxnId="{ABD57C8F-C10D-401B-AFC3-401D175D7EC7}">
      <dgm:prSet/>
      <dgm:spPr/>
      <dgm:t>
        <a:bodyPr/>
        <a:lstStyle/>
        <a:p>
          <a:endParaRPr lang="en-US"/>
        </a:p>
      </dgm:t>
    </dgm:pt>
    <dgm:pt modelId="{C47F4429-D8BD-48DC-918B-A69E70F1D0E9}">
      <dgm:prSet/>
      <dgm:spPr/>
      <dgm:t>
        <a:bodyPr/>
        <a:lstStyle/>
        <a:p>
          <a:pPr>
            <a:defRPr cap="all"/>
          </a:pPr>
          <a:r>
            <a:rPr lang="en-US"/>
            <a:t>VA = ?</a:t>
          </a:r>
        </a:p>
      </dgm:t>
    </dgm:pt>
    <dgm:pt modelId="{2150F113-2F52-4490-A1C5-34DE936F30EA}" type="parTrans" cxnId="{F870FD26-413E-481D-BDBD-5C8BB7662E8C}">
      <dgm:prSet/>
      <dgm:spPr/>
      <dgm:t>
        <a:bodyPr/>
        <a:lstStyle/>
        <a:p>
          <a:endParaRPr lang="en-US"/>
        </a:p>
      </dgm:t>
    </dgm:pt>
    <dgm:pt modelId="{0EF1EC5C-9B8E-4341-8D76-05B61A55568A}" type="sibTrans" cxnId="{F870FD26-413E-481D-BDBD-5C8BB7662E8C}">
      <dgm:prSet/>
      <dgm:spPr/>
      <dgm:t>
        <a:bodyPr/>
        <a:lstStyle/>
        <a:p>
          <a:endParaRPr lang="en-US"/>
        </a:p>
      </dgm:t>
    </dgm:pt>
    <dgm:pt modelId="{013C9B88-35B1-475C-A54E-0C605D448A81}" type="pres">
      <dgm:prSet presAssocID="{3C9ABB73-6679-4182-9C73-2A01201DB03E}" presName="root" presStyleCnt="0">
        <dgm:presLayoutVars>
          <dgm:dir/>
          <dgm:resizeHandles val="exact"/>
        </dgm:presLayoutVars>
      </dgm:prSet>
      <dgm:spPr/>
    </dgm:pt>
    <dgm:pt modelId="{C65ECAD7-5623-4515-8C24-666AA8002121}" type="pres">
      <dgm:prSet presAssocID="{0E11484E-2E06-4C0D-97A9-34CD0C66FFB2}" presName="compNode" presStyleCnt="0"/>
      <dgm:spPr/>
    </dgm:pt>
    <dgm:pt modelId="{7BBAB8C9-3672-4D3A-B8F6-85B92C5C764B}" type="pres">
      <dgm:prSet presAssocID="{0E11484E-2E06-4C0D-97A9-34CD0C66FFB2}" presName="iconBgRect" presStyleLbl="bgShp" presStyleIdx="0" presStyleCnt="3"/>
      <dgm:spPr/>
    </dgm:pt>
    <dgm:pt modelId="{33B2D46F-9FE2-4C5F-87B4-1CCA2FB712BF}" type="pres">
      <dgm:prSet presAssocID="{0E11484E-2E06-4C0D-97A9-34CD0C66FF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97ED74FC-422F-413D-A872-ED11A2C1B4E3}" type="pres">
      <dgm:prSet presAssocID="{0E11484E-2E06-4C0D-97A9-34CD0C66FFB2}" presName="spaceRect" presStyleCnt="0"/>
      <dgm:spPr/>
    </dgm:pt>
    <dgm:pt modelId="{9E8E315C-7749-4CC6-A2AE-E211AFBE76B8}" type="pres">
      <dgm:prSet presAssocID="{0E11484E-2E06-4C0D-97A9-34CD0C66FFB2}" presName="textRect" presStyleLbl="revTx" presStyleIdx="0" presStyleCnt="3">
        <dgm:presLayoutVars>
          <dgm:chMax val="1"/>
          <dgm:chPref val="1"/>
        </dgm:presLayoutVars>
      </dgm:prSet>
      <dgm:spPr/>
    </dgm:pt>
    <dgm:pt modelId="{8E054C53-BEAC-46F3-9805-BC500F0C2A04}" type="pres">
      <dgm:prSet presAssocID="{2812AA53-6E6B-465D-B81E-3C2D4A39CFAA}" presName="sibTrans" presStyleCnt="0"/>
      <dgm:spPr/>
    </dgm:pt>
    <dgm:pt modelId="{BD4115BB-09BD-4BDD-A9F9-B38E68940783}" type="pres">
      <dgm:prSet presAssocID="{9A5E2510-3BFC-4C22-9D3C-F49DBE8AADAD}" presName="compNode" presStyleCnt="0"/>
      <dgm:spPr/>
    </dgm:pt>
    <dgm:pt modelId="{543F033B-E0EF-4D9F-ACDF-A929C3570A99}" type="pres">
      <dgm:prSet presAssocID="{9A5E2510-3BFC-4C22-9D3C-F49DBE8AADAD}" presName="iconBgRect" presStyleLbl="bgShp" presStyleIdx="1" presStyleCnt="3"/>
      <dgm:spPr/>
    </dgm:pt>
    <dgm:pt modelId="{AFACE075-E9D9-46D4-B0D4-FB64950245CB}" type="pres">
      <dgm:prSet presAssocID="{9A5E2510-3BFC-4C22-9D3C-F49DBE8AADAD}" presName="iconRect" presStyleLbl="node1" presStyleIdx="1"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dgm:pt>
    <dgm:pt modelId="{C1859B0B-B4EB-4F48-B42A-5AABD0E345F2}" type="pres">
      <dgm:prSet presAssocID="{9A5E2510-3BFC-4C22-9D3C-F49DBE8AADAD}" presName="spaceRect" presStyleCnt="0"/>
      <dgm:spPr/>
    </dgm:pt>
    <dgm:pt modelId="{509D5852-A398-4A1C-8C89-ABDC66084F1A}" type="pres">
      <dgm:prSet presAssocID="{9A5E2510-3BFC-4C22-9D3C-F49DBE8AADAD}" presName="textRect" presStyleLbl="revTx" presStyleIdx="1" presStyleCnt="3">
        <dgm:presLayoutVars>
          <dgm:chMax val="1"/>
          <dgm:chPref val="1"/>
        </dgm:presLayoutVars>
      </dgm:prSet>
      <dgm:spPr/>
    </dgm:pt>
    <dgm:pt modelId="{8C5C990D-3715-4F80-B5DF-E5C568C2F98E}" type="pres">
      <dgm:prSet presAssocID="{89B98B0E-0A85-47D5-B505-57B4DEF64DE5}" presName="sibTrans" presStyleCnt="0"/>
      <dgm:spPr/>
    </dgm:pt>
    <dgm:pt modelId="{C4584245-55BA-416F-AEDB-325ADAA6BF29}" type="pres">
      <dgm:prSet presAssocID="{C47F4429-D8BD-48DC-918B-A69E70F1D0E9}" presName="compNode" presStyleCnt="0"/>
      <dgm:spPr/>
    </dgm:pt>
    <dgm:pt modelId="{5F24D171-FF99-443C-AF9B-557EF09FF2B1}" type="pres">
      <dgm:prSet presAssocID="{C47F4429-D8BD-48DC-918B-A69E70F1D0E9}" presName="iconBgRect" presStyleLbl="bgShp" presStyleIdx="2" presStyleCnt="3"/>
      <dgm:spPr/>
    </dgm:pt>
    <dgm:pt modelId="{806F891E-732E-4F62-BA66-25F7BB3CD1E0}" type="pres">
      <dgm:prSet presAssocID="{C47F4429-D8BD-48DC-918B-A69E70F1D0E9}"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edle"/>
        </a:ext>
      </dgm:extLst>
    </dgm:pt>
    <dgm:pt modelId="{558E226C-21EE-4816-90E6-967E6724E9A6}" type="pres">
      <dgm:prSet presAssocID="{C47F4429-D8BD-48DC-918B-A69E70F1D0E9}" presName="spaceRect" presStyleCnt="0"/>
      <dgm:spPr/>
    </dgm:pt>
    <dgm:pt modelId="{B0E143CB-A6B9-4A20-AA57-4CDA17B2FEC9}" type="pres">
      <dgm:prSet presAssocID="{C47F4429-D8BD-48DC-918B-A69E70F1D0E9}" presName="textRect" presStyleLbl="revTx" presStyleIdx="2" presStyleCnt="3">
        <dgm:presLayoutVars>
          <dgm:chMax val="1"/>
          <dgm:chPref val="1"/>
        </dgm:presLayoutVars>
      </dgm:prSet>
      <dgm:spPr/>
    </dgm:pt>
  </dgm:ptLst>
  <dgm:cxnLst>
    <dgm:cxn modelId="{16265505-D961-4EA1-9419-F26E680D3AF2}" type="presOf" srcId="{0E11484E-2E06-4C0D-97A9-34CD0C66FFB2}" destId="{9E8E315C-7749-4CC6-A2AE-E211AFBE76B8}" srcOrd="0" destOrd="0" presId="urn:microsoft.com/office/officeart/2018/5/layout/IconCircleLabelList"/>
    <dgm:cxn modelId="{F870FD26-413E-481D-BDBD-5C8BB7662E8C}" srcId="{3C9ABB73-6679-4182-9C73-2A01201DB03E}" destId="{C47F4429-D8BD-48DC-918B-A69E70F1D0E9}" srcOrd="2" destOrd="0" parTransId="{2150F113-2F52-4490-A1C5-34DE936F30EA}" sibTransId="{0EF1EC5C-9B8E-4341-8D76-05B61A55568A}"/>
    <dgm:cxn modelId="{10B0A243-7AD0-49D6-AC78-7EF0B026C490}" srcId="{3C9ABB73-6679-4182-9C73-2A01201DB03E}" destId="{0E11484E-2E06-4C0D-97A9-34CD0C66FFB2}" srcOrd="0" destOrd="0" parTransId="{6AA61717-F794-44ED-B444-4672A923E196}" sibTransId="{2812AA53-6E6B-465D-B81E-3C2D4A39CFAA}"/>
    <dgm:cxn modelId="{502BC84F-D9D1-4045-9E08-926ECCDFCEAA}" type="presOf" srcId="{3C9ABB73-6679-4182-9C73-2A01201DB03E}" destId="{013C9B88-35B1-475C-A54E-0C605D448A81}" srcOrd="0" destOrd="0" presId="urn:microsoft.com/office/officeart/2018/5/layout/IconCircleLabelList"/>
    <dgm:cxn modelId="{ABD57C8F-C10D-401B-AFC3-401D175D7EC7}" srcId="{3C9ABB73-6679-4182-9C73-2A01201DB03E}" destId="{9A5E2510-3BFC-4C22-9D3C-F49DBE8AADAD}" srcOrd="1" destOrd="0" parTransId="{A086510F-CB8E-4C64-AD7F-8B030E1722A6}" sibTransId="{89B98B0E-0A85-47D5-B505-57B4DEF64DE5}"/>
    <dgm:cxn modelId="{094BF796-F9EC-4BB5-B078-A287F12199C7}" type="presOf" srcId="{9A5E2510-3BFC-4C22-9D3C-F49DBE8AADAD}" destId="{509D5852-A398-4A1C-8C89-ABDC66084F1A}" srcOrd="0" destOrd="0" presId="urn:microsoft.com/office/officeart/2018/5/layout/IconCircleLabelList"/>
    <dgm:cxn modelId="{4C7372B5-0B20-4796-8BF9-E7449EB28CD1}" type="presOf" srcId="{C47F4429-D8BD-48DC-918B-A69E70F1D0E9}" destId="{B0E143CB-A6B9-4A20-AA57-4CDA17B2FEC9}" srcOrd="0" destOrd="0" presId="urn:microsoft.com/office/officeart/2018/5/layout/IconCircleLabelList"/>
    <dgm:cxn modelId="{2FC0D69E-0B33-4E68-82A9-0DBEDEC49BDA}" type="presParOf" srcId="{013C9B88-35B1-475C-A54E-0C605D448A81}" destId="{C65ECAD7-5623-4515-8C24-666AA8002121}" srcOrd="0" destOrd="0" presId="urn:microsoft.com/office/officeart/2018/5/layout/IconCircleLabelList"/>
    <dgm:cxn modelId="{E20C6429-3071-4D83-84F9-0347158F4449}" type="presParOf" srcId="{C65ECAD7-5623-4515-8C24-666AA8002121}" destId="{7BBAB8C9-3672-4D3A-B8F6-85B92C5C764B}" srcOrd="0" destOrd="0" presId="urn:microsoft.com/office/officeart/2018/5/layout/IconCircleLabelList"/>
    <dgm:cxn modelId="{9E04C190-D6C0-4E20-BB01-739524BF1A52}" type="presParOf" srcId="{C65ECAD7-5623-4515-8C24-666AA8002121}" destId="{33B2D46F-9FE2-4C5F-87B4-1CCA2FB712BF}" srcOrd="1" destOrd="0" presId="urn:microsoft.com/office/officeart/2018/5/layout/IconCircleLabelList"/>
    <dgm:cxn modelId="{D79619EF-5F66-4769-B93A-153EBF659288}" type="presParOf" srcId="{C65ECAD7-5623-4515-8C24-666AA8002121}" destId="{97ED74FC-422F-413D-A872-ED11A2C1B4E3}" srcOrd="2" destOrd="0" presId="urn:microsoft.com/office/officeart/2018/5/layout/IconCircleLabelList"/>
    <dgm:cxn modelId="{228C70D7-BF1F-4226-94FF-E439A0C7D367}" type="presParOf" srcId="{C65ECAD7-5623-4515-8C24-666AA8002121}" destId="{9E8E315C-7749-4CC6-A2AE-E211AFBE76B8}" srcOrd="3" destOrd="0" presId="urn:microsoft.com/office/officeart/2018/5/layout/IconCircleLabelList"/>
    <dgm:cxn modelId="{61D12809-977C-4597-A0F8-6119AE51CEDD}" type="presParOf" srcId="{013C9B88-35B1-475C-A54E-0C605D448A81}" destId="{8E054C53-BEAC-46F3-9805-BC500F0C2A04}" srcOrd="1" destOrd="0" presId="urn:microsoft.com/office/officeart/2018/5/layout/IconCircleLabelList"/>
    <dgm:cxn modelId="{2D35C93D-83B3-43A2-AAD1-A91E6EFCCBD4}" type="presParOf" srcId="{013C9B88-35B1-475C-A54E-0C605D448A81}" destId="{BD4115BB-09BD-4BDD-A9F9-B38E68940783}" srcOrd="2" destOrd="0" presId="urn:microsoft.com/office/officeart/2018/5/layout/IconCircleLabelList"/>
    <dgm:cxn modelId="{FAB28FC5-5E7D-4B29-AC50-700A137F4C47}" type="presParOf" srcId="{BD4115BB-09BD-4BDD-A9F9-B38E68940783}" destId="{543F033B-E0EF-4D9F-ACDF-A929C3570A99}" srcOrd="0" destOrd="0" presId="urn:microsoft.com/office/officeart/2018/5/layout/IconCircleLabelList"/>
    <dgm:cxn modelId="{296231B1-0CB6-440C-9EA5-EC1516A77083}" type="presParOf" srcId="{BD4115BB-09BD-4BDD-A9F9-B38E68940783}" destId="{AFACE075-E9D9-46D4-B0D4-FB64950245CB}" srcOrd="1" destOrd="0" presId="urn:microsoft.com/office/officeart/2018/5/layout/IconCircleLabelList"/>
    <dgm:cxn modelId="{1C1E5A22-2525-4537-A8B4-891B91C64F74}" type="presParOf" srcId="{BD4115BB-09BD-4BDD-A9F9-B38E68940783}" destId="{C1859B0B-B4EB-4F48-B42A-5AABD0E345F2}" srcOrd="2" destOrd="0" presId="urn:microsoft.com/office/officeart/2018/5/layout/IconCircleLabelList"/>
    <dgm:cxn modelId="{39640752-B3B8-445E-96CB-6114534EA6FD}" type="presParOf" srcId="{BD4115BB-09BD-4BDD-A9F9-B38E68940783}" destId="{509D5852-A398-4A1C-8C89-ABDC66084F1A}" srcOrd="3" destOrd="0" presId="urn:microsoft.com/office/officeart/2018/5/layout/IconCircleLabelList"/>
    <dgm:cxn modelId="{6C6457F2-051E-45EA-8140-24AE7E9EE494}" type="presParOf" srcId="{013C9B88-35B1-475C-A54E-0C605D448A81}" destId="{8C5C990D-3715-4F80-B5DF-E5C568C2F98E}" srcOrd="3" destOrd="0" presId="urn:microsoft.com/office/officeart/2018/5/layout/IconCircleLabelList"/>
    <dgm:cxn modelId="{B6B06174-DA4B-4B24-A404-941413DB84D0}" type="presParOf" srcId="{013C9B88-35B1-475C-A54E-0C605D448A81}" destId="{C4584245-55BA-416F-AEDB-325ADAA6BF29}" srcOrd="4" destOrd="0" presId="urn:microsoft.com/office/officeart/2018/5/layout/IconCircleLabelList"/>
    <dgm:cxn modelId="{71408B0B-1D7C-40AF-991D-6A2ABF877597}" type="presParOf" srcId="{C4584245-55BA-416F-AEDB-325ADAA6BF29}" destId="{5F24D171-FF99-443C-AF9B-557EF09FF2B1}" srcOrd="0" destOrd="0" presId="urn:microsoft.com/office/officeart/2018/5/layout/IconCircleLabelList"/>
    <dgm:cxn modelId="{6D1BBF80-6FD1-4402-906D-BB528D53FAAF}" type="presParOf" srcId="{C4584245-55BA-416F-AEDB-325ADAA6BF29}" destId="{806F891E-732E-4F62-BA66-25F7BB3CD1E0}" srcOrd="1" destOrd="0" presId="urn:microsoft.com/office/officeart/2018/5/layout/IconCircleLabelList"/>
    <dgm:cxn modelId="{46E148FF-6312-4792-B8F5-08B6284A0831}" type="presParOf" srcId="{C4584245-55BA-416F-AEDB-325ADAA6BF29}" destId="{558E226C-21EE-4816-90E6-967E6724E9A6}" srcOrd="2" destOrd="0" presId="urn:microsoft.com/office/officeart/2018/5/layout/IconCircleLabelList"/>
    <dgm:cxn modelId="{606123A7-6904-47EE-85AC-5EEF2C13E756}" type="presParOf" srcId="{C4584245-55BA-416F-AEDB-325ADAA6BF29}" destId="{B0E143CB-A6B9-4A20-AA57-4CDA17B2FEC9}"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4CE5A-DC37-4E17-81A5-613265615A59}">
      <dsp:nvSpPr>
        <dsp:cNvPr id="0" name=""/>
        <dsp:cNvSpPr/>
      </dsp:nvSpPr>
      <dsp:spPr>
        <a:xfrm>
          <a:off x="49" y="99042"/>
          <a:ext cx="4700141" cy="43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I. . KHÔNG GIAN ĐỊA CHỈ ẢO</a:t>
          </a:r>
        </a:p>
      </dsp:txBody>
      <dsp:txXfrm>
        <a:off x="49" y="99042"/>
        <a:ext cx="4700141" cy="432000"/>
      </dsp:txXfrm>
    </dsp:sp>
    <dsp:sp modelId="{4D9B4E41-381C-4895-9720-DF6A251EC8C6}">
      <dsp:nvSpPr>
        <dsp:cNvPr id="0" name=""/>
        <dsp:cNvSpPr/>
      </dsp:nvSpPr>
      <dsp:spPr>
        <a:xfrm>
          <a:off x="49" y="531042"/>
          <a:ext cx="4700141" cy="29877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I.1 Đặt vấn </a:t>
          </a:r>
          <a:r>
            <a:rPr lang="en-US" sz="1500" kern="1200" dirty="0" err="1"/>
            <a:t>đề</a:t>
          </a:r>
          <a:endParaRPr lang="en-US" sz="1500" kern="1200" dirty="0"/>
        </a:p>
        <a:p>
          <a:pPr marL="114300" lvl="1" indent="-114300" algn="l" defTabSz="666750">
            <a:lnSpc>
              <a:spcPct val="90000"/>
            </a:lnSpc>
            <a:spcBef>
              <a:spcPct val="0"/>
            </a:spcBef>
            <a:spcAft>
              <a:spcPct val="15000"/>
            </a:spcAft>
            <a:buChar char="•"/>
          </a:pPr>
          <a:r>
            <a:rPr lang="en-US" sz="1500" kern="1200" dirty="0"/>
            <a:t>I.2 </a:t>
          </a:r>
          <a:r>
            <a:rPr lang="en-US" sz="1500" kern="1200" dirty="0" err="1"/>
            <a:t>Bộ</a:t>
          </a:r>
          <a:r>
            <a:rPr lang="en-US" sz="1500" kern="1200" dirty="0"/>
            <a:t> </a:t>
          </a:r>
          <a:r>
            <a:rPr lang="en-US" sz="1500" kern="1200" dirty="0" err="1"/>
            <a:t>nhớ</a:t>
          </a:r>
          <a:r>
            <a:rPr lang="en-US" sz="1500" kern="1200" dirty="0"/>
            <a:t> </a:t>
          </a:r>
          <a:r>
            <a:rPr lang="en-US" sz="1500" kern="1200" dirty="0" err="1"/>
            <a:t>ảo</a:t>
          </a:r>
          <a:endParaRPr lang="en-US" sz="1500" kern="1200" dirty="0"/>
        </a:p>
        <a:p>
          <a:pPr marL="114300" lvl="1" indent="-114300" algn="l" defTabSz="666750">
            <a:lnSpc>
              <a:spcPct val="90000"/>
            </a:lnSpc>
            <a:spcBef>
              <a:spcPct val="0"/>
            </a:spcBef>
            <a:spcAft>
              <a:spcPct val="15000"/>
            </a:spcAft>
            <a:buChar char="•"/>
          </a:pPr>
          <a:r>
            <a:rPr lang="en-US" sz="1500" kern="1200" dirty="0"/>
            <a:t>I.3 Không </a:t>
          </a:r>
          <a:r>
            <a:rPr lang="en-US" sz="1500" kern="1200" dirty="0" err="1"/>
            <a:t>gian</a:t>
          </a:r>
          <a:r>
            <a:rPr lang="en-US" sz="1500" kern="1200" dirty="0"/>
            <a:t> </a:t>
          </a:r>
          <a:r>
            <a:rPr lang="en-US" sz="1500" kern="1200" dirty="0" err="1"/>
            <a:t>bộ</a:t>
          </a:r>
          <a:r>
            <a:rPr lang="en-US" sz="1500" kern="1200" dirty="0"/>
            <a:t> </a:t>
          </a:r>
          <a:r>
            <a:rPr lang="en-US" sz="1500" kern="1200" dirty="0" err="1"/>
            <a:t>nhớ</a:t>
          </a:r>
          <a:r>
            <a:rPr lang="en-US" sz="1500" kern="1200" dirty="0"/>
            <a:t> </a:t>
          </a:r>
          <a:r>
            <a:rPr lang="en-US" sz="1500" kern="1200" dirty="0" err="1"/>
            <a:t>ảo</a:t>
          </a:r>
          <a:endParaRPr lang="en-US" sz="1500" kern="1200" dirty="0"/>
        </a:p>
        <a:p>
          <a:pPr marL="114300" lvl="1" indent="-114300" algn="l" defTabSz="666750">
            <a:lnSpc>
              <a:spcPct val="90000"/>
            </a:lnSpc>
            <a:spcBef>
              <a:spcPct val="0"/>
            </a:spcBef>
            <a:spcAft>
              <a:spcPct val="15000"/>
            </a:spcAft>
            <a:buChar char="•"/>
          </a:pPr>
          <a:r>
            <a:rPr lang="en-US" sz="1500" kern="1200" dirty="0"/>
            <a:t>I.4 </a:t>
          </a:r>
          <a:r>
            <a:rPr lang="en-US" sz="1500" kern="1200" dirty="0" err="1"/>
            <a:t>Các</a:t>
          </a:r>
          <a:r>
            <a:rPr lang="en-US" sz="1500" kern="1200" dirty="0"/>
            <a:t> </a:t>
          </a:r>
          <a:r>
            <a:rPr lang="en-US" sz="1500" kern="1200" dirty="0" err="1"/>
            <a:t>vùng</a:t>
          </a:r>
          <a:r>
            <a:rPr lang="en-US" sz="1500" kern="1200" dirty="0"/>
            <a:t> </a:t>
          </a:r>
          <a:r>
            <a:rPr lang="en-US" sz="1500" kern="1200" dirty="0" err="1"/>
            <a:t>nhớ</a:t>
          </a:r>
          <a:r>
            <a:rPr lang="en-US" sz="1500" kern="1200" dirty="0"/>
            <a:t> của </a:t>
          </a:r>
          <a:r>
            <a:rPr lang="en-US" sz="1500" kern="1200" dirty="0" err="1"/>
            <a:t>chương</a:t>
          </a:r>
          <a:r>
            <a:rPr lang="en-US" sz="1500" kern="1200" dirty="0"/>
            <a:t> </a:t>
          </a:r>
          <a:r>
            <a:rPr lang="en-US" sz="1500" kern="1200" dirty="0" err="1"/>
            <a:t>trình</a:t>
          </a:r>
          <a:endParaRPr lang="en-US" sz="1500" kern="1200" dirty="0"/>
        </a:p>
      </dsp:txBody>
      <dsp:txXfrm>
        <a:off x="49" y="531042"/>
        <a:ext cx="4700141" cy="2987760"/>
      </dsp:txXfrm>
    </dsp:sp>
    <dsp:sp modelId="{100AC526-F76D-4613-A27D-525392C8DEF8}">
      <dsp:nvSpPr>
        <dsp:cNvPr id="0" name=""/>
        <dsp:cNvSpPr/>
      </dsp:nvSpPr>
      <dsp:spPr>
        <a:xfrm>
          <a:off x="5358209" y="99042"/>
          <a:ext cx="4700141" cy="432000"/>
        </a:xfrm>
        <a:prstGeom prst="rect">
          <a:avLst/>
        </a:prstGeom>
        <a:solidFill>
          <a:schemeClr val="accent2">
            <a:hueOff val="1907789"/>
            <a:satOff val="-43528"/>
            <a:lumOff val="16079"/>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II. PE FILE FORMAT</a:t>
          </a:r>
        </a:p>
      </dsp:txBody>
      <dsp:txXfrm>
        <a:off x="5358209" y="99042"/>
        <a:ext cx="4700141" cy="432000"/>
      </dsp:txXfrm>
    </dsp:sp>
    <dsp:sp modelId="{3D31156C-7D84-4508-B46D-3093FD4A4EA7}">
      <dsp:nvSpPr>
        <dsp:cNvPr id="0" name=""/>
        <dsp:cNvSpPr/>
      </dsp:nvSpPr>
      <dsp:spPr>
        <a:xfrm>
          <a:off x="5358209" y="531042"/>
          <a:ext cx="4700141" cy="2987760"/>
        </a:xfrm>
        <a:prstGeom prst="rect">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vi-VN" sz="1500" kern="1200"/>
            <a:t>II.1: Giới thiệu PE File</a:t>
          </a:r>
          <a:endParaRPr lang="en-US" sz="1500" kern="1200"/>
        </a:p>
        <a:p>
          <a:pPr marL="114300" lvl="1" indent="-114300" algn="l" defTabSz="666750">
            <a:lnSpc>
              <a:spcPct val="90000"/>
            </a:lnSpc>
            <a:spcBef>
              <a:spcPct val="0"/>
            </a:spcBef>
            <a:spcAft>
              <a:spcPct val="15000"/>
            </a:spcAft>
            <a:buChar char="•"/>
          </a:pPr>
          <a:r>
            <a:rPr lang="vi-VN" sz="1500" kern="1200"/>
            <a:t>II.2: Cấu trúc cơ bản của PE File</a:t>
          </a:r>
          <a:endParaRPr lang="en-US" sz="1500" kern="1200"/>
        </a:p>
        <a:p>
          <a:pPr marL="114300" lvl="1" indent="-114300" algn="l" defTabSz="666750">
            <a:lnSpc>
              <a:spcPct val="90000"/>
            </a:lnSpc>
            <a:spcBef>
              <a:spcPct val="0"/>
            </a:spcBef>
            <a:spcAft>
              <a:spcPct val="15000"/>
            </a:spcAft>
            <a:buChar char="•"/>
          </a:pPr>
          <a:r>
            <a:rPr lang="vi-VN" sz="1500" kern="1200"/>
            <a:t>II.2.1: Basic structure</a:t>
          </a:r>
          <a:endParaRPr lang="en-US" sz="1500" kern="1200"/>
        </a:p>
        <a:p>
          <a:pPr marL="114300" lvl="1" indent="-114300" algn="l" defTabSz="666750">
            <a:lnSpc>
              <a:spcPct val="90000"/>
            </a:lnSpc>
            <a:spcBef>
              <a:spcPct val="0"/>
            </a:spcBef>
            <a:spcAft>
              <a:spcPct val="15000"/>
            </a:spcAft>
            <a:buChar char="•"/>
          </a:pPr>
          <a:r>
            <a:rPr lang="vi-VN" sz="1500" kern="1200"/>
            <a:t>II.2.2 DOS header</a:t>
          </a:r>
          <a:endParaRPr lang="en-US" sz="1500" kern="1200"/>
        </a:p>
        <a:p>
          <a:pPr marL="114300" lvl="1" indent="-114300" algn="l" defTabSz="666750">
            <a:lnSpc>
              <a:spcPct val="90000"/>
            </a:lnSpc>
            <a:spcBef>
              <a:spcPct val="0"/>
            </a:spcBef>
            <a:spcAft>
              <a:spcPct val="15000"/>
            </a:spcAft>
            <a:buChar char="•"/>
          </a:pPr>
          <a:r>
            <a:rPr lang="vi-VN" sz="1500" kern="1200"/>
            <a:t>II.2.3 DOS STUB</a:t>
          </a:r>
          <a:endParaRPr lang="en-US" sz="1500" kern="1200"/>
        </a:p>
        <a:p>
          <a:pPr marL="114300" lvl="1" indent="-114300" algn="l" defTabSz="666750">
            <a:lnSpc>
              <a:spcPct val="90000"/>
            </a:lnSpc>
            <a:spcBef>
              <a:spcPct val="0"/>
            </a:spcBef>
            <a:spcAft>
              <a:spcPct val="15000"/>
            </a:spcAft>
            <a:buChar char="•"/>
          </a:pPr>
          <a:r>
            <a:rPr lang="vi-VN" sz="1500" kern="1200"/>
            <a:t>II.2.4 PE HEader</a:t>
          </a:r>
          <a:endParaRPr lang="en-US" sz="1500" kern="1200"/>
        </a:p>
        <a:p>
          <a:pPr marL="114300" lvl="1" indent="-114300" algn="l" defTabSz="666750">
            <a:lnSpc>
              <a:spcPct val="90000"/>
            </a:lnSpc>
            <a:spcBef>
              <a:spcPct val="0"/>
            </a:spcBef>
            <a:spcAft>
              <a:spcPct val="15000"/>
            </a:spcAft>
            <a:buChar char="•"/>
          </a:pPr>
          <a:r>
            <a:rPr lang="vi-VN" sz="1500" kern="1200"/>
            <a:t>II.2.4.2 Optional Header</a:t>
          </a:r>
          <a:endParaRPr lang="en-US" sz="1500" kern="1200"/>
        </a:p>
        <a:p>
          <a:pPr marL="114300" lvl="1" indent="-114300" algn="l" defTabSz="666750">
            <a:lnSpc>
              <a:spcPct val="90000"/>
            </a:lnSpc>
            <a:spcBef>
              <a:spcPct val="0"/>
            </a:spcBef>
            <a:spcAft>
              <a:spcPct val="15000"/>
            </a:spcAft>
            <a:buChar char="•"/>
          </a:pPr>
          <a:r>
            <a:rPr lang="vi-VN" sz="1500" kern="1200"/>
            <a:t>II.2.4.2 Optional Header - Data Directories</a:t>
          </a:r>
          <a:endParaRPr lang="en-US" sz="1500" kern="1200"/>
        </a:p>
        <a:p>
          <a:pPr marL="114300" lvl="1" indent="-114300" algn="l" defTabSz="666750">
            <a:lnSpc>
              <a:spcPct val="90000"/>
            </a:lnSpc>
            <a:spcBef>
              <a:spcPct val="0"/>
            </a:spcBef>
            <a:spcAft>
              <a:spcPct val="15000"/>
            </a:spcAft>
            <a:buChar char="•"/>
          </a:pPr>
          <a:r>
            <a:rPr lang="vi-VN" sz="1500" kern="1200"/>
            <a:t>II.2.5 Section Table</a:t>
          </a:r>
          <a:endParaRPr lang="en-US" sz="1500" kern="1200"/>
        </a:p>
        <a:p>
          <a:pPr marL="114300" lvl="1" indent="-114300" algn="l" defTabSz="666750">
            <a:lnSpc>
              <a:spcPct val="90000"/>
            </a:lnSpc>
            <a:spcBef>
              <a:spcPct val="0"/>
            </a:spcBef>
            <a:spcAft>
              <a:spcPct val="15000"/>
            </a:spcAft>
            <a:buChar char="•"/>
          </a:pPr>
          <a:r>
            <a:rPr lang="vi-VN" sz="1500" kern="1200"/>
            <a:t>II.2.6 File pE sections</a:t>
          </a:r>
          <a:endParaRPr lang="en-US" sz="1500" kern="1200"/>
        </a:p>
        <a:p>
          <a:pPr marL="114300" lvl="1" indent="-114300" algn="l" defTabSz="666750">
            <a:lnSpc>
              <a:spcPct val="90000"/>
            </a:lnSpc>
            <a:spcBef>
              <a:spcPct val="0"/>
            </a:spcBef>
            <a:spcAft>
              <a:spcPct val="15000"/>
            </a:spcAft>
            <a:buChar char="•"/>
          </a:pPr>
          <a:r>
            <a:rPr lang="vi-VN" sz="1500" kern="1200"/>
            <a:t>II.3 Windows loader</a:t>
          </a:r>
          <a:endParaRPr lang="en-US" sz="1500" kern="1200"/>
        </a:p>
        <a:p>
          <a:pPr marL="114300" lvl="1" indent="-114300" algn="l" defTabSz="666750">
            <a:lnSpc>
              <a:spcPct val="90000"/>
            </a:lnSpc>
            <a:spcBef>
              <a:spcPct val="0"/>
            </a:spcBef>
            <a:spcAft>
              <a:spcPct val="15000"/>
            </a:spcAft>
            <a:buChar char="•"/>
          </a:pPr>
          <a:r>
            <a:rPr lang="vi-VN" sz="1500" kern="1200" dirty="0"/>
            <a:t>II.4 Một số công thức chuyển đổi quan trọn</a:t>
          </a:r>
          <a:r>
            <a:rPr lang="en-US" sz="1500" kern="1200" dirty="0"/>
            <a:t>g</a:t>
          </a:r>
        </a:p>
      </dsp:txBody>
      <dsp:txXfrm>
        <a:off x="5358209" y="531042"/>
        <a:ext cx="4700141" cy="2987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B8C9-3672-4D3A-B8F6-85B92C5C764B}">
      <dsp:nvSpPr>
        <dsp:cNvPr id="0" name=""/>
        <dsp:cNvSpPr/>
      </dsp:nvSpPr>
      <dsp:spPr>
        <a:xfrm>
          <a:off x="616949" y="256422"/>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B2D46F-9FE2-4C5F-87B4-1CCA2FB712BF}">
      <dsp:nvSpPr>
        <dsp:cNvPr id="0" name=""/>
        <dsp:cNvSpPr/>
      </dsp:nvSpPr>
      <dsp:spPr>
        <a:xfrm>
          <a:off x="1004512" y="64398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8E315C-7749-4CC6-A2AE-E211AFBE76B8}">
      <dsp:nvSpPr>
        <dsp:cNvPr id="0" name=""/>
        <dsp:cNvSpPr/>
      </dsp:nvSpPr>
      <dsp:spPr>
        <a:xfrm>
          <a:off x="35606"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t>RVA =&gt; File Offset</a:t>
          </a:r>
        </a:p>
      </dsp:txBody>
      <dsp:txXfrm>
        <a:off x="35606" y="2641422"/>
        <a:ext cx="2981250" cy="720000"/>
      </dsp:txXfrm>
    </dsp:sp>
    <dsp:sp modelId="{543F033B-E0EF-4D9F-ACDF-A929C3570A99}">
      <dsp:nvSpPr>
        <dsp:cNvPr id="0" name=""/>
        <dsp:cNvSpPr/>
      </dsp:nvSpPr>
      <dsp:spPr>
        <a:xfrm>
          <a:off x="4119918" y="256422"/>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CE075-E9D9-46D4-B0D4-FB64950245CB}">
      <dsp:nvSpPr>
        <dsp:cNvPr id="0" name=""/>
        <dsp:cNvSpPr/>
      </dsp:nvSpPr>
      <dsp:spPr>
        <a:xfrm>
          <a:off x="4507481" y="643984"/>
          <a:ext cx="1043437" cy="10434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9D5852-A398-4A1C-8C89-ABDC66084F1A}">
      <dsp:nvSpPr>
        <dsp:cNvPr id="0" name=""/>
        <dsp:cNvSpPr/>
      </dsp:nvSpPr>
      <dsp:spPr>
        <a:xfrm>
          <a:off x="3538574"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File Offset =&gt; RVA</a:t>
          </a:r>
        </a:p>
      </dsp:txBody>
      <dsp:txXfrm>
        <a:off x="3538574" y="2641422"/>
        <a:ext cx="2981250" cy="720000"/>
      </dsp:txXfrm>
    </dsp:sp>
    <dsp:sp modelId="{5F24D171-FF99-443C-AF9B-557EF09FF2B1}">
      <dsp:nvSpPr>
        <dsp:cNvPr id="0" name=""/>
        <dsp:cNvSpPr/>
      </dsp:nvSpPr>
      <dsp:spPr>
        <a:xfrm>
          <a:off x="7622887" y="256422"/>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F891E-732E-4F62-BA66-25F7BB3CD1E0}">
      <dsp:nvSpPr>
        <dsp:cNvPr id="0" name=""/>
        <dsp:cNvSpPr/>
      </dsp:nvSpPr>
      <dsp:spPr>
        <a:xfrm>
          <a:off x="8010450" y="643984"/>
          <a:ext cx="1043437" cy="10434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E143CB-A6B9-4A20-AA57-4CDA17B2FEC9}">
      <dsp:nvSpPr>
        <dsp:cNvPr id="0" name=""/>
        <dsp:cNvSpPr/>
      </dsp:nvSpPr>
      <dsp:spPr>
        <a:xfrm>
          <a:off x="7041543" y="264142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VA = ?</a:t>
          </a:r>
        </a:p>
      </dsp:txBody>
      <dsp:txXfrm>
        <a:off x="7041543" y="264142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AE62C-FB2E-4861-826E-1DE357C56988}"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8A244-45E8-4B08-B0B6-D5125B30D59A}" type="slidenum">
              <a:rPr lang="en-US" smtClean="0"/>
              <a:t>‹#›</a:t>
            </a:fld>
            <a:endParaRPr lang="en-US"/>
          </a:p>
        </p:txBody>
      </p:sp>
    </p:spTree>
    <p:extLst>
      <p:ext uri="{BB962C8B-B14F-4D97-AF65-F5344CB8AC3E}">
        <p14:creationId xmlns:p14="http://schemas.microsoft.com/office/powerpoint/2010/main" val="434130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windows/desktop/debug/pe-format#overview"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8A244-45E8-4B08-B0B6-D5125B30D59A}" type="slidenum">
              <a:rPr lang="en-US" smtClean="0"/>
              <a:t>3</a:t>
            </a:fld>
            <a:endParaRPr lang="en-US"/>
          </a:p>
        </p:txBody>
      </p:sp>
    </p:spTree>
    <p:extLst>
      <p:ext uri="{BB962C8B-B14F-4D97-AF65-F5344CB8AC3E}">
        <p14:creationId xmlns:p14="http://schemas.microsoft.com/office/powerpoint/2010/main" val="1363820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8A244-45E8-4B08-B0B6-D5125B30D59A}" type="slidenum">
              <a:rPr lang="en-US" smtClean="0"/>
              <a:t>4</a:t>
            </a:fld>
            <a:endParaRPr lang="en-US"/>
          </a:p>
        </p:txBody>
      </p:sp>
    </p:spTree>
    <p:extLst>
      <p:ext uri="{BB962C8B-B14F-4D97-AF65-F5344CB8AC3E}">
        <p14:creationId xmlns:p14="http://schemas.microsoft.com/office/powerpoint/2010/main" val="5684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38A244-45E8-4B08-B0B6-D5125B30D59A}" type="slidenum">
              <a:rPr lang="en-US" smtClean="0"/>
              <a:t>6</a:t>
            </a:fld>
            <a:endParaRPr lang="en-US"/>
          </a:p>
        </p:txBody>
      </p:sp>
    </p:spTree>
    <p:extLst>
      <p:ext uri="{BB962C8B-B14F-4D97-AF65-F5344CB8AC3E}">
        <p14:creationId xmlns:p14="http://schemas.microsoft.com/office/powerpoint/2010/main" val="1948572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Header, section</a:t>
            </a:r>
          </a:p>
        </p:txBody>
      </p:sp>
      <p:sp>
        <p:nvSpPr>
          <p:cNvPr id="4" name="Slide Number Placeholder 3"/>
          <p:cNvSpPr>
            <a:spLocks noGrp="1"/>
          </p:cNvSpPr>
          <p:nvPr>
            <p:ph type="sldNum" sz="quarter" idx="5"/>
          </p:nvPr>
        </p:nvSpPr>
        <p:spPr/>
        <p:txBody>
          <a:bodyPr/>
          <a:lstStyle/>
          <a:p>
            <a:fld id="{DF38A244-45E8-4B08-B0B6-D5125B30D59A}" type="slidenum">
              <a:rPr lang="en-US" smtClean="0"/>
              <a:t>13</a:t>
            </a:fld>
            <a:endParaRPr lang="en-US"/>
          </a:p>
        </p:txBody>
      </p:sp>
    </p:spTree>
    <p:extLst>
      <p:ext uri="{BB962C8B-B14F-4D97-AF65-F5344CB8AC3E}">
        <p14:creationId xmlns:p14="http://schemas.microsoft.com/office/powerpoint/2010/main" val="288927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https://docs.microsoft.com/en-us/windows/desktop/debug/pe-format#overview</a:t>
            </a:r>
            <a:endParaRPr lang="en-US" dirty="0"/>
          </a:p>
        </p:txBody>
      </p:sp>
      <p:sp>
        <p:nvSpPr>
          <p:cNvPr id="4" name="Slide Number Placeholder 3"/>
          <p:cNvSpPr>
            <a:spLocks noGrp="1"/>
          </p:cNvSpPr>
          <p:nvPr>
            <p:ph type="sldNum" sz="quarter" idx="5"/>
          </p:nvPr>
        </p:nvSpPr>
        <p:spPr/>
        <p:txBody>
          <a:bodyPr/>
          <a:lstStyle/>
          <a:p>
            <a:fld id="{DF38A244-45E8-4B08-B0B6-D5125B30D59A}" type="slidenum">
              <a:rPr lang="en-US" smtClean="0"/>
              <a:t>21</a:t>
            </a:fld>
            <a:endParaRPr lang="en-US"/>
          </a:p>
        </p:txBody>
      </p:sp>
    </p:spTree>
    <p:extLst>
      <p:ext uri="{BB962C8B-B14F-4D97-AF65-F5344CB8AC3E}">
        <p14:creationId xmlns:p14="http://schemas.microsoft.com/office/powerpoint/2010/main" val="277563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DataDirectory</a:t>
            </a:r>
            <a:r>
              <a:rPr lang="en-US" sz="1200" b="0" i="0" kern="1200" dirty="0">
                <a:solidFill>
                  <a:schemeClr val="tx1"/>
                </a:solidFill>
                <a:effectLst/>
                <a:latin typeface="+mn-lt"/>
                <a:ea typeface="+mn-ea"/>
                <a:cs typeface="+mn-cs"/>
              </a:rPr>
              <a:t>. The data directory indicates where to find other important components of executable information in the file. It is really nothing more than an array of </a:t>
            </a:r>
            <a:r>
              <a:rPr lang="en-US" sz="1200" b="1" i="0" kern="1200" dirty="0" err="1">
                <a:solidFill>
                  <a:schemeClr val="tx1"/>
                </a:solidFill>
                <a:effectLst/>
                <a:latin typeface="+mn-lt"/>
                <a:ea typeface="+mn-ea"/>
                <a:cs typeface="+mn-cs"/>
              </a:rPr>
              <a:t>IMAGE_DATA_DIRECTORY</a:t>
            </a:r>
            <a:r>
              <a:rPr lang="en-US" sz="1200" b="0" i="0" kern="1200" dirty="0" err="1">
                <a:solidFill>
                  <a:schemeClr val="tx1"/>
                </a:solidFill>
                <a:effectLst/>
                <a:latin typeface="+mn-lt"/>
                <a:ea typeface="+mn-ea"/>
                <a:cs typeface="+mn-cs"/>
              </a:rPr>
              <a:t>structures</a:t>
            </a:r>
            <a:r>
              <a:rPr lang="en-US" sz="1200" b="0" i="0" kern="1200" dirty="0">
                <a:solidFill>
                  <a:schemeClr val="tx1"/>
                </a:solidFill>
                <a:effectLst/>
                <a:latin typeface="+mn-lt"/>
                <a:ea typeface="+mn-ea"/>
                <a:cs typeface="+mn-cs"/>
              </a:rPr>
              <a:t> that are located at the end of the optional header structure. The current PE file format defines 16 possible data directories, 11 of which are now being used.</a:t>
            </a:r>
          </a:p>
          <a:p>
            <a:endParaRPr lang="en-US" dirty="0"/>
          </a:p>
        </p:txBody>
      </p:sp>
      <p:sp>
        <p:nvSpPr>
          <p:cNvPr id="4" name="Slide Number Placeholder 3"/>
          <p:cNvSpPr>
            <a:spLocks noGrp="1"/>
          </p:cNvSpPr>
          <p:nvPr>
            <p:ph type="sldNum" sz="quarter" idx="5"/>
          </p:nvPr>
        </p:nvSpPr>
        <p:spPr/>
        <p:txBody>
          <a:bodyPr/>
          <a:lstStyle/>
          <a:p>
            <a:fld id="{DF38A244-45E8-4B08-B0B6-D5125B30D59A}" type="slidenum">
              <a:rPr lang="en-US" smtClean="0"/>
              <a:t>25</a:t>
            </a:fld>
            <a:endParaRPr lang="en-US"/>
          </a:p>
        </p:txBody>
      </p:sp>
    </p:spTree>
    <p:extLst>
      <p:ext uri="{BB962C8B-B14F-4D97-AF65-F5344CB8AC3E}">
        <p14:creationId xmlns:p14="http://schemas.microsoft.com/office/powerpoint/2010/main" val="3678035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66649325-348A-407D-8D96-A113CE6BA2D0}"/>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C49AA63E-44B6-4993-B163-7A9DBAA977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E9CC7768-FCA3-4E81-B433-1E1EBE994B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31CED0A-976C-4800-B98E-D9A81ABD51BC}" type="slidenum">
              <a:rPr lang="en-US" altLang="en-US">
                <a:latin typeface="Arial" panose="020B0604020202020204" pitchFamily="34" charset="0"/>
              </a:rPr>
              <a:pPr eaLnBrk="1" hangingPunct="1"/>
              <a:t>37</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FB172F2A-5F98-4A46-8D97-E8537F6C2099}"/>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BC2CCF92-5710-47F7-8E8E-97F953D402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latin typeface="Arial" panose="020B0604020202020204" pitchFamily="34" charset="0"/>
              </a:rPr>
              <a:t>Khái</a:t>
            </a:r>
            <a:r>
              <a:rPr lang="en-US" altLang="en-US" dirty="0">
                <a:latin typeface="Arial" panose="020B0604020202020204" pitchFamily="34" charset="0"/>
              </a:rPr>
              <a:t> </a:t>
            </a:r>
            <a:r>
              <a:rPr lang="en-US" altLang="en-US" dirty="0" err="1">
                <a:latin typeface="Arial" panose="020B0604020202020204" pitchFamily="34" charset="0"/>
              </a:rPr>
              <a:t>niệm</a:t>
            </a:r>
            <a:r>
              <a:rPr lang="en-US" altLang="en-US" dirty="0">
                <a:latin typeface="Arial" panose="020B0604020202020204" pitchFamily="34" charset="0"/>
              </a:rPr>
              <a:t> ***</a:t>
            </a:r>
          </a:p>
          <a:p>
            <a:endParaRPr lang="en-US" altLang="en-US" dirty="0">
              <a:latin typeface="Arial" panose="020B0604020202020204" pitchFamily="34" charset="0"/>
            </a:endParaRPr>
          </a:p>
        </p:txBody>
      </p:sp>
      <p:sp>
        <p:nvSpPr>
          <p:cNvPr id="32772" name="Slide Number Placeholder 3">
            <a:extLst>
              <a:ext uri="{FF2B5EF4-FFF2-40B4-BE49-F238E27FC236}">
                <a16:creationId xmlns:a16="http://schemas.microsoft.com/office/drawing/2014/main" id="{5B8857A0-A9DC-4B37-9905-31472AFE97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254D0AE6-6CEF-442D-AC01-18E29590BCF0}" type="slidenum">
              <a:rPr lang="en-US" altLang="en-US">
                <a:latin typeface="Arial" panose="020B0604020202020204" pitchFamily="34" charset="0"/>
              </a:rPr>
              <a:pPr eaLnBrk="1" hangingPunct="1"/>
              <a:t>38</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Kiểm</a:t>
            </a:r>
            <a:r>
              <a:rPr lang="en-US" dirty="0"/>
              <a:t> </a:t>
            </a:r>
            <a:r>
              <a:rPr lang="en-US" dirty="0" err="1"/>
              <a:t>tra</a:t>
            </a:r>
            <a:r>
              <a:rPr lang="en-US" dirty="0"/>
              <a:t> </a:t>
            </a:r>
            <a:r>
              <a:rPr lang="en-US" dirty="0" err="1"/>
              <a:t>chữ</a:t>
            </a:r>
            <a:r>
              <a:rPr lang="en-US" dirty="0"/>
              <a:t> kí</a:t>
            </a:r>
          </a:p>
          <a:p>
            <a:r>
              <a:rPr lang="en-US" dirty="0"/>
              <a:t>Đọc PE header</a:t>
            </a:r>
          </a:p>
          <a:p>
            <a:r>
              <a:rPr lang="en-US" dirty="0"/>
              <a:t>Load session</a:t>
            </a:r>
          </a:p>
          <a:p>
            <a:r>
              <a:rPr lang="en-US" dirty="0"/>
              <a:t>	</a:t>
            </a:r>
          </a:p>
        </p:txBody>
      </p:sp>
      <p:sp>
        <p:nvSpPr>
          <p:cNvPr id="4" name="Slide Number Placeholder 3"/>
          <p:cNvSpPr>
            <a:spLocks noGrp="1"/>
          </p:cNvSpPr>
          <p:nvPr>
            <p:ph type="sldNum" sz="quarter" idx="5"/>
          </p:nvPr>
        </p:nvSpPr>
        <p:spPr/>
        <p:txBody>
          <a:bodyPr/>
          <a:lstStyle/>
          <a:p>
            <a:fld id="{DF38A244-45E8-4B08-B0B6-D5125B30D59A}" type="slidenum">
              <a:rPr lang="en-US" smtClean="0"/>
              <a:t>39</a:t>
            </a:fld>
            <a:endParaRPr lang="en-US"/>
          </a:p>
        </p:txBody>
      </p:sp>
    </p:spTree>
    <p:extLst>
      <p:ext uri="{BB962C8B-B14F-4D97-AF65-F5344CB8AC3E}">
        <p14:creationId xmlns:p14="http://schemas.microsoft.com/office/powerpoint/2010/main" val="17295507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1EEEBC-20C9-4ACC-B451-7D43108CB807}"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C3B66-C7F9-4BBA-AC6E-868F8E81F0B4}"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32A82-1A9D-4BA5-A357-D0629E554180}"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F095D-95D3-4D62-8AE4-65EEC2B0C6D5}"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B064DA6-13C2-4276-B759-2AC337042DE0}" type="datetime1">
              <a:rPr lang="en-US" smtClean="0"/>
              <a:t>4/24/2019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AB87C7-F9F6-43A5-A5CD-A835D63738C1}" type="datetime1">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4ACE82-961D-4063-BBDD-A98084E9A1F8}" type="datetime1">
              <a:rPr lang="en-US" smtClean="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F1F58-5F95-4153-B904-355F2A94907F}" type="datetime1">
              <a:rPr lang="en-US" smtClean="0"/>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DBC5B-7240-49B1-8EF1-ABEB9AF9FA26}" type="datetime1">
              <a:rPr lang="en-US" smtClean="0"/>
              <a:t>4/24/2019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A2AC60-6F75-4F82-8ECD-95B8E22152DA}" type="datetime1">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D8C313-9C0F-4128-AE69-2675EDDC90EC}" type="datetime1">
              <a:rPr lang="en-US" smtClean="0"/>
              <a:t>4/24/2019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7E7D4AE-12C2-42FD-9D9A-7E1A22C27D46}" type="datetime1">
              <a:rPr lang="en-US" smtClean="0"/>
              <a:t>4/24/2019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9.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33.png"/><Relationship Id="rId4" Type="http://schemas.microsoft.com/office/2007/relationships/hdphoto" Target="../media/hdphoto2.wdp"/><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2.wdp"/><Relationship Id="rId9" Type="http://schemas.microsoft.com/office/2007/relationships/diagramDrawing" Target="../diagrams/drawing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docs.microsoft.com/en-us/windows/desktop/debug/pe-format" TargetMode="External"/><Relationship Id="rId3" Type="http://schemas.openxmlformats.org/officeDocument/2006/relationships/hyperlink" Target="https://rootbiez.blogspot.com/2009/08/system-info.html" TargetMode="External"/><Relationship Id="rId7" Type="http://schemas.openxmlformats.org/officeDocument/2006/relationships/hyperlink" Target="http://www.conmaz.net/kien-thuc/kien-thuc-co-ban-ve-dinh-dang-file-thuc-thi-trong-dieu-hanh-windows-32bit-phan-1.html" TargetMode="External"/><Relationship Id="rId2" Type="http://schemas.openxmlformats.org/officeDocument/2006/relationships/hyperlink" Target="https://lttqstudy.wordpress.com/2012/04/19/qu%E1%BA%A3n-ly-b%E1%BB%99-nh%E1%BB%9B-tren-windows/" TargetMode="External"/><Relationship Id="rId1" Type="http://schemas.openxmlformats.org/officeDocument/2006/relationships/slideLayout" Target="../slideLayouts/slideLayout2.xml"/><Relationship Id="rId6" Type="http://schemas.openxmlformats.org/officeDocument/2006/relationships/hyperlink" Target="https://securitydaily.net/tim-hieu-ve-cau-truc-pe-file/" TargetMode="External"/><Relationship Id="rId5" Type="http://schemas.openxmlformats.org/officeDocument/2006/relationships/hyperlink" Target="http://www.cse.hcmut.edu.vn/~hiep/SlideHDH/Slides/Chuong05.pdf" TargetMode="External"/><Relationship Id="rId4" Type="http://schemas.openxmlformats.org/officeDocument/2006/relationships/hyperlink" Target="https://vimentor.com/vi/lesson/bo-nho-ao-virtual-memory" TargetMode="External"/><Relationship Id="rId9" Type="http://schemas.openxmlformats.org/officeDocument/2006/relationships/hyperlink" Target="https://blog.kowalczyk.info/articles/pefileforma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D5FC-C92A-47F3-A868-7307AB16AFC2}"/>
              </a:ext>
            </a:extLst>
          </p:cNvPr>
          <p:cNvSpPr>
            <a:spLocks noGrp="1"/>
          </p:cNvSpPr>
          <p:nvPr>
            <p:ph type="title"/>
          </p:nvPr>
        </p:nvSpPr>
        <p:spPr>
          <a:xfrm>
            <a:off x="1069848" y="484632"/>
            <a:ext cx="10058400" cy="1609344"/>
          </a:xfrm>
        </p:spPr>
        <p:txBody>
          <a:bodyPr>
            <a:normAutofit/>
          </a:bodyPr>
          <a:lstStyle/>
          <a:p>
            <a:r>
              <a:rPr lang="en-US" dirty="0">
                <a:solidFill>
                  <a:srgbClr val="0070C0"/>
                </a:solidFill>
              </a:rPr>
              <a:t>KHÔNG GIAN ĐỊA CHỈ VÀ PE Format file</a:t>
            </a:r>
          </a:p>
        </p:txBody>
      </p:sp>
      <p:sp>
        <p:nvSpPr>
          <p:cNvPr id="11" name="Rectangle 1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5BF6C37-F2A2-4478-BA41-762D730686DB}"/>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a:t>
            </a:fld>
            <a:endParaRPr lang="en-US"/>
          </a:p>
        </p:txBody>
      </p:sp>
      <p:graphicFrame>
        <p:nvGraphicFramePr>
          <p:cNvPr id="6" name="Content Placeholder 2">
            <a:extLst>
              <a:ext uri="{FF2B5EF4-FFF2-40B4-BE49-F238E27FC236}">
                <a16:creationId xmlns:a16="http://schemas.microsoft.com/office/drawing/2014/main" id="{F8603073-80C5-4528-B03E-A6AFE7730B20}"/>
              </a:ext>
            </a:extLst>
          </p:cNvPr>
          <p:cNvGraphicFramePr>
            <a:graphicFrameLocks noGrp="1"/>
          </p:cNvGraphicFramePr>
          <p:nvPr>
            <p:ph idx="1"/>
            <p:extLst>
              <p:ext uri="{D42A27DB-BD31-4B8C-83A1-F6EECF244321}">
                <p14:modId xmlns:p14="http://schemas.microsoft.com/office/powerpoint/2010/main" val="3730729593"/>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58759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AC199-E6E5-4CAB-AB96-F256400B7E7E}"/>
              </a:ext>
            </a:extLst>
          </p:cNvPr>
          <p:cNvSpPr>
            <a:spLocks noGrp="1"/>
          </p:cNvSpPr>
          <p:nvPr>
            <p:ph type="title"/>
          </p:nvPr>
        </p:nvSpPr>
        <p:spPr>
          <a:xfrm>
            <a:off x="2082119" y="643466"/>
            <a:ext cx="3348017" cy="5571067"/>
          </a:xfrm>
        </p:spPr>
        <p:txBody>
          <a:bodyPr>
            <a:normAutofit/>
          </a:bodyPr>
          <a:lstStyle/>
          <a:p>
            <a:r>
              <a:rPr lang="en-US" sz="4800" dirty="0">
                <a:solidFill>
                  <a:srgbClr val="0070C0"/>
                </a:solidFill>
                <a:latin typeface="Tahoma" panose="020B0604030504040204" pitchFamily="34" charset="0"/>
              </a:rPr>
              <a:t>I.6 </a:t>
            </a:r>
            <a:r>
              <a:rPr lang="vi-VN" sz="4800" dirty="0">
                <a:solidFill>
                  <a:srgbClr val="0070C0"/>
                </a:solidFill>
                <a:latin typeface="Tahoma" panose="020B0604030504040204" pitchFamily="34" charset="0"/>
              </a:rPr>
              <a:t>Các vùng nhớ của </a:t>
            </a:r>
            <a:r>
              <a:rPr lang="en-US" sz="4800" dirty="0">
                <a:solidFill>
                  <a:srgbClr val="0070C0"/>
                </a:solidFill>
                <a:latin typeface="Tahoma" panose="020B0604030504040204" pitchFamily="34" charset="0"/>
              </a:rPr>
              <a:t>một</a:t>
            </a:r>
            <a:r>
              <a:rPr lang="vi-VN" sz="4800" dirty="0">
                <a:solidFill>
                  <a:srgbClr val="0070C0"/>
                </a:solidFill>
                <a:latin typeface="Tahoma" panose="020B0604030504040204" pitchFamily="34" charset="0"/>
              </a:rPr>
              <a:t> chương trình thực thi</a:t>
            </a:r>
            <a:endParaRPr lang="en-US" sz="4800" dirty="0">
              <a:solidFill>
                <a:srgbClr val="0070C0"/>
              </a:solidFill>
            </a:endParaRPr>
          </a:p>
        </p:txBody>
      </p:sp>
      <p:sp>
        <p:nvSpPr>
          <p:cNvPr id="3" name="Content Placeholder 2">
            <a:extLst>
              <a:ext uri="{FF2B5EF4-FFF2-40B4-BE49-F238E27FC236}">
                <a16:creationId xmlns:a16="http://schemas.microsoft.com/office/drawing/2014/main" id="{0525D961-FCE9-4F43-98D6-ED34389383B7}"/>
              </a:ext>
            </a:extLst>
          </p:cNvPr>
          <p:cNvSpPr>
            <a:spLocks noGrp="1"/>
          </p:cNvSpPr>
          <p:nvPr>
            <p:ph idx="1"/>
          </p:nvPr>
        </p:nvSpPr>
        <p:spPr>
          <a:xfrm>
            <a:off x="6772315" y="643467"/>
            <a:ext cx="4534781" cy="5571066"/>
          </a:xfrm>
        </p:spPr>
        <p:txBody>
          <a:bodyPr anchor="ctr">
            <a:normAutofit/>
          </a:bodyPr>
          <a:lstStyle/>
          <a:p>
            <a:r>
              <a:rPr lang="vi-VN" sz="1800" dirty="0">
                <a:latin typeface="Verdana" panose="020B0604030504040204" pitchFamily="34" charset="0"/>
                <a:ea typeface="Verdana" panose="020B0604030504040204" pitchFamily="34" charset="0"/>
              </a:rPr>
              <a:t>Vùng ranh giữa heap vào stack thường biến động, stack nhiều thì heap ít hoặc ngược lại. Nếu cả 2 cùng nhiều và vượt qua ranh giới thì sẽ làm crash chương trình.</a:t>
            </a:r>
            <a:br>
              <a:rPr lang="vi-VN" sz="1800" dirty="0">
                <a:latin typeface="Verdana" panose="020B0604030504040204" pitchFamily="34" charset="0"/>
                <a:ea typeface="Verdana" panose="020B0604030504040204" pitchFamily="34" charset="0"/>
              </a:rPr>
            </a:br>
            <a:endParaRPr lang="en-US" sz="1800" dirty="0">
              <a:latin typeface="Verdana" panose="020B0604030504040204" pitchFamily="34" charset="0"/>
              <a:ea typeface="Verdana" panose="020B0604030504040204" pitchFamily="34" charset="0"/>
            </a:endParaRPr>
          </a:p>
          <a:p>
            <a:r>
              <a:rPr lang="vi-VN" sz="1800" dirty="0">
                <a:latin typeface="Verdana" panose="020B0604030504040204" pitchFamily="34" charset="0"/>
                <a:ea typeface="Verdana" panose="020B0604030504040204" pitchFamily="34" charset="0"/>
              </a:rPr>
              <a:t>Stack và heap cùng nằm chung trên k</a:t>
            </a:r>
            <a:r>
              <a:rPr lang="en-US" sz="1800" dirty="0" err="1">
                <a:latin typeface="Verdana" panose="020B0604030504040204" pitchFamily="34" charset="0"/>
                <a:ea typeface="Verdana" panose="020B0604030504040204" pitchFamily="34" charset="0"/>
              </a:rPr>
              <a:t>hông</a:t>
            </a:r>
            <a:r>
              <a:rPr lang="vi-VN" sz="1800" dirty="0">
                <a:latin typeface="Verdana" panose="020B0604030504040204" pitchFamily="34" charset="0"/>
                <a:ea typeface="Verdana" panose="020B0604030504040204" pitchFamily="34" charset="0"/>
              </a:rPr>
              <a:t> gian địa chỉ ảo nhưng khác địa chỉ cơ sở với nhau. Thường thì heap được nới rộng lên còn stack thì mở rộng xuống dưới</a:t>
            </a:r>
            <a:r>
              <a:rPr lang="en-US" sz="1800" dirty="0">
                <a:latin typeface="Verdana" panose="020B0604030504040204" pitchFamily="34" charset="0"/>
                <a:ea typeface="Verdana" panose="020B0604030504040204" pitchFamily="34" charset="0"/>
              </a:rPr>
              <a:t>.</a:t>
            </a:r>
          </a:p>
        </p:txBody>
      </p:sp>
      <p:sp>
        <p:nvSpPr>
          <p:cNvPr id="4" name="Slide Number Placeholder 3">
            <a:extLst>
              <a:ext uri="{FF2B5EF4-FFF2-40B4-BE49-F238E27FC236}">
                <a16:creationId xmlns:a16="http://schemas.microsoft.com/office/drawing/2014/main" id="{29AC55E7-F4DF-42B0-9B0E-3762F6FD5F7F}"/>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978142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3645-E7E1-4FE2-B7F3-E5E2BB7D8542}"/>
              </a:ext>
            </a:extLst>
          </p:cNvPr>
          <p:cNvSpPr>
            <a:spLocks noGrp="1"/>
          </p:cNvSpPr>
          <p:nvPr>
            <p:ph type="ctrTitle"/>
          </p:nvPr>
        </p:nvSpPr>
        <p:spPr>
          <a:xfrm>
            <a:off x="1051560" y="1432223"/>
            <a:ext cx="9966960" cy="3035808"/>
          </a:xfrm>
        </p:spPr>
        <p:txBody>
          <a:bodyPr/>
          <a:lstStyle/>
          <a:p>
            <a:r>
              <a:rPr lang="en-US" dirty="0">
                <a:solidFill>
                  <a:srgbClr val="0070C0"/>
                </a:solidFill>
              </a:rPr>
              <a:t>PE File Format</a:t>
            </a:r>
          </a:p>
        </p:txBody>
      </p:sp>
      <p:sp>
        <p:nvSpPr>
          <p:cNvPr id="3" name="Subtitle 2">
            <a:extLst>
              <a:ext uri="{FF2B5EF4-FFF2-40B4-BE49-F238E27FC236}">
                <a16:creationId xmlns:a16="http://schemas.microsoft.com/office/drawing/2014/main" id="{ADBDBBAA-7BA8-4936-BC24-21051D037A81}"/>
              </a:ext>
            </a:extLst>
          </p:cNvPr>
          <p:cNvSpPr>
            <a:spLocks noGrp="1"/>
          </p:cNvSpPr>
          <p:nvPr>
            <p:ph type="subTitle" idx="1"/>
          </p:nvPr>
        </p:nvSpPr>
        <p:spPr/>
        <p:txBody>
          <a:bodyPr/>
          <a:lstStyle/>
          <a:p>
            <a:r>
              <a:rPr lang="en-US" dirty="0"/>
              <a:t>Học </a:t>
            </a:r>
            <a:r>
              <a:rPr lang="en-US" dirty="0" err="1"/>
              <a:t>cái</a:t>
            </a:r>
            <a:r>
              <a:rPr lang="en-US" dirty="0"/>
              <a:t> này </a:t>
            </a:r>
            <a:r>
              <a:rPr lang="en-US" dirty="0" err="1"/>
              <a:t>làm</a:t>
            </a:r>
            <a:r>
              <a:rPr lang="en-US" dirty="0"/>
              <a:t> </a:t>
            </a:r>
            <a:r>
              <a:rPr lang="en-US" dirty="0" err="1"/>
              <a:t>gì</a:t>
            </a:r>
            <a:r>
              <a:rPr lang="en-US" dirty="0"/>
              <a:t> </a:t>
            </a:r>
            <a:r>
              <a:rPr lang="en-US" dirty="0" err="1"/>
              <a:t>nhỉ</a:t>
            </a:r>
            <a:r>
              <a:rPr lang="en-US" dirty="0"/>
              <a:t> ?? </a:t>
            </a:r>
          </a:p>
        </p:txBody>
      </p:sp>
      <p:sp>
        <p:nvSpPr>
          <p:cNvPr id="4" name="Slide Number Placeholder 3">
            <a:extLst>
              <a:ext uri="{FF2B5EF4-FFF2-40B4-BE49-F238E27FC236}">
                <a16:creationId xmlns:a16="http://schemas.microsoft.com/office/drawing/2014/main" id="{B6661678-9783-4F6E-9D37-9D72E2EE2989}"/>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395823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3F435D-C369-44F9-BA2E-3DC72EAD6E27}"/>
              </a:ext>
            </a:extLst>
          </p:cNvPr>
          <p:cNvSpPr>
            <a:spLocks noGrp="1"/>
          </p:cNvSpPr>
          <p:nvPr>
            <p:ph type="title"/>
          </p:nvPr>
        </p:nvSpPr>
        <p:spPr>
          <a:xfrm>
            <a:off x="1069848" y="484632"/>
            <a:ext cx="10058400" cy="1609344"/>
          </a:xfrm>
        </p:spPr>
        <p:txBody>
          <a:bodyPr>
            <a:normAutofit/>
          </a:bodyPr>
          <a:lstStyle/>
          <a:p>
            <a:r>
              <a:rPr lang="en-US" dirty="0">
                <a:solidFill>
                  <a:srgbClr val="0070C0"/>
                </a:solidFill>
              </a:rPr>
              <a:t>II.1: </a:t>
            </a:r>
            <a:r>
              <a:rPr lang="en-US" dirty="0" err="1">
                <a:solidFill>
                  <a:srgbClr val="0070C0"/>
                </a:solidFill>
              </a:rPr>
              <a:t>Giới</a:t>
            </a:r>
            <a:r>
              <a:rPr lang="en-US" dirty="0">
                <a:solidFill>
                  <a:srgbClr val="0070C0"/>
                </a:solidFill>
              </a:rPr>
              <a:t> </a:t>
            </a:r>
            <a:r>
              <a:rPr lang="en-US" dirty="0" err="1">
                <a:solidFill>
                  <a:srgbClr val="0070C0"/>
                </a:solidFill>
              </a:rPr>
              <a:t>thiệu</a:t>
            </a:r>
            <a:r>
              <a:rPr lang="en-US" dirty="0">
                <a:solidFill>
                  <a:srgbClr val="0070C0"/>
                </a:solidFill>
              </a:rPr>
              <a:t> PE File</a:t>
            </a:r>
          </a:p>
        </p:txBody>
      </p:sp>
      <p:sp>
        <p:nvSpPr>
          <p:cNvPr id="3" name="Content Placeholder 2">
            <a:extLst>
              <a:ext uri="{FF2B5EF4-FFF2-40B4-BE49-F238E27FC236}">
                <a16:creationId xmlns:a16="http://schemas.microsoft.com/office/drawing/2014/main" id="{595E0761-7794-4383-8D9B-D737B115C83F}"/>
              </a:ext>
            </a:extLst>
          </p:cNvPr>
          <p:cNvSpPr>
            <a:spLocks noGrp="1"/>
          </p:cNvSpPr>
          <p:nvPr>
            <p:ph idx="1"/>
          </p:nvPr>
        </p:nvSpPr>
        <p:spPr>
          <a:xfrm>
            <a:off x="1069848" y="2320412"/>
            <a:ext cx="10058400" cy="3851787"/>
          </a:xfrm>
        </p:spPr>
        <p:txBody>
          <a:bodyPr>
            <a:normAutofit/>
          </a:bodyPr>
          <a:lstStyle/>
          <a:p>
            <a:r>
              <a:rPr lang="vi-VN" b="1" dirty="0"/>
              <a:t>PE File Format</a:t>
            </a:r>
            <a:r>
              <a:rPr lang="vi-VN" dirty="0"/>
              <a:t> – định dạng file thực thi cơ bản trong hệ điều hành Window 32bit.</a:t>
            </a:r>
            <a:endParaRPr lang="en-US" dirty="0"/>
          </a:p>
          <a:p>
            <a:r>
              <a:rPr lang="vi-VN" dirty="0"/>
              <a:t>PE File Format (Portable Executable File Format): là định dạng file riêng của Win32. Tất cả các file có thể thực thi được trên Win32 như: *.EXE, *.DLL (32 bit),*.COM,*.NET, *.CPL,… đều là định dạng PE; ngoại trừ các tập tin VxDs và *.DLL (16 bit).</a:t>
            </a:r>
            <a:endParaRPr lang="en-US" dirty="0"/>
          </a:p>
          <a:p>
            <a:endParaRPr lang="en-US" dirty="0"/>
          </a:p>
          <a:p>
            <a:r>
              <a:rPr lang="en-US" dirty="0"/>
              <a:t>Tại </a:t>
            </a:r>
            <a:r>
              <a:rPr lang="en-US" dirty="0" err="1"/>
              <a:t>sao</a:t>
            </a:r>
            <a:r>
              <a:rPr lang="en-US" dirty="0"/>
              <a:t> </a:t>
            </a:r>
            <a:r>
              <a:rPr lang="en-US" dirty="0" err="1"/>
              <a:t>lại</a:t>
            </a:r>
            <a:r>
              <a:rPr lang="en-US" dirty="0"/>
              <a:t> học </a:t>
            </a:r>
            <a:r>
              <a:rPr lang="en-US" dirty="0" err="1"/>
              <a:t>về</a:t>
            </a:r>
            <a:r>
              <a:rPr lang="en-US" dirty="0"/>
              <a:t> PE File:</a:t>
            </a:r>
          </a:p>
          <a:p>
            <a:pPr lvl="1"/>
            <a:r>
              <a:rPr lang="en-US" dirty="0">
                <a:latin typeface="Times New Roman" panose="02020603050405020304" pitchFamily="18" charset="0"/>
                <a:cs typeface="Times New Roman" panose="02020603050405020304" pitchFamily="18" charset="0"/>
              </a:rPr>
              <a:t>S</a:t>
            </a:r>
            <a:r>
              <a:rPr lang="vi-VN" dirty="0"/>
              <a:t>ẽ hiểu được cơ chế thực thi của một chương trình, tổ chức</a:t>
            </a:r>
            <a:r>
              <a:rPr lang="en-US" dirty="0"/>
              <a:t>, </a:t>
            </a:r>
            <a:r>
              <a:rPr lang="vi-VN" dirty="0"/>
              <a:t>load lên bộ nhớ, các tài nguyên sử dụng, ….</a:t>
            </a:r>
            <a:endParaRPr lang="en-US" dirty="0"/>
          </a:p>
          <a:p>
            <a:pPr lvl="1"/>
            <a:r>
              <a:rPr lang="en-US" dirty="0"/>
              <a:t>Đ</a:t>
            </a:r>
            <a:r>
              <a:rPr lang="vi-VN" dirty="0"/>
              <a:t>em lại những gợi ý đáng kể về kiến trúc của chương trình đó.</a:t>
            </a:r>
            <a:r>
              <a:rPr lang="en-US" dirty="0"/>
              <a:t> </a:t>
            </a:r>
            <a:r>
              <a:rPr lang="en-US" dirty="0">
                <a:sym typeface="Wingdings" panose="05000000000000000000" pitchFamily="2" charset="2"/>
              </a:rPr>
              <a:t></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rất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RE.</a:t>
            </a:r>
          </a:p>
        </p:txBody>
      </p:sp>
      <p:sp>
        <p:nvSpPr>
          <p:cNvPr id="4" name="Slide Number Placeholder 3">
            <a:extLst>
              <a:ext uri="{FF2B5EF4-FFF2-40B4-BE49-F238E27FC236}">
                <a16:creationId xmlns:a16="http://schemas.microsoft.com/office/drawing/2014/main" id="{601823B5-9D71-43A5-9A2C-96859F658A46}"/>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230118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5" dur="500"/>
                                        <p:tgtEl>
                                          <p:spTgt spid="3">
                                            <p:txEl>
                                              <p:pRg st="3" end="3"/>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6C3F9269-B51E-4556-9221-44C750789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0" name="Oval 79">
              <a:extLst>
                <a:ext uri="{FF2B5EF4-FFF2-40B4-BE49-F238E27FC236}">
                  <a16:creationId xmlns:a16="http://schemas.microsoft.com/office/drawing/2014/main" id="{FC6015A4-B230-407A-A119-C7CEF83D1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1" name="Oval 80">
              <a:extLst>
                <a:ext uri="{FF2B5EF4-FFF2-40B4-BE49-F238E27FC236}">
                  <a16:creationId xmlns:a16="http://schemas.microsoft.com/office/drawing/2014/main" id="{DFD343FD-1A4D-4EB5-A19C-877ECC71A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3" name="Rectangle 82">
            <a:extLst>
              <a:ext uri="{FF2B5EF4-FFF2-40B4-BE49-F238E27FC236}">
                <a16:creationId xmlns:a16="http://schemas.microsoft.com/office/drawing/2014/main" id="{5B057BAA-CAD8-42D7-8DDF-E2075435D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5">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160C1-5180-4A42-8375-F4A7201CE444}"/>
              </a:ext>
            </a:extLst>
          </p:cNvPr>
          <p:cNvSpPr>
            <a:spLocks noGrp="1"/>
          </p:cNvSpPr>
          <p:nvPr>
            <p:ph type="title"/>
          </p:nvPr>
        </p:nvSpPr>
        <p:spPr>
          <a:xfrm>
            <a:off x="6400800" y="484632"/>
            <a:ext cx="5299586" cy="1609344"/>
          </a:xfrm>
          <a:ln>
            <a:noFill/>
          </a:ln>
        </p:spPr>
        <p:txBody>
          <a:bodyPr vert="horz" lIns="91440" tIns="45720" rIns="91440" bIns="45720" rtlCol="0" anchor="ctr">
            <a:normAutofit/>
          </a:bodyPr>
          <a:lstStyle/>
          <a:p>
            <a:r>
              <a:rPr lang="en-US" sz="2500" dirty="0">
                <a:solidFill>
                  <a:srgbClr val="0070C0"/>
                </a:solidFill>
              </a:rPr>
              <a:t>II.2: </a:t>
            </a:r>
            <a:r>
              <a:rPr lang="en-US" sz="2500" dirty="0" err="1">
                <a:solidFill>
                  <a:srgbClr val="0070C0"/>
                </a:solidFill>
              </a:rPr>
              <a:t>Cấu</a:t>
            </a:r>
            <a:r>
              <a:rPr lang="en-US" sz="2500" dirty="0">
                <a:solidFill>
                  <a:srgbClr val="0070C0"/>
                </a:solidFill>
              </a:rPr>
              <a:t> </a:t>
            </a:r>
            <a:r>
              <a:rPr lang="en-US" sz="2500" dirty="0" err="1">
                <a:solidFill>
                  <a:srgbClr val="0070C0"/>
                </a:solidFill>
              </a:rPr>
              <a:t>trúc</a:t>
            </a:r>
            <a:r>
              <a:rPr lang="en-US" sz="2500" dirty="0">
                <a:solidFill>
                  <a:srgbClr val="0070C0"/>
                </a:solidFill>
              </a:rPr>
              <a:t> cơ </a:t>
            </a:r>
            <a:r>
              <a:rPr lang="en-US" sz="2500" dirty="0" err="1">
                <a:solidFill>
                  <a:srgbClr val="0070C0"/>
                </a:solidFill>
              </a:rPr>
              <a:t>bản</a:t>
            </a:r>
            <a:r>
              <a:rPr lang="en-US" sz="2500" dirty="0">
                <a:solidFill>
                  <a:srgbClr val="0070C0"/>
                </a:solidFill>
              </a:rPr>
              <a:t> của PE File</a:t>
            </a:r>
            <a:br>
              <a:rPr lang="en-US" sz="2500" dirty="0">
                <a:solidFill>
                  <a:srgbClr val="0070C0"/>
                </a:solidFill>
              </a:rPr>
            </a:br>
            <a:br>
              <a:rPr lang="en-US" sz="2500" dirty="0">
                <a:solidFill>
                  <a:srgbClr val="0070C0"/>
                </a:solidFill>
              </a:rPr>
            </a:br>
            <a:r>
              <a:rPr lang="en-US" sz="2500" dirty="0">
                <a:solidFill>
                  <a:srgbClr val="0070C0"/>
                </a:solidFill>
              </a:rPr>
              <a:t>II.2.1: Basic structure</a:t>
            </a:r>
            <a:br>
              <a:rPr lang="en-US" sz="2500" dirty="0"/>
            </a:br>
            <a:endParaRPr lang="en-US" sz="2500" dirty="0"/>
          </a:p>
        </p:txBody>
      </p:sp>
      <p:pic>
        <p:nvPicPr>
          <p:cNvPr id="1026" name="Picture 2" descr="PE_File_Struct.png">
            <a:extLst>
              <a:ext uri="{FF2B5EF4-FFF2-40B4-BE49-F238E27FC236}">
                <a16:creationId xmlns:a16="http://schemas.microsoft.com/office/drawing/2014/main" id="{B3E66650-714D-4ABF-ABEF-EF3814735C41}"/>
              </a:ext>
            </a:extLst>
          </p:cNvPr>
          <p:cNvPicPr>
            <a:picLocks noGrp="1" noChangeAspect="1" noChangeArrowheads="1"/>
          </p:cNvPicPr>
          <p:nvPr>
            <p:ph idx="1"/>
          </p:nvPr>
        </p:nvPicPr>
        <p:blipFill rotWithShape="1">
          <a:blip r:embed="rId6">
            <a:extLst>
              <a:ext uri="{28A0092B-C50C-407E-A947-70E740481C1C}">
                <a14:useLocalDpi xmlns:a14="http://schemas.microsoft.com/office/drawing/2010/main" val="0"/>
              </a:ext>
            </a:extLst>
          </a:blip>
          <a:srcRect r="239" b="-2"/>
          <a:stretch/>
        </p:blipFill>
        <p:spPr bwMode="auto">
          <a:xfrm>
            <a:off x="633999" y="640080"/>
            <a:ext cx="4794199" cy="5588101"/>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ECBD3C71-5915-4215-B435-9334BCE4B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6" name="Oval 85">
              <a:extLst>
                <a:ext uri="{FF2B5EF4-FFF2-40B4-BE49-F238E27FC236}">
                  <a16:creationId xmlns:a16="http://schemas.microsoft.com/office/drawing/2014/main" id="{118961C7-3F52-4908-BA1D-EE6B50734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7" name="Oval 86">
              <a:extLst>
                <a:ext uri="{FF2B5EF4-FFF2-40B4-BE49-F238E27FC236}">
                  <a16:creationId xmlns:a16="http://schemas.microsoft.com/office/drawing/2014/main" id="{C640DAE0-FDB1-4C88-B414-A361A75E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 Placeholder 2">
            <a:extLst>
              <a:ext uri="{FF2B5EF4-FFF2-40B4-BE49-F238E27FC236}">
                <a16:creationId xmlns:a16="http://schemas.microsoft.com/office/drawing/2014/main" id="{3F0E8412-A27C-4849-B667-B0D3AD05845C}"/>
              </a:ext>
            </a:extLst>
          </p:cNvPr>
          <p:cNvSpPr>
            <a:spLocks noGrp="1"/>
          </p:cNvSpPr>
          <p:nvPr>
            <p:ph type="body" sz="half" idx="2"/>
          </p:nvPr>
        </p:nvSpPr>
        <p:spPr/>
        <p:txBody>
          <a:bodyPr/>
          <a:lstStyle/>
          <a:p>
            <a:endParaRPr lang="en-US" dirty="0"/>
          </a:p>
        </p:txBody>
      </p:sp>
      <p:sp>
        <p:nvSpPr>
          <p:cNvPr id="4" name="Slide Number Placeholder 3">
            <a:extLst>
              <a:ext uri="{FF2B5EF4-FFF2-40B4-BE49-F238E27FC236}">
                <a16:creationId xmlns:a16="http://schemas.microsoft.com/office/drawing/2014/main" id="{4BAD7DDC-940F-4CD4-B1DA-FE2800AF64DA}"/>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9543806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3" name="Oval 12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4" name="Oval 12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6" name="Rectangle 125">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160C1-5180-4A42-8375-F4A7201CE444}"/>
              </a:ext>
            </a:extLst>
          </p:cNvPr>
          <p:cNvSpPr>
            <a:spLocks noGrp="1"/>
          </p:cNvSpPr>
          <p:nvPr>
            <p:ph type="title"/>
          </p:nvPr>
        </p:nvSpPr>
        <p:spPr>
          <a:xfrm>
            <a:off x="382280" y="484632"/>
            <a:ext cx="6743844" cy="1609344"/>
          </a:xfrm>
        </p:spPr>
        <p:txBody>
          <a:bodyPr vert="horz" lIns="91440" tIns="45720" rIns="91440" bIns="45720" rtlCol="0" anchor="ctr">
            <a:normAutofit/>
          </a:bodyPr>
          <a:lstStyle/>
          <a:p>
            <a:r>
              <a:rPr lang="en-US" sz="2600" dirty="0">
                <a:solidFill>
                  <a:srgbClr val="0070C0"/>
                </a:solidFill>
              </a:rPr>
              <a:t>II.2 </a:t>
            </a:r>
            <a:r>
              <a:rPr lang="en-US" sz="2600" dirty="0" err="1">
                <a:solidFill>
                  <a:srgbClr val="0070C0"/>
                </a:solidFill>
              </a:rPr>
              <a:t>Cấu</a:t>
            </a:r>
            <a:r>
              <a:rPr lang="en-US" sz="2600" dirty="0">
                <a:solidFill>
                  <a:srgbClr val="0070C0"/>
                </a:solidFill>
              </a:rPr>
              <a:t> </a:t>
            </a:r>
            <a:r>
              <a:rPr lang="en-US" sz="2600" dirty="0" err="1">
                <a:solidFill>
                  <a:srgbClr val="0070C0"/>
                </a:solidFill>
              </a:rPr>
              <a:t>trúc</a:t>
            </a:r>
            <a:r>
              <a:rPr lang="en-US" sz="2600" dirty="0">
                <a:solidFill>
                  <a:srgbClr val="0070C0"/>
                </a:solidFill>
              </a:rPr>
              <a:t> cơ </a:t>
            </a:r>
            <a:r>
              <a:rPr lang="en-US" sz="2600" dirty="0" err="1">
                <a:solidFill>
                  <a:srgbClr val="0070C0"/>
                </a:solidFill>
              </a:rPr>
              <a:t>bản</a:t>
            </a:r>
            <a:r>
              <a:rPr lang="en-US" sz="2600" dirty="0">
                <a:solidFill>
                  <a:srgbClr val="0070C0"/>
                </a:solidFill>
              </a:rPr>
              <a:t> của PE File</a:t>
            </a:r>
            <a:br>
              <a:rPr lang="en-US" sz="2600" dirty="0">
                <a:solidFill>
                  <a:srgbClr val="0070C0"/>
                </a:solidFill>
              </a:rPr>
            </a:br>
            <a:br>
              <a:rPr lang="en-US" sz="2600" dirty="0">
                <a:solidFill>
                  <a:srgbClr val="0070C0"/>
                </a:solidFill>
              </a:rPr>
            </a:br>
            <a:r>
              <a:rPr lang="en-US" sz="2600" dirty="0">
                <a:solidFill>
                  <a:srgbClr val="0070C0"/>
                </a:solidFill>
              </a:rPr>
              <a:t>II.2.1 Basic structure</a:t>
            </a:r>
            <a:br>
              <a:rPr lang="en-US" sz="2600" dirty="0"/>
            </a:br>
            <a:endParaRPr lang="en-US" sz="2600" dirty="0"/>
          </a:p>
        </p:txBody>
      </p:sp>
      <p:sp>
        <p:nvSpPr>
          <p:cNvPr id="4" name="Text Placeholder 3">
            <a:extLst>
              <a:ext uri="{FF2B5EF4-FFF2-40B4-BE49-F238E27FC236}">
                <a16:creationId xmlns:a16="http://schemas.microsoft.com/office/drawing/2014/main" id="{B19635D6-A1E6-42C7-BCB0-CAC5C7AB75EF}"/>
              </a:ext>
            </a:extLst>
          </p:cNvPr>
          <p:cNvSpPr>
            <a:spLocks noGrp="1"/>
          </p:cNvSpPr>
          <p:nvPr>
            <p:ph type="body" sz="half" idx="2"/>
          </p:nvPr>
        </p:nvSpPr>
        <p:spPr>
          <a:xfrm>
            <a:off x="382279" y="2121408"/>
            <a:ext cx="6743845" cy="4050792"/>
          </a:xfrm>
        </p:spPr>
        <p:txBody>
          <a:bodyPr vert="horz" lIns="91440" tIns="45720" rIns="91440" bIns="45720" rtlCol="0">
            <a:normAutofit/>
          </a:bodyPr>
          <a:lstStyle/>
          <a:p>
            <a:pPr marL="285750" indent="-182880">
              <a:lnSpc>
                <a:spcPct val="90000"/>
              </a:lnSpc>
              <a:buFont typeface="Wingdings" pitchFamily="2" charset="2"/>
              <a:buChar char="§"/>
            </a:pPr>
            <a:endParaRPr lang="en-US" sz="1800" dirty="0">
              <a:solidFill>
                <a:schemeClr val="tx1"/>
              </a:solidFill>
            </a:endParaRPr>
          </a:p>
          <a:p>
            <a:pPr marL="285750" indent="-182880">
              <a:lnSpc>
                <a:spcPct val="90000"/>
              </a:lnSpc>
              <a:buFont typeface="Wingdings" pitchFamily="2" charset="2"/>
              <a:buChar char="§"/>
            </a:pPr>
            <a:r>
              <a:rPr lang="en-US" sz="1800" dirty="0">
                <a:solidFill>
                  <a:schemeClr val="tx1"/>
                </a:solidFill>
              </a:rPr>
              <a:t>Executable Code Section, có </a:t>
            </a:r>
            <a:r>
              <a:rPr lang="en-US" sz="1800" dirty="0" err="1">
                <a:solidFill>
                  <a:schemeClr val="tx1"/>
                </a:solidFill>
              </a:rPr>
              <a:t>tên</a:t>
            </a:r>
            <a:r>
              <a:rPr lang="en-US" sz="1800" dirty="0">
                <a:solidFill>
                  <a:schemeClr val="tx1"/>
                </a:solidFill>
              </a:rPr>
              <a:t> là .</a:t>
            </a:r>
            <a:r>
              <a:rPr lang="en-US" sz="1800" b="1" dirty="0">
                <a:solidFill>
                  <a:schemeClr val="tx1"/>
                </a:solidFill>
              </a:rPr>
              <a:t>text.</a:t>
            </a:r>
            <a:endParaRPr lang="en-US" sz="1800" dirty="0">
              <a:solidFill>
                <a:schemeClr val="tx1"/>
              </a:solidFill>
            </a:endParaRPr>
          </a:p>
          <a:p>
            <a:pPr marL="285750" indent="-182880">
              <a:lnSpc>
                <a:spcPct val="90000"/>
              </a:lnSpc>
              <a:buFont typeface="Wingdings" pitchFamily="2" charset="2"/>
              <a:buChar char="§"/>
            </a:pPr>
            <a:r>
              <a:rPr lang="en-US" sz="1800" dirty="0">
                <a:solidFill>
                  <a:schemeClr val="tx1"/>
                </a:solidFill>
              </a:rPr>
              <a:t>Data Sections, có </a:t>
            </a:r>
            <a:r>
              <a:rPr lang="en-US" sz="1800" dirty="0" err="1">
                <a:solidFill>
                  <a:schemeClr val="tx1"/>
                </a:solidFill>
              </a:rPr>
              <a:t>nhng</a:t>
            </a:r>
            <a:r>
              <a:rPr lang="en-US" sz="1800" dirty="0">
                <a:solidFill>
                  <a:schemeClr val="tx1"/>
                </a:solidFill>
              </a:rPr>
              <a:t> </a:t>
            </a:r>
            <a:r>
              <a:rPr lang="en-US" sz="1800" dirty="0" err="1">
                <a:solidFill>
                  <a:schemeClr val="tx1"/>
                </a:solidFill>
              </a:rPr>
              <a:t>tên</a:t>
            </a:r>
            <a:r>
              <a:rPr lang="en-US" sz="1800" dirty="0">
                <a:solidFill>
                  <a:schemeClr val="tx1"/>
                </a:solidFill>
              </a:rPr>
              <a:t> </a:t>
            </a:r>
            <a:r>
              <a:rPr lang="en-US" sz="1800" dirty="0" err="1">
                <a:solidFill>
                  <a:schemeClr val="tx1"/>
                </a:solidFill>
              </a:rPr>
              <a:t>nh</a:t>
            </a:r>
            <a:r>
              <a:rPr lang="en-US" sz="1800" dirty="0">
                <a:solidFill>
                  <a:schemeClr val="tx1"/>
                </a:solidFill>
              </a:rPr>
              <a:t> .</a:t>
            </a:r>
            <a:r>
              <a:rPr lang="en-US" sz="1800" b="1" dirty="0">
                <a:solidFill>
                  <a:schemeClr val="tx1"/>
                </a:solidFill>
              </a:rPr>
              <a:t>data</a:t>
            </a:r>
            <a:r>
              <a:rPr lang="en-US" sz="1800" dirty="0">
                <a:solidFill>
                  <a:schemeClr val="tx1"/>
                </a:solidFill>
              </a:rPr>
              <a:t>, .</a:t>
            </a:r>
            <a:r>
              <a:rPr lang="en-US" sz="1800" b="1" dirty="0" err="1">
                <a:solidFill>
                  <a:schemeClr val="tx1"/>
                </a:solidFill>
              </a:rPr>
              <a:t>rdata</a:t>
            </a:r>
            <a:r>
              <a:rPr lang="en-US" sz="1800" b="1" dirty="0">
                <a:solidFill>
                  <a:schemeClr val="tx1"/>
                </a:solidFill>
              </a:rPr>
              <a:t>.</a:t>
            </a:r>
            <a:endParaRPr lang="en-US" sz="1800" dirty="0">
              <a:solidFill>
                <a:schemeClr val="tx1"/>
              </a:solidFill>
            </a:endParaRPr>
          </a:p>
          <a:p>
            <a:pPr marL="285750" indent="-182880">
              <a:lnSpc>
                <a:spcPct val="90000"/>
              </a:lnSpc>
              <a:buFont typeface="Wingdings" pitchFamily="2" charset="2"/>
              <a:buChar char="§"/>
            </a:pPr>
            <a:r>
              <a:rPr lang="en-US" sz="1800" dirty="0">
                <a:solidFill>
                  <a:schemeClr val="tx1"/>
                </a:solidFill>
              </a:rPr>
              <a:t>Resources Section, có </a:t>
            </a:r>
            <a:r>
              <a:rPr lang="en-US" sz="1800" dirty="0" err="1">
                <a:solidFill>
                  <a:schemeClr val="tx1"/>
                </a:solidFill>
              </a:rPr>
              <a:t>tên</a:t>
            </a:r>
            <a:r>
              <a:rPr lang="en-US" sz="1800" dirty="0">
                <a:solidFill>
                  <a:schemeClr val="tx1"/>
                </a:solidFill>
              </a:rPr>
              <a:t> là .</a:t>
            </a:r>
            <a:r>
              <a:rPr lang="en-US" sz="1800" b="1" dirty="0" err="1">
                <a:solidFill>
                  <a:schemeClr val="tx1"/>
                </a:solidFill>
              </a:rPr>
              <a:t>rsrc</a:t>
            </a:r>
            <a:r>
              <a:rPr lang="en-US" sz="1800" b="1" dirty="0">
                <a:solidFill>
                  <a:schemeClr val="tx1"/>
                </a:solidFill>
              </a:rPr>
              <a:t>.</a:t>
            </a:r>
            <a:endParaRPr lang="en-US" sz="1800" dirty="0">
              <a:solidFill>
                <a:schemeClr val="tx1"/>
              </a:solidFill>
            </a:endParaRPr>
          </a:p>
          <a:p>
            <a:pPr marL="285750" indent="-182880">
              <a:lnSpc>
                <a:spcPct val="90000"/>
              </a:lnSpc>
              <a:buFont typeface="Wingdings" pitchFamily="2" charset="2"/>
              <a:buChar char="§"/>
            </a:pPr>
            <a:r>
              <a:rPr lang="en-US" sz="1800" dirty="0">
                <a:solidFill>
                  <a:schemeClr val="tx1"/>
                </a:solidFill>
              </a:rPr>
              <a:t>Export Data Section, có </a:t>
            </a:r>
            <a:r>
              <a:rPr lang="en-US" sz="1800" dirty="0" err="1">
                <a:solidFill>
                  <a:schemeClr val="tx1"/>
                </a:solidFill>
              </a:rPr>
              <a:t>tên</a:t>
            </a:r>
            <a:r>
              <a:rPr lang="en-US" sz="1800" dirty="0">
                <a:solidFill>
                  <a:schemeClr val="tx1"/>
                </a:solidFill>
              </a:rPr>
              <a:t> là .</a:t>
            </a:r>
            <a:r>
              <a:rPr lang="en-US" sz="1800" b="1" dirty="0" err="1">
                <a:solidFill>
                  <a:schemeClr val="tx1"/>
                </a:solidFill>
              </a:rPr>
              <a:t>edata</a:t>
            </a:r>
            <a:r>
              <a:rPr lang="en-US" sz="1800" b="1" dirty="0">
                <a:solidFill>
                  <a:schemeClr val="tx1"/>
                </a:solidFill>
              </a:rPr>
              <a:t>.</a:t>
            </a:r>
            <a:endParaRPr lang="en-US" sz="1800" dirty="0">
              <a:solidFill>
                <a:schemeClr val="tx1"/>
              </a:solidFill>
            </a:endParaRPr>
          </a:p>
          <a:p>
            <a:pPr marL="285750" indent="-182880">
              <a:lnSpc>
                <a:spcPct val="90000"/>
              </a:lnSpc>
              <a:buFont typeface="Wingdings" pitchFamily="2" charset="2"/>
              <a:buChar char="§"/>
            </a:pPr>
            <a:r>
              <a:rPr lang="en-US" sz="1800" dirty="0">
                <a:solidFill>
                  <a:schemeClr val="tx1"/>
                </a:solidFill>
              </a:rPr>
              <a:t>Import Data Section. có </a:t>
            </a:r>
            <a:r>
              <a:rPr lang="en-US" sz="1800" dirty="0" err="1">
                <a:solidFill>
                  <a:schemeClr val="tx1"/>
                </a:solidFill>
              </a:rPr>
              <a:t>tên</a:t>
            </a:r>
            <a:r>
              <a:rPr lang="en-US" sz="1800" dirty="0">
                <a:solidFill>
                  <a:schemeClr val="tx1"/>
                </a:solidFill>
              </a:rPr>
              <a:t> là .</a:t>
            </a:r>
            <a:r>
              <a:rPr lang="en-US" sz="1800" b="1" dirty="0" err="1">
                <a:solidFill>
                  <a:schemeClr val="tx1"/>
                </a:solidFill>
              </a:rPr>
              <a:t>idata</a:t>
            </a:r>
            <a:r>
              <a:rPr lang="en-US" sz="1800" b="1" dirty="0">
                <a:solidFill>
                  <a:schemeClr val="tx1"/>
                </a:solidFill>
              </a:rPr>
              <a:t>.</a:t>
            </a:r>
            <a:endParaRPr lang="en-US" sz="1800" dirty="0">
              <a:solidFill>
                <a:schemeClr val="tx1"/>
              </a:solidFill>
            </a:endParaRPr>
          </a:p>
          <a:p>
            <a:pPr marL="285750" indent="-182880">
              <a:lnSpc>
                <a:spcPct val="90000"/>
              </a:lnSpc>
              <a:buFont typeface="Wingdings" pitchFamily="2" charset="2"/>
              <a:buChar char="§"/>
            </a:pPr>
            <a:r>
              <a:rPr lang="en-US" sz="1800" dirty="0">
                <a:solidFill>
                  <a:schemeClr val="tx1"/>
                </a:solidFill>
              </a:rPr>
              <a:t>Debug Information Section, có </a:t>
            </a:r>
            <a:r>
              <a:rPr lang="en-US" sz="1800" dirty="0" err="1">
                <a:solidFill>
                  <a:schemeClr val="tx1"/>
                </a:solidFill>
              </a:rPr>
              <a:t>tên</a:t>
            </a:r>
            <a:r>
              <a:rPr lang="en-US" sz="1800" dirty="0">
                <a:solidFill>
                  <a:schemeClr val="tx1"/>
                </a:solidFill>
              </a:rPr>
              <a:t> là .</a:t>
            </a:r>
            <a:r>
              <a:rPr lang="en-US" sz="1800" b="1" dirty="0">
                <a:solidFill>
                  <a:schemeClr val="tx1"/>
                </a:solidFill>
              </a:rPr>
              <a:t>debug.</a:t>
            </a:r>
            <a:endParaRPr lang="en-US" sz="1800" dirty="0">
              <a:solidFill>
                <a:schemeClr val="tx1"/>
              </a:solidFill>
            </a:endParaRPr>
          </a:p>
        </p:txBody>
      </p:sp>
      <p:pic>
        <p:nvPicPr>
          <p:cNvPr id="5" name="Picture 2" descr="https://d33wubrfki0l68.cloudfront.net/75c1ade53d6d84b685e06a5ad4e3c74c8269d29e/dd935/img/92270565db9f7a93c18b286f1f958219404aa74f.png">
            <a:extLst>
              <a:ext uri="{FF2B5EF4-FFF2-40B4-BE49-F238E27FC236}">
                <a16:creationId xmlns:a16="http://schemas.microsoft.com/office/drawing/2014/main" id="{C8CD73C3-432A-4C43-8D76-DCC6ED3C1A6F}"/>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8822306" y="0"/>
            <a:ext cx="2608612"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128" name="Group 127">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9" name="Oval 128">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0" name="Oval 129">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37C82B9F-A09D-4E08-97B4-43F16D27BF71}"/>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2049212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heel(1)">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13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BE1BF-606A-4077-A7CD-D0572509EF5B}"/>
              </a:ext>
            </a:extLst>
          </p:cNvPr>
          <p:cNvSpPr>
            <a:spLocks noGrp="1"/>
          </p:cNvSpPr>
          <p:nvPr>
            <p:ph type="title"/>
          </p:nvPr>
        </p:nvSpPr>
        <p:spPr>
          <a:xfrm>
            <a:off x="8156350" y="484632"/>
            <a:ext cx="3544035" cy="1609344"/>
          </a:xfrm>
          <a:ln>
            <a:noFill/>
          </a:ln>
        </p:spPr>
        <p:txBody>
          <a:bodyPr>
            <a:normAutofit/>
          </a:bodyPr>
          <a:lstStyle/>
          <a:p>
            <a:br>
              <a:rPr lang="en-US" sz="3200" dirty="0"/>
            </a:br>
            <a:r>
              <a:rPr lang="en-US" sz="3200" dirty="0">
                <a:solidFill>
                  <a:srgbClr val="0070C0"/>
                </a:solidFill>
              </a:rPr>
              <a:t>II.2.2 DOS header</a:t>
            </a:r>
            <a:br>
              <a:rPr lang="en-US" sz="3200" dirty="0"/>
            </a:br>
            <a:endParaRPr lang="en-US" sz="3200" dirty="0"/>
          </a:p>
        </p:txBody>
      </p:sp>
      <p:pic>
        <p:nvPicPr>
          <p:cNvPr id="4" name="Picture 3">
            <a:extLst>
              <a:ext uri="{FF2B5EF4-FFF2-40B4-BE49-F238E27FC236}">
                <a16:creationId xmlns:a16="http://schemas.microsoft.com/office/drawing/2014/main" id="{ABC9364D-1975-4145-A40F-38FE5CEF0561}"/>
              </a:ext>
            </a:extLst>
          </p:cNvPr>
          <p:cNvPicPr>
            <a:picLocks noChangeAspect="1"/>
          </p:cNvPicPr>
          <p:nvPr/>
        </p:nvPicPr>
        <p:blipFill>
          <a:blip r:embed="rId4"/>
          <a:stretch>
            <a:fillRect/>
          </a:stretch>
        </p:blipFill>
        <p:spPr>
          <a:xfrm>
            <a:off x="633999" y="722399"/>
            <a:ext cx="6882269" cy="5423463"/>
          </a:xfrm>
          <a:prstGeom prst="rect">
            <a:avLst/>
          </a:prstGeom>
        </p:spPr>
      </p:pic>
      <p:sp>
        <p:nvSpPr>
          <p:cNvPr id="3" name="Content Placeholder 2">
            <a:extLst>
              <a:ext uri="{FF2B5EF4-FFF2-40B4-BE49-F238E27FC236}">
                <a16:creationId xmlns:a16="http://schemas.microsoft.com/office/drawing/2014/main" id="{7508819D-21A4-443D-9490-363FBFD60F11}"/>
              </a:ext>
            </a:extLst>
          </p:cNvPr>
          <p:cNvSpPr>
            <a:spLocks noGrp="1"/>
          </p:cNvSpPr>
          <p:nvPr>
            <p:ph idx="1"/>
          </p:nvPr>
        </p:nvSpPr>
        <p:spPr>
          <a:xfrm>
            <a:off x="8156351" y="2121408"/>
            <a:ext cx="3544034" cy="4050792"/>
          </a:xfrm>
        </p:spPr>
        <p:txBody>
          <a:bodyPr>
            <a:normAutofit/>
          </a:bodyPr>
          <a:lstStyle/>
          <a:p>
            <a:r>
              <a:rPr lang="vi-VN" sz="1800" dirty="0"/>
              <a:t>Tất cả các file PE bắt đầu bằng DOS Header</a:t>
            </a:r>
            <a:r>
              <a:rPr lang="en-US" sz="1800" dirty="0"/>
              <a:t>.</a:t>
            </a:r>
          </a:p>
          <a:p>
            <a:r>
              <a:rPr lang="en-US" sz="1800" dirty="0"/>
              <a:t>V</a:t>
            </a:r>
            <a:r>
              <a:rPr lang="vi-VN" sz="1800" dirty="0"/>
              <a:t>ùng này chiếm 64 bytes đầu tiên của files. </a:t>
            </a:r>
            <a:endParaRPr lang="en-US" sz="1800" dirty="0"/>
          </a:p>
          <a:p>
            <a:r>
              <a:rPr lang="vi-VN" sz="1800" dirty="0"/>
              <a:t>Vùng này được dùng  trong trường hợp chương trình chạy trên nền DOS, hệ điều hành DOS nhận biết đây là một file thực thi hợp lệ và sẽ thực thi nội dung trong phần DOS stub.</a:t>
            </a:r>
            <a:endParaRPr lang="en-US" sz="1800" dirty="0"/>
          </a:p>
          <a:p>
            <a:r>
              <a:rPr lang="vi-VN" sz="1800" dirty="0"/>
              <a:t>Trong đó chúng ta cần quan tâm tới hai trường:</a:t>
            </a:r>
            <a:r>
              <a:rPr lang="en-US" sz="1800" dirty="0"/>
              <a:t> </a:t>
            </a:r>
            <a:r>
              <a:rPr lang="en-US" sz="1800" dirty="0" err="1"/>
              <a:t>e_magic</a:t>
            </a:r>
            <a:r>
              <a:rPr lang="en-US" sz="1800" dirty="0"/>
              <a:t>, </a:t>
            </a:r>
            <a:r>
              <a:rPr lang="en-US" sz="1800" dirty="0" err="1"/>
              <a:t>e_lfanew</a:t>
            </a:r>
            <a:r>
              <a:rPr lang="en-US" sz="1800" dirty="0"/>
              <a:t>.</a:t>
            </a:r>
          </a:p>
        </p:txBody>
      </p:sp>
      <p:grpSp>
        <p:nvGrpSpPr>
          <p:cNvPr id="2056" name="Group 13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1" name="Oval 14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2" name="Oval 14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FECBECE9-F4B2-4B9D-9A4D-DAC98C9FBACA}"/>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900989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80">
                                          <p:stCondLst>
                                            <p:cond delay="0"/>
                                          </p:stCondLst>
                                        </p:cTn>
                                        <p:tgtEl>
                                          <p:spTgt spid="4"/>
                                        </p:tgtEl>
                                      </p:cBhvr>
                                    </p:animEffect>
                                    <p:anim calcmode="lin" valueType="num">
                                      <p:cBhvr>
                                        <p:cTn id="3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gtEl>
                                      </p:cBhvr>
                                      <p:to x="100000" y="60000"/>
                                    </p:animScale>
                                    <p:animScale>
                                      <p:cBhvr>
                                        <p:cTn id="36" dur="166" decel="50000">
                                          <p:stCondLst>
                                            <p:cond delay="676"/>
                                          </p:stCondLst>
                                        </p:cTn>
                                        <p:tgtEl>
                                          <p:spTgt spid="4"/>
                                        </p:tgtEl>
                                      </p:cBhvr>
                                      <p:to x="100000" y="100000"/>
                                    </p:animScale>
                                    <p:animScale>
                                      <p:cBhvr>
                                        <p:cTn id="37" dur="26">
                                          <p:stCondLst>
                                            <p:cond delay="1312"/>
                                          </p:stCondLst>
                                        </p:cTn>
                                        <p:tgtEl>
                                          <p:spTgt spid="4"/>
                                        </p:tgtEl>
                                      </p:cBhvr>
                                      <p:to x="100000" y="80000"/>
                                    </p:animScale>
                                    <p:animScale>
                                      <p:cBhvr>
                                        <p:cTn id="38" dur="166" decel="50000">
                                          <p:stCondLst>
                                            <p:cond delay="1338"/>
                                          </p:stCondLst>
                                        </p:cTn>
                                        <p:tgtEl>
                                          <p:spTgt spid="4"/>
                                        </p:tgtEl>
                                      </p:cBhvr>
                                      <p:to x="100000" y="100000"/>
                                    </p:animScale>
                                    <p:animScale>
                                      <p:cBhvr>
                                        <p:cTn id="39" dur="26">
                                          <p:stCondLst>
                                            <p:cond delay="1642"/>
                                          </p:stCondLst>
                                        </p:cTn>
                                        <p:tgtEl>
                                          <p:spTgt spid="4"/>
                                        </p:tgtEl>
                                      </p:cBhvr>
                                      <p:to x="100000" y="90000"/>
                                    </p:animScale>
                                    <p:animScale>
                                      <p:cBhvr>
                                        <p:cTn id="40" dur="166" decel="50000">
                                          <p:stCondLst>
                                            <p:cond delay="1668"/>
                                          </p:stCondLst>
                                        </p:cTn>
                                        <p:tgtEl>
                                          <p:spTgt spid="4"/>
                                        </p:tgtEl>
                                      </p:cBhvr>
                                      <p:to x="100000" y="100000"/>
                                    </p:animScale>
                                    <p:animScale>
                                      <p:cBhvr>
                                        <p:cTn id="41" dur="26">
                                          <p:stCondLst>
                                            <p:cond delay="1808"/>
                                          </p:stCondLst>
                                        </p:cTn>
                                        <p:tgtEl>
                                          <p:spTgt spid="4"/>
                                        </p:tgtEl>
                                      </p:cBhvr>
                                      <p:to x="100000" y="95000"/>
                                    </p:animScale>
                                    <p:animScale>
                                      <p:cBhvr>
                                        <p:cTn id="4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02EF8-A8AB-4568-A333-3FA5CB028725}"/>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II.2.2 DOS header</a:t>
            </a:r>
          </a:p>
        </p:txBody>
      </p:sp>
      <p:pic>
        <p:nvPicPr>
          <p:cNvPr id="6" name="Picture 5">
            <a:extLst>
              <a:ext uri="{FF2B5EF4-FFF2-40B4-BE49-F238E27FC236}">
                <a16:creationId xmlns:a16="http://schemas.microsoft.com/office/drawing/2014/main" id="{698F3F69-FDC9-4B93-A5DE-1BD790061461}"/>
              </a:ext>
            </a:extLst>
          </p:cNvPr>
          <p:cNvPicPr>
            <a:picLocks noChangeAspect="1"/>
          </p:cNvPicPr>
          <p:nvPr/>
        </p:nvPicPr>
        <p:blipFill>
          <a:blip r:embed="rId4"/>
          <a:stretch>
            <a:fillRect/>
          </a:stretch>
        </p:blipFill>
        <p:spPr>
          <a:xfrm>
            <a:off x="633999" y="1997457"/>
            <a:ext cx="6882269" cy="2873347"/>
          </a:xfrm>
          <a:prstGeom prst="rect">
            <a:avLst/>
          </a:prstGeom>
        </p:spPr>
      </p:pic>
      <p:sp>
        <p:nvSpPr>
          <p:cNvPr id="3" name="Content Placeholder 2">
            <a:extLst>
              <a:ext uri="{FF2B5EF4-FFF2-40B4-BE49-F238E27FC236}">
                <a16:creationId xmlns:a16="http://schemas.microsoft.com/office/drawing/2014/main" id="{E12A3E15-AA25-4203-AFDF-86EF04ACA7DD}"/>
              </a:ext>
            </a:extLst>
          </p:cNvPr>
          <p:cNvSpPr>
            <a:spLocks noGrp="1"/>
          </p:cNvSpPr>
          <p:nvPr>
            <p:ph idx="1"/>
          </p:nvPr>
        </p:nvSpPr>
        <p:spPr>
          <a:xfrm>
            <a:off x="8156351" y="2121408"/>
            <a:ext cx="3544034" cy="4050792"/>
          </a:xfrm>
        </p:spPr>
        <p:txBody>
          <a:bodyPr>
            <a:normAutofit/>
          </a:bodyPr>
          <a:lstStyle/>
          <a:p>
            <a:r>
              <a:rPr lang="en-US" sz="1800" dirty="0" err="1"/>
              <a:t>Từ</a:t>
            </a:r>
            <a:r>
              <a:rPr lang="en-US" sz="1800" dirty="0"/>
              <a:t> thông tin </a:t>
            </a:r>
            <a:r>
              <a:rPr lang="en-US" sz="1800" dirty="0" err="1"/>
              <a:t>từ</a:t>
            </a:r>
            <a:r>
              <a:rPr lang="en-US" sz="1800" dirty="0"/>
              <a:t> tr</a:t>
            </a:r>
            <a:r>
              <a:rPr lang="vi-VN" sz="1800" dirty="0"/>
              <a:t>ư</a:t>
            </a:r>
            <a:r>
              <a:rPr lang="en-US" sz="1800" dirty="0" err="1"/>
              <a:t>ờng</a:t>
            </a:r>
            <a:r>
              <a:rPr lang="en-US" sz="1800" dirty="0"/>
              <a:t> </a:t>
            </a:r>
            <a:r>
              <a:rPr lang="en-US" sz="1800" dirty="0" err="1"/>
              <a:t>e_lfanew</a:t>
            </a:r>
            <a:r>
              <a:rPr lang="en-US" sz="1800" dirty="0"/>
              <a:t> ta có thể </a:t>
            </a:r>
            <a:r>
              <a:rPr lang="en-US" sz="1800" dirty="0" err="1"/>
              <a:t>tìm</a:t>
            </a:r>
            <a:r>
              <a:rPr lang="en-US" sz="1800" dirty="0"/>
              <a:t> đ</a:t>
            </a:r>
            <a:r>
              <a:rPr lang="vi-VN" sz="1800" dirty="0"/>
              <a:t>ư</a:t>
            </a:r>
            <a:r>
              <a:rPr lang="en-US" sz="1800" dirty="0" err="1"/>
              <a:t>ợc</a:t>
            </a:r>
            <a:r>
              <a:rPr lang="en-US" sz="1800" dirty="0"/>
              <a:t> PE </a:t>
            </a:r>
            <a:r>
              <a:rPr lang="en-US" sz="1800" dirty="0" err="1"/>
              <a:t>Heder</a:t>
            </a:r>
            <a:endParaRPr lang="en-US" sz="1800" dirty="0"/>
          </a:p>
          <a:p>
            <a:r>
              <a:rPr lang="en-US" sz="1800" dirty="0"/>
              <a:t>Trường </a:t>
            </a:r>
            <a:r>
              <a:rPr lang="en-US" sz="1800" dirty="0" err="1"/>
              <a:t>e_magic</a:t>
            </a:r>
            <a:r>
              <a:rPr lang="en-US" sz="1800" dirty="0"/>
              <a:t> </a:t>
            </a:r>
            <a:r>
              <a:rPr lang="en-US" sz="1800" dirty="0" err="1"/>
              <a:t>chữ</a:t>
            </a:r>
            <a:r>
              <a:rPr lang="en-US" sz="1800" dirty="0"/>
              <a:t> </a:t>
            </a:r>
            <a:r>
              <a:rPr lang="en-US" sz="1800" dirty="0" err="1"/>
              <a:t>ký</a:t>
            </a:r>
            <a:r>
              <a:rPr lang="en-US" sz="1800" dirty="0"/>
              <a:t> của PE file, </a:t>
            </a:r>
            <a:r>
              <a:rPr lang="en-US" sz="1800" dirty="0" err="1"/>
              <a:t>giá</a:t>
            </a:r>
            <a:r>
              <a:rPr lang="en-US" sz="1800" dirty="0"/>
              <a:t> </a:t>
            </a:r>
            <a:r>
              <a:rPr lang="en-US" sz="1800" dirty="0" err="1"/>
              <a:t>trị</a:t>
            </a:r>
            <a:r>
              <a:rPr lang="en-US" sz="1800" dirty="0"/>
              <a:t>: 4Dh, 5Ah</a:t>
            </a:r>
          </a:p>
          <a:p>
            <a:endParaRPr lang="en-US" sz="1600" dirty="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7AEA71D6-45FC-4BB3-8151-36DCA49CAC95}"/>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0734798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EA1CC-8D5A-463A-8C5A-C3F157FE58BE}"/>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II.2.3 DOS STUB</a:t>
            </a:r>
          </a:p>
        </p:txBody>
      </p:sp>
      <p:pic>
        <p:nvPicPr>
          <p:cNvPr id="9" name="Picture 8">
            <a:extLst>
              <a:ext uri="{FF2B5EF4-FFF2-40B4-BE49-F238E27FC236}">
                <a16:creationId xmlns:a16="http://schemas.microsoft.com/office/drawing/2014/main" id="{85438045-2F81-4CA5-ACD4-637ECDB25A6D}"/>
              </a:ext>
            </a:extLst>
          </p:cNvPr>
          <p:cNvPicPr>
            <a:picLocks noChangeAspect="1"/>
          </p:cNvPicPr>
          <p:nvPr/>
        </p:nvPicPr>
        <p:blipFill>
          <a:blip r:embed="rId4"/>
          <a:stretch>
            <a:fillRect/>
          </a:stretch>
        </p:blipFill>
        <p:spPr>
          <a:xfrm>
            <a:off x="633999" y="1515699"/>
            <a:ext cx="6882269" cy="3836863"/>
          </a:xfrm>
          <a:prstGeom prst="rect">
            <a:avLst/>
          </a:prstGeom>
        </p:spPr>
      </p:pic>
      <p:sp>
        <p:nvSpPr>
          <p:cNvPr id="3" name="Content Placeholder 2">
            <a:extLst>
              <a:ext uri="{FF2B5EF4-FFF2-40B4-BE49-F238E27FC236}">
                <a16:creationId xmlns:a16="http://schemas.microsoft.com/office/drawing/2014/main" id="{3C3AD361-9523-4E10-A52A-8C86CAB18911}"/>
              </a:ext>
            </a:extLst>
          </p:cNvPr>
          <p:cNvSpPr>
            <a:spLocks noGrp="1"/>
          </p:cNvSpPr>
          <p:nvPr>
            <p:ph idx="1"/>
          </p:nvPr>
        </p:nvSpPr>
        <p:spPr>
          <a:xfrm>
            <a:off x="8156351" y="2121408"/>
            <a:ext cx="3544034" cy="4050792"/>
          </a:xfrm>
        </p:spPr>
        <p:txBody>
          <a:bodyPr>
            <a:normAutofit/>
          </a:bodyPr>
          <a:lstStyle/>
          <a:p>
            <a:r>
              <a:rPr lang="vi-VN" sz="1800" dirty="0"/>
              <a:t>DOS Stub chỉ là một chương trình DOS EXE nhỏ hiển thị một thông báo lỗi, là phần để tương thích với Windows 16bit. </a:t>
            </a:r>
            <a:endParaRPr lang="en-US" sz="1800" dirty="0"/>
          </a:p>
          <a:p>
            <a:r>
              <a:rPr lang="vi-VN" sz="1800" dirty="0"/>
              <a:t>Ví dụ như trong hình minh họa dưới đây, thông báo sẽ hiện ra như sau: “This is program cannot be run in DOS mode”</a:t>
            </a:r>
            <a:r>
              <a:rPr lang="en-US" sz="1800" dirty="0"/>
              <a:t>.</a:t>
            </a:r>
          </a:p>
          <a:p>
            <a:endParaRPr lang="en-US" sz="1600" dirty="0"/>
          </a:p>
          <a:p>
            <a:pPr marL="0" indent="0">
              <a:buNone/>
            </a:pPr>
            <a:endParaRPr lang="en-US" sz="1600" dirty="0"/>
          </a:p>
        </p:txBody>
      </p:sp>
      <p:grpSp>
        <p:nvGrpSpPr>
          <p:cNvPr id="16" name="Group 1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AutoShape 8" descr="https://farm8.staticflickr.com/7463/16019578090_133bc0955a_o.png">
            <a:extLst>
              <a:ext uri="{FF2B5EF4-FFF2-40B4-BE49-F238E27FC236}">
                <a16:creationId xmlns:a16="http://schemas.microsoft.com/office/drawing/2014/main" id="{D02BE652-865A-4B00-979B-94972639C31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farm8.staticflickr.com/7463/16019578090_133bc0955a_o.png">
            <a:extLst>
              <a:ext uri="{FF2B5EF4-FFF2-40B4-BE49-F238E27FC236}">
                <a16:creationId xmlns:a16="http://schemas.microsoft.com/office/drawing/2014/main" id="{5F082807-A101-44B5-9C31-0000F7240F9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Slide Number Placeholder 4">
            <a:extLst>
              <a:ext uri="{FF2B5EF4-FFF2-40B4-BE49-F238E27FC236}">
                <a16:creationId xmlns:a16="http://schemas.microsoft.com/office/drawing/2014/main" id="{D86A4019-E49E-4D56-90DF-DA7A8EB57492}"/>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2655345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000"/>
                                        <p:tgtEl>
                                          <p:spTgt spid="9"/>
                                        </p:tgtEl>
                                      </p:cBhvr>
                                    </p:animEffect>
                                    <p:anim calcmode="lin" valueType="num">
                                      <p:cBhvr>
                                        <p:cTn id="22" dur="2000" fill="hold"/>
                                        <p:tgtEl>
                                          <p:spTgt spid="9"/>
                                        </p:tgtEl>
                                        <p:attrNameLst>
                                          <p:attrName>ppt_w</p:attrName>
                                        </p:attrNameLst>
                                      </p:cBhvr>
                                      <p:tavLst>
                                        <p:tav tm="0" fmla="#ppt_w*sin(2.5*pi*$)">
                                          <p:val>
                                            <p:fltVal val="0"/>
                                          </p:val>
                                        </p:tav>
                                        <p:tav tm="100000">
                                          <p:val>
                                            <p:fltVal val="1"/>
                                          </p:val>
                                        </p:tav>
                                      </p:tavLst>
                                    </p:anim>
                                    <p:anim calcmode="lin" valueType="num">
                                      <p:cBhvr>
                                        <p:cTn id="23"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A80FB-CD3A-45E2-9E1A-36094735EC06}"/>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II.2.4 PE </a:t>
            </a:r>
            <a:r>
              <a:rPr lang="en-US" sz="3200" dirty="0" err="1">
                <a:solidFill>
                  <a:srgbClr val="0070C0"/>
                </a:solidFill>
              </a:rPr>
              <a:t>HEader</a:t>
            </a:r>
            <a:endParaRPr lang="en-US" sz="3200" dirty="0">
              <a:solidFill>
                <a:srgbClr val="0070C0"/>
              </a:solidFill>
            </a:endParaRPr>
          </a:p>
        </p:txBody>
      </p:sp>
      <p:pic>
        <p:nvPicPr>
          <p:cNvPr id="6" name="Picture 5">
            <a:extLst>
              <a:ext uri="{FF2B5EF4-FFF2-40B4-BE49-F238E27FC236}">
                <a16:creationId xmlns:a16="http://schemas.microsoft.com/office/drawing/2014/main" id="{CD4B0F6C-CC55-42CB-94FC-5CBFE7537931}"/>
              </a:ext>
            </a:extLst>
          </p:cNvPr>
          <p:cNvPicPr>
            <a:picLocks noChangeAspect="1"/>
          </p:cNvPicPr>
          <p:nvPr/>
        </p:nvPicPr>
        <p:blipFill rotWithShape="1">
          <a:blip r:embed="rId4"/>
          <a:srcRect r="3577" b="1"/>
          <a:stretch/>
        </p:blipFill>
        <p:spPr>
          <a:xfrm>
            <a:off x="633999" y="1578378"/>
            <a:ext cx="6882269" cy="3711505"/>
          </a:xfrm>
          <a:prstGeom prst="rect">
            <a:avLst/>
          </a:prstGeom>
        </p:spPr>
      </p:pic>
      <p:sp>
        <p:nvSpPr>
          <p:cNvPr id="3" name="Content Placeholder 2">
            <a:extLst>
              <a:ext uri="{FF2B5EF4-FFF2-40B4-BE49-F238E27FC236}">
                <a16:creationId xmlns:a16="http://schemas.microsoft.com/office/drawing/2014/main" id="{3AF49CA1-5995-4794-820E-EE03836EDE9F}"/>
              </a:ext>
            </a:extLst>
          </p:cNvPr>
          <p:cNvSpPr>
            <a:spLocks noGrp="1"/>
          </p:cNvSpPr>
          <p:nvPr>
            <p:ph idx="1"/>
          </p:nvPr>
        </p:nvSpPr>
        <p:spPr>
          <a:xfrm>
            <a:off x="8156351" y="2121408"/>
            <a:ext cx="3544034" cy="4050792"/>
          </a:xfrm>
        </p:spPr>
        <p:txBody>
          <a:bodyPr>
            <a:normAutofit/>
          </a:bodyPr>
          <a:lstStyle/>
          <a:p>
            <a:r>
              <a:rPr lang="vi-VN" sz="1600" dirty="0"/>
              <a:t>PE Header là thuật ngữ chung đại diễn cho một cấu trúc được đặt tên là </a:t>
            </a:r>
            <a:r>
              <a:rPr lang="vi-VN" sz="1600" b="1" dirty="0"/>
              <a:t>IMAGE_NT_HEADERS. IMAGE_NT_HEADERS</a:t>
            </a:r>
            <a:r>
              <a:rPr lang="vi-VN" sz="1600" dirty="0"/>
              <a:t> có 3 thành phần và được định nghĩa trong file </a:t>
            </a:r>
            <a:r>
              <a:rPr lang="vi-VN" sz="1600" b="1" dirty="0"/>
              <a:t>windows.inc</a:t>
            </a:r>
            <a:r>
              <a:rPr lang="vi-VN" sz="1600" dirty="0"/>
              <a:t> như sau:</a:t>
            </a:r>
            <a:endParaRPr lang="en-US" sz="1600" dirty="0"/>
          </a:p>
          <a:p>
            <a:r>
              <a:rPr lang="en-GB" sz="1600" dirty="0"/>
              <a:t>PE Header </a:t>
            </a:r>
            <a:r>
              <a:rPr lang="en-GB" sz="1600" dirty="0" err="1"/>
              <a:t>gồm</a:t>
            </a:r>
            <a:r>
              <a:rPr lang="en-GB" sz="1600" dirty="0"/>
              <a:t> 248 bytes </a:t>
            </a:r>
            <a:r>
              <a:rPr lang="en-GB" sz="1600" dirty="0" err="1"/>
              <a:t>liền</a:t>
            </a:r>
            <a:r>
              <a:rPr lang="en-GB" sz="1600" dirty="0"/>
              <a:t> </a:t>
            </a:r>
            <a:r>
              <a:rPr lang="en-GB" sz="1600" dirty="0" err="1"/>
              <a:t>sau</a:t>
            </a:r>
            <a:r>
              <a:rPr lang="en-GB" sz="1600" dirty="0"/>
              <a:t> DOS STUB.  </a:t>
            </a:r>
            <a:endParaRPr lang="en-US" sz="1600" dirty="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5AD831C6-92E3-4410-8AFD-4135047475A7}"/>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64539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B89B0-3461-409C-AEEC-A6208088617F}"/>
              </a:ext>
            </a:extLst>
          </p:cNvPr>
          <p:cNvSpPr>
            <a:spLocks noGrp="1"/>
          </p:cNvSpPr>
          <p:nvPr>
            <p:ph type="title"/>
          </p:nvPr>
        </p:nvSpPr>
        <p:spPr>
          <a:xfrm>
            <a:off x="1069848" y="4846002"/>
            <a:ext cx="10058400" cy="1522993"/>
          </a:xfrm>
        </p:spPr>
        <p:txBody>
          <a:bodyPr>
            <a:normAutofit/>
          </a:bodyPr>
          <a:lstStyle/>
          <a:p>
            <a:r>
              <a:rPr lang="en-US" sz="6000" dirty="0">
                <a:solidFill>
                  <a:srgbClr val="0070C0"/>
                </a:solidFill>
              </a:rPr>
              <a:t>II.2.4 PE </a:t>
            </a:r>
            <a:r>
              <a:rPr lang="en-US" sz="6000" dirty="0" err="1">
                <a:solidFill>
                  <a:srgbClr val="0070C0"/>
                </a:solidFill>
              </a:rPr>
              <a:t>HEader</a:t>
            </a:r>
            <a:endParaRPr lang="en-US" sz="6000" dirty="0">
              <a:solidFill>
                <a:srgbClr val="0070C0"/>
              </a:solidFill>
            </a:endParaRPr>
          </a:p>
        </p:txBody>
      </p:sp>
      <p:sp>
        <p:nvSpPr>
          <p:cNvPr id="3" name="Content Placeholder 2">
            <a:extLst>
              <a:ext uri="{FF2B5EF4-FFF2-40B4-BE49-F238E27FC236}">
                <a16:creationId xmlns:a16="http://schemas.microsoft.com/office/drawing/2014/main" id="{211939F2-1C97-400C-AB61-837E00BD71C2}"/>
              </a:ext>
            </a:extLst>
          </p:cNvPr>
          <p:cNvSpPr>
            <a:spLocks noGrp="1"/>
          </p:cNvSpPr>
          <p:nvPr>
            <p:ph idx="1"/>
          </p:nvPr>
        </p:nvSpPr>
        <p:spPr>
          <a:xfrm>
            <a:off x="1069848" y="965199"/>
            <a:ext cx="4704419" cy="3488445"/>
          </a:xfrm>
        </p:spPr>
        <p:txBody>
          <a:bodyPr>
            <a:normAutofit/>
          </a:bodyPr>
          <a:lstStyle/>
          <a:p>
            <a:pPr fontAlgn="base"/>
            <a:r>
              <a:rPr lang="vi-VN" sz="1800" b="1" dirty="0"/>
              <a:t>Signature</a:t>
            </a:r>
            <a:r>
              <a:rPr lang="vi-VN" sz="1800" dirty="0"/>
              <a:t>:  dấu hiệu nhận biết định dạng File (4 bytes)</a:t>
            </a:r>
          </a:p>
          <a:p>
            <a:pPr lvl="1" fontAlgn="base"/>
            <a:r>
              <a:rPr lang="vi-VN" dirty="0"/>
              <a:t>(PE : 50 45 00 00 – 32 bits)</a:t>
            </a:r>
          </a:p>
          <a:p>
            <a:pPr lvl="1" fontAlgn="base"/>
            <a:r>
              <a:rPr lang="vi-VN" dirty="0"/>
              <a:t>(NE : 4E 45 00 00 – 16 bits)</a:t>
            </a:r>
          </a:p>
          <a:p>
            <a:pPr lvl="1" fontAlgn="base"/>
            <a:r>
              <a:rPr lang="vi-VN" dirty="0"/>
              <a:t>(LE : 4C 45 00 00 – trình điều khiển thiết bị ảo Window 3.x)</a:t>
            </a:r>
          </a:p>
          <a:p>
            <a:pPr lvl="1" fontAlgn="base"/>
            <a:r>
              <a:rPr lang="vi-VN" dirty="0"/>
              <a:t>( LX : 45 58 00 00 – File cho OS/2 2.0 )</a:t>
            </a:r>
          </a:p>
          <a:p>
            <a:pPr fontAlgn="base"/>
            <a:r>
              <a:rPr lang="vi-VN" sz="1800" b="1" dirty="0"/>
              <a:t>File Header</a:t>
            </a:r>
            <a:r>
              <a:rPr lang="vi-VN" sz="1800" dirty="0"/>
              <a:t>: chứa thông tin về sơ đồ bố trí vật lý và những đặc tính của file (20 bytes)</a:t>
            </a:r>
          </a:p>
          <a:p>
            <a:pPr fontAlgn="base"/>
            <a:r>
              <a:rPr lang="vi-VN" sz="1800" b="1" dirty="0"/>
              <a:t>Optional Header</a:t>
            </a:r>
            <a:r>
              <a:rPr lang="vi-VN" sz="1800" dirty="0"/>
              <a:t>: chứa thông tin về sơ đồ logic bên trong của một file PE (224 bytes)</a:t>
            </a:r>
            <a:endParaRPr lang="en-US" sz="1800" dirty="0"/>
          </a:p>
          <a:p>
            <a:pPr fontAlgn="base"/>
            <a:endParaRPr lang="vi-VN" sz="1800" dirty="0"/>
          </a:p>
        </p:txBody>
      </p:sp>
      <p:pic>
        <p:nvPicPr>
          <p:cNvPr id="5" name="Picture 4">
            <a:extLst>
              <a:ext uri="{FF2B5EF4-FFF2-40B4-BE49-F238E27FC236}">
                <a16:creationId xmlns:a16="http://schemas.microsoft.com/office/drawing/2014/main" id="{58B96342-AEDF-4900-9E49-FA0985095E44}"/>
              </a:ext>
            </a:extLst>
          </p:cNvPr>
          <p:cNvPicPr>
            <a:picLocks noChangeAspect="1"/>
          </p:cNvPicPr>
          <p:nvPr/>
        </p:nvPicPr>
        <p:blipFill>
          <a:blip r:embed="rId4"/>
          <a:stretch>
            <a:fillRect/>
          </a:stretch>
        </p:blipFill>
        <p:spPr>
          <a:xfrm>
            <a:off x="6417732" y="2041016"/>
            <a:ext cx="4761324" cy="1107008"/>
          </a:xfrm>
          <a:prstGeom prst="rect">
            <a:avLst/>
          </a:prstGeom>
        </p:spPr>
      </p:pic>
      <p:grpSp>
        <p:nvGrpSpPr>
          <p:cNvPr id="14" name="Group 13">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6" name="Oval 15">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4" name="Slide Number Placeholder 3">
            <a:extLst>
              <a:ext uri="{FF2B5EF4-FFF2-40B4-BE49-F238E27FC236}">
                <a16:creationId xmlns:a16="http://schemas.microsoft.com/office/drawing/2014/main" id="{EBF2D9B8-22E4-4999-9740-2D1ADDEC4AFE}"/>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45883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7" dur="500"/>
                                        <p:tgtEl>
                                          <p:spTgt spid="3">
                                            <p:txEl>
                                              <p:pRg st="5" end="5"/>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524987F-EC12-4D39-9C97-F83CD54911AF}"/>
              </a:ext>
            </a:extLst>
          </p:cNvPr>
          <p:cNvSpPr>
            <a:spLocks noGrp="1"/>
          </p:cNvSpPr>
          <p:nvPr>
            <p:ph type="title"/>
          </p:nvPr>
        </p:nvSpPr>
        <p:spPr>
          <a:xfrm>
            <a:off x="1069848" y="484632"/>
            <a:ext cx="10058400" cy="1609344"/>
          </a:xfrm>
        </p:spPr>
        <p:txBody>
          <a:bodyPr>
            <a:normAutofit/>
          </a:bodyPr>
          <a:lstStyle/>
          <a:p>
            <a:r>
              <a:rPr lang="en-US" dirty="0">
                <a:solidFill>
                  <a:srgbClr val="00B0F0"/>
                </a:solidFill>
              </a:rPr>
              <a:t>I.1 Đặt vấn </a:t>
            </a:r>
            <a:r>
              <a:rPr lang="en-US" dirty="0" err="1">
                <a:solidFill>
                  <a:srgbClr val="00B0F0"/>
                </a:solidFill>
              </a:rPr>
              <a:t>đề</a:t>
            </a:r>
            <a:endParaRPr lang="en-US" dirty="0">
              <a:solidFill>
                <a:srgbClr val="00B0F0"/>
              </a:solidFill>
            </a:endParaRPr>
          </a:p>
        </p:txBody>
      </p:sp>
      <p:sp>
        <p:nvSpPr>
          <p:cNvPr id="3" name="Content Placeholder 2">
            <a:extLst>
              <a:ext uri="{FF2B5EF4-FFF2-40B4-BE49-F238E27FC236}">
                <a16:creationId xmlns:a16="http://schemas.microsoft.com/office/drawing/2014/main" id="{7A655A5E-5C36-482A-AE96-C6FB9A58C959}"/>
              </a:ext>
            </a:extLst>
          </p:cNvPr>
          <p:cNvSpPr>
            <a:spLocks noGrp="1"/>
          </p:cNvSpPr>
          <p:nvPr>
            <p:ph idx="1"/>
          </p:nvPr>
        </p:nvSpPr>
        <p:spPr>
          <a:xfrm>
            <a:off x="1069848" y="2320412"/>
            <a:ext cx="10058400" cy="3851787"/>
          </a:xfrm>
        </p:spPr>
        <p:txBody>
          <a:bodyPr>
            <a:normAutofit/>
          </a:bodyPr>
          <a:lstStyle/>
          <a:p>
            <a:r>
              <a:rPr lang="en-US" sz="1700" dirty="0">
                <a:latin typeface="Times New Roman" panose="02020603050405020304" pitchFamily="18" charset="0"/>
                <a:cs typeface="Times New Roman" panose="02020603050405020304" pitchFamily="18" charset="0"/>
              </a:rPr>
              <a:t>Tại </a:t>
            </a:r>
            <a:r>
              <a:rPr lang="en-US" sz="1700" dirty="0" err="1">
                <a:latin typeface="Times New Roman" panose="02020603050405020304" pitchFamily="18" charset="0"/>
                <a:cs typeface="Times New Roman" panose="02020603050405020304" pitchFamily="18" charset="0"/>
              </a:rPr>
              <a:t>sao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lại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máy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tính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chỉ</a:t>
            </a:r>
            <a:r>
              <a:rPr lang="en-US" sz="1700" dirty="0">
                <a:latin typeface="Times New Roman" panose="02020603050405020304" pitchFamily="18" charset="0"/>
                <a:cs typeface="Times New Roman" panose="02020603050405020304" pitchFamily="18" charset="0"/>
              </a:rPr>
              <a:t> có 4GB RAM nhưng </a:t>
            </a:r>
            <a:r>
              <a:rPr lang="en-US" sz="1700" dirty="0" err="1">
                <a:latin typeface="Times New Roman" panose="02020603050405020304" pitchFamily="18" charset="0"/>
                <a:cs typeface="Times New Roman" panose="02020603050405020304" pitchFamily="18" charset="0"/>
              </a:rPr>
              <a:t>lại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chạy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dược</a:t>
            </a:r>
            <a:r>
              <a:rPr lang="en-US" sz="1700" dirty="0">
                <a:latin typeface="Times New Roman" panose="02020603050405020304" pitchFamily="18" charset="0"/>
                <a:cs typeface="Times New Roman" panose="02020603050405020304" pitchFamily="18" charset="0"/>
              </a:rPr>
              <a:t> rất nhiều </a:t>
            </a:r>
            <a:r>
              <a:rPr lang="en-US" sz="1700" dirty="0" err="1">
                <a:latin typeface="Times New Roman" panose="02020603050405020304" pitchFamily="18" charset="0"/>
                <a:cs typeface="Times New Roman" panose="02020603050405020304" pitchFamily="18" charset="0"/>
              </a:rPr>
              <a:t>tiến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trình</a:t>
            </a:r>
            <a:r>
              <a:rPr lang="en-US" sz="1700" dirty="0">
                <a:latin typeface="Times New Roman" panose="02020603050405020304" pitchFamily="18" charset="0"/>
                <a:cs typeface="Times New Roman" panose="02020603050405020304" pitchFamily="18" charset="0"/>
              </a:rPr>
              <a:t>.</a:t>
            </a:r>
          </a:p>
          <a:p>
            <a:r>
              <a:rPr lang="en-US" sz="1700" dirty="0">
                <a:latin typeface="Times New Roman" panose="02020603050405020304" pitchFamily="18" charset="0"/>
                <a:cs typeface="Times New Roman" panose="02020603050405020304" pitchFamily="18" charset="0"/>
              </a:rPr>
              <a:t>K</a:t>
            </a:r>
            <a:r>
              <a:rPr lang="vi-VN" sz="1700" dirty="0">
                <a:cs typeface="Times New Roman" panose="02020603050405020304" pitchFamily="18" charset="0"/>
              </a:rPr>
              <a:t>hông phải tất cả các phần của một process cần thiết phải được nạp vào bộ nhớ chính tại cùng một thời điểm</a:t>
            </a:r>
            <a:r>
              <a:rPr lang="en-US" sz="1700" dirty="0">
                <a:latin typeface="Times New Roman" panose="02020603050405020304" pitchFamily="18" charset="0"/>
                <a:cs typeface="Times New Roman" panose="02020603050405020304" pitchFamily="18" charset="0"/>
              </a:rPr>
              <a:t>.</a:t>
            </a:r>
          </a:p>
          <a:p>
            <a:pPr lvl="1"/>
            <a:endParaRPr lang="en-US" sz="1700" dirty="0">
              <a:latin typeface="Times New Roman" panose="02020603050405020304" pitchFamily="18" charset="0"/>
              <a:cs typeface="Times New Roman" panose="02020603050405020304" pitchFamily="18" charset="0"/>
            </a:endParaRPr>
          </a:p>
          <a:p>
            <a:pPr lvl="1"/>
            <a:r>
              <a:rPr lang="vi-VN" sz="1700" dirty="0">
                <a:cs typeface="Times New Roman" panose="02020603050405020304" pitchFamily="18" charset="0"/>
              </a:rPr>
              <a:t>Một số tính năng ít khi được dùng của một chương trình</a:t>
            </a:r>
            <a:r>
              <a:rPr lang="en-US" sz="1700" dirty="0">
                <a:latin typeface="Times New Roman" panose="02020603050405020304" pitchFamily="18" charset="0"/>
                <a:cs typeface="Times New Roman" panose="02020603050405020304" pitchFamily="18" charset="0"/>
              </a:rPr>
              <a:t>.</a:t>
            </a:r>
          </a:p>
          <a:p>
            <a:pPr lvl="1"/>
            <a:r>
              <a:rPr lang="vi-VN" sz="1700" dirty="0">
                <a:cs typeface="Times New Roman" panose="02020603050405020304" pitchFamily="18" charset="0"/>
              </a:rPr>
              <a:t>Các arrays, list, tables được cấp phát bộ nhớ (cấp phát tĩnh) nhiều hơn yêu cầu thực sự </a:t>
            </a:r>
            <a:endParaRPr lang="en-US" sz="1700" dirty="0">
              <a:latin typeface="Times New Roman" panose="02020603050405020304" pitchFamily="18" charset="0"/>
              <a:cs typeface="Times New Roman" panose="02020603050405020304" pitchFamily="18" charset="0"/>
            </a:endParaRPr>
          </a:p>
          <a:p>
            <a:r>
              <a:rPr lang="vi-VN" sz="1700" dirty="0">
                <a:cs typeface="Times New Roman" panose="02020603050405020304" pitchFamily="18" charset="0"/>
              </a:rPr>
              <a:t>Ngay cả khi toàn bộ chương trình đều cần dùng thì có thể không cần dùng toàn bộ cùng một lúc.</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N</a:t>
            </a:r>
            <a:r>
              <a:rPr lang="vi-VN" sz="1700" dirty="0">
                <a:cs typeface="Times New Roman" panose="02020603050405020304" pitchFamily="18" charset="0"/>
              </a:rPr>
              <a:t>hằm mục đích sử dụng hiệu quả cả CPU và RAM (bộ nhớ vật lý hay, cũng có thể được gọi là bộ nhớ thật). </a:t>
            </a:r>
            <a:endParaRPr lang="en-US" sz="1700" dirty="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Máy</a:t>
            </a:r>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tính</a:t>
            </a:r>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sử</a:t>
            </a:r>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dụng</a:t>
            </a:r>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bộ</a:t>
            </a:r>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nhớ</a:t>
            </a:r>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ảo</a:t>
            </a:r>
            <a:r>
              <a:rPr lang="en-US" sz="1700" dirty="0">
                <a:latin typeface="Times New Roman" panose="02020603050405020304" pitchFamily="18" charset="0"/>
                <a:cs typeface="Times New Roman" panose="02020603050405020304" pitchFamily="18" charset="0"/>
                <a:sym typeface="Wingdings" panose="05000000000000000000" pitchFamily="2" charset="2"/>
              </a:rPr>
              <a:t> để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giải</a:t>
            </a:r>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quyết</a:t>
            </a:r>
            <a:r>
              <a:rPr lang="en-US" sz="1700" dirty="0">
                <a:latin typeface="Times New Roman" panose="02020603050405020304" pitchFamily="18" charset="0"/>
                <a:cs typeface="Times New Roman" panose="02020603050405020304" pitchFamily="18" charset="0"/>
                <a:sym typeface="Wingdings" panose="05000000000000000000" pitchFamily="2" charset="2"/>
              </a:rPr>
              <a:t>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các</a:t>
            </a:r>
            <a:r>
              <a:rPr lang="en-US" sz="1700" dirty="0">
                <a:latin typeface="Times New Roman" panose="02020603050405020304" pitchFamily="18" charset="0"/>
                <a:cs typeface="Times New Roman" panose="02020603050405020304" pitchFamily="18" charset="0"/>
                <a:sym typeface="Wingdings" panose="05000000000000000000" pitchFamily="2" charset="2"/>
              </a:rPr>
              <a:t> vấn </a:t>
            </a:r>
            <a:r>
              <a:rPr lang="en-US" sz="1700" dirty="0" err="1">
                <a:latin typeface="Times New Roman" panose="02020603050405020304" pitchFamily="18" charset="0"/>
                <a:cs typeface="Times New Roman" panose="02020603050405020304" pitchFamily="18" charset="0"/>
                <a:sym typeface="Wingdings" panose="05000000000000000000" pitchFamily="2" charset="2"/>
              </a:rPr>
              <a:t>đề</a:t>
            </a:r>
            <a:r>
              <a:rPr lang="en-US" sz="1700" dirty="0">
                <a:latin typeface="Times New Roman" panose="02020603050405020304" pitchFamily="18" charset="0"/>
                <a:cs typeface="Times New Roman" panose="02020603050405020304" pitchFamily="18" charset="0"/>
                <a:sym typeface="Wingdings" panose="05000000000000000000" pitchFamily="2" charset="2"/>
              </a:rPr>
              <a:t> này</a:t>
            </a:r>
            <a:endParaRPr lang="en-US" sz="1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C96375-EA45-43F4-A323-A6B37E54F95B}"/>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2</a:t>
            </a:fld>
            <a:endParaRPr lang="en-US"/>
          </a:p>
        </p:txBody>
      </p:sp>
    </p:spTree>
    <p:extLst>
      <p:ext uri="{BB962C8B-B14F-4D97-AF65-F5344CB8AC3E}">
        <p14:creationId xmlns:p14="http://schemas.microsoft.com/office/powerpoint/2010/main" val="419485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B1394-0830-4AB9-9096-E2B2F420A573}"/>
              </a:ext>
            </a:extLst>
          </p:cNvPr>
          <p:cNvSpPr>
            <a:spLocks noGrp="1"/>
          </p:cNvSpPr>
          <p:nvPr>
            <p:ph type="title"/>
          </p:nvPr>
        </p:nvSpPr>
        <p:spPr>
          <a:xfrm>
            <a:off x="8156350" y="484632"/>
            <a:ext cx="3702575" cy="1609344"/>
          </a:xfrm>
          <a:ln>
            <a:noFill/>
          </a:ln>
        </p:spPr>
        <p:txBody>
          <a:bodyPr>
            <a:normAutofit/>
          </a:bodyPr>
          <a:lstStyle/>
          <a:p>
            <a:r>
              <a:rPr lang="en-US" sz="3200" dirty="0">
                <a:solidFill>
                  <a:srgbClr val="0070C0"/>
                </a:solidFill>
              </a:rPr>
              <a:t>II.2.4.1 </a:t>
            </a:r>
            <a:r>
              <a:rPr lang="en-US" sz="3200" b="1" dirty="0">
                <a:solidFill>
                  <a:srgbClr val="0070C0"/>
                </a:solidFill>
              </a:rPr>
              <a:t>FILE_HEADER</a:t>
            </a:r>
            <a:endParaRPr lang="en-US" sz="3200" dirty="0">
              <a:solidFill>
                <a:srgbClr val="0070C0"/>
              </a:solidFill>
            </a:endParaRPr>
          </a:p>
        </p:txBody>
      </p:sp>
      <p:pic>
        <p:nvPicPr>
          <p:cNvPr id="4" name="Picture 3">
            <a:extLst>
              <a:ext uri="{FF2B5EF4-FFF2-40B4-BE49-F238E27FC236}">
                <a16:creationId xmlns:a16="http://schemas.microsoft.com/office/drawing/2014/main" id="{FE1EA2A9-2965-4E9A-9459-46CE6EFD838E}"/>
              </a:ext>
            </a:extLst>
          </p:cNvPr>
          <p:cNvPicPr>
            <a:picLocks noChangeAspect="1"/>
          </p:cNvPicPr>
          <p:nvPr/>
        </p:nvPicPr>
        <p:blipFill>
          <a:blip r:embed="rId4"/>
          <a:stretch>
            <a:fillRect/>
          </a:stretch>
        </p:blipFill>
        <p:spPr>
          <a:xfrm>
            <a:off x="633999" y="1384916"/>
            <a:ext cx="6882269" cy="4098429"/>
          </a:xfrm>
          <a:prstGeom prst="rect">
            <a:avLst/>
          </a:prstGeom>
        </p:spPr>
      </p:pic>
      <p:sp>
        <p:nvSpPr>
          <p:cNvPr id="3" name="Content Placeholder 2">
            <a:extLst>
              <a:ext uri="{FF2B5EF4-FFF2-40B4-BE49-F238E27FC236}">
                <a16:creationId xmlns:a16="http://schemas.microsoft.com/office/drawing/2014/main" id="{C6328EAF-28E9-4802-BD43-94C5F49EE030}"/>
              </a:ext>
            </a:extLst>
          </p:cNvPr>
          <p:cNvSpPr>
            <a:spLocks noGrp="1"/>
          </p:cNvSpPr>
          <p:nvPr>
            <p:ph idx="1"/>
          </p:nvPr>
        </p:nvSpPr>
        <p:spPr>
          <a:xfrm>
            <a:off x="8156351" y="2121408"/>
            <a:ext cx="3544034" cy="4050792"/>
          </a:xfrm>
        </p:spPr>
        <p:txBody>
          <a:bodyPr>
            <a:normAutofit/>
          </a:bodyPr>
          <a:lstStyle/>
          <a:p>
            <a:r>
              <a:rPr lang="vi-VN" sz="1500" b="1" dirty="0"/>
              <a:t>FILE_HEADER</a:t>
            </a:r>
            <a:r>
              <a:rPr lang="vi-VN" sz="1500" dirty="0"/>
              <a:t>: bao gồm 20 bytes tiếp theo của PE Header, phần này chứa thông tin về sơ đồ bố trí vật lý và các đặc tính của file. </a:t>
            </a:r>
            <a:endParaRPr lang="en-US" sz="1500" dirty="0"/>
          </a:p>
          <a:p>
            <a:pPr fontAlgn="base"/>
            <a:r>
              <a:rPr lang="vi-VN" sz="1500" b="1" dirty="0"/>
              <a:t>Machine</a:t>
            </a:r>
            <a:r>
              <a:rPr lang="vi-VN" sz="1500" dirty="0"/>
              <a:t>: giá trị xác định PE File này được biên dịch cho dòng máy nào (dưới dạng mã trên Intel 32 bits)</a:t>
            </a:r>
          </a:p>
          <a:p>
            <a:pPr fontAlgn="base"/>
            <a:r>
              <a:rPr lang="vi-VN" sz="1500" b="1" dirty="0"/>
              <a:t>NumberOfSections</a:t>
            </a:r>
            <a:r>
              <a:rPr lang="vi-VN" sz="1500" dirty="0"/>
              <a:t>: cho biết số Section của PE File. Thành phần này cần thay đổi nếu như muốn thêm hoặc xóa bất kỳ sections nào trong một PE File.</a:t>
            </a:r>
          </a:p>
          <a:p>
            <a:pPr fontAlgn="base"/>
            <a:r>
              <a:rPr lang="vi-VN" sz="1500" b="1" dirty="0"/>
              <a:t>Characteristics</a:t>
            </a:r>
            <a:r>
              <a:rPr lang="vi-VN" sz="1500" dirty="0"/>
              <a:t>: là bit cờ, xác định định dạng PE File. </a:t>
            </a:r>
          </a:p>
          <a:p>
            <a:pPr lvl="1" fontAlgn="base"/>
            <a:r>
              <a:rPr lang="vi-VN" sz="1500" dirty="0"/>
              <a:t>Giá trị 0x0102 nếu là file *.EXE</a:t>
            </a:r>
          </a:p>
          <a:p>
            <a:pPr lvl="1" fontAlgn="base"/>
            <a:r>
              <a:rPr lang="vi-VN" sz="1500" dirty="0"/>
              <a:t>Giá trị 0x2102 nếu là file *.DLL</a:t>
            </a:r>
          </a:p>
          <a:p>
            <a:endParaRPr lang="vi-VN" sz="1500" dirty="0"/>
          </a:p>
          <a:p>
            <a:pPr marL="0" indent="0">
              <a:buNone/>
            </a:pPr>
            <a:endParaRPr lang="en-US" sz="1500" dirty="0"/>
          </a:p>
        </p:txBody>
      </p:sp>
      <p:grpSp>
        <p:nvGrpSpPr>
          <p:cNvPr id="20"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05DF8A9F-A2B6-423C-838E-05A57F1ABC75}"/>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4239715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arn(inVertical)">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683F7-D5B6-45E6-8F35-3F96AB76A003}"/>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II.2.4.1 </a:t>
            </a:r>
            <a:r>
              <a:rPr lang="en-US" sz="3200" b="1" dirty="0">
                <a:solidFill>
                  <a:srgbClr val="0070C0"/>
                </a:solidFill>
              </a:rPr>
              <a:t>FILE_HEADER</a:t>
            </a:r>
            <a:endParaRPr lang="en-US" sz="3200" dirty="0">
              <a:solidFill>
                <a:srgbClr val="0070C0"/>
              </a:solidFill>
            </a:endParaRPr>
          </a:p>
        </p:txBody>
      </p:sp>
      <p:sp>
        <p:nvSpPr>
          <p:cNvPr id="3" name="Content Placeholder 2">
            <a:extLst>
              <a:ext uri="{FF2B5EF4-FFF2-40B4-BE49-F238E27FC236}">
                <a16:creationId xmlns:a16="http://schemas.microsoft.com/office/drawing/2014/main" id="{ED5F7213-27A3-49BF-B05C-40465332D3C2}"/>
              </a:ext>
            </a:extLst>
          </p:cNvPr>
          <p:cNvSpPr>
            <a:spLocks noGrp="1"/>
          </p:cNvSpPr>
          <p:nvPr>
            <p:ph idx="1"/>
          </p:nvPr>
        </p:nvSpPr>
        <p:spPr>
          <a:xfrm>
            <a:off x="8156351" y="2121408"/>
            <a:ext cx="3544034" cy="4050792"/>
          </a:xfrm>
        </p:spPr>
        <p:txBody>
          <a:bodyPr>
            <a:normAutofit/>
          </a:bodyPr>
          <a:lstStyle/>
          <a:p>
            <a:r>
              <a:rPr lang="en-US" sz="1600" dirty="0" err="1"/>
              <a:t>Các</a:t>
            </a:r>
            <a:r>
              <a:rPr lang="en-US" sz="1600" dirty="0"/>
              <a:t> </a:t>
            </a:r>
            <a:r>
              <a:rPr lang="en-US" sz="1600" dirty="0" err="1"/>
              <a:t>giá</a:t>
            </a:r>
            <a:r>
              <a:rPr lang="en-US" sz="1600" dirty="0"/>
              <a:t> </a:t>
            </a:r>
            <a:r>
              <a:rPr lang="en-US" sz="1600" dirty="0" err="1"/>
              <a:t>trị</a:t>
            </a:r>
            <a:r>
              <a:rPr lang="en-US" sz="1600" dirty="0"/>
              <a:t> của tr</a:t>
            </a:r>
            <a:r>
              <a:rPr lang="vi-VN" sz="1600" dirty="0"/>
              <a:t>ư</a:t>
            </a:r>
            <a:r>
              <a:rPr lang="en-US" sz="1600" dirty="0" err="1"/>
              <a:t>ờng</a:t>
            </a:r>
            <a:r>
              <a:rPr lang="en-US" sz="1600" dirty="0"/>
              <a:t> Machine</a:t>
            </a:r>
          </a:p>
          <a:p>
            <a:endParaRPr lang="en-US" sz="1600" dirty="0"/>
          </a:p>
        </p:txBody>
      </p:sp>
      <p:grpSp>
        <p:nvGrpSpPr>
          <p:cNvPr id="23"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Table 4">
            <a:extLst>
              <a:ext uri="{FF2B5EF4-FFF2-40B4-BE49-F238E27FC236}">
                <a16:creationId xmlns:a16="http://schemas.microsoft.com/office/drawing/2014/main" id="{5048B9BE-BFEB-4A8F-8C65-A931D83AB4B8}"/>
              </a:ext>
            </a:extLst>
          </p:cNvPr>
          <p:cNvGraphicFramePr>
            <a:graphicFrameLocks noGrp="1"/>
          </p:cNvGraphicFramePr>
          <p:nvPr>
            <p:extLst>
              <p:ext uri="{D42A27DB-BD31-4B8C-83A1-F6EECF244321}">
                <p14:modId xmlns:p14="http://schemas.microsoft.com/office/powerpoint/2010/main" val="2930814930"/>
              </p:ext>
            </p:extLst>
          </p:nvPr>
        </p:nvGraphicFramePr>
        <p:xfrm>
          <a:off x="633999" y="834077"/>
          <a:ext cx="6882270" cy="5200112"/>
        </p:xfrm>
        <a:graphic>
          <a:graphicData uri="http://schemas.openxmlformats.org/drawingml/2006/table">
            <a:tbl>
              <a:tblPr>
                <a:tableStyleId>{69012ECD-51FC-41F1-AA8D-1B2483CD663E}</a:tableStyleId>
              </a:tblPr>
              <a:tblGrid>
                <a:gridCol w="2473297">
                  <a:extLst>
                    <a:ext uri="{9D8B030D-6E8A-4147-A177-3AD203B41FA5}">
                      <a16:colId xmlns:a16="http://schemas.microsoft.com/office/drawing/2014/main" val="137363319"/>
                    </a:ext>
                  </a:extLst>
                </a:gridCol>
                <a:gridCol w="624083">
                  <a:extLst>
                    <a:ext uri="{9D8B030D-6E8A-4147-A177-3AD203B41FA5}">
                      <a16:colId xmlns:a16="http://schemas.microsoft.com/office/drawing/2014/main" val="3729557915"/>
                    </a:ext>
                  </a:extLst>
                </a:gridCol>
                <a:gridCol w="3784890">
                  <a:extLst>
                    <a:ext uri="{9D8B030D-6E8A-4147-A177-3AD203B41FA5}">
                      <a16:colId xmlns:a16="http://schemas.microsoft.com/office/drawing/2014/main" val="956627257"/>
                    </a:ext>
                  </a:extLst>
                </a:gridCol>
              </a:tblGrid>
              <a:tr h="579815">
                <a:tc>
                  <a:txBody>
                    <a:bodyPr/>
                    <a:lstStyle/>
                    <a:p>
                      <a:pPr fontAlgn="t"/>
                      <a:r>
                        <a:rPr lang="en-US" sz="1000">
                          <a:effectLst/>
                        </a:rPr>
                        <a:t>IMAGE_FILE_MACHINE_UNKNOWN </a:t>
                      </a:r>
                      <a:br>
                        <a:rPr lang="en-US" sz="1000">
                          <a:effectLst/>
                        </a:rPr>
                      </a:br>
                      <a:endParaRPr lang="en-US" sz="1000">
                        <a:effectLst/>
                      </a:endParaRPr>
                    </a:p>
                  </a:txBody>
                  <a:tcPr marL="41400" marR="41400" marT="31051" marB="31051"/>
                </a:tc>
                <a:tc>
                  <a:txBody>
                    <a:bodyPr/>
                    <a:lstStyle/>
                    <a:p>
                      <a:pPr fontAlgn="t"/>
                      <a:r>
                        <a:rPr lang="en-US" sz="1000">
                          <a:effectLst/>
                        </a:rPr>
                        <a:t>0x0 </a:t>
                      </a:r>
                      <a:br>
                        <a:rPr lang="en-US" sz="1000">
                          <a:effectLst/>
                        </a:rPr>
                      </a:br>
                      <a:endParaRPr lang="en-US" sz="1000">
                        <a:effectLst/>
                      </a:endParaRPr>
                    </a:p>
                  </a:txBody>
                  <a:tcPr marL="41400" marR="41400" marT="31051" marB="31051"/>
                </a:tc>
                <a:tc>
                  <a:txBody>
                    <a:bodyPr/>
                    <a:lstStyle/>
                    <a:p>
                      <a:pPr fontAlgn="t"/>
                      <a:r>
                        <a:rPr lang="en-US" sz="1000">
                          <a:effectLst/>
                        </a:rPr>
                        <a:t>The contents of this field are assumed to be applicable to any machine type </a:t>
                      </a:r>
                      <a:br>
                        <a:rPr lang="en-US" sz="1000">
                          <a:effectLst/>
                        </a:rPr>
                      </a:br>
                      <a:endParaRPr lang="en-US" sz="1000">
                        <a:effectLst/>
                      </a:endParaRPr>
                    </a:p>
                  </a:txBody>
                  <a:tcPr marL="41400" marR="41400" marT="31051" marB="31051"/>
                </a:tc>
                <a:extLst>
                  <a:ext uri="{0D108BD9-81ED-4DB2-BD59-A6C34878D82A}">
                    <a16:rowId xmlns:a16="http://schemas.microsoft.com/office/drawing/2014/main" val="1829782322"/>
                  </a:ext>
                </a:extLst>
              </a:tr>
              <a:tr h="420027">
                <a:tc>
                  <a:txBody>
                    <a:bodyPr/>
                    <a:lstStyle/>
                    <a:p>
                      <a:pPr fontAlgn="t"/>
                      <a:r>
                        <a:rPr lang="en-US" sz="1000">
                          <a:effectLst/>
                        </a:rPr>
                        <a:t>IMAGE_FILE_MACHINE_AM33 </a:t>
                      </a:r>
                      <a:br>
                        <a:rPr lang="en-US" sz="1000">
                          <a:effectLst/>
                        </a:rPr>
                      </a:br>
                      <a:endParaRPr lang="en-US" sz="1000">
                        <a:effectLst/>
                      </a:endParaRPr>
                    </a:p>
                  </a:txBody>
                  <a:tcPr marL="41400" marR="41400" marT="31051" marB="31051"/>
                </a:tc>
                <a:tc>
                  <a:txBody>
                    <a:bodyPr/>
                    <a:lstStyle/>
                    <a:p>
                      <a:pPr fontAlgn="t"/>
                      <a:r>
                        <a:rPr lang="en-US" sz="1000">
                          <a:effectLst/>
                        </a:rPr>
                        <a:t>0x1d3 </a:t>
                      </a:r>
                      <a:br>
                        <a:rPr lang="en-US" sz="1000">
                          <a:effectLst/>
                        </a:rPr>
                      </a:br>
                      <a:endParaRPr lang="en-US" sz="1000">
                        <a:effectLst/>
                      </a:endParaRPr>
                    </a:p>
                  </a:txBody>
                  <a:tcPr marL="41400" marR="41400" marT="31051" marB="31051"/>
                </a:tc>
                <a:tc>
                  <a:txBody>
                    <a:bodyPr/>
                    <a:lstStyle/>
                    <a:p>
                      <a:pPr fontAlgn="t"/>
                      <a:r>
                        <a:rPr lang="en-US" sz="1000">
                          <a:effectLst/>
                        </a:rPr>
                        <a:t>Matsushita AM33 </a:t>
                      </a:r>
                      <a:br>
                        <a:rPr lang="en-US" sz="1000">
                          <a:effectLst/>
                        </a:rPr>
                      </a:br>
                      <a:endParaRPr lang="en-US" sz="1000">
                        <a:effectLst/>
                      </a:endParaRPr>
                    </a:p>
                  </a:txBody>
                  <a:tcPr marL="41400" marR="41400" marT="31051" marB="31051"/>
                </a:tc>
                <a:extLst>
                  <a:ext uri="{0D108BD9-81ED-4DB2-BD59-A6C34878D82A}">
                    <a16:rowId xmlns:a16="http://schemas.microsoft.com/office/drawing/2014/main" val="3950128056"/>
                  </a:ext>
                </a:extLst>
              </a:tr>
              <a:tr h="420027">
                <a:tc>
                  <a:txBody>
                    <a:bodyPr/>
                    <a:lstStyle/>
                    <a:p>
                      <a:pPr fontAlgn="t"/>
                      <a:r>
                        <a:rPr lang="en-US" sz="1000">
                          <a:effectLst/>
                        </a:rPr>
                        <a:t>IMAGE_FILE_MACHINE_AMD64 </a:t>
                      </a:r>
                      <a:br>
                        <a:rPr lang="en-US" sz="1000">
                          <a:effectLst/>
                        </a:rPr>
                      </a:br>
                      <a:endParaRPr lang="en-US" sz="1000">
                        <a:effectLst/>
                      </a:endParaRPr>
                    </a:p>
                  </a:txBody>
                  <a:tcPr marL="41400" marR="41400" marT="31051" marB="31051"/>
                </a:tc>
                <a:tc>
                  <a:txBody>
                    <a:bodyPr/>
                    <a:lstStyle/>
                    <a:p>
                      <a:pPr fontAlgn="t"/>
                      <a:r>
                        <a:rPr lang="en-US" sz="1000">
                          <a:effectLst/>
                        </a:rPr>
                        <a:t>0x8664</a:t>
                      </a:r>
                      <a:br>
                        <a:rPr lang="en-US" sz="1000">
                          <a:effectLst/>
                        </a:rPr>
                      </a:br>
                      <a:endParaRPr lang="en-US" sz="1000">
                        <a:effectLst/>
                      </a:endParaRPr>
                    </a:p>
                  </a:txBody>
                  <a:tcPr marL="41400" marR="41400" marT="31051" marB="31051"/>
                </a:tc>
                <a:tc>
                  <a:txBody>
                    <a:bodyPr/>
                    <a:lstStyle/>
                    <a:p>
                      <a:pPr fontAlgn="t"/>
                      <a:r>
                        <a:rPr lang="en-US" sz="1000">
                          <a:effectLst/>
                        </a:rPr>
                        <a:t>x64 </a:t>
                      </a:r>
                      <a:br>
                        <a:rPr lang="en-US" sz="1000">
                          <a:effectLst/>
                        </a:rPr>
                      </a:br>
                      <a:endParaRPr lang="en-US" sz="1000">
                        <a:effectLst/>
                      </a:endParaRPr>
                    </a:p>
                  </a:txBody>
                  <a:tcPr marL="41400" marR="41400" marT="31051" marB="31051"/>
                </a:tc>
                <a:extLst>
                  <a:ext uri="{0D108BD9-81ED-4DB2-BD59-A6C34878D82A}">
                    <a16:rowId xmlns:a16="http://schemas.microsoft.com/office/drawing/2014/main" val="1164056488"/>
                  </a:ext>
                </a:extLst>
              </a:tr>
              <a:tr h="420027">
                <a:tc>
                  <a:txBody>
                    <a:bodyPr/>
                    <a:lstStyle/>
                    <a:p>
                      <a:pPr fontAlgn="t"/>
                      <a:r>
                        <a:rPr lang="en-US" sz="1000">
                          <a:effectLst/>
                        </a:rPr>
                        <a:t>IMAGE_FILE_MACHINE_ARM </a:t>
                      </a:r>
                      <a:br>
                        <a:rPr lang="en-US" sz="1000">
                          <a:effectLst/>
                        </a:rPr>
                      </a:br>
                      <a:endParaRPr lang="en-US" sz="1000">
                        <a:effectLst/>
                      </a:endParaRPr>
                    </a:p>
                  </a:txBody>
                  <a:tcPr marL="41400" marR="41400" marT="31051" marB="31051"/>
                </a:tc>
                <a:tc>
                  <a:txBody>
                    <a:bodyPr/>
                    <a:lstStyle/>
                    <a:p>
                      <a:pPr fontAlgn="t"/>
                      <a:r>
                        <a:rPr lang="en-US" sz="1000">
                          <a:effectLst/>
                        </a:rPr>
                        <a:t>0x1c0 </a:t>
                      </a:r>
                      <a:br>
                        <a:rPr lang="en-US" sz="1000">
                          <a:effectLst/>
                        </a:rPr>
                      </a:br>
                      <a:endParaRPr lang="en-US" sz="1000">
                        <a:effectLst/>
                      </a:endParaRPr>
                    </a:p>
                  </a:txBody>
                  <a:tcPr marL="41400" marR="41400" marT="31051" marB="31051"/>
                </a:tc>
                <a:tc>
                  <a:txBody>
                    <a:bodyPr/>
                    <a:lstStyle/>
                    <a:p>
                      <a:pPr fontAlgn="t"/>
                      <a:r>
                        <a:rPr lang="en-US" sz="1000" dirty="0">
                          <a:effectLst/>
                        </a:rPr>
                        <a:t>ARM little endian </a:t>
                      </a:r>
                      <a:br>
                        <a:rPr lang="en-US" sz="1000" dirty="0">
                          <a:effectLst/>
                        </a:rPr>
                      </a:br>
                      <a:endParaRPr lang="en-US" sz="1000" dirty="0">
                        <a:effectLst/>
                      </a:endParaRPr>
                    </a:p>
                  </a:txBody>
                  <a:tcPr marL="41400" marR="41400" marT="31051" marB="31051"/>
                </a:tc>
                <a:extLst>
                  <a:ext uri="{0D108BD9-81ED-4DB2-BD59-A6C34878D82A}">
                    <a16:rowId xmlns:a16="http://schemas.microsoft.com/office/drawing/2014/main" val="3973789902"/>
                  </a:ext>
                </a:extLst>
              </a:tr>
              <a:tr h="420027">
                <a:tc>
                  <a:txBody>
                    <a:bodyPr/>
                    <a:lstStyle/>
                    <a:p>
                      <a:pPr fontAlgn="t"/>
                      <a:r>
                        <a:rPr lang="en-US" sz="1000">
                          <a:effectLst/>
                        </a:rPr>
                        <a:t>IMAGE_FILE_MACHINE_ARM64 </a:t>
                      </a:r>
                      <a:br>
                        <a:rPr lang="en-US" sz="1000">
                          <a:effectLst/>
                        </a:rPr>
                      </a:br>
                      <a:endParaRPr lang="en-US" sz="1000">
                        <a:effectLst/>
                      </a:endParaRPr>
                    </a:p>
                  </a:txBody>
                  <a:tcPr marL="41400" marR="41400" marT="31051" marB="31051"/>
                </a:tc>
                <a:tc>
                  <a:txBody>
                    <a:bodyPr/>
                    <a:lstStyle/>
                    <a:p>
                      <a:pPr fontAlgn="t"/>
                      <a:r>
                        <a:rPr lang="en-US" sz="1000">
                          <a:effectLst/>
                        </a:rPr>
                        <a:t>0xaa64</a:t>
                      </a:r>
                      <a:br>
                        <a:rPr lang="en-US" sz="1000">
                          <a:effectLst/>
                        </a:rPr>
                      </a:br>
                      <a:endParaRPr lang="en-US" sz="1000">
                        <a:effectLst/>
                      </a:endParaRPr>
                    </a:p>
                  </a:txBody>
                  <a:tcPr marL="41400" marR="41400" marT="31051" marB="31051"/>
                </a:tc>
                <a:tc>
                  <a:txBody>
                    <a:bodyPr/>
                    <a:lstStyle/>
                    <a:p>
                      <a:pPr fontAlgn="t"/>
                      <a:r>
                        <a:rPr lang="en-US" sz="1000">
                          <a:effectLst/>
                        </a:rPr>
                        <a:t>ARM64 little endian </a:t>
                      </a:r>
                      <a:br>
                        <a:rPr lang="en-US" sz="1000">
                          <a:effectLst/>
                        </a:rPr>
                      </a:br>
                      <a:endParaRPr lang="en-US" sz="1000">
                        <a:effectLst/>
                      </a:endParaRPr>
                    </a:p>
                  </a:txBody>
                  <a:tcPr marL="41400" marR="41400" marT="31051" marB="31051"/>
                </a:tc>
                <a:extLst>
                  <a:ext uri="{0D108BD9-81ED-4DB2-BD59-A6C34878D82A}">
                    <a16:rowId xmlns:a16="http://schemas.microsoft.com/office/drawing/2014/main" val="2832139513"/>
                  </a:ext>
                </a:extLst>
              </a:tr>
              <a:tr h="420027">
                <a:tc>
                  <a:txBody>
                    <a:bodyPr/>
                    <a:lstStyle/>
                    <a:p>
                      <a:pPr fontAlgn="t"/>
                      <a:r>
                        <a:rPr lang="en-US" sz="1000">
                          <a:effectLst/>
                        </a:rPr>
                        <a:t>IMAGE_FILE_MACHINE_ARMNT </a:t>
                      </a:r>
                      <a:br>
                        <a:rPr lang="en-US" sz="1000">
                          <a:effectLst/>
                        </a:rPr>
                      </a:br>
                      <a:endParaRPr lang="en-US" sz="1000">
                        <a:effectLst/>
                      </a:endParaRPr>
                    </a:p>
                  </a:txBody>
                  <a:tcPr marL="41400" marR="41400" marT="31051" marB="31051"/>
                </a:tc>
                <a:tc>
                  <a:txBody>
                    <a:bodyPr/>
                    <a:lstStyle/>
                    <a:p>
                      <a:pPr fontAlgn="t"/>
                      <a:r>
                        <a:rPr lang="en-US" sz="1000">
                          <a:effectLst/>
                        </a:rPr>
                        <a:t>0x1c4 </a:t>
                      </a:r>
                      <a:br>
                        <a:rPr lang="en-US" sz="1000">
                          <a:effectLst/>
                        </a:rPr>
                      </a:br>
                      <a:endParaRPr lang="en-US" sz="1000">
                        <a:effectLst/>
                      </a:endParaRPr>
                    </a:p>
                  </a:txBody>
                  <a:tcPr marL="41400" marR="41400" marT="31051" marB="31051"/>
                </a:tc>
                <a:tc>
                  <a:txBody>
                    <a:bodyPr/>
                    <a:lstStyle/>
                    <a:p>
                      <a:pPr fontAlgn="t"/>
                      <a:r>
                        <a:rPr lang="en-US" sz="1000">
                          <a:effectLst/>
                        </a:rPr>
                        <a:t>ARM Thumb-2 little endian </a:t>
                      </a:r>
                      <a:br>
                        <a:rPr lang="en-US" sz="1000">
                          <a:effectLst/>
                        </a:rPr>
                      </a:br>
                      <a:endParaRPr lang="en-US" sz="1000">
                        <a:effectLst/>
                      </a:endParaRPr>
                    </a:p>
                  </a:txBody>
                  <a:tcPr marL="41400" marR="41400" marT="31051" marB="31051"/>
                </a:tc>
                <a:extLst>
                  <a:ext uri="{0D108BD9-81ED-4DB2-BD59-A6C34878D82A}">
                    <a16:rowId xmlns:a16="http://schemas.microsoft.com/office/drawing/2014/main" val="664483182"/>
                  </a:ext>
                </a:extLst>
              </a:tr>
              <a:tr h="420027">
                <a:tc>
                  <a:txBody>
                    <a:bodyPr/>
                    <a:lstStyle/>
                    <a:p>
                      <a:pPr fontAlgn="t"/>
                      <a:r>
                        <a:rPr lang="en-US" sz="1000">
                          <a:effectLst/>
                        </a:rPr>
                        <a:t>IMAGE_FILE_MACHINE_EBC </a:t>
                      </a:r>
                      <a:br>
                        <a:rPr lang="en-US" sz="1000">
                          <a:effectLst/>
                        </a:rPr>
                      </a:br>
                      <a:endParaRPr lang="en-US" sz="1000">
                        <a:effectLst/>
                      </a:endParaRPr>
                    </a:p>
                  </a:txBody>
                  <a:tcPr marL="41400" marR="41400" marT="31051" marB="31051"/>
                </a:tc>
                <a:tc>
                  <a:txBody>
                    <a:bodyPr/>
                    <a:lstStyle/>
                    <a:p>
                      <a:pPr fontAlgn="t"/>
                      <a:r>
                        <a:rPr lang="en-US" sz="1000">
                          <a:effectLst/>
                        </a:rPr>
                        <a:t>0xebc </a:t>
                      </a:r>
                      <a:br>
                        <a:rPr lang="en-US" sz="1000">
                          <a:effectLst/>
                        </a:rPr>
                      </a:br>
                      <a:endParaRPr lang="en-US" sz="1000">
                        <a:effectLst/>
                      </a:endParaRPr>
                    </a:p>
                  </a:txBody>
                  <a:tcPr marL="41400" marR="41400" marT="31051" marB="31051"/>
                </a:tc>
                <a:tc>
                  <a:txBody>
                    <a:bodyPr/>
                    <a:lstStyle/>
                    <a:p>
                      <a:pPr fontAlgn="t"/>
                      <a:r>
                        <a:rPr lang="en-US" sz="1000">
                          <a:effectLst/>
                        </a:rPr>
                        <a:t>EFI byte code </a:t>
                      </a:r>
                      <a:br>
                        <a:rPr lang="en-US" sz="1000">
                          <a:effectLst/>
                        </a:rPr>
                      </a:br>
                      <a:endParaRPr lang="en-US" sz="1000">
                        <a:effectLst/>
                      </a:endParaRPr>
                    </a:p>
                  </a:txBody>
                  <a:tcPr marL="41400" marR="41400" marT="31051" marB="31051"/>
                </a:tc>
                <a:extLst>
                  <a:ext uri="{0D108BD9-81ED-4DB2-BD59-A6C34878D82A}">
                    <a16:rowId xmlns:a16="http://schemas.microsoft.com/office/drawing/2014/main" val="3040323594"/>
                  </a:ext>
                </a:extLst>
              </a:tr>
              <a:tr h="420027">
                <a:tc>
                  <a:txBody>
                    <a:bodyPr/>
                    <a:lstStyle/>
                    <a:p>
                      <a:pPr fontAlgn="t"/>
                      <a:r>
                        <a:rPr lang="en-US" sz="1000">
                          <a:effectLst/>
                        </a:rPr>
                        <a:t>IMAGE_FILE_MACHINE_I386 </a:t>
                      </a:r>
                      <a:br>
                        <a:rPr lang="en-US" sz="1000">
                          <a:effectLst/>
                        </a:rPr>
                      </a:br>
                      <a:endParaRPr lang="en-US" sz="1000">
                        <a:effectLst/>
                      </a:endParaRPr>
                    </a:p>
                  </a:txBody>
                  <a:tcPr marL="41400" marR="41400" marT="31051" marB="31051"/>
                </a:tc>
                <a:tc>
                  <a:txBody>
                    <a:bodyPr/>
                    <a:lstStyle/>
                    <a:p>
                      <a:pPr fontAlgn="t"/>
                      <a:r>
                        <a:rPr lang="en-US" sz="1000">
                          <a:effectLst/>
                        </a:rPr>
                        <a:t>0x14c </a:t>
                      </a:r>
                      <a:br>
                        <a:rPr lang="en-US" sz="1000">
                          <a:effectLst/>
                        </a:rPr>
                      </a:br>
                      <a:endParaRPr lang="en-US" sz="1000">
                        <a:effectLst/>
                      </a:endParaRPr>
                    </a:p>
                  </a:txBody>
                  <a:tcPr marL="41400" marR="41400" marT="31051" marB="31051"/>
                </a:tc>
                <a:tc>
                  <a:txBody>
                    <a:bodyPr/>
                    <a:lstStyle/>
                    <a:p>
                      <a:pPr fontAlgn="t"/>
                      <a:r>
                        <a:rPr lang="en-US" sz="1000">
                          <a:effectLst/>
                        </a:rPr>
                        <a:t>Intel 386 or later processors and compatible processors </a:t>
                      </a:r>
                      <a:br>
                        <a:rPr lang="en-US" sz="1000">
                          <a:effectLst/>
                        </a:rPr>
                      </a:br>
                      <a:endParaRPr lang="en-US" sz="1000">
                        <a:effectLst/>
                      </a:endParaRPr>
                    </a:p>
                  </a:txBody>
                  <a:tcPr marL="41400" marR="41400" marT="31051" marB="31051"/>
                </a:tc>
                <a:extLst>
                  <a:ext uri="{0D108BD9-81ED-4DB2-BD59-A6C34878D82A}">
                    <a16:rowId xmlns:a16="http://schemas.microsoft.com/office/drawing/2014/main" val="322849801"/>
                  </a:ext>
                </a:extLst>
              </a:tr>
              <a:tr h="420027">
                <a:tc>
                  <a:txBody>
                    <a:bodyPr/>
                    <a:lstStyle/>
                    <a:p>
                      <a:pPr fontAlgn="t"/>
                      <a:r>
                        <a:rPr lang="en-US" sz="1000">
                          <a:effectLst/>
                        </a:rPr>
                        <a:t>IMAGE_FILE_MACHINE_IA64 </a:t>
                      </a:r>
                      <a:br>
                        <a:rPr lang="en-US" sz="1000">
                          <a:effectLst/>
                        </a:rPr>
                      </a:br>
                      <a:endParaRPr lang="en-US" sz="1000">
                        <a:effectLst/>
                      </a:endParaRPr>
                    </a:p>
                  </a:txBody>
                  <a:tcPr marL="41400" marR="41400" marT="31051" marB="31051"/>
                </a:tc>
                <a:tc>
                  <a:txBody>
                    <a:bodyPr/>
                    <a:lstStyle/>
                    <a:p>
                      <a:pPr fontAlgn="t"/>
                      <a:r>
                        <a:rPr lang="en-US" sz="1000">
                          <a:effectLst/>
                        </a:rPr>
                        <a:t>0x200 </a:t>
                      </a:r>
                      <a:br>
                        <a:rPr lang="en-US" sz="1000">
                          <a:effectLst/>
                        </a:rPr>
                      </a:br>
                      <a:endParaRPr lang="en-US" sz="1000">
                        <a:effectLst/>
                      </a:endParaRPr>
                    </a:p>
                  </a:txBody>
                  <a:tcPr marL="41400" marR="41400" marT="31051" marB="31051"/>
                </a:tc>
                <a:tc>
                  <a:txBody>
                    <a:bodyPr/>
                    <a:lstStyle/>
                    <a:p>
                      <a:pPr fontAlgn="t"/>
                      <a:r>
                        <a:rPr lang="en-US" sz="1000">
                          <a:effectLst/>
                        </a:rPr>
                        <a:t>Intel Itanium processor family </a:t>
                      </a:r>
                      <a:br>
                        <a:rPr lang="en-US" sz="1000">
                          <a:effectLst/>
                        </a:rPr>
                      </a:br>
                      <a:endParaRPr lang="en-US" sz="1000">
                        <a:effectLst/>
                      </a:endParaRPr>
                    </a:p>
                  </a:txBody>
                  <a:tcPr marL="41400" marR="41400" marT="31051" marB="31051"/>
                </a:tc>
                <a:extLst>
                  <a:ext uri="{0D108BD9-81ED-4DB2-BD59-A6C34878D82A}">
                    <a16:rowId xmlns:a16="http://schemas.microsoft.com/office/drawing/2014/main" val="1651629216"/>
                  </a:ext>
                </a:extLst>
              </a:tr>
              <a:tr h="420027">
                <a:tc>
                  <a:txBody>
                    <a:bodyPr/>
                    <a:lstStyle/>
                    <a:p>
                      <a:pPr fontAlgn="t"/>
                      <a:r>
                        <a:rPr lang="en-US" sz="1000">
                          <a:effectLst/>
                        </a:rPr>
                        <a:t>IMAGE_FILE_MACHINE_M32R </a:t>
                      </a:r>
                      <a:br>
                        <a:rPr lang="en-US" sz="1000">
                          <a:effectLst/>
                        </a:rPr>
                      </a:br>
                      <a:endParaRPr lang="en-US" sz="1000">
                        <a:effectLst/>
                      </a:endParaRPr>
                    </a:p>
                  </a:txBody>
                  <a:tcPr marL="41400" marR="41400" marT="31051" marB="31051"/>
                </a:tc>
                <a:tc>
                  <a:txBody>
                    <a:bodyPr/>
                    <a:lstStyle/>
                    <a:p>
                      <a:pPr fontAlgn="t"/>
                      <a:r>
                        <a:rPr lang="en-US" sz="1000">
                          <a:effectLst/>
                        </a:rPr>
                        <a:t>0x9041</a:t>
                      </a:r>
                      <a:br>
                        <a:rPr lang="en-US" sz="1000">
                          <a:effectLst/>
                        </a:rPr>
                      </a:br>
                      <a:endParaRPr lang="en-US" sz="1000">
                        <a:effectLst/>
                      </a:endParaRPr>
                    </a:p>
                  </a:txBody>
                  <a:tcPr marL="41400" marR="41400" marT="31051" marB="31051"/>
                </a:tc>
                <a:tc>
                  <a:txBody>
                    <a:bodyPr/>
                    <a:lstStyle/>
                    <a:p>
                      <a:pPr fontAlgn="t"/>
                      <a:r>
                        <a:rPr lang="en-US" sz="1000">
                          <a:effectLst/>
                        </a:rPr>
                        <a:t>Mitsubishi M32R little endian </a:t>
                      </a:r>
                      <a:br>
                        <a:rPr lang="en-US" sz="1000">
                          <a:effectLst/>
                        </a:rPr>
                      </a:br>
                      <a:endParaRPr lang="en-US" sz="1000">
                        <a:effectLst/>
                      </a:endParaRPr>
                    </a:p>
                  </a:txBody>
                  <a:tcPr marL="41400" marR="41400" marT="31051" marB="31051"/>
                </a:tc>
                <a:extLst>
                  <a:ext uri="{0D108BD9-81ED-4DB2-BD59-A6C34878D82A}">
                    <a16:rowId xmlns:a16="http://schemas.microsoft.com/office/drawing/2014/main" val="648070704"/>
                  </a:ext>
                </a:extLst>
              </a:tr>
              <a:tr h="420027">
                <a:tc>
                  <a:txBody>
                    <a:bodyPr/>
                    <a:lstStyle/>
                    <a:p>
                      <a:pPr fontAlgn="t"/>
                      <a:r>
                        <a:rPr lang="en-US" sz="1000">
                          <a:effectLst/>
                        </a:rPr>
                        <a:t>IMAGE_FILE_MACHINE_MIPS16 </a:t>
                      </a:r>
                      <a:br>
                        <a:rPr lang="en-US" sz="1000">
                          <a:effectLst/>
                        </a:rPr>
                      </a:br>
                      <a:endParaRPr lang="en-US" sz="1000">
                        <a:effectLst/>
                      </a:endParaRPr>
                    </a:p>
                  </a:txBody>
                  <a:tcPr marL="41400" marR="41400" marT="31051" marB="31051"/>
                </a:tc>
                <a:tc>
                  <a:txBody>
                    <a:bodyPr/>
                    <a:lstStyle/>
                    <a:p>
                      <a:pPr fontAlgn="t"/>
                      <a:r>
                        <a:rPr lang="en-US" sz="1000">
                          <a:effectLst/>
                        </a:rPr>
                        <a:t>0x266 </a:t>
                      </a:r>
                      <a:br>
                        <a:rPr lang="en-US" sz="1000">
                          <a:effectLst/>
                        </a:rPr>
                      </a:br>
                      <a:endParaRPr lang="en-US" sz="1000">
                        <a:effectLst/>
                      </a:endParaRPr>
                    </a:p>
                  </a:txBody>
                  <a:tcPr marL="41400" marR="41400" marT="31051" marB="31051"/>
                </a:tc>
                <a:tc>
                  <a:txBody>
                    <a:bodyPr/>
                    <a:lstStyle/>
                    <a:p>
                      <a:pPr fontAlgn="t"/>
                      <a:r>
                        <a:rPr lang="en-US" sz="1000">
                          <a:effectLst/>
                        </a:rPr>
                        <a:t>MIPS16 </a:t>
                      </a:r>
                      <a:br>
                        <a:rPr lang="en-US" sz="1000">
                          <a:effectLst/>
                        </a:rPr>
                      </a:br>
                      <a:endParaRPr lang="en-US" sz="1000">
                        <a:effectLst/>
                      </a:endParaRPr>
                    </a:p>
                  </a:txBody>
                  <a:tcPr marL="41400" marR="41400" marT="31051" marB="31051"/>
                </a:tc>
                <a:extLst>
                  <a:ext uri="{0D108BD9-81ED-4DB2-BD59-A6C34878D82A}">
                    <a16:rowId xmlns:a16="http://schemas.microsoft.com/office/drawing/2014/main" val="3540797901"/>
                  </a:ext>
                </a:extLst>
              </a:tr>
              <a:tr h="420027">
                <a:tc>
                  <a:txBody>
                    <a:bodyPr/>
                    <a:lstStyle/>
                    <a:p>
                      <a:pPr fontAlgn="t"/>
                      <a:r>
                        <a:rPr lang="en-US" sz="1000">
                          <a:effectLst/>
                        </a:rPr>
                        <a:t>IMAGE_FILE_MACHINE_MIPSFPU </a:t>
                      </a:r>
                      <a:br>
                        <a:rPr lang="en-US" sz="1000">
                          <a:effectLst/>
                        </a:rPr>
                      </a:br>
                      <a:endParaRPr lang="en-US" sz="1000">
                        <a:effectLst/>
                      </a:endParaRPr>
                    </a:p>
                  </a:txBody>
                  <a:tcPr marL="41400" marR="41400" marT="31051" marB="31051"/>
                </a:tc>
                <a:tc>
                  <a:txBody>
                    <a:bodyPr/>
                    <a:lstStyle/>
                    <a:p>
                      <a:pPr fontAlgn="t"/>
                      <a:r>
                        <a:rPr lang="en-US" sz="1000">
                          <a:effectLst/>
                        </a:rPr>
                        <a:t>0x366 </a:t>
                      </a:r>
                      <a:br>
                        <a:rPr lang="en-US" sz="1000">
                          <a:effectLst/>
                        </a:rPr>
                      </a:br>
                      <a:endParaRPr lang="en-US" sz="1000">
                        <a:effectLst/>
                      </a:endParaRPr>
                    </a:p>
                  </a:txBody>
                  <a:tcPr marL="41400" marR="41400" marT="31051" marB="31051"/>
                </a:tc>
                <a:tc>
                  <a:txBody>
                    <a:bodyPr/>
                    <a:lstStyle/>
                    <a:p>
                      <a:pPr fontAlgn="t"/>
                      <a:r>
                        <a:rPr lang="en-US" sz="1000" dirty="0">
                          <a:effectLst/>
                        </a:rPr>
                        <a:t>MIPS with FPU </a:t>
                      </a:r>
                    </a:p>
                  </a:txBody>
                  <a:tcPr marL="41400" marR="41400" marT="31051" marB="31051"/>
                </a:tc>
                <a:extLst>
                  <a:ext uri="{0D108BD9-81ED-4DB2-BD59-A6C34878D82A}">
                    <a16:rowId xmlns:a16="http://schemas.microsoft.com/office/drawing/2014/main" val="1897383777"/>
                  </a:ext>
                </a:extLst>
              </a:tr>
            </a:tbl>
          </a:graphicData>
        </a:graphic>
      </p:graphicFrame>
      <p:sp>
        <p:nvSpPr>
          <p:cNvPr id="4" name="Slide Number Placeholder 3">
            <a:extLst>
              <a:ext uri="{FF2B5EF4-FFF2-40B4-BE49-F238E27FC236}">
                <a16:creationId xmlns:a16="http://schemas.microsoft.com/office/drawing/2014/main" id="{0E71DB4A-8700-4FA8-B336-3F5004296F73}"/>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3883241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E4749-94FE-4581-AFC8-29F0EE603680}"/>
              </a:ext>
            </a:extLst>
          </p:cNvPr>
          <p:cNvSpPr>
            <a:spLocks noGrp="1"/>
          </p:cNvSpPr>
          <p:nvPr>
            <p:ph type="title"/>
          </p:nvPr>
        </p:nvSpPr>
        <p:spPr>
          <a:xfrm>
            <a:off x="382280" y="484632"/>
            <a:ext cx="6743844" cy="1609344"/>
          </a:xfrm>
        </p:spPr>
        <p:txBody>
          <a:bodyPr>
            <a:normAutofit/>
          </a:bodyPr>
          <a:lstStyle/>
          <a:p>
            <a:r>
              <a:rPr lang="en-US" sz="4800" dirty="0">
                <a:solidFill>
                  <a:srgbClr val="0070C0"/>
                </a:solidFill>
              </a:rPr>
              <a:t>II.2.4.2 Optional Header</a:t>
            </a:r>
          </a:p>
        </p:txBody>
      </p:sp>
      <p:sp>
        <p:nvSpPr>
          <p:cNvPr id="3" name="Content Placeholder 2">
            <a:extLst>
              <a:ext uri="{FF2B5EF4-FFF2-40B4-BE49-F238E27FC236}">
                <a16:creationId xmlns:a16="http://schemas.microsoft.com/office/drawing/2014/main" id="{C78EA044-5A45-4D10-B4A9-5BB8109B6346}"/>
              </a:ext>
            </a:extLst>
          </p:cNvPr>
          <p:cNvSpPr>
            <a:spLocks noGrp="1"/>
          </p:cNvSpPr>
          <p:nvPr>
            <p:ph idx="1"/>
          </p:nvPr>
        </p:nvSpPr>
        <p:spPr>
          <a:xfrm>
            <a:off x="382279" y="2121408"/>
            <a:ext cx="6743845" cy="4050792"/>
          </a:xfrm>
        </p:spPr>
        <p:txBody>
          <a:bodyPr>
            <a:normAutofit/>
          </a:bodyPr>
          <a:lstStyle/>
          <a:p>
            <a:r>
              <a:rPr lang="vi-VN" sz="1800" dirty="0"/>
              <a:t>Optional Header bao gồm 31 thành phần, chiếm 224 byte</a:t>
            </a:r>
            <a:r>
              <a:rPr lang="en-US" sz="1800" dirty="0"/>
              <a:t>s.</a:t>
            </a:r>
          </a:p>
          <a:p>
            <a:r>
              <a:rPr lang="vi-VN" sz="1800" dirty="0"/>
              <a:t>Cấu trúc này được định nghĩa trong windows.inc, đây là phần chứa thông tin về sơ đồ logic trong PE file.</a:t>
            </a:r>
            <a:endParaRPr lang="en-US" sz="1800" dirty="0"/>
          </a:p>
          <a:p>
            <a:endParaRPr lang="en-US" sz="1800" dirty="0"/>
          </a:p>
        </p:txBody>
      </p:sp>
      <p:pic>
        <p:nvPicPr>
          <p:cNvPr id="4" name="Picture 3">
            <a:extLst>
              <a:ext uri="{FF2B5EF4-FFF2-40B4-BE49-F238E27FC236}">
                <a16:creationId xmlns:a16="http://schemas.microsoft.com/office/drawing/2014/main" id="{1D20126B-30AE-400F-AEBD-CFDBA13B0751}"/>
              </a:ext>
            </a:extLst>
          </p:cNvPr>
          <p:cNvPicPr>
            <a:picLocks noChangeAspect="1"/>
          </p:cNvPicPr>
          <p:nvPr/>
        </p:nvPicPr>
        <p:blipFill rotWithShape="1">
          <a:blip r:embed="rId4"/>
          <a:srcRect r="14772"/>
          <a:stretch/>
        </p:blipFill>
        <p:spPr>
          <a:xfrm>
            <a:off x="7545274" y="10"/>
            <a:ext cx="4646726" cy="6857990"/>
          </a:xfrm>
          <a:prstGeom prst="rect">
            <a:avLst/>
          </a:prstGeom>
        </p:spPr>
      </p:pic>
      <p:grpSp>
        <p:nvGrpSpPr>
          <p:cNvPr id="16"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4C899F98-3664-4004-9D3F-9EB9BB55E62C}"/>
              </a:ext>
            </a:extLst>
          </p:cNvPr>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1835339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C31C23-1C2C-4371-9D5A-6E46CD50EF07}"/>
              </a:ext>
            </a:extLst>
          </p:cNvPr>
          <p:cNvSpPr>
            <a:spLocks noGrp="1"/>
          </p:cNvSpPr>
          <p:nvPr>
            <p:ph type="title"/>
          </p:nvPr>
        </p:nvSpPr>
        <p:spPr>
          <a:xfrm>
            <a:off x="1069848" y="484632"/>
            <a:ext cx="10058400" cy="1609344"/>
          </a:xfrm>
        </p:spPr>
        <p:txBody>
          <a:bodyPr>
            <a:normAutofit/>
          </a:bodyPr>
          <a:lstStyle/>
          <a:p>
            <a:r>
              <a:rPr lang="en-US" dirty="0">
                <a:solidFill>
                  <a:srgbClr val="0070C0"/>
                </a:solidFill>
              </a:rPr>
              <a:t>II.2.4.2 Optional Header</a:t>
            </a:r>
          </a:p>
        </p:txBody>
      </p:sp>
      <p:sp>
        <p:nvSpPr>
          <p:cNvPr id="3" name="Content Placeholder 2">
            <a:extLst>
              <a:ext uri="{FF2B5EF4-FFF2-40B4-BE49-F238E27FC236}">
                <a16:creationId xmlns:a16="http://schemas.microsoft.com/office/drawing/2014/main" id="{4F32F4C7-93C3-4C99-B801-261FF261ABD4}"/>
              </a:ext>
            </a:extLst>
          </p:cNvPr>
          <p:cNvSpPr>
            <a:spLocks noGrp="1"/>
          </p:cNvSpPr>
          <p:nvPr>
            <p:ph idx="1"/>
          </p:nvPr>
        </p:nvSpPr>
        <p:spPr>
          <a:xfrm>
            <a:off x="1069848" y="2320412"/>
            <a:ext cx="10058400" cy="3851787"/>
          </a:xfrm>
        </p:spPr>
        <p:txBody>
          <a:bodyPr>
            <a:normAutofit/>
          </a:bodyPr>
          <a:lstStyle/>
          <a:p>
            <a:r>
              <a:rPr lang="vi-VN" sz="1400" b="1" dirty="0"/>
              <a:t>Magic</a:t>
            </a:r>
            <a:r>
              <a:rPr lang="vi-VN" sz="1400" dirty="0"/>
              <a:t> (2 bytes): xác định là file 32 bit (0B 01) hay 64 bit (0B 20)</a:t>
            </a:r>
          </a:p>
          <a:p>
            <a:r>
              <a:rPr lang="vi-VN" sz="1400" b="1" dirty="0"/>
              <a:t>AddressOfEntryPoint</a:t>
            </a:r>
            <a:r>
              <a:rPr lang="vi-VN" sz="1400" dirty="0"/>
              <a:t> (4bytes): chứa địa chỉ ảo tương đối (RVA) của câu lệnh đầu tiên sẽ được thực thi khi chương trình PE loader sẵn sàng để chạy PE File (.text). Nếu muốn chương trình bắt đầu từ một địa chỉ khác (để thực thi câu lệnh với mục đích khác) thì cần thay đổi địa chỉ này về địa chỉ tương đối của câu lệnh muốn thực thi.</a:t>
            </a:r>
          </a:p>
          <a:p>
            <a:r>
              <a:rPr lang="vi-VN" sz="1400" b="1" dirty="0"/>
              <a:t>ImageBase:</a:t>
            </a:r>
            <a:r>
              <a:rPr lang="vi-VN" sz="1400" dirty="0"/>
              <a:t> địa chỉ nạp được ưu tiên cho PE File.</a:t>
            </a:r>
          </a:p>
          <a:p>
            <a:r>
              <a:rPr lang="vi-VN" sz="1400" b="1" dirty="0"/>
              <a:t>Section Alignment:</a:t>
            </a:r>
            <a:r>
              <a:rPr lang="vi-VN" sz="1400" dirty="0"/>
              <a:t> Phần liên kết của các Section trong bộ nhớ. Tức là một section luôn luôn được bắt đầu bằng bội số của sectionAlignment. Ví dụ: sectionAlignment là 1000h, section đầu tiên bắt đầu ở vị trí 401000h và kích thước là 10h, section tiếp theo sẽ bắt đầu tại địa chỉ 402000h.</a:t>
            </a:r>
          </a:p>
          <a:p>
            <a:r>
              <a:rPr lang="vi-VN" sz="1400" b="1" dirty="0"/>
              <a:t>File Alignment:</a:t>
            </a:r>
            <a:r>
              <a:rPr lang="vi-VN" sz="1400" dirty="0"/>
              <a:t> Phần liên kết của các Section trong File. Tương tự như SectionAlignment nhưng áp dụng với file.</a:t>
            </a:r>
          </a:p>
          <a:p>
            <a:r>
              <a:rPr lang="vi-VN" sz="1400" b="1" dirty="0"/>
              <a:t>SizeOfImage:</a:t>
            </a:r>
            <a:r>
              <a:rPr lang="vi-VN" sz="1400" dirty="0"/>
              <a:t> Toàn bộ kích thước của Pe image trong bộ nhớ, là tổng của tất cả các headers và sections được liên kết tới Section Alignment</a:t>
            </a:r>
          </a:p>
          <a:p>
            <a:r>
              <a:rPr lang="vi-VN" sz="1400" b="1" dirty="0"/>
              <a:t>SizeOfHeaders:</a:t>
            </a:r>
            <a:r>
              <a:rPr lang="vi-VN" sz="1400" dirty="0"/>
              <a:t> Kích thước của tất cả các headers + section table =</a:t>
            </a:r>
            <a:r>
              <a:rPr lang="vi-VN" sz="1400" b="1" dirty="0"/>
              <a:t> </a:t>
            </a:r>
            <a:r>
              <a:rPr lang="vi-VN" sz="1400" dirty="0"/>
              <a:t>kích thước file trừ đi tổng kích thước của các section trong file.</a:t>
            </a:r>
          </a:p>
          <a:p>
            <a:r>
              <a:rPr lang="vi-VN" sz="1400" b="1" dirty="0"/>
              <a:t>Data Directory:</a:t>
            </a:r>
            <a:r>
              <a:rPr lang="vi-VN" sz="1400" dirty="0"/>
              <a:t> là một mảng gồm 16 phần tử, trong đó mỗi phần liên quan đến một cấu trúc dữ liệu quan trọng trong PE File.</a:t>
            </a:r>
          </a:p>
          <a:p>
            <a:endParaRPr lang="en-US" sz="1400" dirty="0"/>
          </a:p>
        </p:txBody>
      </p:sp>
      <p:sp>
        <p:nvSpPr>
          <p:cNvPr id="4" name="Slide Number Placeholder 3">
            <a:extLst>
              <a:ext uri="{FF2B5EF4-FFF2-40B4-BE49-F238E27FC236}">
                <a16:creationId xmlns:a16="http://schemas.microsoft.com/office/drawing/2014/main" id="{84DF1555-5E98-4763-BF3F-1F1D7C64348C}"/>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3229936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7D0A2-ED3C-4391-B3E1-87AA70C79A57}"/>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II.2.4.2 Optional Header</a:t>
            </a:r>
          </a:p>
        </p:txBody>
      </p:sp>
      <p:pic>
        <p:nvPicPr>
          <p:cNvPr id="19" name="Content Placeholder 3">
            <a:extLst>
              <a:ext uri="{FF2B5EF4-FFF2-40B4-BE49-F238E27FC236}">
                <a16:creationId xmlns:a16="http://schemas.microsoft.com/office/drawing/2014/main" id="{54560AFB-9E62-44F2-B906-5A2C43480685}"/>
              </a:ext>
            </a:extLst>
          </p:cNvPr>
          <p:cNvPicPr>
            <a:picLocks noChangeAspect="1"/>
          </p:cNvPicPr>
          <p:nvPr/>
        </p:nvPicPr>
        <p:blipFill>
          <a:blip r:embed="rId4"/>
          <a:stretch>
            <a:fillRect/>
          </a:stretch>
        </p:blipFill>
        <p:spPr>
          <a:xfrm>
            <a:off x="633999" y="1507095"/>
            <a:ext cx="6882269" cy="3854070"/>
          </a:xfrm>
          <a:prstGeom prst="rect">
            <a:avLst/>
          </a:prstGeom>
        </p:spPr>
      </p:pic>
      <p:sp>
        <p:nvSpPr>
          <p:cNvPr id="20" name="Content Placeholder 8">
            <a:extLst>
              <a:ext uri="{FF2B5EF4-FFF2-40B4-BE49-F238E27FC236}">
                <a16:creationId xmlns:a16="http://schemas.microsoft.com/office/drawing/2014/main" id="{7118233B-D476-400E-9EF3-B5216A2866EE}"/>
              </a:ext>
            </a:extLst>
          </p:cNvPr>
          <p:cNvSpPr>
            <a:spLocks noGrp="1"/>
          </p:cNvSpPr>
          <p:nvPr>
            <p:ph idx="1"/>
          </p:nvPr>
        </p:nvSpPr>
        <p:spPr>
          <a:xfrm>
            <a:off x="8156351" y="2121408"/>
            <a:ext cx="3544034" cy="4050792"/>
          </a:xfrm>
        </p:spPr>
        <p:txBody>
          <a:bodyPr>
            <a:normAutofit/>
          </a:bodyPr>
          <a:lstStyle/>
          <a:p>
            <a:endParaRPr lang="en-US" sz="1600"/>
          </a:p>
        </p:txBody>
      </p:sp>
      <p:grpSp>
        <p:nvGrpSpPr>
          <p:cNvPr id="21"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52A4D411-8C22-425E-8A23-6BEE8D17DADC}"/>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9408821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7D0A2-ED3C-4391-B3E1-87AA70C79A57}"/>
              </a:ext>
            </a:extLst>
          </p:cNvPr>
          <p:cNvSpPr>
            <a:spLocks noGrp="1"/>
          </p:cNvSpPr>
          <p:nvPr>
            <p:ph type="title"/>
          </p:nvPr>
        </p:nvSpPr>
        <p:spPr>
          <a:xfrm>
            <a:off x="8156350" y="484632"/>
            <a:ext cx="3544035" cy="1609344"/>
          </a:xfrm>
          <a:ln>
            <a:noFill/>
          </a:ln>
        </p:spPr>
        <p:txBody>
          <a:bodyPr>
            <a:normAutofit/>
          </a:bodyPr>
          <a:lstStyle/>
          <a:p>
            <a:r>
              <a:rPr lang="en-US" sz="3000" dirty="0">
                <a:solidFill>
                  <a:srgbClr val="0070C0"/>
                </a:solidFill>
              </a:rPr>
              <a:t>II.2.4.2 Optional Header - </a:t>
            </a:r>
            <a:r>
              <a:rPr lang="en-US" sz="3000" b="1" dirty="0">
                <a:solidFill>
                  <a:srgbClr val="0070C0"/>
                </a:solidFill>
              </a:rPr>
              <a:t>Data Directories</a:t>
            </a:r>
            <a:br>
              <a:rPr lang="en-US" sz="3000" b="1" dirty="0"/>
            </a:br>
            <a:endParaRPr lang="en-US" sz="3000" dirty="0"/>
          </a:p>
        </p:txBody>
      </p:sp>
      <p:pic>
        <p:nvPicPr>
          <p:cNvPr id="7" name="Content Placeholder 3">
            <a:extLst>
              <a:ext uri="{FF2B5EF4-FFF2-40B4-BE49-F238E27FC236}">
                <a16:creationId xmlns:a16="http://schemas.microsoft.com/office/drawing/2014/main" id="{A4AD549B-F312-46F2-B6A4-50819C99056D}"/>
              </a:ext>
            </a:extLst>
          </p:cNvPr>
          <p:cNvPicPr>
            <a:picLocks noChangeAspect="1"/>
          </p:cNvPicPr>
          <p:nvPr/>
        </p:nvPicPr>
        <p:blipFill>
          <a:blip r:embed="rId5"/>
          <a:stretch>
            <a:fillRect/>
          </a:stretch>
        </p:blipFill>
        <p:spPr>
          <a:xfrm>
            <a:off x="1830012" y="640080"/>
            <a:ext cx="4490242" cy="5588101"/>
          </a:xfrm>
          <a:prstGeom prst="rect">
            <a:avLst/>
          </a:prstGeom>
        </p:spPr>
      </p:pic>
      <p:sp>
        <p:nvSpPr>
          <p:cNvPr id="9" name="Content Placeholder 8">
            <a:extLst>
              <a:ext uri="{FF2B5EF4-FFF2-40B4-BE49-F238E27FC236}">
                <a16:creationId xmlns:a16="http://schemas.microsoft.com/office/drawing/2014/main" id="{A8C1B7F6-E48C-4B03-B6CB-A7BECDD69A17}"/>
              </a:ext>
            </a:extLst>
          </p:cNvPr>
          <p:cNvSpPr>
            <a:spLocks noGrp="1"/>
          </p:cNvSpPr>
          <p:nvPr>
            <p:ph idx="1"/>
          </p:nvPr>
        </p:nvSpPr>
        <p:spPr>
          <a:xfrm>
            <a:off x="8156351" y="2121408"/>
            <a:ext cx="3544034" cy="4050792"/>
          </a:xfrm>
        </p:spPr>
        <p:txBody>
          <a:bodyPr>
            <a:normAutofit/>
          </a:bodyPr>
          <a:lstStyle/>
          <a:p>
            <a:r>
              <a:rPr lang="en-US" sz="1600" dirty="0" err="1"/>
              <a:t>DataDirectory</a:t>
            </a:r>
            <a:r>
              <a:rPr lang="en-US" sz="1600" dirty="0"/>
              <a:t>: là một </a:t>
            </a:r>
            <a:r>
              <a:rPr lang="en-US" sz="1600" dirty="0" err="1"/>
              <a:t>mảng</a:t>
            </a:r>
            <a:r>
              <a:rPr lang="en-US" sz="1600" dirty="0"/>
              <a:t> </a:t>
            </a:r>
            <a:r>
              <a:rPr lang="en-US" sz="1600" dirty="0" err="1"/>
              <a:t>gồm</a:t>
            </a:r>
            <a:r>
              <a:rPr lang="en-US" sz="1600" dirty="0"/>
              <a:t> 16 </a:t>
            </a:r>
            <a:r>
              <a:rPr lang="en-US" sz="1600" dirty="0" err="1"/>
              <a:t>cấu</a:t>
            </a:r>
            <a:r>
              <a:rPr lang="en-US" sz="1600" dirty="0"/>
              <a:t> </a:t>
            </a:r>
            <a:r>
              <a:rPr lang="en-US" sz="1600" dirty="0" err="1"/>
              <a:t>trúc</a:t>
            </a:r>
            <a:r>
              <a:rPr lang="en-US" sz="1600" dirty="0"/>
              <a:t> IMAGE_DATA_DIRECTORY, mỗi </a:t>
            </a:r>
            <a:r>
              <a:rPr lang="en-US" sz="1600" dirty="0" err="1"/>
              <a:t>cấu</a:t>
            </a:r>
            <a:r>
              <a:rPr lang="en-US" sz="1600" dirty="0"/>
              <a:t> </a:t>
            </a:r>
            <a:r>
              <a:rPr lang="en-US" sz="1600" dirty="0" err="1"/>
              <a:t>trúc</a:t>
            </a:r>
            <a:r>
              <a:rPr lang="en-US" sz="1600" dirty="0"/>
              <a:t> liên </a:t>
            </a:r>
            <a:r>
              <a:rPr lang="en-US" sz="1600" dirty="0" err="1"/>
              <a:t>quan</a:t>
            </a:r>
            <a:r>
              <a:rPr lang="en-US" sz="1600" dirty="0"/>
              <a:t> </a:t>
            </a:r>
            <a:r>
              <a:rPr lang="en-US" sz="1600" dirty="0" err="1"/>
              <a:t>tới</a:t>
            </a:r>
            <a:r>
              <a:rPr lang="en-US" sz="1600" dirty="0"/>
              <a:t> 1 </a:t>
            </a:r>
            <a:r>
              <a:rPr lang="en-US" sz="1600" dirty="0" err="1"/>
              <a:t>cấu</a:t>
            </a:r>
            <a:r>
              <a:rPr lang="en-US" sz="1600" dirty="0"/>
              <a:t> </a:t>
            </a:r>
            <a:r>
              <a:rPr lang="en-US" sz="1600" dirty="0" err="1"/>
              <a:t>trúc</a:t>
            </a:r>
            <a:r>
              <a:rPr lang="en-US" sz="1600" dirty="0"/>
              <a:t> </a:t>
            </a:r>
            <a:r>
              <a:rPr lang="en-US" sz="1600" dirty="0" err="1"/>
              <a:t>dữ</a:t>
            </a:r>
            <a:r>
              <a:rPr lang="en-US" sz="1600" dirty="0"/>
              <a:t> </a:t>
            </a:r>
            <a:r>
              <a:rPr lang="en-US" sz="1600" dirty="0" err="1"/>
              <a:t>liệu</a:t>
            </a:r>
            <a:r>
              <a:rPr lang="en-US" sz="1600" dirty="0"/>
              <a:t> </a:t>
            </a:r>
            <a:r>
              <a:rPr lang="en-US" sz="1600" dirty="0" err="1"/>
              <a:t>trong</a:t>
            </a:r>
            <a:r>
              <a:rPr lang="en-US" sz="1600" dirty="0"/>
              <a:t> PE file.</a:t>
            </a:r>
          </a:p>
          <a:p>
            <a:r>
              <a:rPr lang="en-US" sz="1600" dirty="0"/>
              <a:t>Hiện tại 11 </a:t>
            </a:r>
            <a:r>
              <a:rPr lang="en-US" sz="1600" dirty="0" err="1"/>
              <a:t>trong</a:t>
            </a:r>
            <a:r>
              <a:rPr lang="en-US" sz="1600" dirty="0"/>
              <a:t> </a:t>
            </a:r>
            <a:r>
              <a:rPr lang="en-US" sz="1600" dirty="0" err="1"/>
              <a:t>số</a:t>
            </a:r>
            <a:r>
              <a:rPr lang="en-US" sz="1600" dirty="0"/>
              <a:t> </a:t>
            </a:r>
            <a:r>
              <a:rPr lang="en-US" sz="1600" dirty="0" err="1"/>
              <a:t>đó</a:t>
            </a:r>
            <a:r>
              <a:rPr lang="en-US" sz="1600" dirty="0"/>
              <a:t> còn đ</a:t>
            </a:r>
            <a:r>
              <a:rPr lang="vi-VN" sz="1600" dirty="0"/>
              <a:t>ư</a:t>
            </a:r>
            <a:r>
              <a:rPr lang="en-US" sz="1600" dirty="0" err="1"/>
              <a:t>ợc</a:t>
            </a:r>
            <a:r>
              <a:rPr lang="en-US" sz="1600" dirty="0"/>
              <a:t> </a:t>
            </a:r>
            <a:r>
              <a:rPr lang="en-US" sz="1600" dirty="0" err="1"/>
              <a:t>sử</a:t>
            </a:r>
            <a:r>
              <a:rPr lang="en-US" sz="1600" dirty="0"/>
              <a:t> </a:t>
            </a:r>
            <a:r>
              <a:rPr lang="en-US" sz="1600" dirty="0" err="1"/>
              <a:t>dụng</a:t>
            </a:r>
            <a:r>
              <a:rPr lang="en-US" sz="1600" dirty="0"/>
              <a:t>.</a:t>
            </a:r>
          </a:p>
          <a:p>
            <a:r>
              <a:rPr lang="en-US" sz="1600" dirty="0" err="1"/>
              <a:t>Cứ</a:t>
            </a:r>
            <a:r>
              <a:rPr lang="en-US" sz="1600" dirty="0"/>
              <a:t> mỗi 8 bytes thì mỗi phần </a:t>
            </a:r>
            <a:r>
              <a:rPr lang="en-US" sz="1600" dirty="0" err="1"/>
              <a:t>lại</a:t>
            </a:r>
            <a:r>
              <a:rPr lang="en-US" sz="1600" dirty="0"/>
              <a:t> liên </a:t>
            </a:r>
            <a:r>
              <a:rPr lang="en-US" sz="1600" dirty="0" err="1"/>
              <a:t>quan</a:t>
            </a:r>
            <a:r>
              <a:rPr lang="en-US" sz="1600" dirty="0"/>
              <a:t> </a:t>
            </a:r>
            <a:r>
              <a:rPr lang="en-US" sz="1600" dirty="0" err="1"/>
              <a:t>tới</a:t>
            </a:r>
            <a:r>
              <a:rPr lang="en-US" sz="1600" dirty="0"/>
              <a:t> một </a:t>
            </a:r>
            <a:r>
              <a:rPr lang="en-US" sz="1600" dirty="0" err="1"/>
              <a:t>cấu</a:t>
            </a:r>
            <a:r>
              <a:rPr lang="en-US" sz="1600" dirty="0"/>
              <a:t> </a:t>
            </a:r>
            <a:r>
              <a:rPr lang="en-US" sz="1600" dirty="0" err="1"/>
              <a:t>trúc</a:t>
            </a:r>
            <a:r>
              <a:rPr lang="en-US" sz="1600" dirty="0"/>
              <a:t> qua </a:t>
            </a:r>
            <a:r>
              <a:rPr lang="en-US" sz="1600" dirty="0" err="1"/>
              <a:t>trọng</a:t>
            </a:r>
            <a:r>
              <a:rPr lang="en-US" sz="1600" dirty="0"/>
              <a:t> </a:t>
            </a:r>
            <a:r>
              <a:rPr lang="en-US" sz="1600" dirty="0" err="1"/>
              <a:t>trong</a:t>
            </a:r>
            <a:r>
              <a:rPr lang="en-US" sz="1600" dirty="0"/>
              <a:t> file PE, mỗi </a:t>
            </a:r>
            <a:r>
              <a:rPr lang="en-US" sz="1600" dirty="0" err="1"/>
              <a:t>mảng</a:t>
            </a:r>
            <a:r>
              <a:rPr lang="en-US" sz="1600" dirty="0"/>
              <a:t> </a:t>
            </a:r>
            <a:r>
              <a:rPr lang="en-US" sz="1600" dirty="0" err="1"/>
              <a:t>tham</a:t>
            </a:r>
            <a:r>
              <a:rPr lang="en-US" sz="1600" dirty="0"/>
              <a:t> </a:t>
            </a:r>
            <a:r>
              <a:rPr lang="en-US" sz="1600" dirty="0" err="1"/>
              <a:t>chiếu</a:t>
            </a:r>
            <a:r>
              <a:rPr lang="en-US" sz="1600" dirty="0"/>
              <a:t> </a:t>
            </a:r>
            <a:r>
              <a:rPr lang="en-US" sz="1600" dirty="0" err="1"/>
              <a:t>tới</a:t>
            </a:r>
            <a:r>
              <a:rPr lang="en-US" sz="1600" dirty="0"/>
              <a:t> một </a:t>
            </a:r>
            <a:r>
              <a:rPr lang="en-US" sz="1600" dirty="0" err="1"/>
              <a:t>mục</a:t>
            </a:r>
            <a:r>
              <a:rPr lang="en-US" sz="1600" dirty="0"/>
              <a:t> đã đ</a:t>
            </a:r>
            <a:r>
              <a:rPr lang="vi-VN" sz="1600" dirty="0"/>
              <a:t>ư</a:t>
            </a:r>
            <a:r>
              <a:rPr lang="en-US" sz="1600" dirty="0" err="1"/>
              <a:t>ợc</a:t>
            </a:r>
            <a:r>
              <a:rPr lang="en-US" sz="1600" dirty="0"/>
              <a:t> </a:t>
            </a:r>
            <a:r>
              <a:rPr lang="en-US" sz="1600" dirty="0" err="1"/>
              <a:t>định</a:t>
            </a:r>
            <a:r>
              <a:rPr lang="en-US" sz="1600" dirty="0"/>
              <a:t> </a:t>
            </a:r>
            <a:r>
              <a:rPr lang="en-US" sz="1600" dirty="0" err="1"/>
              <a:t>nghĩa</a:t>
            </a:r>
            <a:r>
              <a:rPr lang="en-US" sz="1600" dirty="0"/>
              <a:t> tr</a:t>
            </a:r>
            <a:r>
              <a:rPr lang="vi-VN" sz="1600" dirty="0"/>
              <a:t>ư</a:t>
            </a:r>
            <a:r>
              <a:rPr lang="en-US" sz="1600" dirty="0" err="1"/>
              <a:t>ớc</a:t>
            </a:r>
            <a:r>
              <a:rPr lang="en-US" sz="1600" dirty="0"/>
              <a:t>.</a:t>
            </a:r>
          </a:p>
          <a:p>
            <a:endParaRPr lang="en-US" sz="1600" dirty="0"/>
          </a:p>
        </p:txBody>
      </p:sp>
      <p:grpSp>
        <p:nvGrpSpPr>
          <p:cNvPr id="32" name="Group 3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B98597F3-F504-46CD-970C-D0A94E445CB3}"/>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8873813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barn(inVertical)">
                                      <p:cBhvr>
                                        <p:cTn id="25" dur="500"/>
                                        <p:tgtEl>
                                          <p:spTgt spid="9">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barn(inVertical)">
                                      <p:cBhvr>
                                        <p:cTn id="28" dur="500"/>
                                        <p:tgtEl>
                                          <p:spTgt spid="9">
                                            <p:txEl>
                                              <p:pRg st="1" end="1"/>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barn(inVertical)">
                                      <p:cBhvr>
                                        <p:cTn id="31" dur="500"/>
                                        <p:tgtEl>
                                          <p:spTgt spid="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fltVal val="0"/>
                                          </p:val>
                                        </p:tav>
                                        <p:tav tm="100000">
                                          <p:val>
                                            <p:strVal val="#ppt_w"/>
                                          </p:val>
                                        </p:tav>
                                      </p:tavLst>
                                    </p:anim>
                                    <p:anim calcmode="lin" valueType="num">
                                      <p:cBhvr>
                                        <p:cTn id="37" dur="1000" fill="hold"/>
                                        <p:tgtEl>
                                          <p:spTgt spid="7"/>
                                        </p:tgtEl>
                                        <p:attrNameLst>
                                          <p:attrName>ppt_h</p:attrName>
                                        </p:attrNameLst>
                                      </p:cBhvr>
                                      <p:tavLst>
                                        <p:tav tm="0">
                                          <p:val>
                                            <p:fltVal val="0"/>
                                          </p:val>
                                        </p:tav>
                                        <p:tav tm="100000">
                                          <p:val>
                                            <p:strVal val="#ppt_h"/>
                                          </p:val>
                                        </p:tav>
                                      </p:tavLst>
                                    </p:anim>
                                    <p:anim calcmode="lin" valueType="num">
                                      <p:cBhvr>
                                        <p:cTn id="38" dur="1000" fill="hold"/>
                                        <p:tgtEl>
                                          <p:spTgt spid="7"/>
                                        </p:tgtEl>
                                        <p:attrNameLst>
                                          <p:attrName>style.rotation</p:attrName>
                                        </p:attrNameLst>
                                      </p:cBhvr>
                                      <p:tavLst>
                                        <p:tav tm="0">
                                          <p:val>
                                            <p:fltVal val="90"/>
                                          </p:val>
                                        </p:tav>
                                        <p:tav tm="100000">
                                          <p:val>
                                            <p:fltVal val="0"/>
                                          </p:val>
                                        </p:tav>
                                      </p:tavLst>
                                    </p:anim>
                                    <p:animEffect transition="in" filter="fade">
                                      <p:cBhvr>
                                        <p:cTn id="3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D0A2-ED3C-4391-B3E1-87AA70C79A57}"/>
              </a:ext>
            </a:extLst>
          </p:cNvPr>
          <p:cNvSpPr>
            <a:spLocks noGrp="1"/>
          </p:cNvSpPr>
          <p:nvPr>
            <p:ph type="title"/>
          </p:nvPr>
        </p:nvSpPr>
        <p:spPr>
          <a:xfrm>
            <a:off x="1066800" y="4511898"/>
            <a:ext cx="10058400" cy="1609344"/>
          </a:xfrm>
        </p:spPr>
        <p:txBody>
          <a:bodyPr>
            <a:normAutofit/>
          </a:bodyPr>
          <a:lstStyle/>
          <a:p>
            <a:r>
              <a:rPr lang="en-US" dirty="0">
                <a:solidFill>
                  <a:srgbClr val="0070C0"/>
                </a:solidFill>
              </a:rPr>
              <a:t>II.2.4.2 Optional Header - </a:t>
            </a:r>
            <a:r>
              <a:rPr lang="en-US" b="1" dirty="0">
                <a:solidFill>
                  <a:srgbClr val="0070C0"/>
                </a:solidFill>
              </a:rPr>
              <a:t>Data Directories</a:t>
            </a:r>
            <a:endParaRPr lang="en-US" dirty="0">
              <a:solidFill>
                <a:srgbClr val="0070C0"/>
              </a:solidFill>
            </a:endParaRPr>
          </a:p>
        </p:txBody>
      </p:sp>
      <p:pic>
        <p:nvPicPr>
          <p:cNvPr id="4" name="Picture 3">
            <a:extLst>
              <a:ext uri="{FF2B5EF4-FFF2-40B4-BE49-F238E27FC236}">
                <a16:creationId xmlns:a16="http://schemas.microsoft.com/office/drawing/2014/main" id="{E0A46ADF-197C-48E6-87BA-F3C9CE397F3C}"/>
              </a:ext>
            </a:extLst>
          </p:cNvPr>
          <p:cNvPicPr>
            <a:picLocks noChangeAspect="1"/>
          </p:cNvPicPr>
          <p:nvPr/>
        </p:nvPicPr>
        <p:blipFill>
          <a:blip r:embed="rId2"/>
          <a:stretch>
            <a:fillRect/>
          </a:stretch>
        </p:blipFill>
        <p:spPr>
          <a:xfrm>
            <a:off x="1088136" y="1434905"/>
            <a:ext cx="6135454" cy="1874315"/>
          </a:xfrm>
          <a:prstGeom prst="rect">
            <a:avLst/>
          </a:prstGeom>
        </p:spPr>
      </p:pic>
      <p:sp>
        <p:nvSpPr>
          <p:cNvPr id="3" name="Content Placeholder 2">
            <a:extLst>
              <a:ext uri="{FF2B5EF4-FFF2-40B4-BE49-F238E27FC236}">
                <a16:creationId xmlns:a16="http://schemas.microsoft.com/office/drawing/2014/main" id="{2D356FFE-EDE2-495E-82A3-F1065E83E65B}"/>
              </a:ext>
            </a:extLst>
          </p:cNvPr>
          <p:cNvSpPr>
            <a:spLocks noGrp="1"/>
          </p:cNvSpPr>
          <p:nvPr>
            <p:ph idx="1"/>
          </p:nvPr>
        </p:nvSpPr>
        <p:spPr>
          <a:xfrm>
            <a:off x="7534655" y="1434905"/>
            <a:ext cx="4074959" cy="3385638"/>
          </a:xfrm>
        </p:spPr>
        <p:txBody>
          <a:bodyPr>
            <a:normAutofit/>
          </a:bodyPr>
          <a:lstStyle/>
          <a:p>
            <a:r>
              <a:rPr lang="en-US" sz="1800" dirty="0" err="1"/>
              <a:t>Cấu</a:t>
            </a:r>
            <a:r>
              <a:rPr lang="en-US" sz="1800" dirty="0"/>
              <a:t> </a:t>
            </a:r>
            <a:r>
              <a:rPr lang="en-US" sz="1800" dirty="0" err="1"/>
              <a:t>trúc</a:t>
            </a:r>
            <a:r>
              <a:rPr lang="en-US" sz="1800" dirty="0"/>
              <a:t> của Data Directory có 2 </a:t>
            </a:r>
            <a:r>
              <a:rPr lang="en-US" sz="1800" dirty="0" err="1"/>
              <a:t>thành</a:t>
            </a:r>
            <a:r>
              <a:rPr lang="en-US" sz="1800" dirty="0"/>
              <a:t> phần </a:t>
            </a:r>
            <a:r>
              <a:rPr lang="en-US" sz="1800" dirty="0" err="1"/>
              <a:t>gồm</a:t>
            </a:r>
            <a:r>
              <a:rPr lang="en-US" sz="1800" dirty="0"/>
              <a:t> thông tin và </a:t>
            </a:r>
            <a:r>
              <a:rPr lang="en-US" sz="1800" dirty="0" err="1"/>
              <a:t>kích</a:t>
            </a:r>
            <a:r>
              <a:rPr lang="en-US" sz="1800" dirty="0"/>
              <a:t> </a:t>
            </a:r>
            <a:r>
              <a:rPr lang="en-US" sz="1800" dirty="0" err="1"/>
              <a:t>th</a:t>
            </a:r>
            <a:r>
              <a:rPr lang="vi-VN" sz="1800" dirty="0"/>
              <a:t>ư</a:t>
            </a:r>
            <a:r>
              <a:rPr lang="en-US" sz="1800" dirty="0" err="1"/>
              <a:t>ớc</a:t>
            </a:r>
            <a:r>
              <a:rPr lang="en-US" sz="1800" dirty="0"/>
              <a:t> của </a:t>
            </a:r>
            <a:r>
              <a:rPr lang="en-US" sz="1800" dirty="0" err="1"/>
              <a:t>cấu</a:t>
            </a:r>
            <a:r>
              <a:rPr lang="en-US" sz="1800" dirty="0"/>
              <a:t> </a:t>
            </a:r>
            <a:r>
              <a:rPr lang="en-US" sz="1800" dirty="0" err="1"/>
              <a:t>trúc</a:t>
            </a:r>
            <a:r>
              <a:rPr lang="en-US" sz="1800" dirty="0"/>
              <a:t> </a:t>
            </a:r>
            <a:r>
              <a:rPr lang="en-US" sz="1800" dirty="0" err="1"/>
              <a:t>dữ</a:t>
            </a:r>
            <a:r>
              <a:rPr lang="en-US" sz="1800" dirty="0"/>
              <a:t> </a:t>
            </a:r>
            <a:r>
              <a:rPr lang="en-US" sz="1800" dirty="0" err="1"/>
              <a:t>liệu</a:t>
            </a:r>
            <a:r>
              <a:rPr lang="en-US" sz="1800" dirty="0"/>
              <a:t>.</a:t>
            </a:r>
          </a:p>
          <a:p>
            <a:r>
              <a:rPr lang="en-US" sz="1800" dirty="0" err="1"/>
              <a:t>VirtualAddress</a:t>
            </a:r>
            <a:r>
              <a:rPr lang="en-US" sz="1800" dirty="0"/>
              <a:t> là một </a:t>
            </a:r>
            <a:r>
              <a:rPr lang="en-US" sz="1800" dirty="0" err="1"/>
              <a:t>địa</a:t>
            </a:r>
            <a:r>
              <a:rPr lang="en-US" sz="1800" dirty="0"/>
              <a:t> </a:t>
            </a:r>
            <a:r>
              <a:rPr lang="en-US" sz="1800" dirty="0" err="1"/>
              <a:t>chỉ</a:t>
            </a:r>
            <a:r>
              <a:rPr lang="en-US" sz="1800" dirty="0"/>
              <a:t> </a:t>
            </a:r>
            <a:r>
              <a:rPr lang="en-US" sz="1800" dirty="0" err="1"/>
              <a:t>ảo</a:t>
            </a:r>
            <a:r>
              <a:rPr lang="en-US" sz="1800" dirty="0"/>
              <a:t> t</a:t>
            </a:r>
            <a:r>
              <a:rPr lang="vi-VN" sz="1800" dirty="0"/>
              <a:t>ư</a:t>
            </a:r>
            <a:r>
              <a:rPr lang="en-US" sz="1800" dirty="0" err="1"/>
              <a:t>ơng</a:t>
            </a:r>
            <a:r>
              <a:rPr lang="en-US" sz="1800" dirty="0"/>
              <a:t> </a:t>
            </a:r>
            <a:r>
              <a:rPr lang="en-US" sz="1800" dirty="0" err="1"/>
              <a:t>đối</a:t>
            </a:r>
            <a:r>
              <a:rPr lang="en-US" sz="1800" dirty="0"/>
              <a:t> của </a:t>
            </a:r>
            <a:r>
              <a:rPr lang="en-US" sz="1800" dirty="0" err="1"/>
              <a:t>cấu</a:t>
            </a:r>
            <a:r>
              <a:rPr lang="en-US" sz="1800" dirty="0"/>
              <a:t> </a:t>
            </a:r>
            <a:r>
              <a:rPr lang="en-US" sz="1800" dirty="0" err="1"/>
              <a:t>trúc</a:t>
            </a:r>
            <a:r>
              <a:rPr lang="en-US" sz="1800" dirty="0"/>
              <a:t> </a:t>
            </a:r>
            <a:r>
              <a:rPr lang="en-US" sz="1800" dirty="0" err="1"/>
              <a:t>dữ</a:t>
            </a:r>
            <a:r>
              <a:rPr lang="en-US" sz="1800" dirty="0"/>
              <a:t> </a:t>
            </a:r>
            <a:r>
              <a:rPr lang="en-US" sz="1800" dirty="0" err="1"/>
              <a:t>liệu</a:t>
            </a:r>
            <a:r>
              <a:rPr lang="en-US" sz="1800" dirty="0"/>
              <a:t>.</a:t>
            </a:r>
          </a:p>
          <a:p>
            <a:r>
              <a:rPr lang="en-US" sz="1800" dirty="0"/>
              <a:t>Size bao </a:t>
            </a:r>
            <a:r>
              <a:rPr lang="en-US" sz="1800" dirty="0" err="1"/>
              <a:t>gồm</a:t>
            </a:r>
            <a:r>
              <a:rPr lang="en-US" sz="1800" dirty="0"/>
              <a:t> </a:t>
            </a:r>
            <a:r>
              <a:rPr lang="en-US" sz="1800" dirty="0" err="1"/>
              <a:t>kích</a:t>
            </a:r>
            <a:r>
              <a:rPr lang="en-US" sz="1800" dirty="0"/>
              <a:t> </a:t>
            </a:r>
            <a:r>
              <a:rPr lang="en-US" sz="1800" dirty="0" err="1"/>
              <a:t>th</a:t>
            </a:r>
            <a:r>
              <a:rPr lang="vi-VN" sz="1800" dirty="0"/>
              <a:t>ư</a:t>
            </a:r>
            <a:r>
              <a:rPr lang="en-US" sz="1800" dirty="0" err="1"/>
              <a:t>ớc</a:t>
            </a:r>
            <a:r>
              <a:rPr lang="en-US" sz="1800" dirty="0"/>
              <a:t> </a:t>
            </a:r>
            <a:r>
              <a:rPr lang="en-US" sz="1800" dirty="0" err="1"/>
              <a:t>theo</a:t>
            </a:r>
            <a:r>
              <a:rPr lang="en-US" sz="1800" dirty="0"/>
              <a:t> bytes của </a:t>
            </a:r>
            <a:r>
              <a:rPr lang="en-US" sz="1800" dirty="0" err="1"/>
              <a:t>cấu</a:t>
            </a:r>
            <a:r>
              <a:rPr lang="en-US" sz="1800" dirty="0"/>
              <a:t> </a:t>
            </a:r>
            <a:r>
              <a:rPr lang="en-US" sz="1800" dirty="0" err="1"/>
              <a:t>trúc</a:t>
            </a:r>
            <a:r>
              <a:rPr lang="en-US" sz="1800" dirty="0"/>
              <a:t> </a:t>
            </a:r>
            <a:r>
              <a:rPr lang="en-US" sz="1800" dirty="0" err="1"/>
              <a:t>dữ</a:t>
            </a:r>
            <a:r>
              <a:rPr lang="en-US" sz="1800" dirty="0"/>
              <a:t> </a:t>
            </a:r>
            <a:r>
              <a:rPr lang="en-US" sz="1800" dirty="0" err="1"/>
              <a:t>liệu</a:t>
            </a:r>
            <a:r>
              <a:rPr lang="en-US" sz="1800" dirty="0"/>
              <a:t>.</a:t>
            </a:r>
          </a:p>
        </p:txBody>
      </p:sp>
      <p:sp>
        <p:nvSpPr>
          <p:cNvPr id="27" name="Rectangle 18">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DD7E8A4-41B4-4D65-8B58-2CC951DDCEE3}"/>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34870933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7D0A2-ED3C-4391-B3E1-87AA70C79A57}"/>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II.2.5 </a:t>
            </a:r>
            <a:r>
              <a:rPr lang="en-US" sz="3200" b="1" dirty="0">
                <a:solidFill>
                  <a:srgbClr val="0070C0"/>
                </a:solidFill>
              </a:rPr>
              <a:t>Section Table</a:t>
            </a:r>
            <a:endParaRPr lang="en-US" sz="3200" dirty="0">
              <a:solidFill>
                <a:srgbClr val="0070C0"/>
              </a:solidFill>
            </a:endParaRPr>
          </a:p>
        </p:txBody>
      </p:sp>
      <p:pic>
        <p:nvPicPr>
          <p:cNvPr id="4" name="Picture 3">
            <a:extLst>
              <a:ext uri="{FF2B5EF4-FFF2-40B4-BE49-F238E27FC236}">
                <a16:creationId xmlns:a16="http://schemas.microsoft.com/office/drawing/2014/main" id="{4B7632B1-909A-4EF7-B3B8-2D0AFE3C3F89}"/>
              </a:ext>
            </a:extLst>
          </p:cNvPr>
          <p:cNvPicPr>
            <a:picLocks noChangeAspect="1"/>
          </p:cNvPicPr>
          <p:nvPr/>
        </p:nvPicPr>
        <p:blipFill>
          <a:blip r:embed="rId4"/>
          <a:stretch>
            <a:fillRect/>
          </a:stretch>
        </p:blipFill>
        <p:spPr>
          <a:xfrm>
            <a:off x="1251902" y="640080"/>
            <a:ext cx="5646462" cy="5588101"/>
          </a:xfrm>
          <a:prstGeom prst="rect">
            <a:avLst/>
          </a:prstGeom>
        </p:spPr>
      </p:pic>
      <p:sp>
        <p:nvSpPr>
          <p:cNvPr id="3" name="Content Placeholder 2">
            <a:extLst>
              <a:ext uri="{FF2B5EF4-FFF2-40B4-BE49-F238E27FC236}">
                <a16:creationId xmlns:a16="http://schemas.microsoft.com/office/drawing/2014/main" id="{2D356FFE-EDE2-495E-82A3-F1065E83E65B}"/>
              </a:ext>
            </a:extLst>
          </p:cNvPr>
          <p:cNvSpPr>
            <a:spLocks noGrp="1"/>
          </p:cNvSpPr>
          <p:nvPr>
            <p:ph idx="1"/>
          </p:nvPr>
        </p:nvSpPr>
        <p:spPr>
          <a:xfrm>
            <a:off x="8156351" y="2121408"/>
            <a:ext cx="3544034" cy="4050792"/>
          </a:xfrm>
        </p:spPr>
        <p:txBody>
          <a:bodyPr>
            <a:normAutofit/>
          </a:bodyPr>
          <a:lstStyle/>
          <a:p>
            <a:r>
              <a:rPr lang="vi-VN" sz="1800" dirty="0"/>
              <a:t>Section Table là thành phần ngày sau PE Header</a:t>
            </a:r>
            <a:r>
              <a:rPr lang="en-US" sz="1800" dirty="0"/>
              <a:t>.</a:t>
            </a:r>
          </a:p>
          <a:p>
            <a:r>
              <a:rPr lang="en-US" sz="1800" dirty="0"/>
              <a:t>G</a:t>
            </a:r>
            <a:r>
              <a:rPr lang="vi-VN" sz="1800" dirty="0"/>
              <a:t>ồm một mảng những cấu trúc IMAGE_SECTION_HEADER</a:t>
            </a:r>
            <a:r>
              <a:rPr lang="en-US" sz="1800" dirty="0"/>
              <a:t>.</a:t>
            </a:r>
          </a:p>
          <a:p>
            <a:r>
              <a:rPr lang="en-US" sz="1800" dirty="0"/>
              <a:t>M</a:t>
            </a:r>
            <a:r>
              <a:rPr lang="vi-VN" sz="1800" dirty="0"/>
              <a:t>ỗi phần tử chứa thông tin về một section trong PE file</a:t>
            </a:r>
            <a:r>
              <a:rPr lang="en-US" sz="1800" dirty="0"/>
              <a:t>.</a:t>
            </a:r>
          </a:p>
          <a:p>
            <a:r>
              <a:rPr lang="vi-VN" sz="1800" dirty="0"/>
              <a:t>Cấu trúc này được định nghĩ</a:t>
            </a:r>
            <a:r>
              <a:rPr lang="en-US" sz="1800" dirty="0"/>
              <a:t>a </a:t>
            </a:r>
            <a:r>
              <a:rPr lang="en-US" sz="1800" dirty="0" err="1"/>
              <a:t>nh</a:t>
            </a:r>
            <a:r>
              <a:rPr lang="vi-VN" sz="1800" dirty="0"/>
              <a:t>ư</a:t>
            </a:r>
            <a:r>
              <a:rPr lang="en-US" sz="1800" dirty="0"/>
              <a:t> </a:t>
            </a:r>
            <a:r>
              <a:rPr lang="en-US" sz="1800" dirty="0" err="1"/>
              <a:t>sau</a:t>
            </a:r>
            <a:r>
              <a:rPr lang="en-US" sz="1800" dirty="0"/>
              <a:t>:</a:t>
            </a:r>
          </a:p>
          <a:p>
            <a:endParaRPr lang="en-US" sz="1600" dirty="0"/>
          </a:p>
        </p:txBody>
      </p:sp>
      <p:grpSp>
        <p:nvGrpSpPr>
          <p:cNvPr id="11" name="Group 1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D171BA14-4BC9-4774-8ECA-998C6A4EFFB5}"/>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26274324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heel(1)">
                                      <p:cBhvr>
                                        <p:cTn id="2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7D0A2-ED3C-4391-B3E1-87AA70C79A57}"/>
              </a:ext>
            </a:extLst>
          </p:cNvPr>
          <p:cNvSpPr>
            <a:spLocks noGrp="1"/>
          </p:cNvSpPr>
          <p:nvPr>
            <p:ph type="title"/>
          </p:nvPr>
        </p:nvSpPr>
        <p:spPr>
          <a:xfrm>
            <a:off x="1286934" y="1465790"/>
            <a:ext cx="3860798" cy="3941345"/>
          </a:xfrm>
        </p:spPr>
        <p:txBody>
          <a:bodyPr>
            <a:normAutofit/>
          </a:bodyPr>
          <a:lstStyle/>
          <a:p>
            <a:r>
              <a:rPr lang="en-US" sz="6000" dirty="0">
                <a:solidFill>
                  <a:srgbClr val="0070C0"/>
                </a:solidFill>
              </a:rPr>
              <a:t>II.2.5 </a:t>
            </a:r>
            <a:r>
              <a:rPr lang="en-US" sz="6000" b="1" dirty="0">
                <a:solidFill>
                  <a:srgbClr val="0070C0"/>
                </a:solidFill>
              </a:rPr>
              <a:t>Section Table</a:t>
            </a:r>
            <a:endParaRPr lang="en-US" sz="6000" dirty="0">
              <a:solidFill>
                <a:srgbClr val="0070C0"/>
              </a:solidFill>
            </a:endParaRPr>
          </a:p>
        </p:txBody>
      </p:sp>
      <p:sp>
        <p:nvSpPr>
          <p:cNvPr id="3" name="Content Placeholder 2">
            <a:extLst>
              <a:ext uri="{FF2B5EF4-FFF2-40B4-BE49-F238E27FC236}">
                <a16:creationId xmlns:a16="http://schemas.microsoft.com/office/drawing/2014/main" id="{2D356FFE-EDE2-495E-82A3-F1065E83E65B}"/>
              </a:ext>
            </a:extLst>
          </p:cNvPr>
          <p:cNvSpPr>
            <a:spLocks noGrp="1"/>
          </p:cNvSpPr>
          <p:nvPr>
            <p:ph idx="1"/>
          </p:nvPr>
        </p:nvSpPr>
        <p:spPr>
          <a:xfrm>
            <a:off x="6417733" y="1359090"/>
            <a:ext cx="5132665" cy="4048046"/>
          </a:xfrm>
        </p:spPr>
        <p:txBody>
          <a:bodyPr anchor="ctr">
            <a:normAutofit/>
          </a:bodyPr>
          <a:lstStyle/>
          <a:p>
            <a:r>
              <a:rPr lang="vi-VN" sz="1900" dirty="0"/>
              <a:t>Thông tin về một số trường quan trọng:</a:t>
            </a:r>
          </a:p>
          <a:p>
            <a:r>
              <a:rPr lang="vi-VN" sz="1900" b="1" dirty="0"/>
              <a:t>VirtualSize:</a:t>
            </a:r>
            <a:r>
              <a:rPr lang="vi-VN" sz="1900" dirty="0"/>
              <a:t> Kích thước thật sự của dữ liệu trên section tính theo byte, giá trị này có thể nhỏ hơn kích thước trên ổ đĩa (SizeOfRawData)</a:t>
            </a:r>
          </a:p>
          <a:p>
            <a:r>
              <a:rPr lang="vi-VN" sz="1900" b="1" dirty="0"/>
              <a:t>VirtualAddress:</a:t>
            </a:r>
            <a:r>
              <a:rPr lang="vi-VN" sz="1900" dirty="0"/>
              <a:t> RVA của section, là giá trị để ánh xạ khi section được load lên bộ nhớ</a:t>
            </a:r>
          </a:p>
          <a:p>
            <a:r>
              <a:rPr lang="vi-VN" sz="1900" b="1" dirty="0"/>
              <a:t>SizeOfRawData:</a:t>
            </a:r>
            <a:r>
              <a:rPr lang="vi-VN" sz="1900" dirty="0"/>
              <a:t> Kích thước section data trên ổ đĩa</a:t>
            </a:r>
          </a:p>
          <a:p>
            <a:r>
              <a:rPr lang="vi-VN" sz="1900" b="1" dirty="0"/>
              <a:t>PointerToRawData:</a:t>
            </a:r>
            <a:r>
              <a:rPr lang="vi-VN" sz="1900" dirty="0"/>
              <a:t> là offset từ vị trí đầu file tới section data.</a:t>
            </a:r>
          </a:p>
          <a:p>
            <a:r>
              <a:rPr lang="vi-VN" sz="1900" b="1" dirty="0"/>
              <a:t>Characteristics:</a:t>
            </a:r>
            <a:r>
              <a:rPr lang="vi-VN" sz="1900" dirty="0"/>
              <a:t> đặc tính của section: thực thi, dữ liệu khởi tạo …</a:t>
            </a:r>
          </a:p>
          <a:p>
            <a:endParaRPr lang="en-US" sz="1900" dirty="0"/>
          </a:p>
        </p:txBody>
      </p:sp>
      <p:sp>
        <p:nvSpPr>
          <p:cNvPr id="19"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DA88736-A4EB-4EF7-A7A1-48AD9A091148}"/>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3442184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A7D0A2-ED3C-4391-B3E1-87AA70C79A57}"/>
              </a:ext>
            </a:extLst>
          </p:cNvPr>
          <p:cNvSpPr>
            <a:spLocks noGrp="1"/>
          </p:cNvSpPr>
          <p:nvPr>
            <p:ph type="title"/>
          </p:nvPr>
        </p:nvSpPr>
        <p:spPr>
          <a:xfrm>
            <a:off x="1069848" y="484632"/>
            <a:ext cx="10058400" cy="1609344"/>
          </a:xfrm>
        </p:spPr>
        <p:txBody>
          <a:bodyPr>
            <a:normAutofit/>
          </a:bodyPr>
          <a:lstStyle/>
          <a:p>
            <a:r>
              <a:rPr lang="en-US" dirty="0">
                <a:solidFill>
                  <a:srgbClr val="0070C0"/>
                </a:solidFill>
              </a:rPr>
              <a:t>II.2.6 </a:t>
            </a:r>
            <a:r>
              <a:rPr lang="en-US" b="1" dirty="0">
                <a:solidFill>
                  <a:srgbClr val="0070C0"/>
                </a:solidFill>
              </a:rPr>
              <a:t>File </a:t>
            </a:r>
            <a:r>
              <a:rPr lang="en-US" b="1" dirty="0" err="1">
                <a:solidFill>
                  <a:srgbClr val="0070C0"/>
                </a:solidFill>
              </a:rPr>
              <a:t>pE</a:t>
            </a:r>
            <a:r>
              <a:rPr lang="en-US" b="1" dirty="0">
                <a:solidFill>
                  <a:srgbClr val="0070C0"/>
                </a:solidFill>
              </a:rPr>
              <a:t> sections</a:t>
            </a:r>
            <a:endParaRPr lang="en-US" dirty="0">
              <a:solidFill>
                <a:srgbClr val="0070C0"/>
              </a:solidFill>
            </a:endParaRPr>
          </a:p>
        </p:txBody>
      </p:sp>
      <p:sp>
        <p:nvSpPr>
          <p:cNvPr id="3" name="Content Placeholder 2">
            <a:extLst>
              <a:ext uri="{FF2B5EF4-FFF2-40B4-BE49-F238E27FC236}">
                <a16:creationId xmlns:a16="http://schemas.microsoft.com/office/drawing/2014/main" id="{2D356FFE-EDE2-495E-82A3-F1065E83E65B}"/>
              </a:ext>
            </a:extLst>
          </p:cNvPr>
          <p:cNvSpPr>
            <a:spLocks noGrp="1"/>
          </p:cNvSpPr>
          <p:nvPr>
            <p:ph idx="1"/>
          </p:nvPr>
        </p:nvSpPr>
        <p:spPr>
          <a:xfrm>
            <a:off x="984504" y="2752212"/>
            <a:ext cx="10058400" cy="2657987"/>
          </a:xfrm>
        </p:spPr>
        <p:txBody>
          <a:bodyPr>
            <a:normAutofit/>
          </a:bodyPr>
          <a:lstStyle/>
          <a:p>
            <a:r>
              <a:rPr lang="en-US" dirty="0"/>
              <a:t>Code section : </a:t>
            </a:r>
            <a:r>
              <a:rPr lang="en-US" b="1" dirty="0"/>
              <a:t>.text </a:t>
            </a:r>
            <a:r>
              <a:rPr lang="en-US" dirty="0" err="1"/>
              <a:t>chứa</a:t>
            </a:r>
            <a:r>
              <a:rPr lang="en-US" dirty="0"/>
              <a:t> code của </a:t>
            </a:r>
            <a:r>
              <a:rPr lang="en-US" dirty="0" err="1"/>
              <a:t>ch</a:t>
            </a:r>
            <a:r>
              <a:rPr lang="vi-VN" dirty="0"/>
              <a:t>ư</a:t>
            </a:r>
            <a:r>
              <a:rPr lang="en-US" dirty="0" err="1"/>
              <a:t>ơng</a:t>
            </a:r>
            <a:r>
              <a:rPr lang="en-US" dirty="0"/>
              <a:t> </a:t>
            </a:r>
            <a:r>
              <a:rPr lang="en-US" dirty="0" err="1"/>
              <a:t>trình</a:t>
            </a:r>
            <a:r>
              <a:rPr lang="en-US" dirty="0"/>
              <a:t>.</a:t>
            </a:r>
          </a:p>
          <a:p>
            <a:r>
              <a:rPr lang="en-US" dirty="0"/>
              <a:t>Data sections: </a:t>
            </a:r>
          </a:p>
          <a:p>
            <a:pPr lvl="1"/>
            <a:r>
              <a:rPr lang="en-US" dirty="0"/>
              <a:t>Section .</a:t>
            </a:r>
            <a:r>
              <a:rPr lang="en-US" dirty="0" err="1"/>
              <a:t>bss</a:t>
            </a:r>
            <a:r>
              <a:rPr lang="en-US" dirty="0"/>
              <a:t>: </a:t>
            </a:r>
            <a:r>
              <a:rPr lang="vi-VN" dirty="0"/>
              <a:t>biểu thị dữ liệu </a:t>
            </a:r>
            <a:r>
              <a:rPr lang="en-US" dirty="0"/>
              <a:t>không</a:t>
            </a:r>
            <a:r>
              <a:rPr lang="vi-VN" dirty="0"/>
              <a:t> được khởi tạo cho ứng dụng, bao gồm tất cả các biến được khai báo là tĩnh trong một </a:t>
            </a:r>
            <a:r>
              <a:rPr lang="en-US" dirty="0"/>
              <a:t>function </a:t>
            </a:r>
            <a:r>
              <a:rPr lang="en-US" dirty="0" err="1"/>
              <a:t>hoặc</a:t>
            </a:r>
            <a:r>
              <a:rPr lang="en-US" dirty="0"/>
              <a:t>  source module</a:t>
            </a:r>
            <a:r>
              <a:rPr lang="vi-VN" dirty="0"/>
              <a:t>.</a:t>
            </a:r>
            <a:endParaRPr lang="en-US" dirty="0"/>
          </a:p>
          <a:p>
            <a:pPr lvl="1"/>
            <a:r>
              <a:rPr lang="vi-VN" dirty="0"/>
              <a:t> </a:t>
            </a:r>
            <a:r>
              <a:rPr lang="en-US" dirty="0"/>
              <a:t> section </a:t>
            </a:r>
            <a:r>
              <a:rPr lang="vi-VN" dirty="0"/>
              <a:t>.rdata biểu thị dữ liệu chỉ đọc, chẳng hạn như chuỗi ký tự, hằng </a:t>
            </a:r>
            <a:r>
              <a:rPr lang="en-US" dirty="0"/>
              <a:t>..</a:t>
            </a:r>
            <a:r>
              <a:rPr lang="vi-VN" dirty="0"/>
              <a:t>.</a:t>
            </a:r>
            <a:endParaRPr lang="en-US" dirty="0"/>
          </a:p>
          <a:p>
            <a:pPr lvl="1"/>
            <a:endParaRPr lang="en-US" dirty="0"/>
          </a:p>
          <a:p>
            <a:pPr marL="274320" lvl="1" indent="0">
              <a:buNone/>
            </a:pPr>
            <a:r>
              <a:rPr lang="en-US" dirty="0">
                <a:sym typeface="Wingdings" panose="05000000000000000000" pitchFamily="2" charset="2"/>
              </a:rPr>
              <a:t> </a:t>
            </a:r>
            <a:r>
              <a:rPr lang="vi-VN" dirty="0"/>
              <a:t>Tất cả các biến khác (ngoại trừ biến tự động, xuất hiện trên ngăn xếp) được lưu trữ trong phần .data. Về cơ bản, đây là các biến toàn cầu.</a:t>
            </a:r>
            <a:endParaRPr lang="en-US" dirty="0"/>
          </a:p>
          <a:p>
            <a:pPr marL="274320" lvl="1" indent="0">
              <a:buNone/>
            </a:pPr>
            <a:endParaRPr lang="en-US" dirty="0"/>
          </a:p>
        </p:txBody>
      </p:sp>
      <p:sp>
        <p:nvSpPr>
          <p:cNvPr id="4" name="Slide Number Placeholder 3">
            <a:extLst>
              <a:ext uri="{FF2B5EF4-FFF2-40B4-BE49-F238E27FC236}">
                <a16:creationId xmlns:a16="http://schemas.microsoft.com/office/drawing/2014/main" id="{DA006A13-11A3-4FE9-B02C-9BC13033BDFE}"/>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8681481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1C2395-5459-4E04-940E-86639E531BFB}"/>
              </a:ext>
            </a:extLst>
          </p:cNvPr>
          <p:cNvSpPr>
            <a:spLocks noGrp="1"/>
          </p:cNvSpPr>
          <p:nvPr>
            <p:ph type="title"/>
          </p:nvPr>
        </p:nvSpPr>
        <p:spPr>
          <a:xfrm>
            <a:off x="1069848" y="484632"/>
            <a:ext cx="10058400" cy="1609344"/>
          </a:xfrm>
        </p:spPr>
        <p:txBody>
          <a:bodyPr>
            <a:normAutofit/>
          </a:bodyPr>
          <a:lstStyle/>
          <a:p>
            <a:r>
              <a:rPr lang="en-US" dirty="0">
                <a:solidFill>
                  <a:srgbClr val="00B0F0"/>
                </a:solidFill>
              </a:rPr>
              <a:t>I.1 Đặt vấn </a:t>
            </a:r>
            <a:r>
              <a:rPr lang="en-US" dirty="0" err="1">
                <a:solidFill>
                  <a:srgbClr val="00B0F0"/>
                </a:solidFill>
              </a:rPr>
              <a:t>đề</a:t>
            </a:r>
            <a:endParaRPr lang="en-US" dirty="0">
              <a:solidFill>
                <a:srgbClr val="00B0F0"/>
              </a:solidFill>
            </a:endParaRPr>
          </a:p>
        </p:txBody>
      </p:sp>
      <p:sp>
        <p:nvSpPr>
          <p:cNvPr id="3" name="Content Placeholder 2">
            <a:extLst>
              <a:ext uri="{FF2B5EF4-FFF2-40B4-BE49-F238E27FC236}">
                <a16:creationId xmlns:a16="http://schemas.microsoft.com/office/drawing/2014/main" id="{09EFD82E-1EE1-481A-A4E6-23239535A7EC}"/>
              </a:ext>
            </a:extLst>
          </p:cNvPr>
          <p:cNvSpPr>
            <a:spLocks noGrp="1"/>
          </p:cNvSpPr>
          <p:nvPr>
            <p:ph idx="1"/>
          </p:nvPr>
        </p:nvSpPr>
        <p:spPr>
          <a:xfrm>
            <a:off x="1069848" y="2320412"/>
            <a:ext cx="10058400" cy="3851787"/>
          </a:xfrm>
        </p:spPr>
        <p:txBody>
          <a:bodyPr>
            <a:normAutofit/>
          </a:bodyPr>
          <a:lstStyle/>
          <a:p>
            <a:r>
              <a:rPr lang="en-US" dirty="0"/>
              <a:t>Vậy </a:t>
            </a:r>
            <a:r>
              <a:rPr lang="en-US" dirty="0" err="1"/>
              <a:t>ch</a:t>
            </a:r>
            <a:r>
              <a:rPr lang="vi-VN" dirty="0"/>
              <a:t>ư</a:t>
            </a:r>
            <a:r>
              <a:rPr lang="en-US" dirty="0" err="1"/>
              <a:t>ơng</a:t>
            </a:r>
            <a:r>
              <a:rPr lang="en-US" dirty="0"/>
              <a:t> </a:t>
            </a:r>
            <a:r>
              <a:rPr lang="en-US" dirty="0" err="1"/>
              <a:t>trình</a:t>
            </a:r>
            <a:r>
              <a:rPr lang="en-US" dirty="0"/>
              <a:t> có thể </a:t>
            </a:r>
            <a:r>
              <a:rPr lang="en-US" dirty="0" err="1"/>
              <a:t>truy</a:t>
            </a:r>
            <a:r>
              <a:rPr lang="en-US" dirty="0"/>
              <a:t> </a:t>
            </a:r>
            <a:r>
              <a:rPr lang="en-US" dirty="0" err="1"/>
              <a:t>cập</a:t>
            </a:r>
            <a:r>
              <a:rPr lang="en-US" dirty="0"/>
              <a:t> sang </a:t>
            </a:r>
            <a:r>
              <a:rPr lang="en-US" dirty="0" err="1"/>
              <a:t>vùng</a:t>
            </a:r>
            <a:r>
              <a:rPr lang="en-US" dirty="0"/>
              <a:t> </a:t>
            </a:r>
            <a:r>
              <a:rPr lang="en-US" dirty="0" err="1"/>
              <a:t>nhớ</a:t>
            </a:r>
            <a:r>
              <a:rPr lang="en-US" dirty="0"/>
              <a:t> của </a:t>
            </a:r>
            <a:r>
              <a:rPr lang="en-US" dirty="0" err="1"/>
              <a:t>các</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khác</a:t>
            </a:r>
            <a:endParaRPr lang="en-US" dirty="0"/>
          </a:p>
          <a:p>
            <a:r>
              <a:rPr lang="en-US" dirty="0">
                <a:sym typeface="Wingdings" panose="05000000000000000000" pitchFamily="2" charset="2"/>
              </a:rPr>
              <a:t> </a:t>
            </a:r>
            <a:r>
              <a:rPr lang="en-US" dirty="0" err="1">
                <a:sym typeface="Wingdings" panose="05000000000000000000" pitchFamily="2" charset="2"/>
              </a:rPr>
              <a:t>Chuyện</a:t>
            </a:r>
            <a:r>
              <a:rPr lang="en-US" dirty="0">
                <a:sym typeface="Wingdings" panose="05000000000000000000" pitchFamily="2" charset="2"/>
              </a:rPr>
              <a:t> </a:t>
            </a:r>
            <a:r>
              <a:rPr lang="en-US" dirty="0" err="1">
                <a:sym typeface="Wingdings" panose="05000000000000000000" pitchFamily="2" charset="2"/>
              </a:rPr>
              <a:t>gì</a:t>
            </a:r>
            <a:r>
              <a:rPr lang="en-US" dirty="0">
                <a:sym typeface="Wingdings" panose="05000000000000000000" pitchFamily="2" charset="2"/>
              </a:rPr>
              <a:t> </a:t>
            </a:r>
            <a:r>
              <a:rPr lang="en-US" dirty="0" err="1">
                <a:sym typeface="Wingdings" panose="05000000000000000000" pitchFamily="2" charset="2"/>
              </a:rPr>
              <a:t>sẻ</a:t>
            </a:r>
            <a:r>
              <a:rPr lang="en-US" dirty="0">
                <a:sym typeface="Wingdings" panose="05000000000000000000" pitchFamily="2" charset="2"/>
              </a:rPr>
              <a:t> </a:t>
            </a:r>
            <a:r>
              <a:rPr lang="en-US" dirty="0" err="1">
                <a:sym typeface="Wingdings" panose="05000000000000000000" pitchFamily="2" charset="2"/>
              </a:rPr>
              <a:t>xẩy</a:t>
            </a:r>
            <a:r>
              <a:rPr lang="en-US" dirty="0">
                <a:sym typeface="Wingdings" panose="05000000000000000000" pitchFamily="2" charset="2"/>
              </a:rPr>
              <a:t> ra</a:t>
            </a:r>
          </a:p>
          <a:p>
            <a:r>
              <a:rPr lang="en-US" dirty="0">
                <a:sym typeface="Wingdings" panose="05000000000000000000" pitchFamily="2" charset="2"/>
              </a:rPr>
              <a:t> </a:t>
            </a:r>
            <a:r>
              <a:rPr lang="en-US" dirty="0" err="1">
                <a:sym typeface="Wingdings" panose="05000000000000000000" pitchFamily="2" charset="2"/>
              </a:rPr>
              <a:t>Nếu</a:t>
            </a:r>
            <a:r>
              <a:rPr lang="en-US" dirty="0">
                <a:sym typeface="Wingdings" panose="05000000000000000000" pitchFamily="2" charset="2"/>
              </a:rPr>
              <a:t> một </a:t>
            </a:r>
            <a:r>
              <a:rPr lang="en-US" dirty="0" err="1">
                <a:sym typeface="Wingdings" panose="05000000000000000000" pitchFamily="2" charset="2"/>
              </a:rPr>
              <a:t>ch</a:t>
            </a:r>
            <a:r>
              <a:rPr lang="vi-VN" dirty="0">
                <a:sym typeface="Wingdings" panose="05000000000000000000" pitchFamily="2" charset="2"/>
              </a:rPr>
              <a:t>ư</a:t>
            </a:r>
            <a:r>
              <a:rPr lang="en-US" dirty="0" err="1">
                <a:sym typeface="Wingdings" panose="05000000000000000000" pitchFamily="2" charset="2"/>
              </a:rPr>
              <a:t>ơng</a:t>
            </a:r>
            <a:r>
              <a:rPr lang="en-US" dirty="0">
                <a:sym typeface="Wingdings" panose="05000000000000000000" pitchFamily="2" charset="2"/>
              </a:rPr>
              <a:t> </a:t>
            </a:r>
            <a:r>
              <a:rPr lang="en-US" dirty="0" err="1">
                <a:sym typeface="Wingdings" panose="05000000000000000000" pitchFamily="2" charset="2"/>
              </a:rPr>
              <a:t>trình</a:t>
            </a:r>
            <a:r>
              <a:rPr lang="en-US" dirty="0">
                <a:sym typeface="Wingdings" panose="05000000000000000000" pitchFamily="2" charset="2"/>
              </a:rPr>
              <a:t> </a:t>
            </a:r>
            <a:r>
              <a:rPr lang="en-US" dirty="0" err="1">
                <a:sym typeface="Wingdings" panose="05000000000000000000" pitchFamily="2" charset="2"/>
              </a:rPr>
              <a:t>thay</a:t>
            </a:r>
            <a:r>
              <a:rPr lang="en-US" dirty="0">
                <a:sym typeface="Wingdings" panose="05000000000000000000" pitchFamily="2" charset="2"/>
              </a:rPr>
              <a:t> </a:t>
            </a:r>
            <a:r>
              <a:rPr lang="en-US" dirty="0" err="1">
                <a:sym typeface="Wingdings" panose="05000000000000000000" pitchFamily="2" charset="2"/>
              </a:rPr>
              <a:t>đổi</a:t>
            </a:r>
            <a:r>
              <a:rPr lang="en-US" dirty="0">
                <a:sym typeface="Wingdings" panose="05000000000000000000" pitchFamily="2" charset="2"/>
              </a:rPr>
              <a:t> </a:t>
            </a:r>
            <a:r>
              <a:rPr lang="en-US" dirty="0" err="1">
                <a:sym typeface="Wingdings" panose="05000000000000000000" pitchFamily="2" charset="2"/>
              </a:rPr>
              <a:t>vùng</a:t>
            </a:r>
            <a:r>
              <a:rPr lang="en-US" dirty="0">
                <a:sym typeface="Wingdings" panose="05000000000000000000" pitchFamily="2" charset="2"/>
              </a:rPr>
              <a:t> </a:t>
            </a:r>
            <a:r>
              <a:rPr lang="en-US" dirty="0" err="1">
                <a:sym typeface="Wingdings" panose="05000000000000000000" pitchFamily="2" charset="2"/>
              </a:rPr>
              <a:t>nhớ</a:t>
            </a:r>
            <a:r>
              <a:rPr lang="en-US" dirty="0">
                <a:sym typeface="Wingdings" panose="05000000000000000000" pitchFamily="2" charset="2"/>
              </a:rPr>
              <a:t>, </a:t>
            </a:r>
            <a:r>
              <a:rPr lang="en-US" dirty="0" err="1">
                <a:sym typeface="Wingdings" panose="05000000000000000000" pitchFamily="2" charset="2"/>
              </a:rPr>
              <a:t>dữ</a:t>
            </a:r>
            <a:r>
              <a:rPr lang="en-US" dirty="0">
                <a:sym typeface="Wingdings" panose="05000000000000000000" pitchFamily="2" charset="2"/>
              </a:rPr>
              <a:t> </a:t>
            </a:r>
            <a:r>
              <a:rPr lang="en-US" dirty="0" err="1">
                <a:sym typeface="Wingdings" panose="05000000000000000000" pitchFamily="2" charset="2"/>
              </a:rPr>
              <a:t>liệu</a:t>
            </a:r>
            <a:r>
              <a:rPr lang="en-US" dirty="0">
                <a:sym typeface="Wingdings" panose="05000000000000000000" pitchFamily="2" charset="2"/>
              </a:rPr>
              <a:t> của </a:t>
            </a:r>
            <a:r>
              <a:rPr lang="en-US" dirty="0" err="1">
                <a:sym typeface="Wingdings" panose="05000000000000000000" pitchFamily="2" charset="2"/>
              </a:rPr>
              <a:t>ch</a:t>
            </a:r>
            <a:r>
              <a:rPr lang="vi-VN" dirty="0">
                <a:sym typeface="Wingdings" panose="05000000000000000000" pitchFamily="2" charset="2"/>
              </a:rPr>
              <a:t>ư</a:t>
            </a:r>
            <a:r>
              <a:rPr lang="en-US" dirty="0" err="1">
                <a:sym typeface="Wingdings" panose="05000000000000000000" pitchFamily="2" charset="2"/>
              </a:rPr>
              <a:t>ơng</a:t>
            </a:r>
            <a:r>
              <a:rPr lang="en-US" dirty="0">
                <a:sym typeface="Wingdings" panose="05000000000000000000" pitchFamily="2" charset="2"/>
              </a:rPr>
              <a:t> </a:t>
            </a:r>
            <a:r>
              <a:rPr lang="en-US" dirty="0" err="1">
                <a:sym typeface="Wingdings" panose="05000000000000000000" pitchFamily="2" charset="2"/>
              </a:rPr>
              <a:t>trình</a:t>
            </a:r>
            <a:r>
              <a:rPr lang="en-US" dirty="0">
                <a:sym typeface="Wingdings" panose="05000000000000000000" pitchFamily="2" charset="2"/>
              </a:rPr>
              <a:t> </a:t>
            </a:r>
            <a:r>
              <a:rPr lang="en-US" dirty="0" err="1">
                <a:sym typeface="Wingdings" panose="05000000000000000000" pitchFamily="2" charset="2"/>
              </a:rPr>
              <a:t>khác</a:t>
            </a:r>
            <a:r>
              <a:rPr lang="en-US" dirty="0">
                <a:sym typeface="Wingdings" panose="05000000000000000000" pitchFamily="2" charset="2"/>
              </a:rPr>
              <a:t>  Thì </a:t>
            </a:r>
            <a:r>
              <a:rPr lang="en-US" dirty="0" err="1">
                <a:sym typeface="Wingdings" panose="05000000000000000000" pitchFamily="2" charset="2"/>
              </a:rPr>
              <a:t>ch</a:t>
            </a:r>
            <a:r>
              <a:rPr lang="vi-VN" dirty="0">
                <a:sym typeface="Wingdings" panose="05000000000000000000" pitchFamily="2" charset="2"/>
              </a:rPr>
              <a:t>ư</a:t>
            </a:r>
            <a:r>
              <a:rPr lang="en-US" dirty="0" err="1">
                <a:sym typeface="Wingdings" panose="05000000000000000000" pitchFamily="2" charset="2"/>
              </a:rPr>
              <a:t>ơng</a:t>
            </a:r>
            <a:r>
              <a:rPr lang="en-US" dirty="0">
                <a:sym typeface="Wingdings" panose="05000000000000000000" pitchFamily="2" charset="2"/>
              </a:rPr>
              <a:t> </a:t>
            </a:r>
            <a:r>
              <a:rPr lang="en-US" dirty="0" err="1">
                <a:sym typeface="Wingdings" panose="05000000000000000000" pitchFamily="2" charset="2"/>
              </a:rPr>
              <a:t>trình</a:t>
            </a:r>
            <a:r>
              <a:rPr lang="en-US" dirty="0">
                <a:sym typeface="Wingdings" panose="05000000000000000000" pitchFamily="2" charset="2"/>
              </a:rPr>
              <a:t> </a:t>
            </a:r>
            <a:r>
              <a:rPr lang="en-US" dirty="0" err="1">
                <a:sym typeface="Wingdings" panose="05000000000000000000" pitchFamily="2" charset="2"/>
              </a:rPr>
              <a:t>khác</a:t>
            </a:r>
            <a:r>
              <a:rPr lang="en-US" dirty="0">
                <a:sym typeface="Wingdings" panose="05000000000000000000" pitchFamily="2" charset="2"/>
              </a:rPr>
              <a:t> </a:t>
            </a:r>
            <a:r>
              <a:rPr lang="en-US" dirty="0" err="1">
                <a:sym typeface="Wingdings" panose="05000000000000000000" pitchFamily="2" charset="2"/>
              </a:rPr>
              <a:t>chạy</a:t>
            </a:r>
            <a:r>
              <a:rPr lang="en-US" dirty="0">
                <a:sym typeface="Wingdings" panose="05000000000000000000" pitchFamily="2" charset="2"/>
              </a:rPr>
              <a:t> ra </a:t>
            </a:r>
            <a:r>
              <a:rPr lang="en-US" dirty="0" err="1">
                <a:sym typeface="Wingdings" panose="05000000000000000000" pitchFamily="2" charset="2"/>
              </a:rPr>
              <a:t>kết</a:t>
            </a:r>
            <a:r>
              <a:rPr lang="en-US" dirty="0">
                <a:sym typeface="Wingdings" panose="05000000000000000000" pitchFamily="2" charset="2"/>
              </a:rPr>
              <a:t> </a:t>
            </a:r>
            <a:r>
              <a:rPr lang="en-US" dirty="0" err="1">
                <a:sym typeface="Wingdings" panose="05000000000000000000" pitchFamily="2" charset="2"/>
              </a:rPr>
              <a:t>quả</a:t>
            </a:r>
            <a:r>
              <a:rPr lang="en-US" dirty="0">
                <a:sym typeface="Wingdings" panose="05000000000000000000" pitchFamily="2" charset="2"/>
              </a:rPr>
              <a:t> không </a:t>
            </a:r>
            <a:r>
              <a:rPr lang="en-US" dirty="0" err="1">
                <a:sym typeface="Wingdings" panose="05000000000000000000" pitchFamily="2" charset="2"/>
              </a:rPr>
              <a:t>nh</a:t>
            </a:r>
            <a:r>
              <a:rPr lang="vi-VN" dirty="0">
                <a:sym typeface="Wingdings" panose="05000000000000000000" pitchFamily="2" charset="2"/>
              </a:rPr>
              <a:t>ư</a:t>
            </a:r>
            <a:r>
              <a:rPr lang="en-US" dirty="0">
                <a:sym typeface="Wingdings" panose="05000000000000000000" pitchFamily="2" charset="2"/>
              </a:rPr>
              <a:t> </a:t>
            </a:r>
            <a:r>
              <a:rPr lang="en-US" dirty="0" err="1">
                <a:sym typeface="Wingdings" panose="05000000000000000000" pitchFamily="2" charset="2"/>
              </a:rPr>
              <a:t>mong</a:t>
            </a:r>
            <a:r>
              <a:rPr lang="en-US" dirty="0">
                <a:sym typeface="Wingdings" panose="05000000000000000000" pitchFamily="2" charset="2"/>
              </a:rPr>
              <a:t> </a:t>
            </a:r>
            <a:r>
              <a:rPr lang="en-US" dirty="0" err="1">
                <a:sym typeface="Wingdings" panose="05000000000000000000" pitchFamily="2" charset="2"/>
              </a:rPr>
              <a:t>muốn</a:t>
            </a:r>
            <a:r>
              <a:rPr lang="en-US" dirty="0">
                <a:sym typeface="Wingdings" panose="05000000000000000000" pitchFamily="2" charset="2"/>
              </a:rPr>
              <a:t> </a:t>
            </a:r>
            <a:r>
              <a:rPr lang="en-US" dirty="0" err="1">
                <a:sym typeface="Wingdings" panose="05000000000000000000" pitchFamily="2" charset="2"/>
              </a:rPr>
              <a:t>hoặc</a:t>
            </a:r>
            <a:r>
              <a:rPr lang="en-US" dirty="0">
                <a:sym typeface="Wingdings" panose="05000000000000000000" pitchFamily="2" charset="2"/>
              </a:rPr>
              <a:t> </a:t>
            </a:r>
            <a:r>
              <a:rPr lang="en-US" dirty="0" err="1">
                <a:sym typeface="Wingdings" panose="05000000000000000000" pitchFamily="2" charset="2"/>
              </a:rPr>
              <a:t>ch</a:t>
            </a:r>
            <a:r>
              <a:rPr lang="vi-VN" dirty="0">
                <a:sym typeface="Wingdings" panose="05000000000000000000" pitchFamily="2" charset="2"/>
              </a:rPr>
              <a:t>ư</a:t>
            </a:r>
            <a:r>
              <a:rPr lang="en-US" dirty="0" err="1">
                <a:sym typeface="Wingdings" panose="05000000000000000000" pitchFamily="2" charset="2"/>
              </a:rPr>
              <a:t>ơng</a:t>
            </a:r>
            <a:r>
              <a:rPr lang="en-US" dirty="0">
                <a:sym typeface="Wingdings" panose="05000000000000000000" pitchFamily="2" charset="2"/>
              </a:rPr>
              <a:t> </a:t>
            </a:r>
            <a:r>
              <a:rPr lang="en-US" dirty="0" err="1">
                <a:sym typeface="Wingdings" panose="05000000000000000000" pitchFamily="2" charset="2"/>
              </a:rPr>
              <a:t>trình</a:t>
            </a:r>
            <a:r>
              <a:rPr lang="en-US" dirty="0">
                <a:sym typeface="Wingdings" panose="05000000000000000000" pitchFamily="2" charset="2"/>
              </a:rPr>
              <a:t> </a:t>
            </a:r>
            <a:r>
              <a:rPr lang="en-US" dirty="0" err="1">
                <a:sym typeface="Wingdings" panose="05000000000000000000" pitchFamily="2" charset="2"/>
              </a:rPr>
              <a:t>đó</a:t>
            </a:r>
            <a:r>
              <a:rPr lang="en-US" dirty="0">
                <a:sym typeface="Wingdings" panose="05000000000000000000" pitchFamily="2" charset="2"/>
              </a:rPr>
              <a:t> crash </a:t>
            </a:r>
            <a:r>
              <a:rPr lang="en-US" dirty="0" err="1">
                <a:sym typeface="Wingdings" panose="05000000000000000000" pitchFamily="2" charset="2"/>
              </a:rPr>
              <a:t>luôn</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 Windows </a:t>
            </a:r>
            <a:r>
              <a:rPr lang="en-US" dirty="0" err="1">
                <a:sym typeface="Wingdings" panose="05000000000000000000" pitchFamily="2" charset="2"/>
              </a:rPr>
              <a:t>đánh</a:t>
            </a:r>
            <a:r>
              <a:rPr lang="en-US" dirty="0">
                <a:sym typeface="Wingdings" panose="05000000000000000000" pitchFamily="2" charset="2"/>
              </a:rPr>
              <a:t> </a:t>
            </a:r>
            <a:r>
              <a:rPr lang="en-US" dirty="0" err="1">
                <a:sym typeface="Wingdings" panose="05000000000000000000" pitchFamily="2" charset="2"/>
              </a:rPr>
              <a:t>phát</a:t>
            </a:r>
            <a:r>
              <a:rPr lang="en-US" dirty="0">
                <a:sym typeface="Wingdings" panose="05000000000000000000" pitchFamily="2" charset="2"/>
              </a:rPr>
              <a:t> </a:t>
            </a:r>
            <a:r>
              <a:rPr lang="en-US" dirty="0" err="1">
                <a:sym typeface="Wingdings" panose="05000000000000000000" pitchFamily="2" charset="2"/>
              </a:rPr>
              <a:t>cho</a:t>
            </a:r>
            <a:r>
              <a:rPr lang="en-US" dirty="0">
                <a:sym typeface="Wingdings" panose="05000000000000000000" pitchFamily="2" charset="2"/>
              </a:rPr>
              <a:t> mỗi process có 4GB không </a:t>
            </a:r>
            <a:r>
              <a:rPr lang="en-US" dirty="0" err="1">
                <a:sym typeface="Wingdings" panose="05000000000000000000" pitchFamily="2" charset="2"/>
              </a:rPr>
              <a:t>gian</a:t>
            </a:r>
            <a:r>
              <a:rPr lang="en-US" dirty="0">
                <a:sym typeface="Wingdings" panose="05000000000000000000" pitchFamily="2" charset="2"/>
              </a:rPr>
              <a:t> </a:t>
            </a:r>
            <a:r>
              <a:rPr lang="en-US" dirty="0" err="1">
                <a:sym typeface="Wingdings" panose="05000000000000000000" pitchFamily="2" charset="2"/>
              </a:rPr>
              <a:t>địa</a:t>
            </a:r>
            <a:r>
              <a:rPr lang="en-US" dirty="0">
                <a:sym typeface="Wingdings" panose="05000000000000000000" pitchFamily="2" charset="2"/>
              </a:rPr>
              <a:t> </a:t>
            </a:r>
            <a:r>
              <a:rPr lang="en-US" dirty="0" err="1">
                <a:sym typeface="Wingdings" panose="05000000000000000000" pitchFamily="2" charset="2"/>
              </a:rPr>
              <a:t>chỉ</a:t>
            </a:r>
            <a:endParaRPr lang="en-US" dirty="0"/>
          </a:p>
        </p:txBody>
      </p:sp>
      <p:sp>
        <p:nvSpPr>
          <p:cNvPr id="4" name="Slide Number Placeholder 3">
            <a:extLst>
              <a:ext uri="{FF2B5EF4-FFF2-40B4-BE49-F238E27FC236}">
                <a16:creationId xmlns:a16="http://schemas.microsoft.com/office/drawing/2014/main" id="{42234999-C933-4A24-B622-9B0B1BACA905}"/>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3</a:t>
            </a:fld>
            <a:endParaRPr lang="en-US"/>
          </a:p>
        </p:txBody>
      </p:sp>
    </p:spTree>
    <p:extLst>
      <p:ext uri="{BB962C8B-B14F-4D97-AF65-F5344CB8AC3E}">
        <p14:creationId xmlns:p14="http://schemas.microsoft.com/office/powerpoint/2010/main" val="3824514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A7D0A2-ED3C-4391-B3E1-87AA70C79A57}"/>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II.2.6 </a:t>
            </a:r>
            <a:r>
              <a:rPr lang="en-US" sz="3200" b="1" dirty="0">
                <a:solidFill>
                  <a:srgbClr val="0070C0"/>
                </a:solidFill>
              </a:rPr>
              <a:t>File </a:t>
            </a:r>
            <a:r>
              <a:rPr lang="en-US" sz="3200" b="1" dirty="0" err="1">
                <a:solidFill>
                  <a:srgbClr val="0070C0"/>
                </a:solidFill>
              </a:rPr>
              <a:t>pE</a:t>
            </a:r>
            <a:r>
              <a:rPr lang="en-US" sz="3200" b="1" dirty="0">
                <a:solidFill>
                  <a:srgbClr val="0070C0"/>
                </a:solidFill>
              </a:rPr>
              <a:t> sections</a:t>
            </a:r>
            <a:endParaRPr lang="en-US" sz="3200" dirty="0">
              <a:solidFill>
                <a:srgbClr val="0070C0"/>
              </a:solidFill>
            </a:endParaRPr>
          </a:p>
        </p:txBody>
      </p:sp>
      <p:pic>
        <p:nvPicPr>
          <p:cNvPr id="4" name="Picture 3">
            <a:extLst>
              <a:ext uri="{FF2B5EF4-FFF2-40B4-BE49-F238E27FC236}">
                <a16:creationId xmlns:a16="http://schemas.microsoft.com/office/drawing/2014/main" id="{8F9E6330-87CB-4F5F-83F5-16B26ACA70BC}"/>
              </a:ext>
            </a:extLst>
          </p:cNvPr>
          <p:cNvPicPr>
            <a:picLocks noChangeAspect="1"/>
          </p:cNvPicPr>
          <p:nvPr/>
        </p:nvPicPr>
        <p:blipFill>
          <a:blip r:embed="rId4"/>
          <a:stretch>
            <a:fillRect/>
          </a:stretch>
        </p:blipFill>
        <p:spPr>
          <a:xfrm>
            <a:off x="633999" y="1806567"/>
            <a:ext cx="6882269" cy="3255127"/>
          </a:xfrm>
          <a:prstGeom prst="rect">
            <a:avLst/>
          </a:prstGeom>
        </p:spPr>
      </p:pic>
      <p:sp>
        <p:nvSpPr>
          <p:cNvPr id="3" name="Content Placeholder 2">
            <a:extLst>
              <a:ext uri="{FF2B5EF4-FFF2-40B4-BE49-F238E27FC236}">
                <a16:creationId xmlns:a16="http://schemas.microsoft.com/office/drawing/2014/main" id="{2D356FFE-EDE2-495E-82A3-F1065E83E65B}"/>
              </a:ext>
            </a:extLst>
          </p:cNvPr>
          <p:cNvSpPr>
            <a:spLocks noGrp="1"/>
          </p:cNvSpPr>
          <p:nvPr>
            <p:ph idx="1"/>
          </p:nvPr>
        </p:nvSpPr>
        <p:spPr>
          <a:xfrm>
            <a:off x="8156351" y="2121408"/>
            <a:ext cx="3544034" cy="4050792"/>
          </a:xfrm>
        </p:spPr>
        <p:txBody>
          <a:bodyPr>
            <a:normAutofit/>
          </a:bodyPr>
          <a:lstStyle/>
          <a:p>
            <a:r>
              <a:rPr lang="en-US" sz="1600" b="1" dirty="0"/>
              <a:t>Resources section: .</a:t>
            </a:r>
            <a:r>
              <a:rPr lang="en-US" sz="1600" b="1" dirty="0" err="1"/>
              <a:t>rsrc</a:t>
            </a:r>
            <a:r>
              <a:rPr lang="en-US" sz="1600" b="1" dirty="0"/>
              <a:t> </a:t>
            </a:r>
            <a:r>
              <a:rPr lang="vi-VN" sz="1600" dirty="0"/>
              <a:t>chứa thông tin </a:t>
            </a:r>
            <a:r>
              <a:rPr lang="en-US" sz="1600" dirty="0"/>
              <a:t>resources</a:t>
            </a:r>
            <a:r>
              <a:rPr lang="en-US" sz="1600" b="1" dirty="0"/>
              <a:t>  </a:t>
            </a:r>
            <a:r>
              <a:rPr lang="vi-VN" sz="1600" dirty="0"/>
              <a:t>cho một mô-đun. </a:t>
            </a:r>
            <a:endParaRPr lang="en-US" sz="1600" dirty="0"/>
          </a:p>
          <a:p>
            <a:r>
              <a:rPr lang="en-US" sz="1600" dirty="0"/>
              <a:t>B</a:t>
            </a:r>
            <a:r>
              <a:rPr lang="vi-VN" sz="1600" dirty="0"/>
              <a:t>ắt đầu với một cấu trúc thư mục </a:t>
            </a:r>
            <a:r>
              <a:rPr lang="en-US" sz="1600" dirty="0"/>
              <a:t>resource</a:t>
            </a:r>
            <a:r>
              <a:rPr lang="vi-VN" sz="1600" dirty="0"/>
              <a:t> như hầu hết các </a:t>
            </a:r>
            <a:r>
              <a:rPr lang="en-US" sz="1600" dirty="0" err="1"/>
              <a:t>secsion</a:t>
            </a:r>
            <a:r>
              <a:rPr lang="vi-VN" sz="1600" dirty="0"/>
              <a:t> khác, nhưng dữ liệu của </a:t>
            </a:r>
            <a:r>
              <a:rPr lang="en-US" sz="1600" dirty="0"/>
              <a:t>section</a:t>
            </a:r>
            <a:r>
              <a:rPr lang="vi-VN" sz="1600" dirty="0"/>
              <a:t> này được cấu trúc thêm vào một cây tài nguyên.</a:t>
            </a:r>
            <a:endParaRPr lang="en-US" sz="1600" dirty="0"/>
          </a:p>
          <a:p>
            <a:r>
              <a:rPr lang="vi-VN" sz="1600" dirty="0"/>
              <a:t>IMAGE_RESOURCE_DIRECTORY, được hiển thị bên dưới, tạo thành gốc và các nút của cây.</a:t>
            </a:r>
            <a:endParaRPr lang="en-US" sz="1600" dirty="0"/>
          </a:p>
          <a:p>
            <a:pPr marL="0" indent="0">
              <a:buNone/>
            </a:pPr>
            <a:endParaRPr lang="en-US" sz="1600" b="1" dirty="0"/>
          </a:p>
          <a:p>
            <a:endParaRPr lang="en-US" sz="1600" dirty="0"/>
          </a:p>
        </p:txBody>
      </p:sp>
      <p:grpSp>
        <p:nvGrpSpPr>
          <p:cNvPr id="20"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EC7343FA-8A4F-4884-ABC5-16B20D70C587}"/>
              </a:ext>
            </a:extLst>
          </p:cNvPr>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2686365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D5FD-A51C-4C40-A0C1-FC316E5A939A}"/>
              </a:ext>
            </a:extLst>
          </p:cNvPr>
          <p:cNvSpPr>
            <a:spLocks noGrp="1"/>
          </p:cNvSpPr>
          <p:nvPr>
            <p:ph type="title"/>
          </p:nvPr>
        </p:nvSpPr>
        <p:spPr>
          <a:xfrm>
            <a:off x="1066800" y="4511898"/>
            <a:ext cx="10058400" cy="1609344"/>
          </a:xfrm>
        </p:spPr>
        <p:txBody>
          <a:bodyPr>
            <a:normAutofit/>
          </a:bodyPr>
          <a:lstStyle/>
          <a:p>
            <a:r>
              <a:rPr lang="en-US" dirty="0">
                <a:solidFill>
                  <a:srgbClr val="0070C0"/>
                </a:solidFill>
              </a:rPr>
              <a:t>II.2.6 </a:t>
            </a:r>
            <a:r>
              <a:rPr lang="en-US" b="1" dirty="0">
                <a:solidFill>
                  <a:srgbClr val="0070C0"/>
                </a:solidFill>
              </a:rPr>
              <a:t>File </a:t>
            </a:r>
            <a:r>
              <a:rPr lang="en-US" b="1" dirty="0" err="1">
                <a:solidFill>
                  <a:srgbClr val="0070C0"/>
                </a:solidFill>
              </a:rPr>
              <a:t>pE</a:t>
            </a:r>
            <a:r>
              <a:rPr lang="en-US" b="1" dirty="0">
                <a:solidFill>
                  <a:srgbClr val="0070C0"/>
                </a:solidFill>
              </a:rPr>
              <a:t> sections</a:t>
            </a:r>
            <a:endParaRPr lang="en-US" dirty="0">
              <a:solidFill>
                <a:srgbClr val="0070C0"/>
              </a:solidFill>
            </a:endParaRPr>
          </a:p>
        </p:txBody>
      </p:sp>
      <p:pic>
        <p:nvPicPr>
          <p:cNvPr id="11" name="Content Placeholder 3">
            <a:extLst>
              <a:ext uri="{FF2B5EF4-FFF2-40B4-BE49-F238E27FC236}">
                <a16:creationId xmlns:a16="http://schemas.microsoft.com/office/drawing/2014/main" id="{1EB8F27E-31FE-4F8A-9C85-EA37E8348F11}"/>
              </a:ext>
            </a:extLst>
          </p:cNvPr>
          <p:cNvPicPr>
            <a:picLocks noChangeAspect="1"/>
          </p:cNvPicPr>
          <p:nvPr/>
        </p:nvPicPr>
        <p:blipFill>
          <a:blip r:embed="rId2"/>
          <a:stretch>
            <a:fillRect/>
          </a:stretch>
        </p:blipFill>
        <p:spPr>
          <a:xfrm>
            <a:off x="1088136" y="1583709"/>
            <a:ext cx="6135454" cy="1576708"/>
          </a:xfrm>
          <a:prstGeom prst="rect">
            <a:avLst/>
          </a:prstGeom>
        </p:spPr>
      </p:pic>
      <p:sp>
        <p:nvSpPr>
          <p:cNvPr id="13" name="Content Placeholder 8">
            <a:extLst>
              <a:ext uri="{FF2B5EF4-FFF2-40B4-BE49-F238E27FC236}">
                <a16:creationId xmlns:a16="http://schemas.microsoft.com/office/drawing/2014/main" id="{04439272-40F2-4848-BA15-B964E148FE6B}"/>
              </a:ext>
            </a:extLst>
          </p:cNvPr>
          <p:cNvSpPr>
            <a:spLocks noGrp="1"/>
          </p:cNvSpPr>
          <p:nvPr>
            <p:ph idx="1"/>
          </p:nvPr>
        </p:nvSpPr>
        <p:spPr>
          <a:xfrm>
            <a:off x="7102929" y="1602010"/>
            <a:ext cx="4784271" cy="3385638"/>
          </a:xfrm>
        </p:spPr>
        <p:txBody>
          <a:bodyPr>
            <a:normAutofit/>
          </a:bodyPr>
          <a:lstStyle/>
          <a:p>
            <a:r>
              <a:rPr lang="vi-VN" sz="1800" dirty="0"/>
              <a:t>Một </a:t>
            </a:r>
            <a:r>
              <a:rPr lang="en-US" sz="1800" dirty="0"/>
              <a:t>entry directory </a:t>
            </a:r>
            <a:r>
              <a:rPr lang="vi-VN" sz="1800" dirty="0"/>
              <a:t>bao gồm hai trường, như được mô tả trong cấu trúc IMAGE_RESOURCE_DIRECTORY_ENTRY</a:t>
            </a:r>
            <a:r>
              <a:rPr lang="en-US" sz="1800" dirty="0"/>
              <a:t>:</a:t>
            </a:r>
          </a:p>
          <a:p>
            <a:r>
              <a:rPr lang="vi-VN" sz="1800" dirty="0"/>
              <a:t>Trường Tên được sử dụng để xác định một loại </a:t>
            </a:r>
            <a:r>
              <a:rPr lang="en-US" sz="1800" dirty="0"/>
              <a:t>resource</a:t>
            </a:r>
            <a:r>
              <a:rPr lang="vi-VN" sz="1800" dirty="0"/>
              <a:t>, tên </a:t>
            </a:r>
            <a:r>
              <a:rPr lang="en-US" sz="1800" dirty="0"/>
              <a:t>resource.</a:t>
            </a:r>
          </a:p>
          <a:p>
            <a:r>
              <a:rPr lang="vi-VN" sz="1800" dirty="0"/>
              <a:t>Trường OffersetToData luôn được sử dụng để trỏ đến anh chị em trong cây, </a:t>
            </a:r>
            <a:r>
              <a:rPr lang="en-US" sz="1800" dirty="0"/>
              <a:t>directory node </a:t>
            </a:r>
            <a:r>
              <a:rPr lang="en-US" sz="1800" dirty="0" err="1"/>
              <a:t>hoặc</a:t>
            </a:r>
            <a:r>
              <a:rPr lang="en-US" sz="1800" dirty="0"/>
              <a:t> a leaf node.</a:t>
            </a:r>
          </a:p>
        </p:txBody>
      </p:sp>
      <p:sp>
        <p:nvSpPr>
          <p:cNvPr id="18" name="Rectangle 17">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41747DD-13AD-4EF3-96BE-B58549CFE853}"/>
              </a:ext>
            </a:extLst>
          </p:cNvPr>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3504975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500"/>
                                        <p:tgtEl>
                                          <p:spTgt spid="1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5D5FD-A51C-4C40-A0C1-FC316E5A939A}"/>
              </a:ext>
            </a:extLst>
          </p:cNvPr>
          <p:cNvSpPr>
            <a:spLocks noGrp="1"/>
          </p:cNvSpPr>
          <p:nvPr>
            <p:ph type="title"/>
          </p:nvPr>
        </p:nvSpPr>
        <p:spPr>
          <a:xfrm>
            <a:off x="1069848" y="4846002"/>
            <a:ext cx="10058400" cy="1522993"/>
          </a:xfrm>
        </p:spPr>
        <p:txBody>
          <a:bodyPr>
            <a:normAutofit/>
          </a:bodyPr>
          <a:lstStyle/>
          <a:p>
            <a:r>
              <a:rPr lang="en-US" sz="6000" dirty="0">
                <a:solidFill>
                  <a:srgbClr val="0070C0"/>
                </a:solidFill>
              </a:rPr>
              <a:t>II.2.6 </a:t>
            </a:r>
            <a:r>
              <a:rPr lang="en-US" sz="6000" b="1" dirty="0">
                <a:solidFill>
                  <a:srgbClr val="0070C0"/>
                </a:solidFill>
              </a:rPr>
              <a:t>File </a:t>
            </a:r>
            <a:r>
              <a:rPr lang="en-US" sz="6000" b="1" dirty="0" err="1">
                <a:solidFill>
                  <a:srgbClr val="0070C0"/>
                </a:solidFill>
              </a:rPr>
              <a:t>pE</a:t>
            </a:r>
            <a:r>
              <a:rPr lang="en-US" sz="6000" b="1" dirty="0">
                <a:solidFill>
                  <a:srgbClr val="0070C0"/>
                </a:solidFill>
              </a:rPr>
              <a:t> sections</a:t>
            </a:r>
            <a:endParaRPr lang="en-US" sz="6000" dirty="0">
              <a:solidFill>
                <a:srgbClr val="0070C0"/>
              </a:solidFill>
            </a:endParaRPr>
          </a:p>
        </p:txBody>
      </p:sp>
      <p:sp>
        <p:nvSpPr>
          <p:cNvPr id="3" name="Content Placeholder 2">
            <a:extLst>
              <a:ext uri="{FF2B5EF4-FFF2-40B4-BE49-F238E27FC236}">
                <a16:creationId xmlns:a16="http://schemas.microsoft.com/office/drawing/2014/main" id="{F08AC3DB-3E56-4058-B3E0-02271B20EDC8}"/>
              </a:ext>
            </a:extLst>
          </p:cNvPr>
          <p:cNvSpPr>
            <a:spLocks noGrp="1"/>
          </p:cNvSpPr>
          <p:nvPr>
            <p:ph idx="1"/>
          </p:nvPr>
        </p:nvSpPr>
        <p:spPr>
          <a:xfrm>
            <a:off x="1069848" y="965199"/>
            <a:ext cx="4704419" cy="3488445"/>
          </a:xfrm>
        </p:spPr>
        <p:txBody>
          <a:bodyPr>
            <a:normAutofit/>
          </a:bodyPr>
          <a:lstStyle/>
          <a:p>
            <a:endParaRPr lang="en-US" sz="1800" dirty="0"/>
          </a:p>
          <a:p>
            <a:endParaRPr lang="en-US" sz="1800" dirty="0"/>
          </a:p>
          <a:p>
            <a:endParaRPr lang="en-US" sz="1800" dirty="0"/>
          </a:p>
          <a:p>
            <a:r>
              <a:rPr lang="vi-VN" sz="1800" dirty="0"/>
              <a:t>Các </a:t>
            </a:r>
            <a:r>
              <a:rPr lang="en-US" sz="1800" dirty="0"/>
              <a:t>Leaf nodes</a:t>
            </a:r>
            <a:r>
              <a:rPr lang="vi-VN" sz="1800" dirty="0"/>
              <a:t> là nút thấp nhất trong cây tài nguyên. Họ xác định kích thước và vị trí của dữ liệu tài nguyên thực tế. Mỗi nút lá được biểu diễn bằng cấu trúc sau</a:t>
            </a:r>
            <a:r>
              <a:rPr lang="en-US" sz="1800" dirty="0"/>
              <a:t> </a:t>
            </a:r>
            <a:r>
              <a:rPr lang="vi-VN" sz="1800" dirty="0"/>
              <a:t>IMAGE_RESOURCE_DATA_ENTRY:</a:t>
            </a:r>
            <a:endParaRPr lang="en-US" sz="1800" dirty="0"/>
          </a:p>
          <a:p>
            <a:endParaRPr lang="en-US" sz="1800" dirty="0"/>
          </a:p>
        </p:txBody>
      </p:sp>
      <p:pic>
        <p:nvPicPr>
          <p:cNvPr id="4" name="Picture 3">
            <a:extLst>
              <a:ext uri="{FF2B5EF4-FFF2-40B4-BE49-F238E27FC236}">
                <a16:creationId xmlns:a16="http://schemas.microsoft.com/office/drawing/2014/main" id="{2AD90C81-9D01-41EE-9F61-649FDBFEE51E}"/>
              </a:ext>
            </a:extLst>
          </p:cNvPr>
          <p:cNvPicPr>
            <a:picLocks noChangeAspect="1"/>
          </p:cNvPicPr>
          <p:nvPr/>
        </p:nvPicPr>
        <p:blipFill>
          <a:blip r:embed="rId4"/>
          <a:stretch>
            <a:fillRect/>
          </a:stretch>
        </p:blipFill>
        <p:spPr>
          <a:xfrm>
            <a:off x="6417732" y="1667537"/>
            <a:ext cx="4761324" cy="1853966"/>
          </a:xfrm>
          <a:prstGeom prst="rect">
            <a:avLst/>
          </a:prstGeom>
        </p:spPr>
      </p:pic>
      <p:grpSp>
        <p:nvGrpSpPr>
          <p:cNvPr id="13" name="Group 12">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Slide Number Placeholder 4">
            <a:extLst>
              <a:ext uri="{FF2B5EF4-FFF2-40B4-BE49-F238E27FC236}">
                <a16:creationId xmlns:a16="http://schemas.microsoft.com/office/drawing/2014/main" id="{371AC37E-7374-4C40-8F0F-C00CE243771A}"/>
              </a:ext>
            </a:extLst>
          </p:cNvPr>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1919127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D5FD-A51C-4C40-A0C1-FC316E5A939A}"/>
              </a:ext>
            </a:extLst>
          </p:cNvPr>
          <p:cNvSpPr>
            <a:spLocks noGrp="1"/>
          </p:cNvSpPr>
          <p:nvPr>
            <p:ph type="title"/>
          </p:nvPr>
        </p:nvSpPr>
        <p:spPr>
          <a:xfrm>
            <a:off x="7865806" y="484632"/>
            <a:ext cx="3677264" cy="1609344"/>
          </a:xfrm>
        </p:spPr>
        <p:txBody>
          <a:bodyPr>
            <a:normAutofit/>
          </a:bodyPr>
          <a:lstStyle/>
          <a:p>
            <a:r>
              <a:rPr lang="en-US" sz="3600" dirty="0">
                <a:solidFill>
                  <a:srgbClr val="0070C0"/>
                </a:solidFill>
              </a:rPr>
              <a:t>II.2.6 </a:t>
            </a:r>
            <a:r>
              <a:rPr lang="en-US" sz="3600" b="1" dirty="0">
                <a:solidFill>
                  <a:srgbClr val="0070C0"/>
                </a:solidFill>
              </a:rPr>
              <a:t>File </a:t>
            </a:r>
            <a:r>
              <a:rPr lang="en-US" sz="3600" b="1" dirty="0" err="1">
                <a:solidFill>
                  <a:srgbClr val="0070C0"/>
                </a:solidFill>
              </a:rPr>
              <a:t>pE</a:t>
            </a:r>
            <a:r>
              <a:rPr lang="en-US" sz="3600" b="1" dirty="0">
                <a:solidFill>
                  <a:srgbClr val="0070C0"/>
                </a:solidFill>
              </a:rPr>
              <a:t> sections</a:t>
            </a:r>
            <a:endParaRPr lang="en-US" sz="3600" dirty="0">
              <a:solidFill>
                <a:srgbClr val="0070C0"/>
              </a:solidFill>
            </a:endParaRPr>
          </a:p>
        </p:txBody>
      </p:sp>
      <p:pic>
        <p:nvPicPr>
          <p:cNvPr id="14" name="Content Placeholder 3">
            <a:extLst>
              <a:ext uri="{FF2B5EF4-FFF2-40B4-BE49-F238E27FC236}">
                <a16:creationId xmlns:a16="http://schemas.microsoft.com/office/drawing/2014/main" id="{360C723A-EBB3-4988-8D3D-04EA0D632854}"/>
              </a:ext>
            </a:extLst>
          </p:cNvPr>
          <p:cNvPicPr>
            <a:picLocks noChangeAspect="1"/>
          </p:cNvPicPr>
          <p:nvPr/>
        </p:nvPicPr>
        <p:blipFill>
          <a:blip r:embed="rId2"/>
          <a:stretch>
            <a:fillRect/>
          </a:stretch>
        </p:blipFill>
        <p:spPr>
          <a:xfrm>
            <a:off x="633999" y="1092617"/>
            <a:ext cx="6912217" cy="4683026"/>
          </a:xfrm>
          <a:prstGeom prst="rect">
            <a:avLst/>
          </a:prstGeom>
        </p:spPr>
      </p:pic>
      <p:sp>
        <p:nvSpPr>
          <p:cNvPr id="15" name="Content Placeholder 8">
            <a:extLst>
              <a:ext uri="{FF2B5EF4-FFF2-40B4-BE49-F238E27FC236}">
                <a16:creationId xmlns:a16="http://schemas.microsoft.com/office/drawing/2014/main" id="{BEA1BF9F-BE78-46F6-8193-9AF5186B6A9C}"/>
              </a:ext>
            </a:extLst>
          </p:cNvPr>
          <p:cNvSpPr>
            <a:spLocks noGrp="1"/>
          </p:cNvSpPr>
          <p:nvPr>
            <p:ph idx="1"/>
          </p:nvPr>
        </p:nvSpPr>
        <p:spPr>
          <a:xfrm>
            <a:off x="7865805" y="2121408"/>
            <a:ext cx="3677263" cy="4092579"/>
          </a:xfrm>
        </p:spPr>
        <p:txBody>
          <a:bodyPr>
            <a:normAutofit/>
          </a:bodyPr>
          <a:lstStyle/>
          <a:p>
            <a:endParaRPr lang="en-US" sz="1600" dirty="0"/>
          </a:p>
        </p:txBody>
      </p:sp>
      <p:sp>
        <p:nvSpPr>
          <p:cNvPr id="3" name="Slide Number Placeholder 2">
            <a:extLst>
              <a:ext uri="{FF2B5EF4-FFF2-40B4-BE49-F238E27FC236}">
                <a16:creationId xmlns:a16="http://schemas.microsoft.com/office/drawing/2014/main" id="{D1D8C6C9-F568-4CFD-950B-92B180492444}"/>
              </a:ext>
            </a:extLst>
          </p:cNvPr>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1983861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5D5FD-A51C-4C40-A0C1-FC316E5A939A}"/>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II.2.6 </a:t>
            </a:r>
            <a:r>
              <a:rPr lang="en-US" sz="3200" b="1" dirty="0">
                <a:solidFill>
                  <a:srgbClr val="0070C0"/>
                </a:solidFill>
              </a:rPr>
              <a:t>File </a:t>
            </a:r>
            <a:r>
              <a:rPr lang="en-US" sz="3200" b="1" dirty="0" err="1">
                <a:solidFill>
                  <a:srgbClr val="0070C0"/>
                </a:solidFill>
              </a:rPr>
              <a:t>pE</a:t>
            </a:r>
            <a:r>
              <a:rPr lang="en-US" sz="3200" b="1" dirty="0">
                <a:solidFill>
                  <a:srgbClr val="0070C0"/>
                </a:solidFill>
              </a:rPr>
              <a:t> sections</a:t>
            </a:r>
            <a:endParaRPr lang="en-US" sz="3200" dirty="0">
              <a:solidFill>
                <a:srgbClr val="0070C0"/>
              </a:solidFill>
            </a:endParaRPr>
          </a:p>
        </p:txBody>
      </p:sp>
      <p:pic>
        <p:nvPicPr>
          <p:cNvPr id="4" name="Picture 3">
            <a:extLst>
              <a:ext uri="{FF2B5EF4-FFF2-40B4-BE49-F238E27FC236}">
                <a16:creationId xmlns:a16="http://schemas.microsoft.com/office/drawing/2014/main" id="{4899B2A1-4960-42AD-B32C-612F89FE6BC7}"/>
              </a:ext>
            </a:extLst>
          </p:cNvPr>
          <p:cNvPicPr>
            <a:picLocks noChangeAspect="1"/>
          </p:cNvPicPr>
          <p:nvPr/>
        </p:nvPicPr>
        <p:blipFill>
          <a:blip r:embed="rId4"/>
          <a:stretch>
            <a:fillRect/>
          </a:stretch>
        </p:blipFill>
        <p:spPr>
          <a:xfrm>
            <a:off x="633999" y="937307"/>
            <a:ext cx="6882269" cy="4993646"/>
          </a:xfrm>
          <a:prstGeom prst="rect">
            <a:avLst/>
          </a:prstGeom>
        </p:spPr>
      </p:pic>
      <p:sp>
        <p:nvSpPr>
          <p:cNvPr id="3" name="Content Placeholder 2">
            <a:extLst>
              <a:ext uri="{FF2B5EF4-FFF2-40B4-BE49-F238E27FC236}">
                <a16:creationId xmlns:a16="http://schemas.microsoft.com/office/drawing/2014/main" id="{F08AC3DB-3E56-4058-B3E0-02271B20EDC8}"/>
              </a:ext>
            </a:extLst>
          </p:cNvPr>
          <p:cNvSpPr>
            <a:spLocks noGrp="1"/>
          </p:cNvSpPr>
          <p:nvPr>
            <p:ph idx="1"/>
          </p:nvPr>
        </p:nvSpPr>
        <p:spPr>
          <a:xfrm>
            <a:off x="8156351" y="2121408"/>
            <a:ext cx="3544034" cy="4050792"/>
          </a:xfrm>
        </p:spPr>
        <p:txBody>
          <a:bodyPr>
            <a:normAutofit/>
          </a:bodyPr>
          <a:lstStyle/>
          <a:p>
            <a:r>
              <a:rPr lang="en-US" sz="1800" b="1" dirty="0"/>
              <a:t>Export data section: .</a:t>
            </a:r>
            <a:r>
              <a:rPr lang="en-US" sz="1800" b="1" dirty="0" err="1"/>
              <a:t>edata</a:t>
            </a:r>
            <a:r>
              <a:rPr lang="en-US" sz="1800" b="1" dirty="0"/>
              <a:t> - section</a:t>
            </a:r>
            <a:r>
              <a:rPr lang="vi-VN" sz="1800" dirty="0"/>
              <a:t>.edata chứa dữ liệu </a:t>
            </a:r>
            <a:r>
              <a:rPr lang="en-US" sz="1800" dirty="0"/>
              <a:t>export</a:t>
            </a:r>
            <a:r>
              <a:rPr lang="vi-VN" sz="1800" dirty="0"/>
              <a:t> cho ứng dụng hoặc DLL. </a:t>
            </a:r>
            <a:r>
              <a:rPr lang="en-US" sz="1800" dirty="0"/>
              <a:t>Section </a:t>
            </a:r>
            <a:r>
              <a:rPr lang="vi-VN" sz="1800" dirty="0"/>
              <a:t>này chứa một </a:t>
            </a:r>
            <a:r>
              <a:rPr lang="en-US" sz="1800" dirty="0"/>
              <a:t> export directory</a:t>
            </a:r>
            <a:r>
              <a:rPr lang="vi-VN" sz="1800" dirty="0"/>
              <a:t> để lấy thông tin </a:t>
            </a:r>
            <a:r>
              <a:rPr lang="en-US" sz="1800" dirty="0"/>
              <a:t>export</a:t>
            </a:r>
            <a:r>
              <a:rPr lang="vi-VN" sz="1800" dirty="0"/>
              <a:t>.</a:t>
            </a:r>
            <a:endParaRPr lang="en-US" sz="1800" dirty="0"/>
          </a:p>
          <a:p>
            <a:r>
              <a:rPr lang="vi-VN" sz="1800" dirty="0"/>
              <a:t>NumberOfFifts và NumberOfNames cho biết có bao nhiêu </a:t>
            </a:r>
            <a:r>
              <a:rPr lang="en-US" sz="1800" dirty="0"/>
              <a:t>function</a:t>
            </a:r>
            <a:r>
              <a:rPr lang="vi-VN" sz="1800" dirty="0"/>
              <a:t> và tên </a:t>
            </a:r>
            <a:r>
              <a:rPr lang="en-US" sz="1800" dirty="0"/>
              <a:t>functions</a:t>
            </a:r>
            <a:r>
              <a:rPr lang="vi-VN" sz="1800" dirty="0"/>
              <a:t> đang được </a:t>
            </a:r>
            <a:r>
              <a:rPr lang="en-US" sz="1800" dirty="0"/>
              <a:t>export</a:t>
            </a:r>
            <a:r>
              <a:rPr lang="vi-VN" sz="1800" dirty="0"/>
              <a:t> từ ​​mô-đun.</a:t>
            </a:r>
            <a:endParaRPr lang="en-US" sz="1800" dirty="0"/>
          </a:p>
          <a:p>
            <a:r>
              <a:rPr lang="vi-VN" sz="1800" dirty="0"/>
              <a:t>addressOfFifts là </a:t>
            </a:r>
            <a:r>
              <a:rPr lang="en-US" sz="1800" dirty="0"/>
              <a:t>một RVA </a:t>
            </a:r>
            <a:r>
              <a:rPr lang="en-US" sz="1800" dirty="0" err="1"/>
              <a:t>mảng</a:t>
            </a:r>
            <a:r>
              <a:rPr lang="vi-VN" sz="1800" dirty="0"/>
              <a:t> các </a:t>
            </a:r>
            <a:r>
              <a:rPr lang="en-US" sz="1800" dirty="0"/>
              <a:t>entry point</a:t>
            </a:r>
            <a:r>
              <a:rPr lang="vi-VN" sz="1800" dirty="0"/>
              <a:t> được </a:t>
            </a:r>
            <a:r>
              <a:rPr lang="en-US" sz="1800" dirty="0"/>
              <a:t>exported</a:t>
            </a:r>
            <a:r>
              <a:rPr lang="vi-VN" sz="1800" dirty="0"/>
              <a:t>. </a:t>
            </a:r>
            <a:endParaRPr lang="en-US" sz="1800" dirty="0"/>
          </a:p>
        </p:txBody>
      </p:sp>
      <p:grpSp>
        <p:nvGrpSpPr>
          <p:cNvPr id="29" name="Group 28">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6C9751DD-6E53-4B88-BBAE-D260F5CADEAC}"/>
              </a:ext>
            </a:extLst>
          </p:cNvPr>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42804581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5D5FD-A51C-4C40-A0C1-FC316E5A939A}"/>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II.2.6 </a:t>
            </a:r>
            <a:r>
              <a:rPr lang="en-US" sz="3200" b="1" dirty="0">
                <a:solidFill>
                  <a:srgbClr val="0070C0"/>
                </a:solidFill>
              </a:rPr>
              <a:t>File </a:t>
            </a:r>
            <a:r>
              <a:rPr lang="en-US" sz="3200" b="1" dirty="0" err="1">
                <a:solidFill>
                  <a:srgbClr val="0070C0"/>
                </a:solidFill>
              </a:rPr>
              <a:t>pE</a:t>
            </a:r>
            <a:r>
              <a:rPr lang="en-US" sz="3200" b="1" dirty="0">
                <a:solidFill>
                  <a:srgbClr val="0070C0"/>
                </a:solidFill>
              </a:rPr>
              <a:t> sections</a:t>
            </a:r>
            <a:endParaRPr lang="en-US" sz="3200" dirty="0">
              <a:solidFill>
                <a:srgbClr val="0070C0"/>
              </a:solidFill>
            </a:endParaRPr>
          </a:p>
        </p:txBody>
      </p:sp>
      <p:pic>
        <p:nvPicPr>
          <p:cNvPr id="5" name="Picture 4">
            <a:extLst>
              <a:ext uri="{FF2B5EF4-FFF2-40B4-BE49-F238E27FC236}">
                <a16:creationId xmlns:a16="http://schemas.microsoft.com/office/drawing/2014/main" id="{24524DA6-0616-4554-971B-21FCBFBF5DAF}"/>
              </a:ext>
            </a:extLst>
          </p:cNvPr>
          <p:cNvPicPr>
            <a:picLocks noChangeAspect="1"/>
          </p:cNvPicPr>
          <p:nvPr/>
        </p:nvPicPr>
        <p:blipFill>
          <a:blip r:embed="rId4"/>
          <a:stretch>
            <a:fillRect/>
          </a:stretch>
        </p:blipFill>
        <p:spPr>
          <a:xfrm>
            <a:off x="633999" y="861882"/>
            <a:ext cx="6882269" cy="5144496"/>
          </a:xfrm>
          <a:prstGeom prst="rect">
            <a:avLst/>
          </a:prstGeom>
        </p:spPr>
      </p:pic>
      <p:sp>
        <p:nvSpPr>
          <p:cNvPr id="3" name="Content Placeholder 2">
            <a:extLst>
              <a:ext uri="{FF2B5EF4-FFF2-40B4-BE49-F238E27FC236}">
                <a16:creationId xmlns:a16="http://schemas.microsoft.com/office/drawing/2014/main" id="{F08AC3DB-3E56-4058-B3E0-02271B20EDC8}"/>
              </a:ext>
            </a:extLst>
          </p:cNvPr>
          <p:cNvSpPr>
            <a:spLocks noGrp="1"/>
          </p:cNvSpPr>
          <p:nvPr>
            <p:ph idx="1"/>
          </p:nvPr>
        </p:nvSpPr>
        <p:spPr>
          <a:xfrm>
            <a:off x="8156351" y="2121408"/>
            <a:ext cx="3544034" cy="2642617"/>
          </a:xfrm>
        </p:spPr>
        <p:txBody>
          <a:bodyPr>
            <a:normAutofit/>
          </a:bodyPr>
          <a:lstStyle/>
          <a:p>
            <a:r>
              <a:rPr lang="vi-VN" sz="1800" dirty="0"/>
              <a:t>Trường addressOfNames là địa chỉ</a:t>
            </a:r>
            <a:r>
              <a:rPr lang="en-US" sz="1800" dirty="0"/>
              <a:t> RVA</a:t>
            </a:r>
            <a:r>
              <a:rPr lang="vi-VN" sz="1800" dirty="0"/>
              <a:t> </a:t>
            </a:r>
            <a:r>
              <a:rPr lang="en-US" sz="1800" dirty="0" err="1"/>
              <a:t>trỏ</a:t>
            </a:r>
            <a:r>
              <a:rPr lang="en-US" sz="1800" dirty="0"/>
              <a:t> </a:t>
            </a:r>
            <a:r>
              <a:rPr lang="en-US" sz="1800" dirty="0" err="1"/>
              <a:t>tới</a:t>
            </a:r>
            <a:r>
              <a:rPr lang="en-US" sz="1800" dirty="0"/>
              <a:t> một </a:t>
            </a:r>
            <a:r>
              <a:rPr lang="en-US" sz="1800" dirty="0" err="1"/>
              <a:t>mảng</a:t>
            </a:r>
            <a:r>
              <a:rPr lang="en-US" sz="1800" dirty="0"/>
              <a:t> </a:t>
            </a:r>
            <a:r>
              <a:rPr lang="en-US" sz="1800" dirty="0" err="1"/>
              <a:t>các</a:t>
            </a:r>
            <a:r>
              <a:rPr lang="en-US" sz="1800" dirty="0"/>
              <a:t> RAV của </a:t>
            </a:r>
            <a:r>
              <a:rPr lang="en-US" sz="1800" dirty="0" err="1"/>
              <a:t>tên</a:t>
            </a:r>
            <a:r>
              <a:rPr lang="en-US" sz="1800" dirty="0"/>
              <a:t> </a:t>
            </a:r>
            <a:r>
              <a:rPr lang="en-US" sz="1800" dirty="0" err="1"/>
              <a:t>các</a:t>
            </a:r>
            <a:r>
              <a:rPr lang="en-US" sz="1800" dirty="0"/>
              <a:t> </a:t>
            </a:r>
            <a:r>
              <a:rPr lang="en-US" sz="1800" dirty="0" err="1"/>
              <a:t>hàm</a:t>
            </a:r>
            <a:r>
              <a:rPr lang="en-US" sz="1800" dirty="0"/>
              <a:t> đ</a:t>
            </a:r>
            <a:r>
              <a:rPr lang="vi-VN" sz="1800" dirty="0"/>
              <a:t>ư</a:t>
            </a:r>
            <a:r>
              <a:rPr lang="en-US" sz="1800" dirty="0" err="1"/>
              <a:t>ợc</a:t>
            </a:r>
            <a:r>
              <a:rPr lang="en-US" sz="1800" dirty="0"/>
              <a:t> Export. </a:t>
            </a:r>
          </a:p>
          <a:p>
            <a:r>
              <a:rPr lang="vi-VN" sz="1800" dirty="0"/>
              <a:t>AddressOfNameOrdutions là địa chỉ</a:t>
            </a:r>
            <a:r>
              <a:rPr lang="en-US" sz="1800" dirty="0"/>
              <a:t> RVA</a:t>
            </a:r>
            <a:r>
              <a:rPr lang="vi-VN" sz="1800" dirty="0"/>
              <a:t> </a:t>
            </a:r>
            <a:r>
              <a:rPr lang="en-US" sz="1800" dirty="0" err="1"/>
              <a:t>trỏ</a:t>
            </a:r>
            <a:r>
              <a:rPr lang="en-US" sz="1800" dirty="0"/>
              <a:t> </a:t>
            </a:r>
            <a:r>
              <a:rPr lang="en-US" sz="1800" dirty="0" err="1"/>
              <a:t>tới</a:t>
            </a:r>
            <a:r>
              <a:rPr lang="en-US" sz="1800" dirty="0"/>
              <a:t> một </a:t>
            </a:r>
            <a:r>
              <a:rPr lang="en-US" sz="1800" dirty="0" err="1"/>
              <a:t>mảng</a:t>
            </a:r>
            <a:r>
              <a:rPr lang="en-US" sz="1800" dirty="0"/>
              <a:t> 2 bytes </a:t>
            </a:r>
            <a:r>
              <a:rPr lang="en-US" sz="1800" dirty="0" err="1"/>
              <a:t>chứa</a:t>
            </a:r>
            <a:r>
              <a:rPr lang="en-US" sz="1800" dirty="0"/>
              <a:t> </a:t>
            </a:r>
            <a:r>
              <a:rPr lang="en-US" sz="1800" dirty="0" err="1"/>
              <a:t>các</a:t>
            </a:r>
            <a:r>
              <a:rPr lang="en-US" sz="1800" dirty="0"/>
              <a:t> ordinal của </a:t>
            </a:r>
            <a:r>
              <a:rPr lang="en-US" sz="1800" dirty="0" err="1"/>
              <a:t>các</a:t>
            </a:r>
            <a:r>
              <a:rPr lang="en-US" sz="1800" dirty="0"/>
              <a:t> </a:t>
            </a:r>
            <a:r>
              <a:rPr lang="en-US" sz="1800" dirty="0" err="1"/>
              <a:t>tên</a:t>
            </a:r>
            <a:r>
              <a:rPr lang="en-US" sz="1800" dirty="0"/>
              <a:t> </a:t>
            </a:r>
            <a:r>
              <a:rPr lang="en-US" sz="1800" dirty="0" err="1"/>
              <a:t>hàm</a:t>
            </a:r>
            <a:r>
              <a:rPr lang="en-US" sz="1600" dirty="0"/>
              <a:t>.</a:t>
            </a:r>
          </a:p>
          <a:p>
            <a:pPr marL="0" indent="0">
              <a:buNone/>
            </a:pPr>
            <a:endParaRPr lang="en-US" sz="1600" dirty="0"/>
          </a:p>
        </p:txBody>
      </p:sp>
      <p:grpSp>
        <p:nvGrpSpPr>
          <p:cNvPr id="21" name="Group 2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a:extLst>
              <a:ext uri="{FF2B5EF4-FFF2-40B4-BE49-F238E27FC236}">
                <a16:creationId xmlns:a16="http://schemas.microsoft.com/office/drawing/2014/main" id="{B571E7A1-DE15-470A-82BC-28DF7D9167BD}"/>
              </a:ext>
            </a:extLst>
          </p:cNvPr>
          <p:cNvPicPr>
            <a:picLocks noChangeAspect="1"/>
          </p:cNvPicPr>
          <p:nvPr/>
        </p:nvPicPr>
        <p:blipFill>
          <a:blip r:embed="rId6"/>
          <a:stretch>
            <a:fillRect/>
          </a:stretch>
        </p:blipFill>
        <p:spPr>
          <a:xfrm>
            <a:off x="7928179" y="4294744"/>
            <a:ext cx="4171950" cy="2457450"/>
          </a:xfrm>
          <a:prstGeom prst="rect">
            <a:avLst/>
          </a:prstGeom>
        </p:spPr>
      </p:pic>
      <p:sp>
        <p:nvSpPr>
          <p:cNvPr id="4" name="Slide Number Placeholder 3">
            <a:extLst>
              <a:ext uri="{FF2B5EF4-FFF2-40B4-BE49-F238E27FC236}">
                <a16:creationId xmlns:a16="http://schemas.microsoft.com/office/drawing/2014/main" id="{85D48275-01E6-4DBB-8435-1C0B6E0175F1}"/>
              </a:ext>
            </a:extLst>
          </p:cNvPr>
          <p:cNvSpPr>
            <a:spLocks noGrp="1"/>
          </p:cNvSpPr>
          <p:nvPr>
            <p:ph type="sldNum" sz="quarter" idx="12"/>
          </p:nvPr>
        </p:nvSpPr>
        <p:spPr/>
        <p:txBody>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3722843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D5D5FD-A51C-4C40-A0C1-FC316E5A939A}"/>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II.2.6 </a:t>
            </a:r>
            <a:r>
              <a:rPr lang="en-US" sz="3200" b="1" dirty="0">
                <a:solidFill>
                  <a:srgbClr val="0070C0"/>
                </a:solidFill>
              </a:rPr>
              <a:t>File </a:t>
            </a:r>
            <a:r>
              <a:rPr lang="en-US" sz="3200" b="1" dirty="0" err="1">
                <a:solidFill>
                  <a:srgbClr val="0070C0"/>
                </a:solidFill>
              </a:rPr>
              <a:t>pE</a:t>
            </a:r>
            <a:r>
              <a:rPr lang="en-US" sz="3200" b="1" dirty="0">
                <a:solidFill>
                  <a:srgbClr val="0070C0"/>
                </a:solidFill>
              </a:rPr>
              <a:t> sections</a:t>
            </a:r>
            <a:endParaRPr lang="en-US" sz="3200" dirty="0">
              <a:solidFill>
                <a:srgbClr val="0070C0"/>
              </a:solidFill>
            </a:endParaRPr>
          </a:p>
        </p:txBody>
      </p:sp>
      <p:pic>
        <p:nvPicPr>
          <p:cNvPr id="4" name="Picture 3">
            <a:extLst>
              <a:ext uri="{FF2B5EF4-FFF2-40B4-BE49-F238E27FC236}">
                <a16:creationId xmlns:a16="http://schemas.microsoft.com/office/drawing/2014/main" id="{D2B670D7-4F07-4620-B8E4-30C343585C8C}"/>
              </a:ext>
            </a:extLst>
          </p:cNvPr>
          <p:cNvPicPr>
            <a:picLocks noChangeAspect="1"/>
          </p:cNvPicPr>
          <p:nvPr/>
        </p:nvPicPr>
        <p:blipFill>
          <a:blip r:embed="rId4"/>
          <a:stretch>
            <a:fillRect/>
          </a:stretch>
        </p:blipFill>
        <p:spPr>
          <a:xfrm>
            <a:off x="633999" y="1526874"/>
            <a:ext cx="6882269" cy="3814512"/>
          </a:xfrm>
          <a:prstGeom prst="rect">
            <a:avLst/>
          </a:prstGeom>
        </p:spPr>
      </p:pic>
      <p:sp>
        <p:nvSpPr>
          <p:cNvPr id="3" name="Content Placeholder 2">
            <a:extLst>
              <a:ext uri="{FF2B5EF4-FFF2-40B4-BE49-F238E27FC236}">
                <a16:creationId xmlns:a16="http://schemas.microsoft.com/office/drawing/2014/main" id="{F08AC3DB-3E56-4058-B3E0-02271B20EDC8}"/>
              </a:ext>
            </a:extLst>
          </p:cNvPr>
          <p:cNvSpPr>
            <a:spLocks noGrp="1"/>
          </p:cNvSpPr>
          <p:nvPr>
            <p:ph idx="1"/>
          </p:nvPr>
        </p:nvSpPr>
        <p:spPr>
          <a:xfrm>
            <a:off x="8156351" y="2121408"/>
            <a:ext cx="3544034" cy="4050792"/>
          </a:xfrm>
        </p:spPr>
        <p:txBody>
          <a:bodyPr>
            <a:normAutofit/>
          </a:bodyPr>
          <a:lstStyle/>
          <a:p>
            <a:r>
              <a:rPr lang="en-US" sz="1400" b="1" dirty="0"/>
              <a:t>Import data section: .</a:t>
            </a:r>
            <a:r>
              <a:rPr lang="en-US" sz="1400" b="1" dirty="0" err="1"/>
              <a:t>idata</a:t>
            </a:r>
            <a:r>
              <a:rPr lang="en-US" sz="1400" b="1" dirty="0"/>
              <a:t> : </a:t>
            </a:r>
            <a:r>
              <a:rPr lang="en-US" sz="1400" dirty="0"/>
              <a:t>là một </a:t>
            </a:r>
            <a:r>
              <a:rPr lang="en-US" sz="1400" dirty="0" err="1"/>
              <a:t>mảng</a:t>
            </a:r>
            <a:r>
              <a:rPr lang="en-US" sz="1400" dirty="0"/>
              <a:t> </a:t>
            </a:r>
            <a:r>
              <a:rPr lang="en-US" sz="1400" dirty="0" err="1"/>
              <a:t>cấu</a:t>
            </a:r>
            <a:r>
              <a:rPr lang="en-US" sz="1400" dirty="0"/>
              <a:t> </a:t>
            </a:r>
            <a:r>
              <a:rPr lang="en-US" sz="1400" dirty="0" err="1"/>
              <a:t>trúc</a:t>
            </a:r>
            <a:r>
              <a:rPr lang="en-US" sz="1400" dirty="0"/>
              <a:t>, mỗi </a:t>
            </a:r>
            <a:r>
              <a:rPr lang="en-US" sz="1400" dirty="0" err="1"/>
              <a:t>cấu</a:t>
            </a:r>
            <a:r>
              <a:rPr lang="en-US" sz="1400" dirty="0"/>
              <a:t> </a:t>
            </a:r>
            <a:r>
              <a:rPr lang="en-US" sz="1400" dirty="0" err="1"/>
              <a:t>trúc</a:t>
            </a:r>
            <a:r>
              <a:rPr lang="en-US" sz="1400" dirty="0"/>
              <a:t> là 20bytes </a:t>
            </a:r>
            <a:r>
              <a:rPr lang="en-US" sz="1400" dirty="0" err="1"/>
              <a:t>chứa</a:t>
            </a:r>
            <a:r>
              <a:rPr lang="en-US" sz="1400" dirty="0"/>
              <a:t> thông tin </a:t>
            </a:r>
            <a:r>
              <a:rPr lang="en-US" sz="1400" dirty="0" err="1"/>
              <a:t>về</a:t>
            </a:r>
            <a:r>
              <a:rPr lang="en-US" sz="1400" dirty="0"/>
              <a:t> 1 </a:t>
            </a:r>
            <a:r>
              <a:rPr lang="en-US" sz="1400" dirty="0" err="1"/>
              <a:t>dll</a:t>
            </a:r>
            <a:r>
              <a:rPr lang="en-US" sz="1400" dirty="0"/>
              <a:t> </a:t>
            </a:r>
            <a:r>
              <a:rPr lang="en-US" sz="1400" dirty="0" err="1"/>
              <a:t>mà</a:t>
            </a:r>
            <a:r>
              <a:rPr lang="en-US" sz="1400" dirty="0"/>
              <a:t> PE import vào</a:t>
            </a:r>
            <a:r>
              <a:rPr lang="vi-VN" sz="1400" dirty="0"/>
              <a:t>.</a:t>
            </a:r>
            <a:endParaRPr lang="en-US" sz="1400" dirty="0"/>
          </a:p>
          <a:p>
            <a:r>
              <a:rPr lang="vi-VN" sz="1400" dirty="0"/>
              <a:t> Mặc dù IMAGE_DIRECTORY_ENTRY_IMPORT được </a:t>
            </a:r>
            <a:r>
              <a:rPr lang="en-US" sz="1400" dirty="0"/>
              <a:t>defined</a:t>
            </a:r>
            <a:r>
              <a:rPr lang="vi-VN" sz="1400" dirty="0"/>
              <a:t>, không có cấu </a:t>
            </a:r>
            <a:r>
              <a:rPr lang="en-US" sz="1400" dirty="0" err="1"/>
              <a:t>nào</a:t>
            </a:r>
            <a:r>
              <a:rPr lang="en-US" sz="1400" dirty="0"/>
              <a:t> </a:t>
            </a:r>
            <a:r>
              <a:rPr lang="vi-VN" sz="1400" dirty="0"/>
              <a:t>ứng nào được bao gồm trong tệp WINNT.H. </a:t>
            </a:r>
            <a:endParaRPr lang="en-US" sz="1400" dirty="0"/>
          </a:p>
          <a:p>
            <a:r>
              <a:rPr lang="vi-VN" sz="1400" dirty="0"/>
              <a:t>Thay vào đó, có một số cấu trúc khác được gọi là IMAGE_IMPORT_BY_NAME, IMAGE_THUNK_DATA và IMAGE_IMPORT_DESCRIPTOR. </a:t>
            </a:r>
            <a:r>
              <a:rPr lang="en-US" sz="1400" dirty="0" err="1"/>
              <a:t>Nó</a:t>
            </a:r>
            <a:r>
              <a:rPr lang="en-US" sz="1400" dirty="0"/>
              <a:t> sẽ có struct </a:t>
            </a:r>
            <a:r>
              <a:rPr lang="en-US" sz="1400" dirty="0" err="1"/>
              <a:t>nh</a:t>
            </a:r>
            <a:r>
              <a:rPr lang="vi-VN" sz="1400" dirty="0"/>
              <a:t>ư</a:t>
            </a:r>
            <a:r>
              <a:rPr lang="en-US" sz="1400" dirty="0"/>
              <a:t> </a:t>
            </a:r>
            <a:r>
              <a:rPr lang="en-US" sz="1400" dirty="0" err="1"/>
              <a:t>sau</a:t>
            </a:r>
            <a:r>
              <a:rPr lang="en-US" sz="1400" dirty="0"/>
              <a:t> </a:t>
            </a:r>
            <a:r>
              <a:rPr lang="vi-VN" sz="1400" dirty="0"/>
              <a:t>IMAGE_IMPORT_MODULE_DIRECTORY</a:t>
            </a:r>
            <a:r>
              <a:rPr lang="en-US" sz="1400" dirty="0"/>
              <a:t> ( </a:t>
            </a:r>
            <a:r>
              <a:rPr lang="en-US" sz="1400" dirty="0" err="1"/>
              <a:t>tên</a:t>
            </a:r>
            <a:r>
              <a:rPr lang="en-US" sz="1400" dirty="0"/>
              <a:t> này là do </a:t>
            </a:r>
            <a:r>
              <a:rPr lang="en-US" sz="1400" dirty="0" err="1"/>
              <a:t>lập</a:t>
            </a:r>
            <a:r>
              <a:rPr lang="en-US" sz="1400" dirty="0"/>
              <a:t> </a:t>
            </a:r>
            <a:r>
              <a:rPr lang="en-US" sz="1400" dirty="0" err="1"/>
              <a:t>trình</a:t>
            </a:r>
            <a:r>
              <a:rPr lang="en-US" sz="1400" dirty="0"/>
              <a:t> </a:t>
            </a:r>
            <a:r>
              <a:rPr lang="en-US" sz="1400" dirty="0" err="1"/>
              <a:t>tự</a:t>
            </a:r>
            <a:r>
              <a:rPr lang="en-US" sz="1400" dirty="0"/>
              <a:t> </a:t>
            </a:r>
            <a:r>
              <a:rPr lang="en-US" sz="1400" dirty="0" err="1"/>
              <a:t>định</a:t>
            </a:r>
            <a:r>
              <a:rPr lang="en-US" sz="1400" dirty="0"/>
              <a:t> </a:t>
            </a:r>
            <a:r>
              <a:rPr lang="en-US" sz="1400" dirty="0" err="1"/>
              <a:t>nghĩa</a:t>
            </a:r>
            <a:r>
              <a:rPr lang="en-US" sz="1400" dirty="0"/>
              <a:t>)</a:t>
            </a:r>
            <a:r>
              <a:rPr lang="vi-VN" sz="1400" dirty="0"/>
              <a:t>.</a:t>
            </a:r>
            <a:r>
              <a:rPr lang="en-US" sz="1400" dirty="0"/>
              <a:t> </a:t>
            </a:r>
          </a:p>
          <a:p>
            <a:endParaRPr lang="en-US" sz="1400" b="1" dirty="0"/>
          </a:p>
          <a:p>
            <a:endParaRPr lang="en-US" sz="1400" dirty="0"/>
          </a:p>
        </p:txBody>
      </p:sp>
      <p:grpSp>
        <p:nvGrpSpPr>
          <p:cNvPr id="20"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670D4F6A-C229-43F3-BDB2-AB4AF6D100CC}"/>
              </a:ext>
            </a:extLst>
          </p:cNvPr>
          <p:cNvSpPr>
            <a:spLocks noGrp="1"/>
          </p:cNvSpPr>
          <p:nvPr>
            <p:ph type="sldNum" sz="quarter" idx="12"/>
          </p:nvPr>
        </p:nvSpPr>
        <p:spPr/>
        <p:txBody>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3910449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Rectangle 141">
            <a:extLst>
              <a:ext uri="{FF2B5EF4-FFF2-40B4-BE49-F238E27FC236}">
                <a16:creationId xmlns:a16="http://schemas.microsoft.com/office/drawing/2014/main" id="{97BF936A-7CB7-4C57-98A3-96928DD27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85C791B-FFA1-4943-B5E4-F5F145D8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D8671DBD-7165-4BE6-80A0-045723A9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7">
            <a:extLst>
              <a:ext uri="{FF2B5EF4-FFF2-40B4-BE49-F238E27FC236}">
                <a16:creationId xmlns:a16="http://schemas.microsoft.com/office/drawing/2014/main" id="{D622AD38-5C0D-490C-A06A-D1F07E29CB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9" name="Oval 148">
              <a:extLst>
                <a:ext uri="{FF2B5EF4-FFF2-40B4-BE49-F238E27FC236}">
                  <a16:creationId xmlns:a16="http://schemas.microsoft.com/office/drawing/2014/main" id="{ED57AEAB-0276-4D94-93D9-3A090A1FD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0" name="Oval 149">
              <a:extLst>
                <a:ext uri="{FF2B5EF4-FFF2-40B4-BE49-F238E27FC236}">
                  <a16:creationId xmlns:a16="http://schemas.microsoft.com/office/drawing/2014/main" id="{CCF33569-0434-460F-AFA4-D829E476A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2" name="Rectangle 151">
            <a:extLst>
              <a:ext uri="{FF2B5EF4-FFF2-40B4-BE49-F238E27FC236}">
                <a16:creationId xmlns:a16="http://schemas.microsoft.com/office/drawing/2014/main" id="{FC4A6789-55AC-42E6-9425-33CA7D05C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4" name="Rectangle 153">
            <a:extLst>
              <a:ext uri="{FF2B5EF4-FFF2-40B4-BE49-F238E27FC236}">
                <a16:creationId xmlns:a16="http://schemas.microsoft.com/office/drawing/2014/main" id="{20718D89-30AF-42EF-86AB-FF232D797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087"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Title 2">
            <a:extLst>
              <a:ext uri="{FF2B5EF4-FFF2-40B4-BE49-F238E27FC236}">
                <a16:creationId xmlns:a16="http://schemas.microsoft.com/office/drawing/2014/main" id="{84B40649-675C-461A-9098-01B0D9E7C6DF}"/>
              </a:ext>
            </a:extLst>
          </p:cNvPr>
          <p:cNvSpPr>
            <a:spLocks noGrp="1"/>
          </p:cNvSpPr>
          <p:nvPr>
            <p:ph type="title"/>
          </p:nvPr>
        </p:nvSpPr>
        <p:spPr>
          <a:xfrm>
            <a:off x="1113719" y="1432223"/>
            <a:ext cx="2897826" cy="3357976"/>
          </a:xfrm>
        </p:spPr>
        <p:txBody>
          <a:bodyPr vert="horz" lIns="91440" tIns="45720" rIns="91440" bIns="45720" rtlCol="0" anchor="ctr">
            <a:normAutofit/>
          </a:bodyPr>
          <a:lstStyle/>
          <a:p>
            <a:pPr marL="514350" indent="-514350">
              <a:lnSpc>
                <a:spcPct val="80000"/>
              </a:lnSpc>
            </a:pPr>
            <a:r>
              <a:rPr lang="en-US" altLang="en-US" sz="5100" kern="1200" cap="all" baseline="0" dirty="0">
                <a:solidFill>
                  <a:srgbClr val="0070C0"/>
                </a:solidFill>
                <a:latin typeface="+mj-lt"/>
                <a:ea typeface="+mj-ea"/>
                <a:cs typeface="+mj-cs"/>
              </a:rPr>
              <a:t>II. 3 Windows loader</a:t>
            </a:r>
          </a:p>
        </p:txBody>
      </p:sp>
      <p:sp>
        <p:nvSpPr>
          <p:cNvPr id="156" name="Rectangle 155">
            <a:extLst>
              <a:ext uri="{FF2B5EF4-FFF2-40B4-BE49-F238E27FC236}">
                <a16:creationId xmlns:a16="http://schemas.microsoft.com/office/drawing/2014/main" id="{0C6CBCA2-E9FC-45B2-A370-2BA218D8A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087" y="928117"/>
            <a:ext cx="10597896"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31" name="Picture 7">
            <a:extLst>
              <a:ext uri="{FF2B5EF4-FFF2-40B4-BE49-F238E27FC236}">
                <a16:creationId xmlns:a16="http://schemas.microsoft.com/office/drawing/2014/main" id="{75618B98-86F7-4BC8-ADCE-351F9E06BE84}"/>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943440" y="1104964"/>
            <a:ext cx="2400880" cy="21631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a:extLst>
              <a:ext uri="{FF2B5EF4-FFF2-40B4-BE49-F238E27FC236}">
                <a16:creationId xmlns:a16="http://schemas.microsoft.com/office/drawing/2014/main" id="{51C7A793-32CB-4219-A9E3-AB9C940FC77B}"/>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977320" y="1104964"/>
            <a:ext cx="1551747" cy="21631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a:extLst>
              <a:ext uri="{FF2B5EF4-FFF2-40B4-BE49-F238E27FC236}">
                <a16:creationId xmlns:a16="http://schemas.microsoft.com/office/drawing/2014/main" id="{C07C243E-992A-4FA1-9853-7BC60EF55F17}"/>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4500090" y="4035155"/>
            <a:ext cx="3287581" cy="11472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a:extLst>
              <a:ext uri="{FF2B5EF4-FFF2-40B4-BE49-F238E27FC236}">
                <a16:creationId xmlns:a16="http://schemas.microsoft.com/office/drawing/2014/main" id="{BE9C243E-8C55-43B1-AB22-59E768D37215}"/>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8109405" y="4107339"/>
            <a:ext cx="3287578" cy="7068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 name="Rectangle 157">
            <a:extLst>
              <a:ext uri="{FF2B5EF4-FFF2-40B4-BE49-F238E27FC236}">
                <a16:creationId xmlns:a16="http://schemas.microsoft.com/office/drawing/2014/main" id="{609AF6DF-BB66-41AD-AAFF-4B2CF37F1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087" y="5820583"/>
            <a:ext cx="10597896"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a:extLst>
              <a:ext uri="{FF2B5EF4-FFF2-40B4-BE49-F238E27FC236}">
                <a16:creationId xmlns:a16="http://schemas.microsoft.com/office/drawing/2014/main" id="{9C6DACB6-6C32-4382-9C54-2EA21977F3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790" y="5477256"/>
            <a:ext cx="914400" cy="914400"/>
            <a:chOff x="9685338" y="4460675"/>
            <a:chExt cx="1080904" cy="1080902"/>
          </a:xfrm>
        </p:grpSpPr>
        <p:sp>
          <p:nvSpPr>
            <p:cNvPr id="161" name="Oval 160">
              <a:extLst>
                <a:ext uri="{FF2B5EF4-FFF2-40B4-BE49-F238E27FC236}">
                  <a16:creationId xmlns:a16="http://schemas.microsoft.com/office/drawing/2014/main" id="{D389BFCA-D695-4FB6-A90C-0D7549676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2" name="Oval 161">
              <a:extLst>
                <a:ext uri="{FF2B5EF4-FFF2-40B4-BE49-F238E27FC236}">
                  <a16:creationId xmlns:a16="http://schemas.microsoft.com/office/drawing/2014/main" id="{4F7E4C9C-591E-4C54-9ECF-96F50A57B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Slide Number Placeholder 1">
            <a:extLst>
              <a:ext uri="{FF2B5EF4-FFF2-40B4-BE49-F238E27FC236}">
                <a16:creationId xmlns:a16="http://schemas.microsoft.com/office/drawing/2014/main" id="{58EBCF2A-0730-48B1-B6DD-B2549D3F6DEA}"/>
              </a:ext>
            </a:extLst>
          </p:cNvPr>
          <p:cNvSpPr>
            <a:spLocks noGrp="1"/>
          </p:cNvSpPr>
          <p:nvPr>
            <p:ph type="sldNum" sz="quarter" idx="12"/>
          </p:nvPr>
        </p:nvSpPr>
        <p:spPr/>
        <p:txBody>
          <a:bodyPr/>
          <a:lstStyle/>
          <a:p>
            <a:fld id="{4FAB73BC-B049-4115-A692-8D63A059BFB8}" type="slidenum">
              <a:rPr lang="en-US" smtClean="0"/>
              <a:t>37</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fade">
                                      <p:cBhvr>
                                        <p:cTn id="7" dur="1000"/>
                                        <p:tgtEl>
                                          <p:spTgt spid="26628"/>
                                        </p:tgtEl>
                                      </p:cBhvr>
                                    </p:animEffect>
                                    <p:anim calcmode="lin" valueType="num">
                                      <p:cBhvr>
                                        <p:cTn id="8" dur="1000" fill="hold"/>
                                        <p:tgtEl>
                                          <p:spTgt spid="26628"/>
                                        </p:tgtEl>
                                        <p:attrNameLst>
                                          <p:attrName>ppt_x</p:attrName>
                                        </p:attrNameLst>
                                      </p:cBhvr>
                                      <p:tavLst>
                                        <p:tav tm="0">
                                          <p:val>
                                            <p:strVal val="#ppt_x"/>
                                          </p:val>
                                        </p:tav>
                                        <p:tav tm="100000">
                                          <p:val>
                                            <p:strVal val="#ppt_x"/>
                                          </p:val>
                                        </p:tav>
                                      </p:tavLst>
                                    </p:anim>
                                    <p:anim calcmode="lin" valueType="num">
                                      <p:cBhvr>
                                        <p:cTn id="9" dur="1000" fill="hold"/>
                                        <p:tgtEl>
                                          <p:spTgt spid="2662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fade">
                                      <p:cBhvr>
                                        <p:cTn id="12" dur="1000"/>
                                        <p:tgtEl>
                                          <p:spTgt spid="26629"/>
                                        </p:tgtEl>
                                      </p:cBhvr>
                                    </p:animEffect>
                                    <p:anim calcmode="lin" valueType="num">
                                      <p:cBhvr>
                                        <p:cTn id="13" dur="1000" fill="hold"/>
                                        <p:tgtEl>
                                          <p:spTgt spid="26629"/>
                                        </p:tgtEl>
                                        <p:attrNameLst>
                                          <p:attrName>ppt_x</p:attrName>
                                        </p:attrNameLst>
                                      </p:cBhvr>
                                      <p:tavLst>
                                        <p:tav tm="0">
                                          <p:val>
                                            <p:strVal val="#ppt_x"/>
                                          </p:val>
                                        </p:tav>
                                        <p:tav tm="100000">
                                          <p:val>
                                            <p:strVal val="#ppt_x"/>
                                          </p:val>
                                        </p:tav>
                                      </p:tavLst>
                                    </p:anim>
                                    <p:anim calcmode="lin" valueType="num">
                                      <p:cBhvr>
                                        <p:cTn id="14" dur="1000" fill="hold"/>
                                        <p:tgtEl>
                                          <p:spTgt spid="2662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1" presetClass="entr" presetSubtype="1" fill="hold" nodeType="clickEffect">
                                  <p:stCondLst>
                                    <p:cond delay="0"/>
                                  </p:stCondLst>
                                  <p:childTnLst>
                                    <p:set>
                                      <p:cBhvr>
                                        <p:cTn id="18" dur="1" fill="hold">
                                          <p:stCondLst>
                                            <p:cond delay="0"/>
                                          </p:stCondLst>
                                        </p:cTn>
                                        <p:tgtEl>
                                          <p:spTgt spid="26631"/>
                                        </p:tgtEl>
                                        <p:attrNameLst>
                                          <p:attrName>style.visibility</p:attrName>
                                        </p:attrNameLst>
                                      </p:cBhvr>
                                      <p:to>
                                        <p:strVal val="visible"/>
                                      </p:to>
                                    </p:set>
                                    <p:animEffect transition="in" filter="wheel(1)">
                                      <p:cBhvr>
                                        <p:cTn id="19" dur="2000"/>
                                        <p:tgtEl>
                                          <p:spTgt spid="2663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6632"/>
                                        </p:tgtEl>
                                        <p:attrNameLst>
                                          <p:attrName>style.visibility</p:attrName>
                                        </p:attrNameLst>
                                      </p:cBhvr>
                                      <p:to>
                                        <p:strVal val="visible"/>
                                      </p:to>
                                    </p:set>
                                    <p:animEffect transition="in" filter="randombar(horizontal)">
                                      <p:cBhvr>
                                        <p:cTn id="24"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2">
            <a:extLst>
              <a:ext uri="{FF2B5EF4-FFF2-40B4-BE49-F238E27FC236}">
                <a16:creationId xmlns:a16="http://schemas.microsoft.com/office/drawing/2014/main" id="{BD336696-B905-4A06-871E-BA625FF8A32A}"/>
              </a:ext>
            </a:extLst>
          </p:cNvPr>
          <p:cNvSpPr>
            <a:spLocks noGrp="1"/>
          </p:cNvSpPr>
          <p:nvPr>
            <p:ph type="title"/>
          </p:nvPr>
        </p:nvSpPr>
        <p:spPr>
          <a:xfrm>
            <a:off x="1069848" y="484632"/>
            <a:ext cx="10058400" cy="1609344"/>
          </a:xfrm>
        </p:spPr>
        <p:txBody>
          <a:bodyPr vert="horz" lIns="91440" tIns="45720" rIns="91440" bIns="45720" rtlCol="0" anchor="ctr">
            <a:normAutofit/>
          </a:bodyPr>
          <a:lstStyle/>
          <a:p>
            <a:pPr marL="514350" indent="-514350"/>
            <a:r>
              <a:rPr lang="en-US" altLang="en-US" dirty="0">
                <a:solidFill>
                  <a:srgbClr val="0070C0"/>
                </a:solidFill>
              </a:rPr>
              <a:t>II.4 Một </a:t>
            </a:r>
            <a:r>
              <a:rPr lang="en-US" altLang="en-US" dirty="0" err="1">
                <a:solidFill>
                  <a:srgbClr val="0070C0"/>
                </a:solidFill>
              </a:rPr>
              <a:t>số</a:t>
            </a:r>
            <a:r>
              <a:rPr lang="en-US" altLang="en-US" dirty="0">
                <a:solidFill>
                  <a:srgbClr val="0070C0"/>
                </a:solidFill>
              </a:rPr>
              <a:t> công </a:t>
            </a:r>
            <a:r>
              <a:rPr lang="en-US" altLang="en-US" dirty="0" err="1">
                <a:solidFill>
                  <a:srgbClr val="0070C0"/>
                </a:solidFill>
              </a:rPr>
              <a:t>thức</a:t>
            </a:r>
            <a:r>
              <a:rPr lang="en-US" altLang="en-US" dirty="0">
                <a:solidFill>
                  <a:srgbClr val="0070C0"/>
                </a:solidFill>
              </a:rPr>
              <a:t> </a:t>
            </a:r>
            <a:r>
              <a:rPr lang="en-US" altLang="en-US" dirty="0" err="1">
                <a:solidFill>
                  <a:srgbClr val="0070C0"/>
                </a:solidFill>
              </a:rPr>
              <a:t>chuyển</a:t>
            </a:r>
            <a:r>
              <a:rPr lang="en-US" altLang="en-US" dirty="0">
                <a:solidFill>
                  <a:srgbClr val="0070C0"/>
                </a:solidFill>
              </a:rPr>
              <a:t> </a:t>
            </a:r>
            <a:r>
              <a:rPr lang="en-US" altLang="en-US" dirty="0" err="1">
                <a:solidFill>
                  <a:srgbClr val="0070C0"/>
                </a:solidFill>
              </a:rPr>
              <a:t>đổi</a:t>
            </a:r>
            <a:r>
              <a:rPr lang="en-US" altLang="en-US" dirty="0">
                <a:solidFill>
                  <a:srgbClr val="0070C0"/>
                </a:solidFill>
              </a:rPr>
              <a:t> </a:t>
            </a:r>
            <a:r>
              <a:rPr lang="en-US" altLang="en-US" dirty="0" err="1">
                <a:solidFill>
                  <a:srgbClr val="0070C0"/>
                </a:solidFill>
              </a:rPr>
              <a:t>quan</a:t>
            </a:r>
            <a:r>
              <a:rPr lang="en-US" altLang="en-US" dirty="0">
                <a:solidFill>
                  <a:srgbClr val="0070C0"/>
                </a:solidFill>
              </a:rPr>
              <a:t> </a:t>
            </a:r>
            <a:r>
              <a:rPr lang="en-US" altLang="en-US" dirty="0" err="1">
                <a:solidFill>
                  <a:srgbClr val="0070C0"/>
                </a:solidFill>
              </a:rPr>
              <a:t>trọng</a:t>
            </a:r>
            <a:endParaRPr lang="en-US" altLang="en-US" dirty="0">
              <a:solidFill>
                <a:srgbClr val="0070C0"/>
              </a:solidFill>
            </a:endParaRPr>
          </a:p>
        </p:txBody>
      </p:sp>
      <p:sp>
        <p:nvSpPr>
          <p:cNvPr id="18437" name="Rectangle 72">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436" name="TextBox 6">
            <a:extLst>
              <a:ext uri="{FF2B5EF4-FFF2-40B4-BE49-F238E27FC236}">
                <a16:creationId xmlns:a16="http://schemas.microsoft.com/office/drawing/2014/main" id="{06D2E0E7-242C-400B-A310-ECBAFA610BE5}"/>
              </a:ext>
            </a:extLst>
          </p:cNvPr>
          <p:cNvGraphicFramePr/>
          <p:nvPr>
            <p:extLst>
              <p:ext uri="{D42A27DB-BD31-4B8C-83A1-F6EECF244321}">
                <p14:modId xmlns:p14="http://schemas.microsoft.com/office/powerpoint/2010/main" val="398376743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Slide Number Placeholder 1">
            <a:extLst>
              <a:ext uri="{FF2B5EF4-FFF2-40B4-BE49-F238E27FC236}">
                <a16:creationId xmlns:a16="http://schemas.microsoft.com/office/drawing/2014/main" id="{35918EA1-4D57-4C64-879B-F60595AB08DE}"/>
              </a:ext>
            </a:extLst>
          </p:cNvPr>
          <p:cNvSpPr>
            <a:spLocks noGrp="1"/>
          </p:cNvSpPr>
          <p:nvPr>
            <p:ph type="sldNum" sz="quarter" idx="12"/>
          </p:nvPr>
        </p:nvSpPr>
        <p:spPr/>
        <p:txBody>
          <a:bodyPr/>
          <a:lstStyle/>
          <a:p>
            <a:fld id="{4FAB73BC-B049-4115-A692-8D63A059BFB8}" type="slidenum">
              <a:rPr lang="en-US" smtClean="0"/>
              <a:t>38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1000"/>
                                        <p:tgtEl>
                                          <p:spTgt spid="18434"/>
                                        </p:tgtEl>
                                      </p:cBhvr>
                                    </p:animEffect>
                                    <p:anim calcmode="lin" valueType="num">
                                      <p:cBhvr>
                                        <p:cTn id="8" dur="1000" fill="hold"/>
                                        <p:tgtEl>
                                          <p:spTgt spid="18434"/>
                                        </p:tgtEl>
                                        <p:attrNameLst>
                                          <p:attrName>ppt_x</p:attrName>
                                        </p:attrNameLst>
                                      </p:cBhvr>
                                      <p:tavLst>
                                        <p:tav tm="0">
                                          <p:val>
                                            <p:strVal val="#ppt_x"/>
                                          </p:val>
                                        </p:tav>
                                        <p:tav tm="100000">
                                          <p:val>
                                            <p:strVal val="#ppt_x"/>
                                          </p:val>
                                        </p:tav>
                                      </p:tavLst>
                                    </p:anim>
                                    <p:anim calcmode="lin" valueType="num">
                                      <p:cBhvr>
                                        <p:cTn id="9" dur="1000" fill="hold"/>
                                        <p:tgtEl>
                                          <p:spTgt spid="184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18436"/>
                                        </p:tgtEl>
                                        <p:attrNameLst>
                                          <p:attrName>style.visibility</p:attrName>
                                        </p:attrNameLst>
                                      </p:cBhvr>
                                      <p:to>
                                        <p:strVal val="visible"/>
                                      </p:to>
                                    </p:set>
                                    <p:animEffect transition="in" filter="wipe(down)">
                                      <p:cBhvr>
                                        <p:cTn id="14" dur="580">
                                          <p:stCondLst>
                                            <p:cond delay="0"/>
                                          </p:stCondLst>
                                        </p:cTn>
                                        <p:tgtEl>
                                          <p:spTgt spid="18436"/>
                                        </p:tgtEl>
                                      </p:cBhvr>
                                    </p:animEffect>
                                    <p:anim calcmode="lin" valueType="num">
                                      <p:cBhvr>
                                        <p:cTn id="15" dur="1822" tmFilter="0,0; 0.14,0.36; 0.43,0.73; 0.71,0.91; 1.0,1.0">
                                          <p:stCondLst>
                                            <p:cond delay="0"/>
                                          </p:stCondLst>
                                        </p:cTn>
                                        <p:tgtEl>
                                          <p:spTgt spid="1843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843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843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843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8436"/>
                                        </p:tgtEl>
                                        <p:attrNameLst>
                                          <p:attrName>ppt_y</p:attrName>
                                        </p:attrNameLst>
                                      </p:cBhvr>
                                      <p:tavLst>
                                        <p:tav tm="0" fmla="#ppt_y-sin(pi*$)/81">
                                          <p:val>
                                            <p:fltVal val="0"/>
                                          </p:val>
                                        </p:tav>
                                        <p:tav tm="100000">
                                          <p:val>
                                            <p:fltVal val="1"/>
                                          </p:val>
                                        </p:tav>
                                      </p:tavLst>
                                    </p:anim>
                                    <p:animScale>
                                      <p:cBhvr>
                                        <p:cTn id="20" dur="26">
                                          <p:stCondLst>
                                            <p:cond delay="650"/>
                                          </p:stCondLst>
                                        </p:cTn>
                                        <p:tgtEl>
                                          <p:spTgt spid="18436"/>
                                        </p:tgtEl>
                                      </p:cBhvr>
                                      <p:to x="100000" y="60000"/>
                                    </p:animScale>
                                    <p:animScale>
                                      <p:cBhvr>
                                        <p:cTn id="21" dur="166" decel="50000">
                                          <p:stCondLst>
                                            <p:cond delay="676"/>
                                          </p:stCondLst>
                                        </p:cTn>
                                        <p:tgtEl>
                                          <p:spTgt spid="18436"/>
                                        </p:tgtEl>
                                      </p:cBhvr>
                                      <p:to x="100000" y="100000"/>
                                    </p:animScale>
                                    <p:animScale>
                                      <p:cBhvr>
                                        <p:cTn id="22" dur="26">
                                          <p:stCondLst>
                                            <p:cond delay="1312"/>
                                          </p:stCondLst>
                                        </p:cTn>
                                        <p:tgtEl>
                                          <p:spTgt spid="18436"/>
                                        </p:tgtEl>
                                      </p:cBhvr>
                                      <p:to x="100000" y="80000"/>
                                    </p:animScale>
                                    <p:animScale>
                                      <p:cBhvr>
                                        <p:cTn id="23" dur="166" decel="50000">
                                          <p:stCondLst>
                                            <p:cond delay="1338"/>
                                          </p:stCondLst>
                                        </p:cTn>
                                        <p:tgtEl>
                                          <p:spTgt spid="18436"/>
                                        </p:tgtEl>
                                      </p:cBhvr>
                                      <p:to x="100000" y="100000"/>
                                    </p:animScale>
                                    <p:animScale>
                                      <p:cBhvr>
                                        <p:cTn id="24" dur="26">
                                          <p:stCondLst>
                                            <p:cond delay="1642"/>
                                          </p:stCondLst>
                                        </p:cTn>
                                        <p:tgtEl>
                                          <p:spTgt spid="18436"/>
                                        </p:tgtEl>
                                      </p:cBhvr>
                                      <p:to x="100000" y="90000"/>
                                    </p:animScale>
                                    <p:animScale>
                                      <p:cBhvr>
                                        <p:cTn id="25" dur="166" decel="50000">
                                          <p:stCondLst>
                                            <p:cond delay="1668"/>
                                          </p:stCondLst>
                                        </p:cTn>
                                        <p:tgtEl>
                                          <p:spTgt spid="18436"/>
                                        </p:tgtEl>
                                      </p:cBhvr>
                                      <p:to x="100000" y="100000"/>
                                    </p:animScale>
                                    <p:animScale>
                                      <p:cBhvr>
                                        <p:cTn id="26" dur="26">
                                          <p:stCondLst>
                                            <p:cond delay="1808"/>
                                          </p:stCondLst>
                                        </p:cTn>
                                        <p:tgtEl>
                                          <p:spTgt spid="18436"/>
                                        </p:tgtEl>
                                      </p:cBhvr>
                                      <p:to x="100000" y="95000"/>
                                    </p:animScale>
                                    <p:animScale>
                                      <p:cBhvr>
                                        <p:cTn id="27" dur="166" decel="50000">
                                          <p:stCondLst>
                                            <p:cond delay="1834"/>
                                          </p:stCondLst>
                                        </p:cTn>
                                        <p:tgtEl>
                                          <p:spTgt spid="184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Graphic spid="18436"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DF28-DF61-4CE7-B44D-DEE9963B7D94}"/>
              </a:ext>
            </a:extLst>
          </p:cNvPr>
          <p:cNvSpPr>
            <a:spLocks noGrp="1"/>
          </p:cNvSpPr>
          <p:nvPr>
            <p:ph type="title"/>
          </p:nvPr>
        </p:nvSpPr>
        <p:spPr/>
        <p:txBody>
          <a:bodyPr/>
          <a:lstStyle/>
          <a:p>
            <a:r>
              <a:rPr lang="en-US" altLang="en-US" dirty="0">
                <a:solidFill>
                  <a:srgbClr val="0070C0"/>
                </a:solidFill>
              </a:rPr>
              <a:t>II. 3 Windows loader</a:t>
            </a:r>
            <a:endParaRPr lang="en-US" dirty="0"/>
          </a:p>
        </p:txBody>
      </p:sp>
      <p:sp>
        <p:nvSpPr>
          <p:cNvPr id="3" name="Content Placeholder 2">
            <a:extLst>
              <a:ext uri="{FF2B5EF4-FFF2-40B4-BE49-F238E27FC236}">
                <a16:creationId xmlns:a16="http://schemas.microsoft.com/office/drawing/2014/main" id="{73B14B87-C9BD-4366-9675-DEC587347919}"/>
              </a:ext>
            </a:extLst>
          </p:cNvPr>
          <p:cNvSpPr>
            <a:spLocks noGrp="1"/>
          </p:cNvSpPr>
          <p:nvPr>
            <p:ph idx="1"/>
          </p:nvPr>
        </p:nvSpPr>
        <p:spPr/>
        <p:txBody>
          <a:bodyPr/>
          <a:lstStyle/>
          <a:p>
            <a:r>
              <a:rPr lang="vi-VN" dirty="0"/>
              <a:t>Nó (Windows Loader) sẽ quét qua header của chương trình mình chạy để lấy thông tin như các thông tin về vị trí ánh xạ (ImageBase), kích thước bộ nhớ ảo của RAM dành cho chương trình (ImageSize), điểm chạy đầu tiên (gọi là OEP), thông tin về các hàm, thư viện mình sử dụng (dựa vào header nó sẽ quét đến section .idata)</a:t>
            </a:r>
            <a:r>
              <a:rPr lang="en-US" dirty="0"/>
              <a:t>.</a:t>
            </a:r>
            <a:endParaRPr lang="vi-VN" dirty="0"/>
          </a:p>
          <a:p>
            <a:r>
              <a:rPr lang="vi-VN" dirty="0"/>
              <a:t>Sau khi tải hết lên RAM rồi thì Windows Loader sẽ giao cho nó, và cho phép bắt đầu chạy từ mã lệnh đầu tiên. Vị trí điểm khởi chạy đầu tiên này đc gọi là OEP, và chạy cho đến hết chương trình.</a:t>
            </a:r>
            <a:endParaRPr lang="en-US" dirty="0"/>
          </a:p>
        </p:txBody>
      </p:sp>
      <p:sp>
        <p:nvSpPr>
          <p:cNvPr id="4" name="Slide Number Placeholder 3">
            <a:extLst>
              <a:ext uri="{FF2B5EF4-FFF2-40B4-BE49-F238E27FC236}">
                <a16:creationId xmlns:a16="http://schemas.microsoft.com/office/drawing/2014/main" id="{6F7282C7-5EA3-4560-B484-A9DA15FC7AA4}"/>
              </a:ext>
            </a:extLst>
          </p:cNvPr>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2542649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8AC199-E6E5-4CAB-AB96-F256400B7E7E}"/>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70C0"/>
                </a:solidFill>
              </a:rPr>
              <a:t>I.2 </a:t>
            </a:r>
            <a:r>
              <a:rPr lang="en-US" sz="3200" dirty="0" err="1">
                <a:solidFill>
                  <a:srgbClr val="0070C0"/>
                </a:solidFill>
              </a:rPr>
              <a:t>KHông</a:t>
            </a:r>
            <a:r>
              <a:rPr lang="en-US" sz="3200" dirty="0">
                <a:solidFill>
                  <a:srgbClr val="0070C0"/>
                </a:solidFill>
              </a:rPr>
              <a:t> </a:t>
            </a:r>
            <a:r>
              <a:rPr lang="en-US" sz="3200" dirty="0" err="1">
                <a:solidFill>
                  <a:srgbClr val="0070C0"/>
                </a:solidFill>
              </a:rPr>
              <a:t>gian</a:t>
            </a:r>
            <a:r>
              <a:rPr lang="en-US" sz="3200" dirty="0">
                <a:solidFill>
                  <a:srgbClr val="0070C0"/>
                </a:solidFill>
              </a:rPr>
              <a:t> </a:t>
            </a:r>
            <a:r>
              <a:rPr lang="en-US" sz="3200" dirty="0" err="1">
                <a:solidFill>
                  <a:srgbClr val="0070C0"/>
                </a:solidFill>
              </a:rPr>
              <a:t>địa</a:t>
            </a:r>
            <a:r>
              <a:rPr lang="en-US" sz="3200" dirty="0">
                <a:solidFill>
                  <a:srgbClr val="0070C0"/>
                </a:solidFill>
              </a:rPr>
              <a:t> </a:t>
            </a:r>
            <a:r>
              <a:rPr lang="en-US" sz="3200" dirty="0" err="1">
                <a:solidFill>
                  <a:srgbClr val="0070C0"/>
                </a:solidFill>
              </a:rPr>
              <a:t>chỉ</a:t>
            </a:r>
            <a:r>
              <a:rPr lang="en-US" sz="3200" dirty="0">
                <a:solidFill>
                  <a:srgbClr val="0070C0"/>
                </a:solidFill>
              </a:rPr>
              <a:t> </a:t>
            </a:r>
            <a:r>
              <a:rPr lang="en-US" sz="3200" dirty="0" err="1">
                <a:solidFill>
                  <a:srgbClr val="0070C0"/>
                </a:solidFill>
              </a:rPr>
              <a:t>ảo</a:t>
            </a:r>
            <a:endParaRPr lang="en-US" sz="3200" dirty="0">
              <a:solidFill>
                <a:srgbClr val="0070C0"/>
              </a:solidFill>
            </a:endParaRPr>
          </a:p>
        </p:txBody>
      </p:sp>
      <p:pic>
        <p:nvPicPr>
          <p:cNvPr id="4" name="Picture 3">
            <a:extLst>
              <a:ext uri="{FF2B5EF4-FFF2-40B4-BE49-F238E27FC236}">
                <a16:creationId xmlns:a16="http://schemas.microsoft.com/office/drawing/2014/main" id="{6CBAFE97-55B9-4766-B90E-8F94B5F296EF}"/>
              </a:ext>
            </a:extLst>
          </p:cNvPr>
          <p:cNvPicPr>
            <a:picLocks noChangeAspect="1"/>
          </p:cNvPicPr>
          <p:nvPr/>
        </p:nvPicPr>
        <p:blipFill>
          <a:blip r:embed="rId5"/>
          <a:stretch>
            <a:fillRect/>
          </a:stretch>
        </p:blipFill>
        <p:spPr>
          <a:xfrm>
            <a:off x="633999" y="707032"/>
            <a:ext cx="6882269" cy="5454197"/>
          </a:xfrm>
          <a:prstGeom prst="rect">
            <a:avLst/>
          </a:prstGeom>
        </p:spPr>
      </p:pic>
      <p:sp>
        <p:nvSpPr>
          <p:cNvPr id="3" name="Content Placeholder 2">
            <a:extLst>
              <a:ext uri="{FF2B5EF4-FFF2-40B4-BE49-F238E27FC236}">
                <a16:creationId xmlns:a16="http://schemas.microsoft.com/office/drawing/2014/main" id="{0525D961-FCE9-4F43-98D6-ED34389383B7}"/>
              </a:ext>
            </a:extLst>
          </p:cNvPr>
          <p:cNvSpPr>
            <a:spLocks noGrp="1"/>
          </p:cNvSpPr>
          <p:nvPr>
            <p:ph idx="1"/>
          </p:nvPr>
        </p:nvSpPr>
        <p:spPr>
          <a:xfrm>
            <a:off x="8156351" y="2121408"/>
            <a:ext cx="3544034" cy="4050792"/>
          </a:xfrm>
        </p:spPr>
        <p:txBody>
          <a:bodyPr>
            <a:normAutofit/>
          </a:bodyPr>
          <a:lstStyle/>
          <a:p>
            <a:pPr marL="274320" lvl="1" indent="0">
              <a:buNone/>
            </a:pPr>
            <a:endParaRPr lang="en-US" sz="1600" dirty="0"/>
          </a:p>
        </p:txBody>
      </p:sp>
      <p:grpSp>
        <p:nvGrpSpPr>
          <p:cNvPr id="11" name="Group 1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216D1313-28B1-4D82-81EB-682D91E844B6}"/>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1314129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B0B6-AA43-458D-90F9-926F858A1AE1}"/>
              </a:ext>
            </a:extLst>
          </p:cNvPr>
          <p:cNvSpPr>
            <a:spLocks noGrp="1"/>
          </p:cNvSpPr>
          <p:nvPr>
            <p:ph type="title"/>
          </p:nvPr>
        </p:nvSpPr>
        <p:spPr/>
        <p:txBody>
          <a:bodyPr/>
          <a:lstStyle/>
          <a:p>
            <a:r>
              <a:rPr lang="en-US" altLang="en-US" dirty="0"/>
              <a:t>II.5: </a:t>
            </a:r>
            <a:r>
              <a:rPr lang="en-US" altLang="en-US" dirty="0" err="1"/>
              <a:t>Kết</a:t>
            </a:r>
            <a:r>
              <a:rPr lang="en-US" altLang="en-US" dirty="0"/>
              <a:t> </a:t>
            </a:r>
            <a:r>
              <a:rPr lang="en-US" altLang="en-US" dirty="0" err="1"/>
              <a:t>Luận</a:t>
            </a:r>
            <a:endParaRPr lang="en-US" dirty="0"/>
          </a:p>
        </p:txBody>
      </p:sp>
      <p:pic>
        <p:nvPicPr>
          <p:cNvPr id="5" name="Content Placeholder 4">
            <a:extLst>
              <a:ext uri="{FF2B5EF4-FFF2-40B4-BE49-F238E27FC236}">
                <a16:creationId xmlns:a16="http://schemas.microsoft.com/office/drawing/2014/main" id="{281B5CAA-5B02-43E4-81D0-68055B42AE51}"/>
              </a:ext>
            </a:extLst>
          </p:cNvPr>
          <p:cNvPicPr>
            <a:picLocks noGrp="1" noChangeAspect="1"/>
          </p:cNvPicPr>
          <p:nvPr>
            <p:ph idx="1"/>
          </p:nvPr>
        </p:nvPicPr>
        <p:blipFill>
          <a:blip r:embed="rId2"/>
          <a:stretch>
            <a:fillRect/>
          </a:stretch>
        </p:blipFill>
        <p:spPr>
          <a:xfrm>
            <a:off x="2432958" y="30527"/>
            <a:ext cx="7217228" cy="6779348"/>
          </a:xfrm>
          <a:prstGeom prst="rect">
            <a:avLst/>
          </a:prstGeom>
        </p:spPr>
      </p:pic>
      <p:pic>
        <p:nvPicPr>
          <p:cNvPr id="6" name="Picture 5">
            <a:extLst>
              <a:ext uri="{FF2B5EF4-FFF2-40B4-BE49-F238E27FC236}">
                <a16:creationId xmlns:a16="http://schemas.microsoft.com/office/drawing/2014/main" id="{0F6DBA04-FFD2-4732-8542-3F228279F60C}"/>
              </a:ext>
            </a:extLst>
          </p:cNvPr>
          <p:cNvPicPr>
            <a:picLocks noChangeAspect="1"/>
          </p:cNvPicPr>
          <p:nvPr/>
        </p:nvPicPr>
        <p:blipFill>
          <a:blip r:embed="rId3"/>
          <a:stretch>
            <a:fillRect/>
          </a:stretch>
        </p:blipFill>
        <p:spPr>
          <a:xfrm>
            <a:off x="2771902" y="163148"/>
            <a:ext cx="8286750" cy="6677025"/>
          </a:xfrm>
          <a:prstGeom prst="rect">
            <a:avLst/>
          </a:prstGeom>
        </p:spPr>
      </p:pic>
      <p:sp>
        <p:nvSpPr>
          <p:cNvPr id="3" name="Slide Number Placeholder 2">
            <a:extLst>
              <a:ext uri="{FF2B5EF4-FFF2-40B4-BE49-F238E27FC236}">
                <a16:creationId xmlns:a16="http://schemas.microsoft.com/office/drawing/2014/main" id="{92210E66-6BFB-4AC4-945E-E5C37BB9E670}"/>
              </a:ext>
            </a:extLst>
          </p:cNvPr>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377894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a:extLst>
              <a:ext uri="{FF2B5EF4-FFF2-40B4-BE49-F238E27FC236}">
                <a16:creationId xmlns:a16="http://schemas.microsoft.com/office/drawing/2014/main" id="{189E0DB7-DFD3-4FFF-BE94-32DD39E9BE77}"/>
              </a:ext>
            </a:extLst>
          </p:cNvPr>
          <p:cNvSpPr>
            <a:spLocks noGrp="1"/>
          </p:cNvSpPr>
          <p:nvPr>
            <p:ph type="title"/>
          </p:nvPr>
        </p:nvSpPr>
        <p:spPr/>
        <p:txBody>
          <a:bodyPr/>
          <a:lstStyle/>
          <a:p>
            <a:r>
              <a:rPr lang="en-US" altLang="en-US" dirty="0">
                <a:solidFill>
                  <a:srgbClr val="0070C0"/>
                </a:solidFill>
              </a:rPr>
              <a:t>III: </a:t>
            </a:r>
            <a:r>
              <a:rPr lang="en-US" altLang="en-US" dirty="0" err="1">
                <a:solidFill>
                  <a:srgbClr val="0070C0"/>
                </a:solidFill>
              </a:rPr>
              <a:t>Kết</a:t>
            </a:r>
            <a:r>
              <a:rPr lang="en-US" altLang="en-US" dirty="0">
                <a:solidFill>
                  <a:srgbClr val="0070C0"/>
                </a:solidFill>
              </a:rPr>
              <a:t> </a:t>
            </a:r>
            <a:r>
              <a:rPr lang="en-US" altLang="en-US" dirty="0" err="1">
                <a:solidFill>
                  <a:srgbClr val="0070C0"/>
                </a:solidFill>
              </a:rPr>
              <a:t>Luận</a:t>
            </a:r>
            <a:endParaRPr lang="en-US" altLang="en-US" dirty="0">
              <a:solidFill>
                <a:srgbClr val="0070C0"/>
              </a:solidFill>
            </a:endParaRPr>
          </a:p>
        </p:txBody>
      </p:sp>
      <p:sp>
        <p:nvSpPr>
          <p:cNvPr id="4" name="TextBox 3">
            <a:extLst>
              <a:ext uri="{FF2B5EF4-FFF2-40B4-BE49-F238E27FC236}">
                <a16:creationId xmlns:a16="http://schemas.microsoft.com/office/drawing/2014/main" id="{E28699C2-FB09-4CE2-AA89-A89C500BABC1}"/>
              </a:ext>
            </a:extLst>
          </p:cNvPr>
          <p:cNvSpPr txBox="1"/>
          <p:nvPr/>
        </p:nvSpPr>
        <p:spPr bwMode="auto">
          <a:xfrm>
            <a:off x="4455894" y="5455299"/>
            <a:ext cx="2854325" cy="769938"/>
          </a:xfrm>
          <a:prstGeom prst="rect">
            <a:avLst/>
          </a:prstGeom>
          <a:noFill/>
          <a:ln w="9525">
            <a:noFill/>
            <a:miter lim="800000"/>
            <a:headEnd/>
            <a:tailEnd/>
          </a:ln>
        </p:spPr>
        <p:txBody>
          <a:bodyPr wrap="none" anchor="b">
            <a:spAutoFit/>
          </a:bodyPr>
          <a:lstStyle/>
          <a:p>
            <a:pPr eaLnBrk="0" hangingPunct="0">
              <a:defRPr/>
            </a:pPr>
            <a:r>
              <a:rPr lang="en-US" sz="4400" kern="0" dirty="0">
                <a:solidFill>
                  <a:srgbClr val="FF0000"/>
                </a:solidFill>
                <a:latin typeface="Arial Rounded MT Bold" pitchFamily="34" charset="0"/>
                <a:ea typeface="+mj-ea"/>
                <a:cs typeface="+mj-cs"/>
              </a:rPr>
              <a:t>The  end !</a:t>
            </a:r>
          </a:p>
        </p:txBody>
      </p:sp>
      <p:sp>
        <p:nvSpPr>
          <p:cNvPr id="2" name="TextBox 1">
            <a:extLst>
              <a:ext uri="{FF2B5EF4-FFF2-40B4-BE49-F238E27FC236}">
                <a16:creationId xmlns:a16="http://schemas.microsoft.com/office/drawing/2014/main" id="{7DEA32A0-6A2B-4821-8CEE-210CD9E13118}"/>
              </a:ext>
            </a:extLst>
          </p:cNvPr>
          <p:cNvSpPr txBox="1"/>
          <p:nvPr/>
        </p:nvSpPr>
        <p:spPr>
          <a:xfrm>
            <a:off x="1402915" y="1720840"/>
            <a:ext cx="8960284" cy="3693319"/>
          </a:xfrm>
          <a:prstGeom prst="rect">
            <a:avLst/>
          </a:prstGeom>
          <a:noFill/>
        </p:spPr>
        <p:txBody>
          <a:bodyPr wrap="square" rtlCol="0">
            <a:spAutoFit/>
          </a:bodyPr>
          <a:lstStyle/>
          <a:p>
            <a:r>
              <a:rPr lang="en-US" dirty="0"/>
              <a:t>Link </a:t>
            </a:r>
            <a:r>
              <a:rPr lang="en-US" dirty="0" err="1"/>
              <a:t>tài</a:t>
            </a:r>
            <a:r>
              <a:rPr lang="en-US" dirty="0"/>
              <a:t> </a:t>
            </a:r>
            <a:r>
              <a:rPr lang="en-US" dirty="0" err="1"/>
              <a:t>liệu</a:t>
            </a:r>
            <a:r>
              <a:rPr lang="en-US" dirty="0"/>
              <a:t> </a:t>
            </a:r>
            <a:r>
              <a:rPr lang="en-US" dirty="0" err="1"/>
              <a:t>tham</a:t>
            </a:r>
            <a:r>
              <a:rPr lang="en-US" dirty="0"/>
              <a:t> </a:t>
            </a:r>
            <a:r>
              <a:rPr lang="en-US" dirty="0" err="1"/>
              <a:t>khảo</a:t>
            </a:r>
            <a:r>
              <a:rPr lang="en-US" dirty="0"/>
              <a:t>:</a:t>
            </a:r>
          </a:p>
          <a:p>
            <a:pPr marL="285750" indent="-285750">
              <a:buFont typeface="Arial" panose="020B0604020202020204" pitchFamily="34" charset="0"/>
              <a:buChar char="•"/>
            </a:pPr>
            <a:r>
              <a:rPr lang="en-US" u="sng"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https://lttqstudy.wordpress.com/2012/04/19/qu%E1%BA%A3n-ly-b%E1%BB%99-nh%E1%BB%9B-tren-windows/</a:t>
            </a:r>
            <a:endParaRPr lang="en-US"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u="sng" dirty="0">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https://rootbiez.blogspot.com/2009/08/system-info.html</a:t>
            </a:r>
            <a:endParaRPr lang="en-US"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u="sng" dirty="0">
                <a:solidFill>
                  <a:schemeClr val="tx1">
                    <a:lumMod val="95000"/>
                    <a:lumOff val="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https://vimentor.com/vi/lesson/bo-nho-ao-virtual-memory</a:t>
            </a:r>
            <a:endParaRPr lang="en-US"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u="sng" dirty="0">
                <a:solidFill>
                  <a:schemeClr val="tx1">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http://www.cse.hcmut.edu.vn/~hiep/SlideHDH/Slides/Chuong05.pdf</a:t>
            </a:r>
            <a:endParaRPr lang="en-US"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u="sng" dirty="0">
                <a:solidFill>
                  <a:schemeClr val="tx1">
                    <a:lumMod val="95000"/>
                    <a:lumOff val="5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https://securitydaily.net/tim-hieu-ve-cau-truc-pe-file/</a:t>
            </a:r>
            <a:endParaRPr lang="en-US"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u="sng" dirty="0">
                <a:solidFill>
                  <a:schemeClr val="tx1">
                    <a:lumMod val="95000"/>
                    <a:lumOff val="5000"/>
                  </a:schemeClr>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http://www.conmaz.net/kien-thuc/kien-thuc-co-ban-ve-dinh-dang-file-thuc-thi-trong-dieu-hanh-windows-32bit-phan-1.html</a:t>
            </a:r>
            <a:endParaRPr lang="en-US"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u="sng" dirty="0">
                <a:solidFill>
                  <a:schemeClr val="tx1">
                    <a:lumMod val="95000"/>
                    <a:lumOff val="5000"/>
                  </a:schemeClr>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https://docs.microsoft.com/en-us/windows/desktop/debug/pe-format</a:t>
            </a:r>
            <a:endParaRPr lang="en-US" u="sng"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u="sng" dirty="0">
                <a:solidFill>
                  <a:schemeClr val="tx1">
                    <a:lumMod val="95000"/>
                    <a:lumOff val="5000"/>
                  </a:schemeClr>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https://blog.kowalczyk.info/articles/pefileformat.html</a:t>
            </a:r>
            <a:endParaRPr lang="en-US" u="sng"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a:p>
            <a:r>
              <a:rPr lang="en-US" dirty="0"/>
              <a:t>Và một </a:t>
            </a:r>
            <a:r>
              <a:rPr lang="en-US" dirty="0" err="1"/>
              <a:t>số</a:t>
            </a:r>
            <a:r>
              <a:rPr lang="en-US" dirty="0"/>
              <a:t> </a:t>
            </a:r>
            <a:r>
              <a:rPr lang="en-US" dirty="0" err="1"/>
              <a:t>tài</a:t>
            </a:r>
            <a:r>
              <a:rPr lang="en-US" dirty="0"/>
              <a:t> </a:t>
            </a:r>
            <a:r>
              <a:rPr lang="en-US" dirty="0" err="1"/>
              <a:t>liệu</a:t>
            </a:r>
            <a:r>
              <a:rPr lang="en-US" dirty="0"/>
              <a:t> </a:t>
            </a:r>
            <a:r>
              <a:rPr lang="en-US" dirty="0" err="1"/>
              <a:t>khác</a:t>
            </a:r>
            <a:endParaRPr lang="en-US" dirty="0"/>
          </a:p>
        </p:txBody>
      </p:sp>
      <p:sp>
        <p:nvSpPr>
          <p:cNvPr id="3" name="Slide Number Placeholder 2">
            <a:extLst>
              <a:ext uri="{FF2B5EF4-FFF2-40B4-BE49-F238E27FC236}">
                <a16:creationId xmlns:a16="http://schemas.microsoft.com/office/drawing/2014/main" id="{7C49599F-D926-4944-8158-4C9C29E2D145}"/>
              </a:ext>
            </a:extLst>
          </p:cNvPr>
          <p:cNvSpPr>
            <a:spLocks noGrp="1"/>
          </p:cNvSpPr>
          <p:nvPr>
            <p:ph type="sldNum" sz="quarter" idx="12"/>
          </p:nvPr>
        </p:nvSpPr>
        <p:spPr/>
        <p:txBody>
          <a:bodyPr/>
          <a:lstStyle/>
          <a:p>
            <a:fld id="{4FAB73BC-B049-4115-A692-8D63A059BFB8}" type="slidenum">
              <a:rPr lang="en-US" smtClean="0"/>
              <a:t>41</a:t>
            </a:fld>
            <a:endParaRPr lang="en-US"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C199-E6E5-4CAB-AB96-F256400B7E7E}"/>
              </a:ext>
            </a:extLst>
          </p:cNvPr>
          <p:cNvSpPr>
            <a:spLocks noGrp="1"/>
          </p:cNvSpPr>
          <p:nvPr>
            <p:ph type="title"/>
          </p:nvPr>
        </p:nvSpPr>
        <p:spPr>
          <a:xfrm>
            <a:off x="1069848" y="484632"/>
            <a:ext cx="10058400" cy="1609344"/>
          </a:xfrm>
        </p:spPr>
        <p:txBody>
          <a:bodyPr>
            <a:normAutofit/>
          </a:bodyPr>
          <a:lstStyle/>
          <a:p>
            <a:r>
              <a:rPr lang="en-US" dirty="0">
                <a:solidFill>
                  <a:srgbClr val="0070C0"/>
                </a:solidFill>
              </a:rPr>
              <a:t>I.3 </a:t>
            </a:r>
            <a:r>
              <a:rPr lang="en-US" dirty="0" err="1">
                <a:solidFill>
                  <a:srgbClr val="0070C0"/>
                </a:solidFill>
              </a:rPr>
              <a:t>Quản</a:t>
            </a:r>
            <a:r>
              <a:rPr lang="en-US" dirty="0">
                <a:solidFill>
                  <a:srgbClr val="0070C0"/>
                </a:solidFill>
              </a:rPr>
              <a:t> </a:t>
            </a:r>
            <a:r>
              <a:rPr lang="en-US" dirty="0" err="1">
                <a:solidFill>
                  <a:srgbClr val="0070C0"/>
                </a:solidFill>
              </a:rPr>
              <a:t>lí</a:t>
            </a:r>
            <a:r>
              <a:rPr lang="en-US" dirty="0">
                <a:solidFill>
                  <a:srgbClr val="0070C0"/>
                </a:solidFill>
              </a:rPr>
              <a:t> không </a:t>
            </a:r>
            <a:r>
              <a:rPr lang="en-US" dirty="0" err="1">
                <a:solidFill>
                  <a:srgbClr val="0070C0"/>
                </a:solidFill>
              </a:rPr>
              <a:t>gian</a:t>
            </a:r>
            <a:r>
              <a:rPr lang="en-US" dirty="0">
                <a:solidFill>
                  <a:srgbClr val="0070C0"/>
                </a:solidFill>
              </a:rPr>
              <a:t> </a:t>
            </a:r>
            <a:r>
              <a:rPr lang="en-US" dirty="0" err="1">
                <a:solidFill>
                  <a:srgbClr val="0070C0"/>
                </a:solidFill>
              </a:rPr>
              <a:t>đia</a:t>
            </a:r>
            <a:r>
              <a:rPr lang="en-US" dirty="0">
                <a:solidFill>
                  <a:srgbClr val="0070C0"/>
                </a:solidFill>
              </a:rPr>
              <a:t> </a:t>
            </a:r>
            <a:r>
              <a:rPr lang="en-US" dirty="0" err="1">
                <a:solidFill>
                  <a:srgbClr val="0070C0"/>
                </a:solidFill>
              </a:rPr>
              <a:t>chỉ</a:t>
            </a:r>
            <a:r>
              <a:rPr lang="en-US" dirty="0">
                <a:solidFill>
                  <a:srgbClr val="0070C0"/>
                </a:solidFill>
              </a:rPr>
              <a:t> trên windows</a:t>
            </a:r>
          </a:p>
        </p:txBody>
      </p:sp>
      <p:sp>
        <p:nvSpPr>
          <p:cNvPr id="3" name="Content Placeholder 2">
            <a:extLst>
              <a:ext uri="{FF2B5EF4-FFF2-40B4-BE49-F238E27FC236}">
                <a16:creationId xmlns:a16="http://schemas.microsoft.com/office/drawing/2014/main" id="{0525D961-FCE9-4F43-98D6-ED34389383B7}"/>
              </a:ext>
            </a:extLst>
          </p:cNvPr>
          <p:cNvSpPr>
            <a:spLocks noGrp="1"/>
          </p:cNvSpPr>
          <p:nvPr>
            <p:ph idx="1"/>
          </p:nvPr>
        </p:nvSpPr>
        <p:spPr>
          <a:xfrm>
            <a:off x="1069848" y="2320412"/>
            <a:ext cx="10058400" cy="3851787"/>
          </a:xfrm>
        </p:spPr>
        <p:txBody>
          <a:bodyPr>
            <a:normAutofit/>
          </a:bodyPr>
          <a:lstStyle/>
          <a:p>
            <a:r>
              <a:rPr lang="vi-VN" dirty="0"/>
              <a:t>Windows 32bit có thể cho truy cập 4gb bộ nhớ vật lý.</a:t>
            </a:r>
            <a:endParaRPr lang="en-US" dirty="0"/>
          </a:p>
          <a:p>
            <a:r>
              <a:rPr lang="vi-VN" dirty="0"/>
              <a:t>Bởi vì hệ thống 32bit sẽ có 32 đường địa chỉ,đánh dấu 4GB bộ nhớ,từ 0x00000000 đến 0xFFFFFFFF.</a:t>
            </a:r>
            <a:r>
              <a:rPr lang="en-US" dirty="0"/>
              <a:t> </a:t>
            </a:r>
            <a:r>
              <a:rPr lang="vi-VN" dirty="0"/>
              <a:t>Windows cũng cho phép mỗi process có 4GB không gian địa chỉ logic.</a:t>
            </a:r>
            <a:r>
              <a:rPr lang="en-US" dirty="0"/>
              <a:t> </a:t>
            </a:r>
            <a:r>
              <a:rPr lang="vi-VN" dirty="0"/>
              <a:t>Gồm 2 GB cho usermode và 2GB cho Windows Kernel mode code.</a:t>
            </a:r>
            <a:endParaRPr lang="en-US" dirty="0"/>
          </a:p>
          <a:p>
            <a:r>
              <a:rPr lang="vi-VN" dirty="0"/>
              <a:t>Vậy Windows đã làm thế nào để cấp bộ nhớ cho tất cả các process?</a:t>
            </a:r>
            <a:r>
              <a:rPr lang="en-US" dirty="0"/>
              <a:t> </a:t>
            </a:r>
            <a:r>
              <a:rPr lang="vi-VN" dirty="0"/>
              <a:t>Đơn giản,</a:t>
            </a:r>
            <a:r>
              <a:rPr lang="en-US" dirty="0"/>
              <a:t> </a:t>
            </a:r>
            <a:r>
              <a:rPr lang="vi-VN" dirty="0"/>
              <a:t>windows dùng đặc trưng quan trọng của các vxl x86</a:t>
            </a:r>
            <a:r>
              <a:rPr lang="en-US" dirty="0"/>
              <a:t> </a:t>
            </a:r>
            <a:r>
              <a:rPr lang="vi-VN" dirty="0"/>
              <a:t>(hoặc hơn) như phân trang</a:t>
            </a:r>
            <a:r>
              <a:rPr lang="en-US" dirty="0"/>
              <a:t> </a:t>
            </a:r>
            <a:r>
              <a:rPr lang="vi-VN" dirty="0"/>
              <a:t>(paging)</a:t>
            </a:r>
            <a:r>
              <a:rPr lang="en-US" dirty="0"/>
              <a:t>.</a:t>
            </a:r>
            <a:br>
              <a:rPr lang="vi-VN" dirty="0"/>
            </a:br>
            <a:endParaRPr lang="en-US" dirty="0"/>
          </a:p>
          <a:p>
            <a:r>
              <a:rPr lang="vi-VN" dirty="0"/>
              <a:t>Phân trang cho phép ứng dụng sử dụng nhiều địa chỉ vật lý khác nhau.Đơn vị phân trang của vxl chuyển địa chỉ logic sang địa chỉ vật lý.Nó chấp nhận mỗi process có đủ 4Gb không gian bộ nhớ.</a:t>
            </a:r>
            <a:endParaRPr lang="en-US" dirty="0"/>
          </a:p>
        </p:txBody>
      </p:sp>
      <p:sp>
        <p:nvSpPr>
          <p:cNvPr id="4" name="Slide Number Placeholder 3">
            <a:extLst>
              <a:ext uri="{FF2B5EF4-FFF2-40B4-BE49-F238E27FC236}">
                <a16:creationId xmlns:a16="http://schemas.microsoft.com/office/drawing/2014/main" id="{A58AA812-F3DC-40EC-BA3C-0A0B5C8FE3B1}"/>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946809981"/>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48A02-7635-40D5-8EC7-192BF95B9D66}"/>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B0F0"/>
                </a:solidFill>
              </a:rPr>
              <a:t>I.3 </a:t>
            </a:r>
            <a:r>
              <a:rPr lang="en-US" sz="3200" dirty="0" err="1">
                <a:solidFill>
                  <a:srgbClr val="00B0F0"/>
                </a:solidFill>
              </a:rPr>
              <a:t>Quản</a:t>
            </a:r>
            <a:r>
              <a:rPr lang="en-US" sz="3200" dirty="0">
                <a:solidFill>
                  <a:srgbClr val="00B0F0"/>
                </a:solidFill>
              </a:rPr>
              <a:t> </a:t>
            </a:r>
            <a:r>
              <a:rPr lang="en-US" sz="3200" dirty="0" err="1">
                <a:solidFill>
                  <a:srgbClr val="00B0F0"/>
                </a:solidFill>
              </a:rPr>
              <a:t>lý</a:t>
            </a:r>
            <a:r>
              <a:rPr lang="en-US" sz="3200" dirty="0">
                <a:solidFill>
                  <a:srgbClr val="00B0F0"/>
                </a:solidFill>
              </a:rPr>
              <a:t> KHÔNG GIAN ĐỊA </a:t>
            </a:r>
            <a:r>
              <a:rPr lang="en-US" sz="3200" dirty="0" err="1">
                <a:solidFill>
                  <a:srgbClr val="00B0F0"/>
                </a:solidFill>
              </a:rPr>
              <a:t>CHỈtrên</a:t>
            </a:r>
            <a:r>
              <a:rPr lang="en-US" sz="3200" dirty="0">
                <a:solidFill>
                  <a:srgbClr val="00B0F0"/>
                </a:solidFill>
              </a:rPr>
              <a:t> windows</a:t>
            </a:r>
            <a:endParaRPr lang="en-US" sz="3200" dirty="0"/>
          </a:p>
        </p:txBody>
      </p:sp>
      <p:pic>
        <p:nvPicPr>
          <p:cNvPr id="2061" name="Picture 10" descr="https://docs.microsoft.com/en-us/windows-hardware/drivers/gettingstarted/images/virtualaddressspace02.png">
            <a:extLst>
              <a:ext uri="{FF2B5EF4-FFF2-40B4-BE49-F238E27FC236}">
                <a16:creationId xmlns:a16="http://schemas.microsoft.com/office/drawing/2014/main" id="{135D1786-35DF-494D-9771-D08CF3BFF43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733357" y="640080"/>
            <a:ext cx="4683552" cy="5588101"/>
          </a:xfrm>
          <a:prstGeom prst="rect">
            <a:avLst/>
          </a:prstGeom>
          <a:noFill/>
          <a:extLst>
            <a:ext uri="{909E8E84-426E-40DD-AFC4-6F175D3DCCD1}">
              <a14:hiddenFill xmlns:a14="http://schemas.microsoft.com/office/drawing/2010/main">
                <a:solidFill>
                  <a:srgbClr val="FFFFFF"/>
                </a:solidFill>
              </a14:hiddenFill>
            </a:ext>
          </a:extLst>
        </p:spPr>
      </p:pic>
      <p:sp>
        <p:nvSpPr>
          <p:cNvPr id="2063" name="Content Placeholder 2062">
            <a:extLst>
              <a:ext uri="{FF2B5EF4-FFF2-40B4-BE49-F238E27FC236}">
                <a16:creationId xmlns:a16="http://schemas.microsoft.com/office/drawing/2014/main" id="{44AD9826-FA59-4751-BC0F-0F4ECF972C6C}"/>
              </a:ext>
            </a:extLst>
          </p:cNvPr>
          <p:cNvSpPr>
            <a:spLocks noGrp="1"/>
          </p:cNvSpPr>
          <p:nvPr>
            <p:ph idx="1"/>
          </p:nvPr>
        </p:nvSpPr>
        <p:spPr>
          <a:xfrm>
            <a:off x="8156351" y="2121408"/>
            <a:ext cx="3544034" cy="4050792"/>
          </a:xfrm>
        </p:spPr>
        <p:txBody>
          <a:bodyPr>
            <a:normAutofit/>
          </a:bodyPr>
          <a:lstStyle/>
          <a:p>
            <a:endParaRPr lang="en-US" sz="1600" dirty="0"/>
          </a:p>
        </p:txBody>
      </p:sp>
      <p:grpSp>
        <p:nvGrpSpPr>
          <p:cNvPr id="84" name="Group 8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5" name="Oval 8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610D242B-FDC2-4578-87F0-E495F8C7FF19}"/>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6</a:t>
            </a:fld>
            <a:endParaRPr lang="en-US"/>
          </a:p>
        </p:txBody>
      </p:sp>
    </p:spTree>
    <p:extLst>
      <p:ext uri="{BB962C8B-B14F-4D97-AF65-F5344CB8AC3E}">
        <p14:creationId xmlns:p14="http://schemas.microsoft.com/office/powerpoint/2010/main" val="295179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97011-DF78-4DFB-9C98-706EE7F66E63}"/>
              </a:ext>
            </a:extLst>
          </p:cNvPr>
          <p:cNvSpPr>
            <a:spLocks noGrp="1"/>
          </p:cNvSpPr>
          <p:nvPr>
            <p:ph type="title"/>
          </p:nvPr>
        </p:nvSpPr>
        <p:spPr>
          <a:xfrm>
            <a:off x="8156350" y="484632"/>
            <a:ext cx="3544035" cy="1609344"/>
          </a:xfrm>
          <a:ln>
            <a:noFill/>
          </a:ln>
        </p:spPr>
        <p:txBody>
          <a:bodyPr>
            <a:normAutofit/>
          </a:bodyPr>
          <a:lstStyle/>
          <a:p>
            <a:r>
              <a:rPr lang="en-US" sz="3200" dirty="0">
                <a:solidFill>
                  <a:srgbClr val="00B0F0"/>
                </a:solidFill>
              </a:rPr>
              <a:t>I.3 </a:t>
            </a:r>
            <a:r>
              <a:rPr lang="en-US" sz="3200" dirty="0" err="1">
                <a:solidFill>
                  <a:srgbClr val="00B0F0"/>
                </a:solidFill>
              </a:rPr>
              <a:t>Quản</a:t>
            </a:r>
            <a:r>
              <a:rPr lang="en-US" sz="3200" dirty="0">
                <a:solidFill>
                  <a:srgbClr val="00B0F0"/>
                </a:solidFill>
              </a:rPr>
              <a:t> </a:t>
            </a:r>
            <a:r>
              <a:rPr lang="en-US" sz="3200" dirty="0" err="1">
                <a:solidFill>
                  <a:srgbClr val="00B0F0"/>
                </a:solidFill>
              </a:rPr>
              <a:t>lý</a:t>
            </a:r>
            <a:r>
              <a:rPr lang="en-US" sz="3200" dirty="0">
                <a:solidFill>
                  <a:srgbClr val="00B0F0"/>
                </a:solidFill>
              </a:rPr>
              <a:t> KHÔNG GIAN ĐỊA </a:t>
            </a:r>
            <a:r>
              <a:rPr lang="en-US" sz="3200" dirty="0" err="1">
                <a:solidFill>
                  <a:srgbClr val="00B0F0"/>
                </a:solidFill>
              </a:rPr>
              <a:t>CHỈtrên</a:t>
            </a:r>
            <a:r>
              <a:rPr lang="en-US" sz="3200" dirty="0">
                <a:solidFill>
                  <a:srgbClr val="00B0F0"/>
                </a:solidFill>
              </a:rPr>
              <a:t> windows</a:t>
            </a:r>
          </a:p>
        </p:txBody>
      </p:sp>
      <p:pic>
        <p:nvPicPr>
          <p:cNvPr id="1029" name="Picture 2" descr="diagram of virtual address spaces for two processes">
            <a:extLst>
              <a:ext uri="{FF2B5EF4-FFF2-40B4-BE49-F238E27FC236}">
                <a16:creationId xmlns:a16="http://schemas.microsoft.com/office/drawing/2014/main" id="{35A6C33B-AB41-45B4-92CA-919886D57D8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44966" y="640080"/>
            <a:ext cx="6060334" cy="5588101"/>
          </a:xfrm>
          <a:prstGeom prst="rect">
            <a:avLst/>
          </a:prstGeom>
          <a:noFill/>
          <a:extLst>
            <a:ext uri="{909E8E84-426E-40DD-AFC4-6F175D3DCCD1}">
              <a14:hiddenFill xmlns:a14="http://schemas.microsoft.com/office/drawing/2010/main">
                <a:solidFill>
                  <a:srgbClr val="FFFFFF"/>
                </a:solidFill>
              </a14:hiddenFill>
            </a:ext>
          </a:extLst>
        </p:spPr>
      </p:pic>
      <p:sp>
        <p:nvSpPr>
          <p:cNvPr id="1031" name="Content Placeholder 1030">
            <a:extLst>
              <a:ext uri="{FF2B5EF4-FFF2-40B4-BE49-F238E27FC236}">
                <a16:creationId xmlns:a16="http://schemas.microsoft.com/office/drawing/2014/main" id="{10D104EB-C977-41E4-BF49-2E1D397E3E17}"/>
              </a:ext>
            </a:extLst>
          </p:cNvPr>
          <p:cNvSpPr>
            <a:spLocks noGrp="1"/>
          </p:cNvSpPr>
          <p:nvPr>
            <p:ph idx="1"/>
          </p:nvPr>
        </p:nvSpPr>
        <p:spPr>
          <a:xfrm>
            <a:off x="8156351" y="2121408"/>
            <a:ext cx="3544034" cy="4050792"/>
          </a:xfrm>
        </p:spPr>
        <p:txBody>
          <a:bodyPr>
            <a:normAutofit/>
          </a:bodyPr>
          <a:lstStyle/>
          <a:p>
            <a:endParaRPr lang="en-US" sz="1600"/>
          </a:p>
        </p:txBody>
      </p:sp>
      <p:grpSp>
        <p:nvGrpSpPr>
          <p:cNvPr id="76" name="Group 7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7" name="Oval 7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8" name="Oval 7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C21126F3-7515-4CF6-ABFA-242C9B0AFF79}"/>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7</a:t>
            </a:fld>
            <a:endParaRPr lang="en-US"/>
          </a:p>
        </p:txBody>
      </p:sp>
    </p:spTree>
    <p:extLst>
      <p:ext uri="{BB962C8B-B14F-4D97-AF65-F5344CB8AC3E}">
        <p14:creationId xmlns:p14="http://schemas.microsoft.com/office/powerpoint/2010/main" val="85212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8AC199-E6E5-4CAB-AB96-F256400B7E7E}"/>
              </a:ext>
            </a:extLst>
          </p:cNvPr>
          <p:cNvSpPr>
            <a:spLocks noGrp="1"/>
          </p:cNvSpPr>
          <p:nvPr>
            <p:ph type="title"/>
          </p:nvPr>
        </p:nvSpPr>
        <p:spPr>
          <a:xfrm>
            <a:off x="1069848" y="484632"/>
            <a:ext cx="10058400" cy="1609344"/>
          </a:xfrm>
        </p:spPr>
        <p:txBody>
          <a:bodyPr>
            <a:normAutofit/>
          </a:bodyPr>
          <a:lstStyle/>
          <a:p>
            <a:r>
              <a:rPr lang="en-US">
                <a:solidFill>
                  <a:srgbClr val="0070C0"/>
                </a:solidFill>
                <a:latin typeface="Tahoma" panose="020B0604030504040204" pitchFamily="34" charset="0"/>
              </a:rPr>
              <a:t>I.4 </a:t>
            </a:r>
            <a:r>
              <a:rPr lang="vi-VN" dirty="0">
                <a:solidFill>
                  <a:srgbClr val="0070C0"/>
                </a:solidFill>
                <a:latin typeface="Tahoma" panose="020B0604030504040204" pitchFamily="34" charset="0"/>
              </a:rPr>
              <a:t>Các vùng nhớ của </a:t>
            </a:r>
            <a:r>
              <a:rPr lang="en-US" dirty="0">
                <a:solidFill>
                  <a:srgbClr val="0070C0"/>
                </a:solidFill>
                <a:latin typeface="Tahoma" panose="020B0604030504040204" pitchFamily="34" charset="0"/>
              </a:rPr>
              <a:t>một</a:t>
            </a:r>
            <a:r>
              <a:rPr lang="vi-VN" dirty="0">
                <a:solidFill>
                  <a:srgbClr val="0070C0"/>
                </a:solidFill>
                <a:latin typeface="Tahoma" panose="020B0604030504040204" pitchFamily="34" charset="0"/>
              </a:rPr>
              <a:t> chương trình thực thi</a:t>
            </a:r>
            <a:endParaRPr lang="en-US" dirty="0">
              <a:solidFill>
                <a:srgbClr val="0070C0"/>
              </a:solidFill>
            </a:endParaRPr>
          </a:p>
        </p:txBody>
      </p:sp>
      <p:sp>
        <p:nvSpPr>
          <p:cNvPr id="3" name="Content Placeholder 2">
            <a:extLst>
              <a:ext uri="{FF2B5EF4-FFF2-40B4-BE49-F238E27FC236}">
                <a16:creationId xmlns:a16="http://schemas.microsoft.com/office/drawing/2014/main" id="{0525D961-FCE9-4F43-98D6-ED34389383B7}"/>
              </a:ext>
            </a:extLst>
          </p:cNvPr>
          <p:cNvSpPr>
            <a:spLocks noGrp="1"/>
          </p:cNvSpPr>
          <p:nvPr>
            <p:ph idx="1"/>
          </p:nvPr>
        </p:nvSpPr>
        <p:spPr>
          <a:xfrm>
            <a:off x="1069848" y="2320412"/>
            <a:ext cx="10058400" cy="3851787"/>
          </a:xfrm>
        </p:spPr>
        <p:txBody>
          <a:bodyPr>
            <a:normAutofit/>
          </a:bodyPr>
          <a:lstStyle/>
          <a:p>
            <a:pPr fontAlgn="base"/>
            <a:r>
              <a:rPr lang="vi-VN" sz="1700" dirty="0"/>
              <a:t>1. Vùng Const Data : chứa string literal như “hello” và các giá trị data mà giá trị của nó được biết tại compiler-time . Đây là vùng read-only và compiler có thể sử dụng thông tin này để tiến hành “tối ưu” khi tạo ra code …Khi biên dịch nằm trong vùng .rdata của file</a:t>
            </a:r>
          </a:p>
          <a:p>
            <a:pPr fontAlgn="base"/>
            <a:r>
              <a:rPr lang="vi-VN" sz="1700" dirty="0"/>
              <a:t>2. Vùng Stack : chứa các biến automatic (biến local) hoặc chứa các đối số khi gọi function . Cấp phát trong vùng Stack thì nhanh hơn cấp phát “động” (xem Free Store và Heap ở dưới)</a:t>
            </a:r>
          </a:p>
          <a:p>
            <a:pPr fontAlgn="base"/>
            <a:r>
              <a:rPr lang="vi-VN" sz="1700" dirty="0"/>
              <a:t>3. Vùng </a:t>
            </a:r>
            <a:r>
              <a:rPr lang="en-US" sz="1700" dirty="0"/>
              <a:t>Heap</a:t>
            </a:r>
            <a:r>
              <a:rPr lang="vi-VN" sz="1700" dirty="0"/>
              <a:t>: dùng để cấp phát memory “động”</a:t>
            </a:r>
            <a:r>
              <a:rPr lang="en-US" sz="1700" dirty="0"/>
              <a:t>.</a:t>
            </a:r>
            <a:endParaRPr lang="vi-VN" sz="1700" dirty="0"/>
          </a:p>
          <a:p>
            <a:pPr fontAlgn="base"/>
            <a:r>
              <a:rPr lang="en-US" sz="1700" dirty="0"/>
              <a:t>4</a:t>
            </a:r>
            <a:r>
              <a:rPr lang="vi-VN" sz="1700" dirty="0"/>
              <a:t>. Vùng Global/Staic : dùng để chứa các biến static, global …. “được tính toán và cấp phát 1 lần, ngay khi khởi động chương trình, và giữ nguyên trong suốt thời gian chương trình chạy, như vậy có nhược điểm là nếu kích thước lớn quá sẽ chiếm dụng nhiều bộ nhớ hệ thống =&gt; bạn không chủ động bỏ bớt đi được nếu không cần nó nữa, nó chỉ bị xóa bỏ khi chương trình kết thúc, vì thế chương trình của bạn nên có bộ nhớ tĩnh càng nhỏ càng tốt, chỉ khai báo trong bộ nhớ tĩnh những cái cần thiết.” ( như et đã đề cập trong bài viết ở phía dưới)</a:t>
            </a:r>
          </a:p>
          <a:p>
            <a:endParaRPr lang="en-US" sz="1700" dirty="0"/>
          </a:p>
        </p:txBody>
      </p:sp>
      <p:sp>
        <p:nvSpPr>
          <p:cNvPr id="4" name="Slide Number Placeholder 3">
            <a:extLst>
              <a:ext uri="{FF2B5EF4-FFF2-40B4-BE49-F238E27FC236}">
                <a16:creationId xmlns:a16="http://schemas.microsoft.com/office/drawing/2014/main" id="{142BF74C-3C0B-4084-A957-2DCE0E02BDD6}"/>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6667181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A7D97-EDD8-4973-9EEC-361E06B3F0B4}"/>
              </a:ext>
            </a:extLst>
          </p:cNvPr>
          <p:cNvSpPr>
            <a:spLocks noGrp="1"/>
          </p:cNvSpPr>
          <p:nvPr>
            <p:ph type="title"/>
          </p:nvPr>
        </p:nvSpPr>
        <p:spPr>
          <a:xfrm>
            <a:off x="8156350" y="484632"/>
            <a:ext cx="3544035" cy="1609344"/>
          </a:xfrm>
          <a:ln>
            <a:noFill/>
          </a:ln>
        </p:spPr>
        <p:txBody>
          <a:bodyPr>
            <a:normAutofit/>
          </a:bodyPr>
          <a:lstStyle/>
          <a:p>
            <a:r>
              <a:rPr lang="en-US" sz="3000" dirty="0">
                <a:solidFill>
                  <a:srgbClr val="0070C0"/>
                </a:solidFill>
                <a:latin typeface="Tahoma" panose="020B0604030504040204" pitchFamily="34" charset="0"/>
              </a:rPr>
              <a:t>I.6 </a:t>
            </a:r>
            <a:r>
              <a:rPr lang="vi-VN" sz="3000" dirty="0">
                <a:solidFill>
                  <a:srgbClr val="0070C0"/>
                </a:solidFill>
                <a:latin typeface="Tahoma" panose="020B0604030504040204" pitchFamily="34" charset="0"/>
              </a:rPr>
              <a:t>Các vùng nhớ của </a:t>
            </a:r>
            <a:r>
              <a:rPr lang="en-US" sz="3000" dirty="0">
                <a:solidFill>
                  <a:srgbClr val="0070C0"/>
                </a:solidFill>
                <a:latin typeface="Tahoma" panose="020B0604030504040204" pitchFamily="34" charset="0"/>
              </a:rPr>
              <a:t>một</a:t>
            </a:r>
            <a:r>
              <a:rPr lang="vi-VN" sz="3000" dirty="0">
                <a:solidFill>
                  <a:srgbClr val="0070C0"/>
                </a:solidFill>
                <a:latin typeface="Tahoma" panose="020B0604030504040204" pitchFamily="34" charset="0"/>
              </a:rPr>
              <a:t> chương trình thực thi</a:t>
            </a:r>
            <a:endParaRPr lang="en-US" sz="3000" dirty="0">
              <a:solidFill>
                <a:srgbClr val="0070C0"/>
              </a:solidFill>
            </a:endParaRPr>
          </a:p>
        </p:txBody>
      </p:sp>
      <p:pic>
        <p:nvPicPr>
          <p:cNvPr id="3074" name="Picture 2" descr="Káº¿t quáº£ hÃ¬nh áº£nh cho heap stack memory">
            <a:extLst>
              <a:ext uri="{FF2B5EF4-FFF2-40B4-BE49-F238E27FC236}">
                <a16:creationId xmlns:a16="http://schemas.microsoft.com/office/drawing/2014/main" id="{BB919F41-BD09-4C4E-A62B-1494C71121B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3999" y="801663"/>
            <a:ext cx="6882269" cy="526493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59617A8-3975-49E4-B6F4-595F17071752}"/>
              </a:ext>
            </a:extLst>
          </p:cNvPr>
          <p:cNvSpPr>
            <a:spLocks noGrp="1"/>
          </p:cNvSpPr>
          <p:nvPr>
            <p:ph idx="1"/>
          </p:nvPr>
        </p:nvSpPr>
        <p:spPr>
          <a:xfrm>
            <a:off x="8156351" y="2121408"/>
            <a:ext cx="3544034" cy="4050792"/>
          </a:xfrm>
        </p:spPr>
        <p:txBody>
          <a:bodyPr>
            <a:normAutofit/>
          </a:bodyPr>
          <a:lstStyle/>
          <a:p>
            <a:endParaRPr lang="en-US" sz="1600"/>
          </a:p>
        </p:txBody>
      </p:sp>
      <p:grpSp>
        <p:nvGrpSpPr>
          <p:cNvPr id="73" name="Group 7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5" name="Oval 7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16EFD4C8-79D8-44F7-BB31-3B3CD2F02A44}"/>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9</a:t>
            </a:fld>
            <a:endParaRPr lang="en-US"/>
          </a:p>
        </p:txBody>
      </p:sp>
    </p:spTree>
    <p:extLst>
      <p:ext uri="{BB962C8B-B14F-4D97-AF65-F5344CB8AC3E}">
        <p14:creationId xmlns:p14="http://schemas.microsoft.com/office/powerpoint/2010/main" val="1265692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2317</Words>
  <Application>Microsoft Office PowerPoint</Application>
  <PresentationFormat>Widescreen</PresentationFormat>
  <Paragraphs>281</Paragraphs>
  <Slides>41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Arial Rounded MT Bold</vt:lpstr>
      <vt:lpstr>Calibri</vt:lpstr>
      <vt:lpstr>Rockwell</vt:lpstr>
      <vt:lpstr>Rockwell Condensed</vt:lpstr>
      <vt:lpstr>Rockwell Extra Bold</vt:lpstr>
      <vt:lpstr>Tahoma</vt:lpstr>
      <vt:lpstr>Times New Roman</vt:lpstr>
      <vt:lpstr>Verdana</vt:lpstr>
      <vt:lpstr>Wingdings</vt:lpstr>
      <vt:lpstr>Wood Type</vt:lpstr>
      <vt:lpstr>KHÔNG GIAN ĐỊA CHỈ VÀ PE Format file</vt:lpstr>
      <vt:lpstr>I.1 Đặt vấn đề</vt:lpstr>
      <vt:lpstr>I.1 Đặt vấn đề</vt:lpstr>
      <vt:lpstr>I.2 KHông gian địa chỉ ảo</vt:lpstr>
      <vt:lpstr>I.3 Quản lí không gian đia chỉ trên windows</vt:lpstr>
      <vt:lpstr>I.3 Quản lý KHÔNG GIAN ĐỊA CHỈtrên windows</vt:lpstr>
      <vt:lpstr>I.3 Quản lý KHÔNG GIAN ĐỊA CHỈtrên windows</vt:lpstr>
      <vt:lpstr>I.4 Các vùng nhớ của một chương trình thực thi</vt:lpstr>
      <vt:lpstr>I.6 Các vùng nhớ của một chương trình thực thi</vt:lpstr>
      <vt:lpstr>I.6 Các vùng nhớ của một chương trình thực thi</vt:lpstr>
      <vt:lpstr>PE File Format</vt:lpstr>
      <vt:lpstr>II.1: Giới thiệu PE File</vt:lpstr>
      <vt:lpstr>II.2: Cấu trúc cơ bản của PE File  II.2.1: Basic structure </vt:lpstr>
      <vt:lpstr>II.2 Cấu trúc cơ bản của PE File  II.2.1 Basic structure </vt:lpstr>
      <vt:lpstr> II.2.2 DOS header </vt:lpstr>
      <vt:lpstr>II.2.2 DOS header</vt:lpstr>
      <vt:lpstr>II.2.3 DOS STUB</vt:lpstr>
      <vt:lpstr>II.2.4 PE HEader</vt:lpstr>
      <vt:lpstr>II.2.4 PE HEader</vt:lpstr>
      <vt:lpstr>II.2.4.1 FILE_HEADER</vt:lpstr>
      <vt:lpstr>II.2.4.1 FILE_HEADER</vt:lpstr>
      <vt:lpstr>II.2.4.2 Optional Header</vt:lpstr>
      <vt:lpstr>II.2.4.2 Optional Header</vt:lpstr>
      <vt:lpstr>II.2.4.2 Optional Header</vt:lpstr>
      <vt:lpstr>II.2.4.2 Optional Header - Data Directories </vt:lpstr>
      <vt:lpstr>II.2.4.2 Optional Header - Data Directories</vt:lpstr>
      <vt:lpstr>II.2.5 Section Table</vt:lpstr>
      <vt:lpstr>II.2.5 Section Table</vt:lpstr>
      <vt:lpstr>II.2.6 File pE sections</vt:lpstr>
      <vt:lpstr>II.2.6 File pE sections</vt:lpstr>
      <vt:lpstr>II.2.6 File pE sections</vt:lpstr>
      <vt:lpstr>II.2.6 File pE sections</vt:lpstr>
      <vt:lpstr>II.2.6 File pE sections</vt:lpstr>
      <vt:lpstr>II.2.6 File pE sections</vt:lpstr>
      <vt:lpstr>II.2.6 File pE sections</vt:lpstr>
      <vt:lpstr>II.2.6 File pE sections</vt:lpstr>
      <vt:lpstr>II. 3 Windows loader</vt:lpstr>
      <vt:lpstr>II.4 Một số công thức chuyển đổi quan trọng</vt:lpstr>
      <vt:lpstr>II. 3 Windows loader</vt:lpstr>
      <vt:lpstr>II.5: Kết Luận</vt:lpstr>
      <vt:lpstr>III: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KHÔNG GIAN ĐỊA CHỈ VÀ PE Format file</dc:title>
  <dc:creator>Khai Trần Bá</dc:creator>
  <cp:lastModifiedBy>Khai Trần Bá</cp:lastModifiedBy>
  <cp:revision>1</cp:revision>
  <dcterms:created xsi:type="dcterms:W3CDTF">2019-04-24T15:23:38Z</dcterms:created>
  <dcterms:modified xsi:type="dcterms:W3CDTF">2019-04-24T15:24:20Z</dcterms:modified>
</cp:coreProperties>
</file>