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42" r:id="rId3"/>
    <p:sldId id="566" r:id="rId4"/>
    <p:sldId id="578" r:id="rId5"/>
    <p:sldId id="579" r:id="rId6"/>
    <p:sldId id="606" r:id="rId7"/>
    <p:sldId id="581" r:id="rId8"/>
    <p:sldId id="582" r:id="rId9"/>
    <p:sldId id="607" r:id="rId10"/>
    <p:sldId id="584" r:id="rId11"/>
    <p:sldId id="629" r:id="rId12"/>
    <p:sldId id="630" r:id="rId13"/>
    <p:sldId id="608" r:id="rId14"/>
    <p:sldId id="631" r:id="rId15"/>
    <p:sldId id="588" r:id="rId16"/>
    <p:sldId id="589" r:id="rId17"/>
    <p:sldId id="627" r:id="rId18"/>
    <p:sldId id="626" r:id="rId19"/>
    <p:sldId id="612" r:id="rId20"/>
    <p:sldId id="613" r:id="rId21"/>
    <p:sldId id="614" r:id="rId22"/>
    <p:sldId id="625" r:id="rId23"/>
    <p:sldId id="61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486" r:id="rId32"/>
    <p:sldId id="62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5C0000"/>
    <a:srgbClr val="FF5A33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199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18-Dec-22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</a:t>
            </a:r>
            <a:r>
              <a:rPr lang="en-US" dirty="0" err="1"/>
              <a:t>com.fpoly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Program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x = 7, i = 1;</a:t>
            </a:r>
          </a:p>
          <a:p>
            <a:r>
              <a:rPr lang="en-US" dirty="0"/>
              <a:t>		while(i &lt;= 10){</a:t>
            </a:r>
          </a:p>
          <a:p>
            <a:r>
              <a:rPr lang="en-US" dirty="0"/>
              <a:t>			</a:t>
            </a:r>
            <a:r>
              <a:rPr lang="en-US" dirty="0" err="1"/>
              <a:t>System.out.printf</a:t>
            </a:r>
            <a:r>
              <a:rPr lang="en-US" dirty="0"/>
              <a:t>("%d x %d = %d", x, i, x*i);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			i++;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=========================================================</a:t>
            </a:r>
          </a:p>
          <a:p>
            <a:r>
              <a:rPr lang="en-US" dirty="0"/>
              <a:t>package </a:t>
            </a:r>
            <a:r>
              <a:rPr lang="en-US" dirty="0" err="1"/>
              <a:t>com.fpoly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Program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min = 27, max = 250;</a:t>
            </a:r>
          </a:p>
          <a:p>
            <a:r>
              <a:rPr lang="en-US" dirty="0"/>
              <a:t>		double total = 0, count = 0;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 = min;</a:t>
            </a:r>
          </a:p>
          <a:p>
            <a:r>
              <a:rPr lang="en-US" dirty="0"/>
              <a:t>		while(i &lt;= max){</a:t>
            </a:r>
          </a:p>
          <a:p>
            <a:r>
              <a:rPr lang="en-US" dirty="0"/>
              <a:t>			if(i % 3 == 0){</a:t>
            </a:r>
          </a:p>
          <a:p>
            <a:r>
              <a:rPr lang="en-US" dirty="0"/>
              <a:t>				total = total + i;</a:t>
            </a:r>
          </a:p>
          <a:p>
            <a:r>
              <a:rPr lang="en-US" dirty="0"/>
              <a:t>				count++;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i++;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double average = total/count;</a:t>
            </a:r>
          </a:p>
          <a:p>
            <a:r>
              <a:rPr lang="en-US" dirty="0"/>
              <a:t>		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chia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3 </a:t>
            </a:r>
            <a:r>
              <a:rPr lang="en-US" dirty="0" err="1"/>
              <a:t>là</a:t>
            </a:r>
            <a:r>
              <a:rPr lang="en-US" dirty="0"/>
              <a:t> %.3f", average);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3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package com.fpoly;</a:t>
            </a:r>
          </a:p>
          <a:p>
            <a:endParaRPr lang="vi-VN" dirty="0"/>
          </a:p>
          <a:p>
            <a:r>
              <a:rPr lang="vi-VN" dirty="0"/>
              <a:t>import java.util.Scanner;</a:t>
            </a:r>
          </a:p>
          <a:p>
            <a:endParaRPr lang="vi-VN" dirty="0"/>
          </a:p>
          <a:p>
            <a:r>
              <a:rPr lang="vi-VN" dirty="0"/>
              <a:t>public class Program {</a:t>
            </a:r>
          </a:p>
          <a:p>
            <a:r>
              <a:rPr lang="vi-VN" dirty="0"/>
              <a:t>	public static void main(String[] args) {</a:t>
            </a:r>
          </a:p>
          <a:p>
            <a:r>
              <a:rPr lang="vi-VN" dirty="0"/>
              <a:t>		Scanner scanner = new Scanner(System.in);</a:t>
            </a:r>
          </a:p>
          <a:p>
            <a:r>
              <a:rPr lang="vi-VN" dirty="0"/>
              <a:t>		double diem = 0;</a:t>
            </a:r>
          </a:p>
          <a:p>
            <a:r>
              <a:rPr lang="vi-VN" dirty="0"/>
              <a:t>		do{</a:t>
            </a:r>
          </a:p>
          <a:p>
            <a:r>
              <a:rPr lang="vi-VN" dirty="0"/>
              <a:t>			System.out.print("Nhập điểm: ");</a:t>
            </a:r>
          </a:p>
          <a:p>
            <a:r>
              <a:rPr lang="vi-VN" dirty="0"/>
              <a:t>			diem = scanner.nextDouble();</a:t>
            </a:r>
          </a:p>
          <a:p>
            <a:r>
              <a:rPr lang="vi-VN" dirty="0"/>
              <a:t>		}</a:t>
            </a:r>
          </a:p>
          <a:p>
            <a:r>
              <a:rPr lang="vi-VN" dirty="0"/>
              <a:t>		while(diem &lt; 0 || diem &gt; 10);</a:t>
            </a:r>
          </a:p>
          <a:p>
            <a:r>
              <a:rPr lang="vi-VN" dirty="0"/>
              <a:t>		System.out.printf("Điểm đã nhập: %.1f", diem);</a:t>
            </a:r>
          </a:p>
          <a:p>
            <a:r>
              <a:rPr lang="vi-VN" dirty="0"/>
              <a:t>	}</a:t>
            </a:r>
          </a:p>
          <a:p>
            <a:r>
              <a:rPr lang="vi-VN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com.fpoly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Program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i = 1, x = 7; i &lt;= 10; i++){</a:t>
            </a:r>
          </a:p>
          <a:p>
            <a:r>
              <a:rPr lang="en-US" dirty="0"/>
              <a:t>			</a:t>
            </a:r>
            <a:r>
              <a:rPr lang="en-US" dirty="0" err="1"/>
              <a:t>System.out.printf</a:t>
            </a:r>
            <a:r>
              <a:rPr lang="en-US" dirty="0"/>
              <a:t>("%d x %d = %d", x, i, x*i);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8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/>
              <a:t>package com.fpoly;</a:t>
            </a:r>
          </a:p>
          <a:p>
            <a:endParaRPr lang="vi-VN" dirty="0"/>
          </a:p>
          <a:p>
            <a:r>
              <a:rPr lang="vi-VN" dirty="0"/>
              <a:t>import java.util.Scanner;</a:t>
            </a:r>
          </a:p>
          <a:p>
            <a:endParaRPr lang="vi-VN" dirty="0"/>
          </a:p>
          <a:p>
            <a:r>
              <a:rPr lang="vi-VN" dirty="0"/>
              <a:t>public class Program {</a:t>
            </a:r>
          </a:p>
          <a:p>
            <a:r>
              <a:rPr lang="vi-VN" dirty="0"/>
              <a:t>	public static void main(String[] args) {</a:t>
            </a:r>
          </a:p>
          <a:p>
            <a:r>
              <a:rPr lang="vi-VN" dirty="0"/>
              <a:t>		int[] a = new int[5];</a:t>
            </a:r>
          </a:p>
          <a:p>
            <a:r>
              <a:rPr lang="vi-VN" dirty="0"/>
              <a:t>		</a:t>
            </a:r>
          </a:p>
          <a:p>
            <a:r>
              <a:rPr lang="vi-VN" dirty="0"/>
              <a:t>		// Nhập từ bàn phím</a:t>
            </a:r>
          </a:p>
          <a:p>
            <a:r>
              <a:rPr lang="vi-VN" dirty="0"/>
              <a:t>		Scanner scanner = new Scanner(System.in);</a:t>
            </a:r>
          </a:p>
          <a:p>
            <a:r>
              <a:rPr lang="vi-VN" dirty="0"/>
              <a:t>		for(int i=0;i&lt;a.length;i++){</a:t>
            </a:r>
          </a:p>
          <a:p>
            <a:r>
              <a:rPr lang="vi-VN" dirty="0"/>
              <a:t>			System.out.printf("a[%d] = ", i);</a:t>
            </a:r>
          </a:p>
          <a:p>
            <a:r>
              <a:rPr lang="vi-VN" dirty="0"/>
              <a:t>			a[i] = scanner.nextInt();</a:t>
            </a:r>
          </a:p>
          <a:p>
            <a:r>
              <a:rPr lang="vi-VN" dirty="0"/>
              <a:t>		}</a:t>
            </a:r>
          </a:p>
          <a:p>
            <a:r>
              <a:rPr lang="vi-VN" dirty="0"/>
              <a:t>		</a:t>
            </a:r>
          </a:p>
          <a:p>
            <a:r>
              <a:rPr lang="vi-VN" dirty="0"/>
              <a:t>		// Tính trung bình cộng</a:t>
            </a:r>
          </a:p>
          <a:p>
            <a:r>
              <a:rPr lang="vi-VN" dirty="0"/>
              <a:t>		double tong = 0;</a:t>
            </a:r>
          </a:p>
          <a:p>
            <a:r>
              <a:rPr lang="vi-VN" dirty="0"/>
              <a:t>		for(int x : a){</a:t>
            </a:r>
          </a:p>
          <a:p>
            <a:r>
              <a:rPr lang="vi-VN" dirty="0"/>
              <a:t>			tong += x;</a:t>
            </a:r>
          </a:p>
          <a:p>
            <a:r>
              <a:rPr lang="vi-VN" dirty="0"/>
              <a:t>		}</a:t>
            </a:r>
          </a:p>
          <a:p>
            <a:r>
              <a:rPr lang="vi-VN" dirty="0"/>
              <a:t>		double tb = tong/a.length;</a:t>
            </a:r>
          </a:p>
          <a:p>
            <a:r>
              <a:rPr lang="vi-VN" dirty="0"/>
              <a:t>		System.out.println("Trung bình công: " + tb);</a:t>
            </a:r>
          </a:p>
          <a:p>
            <a:r>
              <a:rPr lang="vi-VN" dirty="0"/>
              <a:t>		</a:t>
            </a:r>
          </a:p>
          <a:p>
            <a:r>
              <a:rPr lang="vi-VN" dirty="0"/>
              <a:t>		// Xuất lập phương</a:t>
            </a:r>
          </a:p>
          <a:p>
            <a:r>
              <a:rPr lang="vi-VN" dirty="0"/>
              <a:t>		for(int x : a){</a:t>
            </a:r>
          </a:p>
          <a:p>
            <a:r>
              <a:rPr lang="vi-VN" dirty="0"/>
              <a:t>			System.out.printf("%d^3 = %.0f", x, Math.pow(x, 3));</a:t>
            </a:r>
          </a:p>
          <a:p>
            <a:r>
              <a:rPr lang="vi-VN" dirty="0"/>
              <a:t>			System.out.println();</a:t>
            </a:r>
          </a:p>
          <a:p>
            <a:r>
              <a:rPr lang="vi-VN" dirty="0"/>
              <a:t>		}</a:t>
            </a:r>
          </a:p>
          <a:p>
            <a:r>
              <a:rPr lang="vi-VN" dirty="0"/>
              <a:t>	}</a:t>
            </a:r>
          </a:p>
          <a:p>
            <a:r>
              <a:rPr lang="vi-VN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package com.fpoly;</a:t>
            </a:r>
          </a:p>
          <a:p>
            <a:endParaRPr lang="vi-VN" dirty="0"/>
          </a:p>
          <a:p>
            <a:r>
              <a:rPr lang="vi-VN" dirty="0"/>
              <a:t>import java.util.Arrays;</a:t>
            </a:r>
          </a:p>
          <a:p>
            <a:r>
              <a:rPr lang="vi-VN" dirty="0"/>
              <a:t>import java.util.Scanner;</a:t>
            </a:r>
          </a:p>
          <a:p>
            <a:endParaRPr lang="vi-VN" dirty="0"/>
          </a:p>
          <a:p>
            <a:r>
              <a:rPr lang="vi-VN" dirty="0"/>
              <a:t>public class Program {</a:t>
            </a:r>
          </a:p>
          <a:p>
            <a:r>
              <a:rPr lang="vi-VN" dirty="0"/>
              <a:t>	public static void main(String[] args) {</a:t>
            </a:r>
          </a:p>
          <a:p>
            <a:r>
              <a:rPr lang="vi-VN" dirty="0"/>
              <a:t>		String[] hoten = new String[5];</a:t>
            </a:r>
          </a:p>
          <a:p>
            <a:r>
              <a:rPr lang="vi-VN" dirty="0"/>
              <a:t>		</a:t>
            </a:r>
          </a:p>
          <a:p>
            <a:r>
              <a:rPr lang="vi-VN" dirty="0"/>
              <a:t>		// Nhập từ bàn phím</a:t>
            </a:r>
          </a:p>
          <a:p>
            <a:r>
              <a:rPr lang="vi-VN" dirty="0"/>
              <a:t>		Scanner scanner = new Scanner(System.in);</a:t>
            </a:r>
          </a:p>
          <a:p>
            <a:r>
              <a:rPr lang="vi-VN" dirty="0"/>
              <a:t>		for(int i=0;i&lt;hoten.length;i++){</a:t>
            </a:r>
          </a:p>
          <a:p>
            <a:r>
              <a:rPr lang="vi-VN" dirty="0"/>
              <a:t>			System.out.printf("hoten[%d] = ", i);</a:t>
            </a:r>
          </a:p>
          <a:p>
            <a:r>
              <a:rPr lang="vi-VN" dirty="0"/>
              <a:t>			hoten[i] = scanner.nextLine();</a:t>
            </a:r>
          </a:p>
          <a:p>
            <a:r>
              <a:rPr lang="vi-VN" dirty="0"/>
              <a:t>		}</a:t>
            </a:r>
          </a:p>
          <a:p>
            <a:r>
              <a:rPr lang="vi-VN" dirty="0"/>
              <a:t>		</a:t>
            </a:r>
          </a:p>
          <a:p>
            <a:r>
              <a:rPr lang="vi-VN" dirty="0"/>
              <a:t>		// Sắp xếp</a:t>
            </a:r>
          </a:p>
          <a:p>
            <a:r>
              <a:rPr lang="vi-VN" dirty="0"/>
              <a:t>		Arrays.sort(hoten);</a:t>
            </a:r>
          </a:p>
          <a:p>
            <a:r>
              <a:rPr lang="vi-VN" dirty="0"/>
              <a:t>		</a:t>
            </a:r>
          </a:p>
          <a:p>
            <a:r>
              <a:rPr lang="vi-VN" dirty="0"/>
              <a:t>		// Xuất mảng đã sắp xếp</a:t>
            </a:r>
          </a:p>
          <a:p>
            <a:r>
              <a:rPr lang="vi-VN" dirty="0"/>
              <a:t>		for(String ht : hoten){</a:t>
            </a:r>
          </a:p>
          <a:p>
            <a:r>
              <a:rPr lang="vi-VN" dirty="0"/>
              <a:t>			System.out.println(ht);</a:t>
            </a:r>
          </a:p>
          <a:p>
            <a:r>
              <a:rPr lang="vi-VN" dirty="0"/>
              <a:t>		}</a:t>
            </a:r>
          </a:p>
          <a:p>
            <a:r>
              <a:rPr lang="vi-VN" dirty="0"/>
              <a:t>	}</a:t>
            </a:r>
          </a:p>
          <a:p>
            <a:r>
              <a:rPr lang="vi-VN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vi-VN" dirty="0"/>
              <a:t>package com.fpoly;</a:t>
            </a:r>
          </a:p>
          <a:p>
            <a:endParaRPr lang="vi-VN" dirty="0"/>
          </a:p>
          <a:p>
            <a:r>
              <a:rPr lang="vi-VN" dirty="0"/>
              <a:t>import java.util.Scanner;</a:t>
            </a:r>
          </a:p>
          <a:p>
            <a:endParaRPr lang="vi-VN" dirty="0"/>
          </a:p>
          <a:p>
            <a:r>
              <a:rPr lang="vi-VN" dirty="0"/>
              <a:t>public class Program {</a:t>
            </a:r>
          </a:p>
          <a:p>
            <a:r>
              <a:rPr lang="vi-VN" dirty="0"/>
              <a:t>	public static void main(String[] args) {</a:t>
            </a:r>
          </a:p>
          <a:p>
            <a:r>
              <a:rPr lang="vi-VN" dirty="0"/>
              <a:t>		String[] hoten = new String[5];</a:t>
            </a:r>
          </a:p>
          <a:p>
            <a:r>
              <a:rPr lang="vi-VN" dirty="0"/>
              <a:t>		double[] diem = new double[5];</a:t>
            </a:r>
          </a:p>
          <a:p>
            <a:r>
              <a:rPr lang="vi-VN" dirty="0"/>
              <a:t>		</a:t>
            </a:r>
          </a:p>
          <a:p>
            <a:r>
              <a:rPr lang="vi-VN" dirty="0"/>
              <a:t>		// Nhập từ bàn phím</a:t>
            </a:r>
          </a:p>
          <a:p>
            <a:r>
              <a:rPr lang="vi-VN" dirty="0"/>
              <a:t>		Scanner scanner = new Scanner(System.in);</a:t>
            </a:r>
          </a:p>
          <a:p>
            <a:r>
              <a:rPr lang="vi-VN" dirty="0"/>
              <a:t>		for(int i=0;i&lt;hoten.length;i++){</a:t>
            </a:r>
          </a:p>
          <a:p>
            <a:r>
              <a:rPr lang="vi-VN" dirty="0"/>
              <a:t>			System.out.printf("hoten[%d] = ", i);</a:t>
            </a:r>
          </a:p>
          <a:p>
            <a:r>
              <a:rPr lang="vi-VN" dirty="0"/>
              <a:t>			hoten[i] = scanner.nextLine();</a:t>
            </a:r>
          </a:p>
          <a:p>
            <a:r>
              <a:rPr lang="vi-VN" dirty="0"/>
              <a:t>			</a:t>
            </a:r>
          </a:p>
          <a:p>
            <a:r>
              <a:rPr lang="vi-VN" dirty="0"/>
              <a:t>			System.out.printf("diem[%d] = ", i);</a:t>
            </a:r>
          </a:p>
          <a:p>
            <a:r>
              <a:rPr lang="vi-VN" dirty="0"/>
              <a:t>			diem[i] = scanner.nextDouble();</a:t>
            </a:r>
          </a:p>
          <a:p>
            <a:r>
              <a:rPr lang="vi-VN" dirty="0"/>
              <a:t>			scanner.nextLine();// Loại ký tự xuống dòng</a:t>
            </a:r>
          </a:p>
          <a:p>
            <a:r>
              <a:rPr lang="vi-VN" dirty="0"/>
              <a:t>		}</a:t>
            </a:r>
          </a:p>
          <a:p>
            <a:r>
              <a:rPr lang="vi-VN" dirty="0"/>
              <a:t>		</a:t>
            </a:r>
          </a:p>
          <a:p>
            <a:r>
              <a:rPr lang="vi-VN" dirty="0"/>
              <a:t>		// Sắp xếp 2 mảng</a:t>
            </a:r>
          </a:p>
          <a:p>
            <a:r>
              <a:rPr lang="vi-VN" dirty="0"/>
              <a:t>		for(int i=0;i&lt;diem.length-1;i++){</a:t>
            </a:r>
          </a:p>
          <a:p>
            <a:r>
              <a:rPr lang="vi-VN" dirty="0"/>
              <a:t>			for(int j=i+1;j&lt;diem.length;j++){</a:t>
            </a:r>
          </a:p>
          <a:p>
            <a:r>
              <a:rPr lang="vi-VN" dirty="0"/>
              <a:t>				if(diem[i] &lt; diem[j]){</a:t>
            </a:r>
          </a:p>
          <a:p>
            <a:r>
              <a:rPr lang="vi-VN" dirty="0"/>
              <a:t>					double tam1 = diem[i];</a:t>
            </a:r>
          </a:p>
          <a:p>
            <a:r>
              <a:rPr lang="vi-VN" dirty="0"/>
              <a:t>					diem[i] = diem[j];</a:t>
            </a:r>
          </a:p>
          <a:p>
            <a:r>
              <a:rPr lang="vi-VN" dirty="0"/>
              <a:t>					diem[j] = tam1;</a:t>
            </a:r>
          </a:p>
          <a:p>
            <a:r>
              <a:rPr lang="vi-VN" dirty="0"/>
              <a:t>					</a:t>
            </a:r>
          </a:p>
          <a:p>
            <a:r>
              <a:rPr lang="vi-VN" dirty="0"/>
              <a:t>					String tam2 = hoten[i];</a:t>
            </a:r>
          </a:p>
          <a:p>
            <a:r>
              <a:rPr lang="vi-VN" dirty="0"/>
              <a:t>					hoten[i] = hoten[j];</a:t>
            </a:r>
          </a:p>
          <a:p>
            <a:r>
              <a:rPr lang="vi-VN" dirty="0"/>
              <a:t>					hoten[j] = tam2;</a:t>
            </a:r>
          </a:p>
          <a:p>
            <a:r>
              <a:rPr lang="vi-VN" dirty="0"/>
              <a:t>				}</a:t>
            </a:r>
          </a:p>
          <a:p>
            <a:r>
              <a:rPr lang="vi-VN" dirty="0"/>
              <a:t>			}</a:t>
            </a:r>
          </a:p>
          <a:p>
            <a:r>
              <a:rPr lang="vi-VN" dirty="0"/>
              <a:t>		}</a:t>
            </a:r>
          </a:p>
          <a:p>
            <a:r>
              <a:rPr lang="vi-VN" dirty="0"/>
              <a:t>		</a:t>
            </a:r>
          </a:p>
          <a:p>
            <a:r>
              <a:rPr lang="vi-VN" dirty="0"/>
              <a:t>		// Xuất 2 mảng đã sắp xếp</a:t>
            </a:r>
          </a:p>
          <a:p>
            <a:r>
              <a:rPr lang="vi-VN" dirty="0"/>
              <a:t>		for(int i=0;i&lt;hoten.length;i++){</a:t>
            </a:r>
          </a:p>
          <a:p>
            <a:r>
              <a:rPr lang="vi-VN" dirty="0"/>
              <a:t>			System.out.printf(" &gt;&gt; %s: %.1f", hoten[i], diem[i]);</a:t>
            </a:r>
          </a:p>
          <a:p>
            <a:r>
              <a:rPr lang="vi-VN" dirty="0"/>
              <a:t>			System.out.println();</a:t>
            </a:r>
          </a:p>
          <a:p>
            <a:r>
              <a:rPr lang="vi-VN" dirty="0"/>
              <a:t>		}</a:t>
            </a:r>
          </a:p>
          <a:p>
            <a:r>
              <a:rPr lang="vi-VN" dirty="0"/>
              <a:t>	}</a:t>
            </a:r>
          </a:p>
          <a:p>
            <a:r>
              <a:rPr lang="vi-VN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096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  <p:sldLayoutId id="2147483703" r:id="rId33"/>
    <p:sldLayoutId id="2147483704" r:id="rId34"/>
    <p:sldLayoutId id="2147483705" r:id="rId35"/>
    <p:sldLayoutId id="2147483706" r:id="rId36"/>
    <p:sldLayoutId id="2147483707" r:id="rId37"/>
    <p:sldLayoutId id="2147483708" r:id="rId38"/>
    <p:sldLayoutId id="2147483709" r:id="rId39"/>
    <p:sldLayoutId id="2147483710" r:id="rId40"/>
    <p:sldLayoutId id="2147483711" r:id="rId41"/>
    <p:sldLayoutId id="2147483712" r:id="rId42"/>
    <p:sldLayoutId id="2147483713" r:id="rId43"/>
    <p:sldLayoutId id="2147483714" r:id="rId44"/>
    <p:sldLayoutId id="2147483715" r:id="rId45"/>
    <p:sldLayoutId id="2147483716" r:id="rId46"/>
    <p:sldLayoutId id="2147483717" r:id="rId47"/>
    <p:sldLayoutId id="2147483718" r:id="rId48"/>
    <p:sldLayoutId id="2147483719" r:id="rId49"/>
    <p:sldLayoutId id="2147483720" r:id="rId50"/>
    <p:sldLayoutId id="2147483721" r:id="rId51"/>
    <p:sldLayoutId id="2147483722" r:id="rId5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0" y="3810000"/>
            <a:ext cx="5029200" cy="830884"/>
          </a:xfrm>
        </p:spPr>
        <p:txBody>
          <a:bodyPr>
            <a:normAutofit/>
          </a:bodyPr>
          <a:lstStyle/>
          <a:p>
            <a:r>
              <a:rPr lang="en-US" sz="4000" dirty="0" err="1"/>
              <a:t>Lập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r>
              <a:rPr lang="en-US" sz="4000" dirty="0"/>
              <a:t> Java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24400"/>
            <a:ext cx="5029200" cy="990600"/>
          </a:xfrm>
        </p:spPr>
        <p:txBody>
          <a:bodyPr>
            <a:normAutofit/>
          </a:bodyPr>
          <a:lstStyle/>
          <a:p>
            <a:r>
              <a:rPr lang="en-US" sz="2400" dirty="0" err="1"/>
              <a:t>Bài</a:t>
            </a:r>
            <a:r>
              <a:rPr lang="en-US" sz="2400" dirty="0"/>
              <a:t> 3: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endParaRPr lang="en-US" sz="24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91000" y="52578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BT </a:t>
            </a:r>
            <a:r>
              <a:rPr lang="en-US" sz="3200" dirty="0" err="1"/>
              <a:t>nhap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 0-10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CE8F96-C365-490E-B1DE-8592C1886E72}"/>
              </a:ext>
            </a:extLst>
          </p:cNvPr>
          <p:cNvSpPr txBox="1"/>
          <p:nvPr/>
        </p:nvSpPr>
        <p:spPr>
          <a:xfrm>
            <a:off x="533400" y="1219200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void </a:t>
            </a:r>
            <a:r>
              <a:rPr lang="en-US" dirty="0" err="1"/>
              <a:t>NhapDiem</a:t>
            </a:r>
            <a:r>
              <a:rPr lang="en-US" dirty="0"/>
              <a:t>()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float diem;</a:t>
            </a:r>
          </a:p>
          <a:p>
            <a:r>
              <a:rPr lang="en-US" dirty="0"/>
              <a:t>        Scanner </a:t>
            </a:r>
            <a:r>
              <a:rPr lang="en-US" dirty="0" err="1"/>
              <a:t>scanner</a:t>
            </a:r>
            <a:r>
              <a:rPr lang="en-US" dirty="0"/>
              <a:t> =new Scanner(System.in);</a:t>
            </a:r>
          </a:p>
          <a:p>
            <a:r>
              <a:rPr lang="en-US" dirty="0"/>
              <a:t>        do{</a:t>
            </a:r>
          </a:p>
          <a:p>
            <a:r>
              <a:rPr lang="en-US" dirty="0"/>
              <a:t>            </a:t>
            </a:r>
            <a:r>
              <a:rPr lang="en-US" dirty="0" err="1"/>
              <a:t>Nhaplai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moi</a:t>
            </a:r>
            <a:r>
              <a:rPr lang="en-US" dirty="0"/>
              <a:t> ban </a:t>
            </a:r>
            <a:r>
              <a:rPr lang="en-US" dirty="0" err="1"/>
              <a:t>nhap</a:t>
            </a:r>
            <a:r>
              <a:rPr lang="en-US" dirty="0"/>
              <a:t> diem=" );</a:t>
            </a:r>
          </a:p>
          <a:p>
            <a:r>
              <a:rPr lang="en-US" dirty="0"/>
              <a:t>            diem = </a:t>
            </a:r>
            <a:r>
              <a:rPr lang="en-US" dirty="0" err="1"/>
              <a:t>scanner.nextFloat</a:t>
            </a:r>
            <a:r>
              <a:rPr lang="en-US" dirty="0"/>
              <a:t>();</a:t>
            </a:r>
          </a:p>
          <a:p>
            <a:r>
              <a:rPr lang="en-US" dirty="0"/>
              <a:t>            if(diem&lt;0 || diem &gt; 10)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("ban </a:t>
            </a:r>
            <a:r>
              <a:rPr lang="en-US" dirty="0" err="1"/>
              <a:t>nhap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" ); </a:t>
            </a:r>
          </a:p>
          <a:p>
            <a:r>
              <a:rPr lang="en-US" dirty="0"/>
              <a:t>                //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Nhaplai</a:t>
            </a:r>
            <a:r>
              <a:rPr lang="en-US" dirty="0"/>
              <a:t>: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}while(diem &lt; 0 || diem &gt;10);// </a:t>
            </a:r>
            <a:r>
              <a:rPr lang="en-US" dirty="0" err="1"/>
              <a:t>đúng</a:t>
            </a:r>
            <a:r>
              <a:rPr lang="en-US" dirty="0"/>
              <a:t> dk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thoat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lăp</a:t>
            </a:r>
            <a:r>
              <a:rPr lang="en-US" dirty="0"/>
              <a:t>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diemc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ban :"+diem ); 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2140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Lệnh lặp for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914400" y="1631777"/>
            <a:ext cx="5404462" cy="1186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/>
              <a:t> (</a:t>
            </a:r>
            <a:r>
              <a:rPr lang="en-US" b="1" dirty="0" err="1">
                <a:solidFill>
                  <a:srgbClr val="FF3300"/>
                </a:solidFill>
              </a:rPr>
              <a:t>khởi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b="1" dirty="0" err="1">
                <a:solidFill>
                  <a:srgbClr val="FF3300"/>
                </a:solidFill>
              </a:rPr>
              <a:t>đầu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dirty="0"/>
              <a:t>; </a:t>
            </a:r>
            <a:r>
              <a:rPr lang="en-US" b="1" dirty="0" err="1">
                <a:solidFill>
                  <a:srgbClr val="FF3300"/>
                </a:solidFill>
              </a:rPr>
              <a:t>điều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b="1" dirty="0" err="1">
                <a:solidFill>
                  <a:srgbClr val="FF3300"/>
                </a:solidFill>
              </a:rPr>
              <a:t>kiện</a:t>
            </a:r>
            <a:r>
              <a:rPr lang="en-US" dirty="0"/>
              <a:t>; </a:t>
            </a:r>
            <a:r>
              <a:rPr lang="en-US" b="1" dirty="0" err="1">
                <a:solidFill>
                  <a:srgbClr val="FF3300"/>
                </a:solidFill>
              </a:rPr>
              <a:t>bước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b="1" dirty="0" err="1">
                <a:solidFill>
                  <a:srgbClr val="FF3300"/>
                </a:solidFill>
              </a:rPr>
              <a:t>nhảy</a:t>
            </a:r>
            <a:r>
              <a:rPr lang="en-US" dirty="0"/>
              <a:t>){</a:t>
            </a:r>
          </a:p>
          <a:p>
            <a:pPr marL="914400" lvl="2" indent="0">
              <a:buNone/>
            </a:pPr>
            <a:r>
              <a:rPr lang="en-US" dirty="0"/>
              <a:t>//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indent="-457200">
              <a:lnSpc>
                <a:spcPct val="140000"/>
              </a:lnSpc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pPr marL="803275" lvl="1" indent="-346075">
              <a:lnSpc>
                <a:spcPct val="110000"/>
              </a:lnSpc>
            </a:pPr>
            <a:r>
              <a:rPr lang="en-US" dirty="0"/>
              <a:t>B1: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err="1"/>
              <a:t>hiện</a:t>
            </a:r>
            <a:r>
              <a:rPr lang="en-US"/>
              <a:t> &lt;&lt;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&gt;&gt;</a:t>
            </a:r>
          </a:p>
          <a:p>
            <a:pPr marL="803275" lvl="1" indent="-346075">
              <a:lnSpc>
                <a:spcPct val="110000"/>
              </a:lnSpc>
            </a:pPr>
            <a:r>
              <a:rPr lang="en-US" dirty="0"/>
              <a:t>B2: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&lt;&lt;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&gt;&gt;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True: B3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False: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marL="803275" lvl="1" indent="-346075">
              <a:lnSpc>
                <a:spcPct val="110000"/>
              </a:lnSpc>
            </a:pPr>
            <a:r>
              <a:rPr lang="en-US" dirty="0"/>
              <a:t>B3: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&gt;&gt;</a:t>
            </a:r>
          </a:p>
          <a:p>
            <a:pPr marL="803275" lvl="1" indent="-346075">
              <a:lnSpc>
                <a:spcPct val="110000"/>
              </a:lnSpc>
            </a:pPr>
            <a:r>
              <a:rPr lang="en-US" dirty="0"/>
              <a:t>B4: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&lt;&lt;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&gt;&gt;</a:t>
            </a:r>
          </a:p>
          <a:p>
            <a:pPr marL="803275" lvl="1" indent="-346075">
              <a:lnSpc>
                <a:spcPct val="110000"/>
              </a:lnSpc>
            </a:pPr>
            <a:r>
              <a:rPr lang="en-US" dirty="0"/>
              <a:t>B5: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B2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80462" y="1219200"/>
            <a:ext cx="2733321" cy="5181600"/>
            <a:chOff x="2971800" y="1371600"/>
            <a:chExt cx="2733321" cy="5181600"/>
          </a:xfrm>
        </p:grpSpPr>
        <p:sp>
          <p:nvSpPr>
            <p:cNvPr id="5" name="Oval 4"/>
            <p:cNvSpPr/>
            <p:nvPr/>
          </p:nvSpPr>
          <p:spPr>
            <a:xfrm>
              <a:off x="3886200" y="13716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/>
            <p:cNvSpPr/>
            <p:nvPr/>
          </p:nvSpPr>
          <p:spPr>
            <a:xfrm>
              <a:off x="3886200" y="60960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971800" y="3155900"/>
              <a:ext cx="2286000" cy="65836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Điều</a:t>
              </a:r>
              <a:r>
                <a:rPr lang="en-US" sz="2000" dirty="0"/>
                <a:t> </a:t>
              </a:r>
              <a:r>
                <a:rPr lang="en-US" sz="2000" dirty="0" err="1"/>
                <a:t>kiện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9000" y="2201266"/>
              <a:ext cx="13716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Khởi</a:t>
              </a:r>
              <a:r>
                <a:rPr lang="en-US" sz="2000" dirty="0"/>
                <a:t> </a:t>
              </a:r>
              <a:r>
                <a:rPr lang="en-US" sz="2000" dirty="0" err="1"/>
                <a:t>đầu</a:t>
              </a:r>
              <a:endParaRPr lang="en-US" sz="2000" dirty="0"/>
            </a:p>
          </p:txBody>
        </p:sp>
        <p:cxnSp>
          <p:nvCxnSpPr>
            <p:cNvPr id="9" name="Elbow Connector 8"/>
            <p:cNvCxnSpPr>
              <a:stCxn id="7" idx="3"/>
              <a:endCxn id="6" idx="6"/>
            </p:cNvCxnSpPr>
            <p:nvPr/>
          </p:nvCxnSpPr>
          <p:spPr>
            <a:xfrm flipH="1">
              <a:off x="4343400" y="3485084"/>
              <a:ext cx="914400" cy="2839516"/>
            </a:xfrm>
            <a:prstGeom prst="bentConnector3">
              <a:avLst>
                <a:gd name="adj1" fmla="val -25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8" idx="0"/>
            </p:cNvCxnSpPr>
            <p:nvPr/>
          </p:nvCxnSpPr>
          <p:spPr>
            <a:xfrm rot="5400000">
              <a:off x="3928567" y="2015033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44338" y="3733800"/>
              <a:ext cx="623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4938" y="3135868"/>
              <a:ext cx="670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false</a:t>
              </a:r>
            </a:p>
          </p:txBody>
        </p:sp>
        <p:cxnSp>
          <p:nvCxnSpPr>
            <p:cNvPr id="13" name="Straight Arrow Connector 12"/>
            <p:cNvCxnSpPr>
              <a:stCxn id="7" idx="2"/>
              <a:endCxn id="14" idx="0"/>
            </p:cNvCxnSpPr>
            <p:nvPr/>
          </p:nvCxnSpPr>
          <p:spPr>
            <a:xfrm rot="5400000">
              <a:off x="3928567" y="4000501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124200" y="4186734"/>
              <a:ext cx="19812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Công</a:t>
              </a:r>
              <a:r>
                <a:rPr lang="en-US" sz="2000" dirty="0"/>
                <a:t> </a:t>
              </a:r>
              <a:r>
                <a:rPr lang="en-US" sz="2000" dirty="0" err="1"/>
                <a:t>việc</a:t>
              </a:r>
              <a:endParaRPr lang="en-US" sz="2000" dirty="0"/>
            </a:p>
          </p:txBody>
        </p:sp>
        <p:cxnSp>
          <p:nvCxnSpPr>
            <p:cNvPr id="15" name="Straight Arrow Connector 14"/>
            <p:cNvCxnSpPr>
              <a:stCxn id="8" idx="2"/>
              <a:endCxn id="7" idx="0"/>
            </p:cNvCxnSpPr>
            <p:nvPr/>
          </p:nvCxnSpPr>
          <p:spPr>
            <a:xfrm rot="5400000">
              <a:off x="3928567" y="2969667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3124200" y="5141368"/>
              <a:ext cx="19812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Bước</a:t>
              </a:r>
              <a:r>
                <a:rPr lang="en-US" sz="2000" dirty="0"/>
                <a:t> </a:t>
              </a:r>
              <a:r>
                <a:rPr lang="en-US" sz="2000" dirty="0" err="1"/>
                <a:t>nhảy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4" idx="2"/>
              <a:endCxn id="16" idx="0"/>
            </p:cNvCxnSpPr>
            <p:nvPr/>
          </p:nvCxnSpPr>
          <p:spPr>
            <a:xfrm rot="5400000">
              <a:off x="3928567" y="4955135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8"/>
            <p:cNvCxnSpPr>
              <a:stCxn id="16" idx="1"/>
              <a:endCxn id="7" idx="1"/>
            </p:cNvCxnSpPr>
            <p:nvPr/>
          </p:nvCxnSpPr>
          <p:spPr>
            <a:xfrm rot="10800000">
              <a:off x="2971800" y="3485084"/>
              <a:ext cx="152400" cy="1947368"/>
            </a:xfrm>
            <a:prstGeom prst="bentConnector3">
              <a:avLst>
                <a:gd name="adj1" fmla="val 2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31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Lệnh lặp for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EB3A7-6856-49E2-BB10-82F2FE852075}"/>
              </a:ext>
            </a:extLst>
          </p:cNvPr>
          <p:cNvSpPr txBox="1"/>
          <p:nvPr/>
        </p:nvSpPr>
        <p:spPr>
          <a:xfrm>
            <a:off x="914400" y="152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</a:p>
          <a:p>
            <a:r>
              <a:rPr lang="en-US" dirty="0" err="1"/>
              <a:t>Và</a:t>
            </a:r>
            <a:r>
              <a:rPr lang="en-US" dirty="0"/>
              <a:t> Foreach.</a:t>
            </a:r>
          </a:p>
        </p:txBody>
      </p:sp>
    </p:spTree>
    <p:extLst>
      <p:ext uri="{BB962C8B-B14F-4D97-AF65-F5344CB8AC3E}">
        <p14:creationId xmlns:p14="http://schemas.microsoft.com/office/powerpoint/2010/main" val="302854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00200" y="5181600"/>
            <a:ext cx="3733800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Bảng</a:t>
            </a:r>
            <a:r>
              <a:rPr lang="en-US" sz="18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cửu</a:t>
            </a:r>
            <a:r>
              <a:rPr lang="en-US" sz="18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chương</a:t>
            </a:r>
            <a:r>
              <a:rPr lang="en-US" sz="18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18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lệnh</a:t>
            </a:r>
            <a:r>
              <a:rPr lang="en-US" sz="18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lặp</a:t>
            </a:r>
            <a:r>
              <a:rPr lang="en-US" sz="18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160647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Giải</a:t>
            </a:r>
            <a:r>
              <a:rPr lang="en-US" sz="3200" dirty="0"/>
              <a:t> Bang </a:t>
            </a:r>
            <a:r>
              <a:rPr lang="en-US" sz="3200" dirty="0" err="1"/>
              <a:t>cửu</a:t>
            </a:r>
            <a:r>
              <a:rPr lang="en-US" sz="3200" dirty="0"/>
              <a:t> </a:t>
            </a:r>
            <a:r>
              <a:rPr lang="en-US" sz="3200" dirty="0" err="1"/>
              <a:t>Chương</a:t>
            </a:r>
            <a:r>
              <a:rPr lang="en-US" sz="3200" dirty="0"/>
              <a:t> for.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EB3A7-6856-49E2-BB10-82F2FE852075}"/>
              </a:ext>
            </a:extLst>
          </p:cNvPr>
          <p:cNvSpPr txBox="1"/>
          <p:nvPr/>
        </p:nvSpPr>
        <p:spPr>
          <a:xfrm>
            <a:off x="914400" y="1143000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s3_demo;</a:t>
            </a: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DongLap_for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static void </a:t>
            </a:r>
            <a:r>
              <a:rPr lang="en-US" dirty="0" err="1"/>
              <a:t>BangCuuChuong</a:t>
            </a:r>
            <a:r>
              <a:rPr lang="en-US" dirty="0"/>
              <a:t>()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int </a:t>
            </a:r>
            <a:r>
              <a:rPr lang="en-US" dirty="0" err="1"/>
              <a:t>n,i</a:t>
            </a:r>
            <a:r>
              <a:rPr lang="en-US" dirty="0"/>
              <a:t>;</a:t>
            </a:r>
          </a:p>
          <a:p>
            <a:r>
              <a:rPr lang="en-US" dirty="0"/>
              <a:t>        Scanner </a:t>
            </a:r>
            <a:r>
              <a:rPr lang="en-US" dirty="0" err="1"/>
              <a:t>scanner</a:t>
            </a:r>
            <a:r>
              <a:rPr lang="en-US" dirty="0"/>
              <a:t> =new Scanner(System.in);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Bang </a:t>
            </a:r>
            <a:r>
              <a:rPr lang="en-US" dirty="0" err="1"/>
              <a:t>cuu</a:t>
            </a:r>
            <a:r>
              <a:rPr lang="en-US" dirty="0"/>
              <a:t> </a:t>
            </a:r>
            <a:r>
              <a:rPr lang="en-US" dirty="0" err="1"/>
              <a:t>chuong</a:t>
            </a:r>
            <a:r>
              <a:rPr lang="en-US" dirty="0"/>
              <a:t> n= ");</a:t>
            </a:r>
          </a:p>
          <a:p>
            <a:r>
              <a:rPr lang="en-US" dirty="0"/>
              <a:t>        n= </a:t>
            </a:r>
            <a:r>
              <a:rPr lang="en-US" dirty="0" err="1"/>
              <a:t>scanner.nextInt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("Bang </a:t>
            </a:r>
            <a:r>
              <a:rPr lang="en-US" dirty="0" err="1"/>
              <a:t>cuu</a:t>
            </a:r>
            <a:r>
              <a:rPr lang="en-US" dirty="0"/>
              <a:t> </a:t>
            </a:r>
            <a:r>
              <a:rPr lang="en-US" dirty="0" err="1"/>
              <a:t>chuong</a:t>
            </a:r>
            <a:r>
              <a:rPr lang="en-US" dirty="0"/>
              <a:t>"+n);</a:t>
            </a:r>
          </a:p>
          <a:p>
            <a:r>
              <a:rPr lang="en-US" dirty="0"/>
              <a:t>        for(</a:t>
            </a:r>
            <a:r>
              <a:rPr lang="en-US" dirty="0" err="1"/>
              <a:t>i</a:t>
            </a:r>
            <a:r>
              <a:rPr lang="en-US" dirty="0"/>
              <a:t>=1;i&lt;=10;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System.out.printf</a:t>
            </a:r>
            <a:r>
              <a:rPr lang="en-US" dirty="0"/>
              <a:t>("\n%2d x %2d = %2d",n,i,n*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BangCuuChuong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12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Lệnh break &amp; continue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break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continue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tức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14627" y="2895600"/>
            <a:ext cx="1904773" cy="2588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83534" y="2798456"/>
            <a:ext cx="2515054" cy="24523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lowchart: Document 3"/>
          <p:cNvSpPr/>
          <p:nvPr/>
        </p:nvSpPr>
        <p:spPr>
          <a:xfrm>
            <a:off x="914627" y="2667000"/>
            <a:ext cx="3581400" cy="38100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4647975" y="2590800"/>
            <a:ext cx="3581400" cy="38100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4C7F3-03A9-4D55-B4C2-5EB909B7F8DA}"/>
              </a:ext>
            </a:extLst>
          </p:cNvPr>
          <p:cNvSpPr txBox="1"/>
          <p:nvPr/>
        </p:nvSpPr>
        <p:spPr>
          <a:xfrm>
            <a:off x="1771881" y="4789392"/>
            <a:ext cx="255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 </a:t>
            </a:r>
            <a:r>
              <a:rPr lang="en-US" dirty="0" err="1"/>
              <a:t>nó</a:t>
            </a:r>
            <a:r>
              <a:rPr lang="en-US" dirty="0"/>
              <a:t>. </a:t>
            </a:r>
            <a:r>
              <a:rPr lang="en-US" dirty="0" err="1"/>
              <a:t>Gặp</a:t>
            </a:r>
            <a:r>
              <a:rPr lang="en-US" dirty="0"/>
              <a:t> Switch.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EDF37-3B5D-46A0-A718-5E5BD043DEE9}"/>
              </a:ext>
            </a:extLst>
          </p:cNvPr>
          <p:cNvSpPr txBox="1"/>
          <p:nvPr/>
        </p:nvSpPr>
        <p:spPr>
          <a:xfrm>
            <a:off x="5479932" y="4789154"/>
            <a:ext cx="2978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 </a:t>
            </a:r>
            <a:r>
              <a:rPr lang="en-US" dirty="0" err="1"/>
              <a:t>nó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4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diem = 0;</a:t>
            </a:r>
          </a:p>
          <a:p>
            <a:pPr marL="457200" lvl="1" indent="0">
              <a:buNone/>
            </a:pPr>
            <a:r>
              <a:rPr lang="en-US" dirty="0"/>
              <a:t>while(true){</a:t>
            </a:r>
          </a:p>
          <a:p>
            <a:pPr marL="914400" lvl="2" indent="0">
              <a:buNone/>
            </a:pPr>
            <a:r>
              <a:rPr lang="en-US" dirty="0"/>
              <a:t>diem = </a:t>
            </a:r>
            <a:r>
              <a:rPr lang="en-US" dirty="0" err="1"/>
              <a:t>scanner.nextInt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if(diem &gt;= 0 &amp;&amp; diem &lt;=10){</a:t>
            </a:r>
          </a:p>
          <a:p>
            <a:pPr marL="1371600" lvl="3" indent="0">
              <a:buNone/>
            </a:pPr>
            <a:r>
              <a:rPr lang="en-US" dirty="0"/>
              <a:t>break;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10”);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marL="803275" lvl="1" indent="-346075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(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10)</a:t>
            </a:r>
          </a:p>
        </p:txBody>
      </p:sp>
    </p:spTree>
    <p:extLst>
      <p:ext uri="{BB962C8B-B14F-4D97-AF65-F5344CB8AC3E}">
        <p14:creationId xmlns:p14="http://schemas.microsoft.com/office/powerpoint/2010/main" val="378174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/>
              <a:t>3 - phần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/>
              <a:t>Lab 3 – </a:t>
            </a:r>
            <a:r>
              <a:rPr lang="en-US" dirty="0" err="1"/>
              <a:t>bài</a:t>
            </a:r>
            <a:r>
              <a:rPr lang="en-US" dirty="0"/>
              <a:t> 1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/>
              <a:t>Lab 3 – </a:t>
            </a:r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0" y="3810000"/>
            <a:ext cx="5029200" cy="830884"/>
          </a:xfrm>
        </p:spPr>
        <p:txBody>
          <a:bodyPr>
            <a:normAutofit/>
          </a:bodyPr>
          <a:lstStyle/>
          <a:p>
            <a:r>
              <a:rPr lang="en-US" sz="4000" dirty="0" err="1"/>
              <a:t>Lập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r>
              <a:rPr lang="en-US" sz="4000" dirty="0"/>
              <a:t> Java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24400"/>
            <a:ext cx="5029200" cy="990600"/>
          </a:xfrm>
        </p:spPr>
        <p:txBody>
          <a:bodyPr>
            <a:normAutofit/>
          </a:bodyPr>
          <a:lstStyle/>
          <a:p>
            <a:r>
              <a:rPr lang="en-US" sz="2400" dirty="0" err="1"/>
              <a:t>Bài</a:t>
            </a:r>
            <a:r>
              <a:rPr lang="en-US" sz="2400" dirty="0"/>
              <a:t> 3: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endParaRPr lang="en-US" sz="24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91000" y="52578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Phần</a:t>
            </a:r>
            <a:r>
              <a:rPr lang="en-US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9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Mảng là gì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8674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40000"/>
              </a:lnSpc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lnSpc>
                <a:spcPct val="140000"/>
              </a:lnSpc>
            </a:pP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truy</a:t>
            </a:r>
            <a:r>
              <a:rPr lang="en-US" sz="3000" dirty="0"/>
              <a:t> </a:t>
            </a:r>
            <a:r>
              <a:rPr lang="en-US" sz="3000" dirty="0" err="1"/>
              <a:t>xuất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cần</a:t>
            </a:r>
            <a:r>
              <a:rPr lang="en-US" sz="3000" dirty="0"/>
              <a:t> </a:t>
            </a:r>
            <a:r>
              <a:rPr lang="en-US" sz="3000" dirty="0" err="1"/>
              <a:t>biết</a:t>
            </a:r>
            <a:r>
              <a:rPr lang="en-US" sz="3000" dirty="0"/>
              <a:t> </a:t>
            </a:r>
            <a:r>
              <a:rPr lang="en-US" sz="3000" dirty="0" err="1"/>
              <a:t>chỉ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(index). </a:t>
            </a:r>
            <a:r>
              <a:rPr lang="en-US" sz="3000" dirty="0" err="1"/>
              <a:t>Chỉ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đánh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0.</a:t>
            </a:r>
          </a:p>
          <a:p>
            <a:pPr marL="457200" indent="-457200">
              <a:lnSpc>
                <a:spcPct val="140000"/>
              </a:lnSpc>
            </a:pP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thao</a:t>
            </a:r>
            <a:r>
              <a:rPr lang="en-US" sz="3000" dirty="0"/>
              <a:t> </a:t>
            </a:r>
            <a:r>
              <a:rPr lang="en-US" sz="3000" dirty="0" err="1"/>
              <a:t>tác</a:t>
            </a:r>
            <a:r>
              <a:rPr lang="en-US" sz="3000" dirty="0"/>
              <a:t> </a:t>
            </a:r>
            <a:r>
              <a:rPr lang="en-US" sz="3000" dirty="0" err="1"/>
              <a:t>mảng</a:t>
            </a:r>
            <a:endParaRPr lang="en-US" sz="3000" dirty="0"/>
          </a:p>
          <a:p>
            <a:pPr marL="803275" lvl="1" indent="-346075">
              <a:lnSpc>
                <a:spcPct val="120000"/>
              </a:lnSpc>
            </a:pPr>
            <a:r>
              <a:rPr lang="en-US" sz="2600" dirty="0" err="1"/>
              <a:t>Khai</a:t>
            </a:r>
            <a:r>
              <a:rPr lang="en-US" sz="2600" dirty="0"/>
              <a:t> </a:t>
            </a:r>
            <a:r>
              <a:rPr lang="en-US" sz="2600" dirty="0" err="1"/>
              <a:t>báo</a:t>
            </a:r>
            <a:endParaRPr lang="en-US" sz="2600" dirty="0"/>
          </a:p>
          <a:p>
            <a:pPr marL="803275" lvl="1" indent="-346075">
              <a:lnSpc>
                <a:spcPct val="120000"/>
              </a:lnSpc>
            </a:pPr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(</a:t>
            </a:r>
            <a:r>
              <a:rPr lang="en-US" sz="2600" dirty="0" err="1"/>
              <a:t>đọc</a:t>
            </a:r>
            <a:r>
              <a:rPr lang="en-US" sz="2600" dirty="0"/>
              <a:t>/</a:t>
            </a:r>
            <a:r>
              <a:rPr lang="en-US" sz="2600" dirty="0" err="1"/>
              <a:t>ghi</a:t>
            </a:r>
            <a:r>
              <a:rPr lang="en-US" sz="2600" dirty="0"/>
              <a:t>)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endParaRPr lang="en-US" sz="2600" dirty="0"/>
          </a:p>
          <a:p>
            <a:pPr marL="803275" lvl="1" indent="-346075">
              <a:lnSpc>
                <a:spcPct val="120000"/>
              </a:lnSpc>
            </a:pP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endParaRPr lang="en-US" sz="2600" dirty="0"/>
          </a:p>
          <a:p>
            <a:pPr marL="803275" lvl="1" indent="-346075">
              <a:lnSpc>
                <a:spcPct val="120000"/>
              </a:lnSpc>
            </a:pPr>
            <a:r>
              <a:rPr lang="en-US" sz="2600" dirty="0" err="1"/>
              <a:t>Duyệt</a:t>
            </a:r>
            <a:r>
              <a:rPr lang="en-US" sz="2600" dirty="0"/>
              <a:t> </a:t>
            </a:r>
            <a:r>
              <a:rPr lang="en-US" sz="2600" dirty="0" err="1"/>
              <a:t>mảng</a:t>
            </a:r>
            <a:endParaRPr lang="en-US" sz="2600" dirty="0"/>
          </a:p>
          <a:p>
            <a:pPr marL="803275" lvl="1" indent="-346075">
              <a:lnSpc>
                <a:spcPct val="120000"/>
              </a:lnSpc>
            </a:pPr>
            <a:r>
              <a:rPr lang="en-US" sz="2600" dirty="0" err="1"/>
              <a:t>Sắp</a:t>
            </a:r>
            <a:r>
              <a:rPr lang="en-US" sz="2600" dirty="0"/>
              <a:t> </a:t>
            </a:r>
            <a:r>
              <a:rPr lang="en-US" sz="2600" dirty="0" err="1"/>
              <a:t>xếp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mảng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7998" y="1905000"/>
            <a:ext cx="492034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"/>
          <p:cNvGrpSpPr/>
          <p:nvPr/>
        </p:nvGrpSpPr>
        <p:grpSpPr>
          <a:xfrm>
            <a:off x="6160285" y="1905000"/>
            <a:ext cx="1459715" cy="734253"/>
            <a:chOff x="6160285" y="1905000"/>
            <a:chExt cx="1459715" cy="734253"/>
          </a:xfrm>
        </p:grpSpPr>
        <p:sp>
          <p:nvSpPr>
            <p:cNvPr id="2" name="TextBox 1"/>
            <p:cNvSpPr txBox="1"/>
            <p:nvPr/>
          </p:nvSpPr>
          <p:spPr>
            <a:xfrm>
              <a:off x="6555798" y="19050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Indices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5798" y="2269921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Elements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6160285" y="2089666"/>
              <a:ext cx="4898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160285" y="2454587"/>
              <a:ext cx="4898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88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Mục</a:t>
            </a:r>
            <a:r>
              <a:rPr lang="en-US" sz="3200" dirty="0"/>
              <a:t> </a:t>
            </a:r>
            <a:r>
              <a:rPr lang="en-US" sz="3200" dirty="0" err="1"/>
              <a:t>tiêu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803275" lvl="1" indent="-346075">
              <a:lnSpc>
                <a:spcPct val="130000"/>
              </a:lnSpc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dirty="0"/>
              <a:t>While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Do…while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For</a:t>
            </a:r>
          </a:p>
          <a:p>
            <a:pPr marL="803275" lvl="1" indent="-346075">
              <a:lnSpc>
                <a:spcPct val="130000"/>
              </a:lnSpc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dirty="0"/>
              <a:t>Break</a:t>
            </a:r>
          </a:p>
          <a:p>
            <a:pPr lvl="2">
              <a:lnSpc>
                <a:spcPct val="130000"/>
              </a:lnSpc>
            </a:pPr>
            <a:r>
              <a:rPr lang="en-US" dirty="0" err="1"/>
              <a:t>Countinue</a:t>
            </a:r>
            <a:endParaRPr lang="en-US" dirty="0"/>
          </a:p>
          <a:p>
            <a:pPr marL="803275" lvl="1" indent="-346075">
              <a:lnSpc>
                <a:spcPct val="130000"/>
              </a:lnSpc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pic>
        <p:nvPicPr>
          <p:cNvPr id="6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82" y="33745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81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Khai báo mảng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marL="803275" lvl="1" indent="-346075">
              <a:spcAft>
                <a:spcPts val="600"/>
              </a:spcAft>
            </a:pP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[]</a:t>
            </a:r>
            <a:r>
              <a:rPr lang="en-US" dirty="0"/>
              <a:t> a; </a:t>
            </a: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en-US" i="1" dirty="0" err="1">
                <a:solidFill>
                  <a:srgbClr val="00B050"/>
                </a:solidFill>
              </a:rPr>
              <a:t>mảng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số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nguyên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chưa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biết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số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phần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tử</a:t>
            </a:r>
            <a:endParaRPr lang="en-US" i="1" dirty="0">
              <a:solidFill>
                <a:srgbClr val="00B050"/>
              </a:solidFill>
            </a:endParaRPr>
          </a:p>
          <a:p>
            <a:pPr marL="803275" lvl="1" indent="-346075">
              <a:spcAft>
                <a:spcPts val="600"/>
              </a:spcAft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b[]</a:t>
            </a:r>
            <a:r>
              <a:rPr lang="en-US" dirty="0"/>
              <a:t>;</a:t>
            </a: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en-US" i="1" dirty="0" err="1">
                <a:solidFill>
                  <a:srgbClr val="00B050"/>
                </a:solidFill>
              </a:rPr>
              <a:t>mảng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số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nguyên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chưa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biết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số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phần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tử</a:t>
            </a:r>
            <a:endParaRPr lang="en-US" i="1" dirty="0">
              <a:solidFill>
                <a:srgbClr val="00B050"/>
              </a:solidFill>
            </a:endParaRPr>
          </a:p>
          <a:p>
            <a:pPr marL="803275" lvl="1" indent="-346075">
              <a:spcAft>
                <a:spcPts val="600"/>
              </a:spcAft>
            </a:pPr>
            <a:r>
              <a:rPr lang="en-US" dirty="0"/>
              <a:t>String[] c = </a:t>
            </a:r>
            <a:r>
              <a:rPr lang="en-US" dirty="0">
                <a:solidFill>
                  <a:srgbClr val="0000FF"/>
                </a:solidFill>
              </a:rPr>
              <a:t>new String[5]</a:t>
            </a:r>
            <a:r>
              <a:rPr lang="en-US" dirty="0"/>
              <a:t>; </a:t>
            </a: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en-US" i="1" dirty="0" err="1">
                <a:solidFill>
                  <a:srgbClr val="00B050"/>
                </a:solidFill>
              </a:rPr>
              <a:t>mảng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chứa</a:t>
            </a:r>
            <a:r>
              <a:rPr lang="en-US" i="1" dirty="0">
                <a:solidFill>
                  <a:srgbClr val="00B050"/>
                </a:solidFill>
              </a:rPr>
              <a:t> 5 </a:t>
            </a:r>
            <a:r>
              <a:rPr lang="en-US" i="1" dirty="0" err="1">
                <a:solidFill>
                  <a:srgbClr val="00B050"/>
                </a:solidFill>
              </a:rPr>
              <a:t>chuỗi</a:t>
            </a:r>
            <a:endParaRPr lang="en-US" i="1" dirty="0">
              <a:solidFill>
                <a:srgbClr val="00B050"/>
              </a:solidFill>
            </a:endParaRP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marL="803275" lvl="1" indent="-346075">
              <a:spcAft>
                <a:spcPts val="600"/>
              </a:spcAft>
            </a:pPr>
            <a:r>
              <a:rPr lang="en-US" dirty="0"/>
              <a:t>double[] d1 = </a:t>
            </a:r>
            <a:r>
              <a:rPr lang="en-US" dirty="0">
                <a:solidFill>
                  <a:srgbClr val="0000FF"/>
                </a:solidFill>
              </a:rPr>
              <a:t>new double[]{2, 3, 4, 5, 6}</a:t>
            </a:r>
            <a:r>
              <a:rPr lang="en-US" dirty="0"/>
              <a:t>; </a:t>
            </a: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en-US" i="1" dirty="0" err="1">
                <a:solidFill>
                  <a:srgbClr val="00B050"/>
                </a:solidFill>
              </a:rPr>
              <a:t>mảng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số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thực</a:t>
            </a:r>
            <a:r>
              <a:rPr lang="en-US" i="1" dirty="0">
                <a:solidFill>
                  <a:srgbClr val="00B050"/>
                </a:solidFill>
              </a:rPr>
              <a:t>, 5 </a:t>
            </a:r>
            <a:r>
              <a:rPr lang="en-US" i="1" dirty="0" err="1">
                <a:solidFill>
                  <a:srgbClr val="00B050"/>
                </a:solidFill>
              </a:rPr>
              <a:t>phần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tử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err="1">
                <a:solidFill>
                  <a:srgbClr val="00B050"/>
                </a:solidFill>
              </a:rPr>
              <a:t>đã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được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khởi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tạo</a:t>
            </a:r>
            <a:endParaRPr lang="en-US" i="1" dirty="0">
              <a:solidFill>
                <a:srgbClr val="00B050"/>
              </a:solidFill>
            </a:endParaRPr>
          </a:p>
          <a:p>
            <a:pPr marL="803275" lvl="1" indent="-346075">
              <a:spcAft>
                <a:spcPts val="600"/>
              </a:spcAft>
            </a:pPr>
            <a:r>
              <a:rPr lang="en-US" dirty="0"/>
              <a:t>double[] d2 = </a:t>
            </a:r>
            <a:r>
              <a:rPr lang="en-US" dirty="0">
                <a:solidFill>
                  <a:srgbClr val="0000FF"/>
                </a:solidFill>
              </a:rPr>
              <a:t>{2, 3, 4, 5, 6}</a:t>
            </a:r>
            <a:r>
              <a:rPr lang="en-US" dirty="0"/>
              <a:t>; </a:t>
            </a: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en-US" i="1" dirty="0" err="1">
                <a:solidFill>
                  <a:srgbClr val="00B050"/>
                </a:solidFill>
              </a:rPr>
              <a:t>mảng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số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thực</a:t>
            </a:r>
            <a:r>
              <a:rPr lang="en-US" i="1" dirty="0">
                <a:solidFill>
                  <a:srgbClr val="00B050"/>
                </a:solidFill>
              </a:rPr>
              <a:t>, 5 </a:t>
            </a:r>
            <a:r>
              <a:rPr lang="en-US" i="1" dirty="0" err="1">
                <a:solidFill>
                  <a:srgbClr val="00B050"/>
                </a:solidFill>
              </a:rPr>
              <a:t>phần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tử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err="1">
                <a:solidFill>
                  <a:srgbClr val="00B050"/>
                </a:solidFill>
              </a:rPr>
              <a:t>đã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được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khởi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tạo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4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Truy xuất các phần tử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(index)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</a:t>
            </a:r>
          </a:p>
          <a:p>
            <a:pPr marL="803275" lvl="1" indent="-346075">
              <a:spcAft>
                <a:spcPts val="600"/>
              </a:spcAft>
            </a:pPr>
            <a:r>
              <a:rPr lang="en-US" dirty="0" err="1"/>
              <a:t>int</a:t>
            </a:r>
            <a:r>
              <a:rPr lang="en-US" dirty="0"/>
              <a:t> a[] = {4, 3, 5, 7};</a:t>
            </a:r>
          </a:p>
          <a:p>
            <a:pPr marL="803275" lvl="1" indent="-346075">
              <a:spcAft>
                <a:spcPts val="600"/>
              </a:spcAft>
            </a:pPr>
            <a:r>
              <a:rPr lang="en-US" dirty="0"/>
              <a:t>a</a:t>
            </a:r>
            <a:r>
              <a:rPr lang="en-US" b="1" dirty="0">
                <a:solidFill>
                  <a:srgbClr val="FF0000"/>
                </a:solidFill>
              </a:rPr>
              <a:t>[2]</a:t>
            </a:r>
            <a:r>
              <a:rPr lang="en-US" dirty="0"/>
              <a:t> = a</a:t>
            </a:r>
            <a:r>
              <a:rPr lang="en-US" b="1" dirty="0">
                <a:solidFill>
                  <a:srgbClr val="FF5A33"/>
                </a:solidFill>
              </a:rPr>
              <a:t>[1]</a:t>
            </a:r>
            <a:r>
              <a:rPr lang="en-US" dirty="0"/>
              <a:t> * 4;  </a:t>
            </a:r>
            <a:r>
              <a:rPr lang="en-US">
                <a:solidFill>
                  <a:srgbClr val="00B050"/>
                </a:solidFill>
              </a:rPr>
              <a:t>// 3*4=12</a:t>
            </a:r>
            <a:endParaRPr lang="en-US" dirty="0">
              <a:solidFill>
                <a:srgbClr val="00B050"/>
              </a:solidFill>
            </a:endParaRPr>
          </a:p>
          <a:p>
            <a:pPr marL="803275" lvl="1" indent="-346075">
              <a:spcAft>
                <a:spcPts val="600"/>
              </a:spcAft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{4, 3, </a:t>
            </a:r>
            <a:r>
              <a:rPr lang="en-US" dirty="0">
                <a:solidFill>
                  <a:srgbClr val="FF5A33"/>
                </a:solidFill>
              </a:rPr>
              <a:t>12</a:t>
            </a:r>
            <a:r>
              <a:rPr lang="en-US" dirty="0"/>
              <a:t>, 7};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length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marL="803275" lvl="1" indent="-346075"/>
            <a:r>
              <a:rPr lang="en-US" dirty="0" err="1"/>
              <a:t>a.</a:t>
            </a:r>
            <a:r>
              <a:rPr lang="en-US" dirty="0" err="1">
                <a:solidFill>
                  <a:srgbClr val="FF5A33"/>
                </a:solidFill>
              </a:rPr>
              <a:t>length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err="1"/>
              <a:t>là</a:t>
            </a:r>
            <a:r>
              <a:rPr lang="en-US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For each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914400" y="1707975"/>
            <a:ext cx="4953000" cy="1416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799"/>
            <a:ext cx="5486400" cy="218036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spcAft>
                <a:spcPts val="600"/>
              </a:spcAft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&lt;&lt;</a:t>
            </a:r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&gt;&gt;</a:t>
            </a:r>
            <a:r>
              <a:rPr lang="en-US" dirty="0"/>
              <a:t> x </a:t>
            </a:r>
            <a:r>
              <a:rPr lang="en-US"/>
              <a:t>: </a:t>
            </a:r>
            <a:r>
              <a:rPr lang="en-US" b="1">
                <a:solidFill>
                  <a:srgbClr val="FF0000"/>
                </a:solidFill>
              </a:rPr>
              <a:t>&lt;&lt;tập </a:t>
            </a:r>
            <a:r>
              <a:rPr lang="en-US" b="1" dirty="0" err="1">
                <a:solidFill>
                  <a:srgbClr val="FF0000"/>
                </a:solidFill>
              </a:rPr>
              <a:t>hợp</a:t>
            </a:r>
            <a:r>
              <a:rPr lang="en-US" b="1" dirty="0">
                <a:solidFill>
                  <a:srgbClr val="FF0000"/>
                </a:solidFill>
              </a:rPr>
              <a:t>&gt;&gt;</a:t>
            </a:r>
            <a:r>
              <a:rPr lang="en-US" dirty="0"/>
              <a:t>){</a:t>
            </a:r>
          </a:p>
          <a:p>
            <a:pPr marL="914400" lvl="2" indent="0">
              <a:buNone/>
            </a:pPr>
            <a:r>
              <a:rPr lang="en-US" dirty="0"/>
              <a:t>//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715000" y="2040063"/>
            <a:ext cx="3200400" cy="4360737"/>
            <a:chOff x="5486400" y="1430464"/>
            <a:chExt cx="3200400" cy="4360737"/>
          </a:xfrm>
        </p:grpSpPr>
        <p:sp>
          <p:nvSpPr>
            <p:cNvPr id="7" name="Oval 6"/>
            <p:cNvSpPr/>
            <p:nvPr/>
          </p:nvSpPr>
          <p:spPr>
            <a:xfrm>
              <a:off x="6400800" y="1430464"/>
              <a:ext cx="457200" cy="39833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" name="Oval 7"/>
            <p:cNvSpPr/>
            <p:nvPr/>
          </p:nvSpPr>
          <p:spPr>
            <a:xfrm>
              <a:off x="8229600" y="2438402"/>
              <a:ext cx="457200" cy="39833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5486400" y="2152682"/>
              <a:ext cx="2286000" cy="97152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Hết</a:t>
              </a:r>
              <a:r>
                <a:rPr lang="en-US" sz="2000" dirty="0"/>
                <a:t> </a:t>
              </a:r>
              <a:r>
                <a:rPr lang="en-US" sz="2000" dirty="0" err="1"/>
                <a:t>phần</a:t>
              </a:r>
              <a:r>
                <a:rPr lang="en-US" sz="2000" dirty="0"/>
                <a:t> </a:t>
              </a:r>
              <a:r>
                <a:rPr lang="en-US" sz="2000" dirty="0" err="1"/>
                <a:t>tử</a:t>
              </a:r>
              <a:r>
                <a:rPr lang="en-US" sz="2000" dirty="0"/>
                <a:t> ?</a:t>
              </a:r>
            </a:p>
          </p:txBody>
        </p:sp>
        <p:cxnSp>
          <p:nvCxnSpPr>
            <p:cNvPr id="10" name="Straight Arrow Connector 9"/>
            <p:cNvCxnSpPr>
              <a:stCxn id="7" idx="4"/>
              <a:endCxn id="9" idx="0"/>
            </p:cNvCxnSpPr>
            <p:nvPr/>
          </p:nvCxnSpPr>
          <p:spPr>
            <a:xfrm>
              <a:off x="6629400" y="1828800"/>
              <a:ext cx="0" cy="323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583795" y="3048000"/>
              <a:ext cx="670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false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2336259"/>
              <a:ext cx="623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38800" y="3558798"/>
              <a:ext cx="1981200" cy="8989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Lấy</a:t>
              </a:r>
              <a:r>
                <a:rPr lang="en-US" sz="2000" dirty="0"/>
                <a:t> </a:t>
              </a:r>
              <a:r>
                <a:rPr lang="en-US" sz="2000" dirty="0" err="1"/>
                <a:t>phần</a:t>
              </a:r>
              <a:r>
                <a:rPr lang="en-US" sz="2000" dirty="0"/>
                <a:t> </a:t>
              </a:r>
              <a:r>
                <a:rPr lang="en-US" sz="2000" dirty="0" err="1"/>
                <a:t>tử</a:t>
              </a:r>
              <a:r>
                <a:rPr lang="en-US" sz="2000" dirty="0"/>
                <a:t> x </a:t>
              </a:r>
              <a:r>
                <a:rPr lang="en-US" sz="2000" dirty="0" err="1"/>
                <a:t>từ</a:t>
              </a:r>
              <a:r>
                <a:rPr lang="en-US" sz="2000" dirty="0"/>
                <a:t> </a:t>
              </a:r>
              <a:r>
                <a:rPr lang="en-US" sz="2000" dirty="0" err="1"/>
                <a:t>tập</a:t>
              </a:r>
              <a:r>
                <a:rPr lang="en-US" sz="2000" dirty="0"/>
                <a:t> </a:t>
              </a:r>
              <a:r>
                <a:rPr lang="en-US" sz="2000" dirty="0" err="1"/>
                <a:t>hợp</a:t>
              </a:r>
              <a:endParaRPr lang="en-US" sz="20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38800" y="4892298"/>
              <a:ext cx="1981200" cy="8989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Xử</a:t>
              </a:r>
              <a:r>
                <a:rPr lang="en-US" sz="2000" dirty="0"/>
                <a:t> </a:t>
              </a:r>
              <a:r>
                <a:rPr lang="en-US" sz="2000" dirty="0" err="1"/>
                <a:t>lý</a:t>
              </a:r>
              <a:r>
                <a:rPr lang="en-US" sz="2000" dirty="0"/>
                <a:t> </a:t>
              </a:r>
              <a:r>
                <a:rPr lang="en-US" sz="2000" dirty="0" err="1"/>
                <a:t>phần</a:t>
              </a:r>
              <a:r>
                <a:rPr lang="en-US" sz="2000" dirty="0"/>
                <a:t> </a:t>
              </a:r>
              <a:r>
                <a:rPr lang="en-US" sz="2000" dirty="0" err="1"/>
                <a:t>tử</a:t>
              </a:r>
              <a:r>
                <a:rPr lang="en-US" sz="2000" dirty="0"/>
                <a:t> x</a:t>
              </a:r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6629400" y="4457701"/>
              <a:ext cx="0" cy="434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8"/>
            <p:cNvCxnSpPr>
              <a:stCxn id="14" idx="2"/>
              <a:endCxn id="9" idx="1"/>
            </p:cNvCxnSpPr>
            <p:nvPr/>
          </p:nvCxnSpPr>
          <p:spPr>
            <a:xfrm rot="5400000" flipH="1">
              <a:off x="4481520" y="3643322"/>
              <a:ext cx="3152759" cy="1143000"/>
            </a:xfrm>
            <a:prstGeom prst="bentConnector4">
              <a:avLst>
                <a:gd name="adj1" fmla="val -7251"/>
                <a:gd name="adj2" fmla="val 1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8" idx="2"/>
            </p:cNvCxnSpPr>
            <p:nvPr/>
          </p:nvCxnSpPr>
          <p:spPr>
            <a:xfrm flipV="1">
              <a:off x="7772400" y="2637570"/>
              <a:ext cx="457200" cy="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2"/>
              <a:endCxn id="13" idx="0"/>
            </p:cNvCxnSpPr>
            <p:nvPr/>
          </p:nvCxnSpPr>
          <p:spPr>
            <a:xfrm>
              <a:off x="6629400" y="3124202"/>
              <a:ext cx="0" cy="434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4"/>
          <p:cNvSpPr txBox="1">
            <a:spLocks/>
          </p:cNvSpPr>
          <p:nvPr/>
        </p:nvSpPr>
        <p:spPr>
          <a:xfrm>
            <a:off x="457200" y="3364992"/>
            <a:ext cx="4724400" cy="273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40000"/>
              </a:lnSpc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</a:t>
            </a:r>
          </a:p>
          <a:p>
            <a:pPr marL="803275" lvl="1" indent="-346075">
              <a:lnSpc>
                <a:spcPct val="130000"/>
              </a:lnSpc>
            </a:pPr>
            <a:r>
              <a:rPr lang="en-US" dirty="0"/>
              <a:t>For each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02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Duyệt mảng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/>
              <a:t>2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for </a:t>
            </a:r>
            <a:r>
              <a:rPr lang="en-US" dirty="0" err="1"/>
              <a:t>và</a:t>
            </a:r>
            <a:r>
              <a:rPr lang="en-US" dirty="0"/>
              <a:t> for-each.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438400"/>
            <a:ext cx="408868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[] a = {4, 3, 5, 9};</a:t>
            </a:r>
          </a:p>
          <a:p>
            <a:r>
              <a:rPr lang="en-US" sz="2800" dirty="0"/>
              <a:t>for(</a:t>
            </a:r>
            <a:r>
              <a:rPr lang="en-US" sz="2800" dirty="0" err="1"/>
              <a:t>int</a:t>
            </a:r>
            <a:r>
              <a:rPr lang="en-US" sz="2800" dirty="0"/>
              <a:t> i=0; i&lt;</a:t>
            </a:r>
            <a:r>
              <a:rPr lang="en-US" sz="2800" b="1" dirty="0" err="1">
                <a:solidFill>
                  <a:srgbClr val="FF5A33"/>
                </a:solidFill>
              </a:rPr>
              <a:t>a.length</a:t>
            </a:r>
            <a:r>
              <a:rPr lang="en-US" sz="2800" dirty="0"/>
              <a:t>; i++){</a:t>
            </a:r>
          </a:p>
          <a:p>
            <a:r>
              <a:rPr lang="en-US" sz="2800" dirty="0"/>
              <a:t>     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FF5A33"/>
                </a:solidFill>
              </a:rPr>
              <a:t>a[i]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4492026"/>
            <a:ext cx="375487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[] a = {4, 3, 5, 9};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for</a:t>
            </a:r>
            <a:r>
              <a:rPr lang="en-US" sz="2800" dirty="0"/>
              <a:t> (</a:t>
            </a:r>
            <a:r>
              <a:rPr lang="en-US" sz="2800" b="1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x :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){</a:t>
            </a:r>
          </a:p>
          <a:p>
            <a:r>
              <a:rPr lang="en-US" sz="2800" dirty="0"/>
              <a:t>     </a:t>
            </a:r>
            <a:r>
              <a:rPr lang="en-US" sz="2800" dirty="0" err="1"/>
              <a:t>System.out.println</a:t>
            </a:r>
            <a:r>
              <a:rPr lang="en-US" sz="2800" dirty="0"/>
              <a:t>(x);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942076"/>
            <a:ext cx="2675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for-each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04377" y="2884676"/>
            <a:ext cx="1826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for(;;)</a:t>
            </a:r>
          </a:p>
        </p:txBody>
      </p:sp>
      <p:cxnSp>
        <p:nvCxnSpPr>
          <p:cNvPr id="9" name="Straight Arrow Connector 8"/>
          <p:cNvCxnSpPr>
            <a:stCxn id="13" idx="1"/>
            <a:endCxn id="5" idx="3"/>
          </p:cNvCxnSpPr>
          <p:nvPr/>
        </p:nvCxnSpPr>
        <p:spPr>
          <a:xfrm flipH="1">
            <a:off x="5003083" y="3346341"/>
            <a:ext cx="1301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1" idx="1"/>
          </p:cNvCxnSpPr>
          <p:nvPr/>
        </p:nvCxnSpPr>
        <p:spPr>
          <a:xfrm flipV="1">
            <a:off x="3589684" y="5399967"/>
            <a:ext cx="1210916" cy="3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54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Duyệt mảng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/>
              <a:t>Ví dụ sau tính tổng các số chẵn của mảng.</a:t>
            </a:r>
          </a:p>
          <a:p>
            <a:pPr marL="803275" lvl="1" indent="-346075"/>
            <a:r>
              <a:rPr lang="en-US"/>
              <a:t>Lấy từng phần tử từ mảng với for-each</a:t>
            </a:r>
          </a:p>
          <a:p>
            <a:pPr marL="803275" lvl="1" indent="-346075"/>
            <a:r>
              <a:rPr lang="en-US"/>
              <a:t>Nếu là số chẵn thì cộng vào tổng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56412"/>
            <a:ext cx="6019800" cy="3568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314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1808" y="45720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Nhập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số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nguyên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Tính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xuất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trung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bình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cộng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Xuất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2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457200" y="1066800"/>
            <a:ext cx="8229600" cy="4768596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Thao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nâng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endParaRPr 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69342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5334000"/>
            <a:ext cx="4267200" cy="12192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Bent-Up Arrow 7"/>
          <p:cNvSpPr/>
          <p:nvPr/>
        </p:nvSpPr>
        <p:spPr>
          <a:xfrm rot="5400000">
            <a:off x="3750564" y="5622036"/>
            <a:ext cx="5455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60448"/>
            <a:ext cx="295275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44927"/>
            <a:ext cx="294322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1336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66463"/>
            <a:ext cx="29337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782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Thao tác mảng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30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238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768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Nhập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5 SV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xuất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tăng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dần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theo</a:t>
            </a:r>
            <a:r>
              <a:rPr lang="en-US" sz="2400" dirty="0">
                <a:solidFill>
                  <a:schemeClr val="bg1"/>
                </a:solidFill>
              </a:rPr>
              <a:t> alphabet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6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685800" y="3200400"/>
            <a:ext cx="5105400" cy="3429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438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mảng</a:t>
            </a:r>
            <a:r>
              <a:rPr lang="en-US" dirty="0"/>
              <a:t>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803275" lvl="1" indent="-346075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  <a:p>
            <a:pPr marL="803275" lvl="1" indent="-346075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856" y="3267456"/>
            <a:ext cx="4572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4572000" y="4953000"/>
            <a:ext cx="3810000" cy="1371600"/>
          </a:xfrm>
          <a:prstGeom prst="wedgeRectCallout">
            <a:avLst>
              <a:gd name="adj1" fmla="val -77571"/>
              <a:gd name="adj2" fmla="val -935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&lt;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81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lệnh</a:t>
            </a:r>
            <a:r>
              <a:rPr lang="en-US" sz="3200" dirty="0"/>
              <a:t> </a:t>
            </a:r>
            <a:r>
              <a:rPr lang="en-US" sz="3200" dirty="0" err="1"/>
              <a:t>lặp</a:t>
            </a:r>
            <a:r>
              <a:rPr lang="en-US" sz="3200" dirty="0"/>
              <a:t> &amp; </a:t>
            </a:r>
            <a:r>
              <a:rPr lang="en-US" sz="3200" dirty="0" err="1"/>
              <a:t>ngắt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396240" y="1505458"/>
            <a:ext cx="8214360" cy="2914142"/>
            <a:chOff x="396240" y="1505458"/>
            <a:chExt cx="8214360" cy="2914142"/>
          </a:xfrm>
        </p:grpSpPr>
        <p:sp>
          <p:nvSpPr>
            <p:cNvPr id="4" name="Rectangle 3"/>
            <p:cNvSpPr/>
            <p:nvPr/>
          </p:nvSpPr>
          <p:spPr>
            <a:xfrm>
              <a:off x="3581400" y="1505458"/>
              <a:ext cx="2057400" cy="914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>
                  <a:latin typeface="Segoe UI" pitchFamily="34" charset="0"/>
                  <a:cs typeface="Segoe UI" pitchFamily="34" charset="0"/>
                </a:rPr>
                <a:t>Lệnh</a:t>
              </a:r>
              <a:r>
                <a:rPr lang="en-US" sz="24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cs typeface="Segoe UI" pitchFamily="34" charset="0"/>
                </a:rPr>
                <a:t>lặp</a:t>
              </a:r>
              <a:r>
                <a:rPr lang="en-US" sz="2400" dirty="0">
                  <a:latin typeface="Segoe UI" pitchFamily="34" charset="0"/>
                  <a:cs typeface="Segoe UI" pitchFamily="34" charset="0"/>
                </a:rPr>
                <a:t>/</a:t>
              </a:r>
              <a:r>
                <a:rPr lang="en-US" sz="2400" dirty="0" err="1">
                  <a:latin typeface="Segoe UI" pitchFamily="34" charset="0"/>
                  <a:cs typeface="Segoe UI" pitchFamily="34" charset="0"/>
                </a:rPr>
                <a:t>ngắt</a:t>
              </a:r>
              <a:endParaRPr lang="en-US" sz="24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240" y="3657600"/>
              <a:ext cx="1905000" cy="762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Segoe UI" pitchFamily="34" charset="0"/>
                  <a:cs typeface="Segoe UI" pitchFamily="34" charset="0"/>
                </a:rPr>
                <a:t>While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99360" y="3657600"/>
              <a:ext cx="1905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>
                  <a:latin typeface="Segoe UI" pitchFamily="34" charset="0"/>
                  <a:cs typeface="Segoe UI" pitchFamily="34" charset="0"/>
                </a:rPr>
                <a:t>Do..While</a:t>
              </a:r>
              <a:endParaRPr lang="en-US" sz="24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02480" y="3657600"/>
              <a:ext cx="1905000" cy="762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Segoe UI" pitchFamily="34" charset="0"/>
                  <a:cs typeface="Segoe UI" pitchFamily="34" charset="0"/>
                </a:rPr>
                <a:t>For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600" y="3657600"/>
              <a:ext cx="1905000" cy="76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>
                  <a:latin typeface="Segoe UI" pitchFamily="34" charset="0"/>
                  <a:cs typeface="Segoe UI" pitchFamily="34" charset="0"/>
                </a:rPr>
                <a:t>Break/</a:t>
              </a:r>
              <a:br>
                <a:rPr lang="en-US" sz="2400">
                  <a:latin typeface="Segoe UI" pitchFamily="34" charset="0"/>
                  <a:cs typeface="Segoe UI" pitchFamily="34" charset="0"/>
                </a:rPr>
              </a:br>
              <a:r>
                <a:rPr lang="en-US" sz="2400">
                  <a:latin typeface="Segoe UI" pitchFamily="34" charset="0"/>
                  <a:cs typeface="Segoe UI" pitchFamily="34" charset="0"/>
                </a:rPr>
                <a:t>Continue</a:t>
              </a:r>
              <a:endParaRPr lang="en-US" sz="2400" dirty="0"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4" name="Elbow Connector 13"/>
            <p:cNvCxnSpPr>
              <a:stCxn id="4" idx="2"/>
              <a:endCxn id="5" idx="0"/>
            </p:cNvCxnSpPr>
            <p:nvPr/>
          </p:nvCxnSpPr>
          <p:spPr>
            <a:xfrm rot="5400000">
              <a:off x="2360549" y="1408049"/>
              <a:ext cx="1237742" cy="326136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4" idx="2"/>
              <a:endCxn id="11" idx="0"/>
            </p:cNvCxnSpPr>
            <p:nvPr/>
          </p:nvCxnSpPr>
          <p:spPr>
            <a:xfrm rot="16200000" flipH="1">
              <a:off x="5515229" y="1514729"/>
              <a:ext cx="1237742" cy="30480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4" idx="2"/>
              <a:endCxn id="6" idx="0"/>
            </p:cNvCxnSpPr>
            <p:nvPr/>
          </p:nvCxnSpPr>
          <p:spPr>
            <a:xfrm rot="5400000">
              <a:off x="3412109" y="2459609"/>
              <a:ext cx="1237742" cy="115824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4" idx="2"/>
              <a:endCxn id="7" idx="0"/>
            </p:cNvCxnSpPr>
            <p:nvPr/>
          </p:nvCxnSpPr>
          <p:spPr>
            <a:xfrm rot="16200000" flipH="1">
              <a:off x="4463669" y="2566289"/>
              <a:ext cx="1237742" cy="94488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27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1" y="48768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Nhập</a:t>
            </a:r>
            <a:r>
              <a:rPr lang="en-US" sz="2000" dirty="0">
                <a:solidFill>
                  <a:schemeClr val="bg1"/>
                </a:solidFill>
              </a:rPr>
              <a:t> 2 </a:t>
            </a:r>
            <a:r>
              <a:rPr lang="en-US" sz="2000" dirty="0" err="1">
                <a:solidFill>
                  <a:schemeClr val="bg1"/>
                </a:solidFill>
              </a:rPr>
              <a:t>mảng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họ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điểm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Xuất</a:t>
            </a:r>
            <a:r>
              <a:rPr lang="en-US" sz="2000" dirty="0">
                <a:solidFill>
                  <a:schemeClr val="bg1"/>
                </a:solidFill>
              </a:rPr>
              <a:t> 2 </a:t>
            </a:r>
            <a:r>
              <a:rPr lang="en-US" sz="2000" dirty="0" err="1">
                <a:solidFill>
                  <a:schemeClr val="bg1"/>
                </a:solidFill>
              </a:rPr>
              <a:t>mảng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giảm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theo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điểm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8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ea typeface="Roboto"/>
              </a:rPr>
              <a:t>Tổng</a:t>
            </a:r>
            <a:r>
              <a:rPr lang="en-US" sz="3200" dirty="0">
                <a:ea typeface="Roboto"/>
              </a:rPr>
              <a:t> </a:t>
            </a:r>
            <a:r>
              <a:rPr lang="en-US" sz="3200" dirty="0" err="1">
                <a:ea typeface="Roboto"/>
              </a:rPr>
              <a:t>kết</a:t>
            </a:r>
            <a:r>
              <a:rPr lang="en-US" sz="3200" dirty="0">
                <a:ea typeface="Roboto"/>
              </a:rPr>
              <a:t> </a:t>
            </a:r>
            <a:r>
              <a:rPr lang="en-US" sz="3200" dirty="0" err="1">
                <a:ea typeface="Roboto"/>
              </a:rPr>
              <a:t>nội</a:t>
            </a:r>
            <a:r>
              <a:rPr lang="en-US" sz="3200" dirty="0">
                <a:ea typeface="Roboto"/>
              </a:rPr>
              <a:t> dung </a:t>
            </a:r>
            <a:r>
              <a:rPr lang="en-US" sz="3200" dirty="0" err="1">
                <a:ea typeface="Roboto"/>
              </a:rPr>
              <a:t>bài</a:t>
            </a:r>
            <a:r>
              <a:rPr lang="en-US" sz="3200" dirty="0">
                <a:ea typeface="Roboto"/>
              </a:rPr>
              <a:t> </a:t>
            </a:r>
            <a:r>
              <a:rPr lang="en-US" sz="3200" dirty="0" err="1">
                <a:ea typeface="Roboto"/>
              </a:rPr>
              <a:t>học</a:t>
            </a:r>
            <a:endParaRPr lang="en-US" sz="3200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/>
              <a:t>Loop</a:t>
            </a:r>
          </a:p>
          <a:p>
            <a:pPr marL="803275" lvl="1" indent="-346075"/>
            <a:r>
              <a:rPr lang="en-US" dirty="0"/>
              <a:t>While</a:t>
            </a:r>
          </a:p>
          <a:p>
            <a:pPr marL="803275" lvl="1" indent="-346075"/>
            <a:r>
              <a:rPr lang="en-US" dirty="0"/>
              <a:t>Do…while</a:t>
            </a:r>
          </a:p>
          <a:p>
            <a:pPr marL="803275" lvl="1" indent="-346075"/>
            <a:r>
              <a:rPr lang="en-US" dirty="0"/>
              <a:t>For(;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;)</a:t>
            </a:r>
          </a:p>
          <a:p>
            <a:pPr marL="803275" lvl="1" indent="-346075"/>
            <a:r>
              <a:rPr lang="en-US" dirty="0"/>
              <a:t>For(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Ngắt</a:t>
            </a:r>
            <a:endParaRPr lang="en-US" dirty="0"/>
          </a:p>
          <a:p>
            <a:pPr marL="803275" lvl="1" indent="-346075"/>
            <a:r>
              <a:rPr lang="en-US" dirty="0"/>
              <a:t>Break</a:t>
            </a:r>
          </a:p>
          <a:p>
            <a:pPr marL="803275" lvl="1" indent="-346075"/>
            <a:r>
              <a:rPr lang="en-US" dirty="0"/>
              <a:t>Continue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Mảng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/>
              <a:t>3 - phần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/>
              <a:t>Lab 3 – </a:t>
            </a:r>
            <a:r>
              <a:rPr lang="en-US" dirty="0" err="1"/>
              <a:t>bài</a:t>
            </a:r>
            <a:r>
              <a:rPr lang="en-US" dirty="0"/>
              <a:t> 3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/>
              <a:t>Lab 3 – </a:t>
            </a:r>
            <a:r>
              <a:rPr lang="en-US" dirty="0" err="1"/>
              <a:t>bài</a:t>
            </a:r>
            <a:r>
              <a:rPr lang="en-US" dirty="0"/>
              <a:t> 4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/>
              <a:t>Lab 3 – </a:t>
            </a:r>
            <a:r>
              <a:rPr lang="en-US" dirty="0" err="1"/>
              <a:t>bài</a:t>
            </a:r>
            <a:r>
              <a:rPr lang="en-US" dirty="0"/>
              <a:t> 5 (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Lệnh lặp while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790299" y="1889908"/>
            <a:ext cx="3781701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4267200" cy="525780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457200" lvl="1" indent="0">
              <a:buNone/>
            </a:pPr>
            <a:br>
              <a:rPr lang="en-US" b="1">
                <a:solidFill>
                  <a:srgbClr val="0000FF"/>
                </a:solidFill>
              </a:rPr>
            </a:br>
            <a:r>
              <a:rPr lang="en-US" b="1">
                <a:solidFill>
                  <a:srgbClr val="0000FF"/>
                </a:solidFill>
              </a:rPr>
              <a:t>while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&lt;&lt;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&gt;&gt;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/>
              <a:t>//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indent="-457200">
              <a:lnSpc>
                <a:spcPct val="130000"/>
              </a:lnSpc>
            </a:pPr>
            <a:endParaRPr lang="en-US"/>
          </a:p>
          <a:p>
            <a:pPr marL="457200" indent="-457200">
              <a:lnSpc>
                <a:spcPct val="130000"/>
              </a:lnSpc>
            </a:pPr>
            <a:r>
              <a:rPr lang="en-US"/>
              <a:t>Diễn </a:t>
            </a:r>
            <a:r>
              <a:rPr lang="en-US" dirty="0" err="1"/>
              <a:t>giải</a:t>
            </a:r>
            <a:r>
              <a:rPr lang="en-US" dirty="0"/>
              <a:t>: </a:t>
            </a:r>
          </a:p>
          <a:p>
            <a:pPr marL="803275" lvl="1" indent="-346075">
              <a:lnSpc>
                <a:spcPct val="130000"/>
              </a:lnSpc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19400" y="1306286"/>
            <a:ext cx="3896000" cy="4648200"/>
            <a:chOff x="2590800" y="1600200"/>
            <a:chExt cx="3896000" cy="4648200"/>
          </a:xfrm>
        </p:grpSpPr>
        <p:sp>
          <p:nvSpPr>
            <p:cNvPr id="5" name="Oval 4"/>
            <p:cNvSpPr/>
            <p:nvPr/>
          </p:nvSpPr>
          <p:spPr>
            <a:xfrm>
              <a:off x="3962400" y="16002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"/>
            <p:cNvSpPr/>
            <p:nvPr/>
          </p:nvSpPr>
          <p:spPr>
            <a:xfrm>
              <a:off x="3962400" y="5791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590800" y="2749296"/>
              <a:ext cx="3200400" cy="90830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Điều</a:t>
              </a:r>
              <a:r>
                <a:rPr lang="en-US" sz="2400" dirty="0"/>
                <a:t> </a:t>
              </a:r>
              <a:r>
                <a:rPr lang="en-US" sz="2400" dirty="0" err="1"/>
                <a:t>kiện</a:t>
              </a:r>
              <a:endParaRPr 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19400" y="4495800"/>
              <a:ext cx="274320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Công</a:t>
              </a:r>
              <a:r>
                <a:rPr lang="en-US" sz="2400" dirty="0"/>
                <a:t> </a:t>
              </a:r>
              <a:r>
                <a:rPr lang="en-US" sz="2400" dirty="0" err="1"/>
                <a:t>việc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rot="5400000">
              <a:off x="3771900" y="40767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8" idx="1"/>
              <a:endCxn id="7" idx="1"/>
            </p:cNvCxnSpPr>
            <p:nvPr/>
          </p:nvCxnSpPr>
          <p:spPr>
            <a:xfrm rot="10800000">
              <a:off x="2590800" y="3203448"/>
              <a:ext cx="228600" cy="1749552"/>
            </a:xfrm>
            <a:prstGeom prst="bentConnector3">
              <a:avLst>
                <a:gd name="adj1" fmla="val 2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3"/>
              <a:endCxn id="6" idx="6"/>
            </p:cNvCxnSpPr>
            <p:nvPr/>
          </p:nvCxnSpPr>
          <p:spPr>
            <a:xfrm flipH="1">
              <a:off x="4419600" y="3203448"/>
              <a:ext cx="1371600" cy="2816352"/>
            </a:xfrm>
            <a:prstGeom prst="bentConnector3">
              <a:avLst>
                <a:gd name="adj1" fmla="val -1666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7" idx="0"/>
            </p:cNvCxnSpPr>
            <p:nvPr/>
          </p:nvCxnSpPr>
          <p:spPr>
            <a:xfrm rot="5400000">
              <a:off x="3845052" y="2403348"/>
              <a:ext cx="6918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45395" y="3794649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1462" y="2808514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2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Lệnh lặp while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410200" cy="525780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i = 1;</a:t>
            </a:r>
          </a:p>
          <a:p>
            <a:pPr marL="457200" lvl="1" indent="0">
              <a:buNone/>
            </a:pPr>
            <a:r>
              <a:rPr lang="en-US" dirty="0"/>
              <a:t>while (i &lt; 20) {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(“Hello World !”);</a:t>
            </a:r>
          </a:p>
          <a:p>
            <a:pPr marL="914400" lvl="2" indent="0">
              <a:buNone/>
            </a:pPr>
            <a:r>
              <a:rPr lang="en-US" dirty="0"/>
              <a:t>i++;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marL="803275" lvl="1" indent="-346075">
              <a:lnSpc>
                <a:spcPct val="130000"/>
              </a:lnSpc>
            </a:pP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19 </a:t>
            </a:r>
            <a:r>
              <a:rPr lang="en-US" dirty="0" err="1"/>
              <a:t>dòng</a:t>
            </a:r>
            <a:r>
              <a:rPr lang="en-US" dirty="0"/>
              <a:t> Hello World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endParaRPr lang="en-US" dirty="0"/>
          </a:p>
        </p:txBody>
      </p:sp>
      <p:cxnSp>
        <p:nvCxnSpPr>
          <p:cNvPr id="22" name="Elbow Connector 21"/>
          <p:cNvCxnSpPr>
            <a:stCxn id="7" idx="3"/>
            <a:endCxn id="6" idx="2"/>
          </p:cNvCxnSpPr>
          <p:nvPr/>
        </p:nvCxnSpPr>
        <p:spPr>
          <a:xfrm>
            <a:off x="7696201" y="3164618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943601" y="1258094"/>
            <a:ext cx="2743200" cy="4114800"/>
            <a:chOff x="5943601" y="1258094"/>
            <a:chExt cx="2743200" cy="4114800"/>
          </a:xfrm>
        </p:grpSpPr>
        <p:sp>
          <p:nvSpPr>
            <p:cNvPr id="5" name="Oval 4"/>
            <p:cNvSpPr/>
            <p:nvPr/>
          </p:nvSpPr>
          <p:spPr>
            <a:xfrm>
              <a:off x="6781801" y="1258094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229601" y="2936018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6324601" y="2858294"/>
              <a:ext cx="1371600" cy="6126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/>
                <a:t>&lt;20</a:t>
              </a:r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5943601" y="4001294"/>
              <a:ext cx="2133600" cy="612648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 World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4601" y="4915694"/>
              <a:ext cx="1371600" cy="457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/>
                <a:t>++</a:t>
              </a:r>
            </a:p>
          </p:txBody>
        </p:sp>
        <p:cxnSp>
          <p:nvCxnSpPr>
            <p:cNvPr id="12" name="Straight Arrow Connector 11"/>
            <p:cNvCxnSpPr>
              <a:stCxn id="5" idx="4"/>
              <a:endCxn id="32" idx="0"/>
            </p:cNvCxnSpPr>
            <p:nvPr/>
          </p:nvCxnSpPr>
          <p:spPr>
            <a:xfrm rot="5400000">
              <a:off x="6819901" y="1905794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9" idx="1"/>
            </p:cNvCxnSpPr>
            <p:nvPr/>
          </p:nvCxnSpPr>
          <p:spPr>
            <a:xfrm rot="5400000">
              <a:off x="6745225" y="3736118"/>
              <a:ext cx="5303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4"/>
              <a:endCxn id="10" idx="0"/>
            </p:cNvCxnSpPr>
            <p:nvPr/>
          </p:nvCxnSpPr>
          <p:spPr>
            <a:xfrm>
              <a:off x="7010401" y="4613942"/>
              <a:ext cx="0" cy="301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0" idx="1"/>
              <a:endCxn id="7" idx="1"/>
            </p:cNvCxnSpPr>
            <p:nvPr/>
          </p:nvCxnSpPr>
          <p:spPr>
            <a:xfrm rot="10800000">
              <a:off x="6324601" y="3164618"/>
              <a:ext cx="12700" cy="1979676"/>
            </a:xfrm>
            <a:prstGeom prst="bentConnector3">
              <a:avLst>
                <a:gd name="adj1" fmla="val 5256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5943601" y="2096294"/>
              <a:ext cx="2133600" cy="457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/>
                <a:t>=1</a:t>
              </a:r>
            </a:p>
          </p:txBody>
        </p:sp>
        <p:cxnSp>
          <p:nvCxnSpPr>
            <p:cNvPr id="35" name="Straight Arrow Connector 34"/>
            <p:cNvCxnSpPr>
              <a:stCxn id="32" idx="2"/>
              <a:endCxn id="7" idx="0"/>
            </p:cNvCxnSpPr>
            <p:nvPr/>
          </p:nvCxnSpPr>
          <p:spPr>
            <a:xfrm rot="5400000">
              <a:off x="6858001" y="2705894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964796" y="3465382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10201" y="286996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23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00600"/>
            <a:ext cx="3466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cửu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7</a:t>
            </a: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chia </a:t>
            </a:r>
          </a:p>
          <a:p>
            <a:r>
              <a:rPr lang="en-US" dirty="0" err="1">
                <a:solidFill>
                  <a:schemeClr val="bg1"/>
                </a:solidFill>
              </a:rPr>
              <a:t>hết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27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250.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Lệnh lặp do…while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790298" y="1600200"/>
            <a:ext cx="3781701" cy="167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724400" cy="54102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//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&lt;&lt;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&gt;&gt;</a:t>
            </a:r>
            <a:r>
              <a:rPr lang="en-US" dirty="0"/>
              <a:t>);</a:t>
            </a:r>
          </a:p>
          <a:p>
            <a:pPr marL="457200" indent="-457200">
              <a:lnSpc>
                <a:spcPct val="130000"/>
              </a:lnSpc>
              <a:spcBef>
                <a:spcPts val="1800"/>
              </a:spcBef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</a:t>
            </a:r>
          </a:p>
          <a:p>
            <a:pPr marL="803275" lvl="1" indent="-346075">
              <a:lnSpc>
                <a:spcPct val="130000"/>
              </a:lnSpc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ở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10200" y="1524000"/>
            <a:ext cx="3429000" cy="4648200"/>
            <a:chOff x="2286000" y="1600200"/>
            <a:chExt cx="3429000" cy="4648200"/>
          </a:xfrm>
        </p:grpSpPr>
        <p:sp>
          <p:nvSpPr>
            <p:cNvPr id="5" name="Oval 4"/>
            <p:cNvSpPr/>
            <p:nvPr/>
          </p:nvSpPr>
          <p:spPr>
            <a:xfrm>
              <a:off x="3886200" y="16002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"/>
            <p:cNvSpPr/>
            <p:nvPr/>
          </p:nvSpPr>
          <p:spPr>
            <a:xfrm>
              <a:off x="3886200" y="5791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514600" y="4245864"/>
              <a:ext cx="3200400" cy="90830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Điều</a:t>
              </a:r>
              <a:r>
                <a:rPr lang="en-US" sz="2400" dirty="0"/>
                <a:t> </a:t>
              </a:r>
              <a:r>
                <a:rPr lang="en-US" sz="2400" dirty="0" err="1"/>
                <a:t>kiện</a:t>
              </a:r>
              <a:endParaRPr 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00400" y="2694432"/>
              <a:ext cx="182880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Công</a:t>
              </a:r>
              <a:r>
                <a:rPr lang="en-US" sz="2400" dirty="0"/>
                <a:t> </a:t>
              </a:r>
              <a:r>
                <a:rPr lang="en-US" sz="2400" dirty="0" err="1"/>
                <a:t>việc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8" idx="2"/>
              <a:endCxn id="7" idx="0"/>
            </p:cNvCxnSpPr>
            <p:nvPr/>
          </p:nvCxnSpPr>
          <p:spPr>
            <a:xfrm>
              <a:off x="4114800" y="3608832"/>
              <a:ext cx="0" cy="63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7" idx="1"/>
              <a:endCxn id="8" idx="1"/>
            </p:cNvCxnSpPr>
            <p:nvPr/>
          </p:nvCxnSpPr>
          <p:spPr>
            <a:xfrm rot="10800000" flipH="1">
              <a:off x="2514600" y="3151632"/>
              <a:ext cx="685800" cy="1548384"/>
            </a:xfrm>
            <a:prstGeom prst="bentConnector3">
              <a:avLst>
                <a:gd name="adj1" fmla="val -3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8" idx="0"/>
            </p:cNvCxnSpPr>
            <p:nvPr/>
          </p:nvCxnSpPr>
          <p:spPr>
            <a:xfrm>
              <a:off x="4114800" y="2057400"/>
              <a:ext cx="0" cy="63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3657600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510540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14" name="Straight Arrow Connector 13"/>
            <p:cNvCxnSpPr>
              <a:stCxn id="7" idx="2"/>
              <a:endCxn id="6" idx="0"/>
            </p:cNvCxnSpPr>
            <p:nvPr/>
          </p:nvCxnSpPr>
          <p:spPr>
            <a:xfrm rot="5400000">
              <a:off x="3796284" y="5472684"/>
              <a:ext cx="637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81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Lệnh lặp do…while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638800" cy="525780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so = -1;</a:t>
            </a:r>
          </a:p>
          <a:p>
            <a:pPr marL="457200" lvl="1" indent="0">
              <a:buNone/>
            </a:pPr>
            <a:r>
              <a:rPr lang="en-US" dirty="0"/>
              <a:t>do {</a:t>
            </a:r>
          </a:p>
          <a:p>
            <a:pPr marL="914400" lvl="2" indent="0">
              <a:buNone/>
            </a:pPr>
            <a:r>
              <a:rPr lang="en-US" dirty="0"/>
              <a:t>so = </a:t>
            </a:r>
            <a:r>
              <a:rPr lang="en-US" dirty="0" err="1"/>
              <a:t>scanner.nextDouble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while (so &lt; 0);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marL="803275" lvl="1" indent="-346075">
              <a:lnSpc>
                <a:spcPct val="130000"/>
              </a:lnSpc>
            </a:pP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err="1"/>
              <a:t>nguyên</a:t>
            </a:r>
            <a:r>
              <a:rPr lang="en-US"/>
              <a:t> &gt;=0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50395" y="1295400"/>
            <a:ext cx="2484005" cy="4648200"/>
            <a:chOff x="2697595" y="1600200"/>
            <a:chExt cx="2484005" cy="4648200"/>
          </a:xfrm>
        </p:grpSpPr>
        <p:sp>
          <p:nvSpPr>
            <p:cNvPr id="8" name="Oval 7"/>
            <p:cNvSpPr/>
            <p:nvPr/>
          </p:nvSpPr>
          <p:spPr>
            <a:xfrm>
              <a:off x="3886200" y="16002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5791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3048000" y="4763500"/>
              <a:ext cx="2133600" cy="65836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Số</a:t>
              </a:r>
              <a:r>
                <a:rPr lang="en-US" dirty="0"/>
                <a:t> &lt; 0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00400" y="3657600"/>
              <a:ext cx="1828800" cy="6644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Nhập</a:t>
              </a:r>
              <a:r>
                <a:rPr lang="en-US" dirty="0"/>
                <a:t> </a:t>
              </a:r>
              <a:r>
                <a:rPr lang="en-US" dirty="0" err="1"/>
                <a:t>số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2"/>
              <a:endCxn id="10" idx="0"/>
            </p:cNvCxnSpPr>
            <p:nvPr/>
          </p:nvCxnSpPr>
          <p:spPr>
            <a:xfrm>
              <a:off x="4114800" y="4322064"/>
              <a:ext cx="0" cy="4414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10" idx="1"/>
              <a:endCxn id="11" idx="1"/>
            </p:cNvCxnSpPr>
            <p:nvPr/>
          </p:nvCxnSpPr>
          <p:spPr>
            <a:xfrm rot="10800000" flipH="1">
              <a:off x="3048000" y="3989832"/>
              <a:ext cx="152400" cy="1102852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4"/>
              <a:endCxn id="27" idx="0"/>
            </p:cNvCxnSpPr>
            <p:nvPr/>
          </p:nvCxnSpPr>
          <p:spPr>
            <a:xfrm>
              <a:off x="4114800" y="2057400"/>
              <a:ext cx="0" cy="478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97595" y="502920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5421868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7" name="Straight Arrow Connector 16"/>
            <p:cNvCxnSpPr>
              <a:stCxn id="10" idx="2"/>
              <a:endCxn id="9" idx="0"/>
            </p:cNvCxnSpPr>
            <p:nvPr/>
          </p:nvCxnSpPr>
          <p:spPr>
            <a:xfrm>
              <a:off x="4114800" y="5421868"/>
              <a:ext cx="0" cy="36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3200400" y="2535936"/>
              <a:ext cx="1828800" cy="6644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số</a:t>
              </a:r>
              <a:r>
                <a:rPr lang="en-US" dirty="0"/>
                <a:t>=-1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7467600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5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0" y="5105400"/>
            <a:ext cx="2819400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Nhập điểm từ 0 đến 10</a:t>
            </a:r>
            <a:endParaRPr lang="en-US" sz="18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40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7487</TotalTime>
  <Words>2615</Words>
  <Application>Microsoft Office PowerPoint</Application>
  <PresentationFormat>On-screen Show (4:3)</PresentationFormat>
  <Paragraphs>413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Lập trình Java 1</vt:lpstr>
      <vt:lpstr>Mục tiêu</vt:lpstr>
      <vt:lpstr>lệnh lặp &amp; ngắt</vt:lpstr>
      <vt:lpstr>Lệnh lặp while</vt:lpstr>
      <vt:lpstr>Lệnh lặp while</vt:lpstr>
      <vt:lpstr>PowerPoint Presentation</vt:lpstr>
      <vt:lpstr>Lệnh lặp do…while</vt:lpstr>
      <vt:lpstr>Lệnh lặp do…while</vt:lpstr>
      <vt:lpstr>PowerPoint Presentation</vt:lpstr>
      <vt:lpstr>BT nhap điểm  0-10</vt:lpstr>
      <vt:lpstr>Lệnh lặp for</vt:lpstr>
      <vt:lpstr>Lệnh lặp for</vt:lpstr>
      <vt:lpstr>PowerPoint Presentation</vt:lpstr>
      <vt:lpstr>Giải Bang cửu Chương for.</vt:lpstr>
      <vt:lpstr>Lệnh break &amp; continue</vt:lpstr>
      <vt:lpstr>Ví dụ break</vt:lpstr>
      <vt:lpstr>Lab 3 - phần 1</vt:lpstr>
      <vt:lpstr>Lập trình Java 1</vt:lpstr>
      <vt:lpstr>Mảng là gì</vt:lpstr>
      <vt:lpstr>Khai báo mảng</vt:lpstr>
      <vt:lpstr>Truy xuất các phần tử</vt:lpstr>
      <vt:lpstr>For each</vt:lpstr>
      <vt:lpstr>Duyệt mảng</vt:lpstr>
      <vt:lpstr>Duyệt mảng</vt:lpstr>
      <vt:lpstr>PowerPoint Presentation</vt:lpstr>
      <vt:lpstr>Thao tác mảng nâng cao</vt:lpstr>
      <vt:lpstr>Thao tác mảng</vt:lpstr>
      <vt:lpstr>PowerPoint Presentation</vt:lpstr>
      <vt:lpstr>Thuật toán sắp xếp</vt:lpstr>
      <vt:lpstr>PowerPoint Presentation</vt:lpstr>
      <vt:lpstr>Tổng kết nội dung bài học</vt:lpstr>
      <vt:lpstr>Lab 3 - phần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Nguyen Xuan Truyen (FE FPL HCM)</cp:lastModifiedBy>
  <cp:revision>1308</cp:revision>
  <dcterms:created xsi:type="dcterms:W3CDTF">2013-04-23T08:05:33Z</dcterms:created>
  <dcterms:modified xsi:type="dcterms:W3CDTF">2022-12-18T01:36:32Z</dcterms:modified>
</cp:coreProperties>
</file>