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40"/>
  </p:notesMasterIdLst>
  <p:sldIdLst>
    <p:sldId id="541" r:id="rId2"/>
    <p:sldId id="605" r:id="rId3"/>
    <p:sldId id="575" r:id="rId4"/>
    <p:sldId id="576" r:id="rId5"/>
    <p:sldId id="578" r:id="rId6"/>
    <p:sldId id="579" r:id="rId7"/>
    <p:sldId id="577" r:id="rId8"/>
    <p:sldId id="580" r:id="rId9"/>
    <p:sldId id="618" r:id="rId10"/>
    <p:sldId id="565" r:id="rId11"/>
    <p:sldId id="581" r:id="rId12"/>
    <p:sldId id="582" r:id="rId13"/>
    <p:sldId id="599" r:id="rId14"/>
    <p:sldId id="625" r:id="rId15"/>
    <p:sldId id="626" r:id="rId16"/>
    <p:sldId id="584" r:id="rId17"/>
    <p:sldId id="585" r:id="rId18"/>
    <p:sldId id="617" r:id="rId19"/>
    <p:sldId id="603" r:id="rId20"/>
    <p:sldId id="610" r:id="rId21"/>
    <p:sldId id="586" r:id="rId22"/>
    <p:sldId id="620" r:id="rId23"/>
    <p:sldId id="602" r:id="rId24"/>
    <p:sldId id="600" r:id="rId25"/>
    <p:sldId id="622" r:id="rId26"/>
    <p:sldId id="621" r:id="rId27"/>
    <p:sldId id="624" r:id="rId28"/>
    <p:sldId id="611" r:id="rId29"/>
    <p:sldId id="612" r:id="rId30"/>
    <p:sldId id="597" r:id="rId31"/>
    <p:sldId id="604" r:id="rId32"/>
    <p:sldId id="613" r:id="rId33"/>
    <p:sldId id="614" r:id="rId34"/>
    <p:sldId id="619" r:id="rId35"/>
    <p:sldId id="615" r:id="rId36"/>
    <p:sldId id="616" r:id="rId37"/>
    <p:sldId id="486" r:id="rId38"/>
    <p:sldId id="62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3300"/>
    <a:srgbClr val="FF9900"/>
    <a:srgbClr val="5C0000"/>
    <a:srgbClr val="FF5A33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0463" autoAdjust="0"/>
  </p:normalViewPr>
  <p:slideViewPr>
    <p:cSldViewPr>
      <p:cViewPr varScale="1">
        <p:scale>
          <a:sx n="70" d="100"/>
          <a:sy n="70" d="100"/>
        </p:scale>
        <p:origin x="1302" y="12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38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31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89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02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com.fpoly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</a:t>
            </a:r>
            <a:r>
              <a:rPr lang="en-US" dirty="0" err="1" smtClean="0"/>
              <a:t>SinhVien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public String </a:t>
            </a:r>
            <a:r>
              <a:rPr lang="en-US" dirty="0" err="1" smtClean="0"/>
              <a:t>hoten</a:t>
            </a:r>
            <a:r>
              <a:rPr lang="en-US" dirty="0" smtClean="0"/>
              <a:t>;</a:t>
            </a:r>
          </a:p>
          <a:p>
            <a:r>
              <a:rPr lang="en-US" dirty="0" smtClean="0"/>
              <a:t>	public double diem;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public </a:t>
            </a:r>
            <a:r>
              <a:rPr lang="en-US" dirty="0" err="1" smtClean="0"/>
              <a:t>SinhVien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public </a:t>
            </a:r>
            <a:r>
              <a:rPr lang="en-US" dirty="0" err="1" smtClean="0"/>
              <a:t>SinhVien</a:t>
            </a:r>
            <a:r>
              <a:rPr lang="en-US" dirty="0" smtClean="0"/>
              <a:t>(String </a:t>
            </a:r>
            <a:r>
              <a:rPr lang="en-US" dirty="0" err="1" smtClean="0"/>
              <a:t>hoten</a:t>
            </a:r>
            <a:r>
              <a:rPr lang="en-US" dirty="0" smtClean="0"/>
              <a:t>, double diem){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this.hoten</a:t>
            </a:r>
            <a:r>
              <a:rPr lang="en-US" dirty="0" smtClean="0"/>
              <a:t> = </a:t>
            </a:r>
            <a:r>
              <a:rPr lang="en-US" dirty="0" err="1" smtClean="0"/>
              <a:t>hoten</a:t>
            </a:r>
            <a:r>
              <a:rPr lang="en-US" dirty="0" smtClean="0"/>
              <a:t>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this.diem</a:t>
            </a:r>
            <a:r>
              <a:rPr lang="en-US" dirty="0" smtClean="0"/>
              <a:t> = diem;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public String </a:t>
            </a:r>
            <a:r>
              <a:rPr lang="en-US" dirty="0" err="1" smtClean="0"/>
              <a:t>xepLoai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		if(diem &lt; 5){</a:t>
            </a:r>
          </a:p>
          <a:p>
            <a:r>
              <a:rPr lang="en-US" dirty="0" smtClean="0"/>
              <a:t>			return "</a:t>
            </a:r>
            <a:r>
              <a:rPr lang="en-US" dirty="0" err="1" smtClean="0"/>
              <a:t>Yếu</a:t>
            </a:r>
            <a:r>
              <a:rPr lang="en-US" dirty="0" smtClean="0"/>
              <a:t>/</a:t>
            </a:r>
            <a:r>
              <a:rPr lang="en-US" dirty="0" err="1" smtClean="0"/>
              <a:t>Kém</a:t>
            </a:r>
            <a:r>
              <a:rPr lang="en-US" dirty="0" smtClean="0"/>
              <a:t>";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if(diem &lt; 7){</a:t>
            </a:r>
          </a:p>
          <a:p>
            <a:r>
              <a:rPr lang="en-US" dirty="0" smtClean="0"/>
              <a:t>			return "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";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return "</a:t>
            </a:r>
            <a:r>
              <a:rPr lang="en-US" dirty="0" err="1" smtClean="0"/>
              <a:t>Khá</a:t>
            </a:r>
            <a:r>
              <a:rPr lang="en-US" dirty="0" smtClean="0"/>
              <a:t>/</a:t>
            </a:r>
            <a:r>
              <a:rPr lang="en-US" dirty="0" err="1" smtClean="0"/>
              <a:t>Giỏi</a:t>
            </a:r>
            <a:r>
              <a:rPr lang="en-US" dirty="0" smtClean="0"/>
              <a:t>";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public void </a:t>
            </a:r>
            <a:r>
              <a:rPr lang="en-US" dirty="0" err="1" smtClean="0"/>
              <a:t>xuat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 &gt;&gt;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: " + </a:t>
            </a:r>
            <a:r>
              <a:rPr lang="en-US" dirty="0" err="1" smtClean="0"/>
              <a:t>this.hoten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 &gt;&gt; </a:t>
            </a:r>
            <a:r>
              <a:rPr lang="en-US" dirty="0" err="1" smtClean="0"/>
              <a:t>Điểm</a:t>
            </a:r>
            <a:r>
              <a:rPr lang="en-US" dirty="0" smtClean="0"/>
              <a:t>: " + </a:t>
            </a:r>
            <a:r>
              <a:rPr lang="en-US" dirty="0" err="1" smtClean="0"/>
              <a:t>this.diem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 &gt;&gt;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: " + </a:t>
            </a:r>
            <a:r>
              <a:rPr lang="en-US" dirty="0" err="1" smtClean="0"/>
              <a:t>this.xepLoai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public void </a:t>
            </a:r>
            <a:r>
              <a:rPr lang="en-US" dirty="0" err="1" smtClean="0"/>
              <a:t>nhap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		Scanner </a:t>
            </a:r>
            <a:r>
              <a:rPr lang="en-US" dirty="0" err="1" smtClean="0"/>
              <a:t>scanner</a:t>
            </a:r>
            <a:r>
              <a:rPr lang="en-US" dirty="0" smtClean="0"/>
              <a:t> = new Scanner(System.in);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</a:t>
            </a:r>
            <a:r>
              <a:rPr lang="en-US" dirty="0" smtClean="0"/>
              <a:t>(" &gt;&gt;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: ");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this.hoten</a:t>
            </a:r>
            <a:r>
              <a:rPr lang="en-US" dirty="0" smtClean="0"/>
              <a:t> = </a:t>
            </a:r>
            <a:r>
              <a:rPr lang="en-US" dirty="0" err="1" smtClean="0"/>
              <a:t>scanner.nextLine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</a:t>
            </a:r>
            <a:r>
              <a:rPr lang="en-US" dirty="0" smtClean="0"/>
              <a:t>(" &gt;&gt; </a:t>
            </a:r>
            <a:r>
              <a:rPr lang="en-US" dirty="0" err="1" smtClean="0"/>
              <a:t>Điểm</a:t>
            </a:r>
            <a:r>
              <a:rPr lang="en-US" dirty="0" smtClean="0"/>
              <a:t>: ");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this.diem</a:t>
            </a:r>
            <a:r>
              <a:rPr lang="en-US" dirty="0" smtClean="0"/>
              <a:t> = </a:t>
            </a:r>
            <a:r>
              <a:rPr lang="en-US" dirty="0" err="1" smtClean="0"/>
              <a:t>scanner.nextDouble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scanner.nextLine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========================================================================</a:t>
            </a:r>
          </a:p>
          <a:p>
            <a:r>
              <a:rPr lang="en-US" dirty="0" smtClean="0"/>
              <a:t>package </a:t>
            </a:r>
            <a:r>
              <a:rPr lang="en-US" dirty="0" err="1" smtClean="0"/>
              <a:t>com.fpoly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Program {</a:t>
            </a:r>
          </a:p>
          <a:p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SinhVien</a:t>
            </a:r>
            <a:r>
              <a:rPr lang="en-US" dirty="0" smtClean="0"/>
              <a:t> sv1 = new </a:t>
            </a:r>
            <a:r>
              <a:rPr lang="en-US" dirty="0" err="1" smtClean="0"/>
              <a:t>SinhVien</a:t>
            </a:r>
            <a:r>
              <a:rPr lang="en-US" dirty="0" smtClean="0"/>
              <a:t>("</a:t>
            </a:r>
            <a:r>
              <a:rPr lang="en-US" dirty="0" err="1" smtClean="0"/>
              <a:t>Phạm</a:t>
            </a:r>
            <a:r>
              <a:rPr lang="en-US" dirty="0" smtClean="0"/>
              <a:t> Minh </a:t>
            </a:r>
            <a:r>
              <a:rPr lang="en-US" dirty="0" err="1" smtClean="0"/>
              <a:t>Tuấn</a:t>
            </a:r>
            <a:r>
              <a:rPr lang="en-US" dirty="0" smtClean="0"/>
              <a:t>", 9);</a:t>
            </a:r>
          </a:p>
          <a:p>
            <a:r>
              <a:rPr lang="en-US" dirty="0" smtClean="0"/>
              <a:t>		sv1.xuat();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SinhVien</a:t>
            </a:r>
            <a:r>
              <a:rPr lang="en-US" dirty="0" smtClean="0"/>
              <a:t> sv2 = new </a:t>
            </a:r>
            <a:r>
              <a:rPr lang="en-US" dirty="0" err="1" smtClean="0"/>
              <a:t>SinhVien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sv2.nhap();</a:t>
            </a:r>
          </a:p>
          <a:p>
            <a:r>
              <a:rPr lang="en-US" dirty="0" smtClean="0"/>
              <a:t>		sv2.xuat();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98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6018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57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77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03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95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31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31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31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com.fpoly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</a:t>
            </a:r>
            <a:r>
              <a:rPr lang="en-US" dirty="0" err="1" smtClean="0"/>
              <a:t>SinhVien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public String </a:t>
            </a:r>
            <a:r>
              <a:rPr lang="en-US" dirty="0" err="1" smtClean="0"/>
              <a:t>hoten</a:t>
            </a:r>
            <a:r>
              <a:rPr lang="en-US" dirty="0" smtClean="0"/>
              <a:t>;</a:t>
            </a:r>
          </a:p>
          <a:p>
            <a:r>
              <a:rPr lang="en-US" dirty="0" smtClean="0"/>
              <a:t>	public double diem;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public String </a:t>
            </a:r>
            <a:r>
              <a:rPr lang="en-US" dirty="0" err="1" smtClean="0"/>
              <a:t>xepLoai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		if(diem &lt; 5){</a:t>
            </a:r>
          </a:p>
          <a:p>
            <a:r>
              <a:rPr lang="en-US" dirty="0" smtClean="0"/>
              <a:t>			return "</a:t>
            </a:r>
            <a:r>
              <a:rPr lang="en-US" dirty="0" err="1" smtClean="0"/>
              <a:t>Yếu</a:t>
            </a:r>
            <a:r>
              <a:rPr lang="en-US" dirty="0" smtClean="0"/>
              <a:t>/</a:t>
            </a:r>
            <a:r>
              <a:rPr lang="en-US" dirty="0" err="1" smtClean="0"/>
              <a:t>Kém</a:t>
            </a:r>
            <a:r>
              <a:rPr lang="en-US" dirty="0" smtClean="0"/>
              <a:t>";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if(diem &lt; 7){</a:t>
            </a:r>
          </a:p>
          <a:p>
            <a:r>
              <a:rPr lang="en-US" dirty="0" smtClean="0"/>
              <a:t>			return "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";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return "</a:t>
            </a:r>
            <a:r>
              <a:rPr lang="en-US" dirty="0" err="1" smtClean="0"/>
              <a:t>Khá</a:t>
            </a:r>
            <a:r>
              <a:rPr lang="en-US" dirty="0" smtClean="0"/>
              <a:t>/</a:t>
            </a:r>
            <a:r>
              <a:rPr lang="en-US" dirty="0" err="1" smtClean="0"/>
              <a:t>Giỏi</a:t>
            </a:r>
            <a:r>
              <a:rPr lang="en-US" dirty="0" smtClean="0"/>
              <a:t>";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public void </a:t>
            </a:r>
            <a:r>
              <a:rPr lang="en-US" dirty="0" err="1" smtClean="0"/>
              <a:t>xuat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 &gt;&gt;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: " + </a:t>
            </a:r>
            <a:r>
              <a:rPr lang="en-US" dirty="0" err="1" smtClean="0"/>
              <a:t>this.hoten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 &gt;&gt; </a:t>
            </a:r>
            <a:r>
              <a:rPr lang="en-US" dirty="0" err="1" smtClean="0"/>
              <a:t>Điểm</a:t>
            </a:r>
            <a:r>
              <a:rPr lang="en-US" dirty="0" smtClean="0"/>
              <a:t>: " + </a:t>
            </a:r>
            <a:r>
              <a:rPr lang="en-US" dirty="0" err="1" smtClean="0"/>
              <a:t>this.diem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 &gt;&gt;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: " + </a:t>
            </a:r>
            <a:r>
              <a:rPr lang="en-US" dirty="0" err="1" smtClean="0"/>
              <a:t>this.xepLoai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public void </a:t>
            </a:r>
            <a:r>
              <a:rPr lang="en-US" dirty="0" err="1" smtClean="0"/>
              <a:t>nhap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		Scanner </a:t>
            </a:r>
            <a:r>
              <a:rPr lang="en-US" dirty="0" err="1" smtClean="0"/>
              <a:t>scanner</a:t>
            </a:r>
            <a:r>
              <a:rPr lang="en-US" dirty="0" smtClean="0"/>
              <a:t> = new Scanner(System.in);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</a:t>
            </a:r>
            <a:r>
              <a:rPr lang="en-US" dirty="0" smtClean="0"/>
              <a:t>(" &gt;&gt;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: ");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this.hoten</a:t>
            </a:r>
            <a:r>
              <a:rPr lang="en-US" dirty="0" smtClean="0"/>
              <a:t> = </a:t>
            </a:r>
            <a:r>
              <a:rPr lang="en-US" dirty="0" err="1" smtClean="0"/>
              <a:t>scanner.nextLine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</a:t>
            </a:r>
            <a:r>
              <a:rPr lang="en-US" dirty="0" smtClean="0"/>
              <a:t>(" &gt;&gt; </a:t>
            </a:r>
            <a:r>
              <a:rPr lang="en-US" dirty="0" err="1" smtClean="0"/>
              <a:t>Điểm</a:t>
            </a:r>
            <a:r>
              <a:rPr lang="en-US" dirty="0" smtClean="0"/>
              <a:t>: ");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this.diem</a:t>
            </a:r>
            <a:r>
              <a:rPr lang="en-US" dirty="0" smtClean="0"/>
              <a:t> = </a:t>
            </a:r>
            <a:r>
              <a:rPr lang="en-US" dirty="0" err="1" smtClean="0"/>
              <a:t>scanner.nextDouble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scanner.nextLine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==================================================================</a:t>
            </a:r>
          </a:p>
          <a:p>
            <a:r>
              <a:rPr lang="en-US" dirty="0" smtClean="0"/>
              <a:t>package </a:t>
            </a:r>
            <a:r>
              <a:rPr lang="en-US" dirty="0" err="1" smtClean="0"/>
              <a:t>com.fpoly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Program {</a:t>
            </a:r>
          </a:p>
          <a:p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SinhVien</a:t>
            </a:r>
            <a:r>
              <a:rPr lang="en-US" dirty="0" smtClean="0"/>
              <a:t> </a:t>
            </a:r>
            <a:r>
              <a:rPr lang="en-US" dirty="0" err="1" smtClean="0"/>
              <a:t>sv</a:t>
            </a:r>
            <a:r>
              <a:rPr lang="en-US" dirty="0" smtClean="0"/>
              <a:t> = new </a:t>
            </a:r>
            <a:r>
              <a:rPr lang="en-US" dirty="0" err="1" smtClean="0"/>
              <a:t>SinhVien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sv.nhap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sv.xuat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8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5029200" cy="830884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801"/>
            <a:ext cx="2743200" cy="27431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3400"/>
            <a:ext cx="1723175" cy="10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7" r:id="rId2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91000" y="3810000"/>
            <a:ext cx="5029200" cy="830884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Lập</a:t>
            </a:r>
            <a:r>
              <a:rPr lang="en-US" sz="4000" dirty="0" smtClean="0"/>
              <a:t> </a:t>
            </a:r>
            <a:r>
              <a:rPr lang="en-US" sz="4000" dirty="0" err="1" smtClean="0"/>
              <a:t>trình</a:t>
            </a:r>
            <a:r>
              <a:rPr lang="en-US" sz="4000" dirty="0" smtClean="0"/>
              <a:t> Java 1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724400"/>
            <a:ext cx="5029200" cy="9906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Bài</a:t>
            </a:r>
            <a:r>
              <a:rPr lang="en-US" sz="2400" dirty="0" smtClean="0"/>
              <a:t> 4: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endParaRPr lang="en-US" sz="2400" dirty="0"/>
          </a:p>
        </p:txBody>
      </p:sp>
      <p:sp>
        <p:nvSpPr>
          <p:cNvPr id="4" name="Subtitle 3"/>
          <p:cNvSpPr txBox="1">
            <a:spLocks/>
          </p:cNvSpPr>
          <p:nvPr/>
        </p:nvSpPr>
        <p:spPr>
          <a:xfrm>
            <a:off x="4191000" y="5257800"/>
            <a:ext cx="5029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b="1" kern="1200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Phần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19200" y="1600200"/>
            <a:ext cx="6934200" cy="152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16152" y="3276600"/>
            <a:ext cx="6928546" cy="2667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dirty="0" err="1" smtClean="0"/>
              <a:t>Định</a:t>
            </a:r>
            <a:r>
              <a:rPr lang="en-US" sz="3200" dirty="0" smtClean="0"/>
              <a:t> </a:t>
            </a:r>
            <a:r>
              <a:rPr lang="en-US" sz="3200" dirty="0" err="1" smtClean="0"/>
              <a:t>nghĩa</a:t>
            </a:r>
            <a:r>
              <a:rPr lang="en-US" sz="3200" dirty="0" smtClean="0"/>
              <a:t> class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class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&lt;&lt;</a:t>
            </a:r>
            <a:r>
              <a:rPr lang="en-US" b="1" dirty="0" err="1" smtClean="0">
                <a:solidFill>
                  <a:srgbClr val="FF0000"/>
                </a:solidFill>
              </a:rPr>
              <a:t>ClassName</a:t>
            </a:r>
            <a:r>
              <a:rPr lang="en-US" b="1" dirty="0" smtClean="0">
                <a:solidFill>
                  <a:srgbClr val="FF0000"/>
                </a:solidFill>
              </a:rPr>
              <a:t>&gt;&gt;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</a:p>
          <a:p>
            <a:pPr marL="0" lvl="0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00CC"/>
                </a:solidFill>
              </a:rPr>
              <a:t>&lt;&lt;type&gt;&gt;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&lt;&lt;field1&gt;&gt;</a:t>
            </a:r>
            <a:r>
              <a:rPr lang="en-US" dirty="0" smtClean="0"/>
              <a:t>;</a:t>
            </a:r>
          </a:p>
          <a:p>
            <a:pPr marL="0" lvl="0" indent="0">
              <a:buNone/>
            </a:pPr>
            <a:r>
              <a:rPr lang="en-US" dirty="0" smtClean="0"/>
              <a:t>	…</a:t>
            </a:r>
          </a:p>
          <a:p>
            <a:pPr marL="0" lvl="0" indent="0">
              <a:buNone/>
            </a:pPr>
            <a:r>
              <a:rPr lang="en-US" dirty="0" smtClean="0"/>
              <a:t>	&lt;&lt;type&gt;&gt; &lt;&lt;</a:t>
            </a:r>
            <a:r>
              <a:rPr lang="en-US" dirty="0" err="1" smtClean="0"/>
              <a:t>fieldN</a:t>
            </a:r>
            <a:r>
              <a:rPr lang="en-US" dirty="0" smtClean="0"/>
              <a:t>&gt;&gt;;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00CC"/>
                </a:solidFill>
              </a:rPr>
              <a:t>&lt;&lt;type&gt;&gt;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&lt;&lt;method1&gt;&gt;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B050"/>
                </a:solidFill>
              </a:rPr>
              <a:t>[parameters]</a:t>
            </a:r>
            <a:r>
              <a:rPr lang="en-US" dirty="0" smtClean="0"/>
              <a:t>) {</a:t>
            </a:r>
          </a:p>
          <a:p>
            <a:pPr marL="0" lvl="0" indent="0">
              <a:buNone/>
            </a:pPr>
            <a:r>
              <a:rPr lang="en-US" dirty="0" smtClean="0"/>
              <a:t>		// body of method</a:t>
            </a:r>
            <a:br>
              <a:rPr lang="en-US" dirty="0" smtClean="0"/>
            </a:br>
            <a:r>
              <a:rPr lang="en-US" dirty="0" smtClean="0"/>
              <a:t>	}</a:t>
            </a:r>
            <a:br>
              <a:rPr lang="en-US" dirty="0" smtClean="0"/>
            </a:br>
            <a:r>
              <a:rPr lang="en-US" dirty="0" smtClean="0"/>
              <a:t>	…</a:t>
            </a:r>
            <a:br>
              <a:rPr lang="en-US" dirty="0" smtClean="0"/>
            </a:br>
            <a:r>
              <a:rPr lang="en-US" dirty="0" smtClean="0"/>
              <a:t>	&lt;&lt;type&gt;&gt; &lt;&lt;</a:t>
            </a:r>
            <a:r>
              <a:rPr lang="en-US" dirty="0" err="1" smtClean="0"/>
              <a:t>methodN</a:t>
            </a:r>
            <a:r>
              <a:rPr lang="en-US" dirty="0" smtClean="0"/>
              <a:t>&gt;&gt;([parameters]) {</a:t>
            </a:r>
          </a:p>
          <a:p>
            <a:pPr marL="0" lvl="0" indent="0">
              <a:buNone/>
            </a:pPr>
            <a:r>
              <a:rPr lang="en-US" dirty="0"/>
              <a:t>		// body of method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}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5638800" y="1295400"/>
            <a:ext cx="3038856" cy="612648"/>
          </a:xfrm>
          <a:prstGeom prst="wedgeRoundRectCallout">
            <a:avLst>
              <a:gd name="adj1" fmla="val -68623"/>
              <a:gd name="adj2" fmla="val 5453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Khai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trường</a:t>
            </a:r>
            <a:endParaRPr lang="en-US" sz="20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5647944" y="2286000"/>
            <a:ext cx="3038856" cy="612648"/>
          </a:xfrm>
          <a:prstGeom prst="wedgeRoundRectCallout">
            <a:avLst>
              <a:gd name="adj1" fmla="val -49290"/>
              <a:gd name="adj2" fmla="val 11225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Khai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phương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066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ocument 1"/>
          <p:cNvSpPr/>
          <p:nvPr/>
        </p:nvSpPr>
        <p:spPr>
          <a:xfrm>
            <a:off x="381000" y="1219200"/>
            <a:ext cx="8305800" cy="54102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3200" dirty="0" err="1" smtClean="0">
                <a:ea typeface="Roboto" pitchFamily="2" charset="0"/>
              </a:rPr>
              <a:t>Ví</a:t>
            </a:r>
            <a:r>
              <a:rPr lang="en-US" sz="3200" dirty="0" smtClean="0">
                <a:ea typeface="Roboto" pitchFamily="2" charset="0"/>
              </a:rPr>
              <a:t> </a:t>
            </a:r>
            <a:r>
              <a:rPr lang="en-US" sz="3200" dirty="0" err="1" smtClean="0">
                <a:ea typeface="Roboto" pitchFamily="2" charset="0"/>
              </a:rPr>
              <a:t>dụ</a:t>
            </a:r>
            <a:r>
              <a:rPr lang="en-US" sz="3200" dirty="0" smtClean="0">
                <a:ea typeface="Roboto" pitchFamily="2" charset="0"/>
              </a:rPr>
              <a:t> </a:t>
            </a:r>
            <a:r>
              <a:rPr lang="en-US" sz="3200" dirty="0" err="1" smtClean="0">
                <a:ea typeface="Roboto" pitchFamily="2" charset="0"/>
              </a:rPr>
              <a:t>định</a:t>
            </a:r>
            <a:r>
              <a:rPr lang="en-US" sz="3200" dirty="0" smtClean="0">
                <a:ea typeface="Roboto" pitchFamily="2" charset="0"/>
              </a:rPr>
              <a:t> </a:t>
            </a:r>
            <a:r>
              <a:rPr lang="en-US" sz="3200" dirty="0" err="1" smtClean="0">
                <a:ea typeface="Roboto" pitchFamily="2" charset="0"/>
              </a:rPr>
              <a:t>nghĩa</a:t>
            </a:r>
            <a:r>
              <a:rPr lang="en-US" sz="3200" dirty="0" smtClean="0">
                <a:ea typeface="Roboto" pitchFamily="2" charset="0"/>
              </a:rPr>
              <a:t> </a:t>
            </a:r>
            <a:r>
              <a:rPr lang="en-US" sz="3200" dirty="0" err="1" smtClean="0">
                <a:ea typeface="Roboto" pitchFamily="2" charset="0"/>
              </a:rPr>
              <a:t>lớp</a:t>
            </a:r>
            <a:endParaRPr lang="en-US" sz="3200" dirty="0"/>
          </a:p>
        </p:txBody>
      </p:sp>
      <p:pic>
        <p:nvPicPr>
          <p:cNvPr id="1026" name="Picture 2" descr="http://hrintegration.com/wp-content/uploads/2015/02/img1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636359"/>
            <a:ext cx="1954312" cy="195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5486400" cy="4352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4288971" y="1371600"/>
            <a:ext cx="1905000" cy="612648"/>
          </a:xfrm>
          <a:prstGeom prst="wedgeRectCallout">
            <a:avLst>
              <a:gd name="adj1" fmla="val -83851"/>
              <a:gd name="adj2" fmla="val 1675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Trường</a:t>
            </a:r>
            <a:endParaRPr lang="en-US" sz="2000" dirty="0"/>
          </a:p>
        </p:txBody>
      </p:sp>
      <p:sp>
        <p:nvSpPr>
          <p:cNvPr id="9" name="Rectangular Callout 8"/>
          <p:cNvSpPr/>
          <p:nvPr/>
        </p:nvSpPr>
        <p:spPr>
          <a:xfrm>
            <a:off x="6172200" y="4191000"/>
            <a:ext cx="1905000" cy="612648"/>
          </a:xfrm>
          <a:prstGeom prst="wedgeRectCallout">
            <a:avLst>
              <a:gd name="adj1" fmla="val -197375"/>
              <a:gd name="adj2" fmla="val 1912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Phương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077155" y="5730163"/>
            <a:ext cx="6923845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Lớp</a:t>
            </a:r>
            <a:r>
              <a:rPr lang="en-US" sz="2400" dirty="0" smtClean="0"/>
              <a:t> Employee </a:t>
            </a:r>
            <a:r>
              <a:rPr lang="en-US" sz="2400" dirty="0" err="1" smtClean="0"/>
              <a:t>có</a:t>
            </a:r>
            <a:r>
              <a:rPr lang="en-US" sz="2400" dirty="0" smtClean="0"/>
              <a:t> 2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fullname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smtClean="0"/>
              <a:t>salary </a:t>
            </a:r>
          </a:p>
          <a:p>
            <a:r>
              <a:rPr lang="en-US" sz="2400" smtClean="0"/>
              <a:t>và </a:t>
            </a:r>
            <a:r>
              <a:rPr lang="en-US" sz="2400" dirty="0" smtClean="0"/>
              <a:t>2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input() </a:t>
            </a:r>
            <a:r>
              <a:rPr lang="en-US" sz="2400" dirty="0" err="1" smtClean="0"/>
              <a:t>và</a:t>
            </a:r>
            <a:r>
              <a:rPr lang="en-US" sz="2400" dirty="0" smtClean="0"/>
              <a:t> output()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812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smtClean="0"/>
              <a:t>Tạo đối tượng</a:t>
            </a:r>
            <a:endParaRPr lang="en-US" sz="32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/>
          </a:bodyPr>
          <a:lstStyle/>
          <a:p>
            <a:pPr marL="463550" indent="-463550"/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Employee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63550" indent="-463550"/>
            <a:r>
              <a:rPr lang="en-US" dirty="0" err="1" smtClean="0"/>
              <a:t>Chú</a:t>
            </a:r>
            <a:r>
              <a:rPr lang="en-US" dirty="0" smtClean="0"/>
              <a:t> ý:</a:t>
            </a:r>
          </a:p>
          <a:p>
            <a:pPr lvl="1"/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lvl="1"/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emp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chấm</a:t>
            </a:r>
            <a:r>
              <a:rPr lang="en-US" dirty="0" smtClean="0"/>
              <a:t> (</a:t>
            </a:r>
            <a:r>
              <a:rPr lang="en-US" b="1" dirty="0" smtClean="0"/>
              <a:t>.</a:t>
            </a:r>
            <a:r>
              <a:rPr lang="en-US" dirty="0" smtClean="0"/>
              <a:t>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(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).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85557"/>
            <a:ext cx="5442857" cy="1776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https://rootinc.com/wp-content/uploads/2012/06/tough-decision-employee-engagemen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142" y="2209800"/>
            <a:ext cx="218196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06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86787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lớp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mô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gồm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họ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tên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điểm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phương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thức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nhập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xuất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xếp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loại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học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lực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39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0472"/>
            <a:ext cx="8982797" cy="48005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707" y="152400"/>
            <a:ext cx="4682089" cy="3276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800516"/>
            <a:ext cx="8087854" cy="20386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1" y="1219200"/>
            <a:ext cx="35052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21036" y="5219861"/>
            <a:ext cx="1637128" cy="7744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876605" y="2662132"/>
            <a:ext cx="3424102" cy="82500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07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0999"/>
            <a:ext cx="8610600" cy="449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 txBox="1">
            <a:spLocks/>
          </p:cNvSpPr>
          <p:nvPr/>
        </p:nvSpPr>
        <p:spPr>
          <a:xfrm>
            <a:off x="914400" y="4800600"/>
            <a:ext cx="7696200" cy="1828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182880" rIns="9144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solidFill>
                  <a:srgbClr val="3333FF"/>
                </a:solidFill>
                <a:latin typeface="+mj-lt"/>
                <a:cs typeface="Courier New" pitchFamily="49" charset="0"/>
              </a:rPr>
              <a:t>&lt;&lt;</a:t>
            </a:r>
            <a:r>
              <a:rPr lang="en-US" sz="2400" dirty="0" err="1" smtClean="0">
                <a:solidFill>
                  <a:srgbClr val="3333FF"/>
                </a:solidFill>
                <a:latin typeface="+mj-lt"/>
                <a:cs typeface="Courier New" pitchFamily="49" charset="0"/>
              </a:rPr>
              <a:t>kiểu</a:t>
            </a:r>
            <a:r>
              <a:rPr lang="en-US" sz="2400" dirty="0" smtClean="0">
                <a:solidFill>
                  <a:srgbClr val="3333FF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3333FF"/>
                </a:solidFill>
                <a:latin typeface="+mj-lt"/>
                <a:cs typeface="Courier New" pitchFamily="49" charset="0"/>
              </a:rPr>
              <a:t>trả</a:t>
            </a:r>
            <a:r>
              <a:rPr lang="en-US" sz="2400" dirty="0" smtClean="0">
                <a:solidFill>
                  <a:srgbClr val="3333FF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3333FF"/>
                </a:solidFill>
                <a:latin typeface="+mj-lt"/>
                <a:cs typeface="Courier New" pitchFamily="49" charset="0"/>
              </a:rPr>
              <a:t>về</a:t>
            </a:r>
            <a:r>
              <a:rPr lang="en-US" sz="2400" dirty="0" smtClean="0">
                <a:solidFill>
                  <a:srgbClr val="3333FF"/>
                </a:solidFill>
                <a:latin typeface="+mj-lt"/>
                <a:cs typeface="Courier New" pitchFamily="49" charset="0"/>
              </a:rPr>
              <a:t>&gt;&gt;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cs typeface="Courier New" pitchFamily="49" charset="0"/>
              </a:rPr>
              <a:t>&lt;&lt;</a:t>
            </a:r>
            <a:r>
              <a:rPr lang="en-US" sz="2400" dirty="0" err="1" smtClean="0">
                <a:solidFill>
                  <a:srgbClr val="FF0000"/>
                </a:solidFill>
                <a:latin typeface="+mj-lt"/>
                <a:cs typeface="Courier New" pitchFamily="49" charset="0"/>
              </a:rPr>
              <a:t>tên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+mj-lt"/>
                <a:cs typeface="Courier New" pitchFamily="49" charset="0"/>
              </a:rPr>
              <a:t>phương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+mj-lt"/>
                <a:cs typeface="Courier New" pitchFamily="49" charset="0"/>
              </a:rPr>
              <a:t>thức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cs typeface="Courier New" pitchFamily="49" charset="0"/>
              </a:rPr>
              <a:t>&gt;&gt; </a:t>
            </a:r>
            <a:r>
              <a:rPr lang="en-US" sz="2400" dirty="0" smtClean="0">
                <a:latin typeface="+mj-lt"/>
                <a:cs typeface="Courier New" pitchFamily="49" charset="0"/>
              </a:rPr>
              <a:t>(</a:t>
            </a:r>
            <a:r>
              <a:rPr lang="en-US" sz="2400" dirty="0" smtClean="0">
                <a:solidFill>
                  <a:srgbClr val="00B050"/>
                </a:solidFill>
                <a:latin typeface="+mj-lt"/>
                <a:cs typeface="Courier New" pitchFamily="49" charset="0"/>
              </a:rPr>
              <a:t>[</a:t>
            </a:r>
            <a:r>
              <a:rPr lang="en-US" sz="2400" dirty="0" err="1" smtClean="0">
                <a:solidFill>
                  <a:srgbClr val="00B050"/>
                </a:solidFill>
                <a:latin typeface="+mj-lt"/>
                <a:cs typeface="Courier New" pitchFamily="49" charset="0"/>
              </a:rPr>
              <a:t>danh</a:t>
            </a:r>
            <a:r>
              <a:rPr lang="en-US" sz="2400" dirty="0" smtClean="0">
                <a:solidFill>
                  <a:srgbClr val="00B050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+mj-lt"/>
                <a:cs typeface="Courier New" pitchFamily="49" charset="0"/>
              </a:rPr>
              <a:t>sách</a:t>
            </a:r>
            <a:r>
              <a:rPr lang="en-US" sz="2400" dirty="0" smtClean="0">
                <a:solidFill>
                  <a:srgbClr val="00B050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+mj-lt"/>
                <a:cs typeface="Courier New" pitchFamily="49" charset="0"/>
              </a:rPr>
              <a:t>tham</a:t>
            </a:r>
            <a:r>
              <a:rPr lang="en-US" sz="2400" dirty="0" smtClean="0">
                <a:solidFill>
                  <a:srgbClr val="00B050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+mj-lt"/>
                <a:cs typeface="Courier New" pitchFamily="49" charset="0"/>
              </a:rPr>
              <a:t>số</a:t>
            </a:r>
            <a:r>
              <a:rPr lang="en-US" sz="2400" dirty="0" smtClean="0">
                <a:solidFill>
                  <a:srgbClr val="00B050"/>
                </a:solidFill>
                <a:latin typeface="+mj-lt"/>
                <a:cs typeface="Courier New" pitchFamily="49" charset="0"/>
              </a:rPr>
              <a:t>]</a:t>
            </a:r>
            <a:r>
              <a:rPr lang="en-US" sz="2400" dirty="0" smtClean="0">
                <a:latin typeface="+mj-lt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latin typeface="+mj-lt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//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thân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phương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thức</a:t>
            </a:r>
            <a:r>
              <a:rPr lang="en-US" sz="2400" dirty="0" smtClean="0">
                <a:latin typeface="+mj-lt"/>
                <a:cs typeface="Courier New" pitchFamily="49" charset="0"/>
              </a:rPr>
              <a:t/>
            </a:r>
            <a:br>
              <a:rPr lang="en-US" sz="2400" dirty="0" smtClean="0">
                <a:latin typeface="+mj-lt"/>
                <a:cs typeface="Courier New" pitchFamily="49" charset="0"/>
              </a:rPr>
            </a:br>
            <a:r>
              <a:rPr lang="en-US" sz="2400" dirty="0" smtClean="0">
                <a:latin typeface="+mj-lt"/>
                <a:cs typeface="Courier New" pitchFamily="49" charset="0"/>
              </a:rPr>
              <a:t>}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cs typeface="Courier New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Định nghĩa phương thức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810000"/>
          </a:xfrm>
        </p:spPr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mô-đun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pPr lvl="1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Employee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input() </a:t>
            </a:r>
            <a:r>
              <a:rPr lang="en-US" dirty="0" err="1" smtClean="0"/>
              <a:t>và</a:t>
            </a:r>
            <a:r>
              <a:rPr lang="en-US" dirty="0" smtClean="0"/>
              <a:t> output()</a:t>
            </a:r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void 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12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7391400" cy="5520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4724400" y="3369826"/>
            <a:ext cx="3962400" cy="762000"/>
          </a:xfrm>
          <a:prstGeom prst="wedgeRectCallout">
            <a:avLst>
              <a:gd name="adj1" fmla="val -101649"/>
              <a:gd name="adj2" fmla="val 7009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double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return </a:t>
            </a:r>
            <a:r>
              <a:rPr lang="en-US" b="1" dirty="0" err="1" smtClean="0">
                <a:solidFill>
                  <a:srgbClr val="FF0000"/>
                </a:solidFill>
              </a:rPr>
              <a:t>số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thực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4572000" y="1981200"/>
            <a:ext cx="4114800" cy="762000"/>
          </a:xfrm>
          <a:prstGeom prst="wedgeRectCallout">
            <a:avLst>
              <a:gd name="adj1" fmla="val -101835"/>
              <a:gd name="adj2" fmla="val 7881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không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chứa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lệnh</a:t>
            </a:r>
            <a:r>
              <a:rPr lang="en-US" b="1" dirty="0" smtClean="0">
                <a:solidFill>
                  <a:srgbClr val="FF0000"/>
                </a:solidFill>
              </a:rPr>
              <a:t> return </a:t>
            </a:r>
            <a:r>
              <a:rPr lang="en-US" b="1" dirty="0" err="1" smtClean="0">
                <a:solidFill>
                  <a:srgbClr val="FF0000"/>
                </a:solidFill>
              </a:rPr>
              <a:t>giá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trị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86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hình phương thức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99985" y="1600200"/>
            <a:ext cx="1981200" cy="914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 algn="ctr"/>
            <a:r>
              <a:rPr lang="en-US" sz="1600" i="1" dirty="0" smtClean="0"/>
              <a:t>(</a:t>
            </a:r>
            <a:r>
              <a:rPr lang="en-US" sz="1600" i="1" dirty="0" err="1" smtClean="0"/>
              <a:t>thực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hiện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công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việc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cụ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thể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nào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đó</a:t>
            </a:r>
            <a:r>
              <a:rPr lang="en-US" sz="1600" i="1" dirty="0" smtClean="0"/>
              <a:t>)</a:t>
            </a:r>
            <a:endParaRPr lang="en-US" sz="1600" i="1" dirty="0"/>
          </a:p>
        </p:txBody>
      </p:sp>
      <p:sp>
        <p:nvSpPr>
          <p:cNvPr id="5" name="Right Arrow 4"/>
          <p:cNvSpPr/>
          <p:nvPr/>
        </p:nvSpPr>
        <p:spPr>
          <a:xfrm>
            <a:off x="914400" y="1770126"/>
            <a:ext cx="2682537" cy="574548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581185" y="1770126"/>
            <a:ext cx="1597152" cy="574548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569505" y="3124200"/>
            <a:ext cx="1981200" cy="914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Math.min</a:t>
            </a:r>
            <a:r>
              <a:rPr lang="en-US" dirty="0" smtClean="0"/>
              <a:t>()</a:t>
            </a:r>
            <a:endParaRPr lang="en-US" sz="1600" i="1" dirty="0"/>
          </a:p>
        </p:txBody>
      </p:sp>
      <p:sp>
        <p:nvSpPr>
          <p:cNvPr id="8" name="Right Arrow 7"/>
          <p:cNvSpPr/>
          <p:nvPr/>
        </p:nvSpPr>
        <p:spPr>
          <a:xfrm>
            <a:off x="883920" y="3294126"/>
            <a:ext cx="2682537" cy="57454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</a:t>
            </a:r>
            <a:r>
              <a:rPr lang="en-US" dirty="0" smtClean="0"/>
              <a:t>a, b}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550705" y="3294126"/>
            <a:ext cx="1597152" cy="57454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</a:t>
            </a:r>
            <a:r>
              <a:rPr lang="en-US" dirty="0" smtClean="0"/>
              <a:t>min}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569505" y="4267200"/>
            <a:ext cx="1981200" cy="914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setInfo</a:t>
            </a:r>
            <a:r>
              <a:rPr lang="en-US" dirty="0" smtClean="0"/>
              <a:t>()</a:t>
            </a:r>
            <a:endParaRPr lang="en-US" sz="1600" i="1" dirty="0"/>
          </a:p>
        </p:txBody>
      </p:sp>
      <p:sp>
        <p:nvSpPr>
          <p:cNvPr id="11" name="Right Arrow 10"/>
          <p:cNvSpPr/>
          <p:nvPr/>
        </p:nvSpPr>
        <p:spPr>
          <a:xfrm>
            <a:off x="858322" y="4437126"/>
            <a:ext cx="2708135" cy="57454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</a:t>
            </a:r>
            <a:r>
              <a:rPr lang="en-US" dirty="0" err="1" smtClean="0"/>
              <a:t>fullname</a:t>
            </a:r>
            <a:r>
              <a:rPr lang="en-US" dirty="0" smtClean="0"/>
              <a:t>, salary}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554265" y="5486400"/>
            <a:ext cx="1981200" cy="914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incomeTax</a:t>
            </a:r>
            <a:r>
              <a:rPr lang="en-US" dirty="0" smtClean="0"/>
              <a:t>()</a:t>
            </a:r>
            <a:endParaRPr lang="en-US" sz="1600" i="1" dirty="0"/>
          </a:p>
        </p:txBody>
      </p:sp>
      <p:sp>
        <p:nvSpPr>
          <p:cNvPr id="15" name="Right Arrow 14"/>
          <p:cNvSpPr/>
          <p:nvPr/>
        </p:nvSpPr>
        <p:spPr>
          <a:xfrm>
            <a:off x="868680" y="5656326"/>
            <a:ext cx="2682537" cy="57454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5535465" y="5656326"/>
            <a:ext cx="1597152" cy="57454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</a:t>
            </a:r>
            <a:r>
              <a:rPr lang="en-US" dirty="0" err="1" smtClean="0"/>
              <a:t>Thuế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5535465" y="4437126"/>
            <a:ext cx="1597152" cy="57454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Nạp chồng phương thức (overloading)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</a:t>
            </a:r>
            <a:r>
              <a:rPr lang="en-US" dirty="0" err="1" smtClean="0"/>
              <a:t>kiểu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MyClass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4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method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2514600"/>
            <a:ext cx="45229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public class </a:t>
            </a:r>
            <a:r>
              <a:rPr lang="en-US" sz="2400" dirty="0" err="1" smtClean="0"/>
              <a:t>MyClass</a:t>
            </a:r>
            <a:r>
              <a:rPr lang="en-US" sz="2400" dirty="0" smtClean="0"/>
              <a:t>{</a:t>
            </a:r>
          </a:p>
          <a:p>
            <a:r>
              <a:rPr lang="en-US" sz="2400" dirty="0" smtClean="0"/>
              <a:t>     void method</a:t>
            </a:r>
            <a:r>
              <a:rPr lang="en-US" sz="2400" b="1" dirty="0" smtClean="0">
                <a:solidFill>
                  <a:srgbClr val="FF0000"/>
                </a:solidFill>
              </a:rPr>
              <a:t>()</a:t>
            </a:r>
            <a:r>
              <a:rPr lang="en-US" sz="2400" dirty="0" smtClean="0"/>
              <a:t>{…}</a:t>
            </a:r>
          </a:p>
          <a:p>
            <a:r>
              <a:rPr lang="en-US" sz="2400" dirty="0" smtClean="0"/>
              <a:t>     void method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en-US" sz="2400" b="1" dirty="0" err="1">
                <a:solidFill>
                  <a:srgbClr val="FF0000"/>
                </a:solidFill>
              </a:rPr>
              <a:t>int</a:t>
            </a:r>
            <a:r>
              <a:rPr lang="en-US" sz="2400" b="1" dirty="0">
                <a:solidFill>
                  <a:srgbClr val="FF0000"/>
                </a:solidFill>
              </a:rPr>
              <a:t> x)</a:t>
            </a:r>
            <a:r>
              <a:rPr lang="en-US" sz="2400" dirty="0" smtClean="0"/>
              <a:t>{…}</a:t>
            </a:r>
            <a:endParaRPr lang="en-US" sz="2400" dirty="0"/>
          </a:p>
          <a:p>
            <a:r>
              <a:rPr lang="en-US" sz="2400" dirty="0" smtClean="0"/>
              <a:t>     void method</a:t>
            </a:r>
            <a:r>
              <a:rPr lang="en-US" sz="2400" b="1" dirty="0" smtClean="0">
                <a:solidFill>
                  <a:srgbClr val="FF0000"/>
                </a:solidFill>
              </a:rPr>
              <a:t>(float x)</a:t>
            </a:r>
            <a:r>
              <a:rPr lang="en-US" sz="2400" dirty="0" smtClean="0"/>
              <a:t>{…}</a:t>
            </a:r>
            <a:endParaRPr lang="en-US" sz="2400" dirty="0"/>
          </a:p>
          <a:p>
            <a:r>
              <a:rPr lang="en-US" sz="2400" dirty="0" smtClean="0"/>
              <a:t>     void method</a:t>
            </a:r>
            <a:r>
              <a:rPr lang="en-US" sz="2400" b="1" dirty="0" smtClean="0">
                <a:solidFill>
                  <a:srgbClr val="FF0000"/>
                </a:solidFill>
              </a:rPr>
              <a:t>(</a:t>
            </a:r>
            <a:r>
              <a:rPr lang="en-US" sz="2400" b="1" dirty="0" err="1" smtClean="0">
                <a:solidFill>
                  <a:srgbClr val="FF0000"/>
                </a:solidFill>
              </a:rPr>
              <a:t>int</a:t>
            </a:r>
            <a:r>
              <a:rPr lang="en-US" sz="2400" b="1" dirty="0" smtClean="0">
                <a:solidFill>
                  <a:srgbClr val="FF0000"/>
                </a:solidFill>
              </a:rPr>
              <a:t> x, double y)</a:t>
            </a:r>
            <a:r>
              <a:rPr lang="en-US" sz="2400" dirty="0" smtClean="0"/>
              <a:t>{…}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148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Mục</a:t>
            </a:r>
            <a:r>
              <a:rPr lang="en-US" sz="3200" dirty="0" smtClean="0"/>
              <a:t> </a:t>
            </a:r>
            <a:r>
              <a:rPr lang="en-US" sz="3200" dirty="0" err="1" smtClean="0"/>
              <a:t>tiêu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463550">
              <a:lnSpc>
                <a:spcPct val="130000"/>
              </a:lnSpc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marL="804863" lvl="1" indent="-347663">
              <a:lnSpc>
                <a:spcPct val="150000"/>
              </a:lnSpc>
            </a:pP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 smtClean="0"/>
          </a:p>
          <a:p>
            <a:pPr marL="804863" lvl="1" indent="-347663">
              <a:lnSpc>
                <a:spcPct val="150000"/>
              </a:lnSpc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marL="804863" lvl="1" indent="-347663">
              <a:lnSpc>
                <a:spcPct val="150000"/>
              </a:lnSpc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marL="804863" lvl="1" indent="-347663">
              <a:lnSpc>
                <a:spcPct val="150000"/>
              </a:lnSpc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,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 marL="804863" lvl="1" indent="-347663">
              <a:lnSpc>
                <a:spcPct val="150000"/>
              </a:lnSpc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302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nạp chồng phương thức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overload </a:t>
            </a:r>
            <a:r>
              <a:rPr lang="en-US" dirty="0" err="1" smtClean="0"/>
              <a:t>sau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2 </a:t>
            </a:r>
            <a:r>
              <a:rPr lang="en-US" dirty="0" err="1" smtClean="0"/>
              <a:t>hoặc</a:t>
            </a:r>
            <a:r>
              <a:rPr lang="en-US" dirty="0" smtClean="0"/>
              <a:t> 3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160" y="1676400"/>
            <a:ext cx="5903154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class </a:t>
            </a:r>
            <a:r>
              <a:rPr lang="en-US" sz="2400" dirty="0" err="1"/>
              <a:t>MayTinh</a:t>
            </a:r>
            <a:r>
              <a:rPr lang="en-US" sz="2400" dirty="0"/>
              <a:t>{</a:t>
            </a:r>
          </a:p>
          <a:p>
            <a:pPr marL="400050" lvl="1"/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b="1" dirty="0" smtClean="0"/>
              <a:t>tong(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/>
              <a:t>a, </a:t>
            </a:r>
            <a:r>
              <a:rPr lang="en-US" sz="2400" b="1" dirty="0" err="1"/>
              <a:t>int</a:t>
            </a:r>
            <a:r>
              <a:rPr lang="en-US" sz="2400" b="1" dirty="0"/>
              <a:t> b)</a:t>
            </a:r>
            <a:r>
              <a:rPr lang="en-US" sz="2400" dirty="0"/>
              <a:t>{return a + b;}</a:t>
            </a:r>
          </a:p>
          <a:p>
            <a:pPr marL="400050" lvl="1"/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b="1" dirty="0" smtClean="0"/>
              <a:t>tong(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/>
              <a:t>a, </a:t>
            </a:r>
            <a:r>
              <a:rPr lang="en-US" sz="2400" b="1" dirty="0" err="1"/>
              <a:t>int</a:t>
            </a:r>
            <a:r>
              <a:rPr lang="en-US" sz="2400" b="1" dirty="0"/>
              <a:t> b, </a:t>
            </a:r>
            <a:r>
              <a:rPr lang="en-US" sz="2400" b="1" dirty="0" err="1"/>
              <a:t>int</a:t>
            </a:r>
            <a:r>
              <a:rPr lang="en-US" sz="2400" b="1" dirty="0"/>
              <a:t> c)</a:t>
            </a:r>
            <a:r>
              <a:rPr lang="en-US" sz="2400" dirty="0"/>
              <a:t>{return a + b + c;}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160" y="4724400"/>
            <a:ext cx="590315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MayTinh</a:t>
            </a:r>
            <a:r>
              <a:rPr lang="en-US" sz="2400" dirty="0"/>
              <a:t> </a:t>
            </a:r>
            <a:r>
              <a:rPr lang="en-US" sz="2400" dirty="0" err="1" smtClean="0"/>
              <a:t>mt</a:t>
            </a:r>
            <a:r>
              <a:rPr lang="en-US" sz="2400" dirty="0" smtClean="0"/>
              <a:t> = new </a:t>
            </a:r>
            <a:r>
              <a:rPr lang="en-US" sz="2400" dirty="0" err="1" smtClean="0"/>
              <a:t>MayTinh</a:t>
            </a:r>
            <a:r>
              <a:rPr lang="en-US" sz="2400" dirty="0" smtClean="0"/>
              <a:t>();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t1 = </a:t>
            </a:r>
            <a:r>
              <a:rPr lang="en-US" sz="2400" dirty="0" err="1" smtClean="0"/>
              <a:t>mt.tong</a:t>
            </a:r>
            <a:r>
              <a:rPr lang="en-US" sz="2400" dirty="0" smtClean="0"/>
              <a:t>(5, 7);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t2 </a:t>
            </a:r>
            <a:r>
              <a:rPr lang="en-US" sz="2400" dirty="0"/>
              <a:t>= </a:t>
            </a:r>
            <a:r>
              <a:rPr lang="en-US" sz="2400" dirty="0" err="1"/>
              <a:t>mt.tong</a:t>
            </a:r>
            <a:r>
              <a:rPr lang="en-US" sz="2400" dirty="0"/>
              <a:t>(5, </a:t>
            </a:r>
            <a:r>
              <a:rPr lang="en-US" sz="2400" dirty="0" smtClean="0"/>
              <a:t>7, 9);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671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5400" y="0"/>
            <a:ext cx="78486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(constructor)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pPr lvl="1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1271" y="3962400"/>
            <a:ext cx="5000023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public class </a:t>
            </a:r>
            <a:r>
              <a:rPr lang="en-US" sz="2000" dirty="0" err="1" smtClean="0"/>
              <a:t>ChuNhat</a:t>
            </a:r>
            <a:r>
              <a:rPr lang="en-US" sz="2000" dirty="0" smtClean="0"/>
              <a:t>{</a:t>
            </a:r>
          </a:p>
          <a:p>
            <a:pPr lvl="1"/>
            <a:r>
              <a:rPr lang="en-US" sz="2000" dirty="0"/>
              <a:t>double </a:t>
            </a:r>
            <a:r>
              <a:rPr lang="en-US" sz="2000" dirty="0" err="1"/>
              <a:t>dai</a:t>
            </a:r>
            <a:r>
              <a:rPr lang="en-US" sz="2000" dirty="0"/>
              <a:t>, </a:t>
            </a:r>
            <a:r>
              <a:rPr lang="en-US" sz="2000" dirty="0" err="1" smtClean="0"/>
              <a:t>rong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public </a:t>
            </a:r>
            <a:r>
              <a:rPr lang="en-US" sz="2000" b="1" dirty="0" err="1">
                <a:solidFill>
                  <a:srgbClr val="FF0000"/>
                </a:solidFill>
              </a:rPr>
              <a:t>ChuNhat</a:t>
            </a:r>
            <a:r>
              <a:rPr lang="en-US" sz="2000" dirty="0"/>
              <a:t>(double </a:t>
            </a:r>
            <a:r>
              <a:rPr lang="en-US" sz="2000" dirty="0" err="1"/>
              <a:t>dai</a:t>
            </a:r>
            <a:r>
              <a:rPr lang="en-US" sz="2000" dirty="0"/>
              <a:t>, double </a:t>
            </a:r>
            <a:r>
              <a:rPr lang="en-US" sz="2000" dirty="0" err="1" smtClean="0"/>
              <a:t>rong</a:t>
            </a:r>
            <a:r>
              <a:rPr lang="en-US" sz="2000" dirty="0" smtClean="0"/>
              <a:t>){</a:t>
            </a:r>
          </a:p>
          <a:p>
            <a:pPr lvl="2"/>
            <a:r>
              <a:rPr lang="en-US" sz="2000" dirty="0" err="1" smtClean="0"/>
              <a:t>this.dai</a:t>
            </a:r>
            <a:r>
              <a:rPr lang="en-US" sz="2000" dirty="0" smtClean="0"/>
              <a:t> = </a:t>
            </a:r>
            <a:r>
              <a:rPr lang="en-US" sz="2000" dirty="0" err="1" smtClean="0"/>
              <a:t>dai</a:t>
            </a:r>
            <a:r>
              <a:rPr lang="en-US" sz="2000" dirty="0" smtClean="0"/>
              <a:t>;</a:t>
            </a:r>
          </a:p>
          <a:p>
            <a:pPr lvl="2"/>
            <a:r>
              <a:rPr lang="en-US" sz="2000" dirty="0" err="1" smtClean="0"/>
              <a:t>this.rong</a:t>
            </a:r>
            <a:r>
              <a:rPr lang="en-US" sz="2000" dirty="0" smtClean="0"/>
              <a:t> = </a:t>
            </a:r>
            <a:r>
              <a:rPr lang="en-US" sz="2000" dirty="0" err="1" smtClean="0"/>
              <a:t>rong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 smtClean="0"/>
              <a:t>}</a:t>
            </a:r>
            <a:endParaRPr lang="en-US" sz="2000" dirty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5636585"/>
            <a:ext cx="405470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ChuNhat</a:t>
            </a:r>
            <a:r>
              <a:rPr lang="en-US" sz="2000" dirty="0" smtClean="0"/>
              <a:t> cn1 = new </a:t>
            </a:r>
            <a:r>
              <a:rPr lang="en-US" sz="2000" dirty="0" err="1" smtClean="0"/>
              <a:t>ChuNhat</a:t>
            </a:r>
            <a:r>
              <a:rPr lang="en-US" sz="2000" dirty="0" smtClean="0"/>
              <a:t>(20, 15);</a:t>
            </a:r>
          </a:p>
          <a:p>
            <a:r>
              <a:rPr lang="en-US" sz="2000" dirty="0" err="1"/>
              <a:t>ChuNhat</a:t>
            </a:r>
            <a:r>
              <a:rPr lang="en-US" sz="2000" dirty="0"/>
              <a:t> </a:t>
            </a:r>
            <a:r>
              <a:rPr lang="en-US" sz="2000" dirty="0" smtClean="0"/>
              <a:t>cn2 </a:t>
            </a:r>
            <a:r>
              <a:rPr lang="en-US" sz="2000" dirty="0"/>
              <a:t>= new </a:t>
            </a:r>
            <a:r>
              <a:rPr lang="en-US" sz="2000" dirty="0" err="1" smtClean="0"/>
              <a:t>ChuNhat</a:t>
            </a:r>
            <a:r>
              <a:rPr lang="en-US" sz="2000" dirty="0" smtClean="0"/>
              <a:t>(50</a:t>
            </a:r>
            <a:r>
              <a:rPr lang="en-US" sz="2000" dirty="0"/>
              <a:t>, </a:t>
            </a:r>
            <a:r>
              <a:rPr lang="en-US" sz="2000" dirty="0" smtClean="0"/>
              <a:t>25);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4507992" y="3441192"/>
            <a:ext cx="1395494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Lớp</a:t>
            </a:r>
            <a:endParaRPr lang="en-US" sz="1600" b="1" dirty="0"/>
          </a:p>
        </p:txBody>
      </p:sp>
      <p:sp>
        <p:nvSpPr>
          <p:cNvPr id="3" name="Right Triangle 2"/>
          <p:cNvSpPr/>
          <p:nvPr/>
        </p:nvSpPr>
        <p:spPr>
          <a:xfrm flipH="1">
            <a:off x="3593592" y="3441192"/>
            <a:ext cx="914400" cy="5334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25694" y="5103185"/>
            <a:ext cx="1395494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Đối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tượng</a:t>
            </a:r>
            <a:endParaRPr lang="en-US" sz="1600" b="1" dirty="0"/>
          </a:p>
        </p:txBody>
      </p:sp>
      <p:sp>
        <p:nvSpPr>
          <p:cNvPr id="12" name="Right Triangle 11"/>
          <p:cNvSpPr/>
          <p:nvPr/>
        </p:nvSpPr>
        <p:spPr>
          <a:xfrm flipH="1">
            <a:off x="6411294" y="5103185"/>
            <a:ext cx="914400" cy="5334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9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Hàm tạo (constructor)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57800"/>
          </a:xfrm>
        </p:spPr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,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1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Java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6511" y="3276600"/>
            <a:ext cx="5000023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public class </a:t>
            </a:r>
            <a:r>
              <a:rPr lang="en-US" sz="2000" dirty="0" err="1" smtClean="0"/>
              <a:t>ChuNhat</a:t>
            </a:r>
            <a:r>
              <a:rPr lang="en-US" sz="2000" dirty="0" smtClean="0"/>
              <a:t>{</a:t>
            </a:r>
          </a:p>
          <a:p>
            <a:pPr lvl="1"/>
            <a:r>
              <a:rPr lang="en-US" sz="2000" dirty="0"/>
              <a:t>double </a:t>
            </a:r>
            <a:r>
              <a:rPr lang="en-US" sz="2000" dirty="0" err="1"/>
              <a:t>dai</a:t>
            </a:r>
            <a:r>
              <a:rPr lang="en-US" sz="2000" dirty="0"/>
              <a:t>, </a:t>
            </a:r>
            <a:r>
              <a:rPr lang="en-US" sz="2000" dirty="0" err="1" smtClean="0"/>
              <a:t>rong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public </a:t>
            </a:r>
            <a:r>
              <a:rPr lang="en-US" sz="2000" b="1" dirty="0" err="1">
                <a:solidFill>
                  <a:srgbClr val="FF0000"/>
                </a:solidFill>
              </a:rPr>
              <a:t>ChuNhat</a:t>
            </a:r>
            <a:r>
              <a:rPr lang="en-US" sz="2000" dirty="0"/>
              <a:t>(double </a:t>
            </a:r>
            <a:r>
              <a:rPr lang="en-US" sz="2000" dirty="0" err="1"/>
              <a:t>dai</a:t>
            </a:r>
            <a:r>
              <a:rPr lang="en-US" sz="2000" dirty="0"/>
              <a:t>, double </a:t>
            </a:r>
            <a:r>
              <a:rPr lang="en-US" sz="2000" dirty="0" err="1" smtClean="0"/>
              <a:t>rong</a:t>
            </a:r>
            <a:r>
              <a:rPr lang="en-US" sz="2000" dirty="0" smtClean="0"/>
              <a:t>){</a:t>
            </a:r>
          </a:p>
          <a:p>
            <a:pPr lvl="2"/>
            <a:r>
              <a:rPr lang="en-US" sz="2000" dirty="0" err="1" smtClean="0"/>
              <a:t>this.dai</a:t>
            </a:r>
            <a:r>
              <a:rPr lang="en-US" sz="2000" dirty="0" smtClean="0"/>
              <a:t> = </a:t>
            </a:r>
            <a:r>
              <a:rPr lang="en-US" sz="2000" dirty="0" err="1" smtClean="0"/>
              <a:t>dai</a:t>
            </a:r>
            <a:r>
              <a:rPr lang="en-US" sz="2000" dirty="0" smtClean="0"/>
              <a:t>;</a:t>
            </a:r>
          </a:p>
          <a:p>
            <a:pPr lvl="2"/>
            <a:r>
              <a:rPr lang="en-US" sz="2000" dirty="0" err="1" smtClean="0"/>
              <a:t>this.rong</a:t>
            </a:r>
            <a:r>
              <a:rPr lang="en-US" sz="2000" dirty="0" smtClean="0"/>
              <a:t> = </a:t>
            </a:r>
            <a:r>
              <a:rPr lang="en-US" sz="2000" dirty="0" err="1" smtClean="0"/>
              <a:t>rong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 smtClean="0"/>
              <a:t>}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public </a:t>
            </a:r>
            <a:r>
              <a:rPr lang="en-US" sz="2000" b="1" dirty="0" err="1">
                <a:solidFill>
                  <a:srgbClr val="FF0000"/>
                </a:solidFill>
              </a:rPr>
              <a:t>ChuNhat</a:t>
            </a:r>
            <a:r>
              <a:rPr lang="en-US" sz="2000" dirty="0"/>
              <a:t>(double </a:t>
            </a:r>
            <a:r>
              <a:rPr lang="en-US" sz="2000" dirty="0" err="1" smtClean="0"/>
              <a:t>canh</a:t>
            </a:r>
            <a:r>
              <a:rPr lang="en-US" sz="2000" dirty="0" smtClean="0"/>
              <a:t>){</a:t>
            </a:r>
            <a:endParaRPr lang="en-US" sz="2000" dirty="0"/>
          </a:p>
          <a:p>
            <a:pPr lvl="2"/>
            <a:r>
              <a:rPr lang="en-US" sz="2000" dirty="0" err="1"/>
              <a:t>this.dai</a:t>
            </a:r>
            <a:r>
              <a:rPr lang="en-US" sz="2000" dirty="0"/>
              <a:t> = </a:t>
            </a:r>
            <a:r>
              <a:rPr lang="en-US" sz="2000" dirty="0" err="1" smtClean="0"/>
              <a:t>canh</a:t>
            </a:r>
            <a:r>
              <a:rPr lang="en-US" sz="2000" dirty="0" smtClean="0"/>
              <a:t>;</a:t>
            </a:r>
            <a:endParaRPr lang="en-US" sz="2000" dirty="0"/>
          </a:p>
          <a:p>
            <a:pPr lvl="2"/>
            <a:r>
              <a:rPr lang="en-US" sz="2000" dirty="0" err="1"/>
              <a:t>this.rong</a:t>
            </a:r>
            <a:r>
              <a:rPr lang="en-US" sz="2000" dirty="0"/>
              <a:t> = </a:t>
            </a:r>
            <a:r>
              <a:rPr lang="en-US" sz="2000" dirty="0" err="1" smtClean="0"/>
              <a:t>canh</a:t>
            </a:r>
            <a:r>
              <a:rPr lang="en-US" sz="2000" dirty="0" smtClean="0"/>
              <a:t>;</a:t>
            </a:r>
            <a:endParaRPr lang="en-US" sz="2000" dirty="0"/>
          </a:p>
          <a:p>
            <a:pPr lvl="1"/>
            <a:r>
              <a:rPr lang="en-US" sz="2000" dirty="0" smtClean="0"/>
              <a:t>}</a:t>
            </a:r>
            <a:endParaRPr lang="en-US" sz="2000" dirty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5791558"/>
            <a:ext cx="405470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ChuNhat</a:t>
            </a:r>
            <a:r>
              <a:rPr lang="en-US" sz="2000" dirty="0" smtClean="0"/>
              <a:t> </a:t>
            </a:r>
            <a:r>
              <a:rPr lang="en-US" sz="2000" dirty="0" err="1" smtClean="0"/>
              <a:t>cn</a:t>
            </a:r>
            <a:r>
              <a:rPr lang="en-US" sz="2000" dirty="0" smtClean="0"/>
              <a:t> = new </a:t>
            </a:r>
            <a:r>
              <a:rPr lang="en-US" sz="2000" dirty="0" err="1" smtClean="0"/>
              <a:t>ChuNhat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FF0000"/>
                </a:solidFill>
              </a:rPr>
              <a:t>20, 15</a:t>
            </a:r>
            <a:r>
              <a:rPr lang="en-US" sz="2000" dirty="0" smtClean="0"/>
              <a:t>);</a:t>
            </a:r>
          </a:p>
          <a:p>
            <a:r>
              <a:rPr lang="en-US" sz="2000" dirty="0" err="1"/>
              <a:t>ChuNhat</a:t>
            </a:r>
            <a:r>
              <a:rPr lang="en-US" sz="2000" dirty="0"/>
              <a:t> </a:t>
            </a:r>
            <a:r>
              <a:rPr lang="en-US" sz="2000" dirty="0" smtClean="0"/>
              <a:t>vu= </a:t>
            </a:r>
            <a:r>
              <a:rPr lang="en-US" sz="2000" dirty="0"/>
              <a:t>new </a:t>
            </a:r>
            <a:r>
              <a:rPr lang="en-US" sz="2000" dirty="0" err="1" smtClean="0"/>
              <a:t>ChuNhat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FF0000"/>
                </a:solidFill>
              </a:rPr>
              <a:t>30</a:t>
            </a:r>
            <a:r>
              <a:rPr lang="en-US" sz="2000" dirty="0" smtClean="0"/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739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9718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this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srgbClr val="FF0000"/>
                </a:solidFill>
              </a:rPr>
              <a:t>his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(field </a:t>
            </a:r>
            <a:r>
              <a:rPr lang="en-US" dirty="0" err="1" smtClean="0"/>
              <a:t>và</a:t>
            </a:r>
            <a:r>
              <a:rPr lang="en-US" dirty="0" smtClean="0"/>
              <a:t> method)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err="1" smtClean="0"/>
              <a:t>this.field</a:t>
            </a:r>
            <a:r>
              <a:rPr lang="en-US" b="1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field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28800" y="3956262"/>
            <a:ext cx="33495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public class </a:t>
            </a:r>
            <a:r>
              <a:rPr lang="en-US" sz="2400" dirty="0" err="1" smtClean="0"/>
              <a:t>MyClass</a:t>
            </a:r>
            <a:r>
              <a:rPr lang="en-US" sz="2400" dirty="0" smtClean="0"/>
              <a:t>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field;</a:t>
            </a:r>
          </a:p>
          <a:p>
            <a:r>
              <a:rPr lang="en-US" sz="2400" dirty="0" smtClean="0"/>
              <a:t>     void method(</a:t>
            </a:r>
            <a:r>
              <a:rPr lang="en-US" sz="2400" dirty="0" err="1" smtClean="0"/>
              <a:t>int</a:t>
            </a:r>
            <a:r>
              <a:rPr lang="en-US" sz="2400" dirty="0" smtClean="0"/>
              <a:t> field){</a:t>
            </a:r>
          </a:p>
          <a:p>
            <a:r>
              <a:rPr lang="en-US" sz="2400" dirty="0"/>
              <a:t>	</a:t>
            </a:r>
            <a:r>
              <a:rPr lang="en-US" sz="2400" b="1" dirty="0" err="1" smtClean="0"/>
              <a:t>this.field</a:t>
            </a:r>
            <a:r>
              <a:rPr lang="en-US" sz="2400" dirty="0" smtClean="0"/>
              <a:t> = field;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}</a:t>
            </a:r>
            <a:endParaRPr lang="en-US" sz="2400" dirty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2438400" y="5651938"/>
            <a:ext cx="1219200" cy="612648"/>
          </a:xfrm>
          <a:prstGeom prst="wedgeRoundRectCallout">
            <a:avLst>
              <a:gd name="adj1" fmla="val 48500"/>
              <a:gd name="adj2" fmla="val -9073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Trường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568771" y="5651938"/>
            <a:ext cx="1219200" cy="612648"/>
          </a:xfrm>
          <a:prstGeom prst="wedgeRoundRectCallout">
            <a:avLst>
              <a:gd name="adj1" fmla="val -48500"/>
              <a:gd name="adj2" fmla="val -8874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9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2057400"/>
            <a:ext cx="27432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+ </a:t>
            </a:r>
            <a:r>
              <a:rPr lang="en-US" dirty="0" err="1" smtClean="0"/>
              <a:t>hoTen</a:t>
            </a:r>
            <a:r>
              <a:rPr lang="en-US" dirty="0" smtClean="0"/>
              <a:t>: String</a:t>
            </a:r>
            <a:br>
              <a:rPr lang="en-US" dirty="0" smtClean="0"/>
            </a:br>
            <a:r>
              <a:rPr lang="en-US" dirty="0" smtClean="0"/>
              <a:t>+ </a:t>
            </a:r>
            <a:r>
              <a:rPr lang="en-US" dirty="0" err="1" smtClean="0"/>
              <a:t>diemTB</a:t>
            </a:r>
            <a:r>
              <a:rPr lang="en-US" dirty="0" smtClean="0"/>
              <a:t>: double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524000"/>
            <a:ext cx="27432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SinhVien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2819400"/>
            <a:ext cx="27432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+ </a:t>
            </a:r>
            <a:r>
              <a:rPr lang="en-US" dirty="0" err="1" smtClean="0"/>
              <a:t>xepLoai</a:t>
            </a:r>
            <a:r>
              <a:rPr lang="en-US" dirty="0" smtClean="0"/>
              <a:t>(): String</a:t>
            </a:r>
            <a:br>
              <a:rPr lang="en-US" dirty="0" smtClean="0"/>
            </a:br>
            <a:r>
              <a:rPr lang="en-US" dirty="0" smtClean="0"/>
              <a:t>+ </a:t>
            </a:r>
            <a:r>
              <a:rPr lang="en-US" dirty="0" err="1" smtClean="0"/>
              <a:t>xuat</a:t>
            </a:r>
            <a:r>
              <a:rPr lang="en-US" dirty="0" smtClean="0"/>
              <a:t>(): void</a:t>
            </a:r>
            <a:br>
              <a:rPr lang="en-US" dirty="0" smtClean="0"/>
            </a:br>
            <a:r>
              <a:rPr lang="en-US" dirty="0" smtClean="0"/>
              <a:t>+ </a:t>
            </a:r>
            <a:r>
              <a:rPr lang="en-US" dirty="0" err="1" smtClean="0"/>
              <a:t>nhap</a:t>
            </a:r>
            <a:r>
              <a:rPr lang="en-US" dirty="0" smtClean="0"/>
              <a:t>(): void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3733800"/>
            <a:ext cx="27432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+ </a:t>
            </a:r>
            <a:r>
              <a:rPr lang="en-US" dirty="0" err="1" smtClean="0"/>
              <a:t>SinhVien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+ </a:t>
            </a:r>
            <a:r>
              <a:rPr lang="en-US" dirty="0" err="1" smtClean="0"/>
              <a:t>SinhVien</a:t>
            </a:r>
            <a:r>
              <a:rPr lang="en-US" dirty="0" smtClean="0"/>
              <a:t>(</a:t>
            </a:r>
            <a:r>
              <a:rPr lang="en-US" dirty="0" err="1" smtClean="0"/>
              <a:t>hoTen</a:t>
            </a:r>
            <a:r>
              <a:rPr lang="en-US" dirty="0" smtClean="0"/>
              <a:t>, </a:t>
            </a:r>
            <a:r>
              <a:rPr lang="en-US" dirty="0" err="1" smtClean="0"/>
              <a:t>diemTB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4734342"/>
            <a:ext cx="4724400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Xây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dựng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lớp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mô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mô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trên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Trong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nhap</a:t>
            </a:r>
            <a:r>
              <a:rPr lang="en-US" dirty="0" smtClean="0">
                <a:solidFill>
                  <a:schemeClr val="bg1"/>
                </a:solidFill>
              </a:rPr>
              <a:t>() </a:t>
            </a:r>
            <a:r>
              <a:rPr lang="en-US" dirty="0" err="1" smtClean="0">
                <a:solidFill>
                  <a:schemeClr val="bg1"/>
                </a:solidFill>
              </a:rPr>
              <a:t>cho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phép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nhập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họ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điểm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từ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phím</a:t>
            </a:r>
            <a:r>
              <a:rPr lang="en-US" dirty="0" smtClean="0">
                <a:solidFill>
                  <a:schemeClr val="bg1"/>
                </a:solidFill>
              </a:rPr>
              <a:t>; </a:t>
            </a:r>
            <a:r>
              <a:rPr lang="en-US" dirty="0" err="1" smtClean="0">
                <a:solidFill>
                  <a:schemeClr val="bg1"/>
                </a:solidFill>
              </a:rPr>
              <a:t>xuat</a:t>
            </a:r>
            <a:r>
              <a:rPr lang="en-US" dirty="0" smtClean="0">
                <a:solidFill>
                  <a:schemeClr val="bg1"/>
                </a:solidFill>
              </a:rPr>
              <a:t>() </a:t>
            </a:r>
            <a:r>
              <a:rPr lang="en-US" dirty="0" err="1" smtClean="0">
                <a:solidFill>
                  <a:schemeClr val="bg1"/>
                </a:solidFill>
              </a:rPr>
              <a:t>cho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phép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xuất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họ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tên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điểm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học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lực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r>
              <a:rPr lang="en-US" dirty="0" smtClean="0">
                <a:solidFill>
                  <a:schemeClr val="bg1"/>
                </a:solidFill>
              </a:rPr>
              <a:t>; </a:t>
            </a:r>
            <a:r>
              <a:rPr lang="en-US" dirty="0" err="1" smtClean="0">
                <a:solidFill>
                  <a:schemeClr val="bg1"/>
                </a:solidFill>
              </a:rPr>
              <a:t>xepLoai</a:t>
            </a:r>
            <a:r>
              <a:rPr lang="en-US" dirty="0" smtClean="0">
                <a:solidFill>
                  <a:schemeClr val="bg1"/>
                </a:solidFill>
              </a:rPr>
              <a:t>() </a:t>
            </a:r>
            <a:r>
              <a:rPr lang="en-US" dirty="0" err="1" smtClean="0">
                <a:solidFill>
                  <a:schemeClr val="bg1"/>
                </a:solidFill>
              </a:rPr>
              <a:t>dựa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điểm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để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xếp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loại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học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lực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dụng</a:t>
            </a:r>
            <a:r>
              <a:rPr lang="en-US" dirty="0" smtClean="0">
                <a:solidFill>
                  <a:schemeClr val="bg1"/>
                </a:solidFill>
              </a:rPr>
              <a:t> 2 </a:t>
            </a:r>
            <a:r>
              <a:rPr lang="en-US" dirty="0" err="1" smtClean="0">
                <a:solidFill>
                  <a:schemeClr val="bg1"/>
                </a:solidFill>
              </a:rPr>
              <a:t>hàm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để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tạo</a:t>
            </a:r>
            <a:r>
              <a:rPr lang="en-US" dirty="0" smtClean="0">
                <a:solidFill>
                  <a:schemeClr val="bg1"/>
                </a:solidFill>
              </a:rPr>
              <a:t> 2 </a:t>
            </a:r>
            <a:r>
              <a:rPr lang="en-US" dirty="0" err="1" smtClean="0">
                <a:solidFill>
                  <a:schemeClr val="bg1"/>
                </a:solidFill>
              </a:rPr>
              <a:t>đối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tượng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viên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6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4 </a:t>
            </a:r>
            <a:r>
              <a:rPr lang="en-US" dirty="0" err="1" smtClean="0"/>
              <a:t>buổi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lnSpc>
                <a:spcPct val="130000"/>
              </a:lnSpc>
            </a:pPr>
            <a:r>
              <a:rPr lang="en-US" dirty="0"/>
              <a:t>Lab 4 – </a:t>
            </a:r>
            <a:r>
              <a:rPr lang="en-US" dirty="0" err="1"/>
              <a:t>bài</a:t>
            </a:r>
            <a:r>
              <a:rPr lang="en-US" dirty="0"/>
              <a:t> 1</a:t>
            </a:r>
          </a:p>
          <a:p>
            <a:pPr marL="463550" indent="-463550">
              <a:lnSpc>
                <a:spcPct val="130000"/>
              </a:lnSpc>
            </a:pPr>
            <a:r>
              <a:rPr lang="en-US" dirty="0"/>
              <a:t>Lab 4 – </a:t>
            </a:r>
            <a:r>
              <a:rPr lang="en-US" dirty="0" err="1"/>
              <a:t>bài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03420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4: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sp>
        <p:nvSpPr>
          <p:cNvPr id="4" name="Subtitle 3"/>
          <p:cNvSpPr txBox="1">
            <a:spLocks/>
          </p:cNvSpPr>
          <p:nvPr/>
        </p:nvSpPr>
        <p:spPr>
          <a:xfrm>
            <a:off x="4114800" y="5181600"/>
            <a:ext cx="5029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b="1" kern="1200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Phần</a:t>
            </a:r>
            <a:r>
              <a:rPr lang="en-US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3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 smtClean="0"/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lvl="1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lvl="1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,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 lvl="1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pPr lvl="1"/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package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thạo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(encapsulation)</a:t>
            </a:r>
          </a:p>
        </p:txBody>
      </p:sp>
    </p:spTree>
    <p:extLst>
      <p:ext uri="{BB962C8B-B14F-4D97-AF65-F5344CB8AC3E}">
        <p14:creationId xmlns:p14="http://schemas.microsoft.com/office/powerpoint/2010/main" val="62420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chia </a:t>
            </a:r>
            <a:r>
              <a:rPr lang="en-US" dirty="0" err="1" smtClean="0"/>
              <a:t>các</a:t>
            </a:r>
            <a:r>
              <a:rPr lang="en-US" dirty="0" smtClean="0"/>
              <a:t> class </a:t>
            </a:r>
            <a:r>
              <a:rPr lang="en-US" dirty="0" err="1" smtClean="0"/>
              <a:t>và</a:t>
            </a:r>
            <a:r>
              <a:rPr lang="en-US" dirty="0" smtClean="0"/>
              <a:t> interface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file </a:t>
            </a:r>
            <a:r>
              <a:rPr lang="en-US" dirty="0" err="1" smtClean="0"/>
              <a:t>trên</a:t>
            </a:r>
            <a:r>
              <a:rPr lang="en-US" dirty="0" smtClean="0"/>
              <a:t> ổ </a:t>
            </a:r>
            <a:r>
              <a:rPr lang="en-US" dirty="0" err="1" smtClean="0"/>
              <a:t>đĩa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class (file) </a:t>
            </a:r>
            <a:r>
              <a:rPr lang="en-US" dirty="0" err="1" smtClean="0"/>
              <a:t>và</a:t>
            </a:r>
            <a:r>
              <a:rPr lang="en-US" dirty="0" smtClean="0"/>
              <a:t> package (folder)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MyClass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com.poly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Trong</a:t>
            </a:r>
            <a:r>
              <a:rPr lang="en-US" dirty="0" smtClean="0"/>
              <a:t> Java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/>
            <a:r>
              <a:rPr lang="en-US" dirty="0" err="1" smtClean="0"/>
              <a:t>java.util</a:t>
            </a:r>
            <a:r>
              <a:rPr lang="en-US" dirty="0" smtClean="0"/>
              <a:t>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endParaRPr lang="en-US" dirty="0" smtClean="0"/>
          </a:p>
          <a:p>
            <a:pPr lvl="1"/>
            <a:r>
              <a:rPr lang="en-US" dirty="0" smtClean="0"/>
              <a:t>java.io: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/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java.lang</a:t>
            </a:r>
            <a:r>
              <a:rPr lang="en-US" dirty="0" smtClean="0"/>
              <a:t>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3352800"/>
            <a:ext cx="746760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package </a:t>
            </a:r>
            <a:r>
              <a:rPr lang="en-US" sz="2800" dirty="0" err="1" smtClean="0">
                <a:solidFill>
                  <a:srgbClr val="FF0000"/>
                </a:solidFill>
              </a:rPr>
              <a:t>com.poly</a:t>
            </a:r>
            <a:r>
              <a:rPr lang="en-US" sz="2800" dirty="0" smtClean="0">
                <a:solidFill>
                  <a:srgbClr val="FF0000"/>
                </a:solidFill>
              </a:rPr>
              <a:t>;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/>
              <a:t>public </a:t>
            </a:r>
            <a:r>
              <a:rPr lang="en-US" sz="2800" dirty="0"/>
              <a:t>class </a:t>
            </a:r>
            <a:r>
              <a:rPr lang="en-US" sz="2800" dirty="0" err="1"/>
              <a:t>MyClass</a:t>
            </a:r>
            <a:r>
              <a:rPr lang="en-US" sz="2800" dirty="0" smtClean="0"/>
              <a:t>{…}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892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import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package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java.lang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import </a:t>
            </a:r>
            <a:r>
              <a:rPr lang="en-US" dirty="0" err="1" smtClean="0"/>
              <a:t>ngầm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3538478"/>
            <a:ext cx="5630516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package </a:t>
            </a:r>
            <a:r>
              <a:rPr lang="en-US" sz="2000" dirty="0" err="1" smtClean="0"/>
              <a:t>com.polyhcm</a:t>
            </a:r>
            <a:r>
              <a:rPr lang="en-US" sz="2000" dirty="0" smtClean="0"/>
              <a:t>;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import </a:t>
            </a:r>
            <a:r>
              <a:rPr lang="en-US" sz="2000" dirty="0" err="1" smtClean="0">
                <a:solidFill>
                  <a:srgbClr val="FF0000"/>
                </a:solidFill>
              </a:rPr>
              <a:t>com.poly.MyClass</a:t>
            </a:r>
            <a:r>
              <a:rPr lang="en-US" sz="2000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import </a:t>
            </a:r>
            <a:r>
              <a:rPr lang="en-US" sz="2000" dirty="0" err="1" smtClean="0">
                <a:solidFill>
                  <a:srgbClr val="FF0000"/>
                </a:solidFill>
              </a:rPr>
              <a:t>java.util.Scanner</a:t>
            </a:r>
            <a:r>
              <a:rPr lang="en-US" sz="2000" dirty="0" smtClean="0">
                <a:solidFill>
                  <a:srgbClr val="FF0000"/>
                </a:solidFill>
              </a:rPr>
              <a:t>;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/>
              <a:t>public </a:t>
            </a:r>
            <a:r>
              <a:rPr lang="en-US" sz="2000" dirty="0"/>
              <a:t>class </a:t>
            </a:r>
            <a:r>
              <a:rPr lang="en-US" sz="2000" dirty="0" err="1" smtClean="0"/>
              <a:t>HelloWorld</a:t>
            </a:r>
            <a:r>
              <a:rPr lang="en-US" sz="2000" dirty="0" smtClean="0"/>
              <a:t>{</a:t>
            </a:r>
          </a:p>
          <a:p>
            <a:pPr lvl="1"/>
            <a:r>
              <a:rPr lang="en-US" sz="2000" dirty="0" smtClean="0"/>
              <a:t>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){</a:t>
            </a:r>
          </a:p>
          <a:p>
            <a:pPr lvl="2"/>
            <a:r>
              <a:rPr lang="en-US" sz="2000" b="1" dirty="0" err="1" smtClean="0"/>
              <a:t>MyClass</a:t>
            </a:r>
            <a:r>
              <a:rPr lang="en-US" sz="2000" dirty="0" smtClean="0"/>
              <a:t> </a:t>
            </a:r>
            <a:r>
              <a:rPr lang="en-US" sz="2000" dirty="0" err="1" smtClean="0"/>
              <a:t>obj</a:t>
            </a:r>
            <a:r>
              <a:rPr lang="en-US" sz="2000" dirty="0" smtClean="0"/>
              <a:t> = new </a:t>
            </a:r>
            <a:r>
              <a:rPr lang="en-US" sz="2000" dirty="0" err="1" smtClean="0"/>
              <a:t>MyClass</a:t>
            </a:r>
            <a:r>
              <a:rPr lang="en-US" sz="2000" dirty="0" smtClean="0"/>
              <a:t>();</a:t>
            </a:r>
          </a:p>
          <a:p>
            <a:pPr lvl="2"/>
            <a:r>
              <a:rPr lang="en-US" sz="2000" b="1" dirty="0" smtClean="0"/>
              <a:t>Scanner</a:t>
            </a:r>
            <a:r>
              <a:rPr lang="en-US" sz="2000" dirty="0" smtClean="0"/>
              <a:t> </a:t>
            </a:r>
            <a:r>
              <a:rPr lang="en-US" sz="2000" dirty="0" err="1" smtClean="0"/>
              <a:t>scanner</a:t>
            </a:r>
            <a:r>
              <a:rPr lang="en-US" sz="2000" dirty="0" smtClean="0"/>
              <a:t> = new Scanner(System.in);</a:t>
            </a:r>
          </a:p>
          <a:p>
            <a:pPr lvl="1"/>
            <a:r>
              <a:rPr lang="en-US" sz="2000" dirty="0" smtClean="0"/>
              <a:t>}</a:t>
            </a:r>
            <a:endParaRPr lang="en-US" sz="2000" dirty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691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6" descr="data:image/jpeg;base64,/9j/4AAQSkZJRgABAQAAAQABAAD/2wCEAAkGBxQSEhQTExIWFBIUFhQXGRQQFBgWFBQVFBYWFhQWFB4ZHDQgGBolHBMUIjEiJjUtLjAuGB8zODMtNygtLisBCgoKDg0OFhAQGTglHCQrMjc3LCs3KzgsKywtODArLDc3LDcwNywsKyssNywrKyssNywsKys3KysrKysrKysrK//AABEIAGYAZgMBIgACEQEDEQH/xAAbAAEAAgMBAQAAAAAAAAAAAAAABAYDBQcCAf/EADoQAAEDAQUEBwUHBQEAAAAAAAEAAhEDBAUSITEiQVFhBjJScYGRoXKxwdHhEyMzQmKCohZDkrLwB//EABgBAQADAQAAAAAAAAAAAAAAAAACAwQB/8QAHREBAQACAgMBAAAAAAAAAAAAAAECAxFBMTJREv/aAAwDAQACEQMRAD8A7ii+EwsLrZTH9xs8MQlBnRRTeFPiT3Nd8l4N5t3NcfD5oJqLWVL3A/JHtPaFF/qDIdRpjTGXkcsgnBy3qKtvv89sftpn4lYKl+ntP8A0KX4y+I/vH6taKrWG83PqMnENoavneActN6tK5ZZ5dll8CIi46IiINH0ub91Td2a1E+BdhPo5VytedUFzQQIJGTRuMK0dLWTZKv6QHf4ODvgqbbfxHczPnn8VbqktvKnbbJOE1lqc4TiPn8l5JnUk95JUWyO1Clgei0fmTpnuVvaGymJJjeVkRAF1wCytZC9MZHehQZbG6HtPP6/BXlUGm+Ht7x65K+UzIB5BZt3s06fV6REVS4REQRL3o46FZnapvHm0rn1R+INd2mMPm0LphC4lfl9vs32dMMaYZEumdhzmnIdyt0+yrd6rFZ+sFOq5N71Qbt6RVqlQCWgAE7LPmvVvvyq52VR0DLKB36LSyrosgLW6uA7yAqFQrPdtOe48JcfNZcSC9seCJBBHEGQvD3wqK6+jZ82vgn8pzB7wtrdnSqlW2TsVDuecnH9J+BQWBhzB5j3roFkMsb3D3LmZeV0i63TSZ3e5UbumjR2lIiKheIiIC4T/AOk0cNYcn2gfzDx/uuvW28ajHFuEDgczI4rmfTmyVKziWMNR4rTDRoH025nlLVPXeMor2TnGqnYPu2Htv9Gr3QpyeQ1U6h0fqhs1CynvJqPE85hTGXMzqmsTlMUqZM85OULTc8Z2zTDK9NZUtYGg8TotfabydoD4jLyVkF22fLYfUnTHUyJ7JFMZHkVnohjfw6NJmYGTA589kySWunSRBULuxTmnJR22ao87FN7yewxzvcFOo9GLS7WngHGq5rfQmVbqlqfoahA0hzhTznMFogseOeRWF0ankDiGETuDpEsdpmDCjd3yJzR9r7cNmq0xFW0U30+DJe5vc7TwK6p0bt7H0mgHMYhDsiYJXLGO3ieZA0nt5EZ7nAq2XG77luky7qmY2jvBKryzuXlZjhMfC/otFYbzeMnAubx3j5rdUqocJB/7moJvaIiCPbLKKgg67jwVJv8Au0tLnQZykN4DLEOIiPJX5R7ZZBUEHIjQ8Pog5O9kGCM1HqsgcWjPeXU9dpkZu9knzGStN9XVBOUR6cxxCg0rsbqXE92SDROkiSW56iWNa9p3kbbwSN68uByneIGIFx5MeHuh7czmG5eqslO7KTdGa56mJ4xMKTTphvVAHsgBBW6N2vPVa7DAG3stw57JyaCJMjWOKzMu4DrVGAwRs7Rg7jhEnxK31RgcIIkLDSsVJvXxH90N9I96DVCzUQQXY3RvyaAPVxHKVbropM+yZhALdqNT+Y8VX7Rf1joHCMGMRstBqVM9Mmgn1U6zX9UqMb9nQdv/ABGuadTq3UeKCwIKuHOcPMmFXsNtqmMbaY4MEu9Fno9EnvzqPqP9t2EeX0Qb6j0jozhc8Fw7G15wi+XT0dp0ZIa3MRpPqUQbtERBGt1jFQcxofgeSp1usjqTjllvbw5jkr0otusYqDg4aH4Hkgo1qtIpnCQcWWQ55hYm2io7qUz3lW+ncLZxOIJ4gZ5cyp1K7qbfyz7Wf0QUend9d+ro5NzP8VsLN0VJzdJ9ogfMq5NaBoI7l9QaOydHGMzhoPFrZd5uzWxp3dTG6faM/RS0QeWsA0AHcvSIgIiICIiAiIgIiICIiAiIgIiICIiD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4" name="Picture 8" descr="http://help.vcslearn.org/wp-content/themes/vcs_help/assets/images/lapto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46" y="2824763"/>
            <a:ext cx="1613906" cy="161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10" descr="data:image/jpeg;base64,/9j/4AAQSkZJRgABAQAAAQABAAD/2wCEAAkGBxMTEhUUERQUFBQVFhQaGBYWFRgXFxYWFxwWFxYXGRUYHyggGBwlGxccITEhJSktLi4uFx8zODMsNygtLisBCgoKDg0OGxAQGTAlICQ3LC0sLCwsLCwsLCwsLCwsLCwsLCwsLCssLCwsLCwsLCwsLCwsLCwsLCwsLCwsNzcrLP/AABEIAMwAzAMBIgACEQEDEQH/xAAcAAEAAgMBAQEAAAAAAAAAAAAABQcEBggCAwH/xABHEAABAwICBQgGBwUGBwAAAAABAAIDBBEFIQYSMUFRBxMiMmFxgZFSYqGxwdEUIzNydIKSQkOywvAVRFNjosMIJFRzg6Ph/8QAGQEBAAMBAQAAAAAAAAAAAAAAAAIDBAEF/8QAJREAAgIBBAICAgMAAAAAAAAAAAECAxEEEiExE0EyUSIzQoGR/9oADAMBAAIRAxEAPwC8UREAREQBEWi6d6ZT0c7Ioo2EOj19d4JudYiwAI2W/wBS43hZOxi28I3pFTz+UetO+IdzPmVjScoFcf3rB3Maq/NEt8Ei6kVHP00rj/eHDuDfkvm/SKvcCTNPYbSLgAcSQMlzzL6HgfsvVFQH9r1TyG8/O4kgACR9yTsAAOZWYMHxF+2Kqd97X/mKK7PSO+DHbLyc4DaQF8H10Q2yRjve0fFc/wAtK/nObe064dqlrtode1ie9T8egFaf3TR3vaitb6R10pdyLcZi1OXBomiLnGwaJGkk8AAVmqhdHW6lZDfLVmaD3tdY+0K+lOE9xXZDYERFMrCIiAIiIAiIgCIiAIiIAiIgC0Hlfw/Wp4pwM4ZACfUkyPtAW/KK0qoOfo54t7o3W+8BdvtAXGso7F4eSu+TGCN1Q9kjGP1o7jWaHWLSNl+9WBjmExGlnayONpdDKAQxosS022Diqz5OKq1XCb9drm+bSfeFcUwu0jsKrrX44LbuJFa8kxAll9aNpHn/APVv+PQ69NOw7HQyjzaQqq5LsRb9OEQ283IP02+Styu+zf8Acd7iu18xFqxMobBT9bC714z7QugFyzh+Lu14wPSj94XUjTkD2KFD4ZPU9opTS5upidQP82Jw/MyJ3vurrjOQ7gqA5SZnnF5tQEtDoLloJGUcd8xw2eCtaXT2iY37QuIAyDTn5rsGss5ZFuMcIq11QGYg5m8Vjh/7Sr9XOcUnOYgJv2ZKprhc5jWfrC66MSn2L10ERFcZwiIgCIiAIiIAiIgCIiAIiIAvwhfqIDnt1QaSscc7QVLjb1Wv1rfpVl1PKdSgdBkj7jLINVd6fwhuI1TfScx/62N+Sg4oHsGpILOba+/IgOafIhZd7i2kblCM0mzJwKqdS1Yqo3Nc8GQ6pYS20gcCDmDlf2Laa3lIq5GOZaMBzS02bbIixtclaa88Bc8Av3mJPRA7z8lxTwicq030Y8NHG0izBla1y429qmKjEppBaSWRw4FxI8isRlK/i0eBK+gpuL3eFgoOa9E9mezw7tJ8TkvlzrL2uLnddZIo2cL/AHiSvlVRgagAAzOwdhUdyJYPrRZywW/6iD+JdHLml9TzQbILXZJE7PZdpuLq+9EtImVsAkbZrxk9l76rvkdoKv08uzLqovhk2iItJjCIiAIiIAiIgCIiAIiIAiIgCIvwoCgeUqtjkxOR0L2yNMMQJaQQHsL2ubcbxYZLxjEV2Us46ssGof8AuQOcw372Fn6VBY5QvjmlDhZzJpWOHB1y5p7nMcD5rZoYjLg2uP7tVnwZK1gN+zWdfwWWay2ba3hIgGus4HtUkSoV0iloZNZoPYs0jWj6XX4iKJILCrpLFvj8FmqIxp2be4rqWSLYnjMzRGzrSSMaOFzcD3rM0Vxyow+qMbwWSxkscx2QcBtYeI3g9ossXAT9dTW2/SIvYR81cfKToCyvZzsNmVTB0XbBIB+w/wCB3K+uttcGa2xKST9m0YFjMVVEJIj95v7THbwQpFc54BpHU0E5bK10UrOi9rwQHDg9vucPBXTo3pjT1YADhHKR1HHafVdsd71ohZnh9maynHMejY0RFaUhERAEREAREQBERAEREAREQFP8rOD81VNnaPq6tojfwE8dzG78zej3jtVdYlW1EUZhie8QzG7o27HPFtu/YBl2LoPlAwX6XQzRjrtaXxnhLH0meZFvFUponj5jkiqGgEtI1mkXuD1tuy437ist34yUv9NlD3RcTXJJT/XtUzg0t2kcF9eUSla2se+P7KdrJoyNmrJe/k9rgozAZbOtxCqnHCL4TzhsnkRfhdbaqS8/VC40emO74qTfVtG+6icQeHOuOAClHshLozNGGg1dGDvnZ/EF0wuZdH5Wx1lK551WskYXE7ANbMldMMeHAFpBB2EG4I7CtdHTMOp7RB6VaI01ey07SHt6krMnt8d47DcKntItCazDyXsBmgB67Aejw12jNnfsV/oQrJ1qRVC1xKX0V5Rpo9Vkh51nov64Hqv3+KtLBdIqepH1T+lvY7Jw8N/gtZ0u5NYKnWkprQTHM2H1bz2tHVPaPIqsJXVFFNzVQHMkYbgg523Oa4dYG21U751/LlF+yu348M6LRaPoRpjz2rDObvI+rk3P7D639bVvC0RkpLKM0ouLwwiIpEQiIgCIiAIiIAiIgPMjbgjiCuWKaEwyvj9CSRhH3HFvuAK6pXNGnEPM4nVs2fW67b8Hta6/mVVbFNcltMmpH5jLXSRMIN2xhwA4BxBPhfPxPFQtJLqEO4FTWHTa3R2h3vWNiWGc0b5kO2dh4LGpbXtl/Rva3fkj8dibivPOk7VjBh3N+JUjTYJK/N7tUdvD4LuEN32YjntG0/FeGz36jHO7dgUq3CaZvXqGA99/cvq2mp/3c8bjwJIXcHMkLFLc9MaruG7wW6aI6V1FJYMPOQ743HLvaf2T7OxQNTRDY8W4EbPArDLJITfrN4/NQ3yT47OuEWuTonR/SKCrbeJ1nDrMdk5vhvHaFLrnbCsUIcHxuLHjYWmx8CrL0d09vZlWAN3OtGXe5o2d4yWqu9PiXBjsoa5jyb8qN5YIny4k1kTAJBHGOtd0usTq6rezMWV3QTNe0OY4OacwQbg+KoLSfFjNionuBzdQxjMs9SKTU8zmfFWWNYIVLk94Rh9ZDMYPo8xma8FgaMg4Hra/V1Nhve2SvuG+qNbrWF+/evYRdhBQWERnNzeWERFMgEREAREQBERAEREAVA8s0QZi7Xf4lPCT360rPc0K/lR3L9TkVdNJudA5t+2N9/8AcUJrMWTg8SNPbkbjJbTTQtqYc9uw8Q4b/itVjkuAePvU3oZPeoMV+vcC/pWu34hec02mvaPSi8Ya6Zh07RGXlwzZlbt3eaCmfL0pCSPRvZo7+PipTSmm5qo1Tq3e1pIaQekDbdvsrK0W0GhYxslS0SyEAhjs44wdgDNjnesfCythCU0sFc7Iw5ZV1Jg2uOg0uHqRucPMCxXqrwBzWlz2Oa3eXxPa0W4kiwXQUbA0WaAANwFh5LQuWvFTDhzo2mzqh7Y/yX1n+bW6v5lf4EvZnepf0Vb9DcwXYbt4X1mHu3jvXqlqBrau47vgt35KNEoJqF752axfIQ03Ic0MAHRI2Z3y2ZLV9IMGEFdJGx2syO1nb7uAOqe0XzVVleFktrt3PCIirw613xfp+IX7R4mdjv671nOPBYNdSXzGR7Nqzs0YNjwnSmaj6Ub7s3sdmw39xvvCgMOqGPrWVE9rOqBI+NoIYNZ2sSBttck7ViPo5RE4vs1uXWIBPcNyxaaV5bqgm18h2lXwk0iicVk6ljeHAFpBBAII2EHYQvSxsNp+bhjjGxkbG/pAHwWStxgCIiAIiIAiIgCIiAIiIAqh/wCIFvRpD2zDzDT8Fbyqb/iDH1FKd/OvHmw/Jcl0dj2VXhsmRHiPis+l19fWi6zbnuy2qEpJCNU/0RsUpR1b2udzd997DcVhnDEsm+qaccfRk1E7pbGQ3I2HZZbvgHKXUxNaydrZ2gWDj0X23XIyPfZaFGMllwRZqMZOHROUIz7Rb1PykRuH2Dx+Zq1PT7nMUfC5hbFFFrHVcbuc878sgLAeZURSM2BrXO7hYeZWc+rZEPrJGs9VnSf7fkktTJ8EVporkz6fFqiCmjp4Xc2xgtdjbOcSSXOL3bLkk5WstffG43JO0kk9p2kuO/zSr0iGyGO3ryG5PgoKrqXyG8jy7sGTR4BQc5S7ZZGEY8pEnLVws2u1jwb0j57AsObFn/u2hg4nN3tyCw2sO4WXrmeKidyY1W9xBLyXHiVJaJUnOVNOz0pWX7tYE+wKLxDIW4kLceSyl18Qi4Ma93k2w9pCur9FNj7L5REXoHnhERAEREAREQBERAEREAVe8s2jVRW00P0VnOOikLnMuA4tLS27b7SCdisJEBQGl+ickGGUE0jNSSNjopmm1xrPfJHe3AuI/Mtewi+obFudwQQSQdtxYG66H0xwn6VRTw5azmEsvue3pM9oC54wdtmuByOsQRw2ZLNe9q4NOnW54Mlhja8B5fYi99Ube66yP7RY37OO59J5v7AsGs6w7l8mrG3k3JYM6fEZHZF5A9FvRHszPiVidwQL6MBXMDOTxzZO0r2yMKUwnA56g2gifJ2gWaO9xyW74NyXvNnVUoaPQizPi8j3DxU41yl0iuU4R7ZXIaTl5AfJbDhOg9bUZiPm2n9qU6o8BYuPkrewfRqlpvsYmh3pnpPP5jmPBS60R0q/kZ56p/xOedPtGW0T6ePnDJI9rnPys0WIAsNvFbTyL0l6ieS3Uia2/a91/wDbULytVGvihbuiijHibuPsIW68jVLammk9OW3g0Ae8ldUV5El6Iyb8eX7LCREWozBERAEREAREQBERAEREAREQBc2vbaao/ETfxFdJLnCqH/MVP4iX+IrNqfiatJ8zBrOsO5fSioJJXBsbHOcdzQSfILc+T3RuCslkNQHOEQaQ0GwNydts9ytzD8NhgbqwxsjHBrQL953+Kqqpc1nJbdcoSawVLg3JjUyWMxbC3ffpP/SMvM+C3jCOT6jhsXtMzh/iZt/QMj43W2ItMaYR9GaV85ezxFGGgBoDQNgAsB4Be0RWlIRF5kfYEnYAT5IDnPS+p53Eqx/CVzB/47R/yq5uTOm1MOh9fWf+pxt7LKhJpi58sm98kjvNxPxXSmA0nNU0EfoRRt8Q0ArPVzNsvs4gkZ6Ii0FAREQBERAEREAREQBERAEREAXOWIC1TVfiJfeujVzpi+VXVfiJfes2q+Jq0nzN/wCR4dKoPZH/ADKzFW/I6Mqg9sfucrIU6P1or1H7GERFcUhERAFF6UVXNUdRJ6MMh/0lSi1zlEp5JMOqWQtL3uYBqjMkXGtYbzq3yXH0dXZROjdLzksEe3XkjB7iRf2LpgBUfyZ4BM+sie6N7I4ek5zmlouBZrRfabn2FXiqaF+Jbc+eAiIrykIiIAiIgCIiAIiIAiIgCIiALnbSAWrav8RJ8F0SueNKMq+r/EP9wWbVfA1aT5lhcjY+rqD67B7CrFVe8jY+onP+aPY0KwlZR+tFd/7GERFaUhERAEREAREQBERAEREAREQBERAEREAREQBERAFz7plEW4hVhwIvMSMtxa0g+S6CWFX4TBMQZoo5CNhc0EgcLncqra/JHBbVZ45ZNR5H4rUkjvSmdbt1Q0e+/kt7XiKJrQGtAa0ZAAWAHYAvanCO2KRCct0mwiIpEQiIgCIiAIiIAiIgCIiAIiID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8" name="Picture 12" descr="http://images4.wikia.nocookie.net/__cb20111222122639/pawnstarsthegame/images/f/f3/Antique_Potty_Chai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509" y="28697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0" name="Picture 14" descr="http://images2.wikia.nocookie.net/__cb20111025181529/ageofempiresonline/images/4/47/Li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699" y="2831616"/>
            <a:ext cx="1600200" cy="16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6" descr="data:image/jpeg;base64,/9j/4AAQSkZJRgABAQAAAQABAAD/2wCEAAkGBxQSEhUUEhIVFBUVFRgUFBUUFBQXFBMUFhQZFhQXFRYaHSglGB0lGxUdITEhJSkrLi4uGB8zODUsNygtLisBCgoKDg0OGxAQGzQkICQtLC8rNiwsLCwtLC8sLCwsLCwsLCwsLCwsLCwsLCwsLCwsLCwsLCwsLCwsLCwsLCwsLP/AABEIAGYAZgMBEQACEQEDEQH/xAAbAAACAwEBAQAAAAAAAAAAAAADBQACBAYBB//EADcQAAEDAQYDBQYEBwAAAAAAAAEAAgMRBAUSITFBUWFxIjKBkbETUmKhwdEjQlPwFBUzgpKy8f/EABoBAAIDAQEAAAAAAAAAAAAAAAAEAgMFAQb/xAAuEQACAgEEAQEFCAMAAAAAAAAAAQIRAwQSITFRQRMiYXGhFCMyUoGRsdEkwfD/2gAMAwEAAhEDEQA/APuKAIgCIAiAKl4BpxUHNJ0dUT2q7fAUCZPVxbwAPnX7KmOZObj4om4VFMKSrm6IUeMeDp+6LkZqXQNUWUzhEARAEQBEARAFXmihJ0jqVg4pw4VBVePNGatEpQcXTMV5yUAcNWuB+hWfr8jjFTXoxjBG24v1L/xg7Pxfaqsjq04r4nPYvn4GWCb8V54gfJIYM/8Aky/7ounD7tBbRb6Rlw1267JvPrKxbl+hXDBc6Zou80Y0cgmNI6xqyvNzNsNJaACBuTQDjxV8s6TS8lccbab8Bgr0ys9XQIgCIAq51FBySOpWUkkFFCc1RKMXYnneY31b3XajnxWBnyS0+Xcun2PQSyQp9oFJLXEBmDmOR3VWXM8icVyn0TUapvsqInUG1DUKuGLIopX07O742VdG4Z19Fz2Moyck+TqlF8GaWQgAOGQVOTdST6RbFJ20a4beM3VyAo0b809DWVb8cIplgfEQ92EkmV5zOTeAHLxTOjbnJ5ZleekljiOg9bSmkIUWa6uilGSfRxqj1SOEQAG0xBwIOiozQU40yyEnF2hLJO+I0ccbdidehWFkzZdPKpcofjCGRWuGBYMRoO7rTglW/aul+H+Cbe3l9m2KMDRNQio9C8pWELFNojYCVqXm6LIsw2gpWeRMYghNaHFpySkpNMdgk1yMbDeIPadq3Rg0B4rRwamuX6dIWy4GuF6+oysmOc1ecMezRli6ngn8DyZ3cuhbJswqo8vz4H0YoFtwVIzZO2WUzhSQkDIV5KE20uCUUr5Fk16gGj2uYeYyPQhZuTWqPEk0Nx0zauLTFtqtFe6/EDsdR0KydVnTXDtMaxwrtUw1nyChCShErnyzXG5TWV+hU0ERKb8kAMwS2SRZEXTpVyGoim2BQk7G8ZhZLgcHa01HEK3G6dl7jujR09ltzW0c+Qcmt0HlqtnBqFHmT/Yy8mGT4jH9xlZL19ofw2PcPeIo3zOvgtLFqt791CmTTbF77S/kaNT8ehRkKHQIX3hp3MQ4ZfVZ+qUWurGcPfdHM2hwD6AFvI9V5jUtRnSVGrBNx5dm+N665C7RsiehZCmUQuNDykNoGV6XnkLIoXTvVO4YghXanKSdjcELpir4jERvcga5rSY3PIyyphFDlryWhp6b5Viepck3TSOxsegyw8ssvJehwKNGJl77s1hNopAWpjiOy4N5luL6hU5oya910WY3FP3lYltVln/WB8MPosjNiz/mH8eTB+X/AGILXUPo41OW9VgaqLU+TRx048GuzTqCnaKZwNjJVByKXEv7dVubI7AUkyrcrJqJjmkXUi6MRdO9XxQzFGGUpiKLojO5oZHN7Dw3M/mofJOYFJ/hYtqJwT95WdHYrHaRrOOmAO9aLWw4s35jMy5dO+ofWh5C0gdogniBT5VK1caaXJnyab4LkqTdHEJr4tkTcnkE+6Dn5fdZmrzY+mPabFllzE5W2yAkFrMI0/6vO6mKbtKjXxxaVN2ysciSaOuJqZaFB2VOAX26hRHYUfMuqJ1RMssysjEtjExSvV0UXRQFo3TCVKyT8DSw2lkYAliqBvTtCuaawbY1uQvlxznzCR2N02uN7fw3AgbVzHUHMLe02WElwYeoxZIS99DIJ5CpSRlRT0NFGcdyo7F07Mf8tjbmI216Cp8SlJaWC5oY+0ZJcNiG+ouyfaODR+VjdztU7rI1eL0bNDSy59xX5bOabJRY8oUabQVsqrcSO0v7Zc2nNpV0y6onVEA+VTUSaiDaC48ldGJJug7MIIrXCDnTXwViW516EOWnXZ111xEgUc2WM6EjtDlzWvpsd/FGPqJJPrbIZtuuKuIMaHe8BQ+YWjHSwXNCj1OStt8G4BNpULM9XQM9slLW5NLjs0bnmdhzVGaTS4Rbiim+XSERuYvJktDsR91tcLRw4lZb0spPdM0PtaitmFV8X2xRfVj7ONwwHuxsFNPiSGower48DumyW9sefL/oSPa5tKgiuY5jiEjKFdjqafRX2hUdoUe5ldUQ4Ltg4lTUURc/AZwIbUA4a0rz4KaTl10RXLp9j677G1zRljhf/lG7Q+Fd9k9gwL9P4EM2VqT5qS+pss11SWd+KE42HvROOfVjtK9U7DBPE7jyiiepx541k4fo/wCzooXVAOfiKHxC1MbtGZJU6LqwiRAHlFxoCrwoTVIkjmTYTapjI7+kzssH6hGrulfOix3head+hq+2WnxbI/iffw+HzB3vZcLJZHDbAwcG6V6kkqrPgUbkyemybpRgvmxVZ7qqyMkEGR9ByZStfIVSn2a0mvUbnqKnJLpL6g7LYcUz46nsh3mNKqK09uiU8u3Ep+aK26yFkccoBoe9XZ1f35KXsNsVJncWRTnLH+x0sN2hxdlWOVoJHB3LhUH5J/Hpr+TMuWoaS55iylzWZ1mlMTs439qJ3xfmaedM/BWYIPFPa+n0d1OSOfH7Rdrv+zpAFrJWjLbLKVHCLoEQBEAVc2oooyVnU6PGsAyC4oJHXJsVX9YzKGR7OeC48GtzP28UlqsTm1FDmkyrE3PwuPmzZ/CDLLu6csqeisWBUUe1fPxFF32KlrndthZT+4Z/6lJ48P3zHc2a9NBfP6DC23W18To6ZOBpyOoPgUzl0ycaFsWplDIp+C9zNIiYHd4Nwu6tyPop6WLUFZHUte0bj0bHxA6jeviNCmHjTKFJroIFNIiRdAiAIgCIAiAIgDyi5tO2eoo4DbCA4u3IAPQVp6lQWNJ2TcnVBFOiB4AhKgs9XQIgCIAiAP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54" name="Picture 18" descr="http://t3.gstatic.com/images?q=tbn:ANd9GcS71lDeCqE5zD8kcBntdyz9acOOmoJfd6qA_uew03uNpGTRswMSGw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4629148"/>
            <a:ext cx="1752602" cy="175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6" name="Picture 20" descr="http://icons.iconarchive.com/icons/icons-land/gis-gps-map/256/Bank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591050"/>
            <a:ext cx="1828799" cy="182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8" name="Picture 22" descr="http://t0.gstatic.com/images?q=tbn:ANd9GcSZBH1KoGeWb_oj7AOF-U0s8LWEp_xdOKE5i4UtKaK9mvEvUOaPq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959" y="4533899"/>
            <a:ext cx="19431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Khái</a:t>
            </a:r>
            <a:r>
              <a:rPr lang="en-US" sz="3200" dirty="0" smtClean="0"/>
              <a:t> </a:t>
            </a:r>
            <a:r>
              <a:rPr lang="en-US" sz="3200" dirty="0" err="1" smtClean="0"/>
              <a:t>niệm</a:t>
            </a:r>
            <a:r>
              <a:rPr lang="en-US" sz="3200" dirty="0" smtClean="0"/>
              <a:t> </a:t>
            </a:r>
            <a:r>
              <a:rPr lang="en-US" sz="3200" dirty="0" err="1" smtClean="0"/>
              <a:t>về</a:t>
            </a:r>
            <a:r>
              <a:rPr lang="en-US" sz="3200" dirty="0" smtClean="0"/>
              <a:t> </a:t>
            </a:r>
            <a:r>
              <a:rPr lang="en-US" sz="3200" dirty="0" err="1" smtClean="0"/>
              <a:t>đối</a:t>
            </a:r>
            <a:r>
              <a:rPr lang="en-US" sz="3200" dirty="0" smtClean="0"/>
              <a:t> </a:t>
            </a:r>
            <a:r>
              <a:rPr lang="en-US" sz="3200" dirty="0" err="1" smtClean="0"/>
              <a:t>tượng</a:t>
            </a:r>
            <a:endParaRPr lang="en-US" sz="32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457200" y="1066799"/>
            <a:ext cx="8229600" cy="1757963"/>
          </a:xfrm>
        </p:spPr>
        <p:txBody>
          <a:bodyPr>
            <a:normAutofit fontScale="92500" lnSpcReduction="10000"/>
          </a:bodyPr>
          <a:lstStyle/>
          <a:p>
            <a:pPr marL="463550" indent="-463550">
              <a:lnSpc>
                <a:spcPct val="130000"/>
              </a:lnSpc>
            </a:pPr>
            <a:r>
              <a:rPr lang="vi-VN" sz="3000" dirty="0" smtClean="0"/>
              <a:t>Biểu diễn đối tượng trong thế giới thực</a:t>
            </a:r>
          </a:p>
          <a:p>
            <a:pPr marL="463550" indent="-463550">
              <a:lnSpc>
                <a:spcPct val="130000"/>
              </a:lnSpc>
            </a:pPr>
            <a:r>
              <a:rPr lang="vi-VN" sz="3000" dirty="0" smtClean="0"/>
              <a:t>Mỗi đối tượng được đặc trưng bởi các thuộc tính và các hành vi riêng của nó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8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Đặc tả truy xuất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. </a:t>
            </a:r>
            <a:r>
              <a:rPr lang="en-US" dirty="0" err="1" smtClean="0"/>
              <a:t>Trong</a:t>
            </a:r>
            <a:r>
              <a:rPr lang="en-US" dirty="0" smtClean="0"/>
              <a:t> java </a:t>
            </a:r>
            <a:r>
              <a:rPr lang="en-US" dirty="0" err="1" smtClean="0"/>
              <a:t>có</a:t>
            </a:r>
            <a:r>
              <a:rPr lang="en-US" dirty="0" smtClean="0"/>
              <a:t> 4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private</a:t>
            </a:r>
            <a:r>
              <a:rPr lang="en-US" dirty="0" smtClean="0"/>
              <a:t>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class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public</a:t>
            </a:r>
            <a:r>
              <a:rPr lang="en-US" dirty="0" smtClean="0"/>
              <a:t>: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{default}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/>
              <a:t>L</a:t>
            </a:r>
            <a:r>
              <a:rPr lang="en-US" dirty="0" err="1" smtClean="0"/>
              <a:t>à</a:t>
            </a:r>
            <a:r>
              <a:rPr lang="en-US" dirty="0" smtClean="0"/>
              <a:t> public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Là</a:t>
            </a:r>
            <a:r>
              <a:rPr lang="en-US" dirty="0" smtClean="0"/>
              <a:t> private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protected</a:t>
            </a:r>
            <a:r>
              <a:rPr lang="en-US" dirty="0" smtClean="0"/>
              <a:t>: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{default}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con </a:t>
            </a:r>
            <a:r>
              <a:rPr lang="en-US" dirty="0" err="1" smtClean="0"/>
              <a:t>và</a:t>
            </a:r>
            <a:r>
              <a:rPr lang="en-US" dirty="0" smtClean="0"/>
              <a:t> cha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mũi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38200" y="5867400"/>
            <a:ext cx="108876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public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28726" y="5867400"/>
            <a:ext cx="16399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protected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70428" y="5867400"/>
            <a:ext cx="149393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{default}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66129" y="5867400"/>
            <a:ext cx="123450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private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1926960" y="6129010"/>
            <a:ext cx="70176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4268662" y="6129010"/>
            <a:ext cx="70176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6464363" y="6129010"/>
            <a:ext cx="70176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8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07080" y="990600"/>
            <a:ext cx="256032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package </a:t>
            </a:r>
            <a:r>
              <a:rPr lang="en-US" b="1" dirty="0" smtClean="0">
                <a:solidFill>
                  <a:srgbClr val="0000CC"/>
                </a:solidFill>
              </a:rPr>
              <a:t>p1</a:t>
            </a:r>
            <a:r>
              <a:rPr lang="en-US" dirty="0" smtClean="0"/>
              <a:t>;</a:t>
            </a:r>
          </a:p>
          <a:p>
            <a:r>
              <a:rPr lang="en-US" dirty="0" smtClean="0"/>
              <a:t>public class A{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protected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int</a:t>
            </a:r>
            <a:r>
              <a:rPr lang="en-US" dirty="0" smtClean="0"/>
              <a:t> b;</a:t>
            </a:r>
            <a:endParaRPr lang="en-US" dirty="0"/>
          </a:p>
          <a:p>
            <a:pPr marL="457200" lvl="2"/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c;</a:t>
            </a:r>
            <a:endParaRPr lang="en-US" dirty="0"/>
          </a:p>
          <a:p>
            <a:pPr marL="457200" lvl="2"/>
            <a:r>
              <a:rPr lang="en-US" b="1" dirty="0" smtClean="0">
                <a:solidFill>
                  <a:srgbClr val="FF0000"/>
                </a:solidFill>
              </a:rPr>
              <a:t>private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int</a:t>
            </a:r>
            <a:r>
              <a:rPr lang="en-US" dirty="0" smtClean="0"/>
              <a:t> d;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0080" y="3767078"/>
            <a:ext cx="256032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package </a:t>
            </a:r>
            <a:r>
              <a:rPr lang="en-US" b="1" dirty="0">
                <a:solidFill>
                  <a:srgbClr val="0000CC"/>
                </a:solidFill>
              </a:rPr>
              <a:t>p1</a:t>
            </a:r>
            <a:r>
              <a:rPr lang="en-US" dirty="0" smtClean="0"/>
              <a:t>;</a:t>
            </a:r>
          </a:p>
          <a:p>
            <a:r>
              <a:rPr lang="en-US" dirty="0" smtClean="0"/>
              <a:t>public class B{</a:t>
            </a:r>
          </a:p>
          <a:p>
            <a:pPr marL="457200" lvl="3"/>
            <a:r>
              <a:rPr lang="en-US" dirty="0"/>
              <a:t>A x = new A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void method(){</a:t>
            </a:r>
          </a:p>
          <a:p>
            <a:pPr lvl="2"/>
            <a:r>
              <a:rPr lang="en-US" b="1" dirty="0" err="1" smtClean="0">
                <a:solidFill>
                  <a:srgbClr val="0000CC"/>
                </a:solidFill>
              </a:rPr>
              <a:t>x.a</a:t>
            </a:r>
            <a:r>
              <a:rPr lang="en-US" b="1" dirty="0" smtClean="0">
                <a:solidFill>
                  <a:srgbClr val="0000CC"/>
                </a:solidFill>
              </a:rPr>
              <a:t> = 1;</a:t>
            </a:r>
          </a:p>
          <a:p>
            <a:pPr lvl="2"/>
            <a:r>
              <a:rPr lang="en-US" b="1" dirty="0" err="1" smtClean="0">
                <a:solidFill>
                  <a:srgbClr val="0000CC"/>
                </a:solidFill>
              </a:rPr>
              <a:t>x.b</a:t>
            </a:r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en-US" b="1" dirty="0">
                <a:solidFill>
                  <a:srgbClr val="0000CC"/>
                </a:solidFill>
              </a:rPr>
              <a:t>= 1;</a:t>
            </a:r>
          </a:p>
          <a:p>
            <a:pPr lvl="2"/>
            <a:r>
              <a:rPr lang="en-US" b="1" dirty="0" err="1" smtClean="0">
                <a:solidFill>
                  <a:srgbClr val="0000CC"/>
                </a:solidFill>
              </a:rPr>
              <a:t>x.c</a:t>
            </a:r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en-US" b="1" dirty="0">
                <a:solidFill>
                  <a:srgbClr val="0000CC"/>
                </a:solidFill>
              </a:rPr>
              <a:t>= 1;</a:t>
            </a:r>
          </a:p>
          <a:p>
            <a:pPr lvl="2"/>
            <a:r>
              <a:rPr lang="en-US" strike="sngStrike" dirty="0" err="1" smtClean="0">
                <a:solidFill>
                  <a:srgbClr val="FF3300"/>
                </a:solidFill>
              </a:rPr>
              <a:t>x.d</a:t>
            </a:r>
            <a:r>
              <a:rPr lang="en-US" strike="sngStrike" dirty="0" smtClean="0">
                <a:solidFill>
                  <a:srgbClr val="FF3300"/>
                </a:solidFill>
              </a:rPr>
              <a:t> </a:t>
            </a:r>
            <a:r>
              <a:rPr lang="en-US" strike="sngStrike" dirty="0">
                <a:solidFill>
                  <a:srgbClr val="FF3300"/>
                </a:solidFill>
              </a:rPr>
              <a:t>= 1</a:t>
            </a:r>
            <a:r>
              <a:rPr lang="en-US" strike="sngStrike" dirty="0" smtClean="0">
                <a:solidFill>
                  <a:srgbClr val="FF3300"/>
                </a:solidFill>
              </a:rPr>
              <a:t>;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07080" y="3767078"/>
            <a:ext cx="256032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package </a:t>
            </a:r>
            <a:r>
              <a:rPr lang="en-US" b="1" dirty="0">
                <a:solidFill>
                  <a:srgbClr val="0000CC"/>
                </a:solidFill>
              </a:rPr>
              <a:t>p2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public class </a:t>
            </a:r>
            <a:r>
              <a:rPr lang="en-US" dirty="0" smtClean="0"/>
              <a:t>C{</a:t>
            </a:r>
            <a:endParaRPr lang="en-US" dirty="0"/>
          </a:p>
          <a:p>
            <a:pPr marL="457200" lvl="3"/>
            <a:r>
              <a:rPr lang="en-US" dirty="0"/>
              <a:t>A x = new A();</a:t>
            </a:r>
          </a:p>
          <a:p>
            <a:pPr lvl="1"/>
            <a:r>
              <a:rPr lang="en-US" dirty="0"/>
              <a:t>void </a:t>
            </a:r>
            <a:r>
              <a:rPr lang="en-US" dirty="0" smtClean="0"/>
              <a:t>method(){</a:t>
            </a:r>
            <a:endParaRPr lang="en-US" dirty="0"/>
          </a:p>
          <a:p>
            <a:pPr lvl="2"/>
            <a:r>
              <a:rPr lang="en-US" b="1" dirty="0" err="1">
                <a:solidFill>
                  <a:srgbClr val="0000CC"/>
                </a:solidFill>
              </a:rPr>
              <a:t>x.a</a:t>
            </a:r>
            <a:r>
              <a:rPr lang="en-US" b="1" dirty="0">
                <a:solidFill>
                  <a:srgbClr val="0000CC"/>
                </a:solidFill>
              </a:rPr>
              <a:t> = 1;</a:t>
            </a:r>
          </a:p>
          <a:p>
            <a:pPr lvl="2"/>
            <a:r>
              <a:rPr lang="en-US" strike="sngStrike" dirty="0" err="1">
                <a:solidFill>
                  <a:srgbClr val="FF3300"/>
                </a:solidFill>
              </a:rPr>
              <a:t>x.b</a:t>
            </a:r>
            <a:r>
              <a:rPr lang="en-US" strike="sngStrike" dirty="0">
                <a:solidFill>
                  <a:srgbClr val="FF3300"/>
                </a:solidFill>
              </a:rPr>
              <a:t> = 1;</a:t>
            </a:r>
          </a:p>
          <a:p>
            <a:pPr lvl="2"/>
            <a:r>
              <a:rPr lang="en-US" strike="sngStrike" dirty="0" err="1">
                <a:solidFill>
                  <a:srgbClr val="FF3300"/>
                </a:solidFill>
              </a:rPr>
              <a:t>x.c</a:t>
            </a:r>
            <a:r>
              <a:rPr lang="en-US" strike="sngStrike" dirty="0">
                <a:solidFill>
                  <a:srgbClr val="FF3300"/>
                </a:solidFill>
              </a:rPr>
              <a:t> = 1;</a:t>
            </a:r>
          </a:p>
          <a:p>
            <a:pPr lvl="2"/>
            <a:r>
              <a:rPr lang="en-US" strike="sngStrike" dirty="0" err="1">
                <a:solidFill>
                  <a:srgbClr val="FF3300"/>
                </a:solidFill>
              </a:rPr>
              <a:t>x.d</a:t>
            </a:r>
            <a:r>
              <a:rPr lang="en-US" strike="sngStrike" dirty="0">
                <a:solidFill>
                  <a:srgbClr val="FF3300"/>
                </a:solidFill>
              </a:rPr>
              <a:t> = 1;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74080" y="3767078"/>
            <a:ext cx="256032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package </a:t>
            </a:r>
            <a:r>
              <a:rPr lang="en-US" b="1" dirty="0">
                <a:solidFill>
                  <a:srgbClr val="0000CC"/>
                </a:solidFill>
              </a:rPr>
              <a:t>p3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public class </a:t>
            </a:r>
            <a:r>
              <a:rPr lang="en-US" dirty="0" smtClean="0"/>
              <a:t>D </a:t>
            </a:r>
            <a:r>
              <a:rPr lang="en-US" b="1" dirty="0" smtClean="0">
                <a:solidFill>
                  <a:srgbClr val="FF0000"/>
                </a:solidFill>
              </a:rPr>
              <a:t>extends A</a:t>
            </a:r>
            <a:r>
              <a:rPr lang="en-US" dirty="0" smtClean="0"/>
              <a:t>{</a:t>
            </a:r>
            <a:endParaRPr lang="en-US" dirty="0"/>
          </a:p>
          <a:p>
            <a:pPr lvl="1"/>
            <a:r>
              <a:rPr lang="en-US" dirty="0" smtClean="0"/>
              <a:t>void method(){</a:t>
            </a:r>
            <a:endParaRPr lang="en-US" dirty="0"/>
          </a:p>
          <a:p>
            <a:pPr lvl="2"/>
            <a:r>
              <a:rPr lang="en-US" b="1" dirty="0">
                <a:solidFill>
                  <a:srgbClr val="0000CC"/>
                </a:solidFill>
              </a:rPr>
              <a:t>a = 1;</a:t>
            </a:r>
          </a:p>
          <a:p>
            <a:pPr lvl="2"/>
            <a:r>
              <a:rPr lang="en-US" b="1" dirty="0">
                <a:solidFill>
                  <a:srgbClr val="0000CC"/>
                </a:solidFill>
              </a:rPr>
              <a:t>b = 1;</a:t>
            </a:r>
          </a:p>
          <a:p>
            <a:pPr lvl="2"/>
            <a:r>
              <a:rPr lang="en-US" strike="sngStrike" dirty="0" smtClean="0">
                <a:solidFill>
                  <a:srgbClr val="FF3300"/>
                </a:solidFill>
              </a:rPr>
              <a:t>c </a:t>
            </a:r>
            <a:r>
              <a:rPr lang="en-US" strike="sngStrike" dirty="0">
                <a:solidFill>
                  <a:srgbClr val="FF3300"/>
                </a:solidFill>
              </a:rPr>
              <a:t>= 1;</a:t>
            </a:r>
          </a:p>
          <a:p>
            <a:pPr lvl="2"/>
            <a:r>
              <a:rPr lang="en-US" strike="sngStrike" dirty="0" smtClean="0">
                <a:solidFill>
                  <a:srgbClr val="FF3300"/>
                </a:solidFill>
              </a:rPr>
              <a:t>d </a:t>
            </a:r>
            <a:r>
              <a:rPr lang="en-US" strike="sngStrike" dirty="0">
                <a:solidFill>
                  <a:srgbClr val="FF3300"/>
                </a:solidFill>
              </a:rPr>
              <a:t>= 1;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14" name="Elbow Connector 13"/>
          <p:cNvCxnSpPr>
            <a:stCxn id="9" idx="0"/>
            <a:endCxn id="8" idx="1"/>
          </p:cNvCxnSpPr>
          <p:nvPr/>
        </p:nvCxnSpPr>
        <p:spPr>
          <a:xfrm rot="5400000" flipH="1" flipV="1">
            <a:off x="1733253" y="2193251"/>
            <a:ext cx="1760815" cy="13868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8" idx="2"/>
          </p:cNvCxnSpPr>
          <p:nvPr/>
        </p:nvCxnSpPr>
        <p:spPr>
          <a:xfrm flipV="1">
            <a:off x="4587240" y="3021925"/>
            <a:ext cx="0" cy="745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2" idx="0"/>
            <a:endCxn id="8" idx="3"/>
          </p:cNvCxnSpPr>
          <p:nvPr/>
        </p:nvCxnSpPr>
        <p:spPr>
          <a:xfrm rot="16200000" flipV="1">
            <a:off x="5680413" y="2193251"/>
            <a:ext cx="1760815" cy="13868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6200000">
            <a:off x="1682835" y="2717393"/>
            <a:ext cx="47481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4349835" y="3250918"/>
            <a:ext cx="47481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6835632" y="2717392"/>
            <a:ext cx="837217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extends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0269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463550">
              <a:lnSpc>
                <a:spcPct val="130000"/>
              </a:lnSpc>
            </a:pPr>
            <a:r>
              <a:rPr lang="en-US" dirty="0"/>
              <a:t>Encapsulation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.</a:t>
            </a:r>
          </a:p>
          <a:p>
            <a:pPr lvl="1"/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463550" indent="-463550">
              <a:lnSpc>
                <a:spcPct val="130000"/>
              </a:lnSpc>
            </a:pP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dấu</a:t>
            </a:r>
            <a:endParaRPr lang="en-US" dirty="0"/>
          </a:p>
          <a:p>
            <a:pPr lvl="1"/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cường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endParaRPr lang="en-US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647" y="3124200"/>
            <a:ext cx="2816519" cy="281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305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Non-Encapsulation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63550" indent="-463550">
              <a:lnSpc>
                <a:spcPct val="130000"/>
              </a:lnSpc>
            </a:pP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SinhVien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hoTen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63550" indent="-463550">
              <a:lnSpc>
                <a:spcPct val="130000"/>
              </a:lnSpc>
            </a:pP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tiện</a:t>
            </a:r>
            <a:endParaRPr lang="en-US" dirty="0"/>
          </a:p>
          <a:p>
            <a:pPr marL="463550" indent="-463550">
              <a:lnSpc>
                <a:spcPct val="130000"/>
              </a:lnSpc>
            </a:pP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 </a:t>
            </a:r>
            <a:r>
              <a:rPr lang="en-US" dirty="0" err="1"/>
              <a:t>đến</a:t>
            </a:r>
            <a:r>
              <a:rPr lang="en-US" dirty="0"/>
              <a:t> 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634495"/>
            <a:ext cx="2715808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public class </a:t>
            </a:r>
            <a:r>
              <a:rPr lang="en-US" sz="2000" dirty="0" err="1" smtClean="0"/>
              <a:t>SinhVien</a:t>
            </a:r>
            <a:r>
              <a:rPr lang="en-US" sz="2000" dirty="0" smtClean="0"/>
              <a:t>{</a:t>
            </a:r>
          </a:p>
          <a:p>
            <a:pPr lvl="1"/>
            <a:r>
              <a:rPr lang="en-US" sz="2000" dirty="0" smtClean="0"/>
              <a:t>public String </a:t>
            </a:r>
            <a:r>
              <a:rPr lang="en-US" sz="2000" dirty="0" err="1" smtClean="0"/>
              <a:t>hoTen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 smtClean="0"/>
              <a:t>public double diem;</a:t>
            </a:r>
            <a:endParaRPr lang="en-US" sz="2000" dirty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114800" y="2172831"/>
            <a:ext cx="4464812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public class </a:t>
            </a:r>
            <a:r>
              <a:rPr lang="en-US" sz="2000" dirty="0" err="1" smtClean="0"/>
              <a:t>MyClass</a:t>
            </a:r>
            <a:r>
              <a:rPr lang="en-US" sz="2000" dirty="0" smtClean="0"/>
              <a:t>{</a:t>
            </a:r>
          </a:p>
          <a:p>
            <a:pPr lvl="1"/>
            <a:r>
              <a:rPr lang="en-US" sz="2000" dirty="0" smtClean="0"/>
              <a:t>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 smtClean="0"/>
              <a:t>SinhVien</a:t>
            </a:r>
            <a:r>
              <a:rPr lang="en-US" sz="2000" dirty="0" smtClean="0"/>
              <a:t> </a:t>
            </a:r>
            <a:r>
              <a:rPr lang="en-US" sz="2000" dirty="0" err="1" smtClean="0"/>
              <a:t>sv</a:t>
            </a:r>
            <a:r>
              <a:rPr lang="en-US" sz="2000" dirty="0" smtClean="0"/>
              <a:t> = new </a:t>
            </a:r>
            <a:r>
              <a:rPr lang="en-US" sz="2000" dirty="0" err="1" smtClean="0"/>
              <a:t>SinhVien</a:t>
            </a:r>
            <a:r>
              <a:rPr lang="en-US" sz="2000" dirty="0" smtClean="0"/>
              <a:t>();</a:t>
            </a:r>
          </a:p>
          <a:p>
            <a:pPr lvl="2"/>
            <a:r>
              <a:rPr lang="en-US" sz="2000" dirty="0" err="1" smtClean="0"/>
              <a:t>sv.</a:t>
            </a:r>
            <a:r>
              <a:rPr lang="en-US" sz="2000" b="1" dirty="0" err="1" smtClean="0"/>
              <a:t>hoTen</a:t>
            </a:r>
            <a:r>
              <a:rPr lang="en-US" sz="2000" dirty="0" smtClean="0"/>
              <a:t> = “</a:t>
            </a:r>
            <a:r>
              <a:rPr lang="en-US" sz="2000" dirty="0" err="1" smtClean="0"/>
              <a:t>Nguyễn</a:t>
            </a:r>
            <a:r>
              <a:rPr lang="en-US" sz="2000" dirty="0" smtClean="0"/>
              <a:t> </a:t>
            </a:r>
            <a:r>
              <a:rPr lang="en-US" sz="2000" dirty="0" err="1" smtClean="0"/>
              <a:t>Văn</a:t>
            </a:r>
            <a:r>
              <a:rPr lang="en-US" sz="2000" dirty="0" smtClean="0"/>
              <a:t> </a:t>
            </a:r>
            <a:r>
              <a:rPr lang="en-US" sz="2000" dirty="0" err="1" smtClean="0"/>
              <a:t>Tèo</a:t>
            </a:r>
            <a:r>
              <a:rPr lang="en-US" sz="2000" dirty="0" smtClean="0"/>
              <a:t>”;</a:t>
            </a:r>
          </a:p>
          <a:p>
            <a:pPr lvl="2"/>
            <a:r>
              <a:rPr lang="en-US" sz="2000" dirty="0" err="1"/>
              <a:t>s</a:t>
            </a:r>
            <a:r>
              <a:rPr lang="en-US" sz="2000" dirty="0" err="1" smtClean="0"/>
              <a:t>v.</a:t>
            </a:r>
            <a:r>
              <a:rPr lang="en-US" sz="2000" b="1" dirty="0" err="1" smtClean="0"/>
              <a:t>diem</a:t>
            </a:r>
            <a:r>
              <a:rPr lang="en-US" sz="2000" dirty="0" smtClean="0"/>
              <a:t> = </a:t>
            </a:r>
            <a:r>
              <a:rPr lang="en-US" sz="2000" strike="sngStrike" dirty="0" smtClean="0">
                <a:solidFill>
                  <a:srgbClr val="FF0000"/>
                </a:solidFill>
              </a:rPr>
              <a:t>20.5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 smtClean="0"/>
              <a:t>}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749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63550" indent="-463550">
              <a:lnSpc>
                <a:spcPct val="130000"/>
              </a:lnSpc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private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private</a:t>
            </a:r>
            <a:r>
              <a:rPr lang="en-US" dirty="0" smtClean="0"/>
              <a:t> double diem;</a:t>
            </a:r>
          </a:p>
          <a:p>
            <a:pPr marL="463550" indent="-463550">
              <a:lnSpc>
                <a:spcPct val="130000"/>
              </a:lnSpc>
            </a:pP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getter </a:t>
            </a:r>
            <a:r>
              <a:rPr lang="en-US" dirty="0" err="1"/>
              <a:t>và</a:t>
            </a:r>
            <a:r>
              <a:rPr lang="en-US" dirty="0"/>
              <a:t> setter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dấu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public void </a:t>
            </a:r>
            <a:r>
              <a:rPr lang="en-US" b="1" dirty="0" err="1">
                <a:solidFill>
                  <a:srgbClr val="FF0000"/>
                </a:solidFill>
              </a:rPr>
              <a:t>setDiem</a:t>
            </a:r>
            <a:r>
              <a:rPr lang="en-US" dirty="0"/>
              <a:t>(double diem){</a:t>
            </a:r>
          </a:p>
          <a:p>
            <a:pPr marL="857250" lvl="2" indent="0">
              <a:buNone/>
            </a:pPr>
            <a:r>
              <a:rPr lang="en-US" dirty="0" err="1"/>
              <a:t>this.diem</a:t>
            </a:r>
            <a:r>
              <a:rPr lang="en-US" dirty="0"/>
              <a:t> = diem;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public String </a:t>
            </a:r>
            <a:r>
              <a:rPr lang="en-US" b="1" dirty="0" err="1">
                <a:solidFill>
                  <a:srgbClr val="FF0000"/>
                </a:solidFill>
              </a:rPr>
              <a:t>getDiem</a:t>
            </a:r>
            <a:r>
              <a:rPr lang="en-US" dirty="0"/>
              <a:t>(){</a:t>
            </a:r>
          </a:p>
          <a:p>
            <a:pPr marL="857250" lvl="2" indent="0">
              <a:buNone/>
            </a:pPr>
            <a:r>
              <a:rPr lang="en-US" dirty="0"/>
              <a:t>return </a:t>
            </a:r>
            <a:r>
              <a:rPr lang="en-US" dirty="0" err="1"/>
              <a:t>this.diem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0816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919656" y="1066800"/>
            <a:ext cx="2767143" cy="3200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setDiem</a:t>
            </a:r>
            <a:r>
              <a:rPr lang="en-US" dirty="0" smtClean="0"/>
              <a:t>()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914400"/>
            <a:ext cx="5462457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SinhVien</a:t>
            </a:r>
            <a:r>
              <a:rPr lang="en-US" dirty="0" smtClean="0"/>
              <a:t>{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private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String </a:t>
            </a:r>
            <a:r>
              <a:rPr lang="en-US" dirty="0" err="1" smtClean="0"/>
              <a:t>hoTen</a:t>
            </a:r>
            <a:r>
              <a:rPr lang="en-US" dirty="0" smtClean="0"/>
              <a:t>;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private</a:t>
            </a:r>
            <a:r>
              <a:rPr lang="en-US" dirty="0"/>
              <a:t> </a:t>
            </a:r>
            <a:r>
              <a:rPr lang="en-US" dirty="0" smtClean="0"/>
              <a:t>double diem;</a:t>
            </a:r>
          </a:p>
          <a:p>
            <a:pPr lvl="1"/>
            <a:r>
              <a:rPr lang="en-US" dirty="0" smtClean="0"/>
              <a:t>public void </a:t>
            </a:r>
            <a:r>
              <a:rPr lang="en-US" b="1" dirty="0" err="1" smtClean="0">
                <a:solidFill>
                  <a:srgbClr val="FF0000"/>
                </a:solidFill>
              </a:rPr>
              <a:t>setHoTen</a:t>
            </a:r>
            <a:r>
              <a:rPr lang="en-US" dirty="0" smtClean="0"/>
              <a:t>(String </a:t>
            </a:r>
            <a:r>
              <a:rPr lang="en-US" dirty="0" err="1" smtClean="0"/>
              <a:t>hoTen</a:t>
            </a:r>
            <a:r>
              <a:rPr lang="en-US" dirty="0" smtClean="0"/>
              <a:t>){</a:t>
            </a:r>
          </a:p>
          <a:p>
            <a:pPr lvl="2"/>
            <a:r>
              <a:rPr lang="en-US" dirty="0" err="1" smtClean="0"/>
              <a:t>this.hoTen</a:t>
            </a:r>
            <a:r>
              <a:rPr lang="en-US" dirty="0" smtClean="0"/>
              <a:t> = </a:t>
            </a:r>
            <a:r>
              <a:rPr lang="en-US" dirty="0" err="1" smtClean="0"/>
              <a:t>hoTen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public String </a:t>
            </a:r>
            <a:r>
              <a:rPr lang="en-US" b="1" dirty="0" err="1" smtClean="0">
                <a:solidFill>
                  <a:srgbClr val="FF0000"/>
                </a:solidFill>
              </a:rPr>
              <a:t>getHoTen</a:t>
            </a:r>
            <a:r>
              <a:rPr lang="en-US" dirty="0" smtClean="0"/>
              <a:t>(){</a:t>
            </a:r>
          </a:p>
          <a:p>
            <a:pPr lvl="2"/>
            <a:r>
              <a:rPr lang="en-US" dirty="0" smtClean="0"/>
              <a:t>return </a:t>
            </a:r>
            <a:r>
              <a:rPr lang="en-US" dirty="0" err="1" smtClean="0"/>
              <a:t>this.hoTen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/>
              <a:t>public void </a:t>
            </a:r>
            <a:r>
              <a:rPr lang="en-US" b="1" dirty="0" err="1" smtClean="0">
                <a:solidFill>
                  <a:srgbClr val="FF0000"/>
                </a:solidFill>
              </a:rPr>
              <a:t>setDiem</a:t>
            </a:r>
            <a:r>
              <a:rPr lang="en-US" dirty="0" smtClean="0"/>
              <a:t>(double diem){</a:t>
            </a:r>
            <a:endParaRPr lang="en-US" dirty="0"/>
          </a:p>
          <a:p>
            <a:pPr lvl="2"/>
            <a:r>
              <a:rPr lang="en-US" dirty="0" smtClean="0">
                <a:solidFill>
                  <a:srgbClr val="0000CC"/>
                </a:solidFill>
              </a:rPr>
              <a:t>if(diem &lt; 0 || &gt; 10){</a:t>
            </a:r>
          </a:p>
          <a:p>
            <a:pPr lvl="3"/>
            <a:r>
              <a:rPr lang="en-US" dirty="0" err="1" smtClean="0">
                <a:solidFill>
                  <a:srgbClr val="0000CC"/>
                </a:solidFill>
              </a:rPr>
              <a:t>System.out.println</a:t>
            </a:r>
            <a:r>
              <a:rPr lang="en-US" dirty="0" smtClean="0">
                <a:solidFill>
                  <a:srgbClr val="0000CC"/>
                </a:solidFill>
              </a:rPr>
              <a:t>(“</a:t>
            </a:r>
            <a:r>
              <a:rPr lang="en-US" dirty="0" err="1" smtClean="0">
                <a:solidFill>
                  <a:srgbClr val="0000CC"/>
                </a:solidFill>
              </a:rPr>
              <a:t>Điểm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không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họp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lệ</a:t>
            </a:r>
            <a:r>
              <a:rPr lang="en-US" dirty="0" smtClean="0">
                <a:solidFill>
                  <a:srgbClr val="0000CC"/>
                </a:solidFill>
              </a:rPr>
              <a:t>”);</a:t>
            </a:r>
          </a:p>
          <a:p>
            <a:pPr lvl="2"/>
            <a:r>
              <a:rPr lang="en-US" dirty="0" smtClean="0">
                <a:solidFill>
                  <a:srgbClr val="0000CC"/>
                </a:solidFill>
              </a:rPr>
              <a:t>}</a:t>
            </a:r>
          </a:p>
          <a:p>
            <a:pPr lvl="2"/>
            <a:r>
              <a:rPr lang="en-US" dirty="0" smtClean="0">
                <a:solidFill>
                  <a:srgbClr val="0000CC"/>
                </a:solidFill>
              </a:rPr>
              <a:t>else{</a:t>
            </a:r>
          </a:p>
          <a:p>
            <a:pPr lvl="3"/>
            <a:r>
              <a:rPr lang="en-US" dirty="0" err="1" smtClean="0">
                <a:solidFill>
                  <a:srgbClr val="0000CC"/>
                </a:solidFill>
              </a:rPr>
              <a:t>this.diem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= </a:t>
            </a:r>
            <a:r>
              <a:rPr lang="en-US" dirty="0" smtClean="0">
                <a:solidFill>
                  <a:srgbClr val="0000CC"/>
                </a:solidFill>
              </a:rPr>
              <a:t>diem;</a:t>
            </a:r>
          </a:p>
          <a:p>
            <a:pPr lvl="2"/>
            <a:r>
              <a:rPr lang="en-US" dirty="0" smtClean="0">
                <a:solidFill>
                  <a:srgbClr val="0000CC"/>
                </a:solidFill>
              </a:rPr>
              <a:t>}</a:t>
            </a:r>
            <a:endParaRPr lang="en-US" dirty="0">
              <a:solidFill>
                <a:srgbClr val="0000CC"/>
              </a:solidFill>
            </a:endParaRP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public String </a:t>
            </a:r>
            <a:r>
              <a:rPr lang="en-US" b="1" dirty="0" err="1" smtClean="0">
                <a:solidFill>
                  <a:srgbClr val="FF0000"/>
                </a:solidFill>
              </a:rPr>
              <a:t>getDiem</a:t>
            </a:r>
            <a:r>
              <a:rPr lang="en-US" dirty="0" smtClean="0"/>
              <a:t>(){</a:t>
            </a:r>
            <a:endParaRPr lang="en-US" dirty="0"/>
          </a:p>
          <a:p>
            <a:pPr lvl="2"/>
            <a:r>
              <a:rPr lang="en-US" dirty="0"/>
              <a:t>return </a:t>
            </a:r>
            <a:r>
              <a:rPr lang="en-US" dirty="0" err="1" smtClean="0"/>
              <a:t>this.diem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4382631"/>
            <a:ext cx="4591000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public class </a:t>
            </a:r>
            <a:r>
              <a:rPr lang="en-US" sz="2000" dirty="0" err="1" smtClean="0"/>
              <a:t>MyClass</a:t>
            </a:r>
            <a:r>
              <a:rPr lang="en-US" sz="2000" dirty="0" smtClean="0"/>
              <a:t>{</a:t>
            </a:r>
          </a:p>
          <a:p>
            <a:pPr lvl="1"/>
            <a:r>
              <a:rPr lang="en-US" sz="2000" dirty="0" smtClean="0"/>
              <a:t>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err="1" smtClean="0"/>
              <a:t>SinhVien</a:t>
            </a:r>
            <a:r>
              <a:rPr lang="en-US" sz="2000" dirty="0" smtClean="0"/>
              <a:t> </a:t>
            </a:r>
            <a:r>
              <a:rPr lang="en-US" sz="2000" dirty="0" err="1" smtClean="0"/>
              <a:t>sv</a:t>
            </a:r>
            <a:r>
              <a:rPr lang="en-US" sz="2000" dirty="0" smtClean="0"/>
              <a:t> = new </a:t>
            </a:r>
            <a:r>
              <a:rPr lang="en-US" sz="2000" dirty="0" err="1" smtClean="0"/>
              <a:t>SinhVien</a:t>
            </a:r>
            <a:r>
              <a:rPr lang="en-US" sz="2000" dirty="0" smtClean="0"/>
              <a:t>();</a:t>
            </a:r>
          </a:p>
          <a:p>
            <a:pPr lvl="2"/>
            <a:r>
              <a:rPr lang="en-US" sz="2000" dirty="0" err="1" smtClean="0"/>
              <a:t>sv.</a:t>
            </a:r>
            <a:r>
              <a:rPr lang="en-US" sz="2000" b="1" dirty="0" err="1" smtClean="0">
                <a:solidFill>
                  <a:srgbClr val="FF0000"/>
                </a:solidFill>
              </a:rPr>
              <a:t>setHoTen</a:t>
            </a:r>
            <a:r>
              <a:rPr lang="en-US" sz="2000" dirty="0" smtClean="0"/>
              <a:t>(“</a:t>
            </a:r>
            <a:r>
              <a:rPr lang="en-US" sz="2000" dirty="0" err="1" smtClean="0"/>
              <a:t>Nguyễn</a:t>
            </a:r>
            <a:r>
              <a:rPr lang="en-US" sz="2000" dirty="0" smtClean="0"/>
              <a:t> </a:t>
            </a:r>
            <a:r>
              <a:rPr lang="en-US" sz="2000" dirty="0" err="1" smtClean="0"/>
              <a:t>Văn</a:t>
            </a:r>
            <a:r>
              <a:rPr lang="en-US" sz="2000" dirty="0" smtClean="0"/>
              <a:t> </a:t>
            </a:r>
            <a:r>
              <a:rPr lang="en-US" sz="2000" dirty="0" err="1" smtClean="0"/>
              <a:t>Tèo</a:t>
            </a:r>
            <a:r>
              <a:rPr lang="en-US" sz="2000" dirty="0" smtClean="0"/>
              <a:t>”);</a:t>
            </a:r>
          </a:p>
          <a:p>
            <a:pPr lvl="2"/>
            <a:r>
              <a:rPr lang="en-US" sz="2000" dirty="0" err="1" smtClean="0"/>
              <a:t>sv.</a:t>
            </a:r>
            <a:r>
              <a:rPr lang="en-US" sz="2000" b="1" dirty="0" err="1" smtClean="0">
                <a:solidFill>
                  <a:srgbClr val="FF0000"/>
                </a:solidFill>
              </a:rPr>
              <a:t>setDiem</a:t>
            </a:r>
            <a:r>
              <a:rPr lang="en-US" sz="2000" dirty="0" smtClean="0"/>
              <a:t>(20);</a:t>
            </a:r>
          </a:p>
          <a:p>
            <a:pPr lvl="1"/>
            <a:r>
              <a:rPr lang="en-US" sz="2000" dirty="0" smtClean="0"/>
              <a:t>}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2389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Tên</a:t>
            </a:r>
            <a:r>
              <a:rPr lang="en-US" dirty="0" smtClean="0"/>
              <a:t> (class, field, method, package, interface, variable)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qui </a:t>
            </a:r>
            <a:r>
              <a:rPr lang="en-US" dirty="0" err="1" smtClean="0"/>
              <a:t>ước</a:t>
            </a:r>
            <a:r>
              <a:rPr lang="en-US" dirty="0" smtClean="0"/>
              <a:t> (</a:t>
            </a:r>
            <a:r>
              <a:rPr lang="en-US" dirty="0" err="1" smtClean="0"/>
              <a:t>mềm</a:t>
            </a:r>
            <a:r>
              <a:rPr lang="en-US" dirty="0" smtClean="0"/>
              <a:t>)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Tên</a:t>
            </a:r>
            <a:r>
              <a:rPr lang="en-US" dirty="0" smtClean="0"/>
              <a:t> package: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chấm</a:t>
            </a:r>
            <a:endParaRPr lang="en-US" dirty="0" smtClean="0"/>
          </a:p>
          <a:p>
            <a:pPr lvl="2"/>
            <a:r>
              <a:rPr lang="en-US" dirty="0" err="1" smtClean="0"/>
              <a:t>java.util</a:t>
            </a:r>
            <a:r>
              <a:rPr lang="en-US" dirty="0" smtClean="0"/>
              <a:t>, </a:t>
            </a:r>
            <a:r>
              <a:rPr lang="en-US" dirty="0" err="1" smtClean="0"/>
              <a:t>com.poly</a:t>
            </a:r>
            <a:endParaRPr lang="en-US" dirty="0" smtClean="0"/>
          </a:p>
          <a:p>
            <a:pPr lvl="1"/>
            <a:r>
              <a:rPr lang="en-US" dirty="0" err="1" smtClean="0"/>
              <a:t>Tên</a:t>
            </a:r>
            <a:r>
              <a:rPr lang="en-US" dirty="0" smtClean="0"/>
              <a:t> class, interface: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endParaRPr lang="en-US" dirty="0" smtClean="0"/>
          </a:p>
          <a:p>
            <a:pPr lvl="2"/>
            <a:r>
              <a:rPr lang="en-US" dirty="0" smtClean="0"/>
              <a:t>class </a:t>
            </a:r>
            <a:r>
              <a:rPr lang="en-US" b="1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mployee{}, class </a:t>
            </a:r>
            <a:r>
              <a:rPr lang="en-US" b="1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/>
              <a:t>inh</a:t>
            </a:r>
            <a:r>
              <a:rPr lang="en-US" b="1" dirty="0" err="1" smtClean="0">
                <a:solidFill>
                  <a:srgbClr val="FF0000"/>
                </a:solidFill>
              </a:rPr>
              <a:t>V</a:t>
            </a:r>
            <a:r>
              <a:rPr lang="en-US" dirty="0" err="1" smtClean="0"/>
              <a:t>ien</a:t>
            </a:r>
            <a:r>
              <a:rPr lang="en-US" dirty="0" smtClean="0"/>
              <a:t>{}, class </a:t>
            </a:r>
            <a:r>
              <a:rPr lang="en-US" b="1" dirty="0" err="1" smtClean="0">
                <a:solidFill>
                  <a:srgbClr val="FF0000"/>
                </a:solidFill>
              </a:rPr>
              <a:t>H</a:t>
            </a:r>
            <a:r>
              <a:rPr lang="en-US" dirty="0" err="1" smtClean="0"/>
              <a:t>inh</a:t>
            </a:r>
            <a:r>
              <a:rPr lang="en-US" b="1" dirty="0" err="1" smtClean="0">
                <a:solidFill>
                  <a:srgbClr val="FF0000"/>
                </a:solidFill>
              </a:rPr>
              <a:t>C</a:t>
            </a:r>
            <a:r>
              <a:rPr lang="en-US" dirty="0" err="1" smtClean="0"/>
              <a:t>hu</a:t>
            </a:r>
            <a:r>
              <a:rPr lang="en-US" b="1" dirty="0" err="1" smtClean="0">
                <a:solidFill>
                  <a:srgbClr val="FF0000"/>
                </a:solidFill>
              </a:rPr>
              <a:t>N</a:t>
            </a:r>
            <a:r>
              <a:rPr lang="en-US" dirty="0" err="1" smtClean="0"/>
              <a:t>hat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Tên</a:t>
            </a:r>
            <a:r>
              <a:rPr lang="en-US" dirty="0" smtClean="0"/>
              <a:t> field, method, variable: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hoa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trừ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viêt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 smtClean="0"/>
          </a:p>
          <a:p>
            <a:pPr lvl="2"/>
            <a:r>
              <a:rPr lang="en-US" b="1" dirty="0" err="1" smtClean="0">
                <a:solidFill>
                  <a:srgbClr val="0000CC"/>
                </a:solidFill>
              </a:rPr>
              <a:t>h</a:t>
            </a:r>
            <a:r>
              <a:rPr lang="en-US" dirty="0" err="1" smtClean="0"/>
              <a:t>o</a:t>
            </a:r>
            <a:r>
              <a:rPr lang="en-US" b="1" dirty="0" err="1" smtClean="0">
                <a:solidFill>
                  <a:srgbClr val="FF0000"/>
                </a:solidFill>
              </a:rPr>
              <a:t>T</a:t>
            </a:r>
            <a:r>
              <a:rPr lang="en-US" dirty="0" err="1" smtClean="0"/>
              <a:t>en</a:t>
            </a:r>
            <a:r>
              <a:rPr lang="en-US" dirty="0" smtClean="0"/>
              <a:t>, diem, </a:t>
            </a:r>
            <a:r>
              <a:rPr lang="en-US" b="1" dirty="0" err="1" smtClean="0">
                <a:solidFill>
                  <a:srgbClr val="0000CC"/>
                </a:solidFill>
              </a:rPr>
              <a:t>f</a:t>
            </a:r>
            <a:r>
              <a:rPr lang="en-US" dirty="0" err="1" smtClean="0"/>
              <a:t>ull</a:t>
            </a:r>
            <a:r>
              <a:rPr lang="en-US" b="1" dirty="0" err="1" smtClean="0">
                <a:solidFill>
                  <a:srgbClr val="FF0000"/>
                </a:solidFill>
              </a:rPr>
              <a:t>N</a:t>
            </a:r>
            <a:r>
              <a:rPr lang="en-US" dirty="0" err="1" smtClean="0"/>
              <a:t>ame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00CC"/>
                </a:solidFill>
              </a:rPr>
              <a:t>m</a:t>
            </a:r>
            <a:r>
              <a:rPr lang="en-US" dirty="0" smtClean="0"/>
              <a:t>ark</a:t>
            </a:r>
          </a:p>
          <a:p>
            <a:pPr lvl="2"/>
            <a:r>
              <a:rPr lang="en-US" b="1" dirty="0" err="1" smtClean="0">
                <a:solidFill>
                  <a:srgbClr val="0000CC"/>
                </a:solidFill>
              </a:rPr>
              <a:t>s</a:t>
            </a:r>
            <a:r>
              <a:rPr lang="en-US" dirty="0" err="1" smtClean="0"/>
              <a:t>et</a:t>
            </a:r>
            <a:r>
              <a:rPr lang="en-US" b="1" dirty="0" err="1" smtClean="0">
                <a:solidFill>
                  <a:srgbClr val="FF0000"/>
                </a:solidFill>
              </a:rPr>
              <a:t>H</a:t>
            </a:r>
            <a:r>
              <a:rPr lang="en-US" dirty="0" err="1" smtClean="0"/>
              <a:t>o</a:t>
            </a:r>
            <a:r>
              <a:rPr lang="en-US" b="1" dirty="0" err="1" smtClean="0">
                <a:solidFill>
                  <a:srgbClr val="FF0000"/>
                </a:solidFill>
              </a:rPr>
              <a:t>T</a:t>
            </a:r>
            <a:r>
              <a:rPr lang="en-US" dirty="0" err="1" smtClean="0"/>
              <a:t>en</a:t>
            </a:r>
            <a:r>
              <a:rPr lang="en-US" dirty="0" smtClean="0"/>
              <a:t>(), </a:t>
            </a:r>
            <a:r>
              <a:rPr lang="en-US" b="1" dirty="0" smtClean="0">
                <a:solidFill>
                  <a:srgbClr val="0000CC"/>
                </a:solidFill>
              </a:rPr>
              <a:t>i</a:t>
            </a:r>
            <a:r>
              <a:rPr lang="en-US" dirty="0" smtClean="0"/>
              <a:t>nput(), </a:t>
            </a:r>
            <a:r>
              <a:rPr lang="en-US" b="1" dirty="0" err="1" smtClean="0">
                <a:solidFill>
                  <a:srgbClr val="0000CC"/>
                </a:solidFill>
              </a:rPr>
              <a:t>s</a:t>
            </a:r>
            <a:r>
              <a:rPr lang="en-US" dirty="0" err="1" smtClean="0"/>
              <a:t>et</a:t>
            </a:r>
            <a:r>
              <a:rPr lang="en-US" b="1" dirty="0" err="1" smtClean="0">
                <a:solidFill>
                  <a:srgbClr val="FF0000"/>
                </a:solidFill>
              </a:rPr>
              <a:t>D</a:t>
            </a:r>
            <a:r>
              <a:rPr lang="en-US" dirty="0" err="1" smtClean="0"/>
              <a:t>iem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Tên</a:t>
            </a:r>
            <a:r>
              <a:rPr lang="en-US" dirty="0" smtClean="0"/>
              <a:t> class, field </a:t>
            </a:r>
            <a:r>
              <a:rPr lang="en-US" dirty="0" err="1" smtClean="0"/>
              <a:t>và</a:t>
            </a:r>
            <a:r>
              <a:rPr lang="en-US" dirty="0" smtClean="0"/>
              <a:t> variable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endParaRPr lang="en-US" dirty="0" smtClean="0"/>
          </a:p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042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Roboto"/>
              </a:rPr>
              <a:t>Tổng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kết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nội</a:t>
            </a:r>
            <a:r>
              <a:rPr lang="en-US" dirty="0">
                <a:ea typeface="Roboto"/>
              </a:rPr>
              <a:t> dung </a:t>
            </a:r>
            <a:r>
              <a:rPr lang="en-US" dirty="0" err="1">
                <a:ea typeface="Roboto"/>
              </a:rPr>
              <a:t>bài</a:t>
            </a:r>
            <a:r>
              <a:rPr lang="en-US" dirty="0">
                <a:ea typeface="Roboto"/>
              </a:rPr>
              <a:t> </a:t>
            </a:r>
            <a:r>
              <a:rPr lang="en-US" dirty="0" err="1" smtClean="0">
                <a:ea typeface="Roboto"/>
              </a:rPr>
              <a:t>học</a:t>
            </a:r>
            <a:endParaRPr lang="en-US" dirty="0"/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chồng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r>
              <a:rPr lang="en-US" dirty="0" smtClean="0"/>
              <a:t>Package</a:t>
            </a:r>
            <a:endParaRPr lang="en-US" dirty="0"/>
          </a:p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r>
              <a:rPr lang="en-US" dirty="0" smtClean="0"/>
              <a:t>Encapsulation</a:t>
            </a:r>
          </a:p>
          <a:p>
            <a:r>
              <a:rPr lang="en-US" dirty="0" smtClean="0"/>
              <a:t>Qui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4 </a:t>
            </a:r>
            <a:r>
              <a:rPr lang="en-US" dirty="0" err="1" smtClean="0"/>
              <a:t>buổi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lnSpc>
                <a:spcPct val="130000"/>
              </a:lnSpc>
            </a:pPr>
            <a:r>
              <a:rPr lang="en-US" dirty="0"/>
              <a:t>Lab 4 – </a:t>
            </a:r>
            <a:r>
              <a:rPr lang="en-US" dirty="0" err="1"/>
              <a:t>bài</a:t>
            </a:r>
            <a:r>
              <a:rPr lang="en-US" dirty="0"/>
              <a:t> 3</a:t>
            </a:r>
          </a:p>
          <a:p>
            <a:pPr marL="463550" indent="-463550">
              <a:lnSpc>
                <a:spcPct val="130000"/>
              </a:lnSpc>
            </a:pPr>
            <a:r>
              <a:rPr lang="en-US" dirty="0"/>
              <a:t>Lab 4 – </a:t>
            </a:r>
            <a:r>
              <a:rPr lang="en-US" dirty="0" err="1"/>
              <a:t>bài</a:t>
            </a:r>
            <a:r>
              <a:rPr lang="en-US" dirty="0"/>
              <a:t> 4</a:t>
            </a:r>
          </a:p>
          <a:p>
            <a:pPr marL="463550" indent="-463550">
              <a:lnSpc>
                <a:spcPct val="130000"/>
              </a:lnSpc>
            </a:pPr>
            <a:r>
              <a:rPr lang="en-US"/>
              <a:t>Lab 4 </a:t>
            </a:r>
            <a:r>
              <a:rPr lang="en-US" dirty="0"/>
              <a:t>– </a:t>
            </a:r>
            <a:r>
              <a:rPr lang="en-US" dirty="0" err="1"/>
              <a:t>bài</a:t>
            </a:r>
            <a:r>
              <a:rPr lang="en-US" dirty="0"/>
              <a:t> 5 (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420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5400" y="0"/>
            <a:ext cx="78486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6" descr="data:image/jpeg;base64,/9j/4AAQSkZJRgABAQAAAQABAAD/2wCEAAkGBxQSEhQTExIWFBIUFhQXGRQQFBgWFBQVFBYWFhQWFB4ZHDQgGBolHBMUIjEiJjUtLjAuGB8zODMtNygtLisBCgoKDg0OFhAQGTglHCQrMjc3LCs3KzgsKywtODArLDc3LDcwNywsKyssNywrKyssNywsKys3KysrKysrKysrK//AABEIAGYAZgMBIgACEQEDEQH/xAAbAAEAAgMBAQAAAAAAAAAAAAAABAYDBQcCAf/EADoQAAEDAQUEBwUHBQEAAAAAAAEAAhEDBAUSITEiQVFhBjJScYGRoXKxwdHhEyMzQmKCohZDkrLwB//EABgBAQADAQAAAAAAAAAAAAAAAAACAwQB/8QAHREBAQACAgMBAAAAAAAAAAAAAAECAxFBMTJREv/aAAwDAQACEQMRAD8A7ii+EwsLrZTH9xs8MQlBnRRTeFPiT3Nd8l4N5t3NcfD5oJqLWVL3A/JHtPaFF/qDIdRpjTGXkcsgnBy3qKtvv89sftpn4lYKl+ntP8A0KX4y+I/vH6taKrWG83PqMnENoavneActN6tK5ZZ5dll8CIi46IiINH0ub91Td2a1E+BdhPo5VytedUFzQQIJGTRuMK0dLWTZKv6QHf4ODvgqbbfxHczPnn8VbqktvKnbbJOE1lqc4TiPn8l5JnUk95JUWyO1Clgei0fmTpnuVvaGymJJjeVkRAF1wCytZC9MZHehQZbG6HtPP6/BXlUGm+Ht7x65K+UzIB5BZt3s06fV6REVS4REQRL3o46FZnapvHm0rn1R+INd2mMPm0LphC4lfl9vs32dMMaYZEumdhzmnIdyt0+yrd6rFZ+sFOq5N71Qbt6RVqlQCWgAE7LPmvVvvyq52VR0DLKB36LSyrosgLW6uA7yAqFQrPdtOe48JcfNZcSC9seCJBBHEGQvD3wqK6+jZ82vgn8pzB7wtrdnSqlW2TsVDuecnH9J+BQWBhzB5j3roFkMsb3D3LmZeV0i63TSZ3e5UbumjR2lIiKheIiIC4T/AOk0cNYcn2gfzDx/uuvW28ajHFuEDgczI4rmfTmyVKziWMNR4rTDRoH025nlLVPXeMor2TnGqnYPu2Htv9Gr3QpyeQ1U6h0fqhs1CynvJqPE85hTGXMzqmsTlMUqZM85OULTc8Z2zTDK9NZUtYGg8TotfabydoD4jLyVkF22fLYfUnTHUyJ7JFMZHkVnohjfw6NJmYGTA589kySWunSRBULuxTmnJR22ao87FN7yewxzvcFOo9GLS7WngHGq5rfQmVbqlqfoahA0hzhTznMFogseOeRWF0ankDiGETuDpEsdpmDCjd3yJzR9r7cNmq0xFW0U30+DJe5vc7TwK6p0bt7H0mgHMYhDsiYJXLGO3ieZA0nt5EZ7nAq2XG77luky7qmY2jvBKryzuXlZjhMfC/otFYbzeMnAubx3j5rdUqocJB/7moJvaIiCPbLKKgg67jwVJv8Au0tLnQZykN4DLEOIiPJX5R7ZZBUEHIjQ8Pog5O9kGCM1HqsgcWjPeXU9dpkZu9knzGStN9XVBOUR6cxxCg0rsbqXE92SDROkiSW56iWNa9p3kbbwSN68uByneIGIFx5MeHuh7czmG5eqslO7KTdGa56mJ4xMKTTphvVAHsgBBW6N2vPVa7DAG3stw57JyaCJMjWOKzMu4DrVGAwRs7Rg7jhEnxK31RgcIIkLDSsVJvXxH90N9I96DVCzUQQXY3RvyaAPVxHKVbropM+yZhALdqNT+Y8VX7Rf1joHCMGMRstBqVM9Mmgn1U6zX9UqMb9nQdv/ABGuadTq3UeKCwIKuHOcPMmFXsNtqmMbaY4MEu9Fno9EnvzqPqP9t2EeX0Qb6j0jozhc8Fw7G15wi+XT0dp0ZIa3MRpPqUQbtERBGt1jFQcxofgeSp1usjqTjllvbw5jkr0otusYqDg4aH4Hkgo1qtIpnCQcWWQ55hYm2io7qUz3lW+ncLZxOIJ4gZ5cyp1K7qbfyz7Wf0QUend9d+ro5NzP8VsLN0VJzdJ9ogfMq5NaBoI7l9QaOydHGMzhoPFrZd5uzWxp3dTG6faM/RS0QeWsA0AHcvSIgIiICIiAiIgIiICIiAiIgIiICIiD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10" descr="data:image/jpeg;base64,/9j/4AAQSkZJRgABAQAAAQABAAD/2wCEAAkGBxMTEhUUERQUFBQVFhQaGBYWFRgXFxYWFxwWFxYXGRUYHyggGBwlGxccITEhJSktLi4uFx8zODMsNygtLisBCgoKDg0OGxAQGTAlICQ3LC0sLCwsLCwsLCwsLCwsLCwsLCwsLCssLCwsLCwsLCwsLCwsLCwsLCwsLCwsNzcrLP/AABEIAMwAzAMBIgACEQEDEQH/xAAcAAEAAgMBAQEAAAAAAAAAAAAABQcEBggCAwH/xABHEAABAwICBQgGBwUGBwAAAAABAAIDBBEFIQYSMUFRBxMiMmFxgZFSYqGxwdEUIzNydIKSQkOywvAVRFNjosMIJFRzg6Ph/8QAGQEBAAMBAQAAAAAAAAAAAAAAAAIDBAEF/8QAJREAAgIBBAICAgMAAAAAAAAAAAECAxEEEiExE0EyUSIzQoGR/9oADAMBAAIRAxEAPwC8UREAREQBEWi6d6ZT0c7Ioo2EOj19d4JudYiwAI2W/wBS43hZOxi28I3pFTz+UetO+IdzPmVjScoFcf3rB3Maq/NEt8Ei6kVHP00rj/eHDuDfkvm/SKvcCTNPYbSLgAcSQMlzzL6HgfsvVFQH9r1TyG8/O4kgACR9yTsAAOZWYMHxF+2Kqd97X/mKK7PSO+DHbLyc4DaQF8H10Q2yRjve0fFc/wAtK/nObe064dqlrtode1ie9T8egFaf3TR3vaitb6R10pdyLcZi1OXBomiLnGwaJGkk8AAVmqhdHW6lZDfLVmaD3tdY+0K+lOE9xXZDYERFMrCIiAIiIAiIgCIiAIiIAiIgC0Hlfw/Wp4pwM4ZACfUkyPtAW/KK0qoOfo54t7o3W+8BdvtAXGso7F4eSu+TGCN1Q9kjGP1o7jWaHWLSNl+9WBjmExGlnayONpdDKAQxosS022Diqz5OKq1XCb9drm+bSfeFcUwu0jsKrrX44LbuJFa8kxAll9aNpHn/APVv+PQ69NOw7HQyjzaQqq5LsRb9OEQ283IP02+Styu+zf8Acd7iu18xFqxMobBT9bC714z7QugFyzh+Lu14wPSj94XUjTkD2KFD4ZPU9opTS5upidQP82Jw/MyJ3vurrjOQ7gqA5SZnnF5tQEtDoLloJGUcd8xw2eCtaXT2iY37QuIAyDTn5rsGss5ZFuMcIq11QGYg5m8Vjh/7Sr9XOcUnOYgJv2ZKprhc5jWfrC66MSn2L10ERFcZwiIgCIiAIiIAiIgCIiAIiIAvwhfqIDnt1QaSscc7QVLjb1Wv1rfpVl1PKdSgdBkj7jLINVd6fwhuI1TfScx/62N+Sg4oHsGpILOba+/IgOafIhZd7i2kblCM0mzJwKqdS1Yqo3Nc8GQ6pYS20gcCDmDlf2Laa3lIq5GOZaMBzS02bbIixtclaa88Bc8Av3mJPRA7z8lxTwicq030Y8NHG0izBla1y429qmKjEppBaSWRw4FxI8isRlK/i0eBK+gpuL3eFgoOa9E9mezw7tJ8TkvlzrL2uLnddZIo2cL/AHiSvlVRgagAAzOwdhUdyJYPrRZywW/6iD+JdHLml9TzQbILXZJE7PZdpuLq+9EtImVsAkbZrxk9l76rvkdoKv08uzLqovhk2iItJjCIiAIiIAiIgCIiAIiIAiIgCIvwoCgeUqtjkxOR0L2yNMMQJaQQHsL2ubcbxYZLxjEV2Us46ssGof8AuQOcw372Fn6VBY5QvjmlDhZzJpWOHB1y5p7nMcD5rZoYjLg2uP7tVnwZK1gN+zWdfwWWay2ba3hIgGus4HtUkSoV0iloZNZoPYs0jWj6XX4iKJILCrpLFvj8FmqIxp2be4rqWSLYnjMzRGzrSSMaOFzcD3rM0Vxyow+qMbwWSxkscx2QcBtYeI3g9ossXAT9dTW2/SIvYR81cfKToCyvZzsNmVTB0XbBIB+w/wCB3K+uttcGa2xKST9m0YFjMVVEJIj95v7THbwQpFc54BpHU0E5bK10UrOi9rwQHDg9vucPBXTo3pjT1YADhHKR1HHafVdsd71ohZnh9maynHMejY0RFaUhERAEREAREQBERAEREAREQFP8rOD81VNnaPq6tojfwE8dzG78zej3jtVdYlW1EUZhie8QzG7o27HPFtu/YBl2LoPlAwX6XQzRjrtaXxnhLH0meZFvFUponj5jkiqGgEtI1mkXuD1tuy437ist34yUv9NlD3RcTXJJT/XtUzg0t2kcF9eUSla2se+P7KdrJoyNmrJe/k9rgozAZbOtxCqnHCL4TzhsnkRfhdbaqS8/VC40emO74qTfVtG+6icQeHOuOAClHshLozNGGg1dGDvnZ/EF0wuZdH5Wx1lK551WskYXE7ANbMldMMeHAFpBB2EG4I7CtdHTMOp7RB6VaI01ey07SHt6krMnt8d47DcKntItCazDyXsBmgB67Aejw12jNnfsV/oQrJ1qRVC1xKX0V5Rpo9Vkh51nov64Hqv3+KtLBdIqepH1T+lvY7Jw8N/gtZ0u5NYKnWkprQTHM2H1bz2tHVPaPIqsJXVFFNzVQHMkYbgg523Oa4dYG21U751/LlF+yu348M6LRaPoRpjz2rDObvI+rk3P7D639bVvC0RkpLKM0ouLwwiIpEQiIgCIiAIiIAiIgPMjbgjiCuWKaEwyvj9CSRhH3HFvuAK6pXNGnEPM4nVs2fW67b8Hta6/mVVbFNcltMmpH5jLXSRMIN2xhwA4BxBPhfPxPFQtJLqEO4FTWHTa3R2h3vWNiWGc0b5kO2dh4LGpbXtl/Rva3fkj8dibivPOk7VjBh3N+JUjTYJK/N7tUdvD4LuEN32YjntG0/FeGz36jHO7dgUq3CaZvXqGA99/cvq2mp/3c8bjwJIXcHMkLFLc9MaruG7wW6aI6V1FJYMPOQ743HLvaf2T7OxQNTRDY8W4EbPArDLJITfrN4/NQ3yT47OuEWuTonR/SKCrbeJ1nDrMdk5vhvHaFLrnbCsUIcHxuLHjYWmx8CrL0d09vZlWAN3OtGXe5o2d4yWqu9PiXBjsoa5jyb8qN5YIny4k1kTAJBHGOtd0usTq6rezMWV3QTNe0OY4OacwQbg+KoLSfFjNionuBzdQxjMs9SKTU8zmfFWWNYIVLk94Rh9ZDMYPo8xma8FgaMg4Hra/V1Nhve2SvuG+qNbrWF+/evYRdhBQWERnNzeWERFMgEREAREQBERAEREAVA8s0QZi7Xf4lPCT360rPc0K/lR3L9TkVdNJudA5t+2N9/8AcUJrMWTg8SNPbkbjJbTTQtqYc9uw8Q4b/itVjkuAePvU3oZPeoMV+vcC/pWu34hec02mvaPSi8Ya6Zh07RGXlwzZlbt3eaCmfL0pCSPRvZo7+PipTSmm5qo1Tq3e1pIaQekDbdvsrK0W0GhYxslS0SyEAhjs44wdgDNjnesfCythCU0sFc7Iw5ZV1Jg2uOg0uHqRucPMCxXqrwBzWlz2Oa3eXxPa0W4kiwXQUbA0WaAANwFh5LQuWvFTDhzo2mzqh7Y/yX1n+bW6v5lf4EvZnepf0Vb9DcwXYbt4X1mHu3jvXqlqBrau47vgt35KNEoJqF752axfIQ03Ic0MAHRI2Z3y2ZLV9IMGEFdJGx2syO1nb7uAOqe0XzVVleFktrt3PCIirw613xfp+IX7R4mdjv671nOPBYNdSXzGR7Nqzs0YNjwnSmaj6Ub7s3sdmw39xvvCgMOqGPrWVE9rOqBI+NoIYNZ2sSBttck7ViPo5RE4vs1uXWIBPcNyxaaV5bqgm18h2lXwk0iicVk6ljeHAFpBBAII2EHYQvSxsNp+bhjjGxkbG/pAHwWStxgCIiAIiIAiIgCIiAIiIAqh/wCIFvRpD2zDzDT8Fbyqb/iDH1FKd/OvHmw/Jcl0dj2VXhsmRHiPis+l19fWi6zbnuy2qEpJCNU/0RsUpR1b2udzd997DcVhnDEsm+qaccfRk1E7pbGQ3I2HZZbvgHKXUxNaydrZ2gWDj0X23XIyPfZaFGMllwRZqMZOHROUIz7Rb1PykRuH2Dx+Zq1PT7nMUfC5hbFFFrHVcbuc878sgLAeZURSM2BrXO7hYeZWc+rZEPrJGs9VnSf7fkktTJ8EVporkz6fFqiCmjp4Xc2xgtdjbOcSSXOL3bLkk5WstffG43JO0kk9p2kuO/zSr0iGyGO3ryG5PgoKrqXyG8jy7sGTR4BQc5S7ZZGEY8pEnLVws2u1jwb0j57AsObFn/u2hg4nN3tyCw2sO4WXrmeKidyY1W9xBLyXHiVJaJUnOVNOz0pWX7tYE+wKLxDIW4kLceSyl18Qi4Ma93k2w9pCur9FNj7L5REXoHnhERAEREAREQBERAEREAVe8s2jVRW00P0VnOOikLnMuA4tLS27b7SCdisJEBQGl+ickGGUE0jNSSNjopmm1xrPfJHe3AuI/Mtewi+obFudwQQSQdtxYG66H0xwn6VRTw5azmEsvue3pM9oC54wdtmuByOsQRw2ZLNe9q4NOnW54Mlhja8B5fYi99Ube66yP7RY37OO59J5v7AsGs6w7l8mrG3k3JYM6fEZHZF5A9FvRHszPiVidwQL6MBXMDOTxzZO0r2yMKUwnA56g2gifJ2gWaO9xyW74NyXvNnVUoaPQizPi8j3DxU41yl0iuU4R7ZXIaTl5AfJbDhOg9bUZiPm2n9qU6o8BYuPkrewfRqlpvsYmh3pnpPP5jmPBS60R0q/kZ56p/xOedPtGW0T6ePnDJI9rnPys0WIAsNvFbTyL0l6ieS3Uia2/a91/wDbULytVGvihbuiijHibuPsIW68jVLammk9OW3g0Ae8ldUV5El6Iyb8eX7LCREWozBERAEREAREQBERAEREAREQBc2vbaao/ETfxFdJLnCqH/MVP4iX+IrNqfiatJ8zBrOsO5fSioJJXBsbHOcdzQSfILc+T3RuCslkNQHOEQaQ0GwNydts9ytzD8NhgbqwxsjHBrQL953+Kqqpc1nJbdcoSawVLg3JjUyWMxbC3ffpP/SMvM+C3jCOT6jhsXtMzh/iZt/QMj43W2ItMaYR9GaV85ezxFGGgBoDQNgAsB4Be0RWlIRF5kfYEnYAT5IDnPS+p53Eqx/CVzB/47R/yq5uTOm1MOh9fWf+pxt7LKhJpi58sm98kjvNxPxXSmA0nNU0EfoRRt8Q0ArPVzNsvs4gkZ6Ii0FAREQBERAEREAREQBERAEREAXOWIC1TVfiJfeujVzpi+VXVfiJfes2q+Jq0nzN/wCR4dKoPZH/ADKzFW/I6Mqg9sfucrIU6P1or1H7GERFcUhERAFF6UVXNUdRJ6MMh/0lSi1zlEp5JMOqWQtL3uYBqjMkXGtYbzq3yXH0dXZROjdLzksEe3XkjB7iRf2LpgBUfyZ4BM+sie6N7I4ek5zmlouBZrRfabn2FXiqaF+Jbc+eAiIrykIiIAiIgCIiAIiIAiIgCIiALnbSAWrav8RJ8F0SueNKMq+r/EP9wWbVfA1aT5lhcjY+rqD67B7CrFVe8jY+onP+aPY0KwlZR+tFd/7GERFaUhERAEREAREQBERAEREAREQBERAEREAREQBERAFz7plEW4hVhwIvMSMtxa0g+S6CWFX4TBMQZoo5CNhc0EgcLncqra/JHBbVZ45ZNR5H4rUkjvSmdbt1Q0e+/kt7XiKJrQGtAa0ZAAWAHYAvanCO2KRCct0mwiIpEQiIgCIiAIiIAiIgCIiAIiID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16" descr="data:image/jpeg;base64,/9j/4AAQSkZJRgABAQAAAQABAAD/2wCEAAkGBxQSEhUUEhIVFBUVFRgUFBUUFBQXFBMUFhQZFhQXFRYaHSglGB0lGxUdITEhJSkrLi4uGB8zODUsNygtLisBCgoKDg0OGxAQGzQkICQtLC8rNiwsLCwtLC8sLCwsLCwsLCwsLCwsLCwsLCwsLCwsLCwsLCwsLCwsLCwsLCwsLP/AABEIAGYAZgMBEQACEQEDEQH/xAAbAAACAwEBAQAAAAAAAAAAAAADBQACBAYBB//EADcQAAEDAQYDBQYEBwAAAAAAAAEAAgMRBAUSITFBUWFxIjKBkbETUmKhwdEjQlPwFBUzgpKy8f/EABoBAAIDAQEAAAAAAAAAAAAAAAAEAgMFAQb/xAAuEQACAgEEAQEFCAMAAAAAAAAAAQIRAwQSITFRQRMiYXGhFCMyUoGRsdEkwfD/2gAMAwEAAhEDEQA/APuKAIgCIAiAKl4BpxUHNJ0dUT2q7fAUCZPVxbwAPnX7KmOZObj4om4VFMKSrm6IUeMeDp+6LkZqXQNUWUzhEARAEQBEARAFXmihJ0jqVg4pw4VBVePNGatEpQcXTMV5yUAcNWuB+hWfr8jjFTXoxjBG24v1L/xg7Pxfaqsjq04r4nPYvn4GWCb8V54gfJIYM/8Aky/7ounD7tBbRb6Rlw1267JvPrKxbl+hXDBc6Zou80Y0cgmNI6xqyvNzNsNJaACBuTQDjxV8s6TS8lccbab8Bgr0ys9XQIgCIAq51FBySOpWUkkFFCc1RKMXYnneY31b3XajnxWBnyS0+Xcun2PQSyQp9oFJLXEBmDmOR3VWXM8icVyn0TUapvsqInUG1DUKuGLIopX07O742VdG4Z19Fz2Moyck+TqlF8GaWQgAOGQVOTdST6RbFJ20a4beM3VyAo0b809DWVb8cIplgfEQ92EkmV5zOTeAHLxTOjbnJ5ZleekljiOg9bSmkIUWa6uilGSfRxqj1SOEQAG0xBwIOiozQU40yyEnF2hLJO+I0ccbdidehWFkzZdPKpcofjCGRWuGBYMRoO7rTglW/aul+H+Cbe3l9m2KMDRNQio9C8pWELFNojYCVqXm6LIsw2gpWeRMYghNaHFpySkpNMdgk1yMbDeIPadq3Rg0B4rRwamuX6dIWy4GuF6+oysmOc1ecMezRli6ngn8DyZ3cuhbJswqo8vz4H0YoFtwVIzZO2WUzhSQkDIV5KE20uCUUr5Fk16gGj2uYeYyPQhZuTWqPEk0Nx0zauLTFtqtFe6/EDsdR0KydVnTXDtMaxwrtUw1nyChCShErnyzXG5TWV+hU0ERKb8kAMwS2SRZEXTpVyGoim2BQk7G8ZhZLgcHa01HEK3G6dl7jujR09ltzW0c+Qcmt0HlqtnBqFHmT/Yy8mGT4jH9xlZL19ofw2PcPeIo3zOvgtLFqt791CmTTbF77S/kaNT8ehRkKHQIX3hp3MQ4ZfVZ+qUWurGcPfdHM2hwD6AFvI9V5jUtRnSVGrBNx5dm+N665C7RsiehZCmUQuNDykNoGV6XnkLIoXTvVO4YghXanKSdjcELpir4jERvcga5rSY3PIyyphFDlryWhp6b5Viepck3TSOxsegyw8ssvJehwKNGJl77s1hNopAWpjiOy4N5luL6hU5oya910WY3FP3lYltVln/WB8MPosjNiz/mH8eTB+X/AGILXUPo41OW9VgaqLU+TRx048GuzTqCnaKZwNjJVByKXEv7dVubI7AUkyrcrJqJjmkXUi6MRdO9XxQzFGGUpiKLojO5oZHN7Dw3M/mofJOYFJ/hYtqJwT95WdHYrHaRrOOmAO9aLWw4s35jMy5dO+ofWh5C0gdogniBT5VK1caaXJnyab4LkqTdHEJr4tkTcnkE+6Dn5fdZmrzY+mPabFllzE5W2yAkFrMI0/6vO6mKbtKjXxxaVN2ysciSaOuJqZaFB2VOAX26hRHYUfMuqJ1RMssysjEtjExSvV0UXRQFo3TCVKyT8DSw2lkYAliqBvTtCuaawbY1uQvlxznzCR2N02uN7fw3AgbVzHUHMLe02WElwYeoxZIS99DIJ5CpSRlRT0NFGcdyo7F07Mf8tjbmI216Cp8SlJaWC5oY+0ZJcNiG+ouyfaODR+VjdztU7rI1eL0bNDSy59xX5bOabJRY8oUabQVsqrcSO0v7Zc2nNpV0y6onVEA+VTUSaiDaC48ldGJJug7MIIrXCDnTXwViW516EOWnXZ111xEgUc2WM6EjtDlzWvpsd/FGPqJJPrbIZtuuKuIMaHe8BQ+YWjHSwXNCj1OStt8G4BNpULM9XQM9slLW5NLjs0bnmdhzVGaTS4Rbiim+XSERuYvJktDsR91tcLRw4lZb0spPdM0PtaitmFV8X2xRfVj7ONwwHuxsFNPiSGower48DumyW9sefL/oSPa5tKgiuY5jiEjKFdjqafRX2hUdoUe5ldUQ4Ltg4lTUURc/AZwIbUA4a0rz4KaTl10RXLp9j677G1zRljhf/lG7Q+Fd9k9gwL9P4EM2VqT5qS+pss11SWd+KE42HvROOfVjtK9U7DBPE7jyiiepx541k4fo/wCzooXVAOfiKHxC1MbtGZJU6LqwiRAHlFxoCrwoTVIkjmTYTapjI7+kzssH6hGrulfOix3head+hq+2WnxbI/iffw+HzB3vZcLJZHDbAwcG6V6kkqrPgUbkyemybpRgvmxVZ7qqyMkEGR9ByZStfIVSn2a0mvUbnqKnJLpL6g7LYcUz46nsh3mNKqK09uiU8u3Ep+aK26yFkccoBoe9XZ1f35KXsNsVJncWRTnLH+x0sN2hxdlWOVoJHB3LhUH5J/Hpr+TMuWoaS55iylzWZ1mlMTs439qJ3xfmaedM/BWYIPFPa+n0d1OSOfH7Rdrv+zpAFrJWjLbLKVHCLoEQBEAVc2oooyVnU6PGsAyC4oJHXJsVX9YzKGR7OeC48GtzP28UlqsTm1FDmkyrE3PwuPmzZ/CDLLu6csqeisWBUUe1fPxFF32KlrndthZT+4Z/6lJ48P3zHc2a9NBfP6DC23W18To6ZOBpyOoPgUzl0ycaFsWplDIp+C9zNIiYHd4Nwu6tyPop6WLUFZHUte0bj0bHxA6jeviNCmHjTKFJroIFNIiRdAiAIgCIAiAIgDyi5tO2eoo4DbCA4u3IAPQVp6lQWNJ2TcnVBFOiB4AhKgs9XQIgCIAiAP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58" name="Picture 22" descr="http://t0.gstatic.com/images?q=tbn:ANd9GcSZBH1KoGeWb_oj7AOF-U0s8LWEp_xdOKE5i4UtKaK9mvEvUOaPq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161" y="1303698"/>
            <a:ext cx="2209799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Đặc điểm và hành vi</a:t>
            </a:r>
            <a:endParaRPr lang="en-US" sz="32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63550" indent="-463550">
              <a:lnSpc>
                <a:spcPct val="130000"/>
              </a:lnSpc>
            </a:pP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  <a:p>
            <a:pPr marL="1255713" lvl="2" indent="-341313"/>
            <a:r>
              <a:rPr lang="en-US" sz="2400" dirty="0" err="1"/>
              <a:t>Hãng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endParaRPr lang="en-US" sz="2400" dirty="0"/>
          </a:p>
          <a:p>
            <a:pPr marL="1255713" lvl="2" indent="-341313"/>
            <a:r>
              <a:rPr lang="en-US" sz="2400" dirty="0"/>
              <a:t>Model</a:t>
            </a:r>
          </a:p>
          <a:p>
            <a:pPr marL="1255713" lvl="2" indent="-341313"/>
            <a:r>
              <a:rPr lang="en-US" sz="2400" dirty="0" err="1"/>
              <a:t>Năm</a:t>
            </a:r>
            <a:endParaRPr lang="en-US" sz="2400" dirty="0"/>
          </a:p>
          <a:p>
            <a:pPr marL="1255713" lvl="2" indent="-341313"/>
            <a:r>
              <a:rPr lang="en-US" sz="2400" dirty="0" err="1"/>
              <a:t>Màu</a:t>
            </a:r>
            <a:endParaRPr lang="vi-VN" dirty="0"/>
          </a:p>
          <a:p>
            <a:pPr marL="463550" indent="-463550">
              <a:lnSpc>
                <a:spcPct val="130000"/>
              </a:lnSpc>
            </a:pPr>
            <a:r>
              <a:rPr lang="en-US" dirty="0" err="1"/>
              <a:t>Hành</a:t>
            </a:r>
            <a:r>
              <a:rPr lang="en-US" dirty="0"/>
              <a:t> vi (Ô </a:t>
            </a:r>
            <a:r>
              <a:rPr lang="en-US" dirty="0" err="1"/>
              <a:t>tô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?)</a:t>
            </a:r>
          </a:p>
          <a:p>
            <a:pPr marL="1255713" lvl="2" indent="-341313"/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endParaRPr lang="en-US" sz="2400" dirty="0"/>
          </a:p>
          <a:p>
            <a:pPr marL="1255713" lvl="2" indent="-341313"/>
            <a:r>
              <a:rPr lang="en-US" sz="2400" dirty="0" err="1"/>
              <a:t>Dừng</a:t>
            </a:r>
            <a:endParaRPr lang="en-US" sz="2400" dirty="0"/>
          </a:p>
          <a:p>
            <a:pPr marL="1255713" lvl="2" indent="-341313"/>
            <a:r>
              <a:rPr lang="en-US" sz="2400" dirty="0" err="1"/>
              <a:t>Phanh</a:t>
            </a:r>
            <a:endParaRPr lang="en-US" sz="2400" dirty="0"/>
          </a:p>
          <a:p>
            <a:pPr marL="1255713" lvl="2" indent="-341313"/>
            <a:r>
              <a:rPr lang="en-US" sz="2400" dirty="0" err="1"/>
              <a:t>Bật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gạt</a:t>
            </a:r>
            <a:r>
              <a:rPr lang="en-US" sz="2400" dirty="0"/>
              <a:t> </a:t>
            </a:r>
            <a:r>
              <a:rPr lang="en-US" sz="2400" dirty="0" err="1"/>
              <a:t>nước</a:t>
            </a:r>
            <a:endParaRPr lang="vi-VN" dirty="0"/>
          </a:p>
          <a:p>
            <a:pPr marL="463550" indent="-463550">
              <a:lnSpc>
                <a:spcPct val="130000"/>
              </a:lnSpc>
            </a:pPr>
            <a:endParaRPr lang="en-US" sz="300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513498"/>
            <a:ext cx="2816519" cy="281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299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smtClean="0"/>
              <a:t>C</a:t>
            </a:r>
            <a:r>
              <a:rPr lang="en-US" sz="3200" smtClean="0"/>
              <a:t>lass</a:t>
            </a:r>
            <a:r>
              <a:rPr lang="vi-VN" sz="3200" smtClean="0"/>
              <a:t> là gì?</a:t>
            </a:r>
            <a:endParaRPr lang="en-US" sz="3200" dirty="0"/>
          </a:p>
        </p:txBody>
      </p:sp>
      <p:pic>
        <p:nvPicPr>
          <p:cNvPr id="16" name="Picture 15"/>
          <p:cNvPicPr/>
          <p:nvPr/>
        </p:nvPicPr>
        <p:blipFill rotWithShape="1">
          <a:blip r:embed="rId2" cstate="print"/>
          <a:srcRect t="8141" r="26956"/>
          <a:stretch/>
        </p:blipFill>
        <p:spPr>
          <a:xfrm>
            <a:off x="304800" y="1371600"/>
            <a:ext cx="4191000" cy="3556215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533400" y="4911485"/>
            <a:ext cx="3733800" cy="6458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Nhóm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</a:rPr>
              <a:t>Xe</a:t>
            </a:r>
            <a:r>
              <a:rPr lang="en-US" sz="2800" b="1" dirty="0" smtClean="0">
                <a:solidFill>
                  <a:schemeClr val="tx2"/>
                </a:solidFill>
              </a:rPr>
              <a:t> ô-</a:t>
            </a:r>
            <a:r>
              <a:rPr lang="en-US" sz="2800" b="1" dirty="0" err="1" smtClean="0">
                <a:solidFill>
                  <a:schemeClr val="tx2"/>
                </a:solidFill>
              </a:rPr>
              <a:t>tô</a:t>
            </a:r>
            <a:endParaRPr lang="en-US" sz="2800" b="1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3" cstate="print"/>
          <a:srcRect t="9269" r="30777"/>
          <a:stretch/>
        </p:blipFill>
        <p:spPr>
          <a:xfrm>
            <a:off x="4648200" y="1371600"/>
            <a:ext cx="4191000" cy="355621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876800" y="4927815"/>
            <a:ext cx="3733800" cy="6458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Nhóm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các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</a:rPr>
              <a:t>Động</a:t>
            </a:r>
            <a:r>
              <a:rPr lang="en-US" sz="2800" b="1" dirty="0" smtClean="0">
                <a:solidFill>
                  <a:schemeClr val="tx2"/>
                </a:solidFill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</a:rPr>
              <a:t>vật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40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http://img.c4learn.com/2012/03/java_object_class_differen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072947"/>
            <a:ext cx="6172200" cy="3384363"/>
          </a:xfrm>
          <a:prstGeom prst="rect">
            <a:avLst/>
          </a:prstGeom>
          <a:noFill/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Định nghĩa lớp</a:t>
            </a:r>
            <a:endParaRPr lang="en-US" sz="32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133600"/>
          </a:xfrm>
        </p:spPr>
        <p:txBody>
          <a:bodyPr>
            <a:normAutofit/>
          </a:bodyPr>
          <a:lstStyle/>
          <a:p>
            <a:pPr marL="463550" indent="-463550"/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.</a:t>
            </a:r>
          </a:p>
          <a:p>
            <a:pPr marL="463550" indent="-463550"/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(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(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30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6" descr="data:image/jpeg;base64,/9j/4AAQSkZJRgABAQAAAQABAAD/2wCEAAkGBxQSEhQTExIWFBIUFhQXGRQQFBgWFBQVFBYWFhQWFB4ZHDQgGBolHBMUIjEiJjUtLjAuGB8zODMtNygtLisBCgoKDg0OFhAQGTglHCQrMjc3LCs3KzgsKywtODArLDc3LDcwNywsKyssNywrKyssNywsKys3KysrKysrKysrK//AABEIAGYAZgMBIgACEQEDEQH/xAAbAAEAAgMBAQAAAAAAAAAAAAAABAYDBQcCAf/EADoQAAEDAQUEBwUHBQEAAAAAAAEAAhEDBAUSITEiQVFhBjJScYGRoXKxwdHhEyMzQmKCohZDkrLwB//EABgBAQADAQAAAAAAAAAAAAAAAAACAwQB/8QAHREBAQACAgMBAAAAAAAAAAAAAAECAxFBMTJREv/aAAwDAQACEQMRAD8A7ii+EwsLrZTH9xs8MQlBnRRTeFPiT3Nd8l4N5t3NcfD5oJqLWVL3A/JHtPaFF/qDIdRpjTGXkcsgnBy3qKtvv89sftpn4lYKl+ntP8A0KX4y+I/vH6taKrWG83PqMnENoavneActN6tK5ZZ5dll8CIi46IiINH0ub91Td2a1E+BdhPo5VytedUFzQQIJGTRuMK0dLWTZKv6QHf4ODvgqbbfxHczPnn8VbqktvKnbbJOE1lqc4TiPn8l5JnUk95JUWyO1Clgei0fmTpnuVvaGymJJjeVkRAF1wCytZC9MZHehQZbG6HtPP6/BXlUGm+Ht7x65K+UzIB5BZt3s06fV6REVS4REQRL3o46FZnapvHm0rn1R+INd2mMPm0LphC4lfl9vs32dMMaYZEumdhzmnIdyt0+yrd6rFZ+sFOq5N71Qbt6RVqlQCWgAE7LPmvVvvyq52VR0DLKB36LSyrosgLW6uA7yAqFQrPdtOe48JcfNZcSC9seCJBBHEGQvD3wqK6+jZ82vgn8pzB7wtrdnSqlW2TsVDuecnH9J+BQWBhzB5j3roFkMsb3D3LmZeV0i63TSZ3e5UbumjR2lIiKheIiIC4T/AOk0cNYcn2gfzDx/uuvW28ajHFuEDgczI4rmfTmyVKziWMNR4rTDRoH025nlLVPXeMor2TnGqnYPu2Htv9Gr3QpyeQ1U6h0fqhs1CynvJqPE85hTGXMzqmsTlMUqZM85OULTc8Z2zTDK9NZUtYGg8TotfabydoD4jLyVkF22fLYfUnTHUyJ7JFMZHkVnohjfw6NJmYGTA589kySWunSRBULuxTmnJR22ao87FN7yewxzvcFOo9GLS7WngHGq5rfQmVbqlqfoahA0hzhTznMFogseOeRWF0ankDiGETuDpEsdpmDCjd3yJzR9r7cNmq0xFW0U30+DJe5vc7TwK6p0bt7H0mgHMYhDsiYJXLGO3ieZA0nt5EZ7nAq2XG77luky7qmY2jvBKryzuXlZjhMfC/otFYbzeMnAubx3j5rdUqocJB/7moJvaIiCPbLKKgg67jwVJv8Au0tLnQZykN4DLEOIiPJX5R7ZZBUEHIjQ8Pog5O9kGCM1HqsgcWjPeXU9dpkZu9knzGStN9XVBOUR6cxxCg0rsbqXE92SDROkiSW56iWNa9p3kbbwSN68uByneIGIFx5MeHuh7czmG5eqslO7KTdGa56mJ4xMKTTphvVAHsgBBW6N2vPVa7DAG3stw57JyaCJMjWOKzMu4DrVGAwRs7Rg7jhEnxK31RgcIIkLDSsVJvXxH90N9I96DVCzUQQXY3RvyaAPVxHKVbropM+yZhALdqNT+Y8VX7Rf1joHCMGMRstBqVM9Mmgn1U6zX9UqMb9nQdv/ABGuadTq3UeKCwIKuHOcPMmFXsNtqmMbaY4MEu9Fno9EnvzqPqP9t2EeX0Qb6j0jozhc8Fw7G15wi+XT0dp0ZIa3MRpPqUQbtERBGt1jFQcxofgeSp1usjqTjllvbw5jkr0otusYqDg4aH4Hkgo1qtIpnCQcWWQ55hYm2io7qUz3lW+ncLZxOIJ4gZ5cyp1K7qbfyz7Wf0QUend9d+ro5NzP8VsLN0VJzdJ9ogfMq5NaBoI7l9QaOydHGMzhoPFrZd5uzWxp3dTG6faM/RS0QeWsA0AHcvSIgIiICIiAiIgIiICIiAiIgIiICIiD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10" descr="data:image/jpeg;base64,/9j/4AAQSkZJRgABAQAAAQABAAD/2wCEAAkGBxMTEhUUERQUFBQVFhQaGBYWFRgXFxYWFxwWFxYXGRUYHyggGBwlGxccITEhJSktLi4uFx8zODMsNygtLisBCgoKDg0OGxAQGTAlICQ3LC0sLCwsLCwsLCwsLCwsLCwsLCwsLCssLCwsLCwsLCwsLCwsLCwsLCwsLCwsNzcrLP/AABEIAMwAzAMBIgACEQEDEQH/xAAcAAEAAgMBAQEAAAAAAAAAAAAABQcEBggCAwH/xABHEAABAwICBQgGBwUGBwAAAAABAAIDBBEFIQYSMUFRBxMiMmFxgZFSYqGxwdEUIzNydIKSQkOywvAVRFNjosMIJFRzg6Ph/8QAGQEBAAMBAQAAAAAAAAAAAAAAAAIDBAEF/8QAJREAAgIBBAICAgMAAAAAAAAAAAECAxEEEiExE0EyUSIzQoGR/9oADAMBAAIRAxEAPwC8UREAREQBEWi6d6ZT0c7Ioo2EOj19d4JudYiwAI2W/wBS43hZOxi28I3pFTz+UetO+IdzPmVjScoFcf3rB3Maq/NEt8Ei6kVHP00rj/eHDuDfkvm/SKvcCTNPYbSLgAcSQMlzzL6HgfsvVFQH9r1TyG8/O4kgACR9yTsAAOZWYMHxF+2Kqd97X/mKK7PSO+DHbLyc4DaQF8H10Q2yRjve0fFc/wAtK/nObe064dqlrtode1ie9T8egFaf3TR3vaitb6R10pdyLcZi1OXBomiLnGwaJGkk8AAVmqhdHW6lZDfLVmaD3tdY+0K+lOE9xXZDYERFMrCIiAIiIAiIgCIiAIiIAiIgC0Hlfw/Wp4pwM4ZACfUkyPtAW/KK0qoOfo54t7o3W+8BdvtAXGso7F4eSu+TGCN1Q9kjGP1o7jWaHWLSNl+9WBjmExGlnayONpdDKAQxosS022Diqz5OKq1XCb9drm+bSfeFcUwu0jsKrrX44LbuJFa8kxAll9aNpHn/APVv+PQ69NOw7HQyjzaQqq5LsRb9OEQ283IP02+Styu+zf8Acd7iu18xFqxMobBT9bC714z7QugFyzh+Lu14wPSj94XUjTkD2KFD4ZPU9opTS5upidQP82Jw/MyJ3vurrjOQ7gqA5SZnnF5tQEtDoLloJGUcd8xw2eCtaXT2iY37QuIAyDTn5rsGss5ZFuMcIq11QGYg5m8Vjh/7Sr9XOcUnOYgJv2ZKprhc5jWfrC66MSn2L10ERFcZwiIgCIiAIiIAiIgCIiAIiIAvwhfqIDnt1QaSscc7QVLjb1Wv1rfpVl1PKdSgdBkj7jLINVd6fwhuI1TfScx/62N+Sg4oHsGpILOba+/IgOafIhZd7i2kblCM0mzJwKqdS1Yqo3Nc8GQ6pYS20gcCDmDlf2Laa3lIq5GOZaMBzS02bbIixtclaa88Bc8Av3mJPRA7z8lxTwicq030Y8NHG0izBla1y429qmKjEppBaSWRw4FxI8isRlK/i0eBK+gpuL3eFgoOa9E9mezw7tJ8TkvlzrL2uLnddZIo2cL/AHiSvlVRgagAAzOwdhUdyJYPrRZywW/6iD+JdHLml9TzQbILXZJE7PZdpuLq+9EtImVsAkbZrxk9l76rvkdoKv08uzLqovhk2iItJjCIiAIiIAiIgCIiAIiIAiIgCIvwoCgeUqtjkxOR0L2yNMMQJaQQHsL2ubcbxYZLxjEV2Us46ssGof8AuQOcw372Fn6VBY5QvjmlDhZzJpWOHB1y5p7nMcD5rZoYjLg2uP7tVnwZK1gN+zWdfwWWay2ba3hIgGus4HtUkSoV0iloZNZoPYs0jWj6XX4iKJILCrpLFvj8FmqIxp2be4rqWSLYnjMzRGzrSSMaOFzcD3rM0Vxyow+qMbwWSxkscx2QcBtYeI3g9ossXAT9dTW2/SIvYR81cfKToCyvZzsNmVTB0XbBIB+w/wCB3K+uttcGa2xKST9m0YFjMVVEJIj95v7THbwQpFc54BpHU0E5bK10UrOi9rwQHDg9vucPBXTo3pjT1YADhHKR1HHafVdsd71ohZnh9maynHMejY0RFaUhERAEREAREQBERAEREAREQFP8rOD81VNnaPq6tojfwE8dzG78zej3jtVdYlW1EUZhie8QzG7o27HPFtu/YBl2LoPlAwX6XQzRjrtaXxnhLH0meZFvFUponj5jkiqGgEtI1mkXuD1tuy437ist34yUv9NlD3RcTXJJT/XtUzg0t2kcF9eUSla2se+P7KdrJoyNmrJe/k9rgozAZbOtxCqnHCL4TzhsnkRfhdbaqS8/VC40emO74qTfVtG+6icQeHOuOAClHshLozNGGg1dGDvnZ/EF0wuZdH5Wx1lK551WskYXE7ANbMldMMeHAFpBB2EG4I7CtdHTMOp7RB6VaI01ey07SHt6krMnt8d47DcKntItCazDyXsBmgB67Aejw12jNnfsV/oQrJ1qRVC1xKX0V5Rpo9Vkh51nov64Hqv3+KtLBdIqepH1T+lvY7Jw8N/gtZ0u5NYKnWkprQTHM2H1bz2tHVPaPIqsJXVFFNzVQHMkYbgg523Oa4dYG21U751/LlF+yu348M6LRaPoRpjz2rDObvI+rk3P7D639bVvC0RkpLKM0ouLwwiIpEQiIgCIiAIiIAiIgPMjbgjiCuWKaEwyvj9CSRhH3HFvuAK6pXNGnEPM4nVs2fW67b8Hta6/mVVbFNcltMmpH5jLXSRMIN2xhwA4BxBPhfPxPFQtJLqEO4FTWHTa3R2h3vWNiWGc0b5kO2dh4LGpbXtl/Rva3fkj8dibivPOk7VjBh3N+JUjTYJK/N7tUdvD4LuEN32YjntG0/FeGz36jHO7dgUq3CaZvXqGA99/cvq2mp/3c8bjwJIXcHMkLFLc9MaruG7wW6aI6V1FJYMPOQ743HLvaf2T7OxQNTRDY8W4EbPArDLJITfrN4/NQ3yT47OuEWuTonR/SKCrbeJ1nDrMdk5vhvHaFLrnbCsUIcHxuLHjYWmx8CrL0d09vZlWAN3OtGXe5o2d4yWqu9PiXBjsoa5jyb8qN5YIny4k1kTAJBHGOtd0usTq6rezMWV3QTNe0OY4OacwQbg+KoLSfFjNionuBzdQxjMs9SKTU8zmfFWWNYIVLk94Rh9ZDMYPo8xma8FgaMg4Hra/V1Nhve2SvuG+qNbrWF+/evYRdhBQWERnNzeWERFMgEREAREQBERAEREAVA8s0QZi7Xf4lPCT360rPc0K/lR3L9TkVdNJudA5t+2N9/8AcUJrMWTg8SNPbkbjJbTTQtqYc9uw8Q4b/itVjkuAePvU3oZPeoMV+vcC/pWu34hec02mvaPSi8Ya6Zh07RGXlwzZlbt3eaCmfL0pCSPRvZo7+PipTSmm5qo1Tq3e1pIaQekDbdvsrK0W0GhYxslS0SyEAhjs44wdgDNjnesfCythCU0sFc7Iw5ZV1Jg2uOg0uHqRucPMCxXqrwBzWlz2Oa3eXxPa0W4kiwXQUbA0WaAANwFh5LQuWvFTDhzo2mzqh7Y/yX1n+bW6v5lf4EvZnepf0Vb9DcwXYbt4X1mHu3jvXqlqBrau47vgt35KNEoJqF752axfIQ03Ic0MAHRI2Z3y2ZLV9IMGEFdJGx2syO1nb7uAOqe0XzVVleFktrt3PCIirw613xfp+IX7R4mdjv671nOPBYNdSXzGR7Nqzs0YNjwnSmaj6Ub7s3sdmw39xvvCgMOqGPrWVE9rOqBI+NoIYNZ2sSBttck7ViPo5RE4vs1uXWIBPcNyxaaV5bqgm18h2lXwk0iicVk6ljeHAFpBBAII2EHYQvSxsNp+bhjjGxkbG/pAHwWStxgCIiAIiIAiIgCIiAIiIAqh/wCIFvRpD2zDzDT8Fbyqb/iDH1FKd/OvHmw/Jcl0dj2VXhsmRHiPis+l19fWi6zbnuy2qEpJCNU/0RsUpR1b2udzd997DcVhnDEsm+qaccfRk1E7pbGQ3I2HZZbvgHKXUxNaydrZ2gWDj0X23XIyPfZaFGMllwRZqMZOHROUIz7Rb1PykRuH2Dx+Zq1PT7nMUfC5hbFFFrHVcbuc878sgLAeZURSM2BrXO7hYeZWc+rZEPrJGs9VnSf7fkktTJ8EVporkz6fFqiCmjp4Xc2xgtdjbOcSSXOL3bLkk5WstffG43JO0kk9p2kuO/zSr0iGyGO3ryG5PgoKrqXyG8jy7sGTR4BQc5S7ZZGEY8pEnLVws2u1jwb0j57AsObFn/u2hg4nN3tyCw2sO4WXrmeKidyY1W9xBLyXHiVJaJUnOVNOz0pWX7tYE+wKLxDIW4kLceSyl18Qi4Ma93k2w9pCur9FNj7L5REXoHnhERAEREAREQBERAEREAVe8s2jVRW00P0VnOOikLnMuA4tLS27b7SCdisJEBQGl+ickGGUE0jNSSNjopmm1xrPfJHe3AuI/Mtewi+obFudwQQSQdtxYG66H0xwn6VRTw5azmEsvue3pM9oC54wdtmuByOsQRw2ZLNe9q4NOnW54Mlhja8B5fYi99Ube66yP7RY37OO59J5v7AsGs6w7l8mrG3k3JYM6fEZHZF5A9FvRHszPiVidwQL6MBXMDOTxzZO0r2yMKUwnA56g2gifJ2gWaO9xyW74NyXvNnVUoaPQizPi8j3DxU41yl0iuU4R7ZXIaTl5AfJbDhOg9bUZiPm2n9qU6o8BYuPkrewfRqlpvsYmh3pnpPP5jmPBS60R0q/kZ56p/xOedPtGW0T6ePnDJI9rnPys0WIAsNvFbTyL0l6ieS3Uia2/a91/wDbULytVGvihbuiijHibuPsIW68jVLammk9OW3g0Ae8ldUV5El6Iyb8eX7LCREWozBERAEREAREQBERAEREAREQBc2vbaao/ETfxFdJLnCqH/MVP4iX+IrNqfiatJ8zBrOsO5fSioJJXBsbHOcdzQSfILc+T3RuCslkNQHOEQaQ0GwNydts9ytzD8NhgbqwxsjHBrQL953+Kqqpc1nJbdcoSawVLg3JjUyWMxbC3ffpP/SMvM+C3jCOT6jhsXtMzh/iZt/QMj43W2ItMaYR9GaV85ezxFGGgBoDQNgAsB4Be0RWlIRF5kfYEnYAT5IDnPS+p53Eqx/CVzB/47R/yq5uTOm1MOh9fWf+pxt7LKhJpi58sm98kjvNxPxXSmA0nNU0EfoRRt8Q0ArPVzNsvs4gkZ6Ii0FAREQBERAEREAREQBERAEREAXOWIC1TVfiJfeujVzpi+VXVfiJfes2q+Jq0nzN/wCR4dKoPZH/ADKzFW/I6Mqg9sfucrIU6P1or1H7GERFcUhERAFF6UVXNUdRJ6MMh/0lSi1zlEp5JMOqWQtL3uYBqjMkXGtYbzq3yXH0dXZROjdLzksEe3XkjB7iRf2LpgBUfyZ4BM+sie6N7I4ek5zmlouBZrRfabn2FXiqaF+Jbc+eAiIrykIiIAiIgCIiAIiIAiIgCIiALnbSAWrav8RJ8F0SueNKMq+r/EP9wWbVfA1aT5lhcjY+rqD67B7CrFVe8jY+onP+aPY0KwlZR+tFd/7GERFaUhERAEREAREQBERAEREAREQBERAEREAREQBERAFz7plEW4hVhwIvMSMtxa0g+S6CWFX4TBMQZoo5CNhc0EgcLncqra/JHBbVZ45ZNR5H4rUkjvSmdbt1Q0e+/kt7XiKJrQGtAa0ZAAWAHYAvanCO2KRCct0mwiIpEQiIgCIiAIiIAiIgCIiAIiID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16" descr="data:image/jpeg;base64,/9j/4AAQSkZJRgABAQAAAQABAAD/2wCEAAkGBxQSEhUUEhIVFBUVFRgUFBUUFBQXFBMUFhQZFhQXFRYaHSglGB0lGxUdITEhJSkrLi4uGB8zODUsNygtLisBCgoKDg0OGxAQGzQkICQtLC8rNiwsLCwtLC8sLCwsLCwsLCwsLCwsLCwsLCwsLCwsLCwsLCwsLCwsLCwsLCwsLP/AABEIAGYAZgMBEQACEQEDEQH/xAAbAAACAwEBAQAAAAAAAAAAAAADBQACBAYBB//EADcQAAEDAQYDBQYEBwAAAAAAAAEAAgMRBAUSITFBUWFxIjKBkbETUmKhwdEjQlPwFBUzgpKy8f/EABoBAAIDAQEAAAAAAAAAAAAAAAAEAgMFAQb/xAAuEQACAgEEAQEFCAMAAAAAAAAAAQIRAwQSITFRQRMiYXGhFCMyUoGRsdEkwfD/2gAMAwEAAhEDEQA/APuKAIgCIAiAKl4BpxUHNJ0dUT2q7fAUCZPVxbwAPnX7KmOZObj4om4VFMKSrm6IUeMeDp+6LkZqXQNUWUzhEARAEQBEARAFXmihJ0jqVg4pw4VBVePNGatEpQcXTMV5yUAcNWuB+hWfr8jjFTXoxjBG24v1L/xg7Pxfaqsjq04r4nPYvn4GWCb8V54gfJIYM/8Aky/7ounD7tBbRb6Rlw1267JvPrKxbl+hXDBc6Zou80Y0cgmNI6xqyvNzNsNJaACBuTQDjxV8s6TS8lccbab8Bgr0ys9XQIgCIAq51FBySOpWUkkFFCc1RKMXYnneY31b3XajnxWBnyS0+Xcun2PQSyQp9oFJLXEBmDmOR3VWXM8icVyn0TUapvsqInUG1DUKuGLIopX07O742VdG4Z19Fz2Moyck+TqlF8GaWQgAOGQVOTdST6RbFJ20a4beM3VyAo0b809DWVb8cIplgfEQ92EkmV5zOTeAHLxTOjbnJ5ZleekljiOg9bSmkIUWa6uilGSfRxqj1SOEQAG0xBwIOiozQU40yyEnF2hLJO+I0ccbdidehWFkzZdPKpcofjCGRWuGBYMRoO7rTglW/aul+H+Cbe3l9m2KMDRNQio9C8pWELFNojYCVqXm6LIsw2gpWeRMYghNaHFpySkpNMdgk1yMbDeIPadq3Rg0B4rRwamuX6dIWy4GuF6+oysmOc1ecMezRli6ngn8DyZ3cuhbJswqo8vz4H0YoFtwVIzZO2WUzhSQkDIV5KE20uCUUr5Fk16gGj2uYeYyPQhZuTWqPEk0Nx0zauLTFtqtFe6/EDsdR0KydVnTXDtMaxwrtUw1nyChCShErnyzXG5TWV+hU0ERKb8kAMwS2SRZEXTpVyGoim2BQk7G8ZhZLgcHa01HEK3G6dl7jujR09ltzW0c+Qcmt0HlqtnBqFHmT/Yy8mGT4jH9xlZL19ofw2PcPeIo3zOvgtLFqt791CmTTbF77S/kaNT8ehRkKHQIX3hp3MQ4ZfVZ+qUWurGcPfdHM2hwD6AFvI9V5jUtRnSVGrBNx5dm+N665C7RsiehZCmUQuNDykNoGV6XnkLIoXTvVO4YghXanKSdjcELpir4jERvcga5rSY3PIyyphFDlryWhp6b5Viepck3TSOxsegyw8ssvJehwKNGJl77s1hNopAWpjiOy4N5luL6hU5oya910WY3FP3lYltVln/WB8MPosjNiz/mH8eTB+X/AGILXUPo41OW9VgaqLU+TRx048GuzTqCnaKZwNjJVByKXEv7dVubI7AUkyrcrJqJjmkXUi6MRdO9XxQzFGGUpiKLojO5oZHN7Dw3M/mofJOYFJ/hYtqJwT95WdHYrHaRrOOmAO9aLWw4s35jMy5dO+ofWh5C0gdogniBT5VK1caaXJnyab4LkqTdHEJr4tkTcnkE+6Dn5fdZmrzY+mPabFllzE5W2yAkFrMI0/6vO6mKbtKjXxxaVN2ysciSaOuJqZaFB2VOAX26hRHYUfMuqJ1RMssysjEtjExSvV0UXRQFo3TCVKyT8DSw2lkYAliqBvTtCuaawbY1uQvlxznzCR2N02uN7fw3AgbVzHUHMLe02WElwYeoxZIS99DIJ5CpSRlRT0NFGcdyo7F07Mf8tjbmI216Cp8SlJaWC5oY+0ZJcNiG+ouyfaODR+VjdztU7rI1eL0bNDSy59xX5bOabJRY8oUabQVsqrcSO0v7Zc2nNpV0y6onVEA+VTUSaiDaC48ldGJJug7MIIrXCDnTXwViW516EOWnXZ111xEgUc2WM6EjtDlzWvpsd/FGPqJJPrbIZtuuKuIMaHe8BQ+YWjHSwXNCj1OStt8G4BNpULM9XQM9slLW5NLjs0bnmdhzVGaTS4Rbiim+XSERuYvJktDsR91tcLRw4lZb0spPdM0PtaitmFV8X2xRfVj7ONwwHuxsFNPiSGower48DumyW9sefL/oSPa5tKgiuY5jiEjKFdjqafRX2hUdoUe5ldUQ4Ltg4lTUURc/AZwIbUA4a0rz4KaTl10RXLp9j677G1zRljhf/lG7Q+Fd9k9gwL9P4EM2VqT5qS+pss11SWd+KE42HvROOfVjtK9U7DBPE7jyiiepx541k4fo/wCzooXVAOfiKHxC1MbtGZJU6LqwiRAHlFxoCrwoTVIkjmTYTapjI7+kzssH6hGrulfOix3head+hq+2WnxbI/iffw+HzB3vZcLJZHDbAwcG6V6kkqrPgUbkyemybpRgvmxVZ7qqyMkEGR9ByZStfIVSn2a0mvUbnqKnJLpL6g7LYcUz46nsh3mNKqK09uiU8u3Ep+aK26yFkccoBoe9XZ1f35KXsNsVJncWRTnLH+x0sN2hxdlWOVoJHB3LhUH5J/Hpr+TMuWoaS55iylzWZ1mlMTs439qJ3xfmaedM/BWYIPFPa+n0d1OSOfH7Rdrv+zpAFrJWjLbLKVHCLoEQBEAVc2oooyVnU6PGsAyC4oJHXJsVX9YzKGR7OeC48GtzP28UlqsTm1FDmkyrE3PwuPmzZ/CDLLu6csqeisWBUUe1fPxFF32KlrndthZT+4Z/6lJ48P3zHc2a9NBfP6DC23W18To6ZOBpyOoPgUzl0ycaFsWplDIp+C9zNIiYHd4Nwu6tyPop6WLUFZHUte0bj0bHxA6jeviNCmHjTKFJroIFNIiRdAiAIgCIAiAIgDyi5tO2eoo4DbCA4u3IAPQVp6lQWNJ2TcnVBFOiB4AhKgs9XQIgCIAiAP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Thuộc tính &amp; phương thức</a:t>
            </a:r>
            <a:endParaRPr lang="en-US" sz="32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lvl="0" indent="-463550">
              <a:lnSpc>
                <a:spcPct val="130000"/>
              </a:lnSpc>
            </a:pP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(field)</a:t>
            </a:r>
          </a:p>
          <a:p>
            <a:pPr marL="804863" lvl="1" indent="-347663"/>
            <a:r>
              <a:rPr lang="en-US" dirty="0" err="1" smtClean="0"/>
              <a:t>Hãng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pPr marL="804863" lvl="1" indent="-347663"/>
            <a:r>
              <a:rPr lang="en-US" dirty="0" smtClean="0"/>
              <a:t>Model</a:t>
            </a:r>
          </a:p>
          <a:p>
            <a:pPr marL="804863" lvl="1" indent="-347663"/>
            <a:r>
              <a:rPr lang="en-US" dirty="0" err="1" smtClean="0"/>
              <a:t>Năm</a:t>
            </a:r>
            <a:endParaRPr lang="en-US" dirty="0" smtClean="0"/>
          </a:p>
          <a:p>
            <a:pPr marL="804863" lvl="1" indent="-347663"/>
            <a:r>
              <a:rPr lang="en-US" dirty="0" err="1" smtClean="0"/>
              <a:t>Màu</a:t>
            </a:r>
            <a:endParaRPr lang="vi-VN" dirty="0" smtClean="0"/>
          </a:p>
          <a:p>
            <a:pPr marL="463550" lvl="0" indent="-463550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(method)</a:t>
            </a:r>
          </a:p>
          <a:p>
            <a:pPr marL="804863" lvl="1" indent="-347663"/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()</a:t>
            </a:r>
          </a:p>
          <a:p>
            <a:pPr marL="804863" lvl="1" indent="-347663"/>
            <a:r>
              <a:rPr lang="en-US" dirty="0" err="1" smtClean="0"/>
              <a:t>Dừng</a:t>
            </a:r>
            <a:r>
              <a:rPr lang="en-US" dirty="0" smtClean="0"/>
              <a:t>()</a:t>
            </a:r>
          </a:p>
          <a:p>
            <a:pPr marL="804863" lvl="1" indent="-347663"/>
            <a:r>
              <a:rPr lang="en-US" dirty="0" err="1" smtClean="0"/>
              <a:t>Phanh</a:t>
            </a:r>
            <a:r>
              <a:rPr lang="en-US" dirty="0" smtClean="0"/>
              <a:t>()</a:t>
            </a:r>
          </a:p>
          <a:p>
            <a:pPr marL="804863" lvl="1" indent="-347663"/>
            <a:r>
              <a:rPr lang="en-US" dirty="0" err="1" smtClean="0"/>
              <a:t>Bật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gạt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()</a:t>
            </a:r>
            <a:endParaRPr lang="vi-VN" dirty="0" smtClean="0"/>
          </a:p>
          <a:p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76600"/>
            <a:ext cx="2972942" cy="299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2" descr="http://t0.gstatic.com/images?q=tbn:ANd9GcSZBH1KoGeWb_oj7AOF-U0s8LWEp_xdOKE5i4UtKaK9mvEvUOaPq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771" y="1066800"/>
            <a:ext cx="2209799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Brace 4"/>
          <p:cNvSpPr/>
          <p:nvPr/>
        </p:nvSpPr>
        <p:spPr>
          <a:xfrm>
            <a:off x="3810000" y="1682496"/>
            <a:ext cx="304800" cy="1600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3810000" y="3974318"/>
            <a:ext cx="304800" cy="1600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5400000">
            <a:off x="3772031" y="2251764"/>
            <a:ext cx="1202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Danh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 rot="5400000">
            <a:off x="3794591" y="4543586"/>
            <a:ext cx="1202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Động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492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Mô</a:t>
            </a:r>
            <a:r>
              <a:rPr lang="en-US" sz="3200" dirty="0" smtClean="0"/>
              <a:t> </a:t>
            </a:r>
            <a:r>
              <a:rPr lang="en-US" sz="3200" dirty="0" err="1" smtClean="0"/>
              <a:t>hình</a:t>
            </a:r>
            <a:r>
              <a:rPr lang="en-US" sz="3200" dirty="0" smtClean="0"/>
              <a:t> </a:t>
            </a:r>
            <a:r>
              <a:rPr lang="en-US" sz="3200" dirty="0" err="1" smtClean="0"/>
              <a:t>lớp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đối</a:t>
            </a:r>
            <a:r>
              <a:rPr lang="en-US" sz="3200" dirty="0" smtClean="0"/>
              <a:t> </a:t>
            </a:r>
            <a:r>
              <a:rPr lang="en-US" sz="3200" dirty="0" err="1" smtClean="0"/>
              <a:t>tượng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444914" y="1160858"/>
            <a:ext cx="8165686" cy="5054264"/>
            <a:chOff x="444914" y="1160858"/>
            <a:chExt cx="8165686" cy="5054264"/>
          </a:xfrm>
        </p:grpSpPr>
        <p:grpSp>
          <p:nvGrpSpPr>
            <p:cNvPr id="3" name="Group 36"/>
            <p:cNvGrpSpPr/>
            <p:nvPr/>
          </p:nvGrpSpPr>
          <p:grpSpPr>
            <a:xfrm>
              <a:off x="3429000" y="1160858"/>
              <a:ext cx="2133600" cy="3970700"/>
              <a:chOff x="838200" y="2209799"/>
              <a:chExt cx="2019300" cy="3842604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38200" y="2209799"/>
                <a:ext cx="2019300" cy="3842604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838200" y="2209800"/>
                <a:ext cx="2019300" cy="55245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Ô </a:t>
                </a:r>
                <a:r>
                  <a:rPr lang="en-US" sz="2400" b="1" dirty="0" err="1" smtClean="0">
                    <a:solidFill>
                      <a:schemeClr val="tx1"/>
                    </a:solidFill>
                  </a:rPr>
                  <a:t>tô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3581400" y="1910477"/>
              <a:ext cx="1828800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000" b="1" dirty="0" smtClean="0"/>
                <a:t>Thuộc tính</a:t>
              </a:r>
              <a:endParaRPr lang="en-US" sz="2000" b="1" dirty="0" smtClean="0"/>
            </a:p>
            <a:p>
              <a:pPr marL="171450" indent="-171450">
                <a:buClr>
                  <a:schemeClr val="tx2"/>
                </a:buClr>
                <a:buFont typeface="Arial" pitchFamily="34" charset="0"/>
                <a:buChar char="•"/>
              </a:pPr>
              <a:r>
                <a:rPr lang="vi-VN" sz="2000" dirty="0" smtClean="0"/>
                <a:t>Năm</a:t>
              </a:r>
              <a:endParaRPr lang="en-US" sz="2000" dirty="0"/>
            </a:p>
            <a:p>
              <a:pPr marL="171450" indent="-171450">
                <a:buClr>
                  <a:schemeClr val="tx2"/>
                </a:buClr>
                <a:buFont typeface="Arial" pitchFamily="34" charset="0"/>
                <a:buChar char="•"/>
              </a:pPr>
              <a:r>
                <a:rPr lang="vi-VN" sz="2000" dirty="0" smtClean="0"/>
                <a:t>Nhà sản xuất</a:t>
              </a:r>
              <a:endParaRPr lang="en-US" sz="2000" dirty="0"/>
            </a:p>
            <a:p>
              <a:pPr marL="171450" indent="-171450">
                <a:buClr>
                  <a:schemeClr val="tx2"/>
                </a:buClr>
                <a:buFont typeface="Arial" pitchFamily="34" charset="0"/>
                <a:buChar char="•"/>
              </a:pPr>
              <a:r>
                <a:rPr lang="vi-VN" sz="2000" dirty="0" smtClean="0"/>
                <a:t>Model</a:t>
              </a:r>
              <a:endParaRPr lang="en-US" sz="2000" dirty="0"/>
            </a:p>
            <a:p>
              <a:pPr marL="171450" indent="-171450">
                <a:buClr>
                  <a:schemeClr val="tx2"/>
                </a:buClr>
                <a:buFont typeface="Arial" pitchFamily="34" charset="0"/>
                <a:buChar char="•"/>
              </a:pPr>
              <a:r>
                <a:rPr lang="vi-VN" sz="2000" dirty="0" smtClean="0"/>
                <a:t>Màu</a:t>
              </a:r>
              <a:endParaRPr lang="en-US" sz="2000" dirty="0"/>
            </a:p>
            <a:p>
              <a:r>
                <a:rPr lang="vi-VN" sz="2000" b="1" dirty="0" smtClean="0"/>
                <a:t>Phương thức</a:t>
              </a:r>
              <a:endParaRPr lang="en-US" sz="2000" b="1" dirty="0" smtClean="0"/>
            </a:p>
            <a:p>
              <a:pPr marL="171450" indent="-171450">
                <a:buClr>
                  <a:schemeClr val="tx2"/>
                </a:buClr>
                <a:buFont typeface="Arial" pitchFamily="34" charset="0"/>
                <a:buChar char="•"/>
              </a:pPr>
              <a:r>
                <a:rPr lang="vi-VN" sz="2000" dirty="0" smtClean="0"/>
                <a:t>Khởi động</a:t>
              </a:r>
              <a:endParaRPr lang="en-US" sz="2000" dirty="0"/>
            </a:p>
            <a:p>
              <a:pPr marL="171450" indent="-171450">
                <a:buClr>
                  <a:schemeClr val="tx2"/>
                </a:buClr>
                <a:buFont typeface="Arial" pitchFamily="34" charset="0"/>
                <a:buChar char="•"/>
              </a:pPr>
              <a:r>
                <a:rPr lang="vi-VN" sz="2000" dirty="0" smtClean="0"/>
                <a:t>Dừng</a:t>
              </a:r>
              <a:endParaRPr lang="en-US" sz="2000" dirty="0"/>
            </a:p>
            <a:p>
              <a:pPr marL="171450" indent="-171450">
                <a:buClr>
                  <a:schemeClr val="tx2"/>
                </a:buClr>
                <a:buFont typeface="Arial" pitchFamily="34" charset="0"/>
                <a:buChar char="•"/>
              </a:pPr>
              <a:r>
                <a:rPr lang="vi-VN" sz="2000" dirty="0" smtClean="0"/>
                <a:t>Phanh</a:t>
              </a:r>
              <a:endParaRPr lang="en-US" sz="2000" dirty="0"/>
            </a:p>
          </p:txBody>
        </p:sp>
        <p:grpSp>
          <p:nvGrpSpPr>
            <p:cNvPr id="4" name="Group 41"/>
            <p:cNvGrpSpPr/>
            <p:nvPr/>
          </p:nvGrpSpPr>
          <p:grpSpPr>
            <a:xfrm>
              <a:off x="444914" y="2651879"/>
              <a:ext cx="2438400" cy="3563243"/>
              <a:chOff x="838200" y="2209800"/>
              <a:chExt cx="2019300" cy="3473968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838200" y="2209800"/>
                <a:ext cx="2019300" cy="3473968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38200" y="2209800"/>
                <a:ext cx="2019300" cy="552450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2400" b="1" dirty="0">
                    <a:solidFill>
                      <a:schemeClr val="tx1"/>
                    </a:solidFill>
                  </a:rPr>
                  <a:t>Ô tô của </a:t>
                </a:r>
                <a:r>
                  <a:rPr lang="vi-VN" sz="2400" b="1" dirty="0" smtClean="0">
                    <a:solidFill>
                      <a:schemeClr val="tx1"/>
                    </a:solidFill>
                  </a:rPr>
                  <a:t>Dũng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597314" y="3352800"/>
              <a:ext cx="214588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000" b="1" dirty="0" smtClean="0"/>
                <a:t>Thuộc tính</a:t>
              </a:r>
              <a:endParaRPr lang="en-US" sz="2000" b="1" dirty="0" smtClean="0"/>
            </a:p>
            <a:p>
              <a:pPr marL="171450" indent="-171450">
                <a:buClr>
                  <a:schemeClr val="tx2"/>
                </a:buClr>
                <a:buFont typeface="Arial" pitchFamily="34" charset="0"/>
                <a:buChar char="•"/>
              </a:pPr>
              <a:r>
                <a:rPr lang="vi-VN" sz="2000" dirty="0" smtClean="0"/>
                <a:t>Năm = 2010</a:t>
              </a:r>
              <a:endParaRPr lang="en-US" sz="2000" dirty="0"/>
            </a:p>
            <a:p>
              <a:pPr marL="171450" indent="-171450">
                <a:buClr>
                  <a:schemeClr val="tx2"/>
                </a:buClr>
                <a:buFont typeface="Arial" pitchFamily="34" charset="0"/>
                <a:buChar char="•"/>
              </a:pPr>
              <a:r>
                <a:rPr lang="vi-VN" sz="2000" dirty="0" smtClean="0"/>
                <a:t>Nhà </a:t>
              </a:r>
              <a:r>
                <a:rPr lang="en-US" sz="2000" dirty="0" smtClean="0"/>
                <a:t>SX</a:t>
              </a:r>
              <a:r>
                <a:rPr lang="vi-VN" sz="2000" dirty="0" smtClean="0"/>
                <a:t>=Honda</a:t>
              </a:r>
              <a:endParaRPr lang="en-US" sz="2000" dirty="0"/>
            </a:p>
            <a:p>
              <a:pPr marL="171450" indent="-171450">
                <a:buClr>
                  <a:schemeClr val="tx2"/>
                </a:buClr>
                <a:buFont typeface="Arial" pitchFamily="34" charset="0"/>
                <a:buChar char="•"/>
              </a:pPr>
              <a:r>
                <a:rPr lang="vi-VN" sz="2000" dirty="0" smtClean="0"/>
                <a:t>Model = Accord</a:t>
              </a:r>
              <a:endParaRPr lang="en-US" sz="2000" dirty="0"/>
            </a:p>
            <a:p>
              <a:pPr marL="171450" indent="-171450">
                <a:buClr>
                  <a:schemeClr val="tx2"/>
                </a:buClr>
                <a:buFont typeface="Arial" pitchFamily="34" charset="0"/>
                <a:buChar char="•"/>
              </a:pPr>
              <a:r>
                <a:rPr lang="vi-VN" sz="2000" dirty="0" smtClean="0"/>
                <a:t>Màu = Xanh</a:t>
              </a:r>
              <a:endParaRPr lang="en-US" sz="2000" dirty="0"/>
            </a:p>
            <a:p>
              <a:r>
                <a:rPr lang="vi-VN" sz="2000" b="1" dirty="0" smtClean="0"/>
                <a:t>Phương thức</a:t>
              </a:r>
              <a:endParaRPr lang="en-US" sz="2000" b="1" dirty="0" smtClean="0"/>
            </a:p>
            <a:p>
              <a:pPr marL="171450" indent="-171450">
                <a:buClr>
                  <a:schemeClr val="tx2"/>
                </a:buClr>
                <a:buFont typeface="Arial" pitchFamily="34" charset="0"/>
                <a:buChar char="•"/>
              </a:pPr>
              <a:r>
                <a:rPr lang="vi-VN" sz="2000" dirty="0" smtClean="0"/>
                <a:t>Khởi động</a:t>
              </a:r>
              <a:endParaRPr lang="en-US" sz="2000" dirty="0"/>
            </a:p>
            <a:p>
              <a:pPr marL="171450" indent="-171450">
                <a:buClr>
                  <a:schemeClr val="tx2"/>
                </a:buClr>
                <a:buFont typeface="Arial" pitchFamily="34" charset="0"/>
                <a:buChar char="•"/>
              </a:pPr>
              <a:r>
                <a:rPr lang="vi-VN" sz="2000" dirty="0" smtClean="0"/>
                <a:t>Dừng</a:t>
              </a:r>
              <a:endParaRPr lang="en-US" sz="2000" dirty="0"/>
            </a:p>
            <a:p>
              <a:pPr marL="171450" indent="-171450">
                <a:buClr>
                  <a:schemeClr val="tx2"/>
                </a:buClr>
                <a:buFont typeface="Arial" pitchFamily="34" charset="0"/>
                <a:buChar char="•"/>
              </a:pPr>
              <a:r>
                <a:rPr lang="vi-VN" sz="2000" dirty="0" smtClean="0"/>
                <a:t>Phanh</a:t>
              </a:r>
              <a:endParaRPr lang="en-US" sz="2000" dirty="0"/>
            </a:p>
          </p:txBody>
        </p:sp>
        <p:grpSp>
          <p:nvGrpSpPr>
            <p:cNvPr id="5" name="Group 56"/>
            <p:cNvGrpSpPr/>
            <p:nvPr/>
          </p:nvGrpSpPr>
          <p:grpSpPr>
            <a:xfrm>
              <a:off x="6096000" y="2651879"/>
              <a:ext cx="2514600" cy="3563243"/>
              <a:chOff x="838200" y="2209800"/>
              <a:chExt cx="2019300" cy="3485806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838200" y="2209800"/>
                <a:ext cx="2019300" cy="3485806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838200" y="2209800"/>
                <a:ext cx="2019300" cy="552450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2400" b="1" dirty="0">
                    <a:solidFill>
                      <a:schemeClr val="tx1"/>
                    </a:solidFill>
                  </a:rPr>
                  <a:t>Ô tô của </a:t>
                </a:r>
                <a:r>
                  <a:rPr lang="vi-VN" sz="2400" b="1" dirty="0" smtClean="0">
                    <a:solidFill>
                      <a:schemeClr val="tx1"/>
                    </a:solidFill>
                  </a:rPr>
                  <a:t>Mai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6248400" y="3352800"/>
              <a:ext cx="228600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000" b="1" dirty="0" smtClean="0"/>
                <a:t>Thuộc tính</a:t>
              </a:r>
              <a:endParaRPr lang="en-US" sz="2000" b="1" dirty="0" smtClean="0"/>
            </a:p>
            <a:p>
              <a:pPr marL="171450" indent="-171450">
                <a:buClr>
                  <a:schemeClr val="tx2"/>
                </a:buClr>
                <a:buFont typeface="Arial" pitchFamily="34" charset="0"/>
                <a:buChar char="•"/>
              </a:pPr>
              <a:r>
                <a:rPr lang="vi-VN" sz="2000" dirty="0" smtClean="0"/>
                <a:t>Năm = 2012</a:t>
              </a:r>
              <a:endParaRPr lang="en-US" sz="2000" dirty="0"/>
            </a:p>
            <a:p>
              <a:pPr marL="171450" indent="-171450">
                <a:buClr>
                  <a:schemeClr val="tx2"/>
                </a:buClr>
                <a:buFont typeface="Arial" pitchFamily="34" charset="0"/>
                <a:buChar char="•"/>
              </a:pPr>
              <a:r>
                <a:rPr lang="vi-VN" sz="2000" dirty="0" smtClean="0"/>
                <a:t>Nhà </a:t>
              </a:r>
              <a:r>
                <a:rPr lang="en-US" sz="2000" dirty="0" smtClean="0"/>
                <a:t>SX</a:t>
              </a:r>
              <a:r>
                <a:rPr lang="vi-VN" sz="2000" dirty="0" smtClean="0"/>
                <a:t>=BMW</a:t>
              </a:r>
              <a:endParaRPr lang="en-US" sz="2000" dirty="0"/>
            </a:p>
            <a:p>
              <a:pPr marL="171450" indent="-171450">
                <a:buClr>
                  <a:schemeClr val="tx2"/>
                </a:buClr>
                <a:buFont typeface="Arial" pitchFamily="34" charset="0"/>
                <a:buChar char="•"/>
              </a:pPr>
              <a:r>
                <a:rPr lang="vi-VN" sz="2000" dirty="0" smtClean="0"/>
                <a:t>Model = CS30</a:t>
              </a:r>
              <a:endParaRPr lang="en-US" sz="2000" dirty="0"/>
            </a:p>
            <a:p>
              <a:pPr marL="171450" indent="-171450">
                <a:buClr>
                  <a:schemeClr val="tx2"/>
                </a:buClr>
                <a:buFont typeface="Arial" pitchFamily="34" charset="0"/>
                <a:buChar char="•"/>
              </a:pPr>
              <a:r>
                <a:rPr lang="vi-VN" sz="2000" dirty="0" smtClean="0"/>
                <a:t>Màu = Bạc</a:t>
              </a:r>
              <a:endParaRPr lang="en-US" sz="2000" dirty="0"/>
            </a:p>
            <a:p>
              <a:r>
                <a:rPr lang="vi-VN" sz="2000" b="1" dirty="0" smtClean="0"/>
                <a:t>Phương thức</a:t>
              </a:r>
              <a:endParaRPr lang="en-US" sz="2000" b="1" dirty="0" smtClean="0"/>
            </a:p>
            <a:p>
              <a:pPr marL="171450" indent="-171450">
                <a:buClr>
                  <a:schemeClr val="tx2"/>
                </a:buClr>
                <a:buFont typeface="Arial" pitchFamily="34" charset="0"/>
                <a:buChar char="•"/>
              </a:pPr>
              <a:r>
                <a:rPr lang="vi-VN" sz="2000" dirty="0" smtClean="0"/>
                <a:t>Khởi động</a:t>
              </a:r>
              <a:endParaRPr lang="en-US" sz="2000" dirty="0"/>
            </a:p>
            <a:p>
              <a:pPr marL="171450" indent="-171450">
                <a:buClr>
                  <a:schemeClr val="tx2"/>
                </a:buClr>
                <a:buFont typeface="Arial" pitchFamily="34" charset="0"/>
                <a:buChar char="•"/>
              </a:pPr>
              <a:r>
                <a:rPr lang="vi-VN" sz="2000" dirty="0" smtClean="0"/>
                <a:t>Dừng</a:t>
              </a:r>
              <a:endParaRPr lang="en-US" sz="2000" dirty="0"/>
            </a:p>
            <a:p>
              <a:pPr marL="171450" indent="-171450">
                <a:buClr>
                  <a:schemeClr val="tx2"/>
                </a:buClr>
                <a:buFont typeface="Arial" pitchFamily="34" charset="0"/>
                <a:buChar char="•"/>
              </a:pPr>
              <a:r>
                <a:rPr lang="vi-VN" sz="2000" dirty="0" smtClean="0"/>
                <a:t>Phanh</a:t>
              </a:r>
              <a:endParaRPr lang="en-US" sz="2000" dirty="0"/>
            </a:p>
          </p:txBody>
        </p:sp>
        <p:cxnSp>
          <p:nvCxnSpPr>
            <p:cNvPr id="15" name="Elbow Connector 14"/>
            <p:cNvCxnSpPr>
              <a:stCxn id="39" idx="1"/>
              <a:endCxn id="44" idx="0"/>
            </p:cNvCxnSpPr>
            <p:nvPr/>
          </p:nvCxnSpPr>
          <p:spPr>
            <a:xfrm rot="10800000" flipV="1">
              <a:off x="1664114" y="1446291"/>
              <a:ext cx="1764886" cy="120558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39" idx="3"/>
              <a:endCxn id="59" idx="0"/>
            </p:cNvCxnSpPr>
            <p:nvPr/>
          </p:nvCxnSpPr>
          <p:spPr>
            <a:xfrm>
              <a:off x="5562600" y="1446292"/>
              <a:ext cx="1790700" cy="120558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684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Tính</a:t>
            </a:r>
            <a:r>
              <a:rPr lang="en-US" sz="3200" dirty="0" smtClean="0"/>
              <a:t> </a:t>
            </a:r>
            <a:r>
              <a:rPr lang="en-US" sz="3200" dirty="0" err="1" smtClean="0"/>
              <a:t>trừu</a:t>
            </a:r>
            <a:r>
              <a:rPr lang="en-US" sz="3200" dirty="0" smtClean="0"/>
              <a:t> </a:t>
            </a:r>
            <a:r>
              <a:rPr lang="en-US" sz="3200" dirty="0" err="1" smtClean="0"/>
              <a:t>tượng</a:t>
            </a:r>
            <a:r>
              <a:rPr lang="en-US" sz="3200" dirty="0" smtClean="0"/>
              <a:t> (Abstraction)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pPr marL="463550" indent="-463550">
              <a:lnSpc>
                <a:spcPct val="120000"/>
              </a:lnSpc>
            </a:pPr>
            <a:r>
              <a:rPr lang="en-US" dirty="0"/>
              <a:t>Abstraction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bối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.</a:t>
            </a:r>
          </a:p>
          <a:p>
            <a:pPr marL="463550" indent="-463550">
              <a:lnSpc>
                <a:spcPct val="120000"/>
              </a:lnSpc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CNTT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vi. Ở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,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điểm</a:t>
            </a:r>
            <a:r>
              <a:rPr lang="en-US" dirty="0" smtClean="0"/>
              <a:t>,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thôi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strike="sngStrike" dirty="0" err="1" smtClean="0"/>
              <a:t>cao</a:t>
            </a:r>
            <a:r>
              <a:rPr lang="en-US" strike="sngStrike" dirty="0" smtClean="0"/>
              <a:t>, </a:t>
            </a:r>
            <a:r>
              <a:rPr lang="en-US" strike="sngStrike" dirty="0" err="1" smtClean="0"/>
              <a:t>nặng</a:t>
            </a:r>
            <a:r>
              <a:rPr lang="en-US" strike="sngStrike" dirty="0" smtClean="0"/>
              <a:t>, </a:t>
            </a:r>
            <a:r>
              <a:rPr lang="en-US" strike="sngStrike" dirty="0" err="1" smtClean="0"/>
              <a:t>hát</a:t>
            </a:r>
            <a:r>
              <a:rPr lang="en-US" strike="sngStrike" dirty="0" smtClean="0"/>
              <a:t>, </a:t>
            </a:r>
            <a:r>
              <a:rPr lang="en-US" strike="sngStrike" dirty="0" err="1" smtClean="0"/>
              <a:t>cười</a:t>
            </a:r>
            <a:r>
              <a:rPr lang="en-US" strike="sngStrike" dirty="0" smtClean="0"/>
              <a:t>, </a:t>
            </a:r>
            <a:r>
              <a:rPr lang="en-US" strike="sngStrike" dirty="0" err="1" smtClean="0"/>
              <a:t>nhảy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cò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cò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5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8117</TotalTime>
  <Words>2175</Words>
  <Application>Microsoft Office PowerPoint</Application>
  <PresentationFormat>On-screen Show (4:3)</PresentationFormat>
  <Paragraphs>518</Paragraphs>
  <Slides>38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Lập trình Java 1</vt:lpstr>
      <vt:lpstr>Mục tiêu</vt:lpstr>
      <vt:lpstr>Khái niệm về đối tượng</vt:lpstr>
      <vt:lpstr>Đặc điểm và hành vi</vt:lpstr>
      <vt:lpstr>Class là gì?</vt:lpstr>
      <vt:lpstr>Định nghĩa lớp</vt:lpstr>
      <vt:lpstr>Thuộc tính &amp; phương thức</vt:lpstr>
      <vt:lpstr>Mô hình lớp và đối tượng</vt:lpstr>
      <vt:lpstr>Tính trừu tượng (Abstraction)</vt:lpstr>
      <vt:lpstr>Định nghĩa class</vt:lpstr>
      <vt:lpstr>Ví dụ định nghĩa lớp</vt:lpstr>
      <vt:lpstr>Tạo đối tượng</vt:lpstr>
      <vt:lpstr>PowerPoint Presentation</vt:lpstr>
      <vt:lpstr>PowerPoint Presentation</vt:lpstr>
      <vt:lpstr>PowerPoint Presentation</vt:lpstr>
      <vt:lpstr>Định nghĩa phương thức</vt:lpstr>
      <vt:lpstr>Ví dụ phương thức</vt:lpstr>
      <vt:lpstr>Mô hình phương thức</vt:lpstr>
      <vt:lpstr>Nạp chồng phương thức (overloading)</vt:lpstr>
      <vt:lpstr>Ví dụ nạp chồng phương thức</vt:lpstr>
      <vt:lpstr>Hàm tạo (constructor)</vt:lpstr>
      <vt:lpstr>Hàm tạo (constructor)</vt:lpstr>
      <vt:lpstr>Từ khóa this</vt:lpstr>
      <vt:lpstr>PowerPoint Presentation</vt:lpstr>
      <vt:lpstr>Lab 4 buổi 1</vt:lpstr>
      <vt:lpstr>Lập trình Java 1</vt:lpstr>
      <vt:lpstr>Mục tiêu</vt:lpstr>
      <vt:lpstr>Package</vt:lpstr>
      <vt:lpstr>Import package</vt:lpstr>
      <vt:lpstr>Đặc tả truy xuất</vt:lpstr>
      <vt:lpstr>Đặc tả truy xuất</vt:lpstr>
      <vt:lpstr>Encapsulation</vt:lpstr>
      <vt:lpstr>Non-Encapsulation</vt:lpstr>
      <vt:lpstr>Encapsulation</vt:lpstr>
      <vt:lpstr>Encapsulation</vt:lpstr>
      <vt:lpstr>Qui tắc đặt tên trong Java</vt:lpstr>
      <vt:lpstr>Tổng kết nội dung bài học</vt:lpstr>
      <vt:lpstr>Lab 4 buổi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1346</cp:revision>
  <dcterms:created xsi:type="dcterms:W3CDTF">2013-04-23T08:05:33Z</dcterms:created>
  <dcterms:modified xsi:type="dcterms:W3CDTF">2022-05-23T09:39:57Z</dcterms:modified>
</cp:coreProperties>
</file>