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605" r:id="rId3"/>
    <p:sldId id="607" r:id="rId4"/>
    <p:sldId id="627" r:id="rId5"/>
    <p:sldId id="629" r:id="rId6"/>
    <p:sldId id="608" r:id="rId7"/>
    <p:sldId id="628" r:id="rId8"/>
    <p:sldId id="624" r:id="rId9"/>
    <p:sldId id="613" r:id="rId10"/>
    <p:sldId id="630" r:id="rId11"/>
    <p:sldId id="643" r:id="rId12"/>
    <p:sldId id="642" r:id="rId13"/>
    <p:sldId id="645" r:id="rId14"/>
    <p:sldId id="615" r:id="rId15"/>
    <p:sldId id="639" r:id="rId16"/>
    <p:sldId id="631" r:id="rId17"/>
    <p:sldId id="632" r:id="rId18"/>
    <p:sldId id="633" r:id="rId19"/>
    <p:sldId id="638" r:id="rId20"/>
    <p:sldId id="635" r:id="rId21"/>
    <p:sldId id="619" r:id="rId22"/>
    <p:sldId id="634" r:id="rId23"/>
    <p:sldId id="640" r:id="rId24"/>
    <p:sldId id="641" r:id="rId25"/>
    <p:sldId id="646" r:id="rId26"/>
    <p:sldId id="486" r:id="rId27"/>
    <p:sldId id="6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A33"/>
    <a:srgbClr val="FF3300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071" autoAdjust="0"/>
  </p:normalViewPr>
  <p:slideViewPr>
    <p:cSldViewPr>
      <p:cViewPr varScale="1">
        <p:scale>
          <a:sx n="73" d="100"/>
          <a:sy n="73" d="100"/>
        </p:scale>
        <p:origin x="4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1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abstract public class SinhVien{</a:t>
            </a:r>
          </a:p>
          <a:p>
            <a:r>
              <a:rPr lang="vi-VN" dirty="0" smtClean="0"/>
              <a:t>    public String hoTen;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SinhVien(String hoTen){</a:t>
            </a:r>
          </a:p>
          <a:p>
            <a:r>
              <a:rPr lang="vi-VN" dirty="0" smtClean="0"/>
              <a:t>    	this.hoTen = hoTen;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abstract public double getDiemTB();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String getHocLuc() {</a:t>
            </a:r>
          </a:p>
          <a:p>
            <a:r>
              <a:rPr lang="vi-VN" dirty="0" smtClean="0"/>
              <a:t>		double diem = getDiemTB();</a:t>
            </a:r>
          </a:p>
          <a:p>
            <a:r>
              <a:rPr lang="vi-VN" dirty="0" smtClean="0"/>
              <a:t>		if(diem &lt; 3){</a:t>
            </a:r>
          </a:p>
          <a:p>
            <a:r>
              <a:rPr lang="vi-VN" dirty="0" smtClean="0"/>
              <a:t>			return "Kém";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5){</a:t>
            </a:r>
          </a:p>
          <a:p>
            <a:r>
              <a:rPr lang="vi-VN" dirty="0" smtClean="0"/>
              <a:t>			return "Yếu";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6.5){</a:t>
            </a:r>
          </a:p>
          <a:p>
            <a:r>
              <a:rPr lang="vi-VN" dirty="0" smtClean="0"/>
              <a:t>			return "Trung bình";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7.5){</a:t>
            </a:r>
          </a:p>
          <a:p>
            <a:r>
              <a:rPr lang="vi-VN" dirty="0" smtClean="0"/>
              <a:t>			return "Khá";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9){</a:t>
            </a:r>
          </a:p>
          <a:p>
            <a:r>
              <a:rPr lang="vi-VN" dirty="0" smtClean="0"/>
              <a:t>			return "Giỏi";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return "Xuất sắc";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void xuat(){</a:t>
            </a:r>
          </a:p>
          <a:p>
            <a:r>
              <a:rPr lang="vi-VN" dirty="0" smtClean="0"/>
              <a:t>    	System.out.println(" &gt;&gt; Họ và tên: "+ this.hoTen);</a:t>
            </a:r>
          </a:p>
          <a:p>
            <a:r>
              <a:rPr lang="vi-VN" dirty="0" smtClean="0"/>
              <a:t>    	System.out.println(" &gt;&gt; Điểm TB: "+ this.getDiemTB());</a:t>
            </a:r>
          </a:p>
          <a:p>
            <a:r>
              <a:rPr lang="vi-VN" dirty="0" smtClean="0"/>
              <a:t>    	System.out.println(" &gt;&gt; Học lực: "+ this.getHocLuc());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SinhVienIT extends SinhVien{</a:t>
            </a:r>
          </a:p>
          <a:p>
            <a:r>
              <a:rPr lang="vi-VN" dirty="0" smtClean="0"/>
              <a:t>	public double diemJava;</a:t>
            </a:r>
          </a:p>
          <a:p>
            <a:r>
              <a:rPr lang="vi-VN" dirty="0" smtClean="0"/>
              <a:t>    public double diemCss;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SinhVienIT(String hoTen, double diemJava, double diemCss)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this.diemJava = diemJava;</a:t>
            </a:r>
          </a:p>
          <a:p>
            <a:r>
              <a:rPr lang="vi-VN" dirty="0" smtClean="0"/>
              <a:t>		this.diemCss = diemCss;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(2 * diemJava + diemCss)/3;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Java: " + this.diemJava);</a:t>
            </a:r>
          </a:p>
          <a:p>
            <a:r>
              <a:rPr lang="vi-VN" dirty="0" smtClean="0"/>
              <a:t>    	System.out.println(" &gt;&gt; Điểm Css: " + this.diemCss);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SinhVienBiz extends SinhVien {</a:t>
            </a:r>
          </a:p>
          <a:p>
            <a:r>
              <a:rPr lang="vi-VN" dirty="0" smtClean="0"/>
              <a:t>	public double keToan;</a:t>
            </a:r>
          </a:p>
          <a:p>
            <a:r>
              <a:rPr lang="vi-VN" dirty="0" smtClean="0"/>
              <a:t>    public double marketing;</a:t>
            </a:r>
          </a:p>
          <a:p>
            <a:r>
              <a:rPr lang="vi-VN" dirty="0" smtClean="0"/>
              <a:t>    public double banHang;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SinhVienBiz(String hoTen, double keToan, double marketing, double banHang)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this.keToan = keToan;</a:t>
            </a:r>
          </a:p>
          <a:p>
            <a:r>
              <a:rPr lang="vi-VN" dirty="0" smtClean="0"/>
              <a:t>		this.marketing = marketing;</a:t>
            </a:r>
          </a:p>
          <a:p>
            <a:r>
              <a:rPr lang="vi-VN" dirty="0" smtClean="0"/>
              <a:t>		this.banHang = banHang;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(keToan + marketing + banHang)/3;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kế toán: " + this.keToan);</a:t>
            </a:r>
          </a:p>
          <a:p>
            <a:r>
              <a:rPr lang="vi-VN" dirty="0" smtClean="0"/>
              <a:t>    	System.out.println(" &gt;&gt; Điểm marketing: " + this.marketing);</a:t>
            </a:r>
          </a:p>
          <a:p>
            <a:r>
              <a:rPr lang="vi-VN" dirty="0" smtClean="0"/>
              <a:t>    	System.out.println(" &gt;&gt; Điểm bán hàng: " + this.banHang);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SinhVien svit = new SinhVienIT("Hạnh", 5, 8);</a:t>
            </a:r>
          </a:p>
          <a:p>
            <a:r>
              <a:rPr lang="vi-VN" dirty="0" smtClean="0"/>
              <a:t>		SinhVien svbiz = new SinhVienBiz("Cường", 5, 8, 9);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svit.xuat();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svbiz.xuat();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22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Vuong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protected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private double thueThuNhap(){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this.thueThuNhap());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import poly.ho.NhanVien;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public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double getThuNhap(){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this.getThuNhap());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@Override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LaoCong extends NhanVien{</a:t>
            </a:r>
          </a:p>
          <a:p>
            <a:endParaRPr lang="vi-VN" dirty="0" smtClean="0"/>
          </a:p>
          <a:p>
            <a:r>
              <a:rPr lang="vi-VN" dirty="0" smtClean="0"/>
              <a:t>	public int soGioLamViec;</a:t>
            </a:r>
          </a:p>
          <a:p>
            <a:endParaRPr lang="vi-VN" dirty="0" smtClean="0"/>
          </a:p>
          <a:p>
            <a:r>
              <a:rPr lang="vi-VN" dirty="0" smtClean="0"/>
              <a:t>	public LaoCong(String hoTen, double luong, int soGioLamViec) {</a:t>
            </a:r>
          </a:p>
          <a:p>
            <a:r>
              <a:rPr lang="vi-VN" dirty="0" smtClean="0"/>
              <a:t>		super(hoTen, luong);</a:t>
            </a:r>
          </a:p>
          <a:p>
            <a:r>
              <a:rPr lang="vi-VN" dirty="0" smtClean="0"/>
              <a:t>		this.soGioLamViec = soGioLamViec;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@Override</a:t>
            </a:r>
          </a:p>
          <a:p>
            <a:r>
              <a:rPr lang="vi-VN" dirty="0" smtClean="0"/>
              <a:t>	public void xuat() {</a:t>
            </a:r>
          </a:p>
          <a:p>
            <a:r>
              <a:rPr lang="vi-VN" dirty="0" smtClean="0"/>
              <a:t>		super.xuat();</a:t>
            </a:r>
          </a:p>
          <a:p>
            <a:r>
              <a:rPr lang="vi-VN" dirty="0" smtClean="0"/>
              <a:t>		System.out.println(" &gt;&gt; Số giờ làm việc: " + soGioLamViec);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NhanVien nv1 = new NhanVien("Tuấn", 100);</a:t>
            </a:r>
          </a:p>
          <a:p>
            <a:r>
              <a:rPr lang="vi-VN" dirty="0" smtClean="0"/>
              <a:t>		NhanVien nv2 = new TruongPhong("Cường", 200, 50);</a:t>
            </a:r>
          </a:p>
          <a:p>
            <a:r>
              <a:rPr lang="vi-VN" dirty="0" smtClean="0"/>
              <a:t>		NhanVien nv3 = new LaoCong("Hạnh", 20, 70);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nv1.xuat();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nv2.xuat();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nv3.xuat();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0" r:id="rId59"/>
    <p:sldLayoutId id="2147483731" r:id="rId6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35784"/>
            <a:ext cx="82296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43748"/>
            <a:ext cx="82296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dirty="0"/>
              <a:t> (String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super</a:t>
            </a:r>
            <a:r>
              <a:rPr lang="en-US" sz="2000" dirty="0" smtClean="0"/>
              <a:t>(</a:t>
            </a:r>
            <a:r>
              <a:rPr lang="en-US" sz="2000" dirty="0" err="1" smtClean="0"/>
              <a:t>hoTen</a:t>
            </a:r>
            <a:r>
              <a:rPr lang="en-US" sz="2000" dirty="0" smtClean="0"/>
              <a:t>, </a:t>
            </a:r>
            <a:r>
              <a:rPr lang="en-US" sz="2000" dirty="0" err="1" smtClean="0"/>
              <a:t>luong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this.trachNhiem</a:t>
            </a:r>
            <a:r>
              <a:rPr lang="en-US" sz="2000" dirty="0" smtClean="0"/>
              <a:t> = </a:t>
            </a:r>
            <a:r>
              <a:rPr lang="en-US" sz="2000" dirty="0" err="1" smtClean="0"/>
              <a:t>trachNhiem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.xuat</a:t>
            </a:r>
            <a:r>
              <a:rPr lang="en-US" sz="2000" dirty="0" smtClean="0"/>
              <a:t>()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53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thúc phần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smtClean="0"/>
              <a:t> 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smtClean="0"/>
              <a:t> Nắm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(Overriding)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Parent </a:t>
            </a:r>
            <a:r>
              <a:rPr lang="en-US" dirty="0" err="1" smtClean="0"/>
              <a:t>và</a:t>
            </a:r>
            <a:r>
              <a:rPr lang="en-US" dirty="0" smtClean="0"/>
              <a:t> Child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method()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Parent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987" y="2562998"/>
            <a:ext cx="2722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Parent{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(){…}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1812" y="2562998"/>
            <a:ext cx="277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Child{</a:t>
            </a:r>
          </a:p>
          <a:p>
            <a:r>
              <a:rPr lang="en-US" dirty="0" smtClean="0"/>
              <a:t>     public </a:t>
            </a:r>
            <a:r>
              <a:rPr lang="en-US" dirty="0"/>
              <a:t>void </a:t>
            </a:r>
            <a:r>
              <a:rPr lang="en-US" b="1" dirty="0">
                <a:solidFill>
                  <a:srgbClr val="3333FF"/>
                </a:solidFill>
              </a:rPr>
              <a:t>method</a:t>
            </a:r>
            <a:r>
              <a:rPr lang="en-US" dirty="0" smtClean="0"/>
              <a:t>(){…}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  <a:endCxn id="13" idx="3"/>
          </p:cNvCxnSpPr>
          <p:nvPr/>
        </p:nvCxnSpPr>
        <p:spPr>
          <a:xfrm flipH="1">
            <a:off x="3735079" y="3024663"/>
            <a:ext cx="1846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4151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55352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7575" y="548640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o = new Child();</a:t>
            </a:r>
          </a:p>
          <a:p>
            <a:r>
              <a:rPr lang="en-US" dirty="0" err="1" smtClean="0"/>
              <a:t>o.method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3810000" y="5486400"/>
            <a:ext cx="452628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Parent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o.method</a:t>
            </a:r>
            <a:r>
              <a:rPr lang="en-US" dirty="0" smtClean="0"/>
              <a:t>() </a:t>
            </a:r>
            <a:r>
              <a:rPr lang="en-US" dirty="0" err="1" smtClean="0"/>
              <a:t>thì</a:t>
            </a:r>
            <a:r>
              <a:rPr lang="en-US" dirty="0" smtClean="0"/>
              <a:t> method()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do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6" idx="3"/>
            <a:endCxn id="7" idx="1"/>
          </p:cNvCxnSpPr>
          <p:nvPr/>
        </p:nvCxnSpPr>
        <p:spPr>
          <a:xfrm>
            <a:off x="3242250" y="5809566"/>
            <a:ext cx="567750" cy="9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super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bằng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smtClean="0"/>
              <a:t>cha.</a:t>
            </a:r>
          </a:p>
          <a:p>
            <a:r>
              <a:rPr lang="en-US"/>
              <a:t>Phương thức ghi đè không là thành viên dữ liệu</a:t>
            </a:r>
          </a:p>
          <a:p>
            <a:pPr marL="0" indent="0">
              <a:buNone/>
            </a:pPr>
            <a:r>
              <a:rPr lang="en-US"/>
              <a:t>=&gt; Biến tham chiếu của lớp cha mà tham chiếu tới đối tượng của lớp con thì truy xuất dữ liệu luôn là dữ liệu của lớp cha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13183"/>
            <a:ext cx="32969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NhanVien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Lao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…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theo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thức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nhau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Ví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nhân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tháng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lao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thì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giờ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còn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nhiệm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1981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NhanVien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/>
              <a:t>l</a:t>
            </a:r>
            <a:r>
              <a:rPr lang="en-US" dirty="0" err="1" smtClean="0"/>
              <a:t>uong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TruongPhong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/>
              <a:t>t</a:t>
            </a:r>
            <a:r>
              <a:rPr lang="en-US" dirty="0" err="1" smtClean="0"/>
              <a:t>rachNhiem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LaoCong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soGioLamViec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Elb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1562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5" idx="2"/>
          </p:cNvCxnSpPr>
          <p:nvPr/>
        </p:nvCxnSpPr>
        <p:spPr>
          <a:xfrm rot="16200000" flipV="1">
            <a:off x="2705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…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7200" y="1189482"/>
            <a:ext cx="5524500" cy="32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24300" y="4056888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500" y="1459230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53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5867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20223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38511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3200400" y="2068830"/>
            <a:ext cx="0" cy="52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2"/>
          </p:cNvCxnSpPr>
          <p:nvPr/>
        </p:nvCxnSpPr>
        <p:spPr>
          <a:xfrm flipV="1">
            <a:off x="1371600" y="320573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48300" y="4309872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8724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Biz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67500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IT</a:t>
            </a:r>
            <a:endParaRPr lang="en-US" dirty="0"/>
          </a:p>
        </p:txBody>
      </p:sp>
      <p:cxnSp>
        <p:nvCxnSpPr>
          <p:cNvPr id="23" name="Elbow Connector 22"/>
          <p:cNvCxnSpPr>
            <a:stCxn id="19" idx="0"/>
            <a:endCxn id="18" idx="2"/>
          </p:cNvCxnSpPr>
          <p:nvPr/>
        </p:nvCxnSpPr>
        <p:spPr>
          <a:xfrm rot="5400000" flipH="1" flipV="1">
            <a:off x="5327904" y="4584192"/>
            <a:ext cx="509016" cy="11795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18" idx="2"/>
          </p:cNvCxnSpPr>
          <p:nvPr/>
        </p:nvCxnSpPr>
        <p:spPr>
          <a:xfrm rot="16200000" flipV="1">
            <a:off x="6527292" y="4564380"/>
            <a:ext cx="509016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6400800" y="1371600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5" name="Flowchart: Document 34"/>
          <p:cNvSpPr/>
          <p:nvPr/>
        </p:nvSpPr>
        <p:spPr>
          <a:xfrm>
            <a:off x="457200" y="4821174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, </a:t>
            </a:r>
            <a:r>
              <a:rPr lang="en-US" dirty="0" err="1" smtClean="0"/>
              <a:t>Vuông</a:t>
            </a:r>
            <a:r>
              <a:rPr lang="en-US" dirty="0" smtClean="0"/>
              <a:t>, SV IT, SV Biz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895600"/>
            <a:ext cx="51384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SinhVien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getDiemTB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31462" y="4724400"/>
            <a:ext cx="524906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Hinh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getChuVi</a:t>
            </a:r>
            <a:r>
              <a:rPr lang="en-US" sz="2400" dirty="0" smtClean="0"/>
              <a:t>();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</a:t>
            </a:r>
            <a:r>
              <a:rPr lang="en-US" sz="2400" b="1" dirty="0">
                <a:solidFill>
                  <a:srgbClr val="FF5A33"/>
                </a:solidFill>
              </a:rPr>
              <a:t>abstract</a:t>
            </a:r>
            <a:r>
              <a:rPr lang="en-US" sz="2400" dirty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getDienTich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78409"/>
            <a:ext cx="48264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type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7" name="Elbow Connector 6"/>
          <p:cNvCxnSpPr>
            <a:stCxn id="11" idx="2"/>
            <a:endCxn id="4" idx="1"/>
          </p:cNvCxnSpPr>
          <p:nvPr/>
        </p:nvCxnSpPr>
        <p:spPr>
          <a:xfrm rot="16200000" flipH="1">
            <a:off x="2579299" y="2569863"/>
            <a:ext cx="1217027" cy="634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2"/>
            <a:endCxn id="9" idx="1"/>
          </p:cNvCxnSpPr>
          <p:nvPr/>
        </p:nvCxnSpPr>
        <p:spPr>
          <a:xfrm rot="16200000" flipH="1">
            <a:off x="1535697" y="3613465"/>
            <a:ext cx="3230492" cy="56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457200" y="2667000"/>
            <a:ext cx="2209800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abstract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8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219200"/>
            <a:ext cx="38759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double </a:t>
            </a:r>
            <a:r>
              <a:rPr lang="en-US" b="1" dirty="0" err="1" smtClean="0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41308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SinhVienIT</a:t>
            </a:r>
            <a:r>
              <a:rPr lang="en-US" dirty="0" smtClean="0"/>
              <a:t> extends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diemJava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public double </a:t>
            </a:r>
            <a:r>
              <a:rPr lang="en-US" dirty="0" err="1" smtClean="0"/>
              <a:t>diemCss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@Override</a:t>
            </a:r>
          </a:p>
          <a:p>
            <a:r>
              <a:rPr lang="en-US" dirty="0" smtClean="0"/>
              <a:t> 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(2 * </a:t>
            </a:r>
            <a:r>
              <a:rPr lang="en-US" dirty="0" err="1" smtClean="0"/>
              <a:t>diemJava</a:t>
            </a:r>
            <a:r>
              <a:rPr lang="en-US" dirty="0" smtClean="0"/>
              <a:t> + </a:t>
            </a:r>
            <a:r>
              <a:rPr lang="en-US" dirty="0" err="1" smtClean="0"/>
              <a:t>diemCss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429000"/>
            <a:ext cx="41837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SinhVienBiz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SinhVien</a:t>
            </a:r>
            <a:r>
              <a:rPr lang="en-US" dirty="0"/>
              <a:t> {</a:t>
            </a:r>
            <a:endParaRPr lang="en-US" dirty="0" smtClean="0"/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keToan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marketting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banHang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@Override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err="1" smtClean="0"/>
              <a:t>keToan</a:t>
            </a:r>
            <a:r>
              <a:rPr lang="en-US" dirty="0" smtClean="0"/>
              <a:t> + </a:t>
            </a:r>
            <a:r>
              <a:rPr lang="en-US" dirty="0" err="1" smtClean="0"/>
              <a:t>marketting</a:t>
            </a:r>
            <a:r>
              <a:rPr lang="en-US" dirty="0" smtClean="0"/>
              <a:t> + </a:t>
            </a:r>
            <a:r>
              <a:rPr lang="en-US" dirty="0" err="1" smtClean="0"/>
              <a:t>banHang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2982867" y="1883069"/>
            <a:ext cx="1009471" cy="2082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0"/>
            <a:endCxn id="4" idx="2"/>
          </p:cNvCxnSpPr>
          <p:nvPr/>
        </p:nvCxnSpPr>
        <p:spPr>
          <a:xfrm rot="16200000" flipV="1">
            <a:off x="5091592" y="1856737"/>
            <a:ext cx="1009471" cy="2135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05400"/>
            <a:ext cx="29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-sharpcorner.com/UploadFile/433c33/polymorphism-in-java/Images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(runtime)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(compile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/>
          <p:cNvSpPr/>
          <p:nvPr/>
        </p:nvSpPr>
        <p:spPr>
          <a:xfrm>
            <a:off x="457200" y="4343400"/>
            <a:ext cx="3302827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(polymorphism)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56253"/>
            <a:ext cx="3302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341" y="11430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Cho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(“Woof”);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9341" y="2979254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Meo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Meo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9342" y="48006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Vit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(“Quack”);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1" name="Elbow Connector 10"/>
          <p:cNvCxnSpPr>
            <a:stCxn id="5" idx="1"/>
            <a:endCxn id="4" idx="3"/>
          </p:cNvCxnSpPr>
          <p:nvPr/>
        </p:nvCxnSpPr>
        <p:spPr>
          <a:xfrm rot="10800000" flipV="1">
            <a:off x="3760027" y="1881664"/>
            <a:ext cx="1129314" cy="18362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4" idx="3"/>
          </p:cNvCxnSpPr>
          <p:nvPr/>
        </p:nvCxnSpPr>
        <p:spPr>
          <a:xfrm rot="10800000">
            <a:off x="3760028" y="3717918"/>
            <a:ext cx="1129315" cy="18213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3"/>
          </p:cNvCxnSpPr>
          <p:nvPr/>
        </p:nvCxnSpPr>
        <p:spPr>
          <a:xfrm flipH="1">
            <a:off x="3760027" y="3717918"/>
            <a:ext cx="112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1" y="4495800"/>
            <a:ext cx="2819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DongVat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= new Cho();</a:t>
            </a:r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meo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 smtClean="0"/>
              <a:t>Meo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Vit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cho.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>
                <a:solidFill>
                  <a:srgbClr val="3333FF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err="1" smtClean="0"/>
              <a:t>vit.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70994"/>
              </p:ext>
            </p:extLst>
          </p:nvPr>
        </p:nvGraphicFramePr>
        <p:xfrm>
          <a:off x="307975" y="1051561"/>
          <a:ext cx="860742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38">
                <a:tc>
                  <a:txBody>
                    <a:bodyPr/>
                    <a:lstStyle/>
                    <a:p>
                      <a:pPr algn="ctr"/>
                      <a:r>
                        <a:rPr lang="vi-VN" sz="24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Nạp chồng phương thức (overloading)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 đè phương thức (overriding)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ược sử dụng để giúp code của chương trình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dễ </a:t>
                      </a:r>
                      <a:r>
                        <a:rPr lang="en-US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dùng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hơn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.</a:t>
                      </a:r>
                      <a:endParaRPr lang="en-US" sz="2400" b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Dùng</a:t>
                      </a:r>
                      <a:r>
                        <a:rPr lang="en-US" sz="2400" b="0" i="0" kern="1200" baseline="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để cung cấp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cài đặt cụ thể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 cho phương thức</a:t>
                      </a:r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ở</a:t>
                      </a:r>
                      <a:r>
                        <a:rPr lang="en-US" sz="2400" b="0" i="0" kern="1200" baseline="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lớp con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 được khai báo ở lớp cha.</a:t>
                      </a:r>
                      <a:endParaRPr lang="en-US" sz="2400" b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chồng được thực hiện bên trong một class.</a:t>
                      </a:r>
                      <a:endParaRPr lang="en-US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Ghi 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đè phương thức xảy ra </a:t>
                      </a:r>
                      <a:r>
                        <a:rPr lang="vi-VN" sz="2400" b="0" i="1">
                          <a:effectLst/>
                          <a:latin typeface="Segoe UI" pitchFamily="34" charset="0"/>
                          <a:cs typeface="Segoe UI" pitchFamily="34" charset="0"/>
                        </a:rPr>
                        <a:t>trong 2 class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 có quan hệ kế thừa.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chồng phương thức thì tham số phải khác nhau.</a:t>
                      </a:r>
                      <a:endParaRPr lang="en-US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Ghi đè phương thức thì </a:t>
                      </a:r>
                      <a:r>
                        <a:rPr lang="vi-VN" sz="2400" b="0" i="1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tham số phải giống nhau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.</a:t>
                      </a:r>
                      <a:endParaRPr lang="vi-VN" sz="2400" b="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53975" indent="0" algn="l" defTabSz="914400" rtl="0" eaLnBrk="1" fontAlgn="t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Nạp </a:t>
                      </a:r>
                      <a:r>
                        <a:rPr lang="vi-VN" sz="2400" b="0" i="0" kern="120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chồng phương thức là </a:t>
                      </a:r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đa </a:t>
                      </a:r>
                      <a:r>
                        <a:rPr lang="vi-VN" sz="2400" b="0" i="0" kern="120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hình lúc biên dịch.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Ghi 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đè </a:t>
                      </a:r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phư</a:t>
                      </a:r>
                      <a:r>
                        <a:rPr lang="vi-VN" sz="2400" b="0" i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lúc runtime.</a:t>
                      </a:r>
                    </a:p>
                    <a:p>
                      <a:pPr marL="53975" indent="0" algn="l" fontAlgn="t"/>
                      <a:r>
                        <a:rPr lang="vi-VN" sz="2400" b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ơng </a:t>
                      </a:r>
                      <a:r>
                        <a:rPr lang="vi-VN" sz="2400" b="0"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 là </a:t>
                      </a:r>
                      <a:r>
                        <a:rPr lang="vi-VN" sz="2400" b="0" i="1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đa </a:t>
                      </a:r>
                      <a:r>
                        <a:rPr lang="vi-VN" sz="2400" b="0" i="1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hình</a:t>
                      </a:r>
                      <a:endParaRPr lang="vi-VN" sz="2400" b="0" i="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3975" indent="0" algn="l" defTabSz="914400" rtl="0" eaLnBrk="1" fontAlgn="t" latinLnBrk="0" hangingPunct="1"/>
                      <a:r>
                        <a:rPr lang="vi-VN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Kiểu giá trị trả về có thể giống hoặc khác </a:t>
                      </a:r>
                      <a:endParaRPr lang="vi-VN" sz="2400" b="0" i="0" kern="1200">
                        <a:solidFill>
                          <a:schemeClr val="dk1"/>
                        </a:solidFill>
                        <a:effectLst/>
                        <a:latin typeface="Segoe UI" pitchFamily="34" charset="0"/>
                        <a:ea typeface="+mn-ea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indent="0" algn="l" fontAlgn="t"/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Giá trị trả về phải giống nhau.</a:t>
                      </a:r>
                      <a:endParaRPr lang="vi-VN" sz="2400" b="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super</a:t>
            </a:r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7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(super class)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(sub class)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231" y="4239161"/>
            <a:ext cx="66851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/>
              <a:t>MountainBike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RoadBike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TandemBike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Bicycle{…}</a:t>
            </a:r>
            <a:endParaRPr lang="en-US" sz="3200" dirty="0"/>
          </a:p>
        </p:txBody>
      </p:sp>
      <p:pic>
        <p:nvPicPr>
          <p:cNvPr id="5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10" y="100584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144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44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144" y="44958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1228344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1228344" y="3133344"/>
            <a:ext cx="0" cy="448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4" idx="2"/>
          </p:cNvCxnSpPr>
          <p:nvPr/>
        </p:nvCxnSpPr>
        <p:spPr>
          <a:xfrm rot="16200000" flipV="1">
            <a:off x="2357628" y="1833372"/>
            <a:ext cx="694944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0"/>
            <a:endCxn id="4" idx="2"/>
          </p:cNvCxnSpPr>
          <p:nvPr/>
        </p:nvCxnSpPr>
        <p:spPr>
          <a:xfrm rot="5400000" flipH="1" flipV="1">
            <a:off x="1371600" y="1837944"/>
            <a:ext cx="694944" cy="9814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3509" y="5029200"/>
            <a:ext cx="307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0"/>
            <a:endCxn id="5" idx="2"/>
          </p:cNvCxnSpPr>
          <p:nvPr/>
        </p:nvCxnSpPr>
        <p:spPr>
          <a:xfrm rot="16200000" flipV="1">
            <a:off x="1990344" y="2371344"/>
            <a:ext cx="448056" cy="1972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Thừa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public </a:t>
            </a:r>
            <a:r>
              <a:rPr lang="en-US" dirty="0" err="1" smtClean="0"/>
              <a:t>hoặc</a:t>
            </a:r>
            <a:r>
              <a:rPr lang="en-US" dirty="0" smtClean="0"/>
              <a:t> protected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{default}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private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</a:t>
            </a:r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66800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3333FF"/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protected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private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thueThuNhap</a:t>
            </a:r>
            <a:r>
              <a:rPr lang="en-US" sz="2000" dirty="0" smtClean="0"/>
              <a:t>(){…}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0055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u="sng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//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Mã</a:t>
            </a:r>
            <a:r>
              <a:rPr lang="en-US" sz="2000" b="1" i="1" dirty="0" smtClean="0">
                <a:solidFill>
                  <a:srgbClr val="FF0000"/>
                </a:solidFill>
              </a:rPr>
              <a:t> ở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đây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sử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dụng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những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tài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sản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nào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lớp</a:t>
            </a:r>
            <a:r>
              <a:rPr lang="en-US" sz="2000" b="1" i="1" dirty="0" smtClean="0">
                <a:solidFill>
                  <a:srgbClr val="FF0000"/>
                </a:solidFill>
              </a:rPr>
              <a:t> cha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Flowchart: Document 5"/>
          <p:cNvSpPr/>
          <p:nvPr/>
        </p:nvSpPr>
        <p:spPr>
          <a:xfrm>
            <a:off x="6172200" y="2286000"/>
            <a:ext cx="25146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A. </a:t>
            </a:r>
            <a:r>
              <a:rPr lang="en-US" dirty="0" err="1" smtClean="0"/>
              <a:t>super.hoTen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super.luong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super.xuat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super.thueThuNhap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705600" y="4136221"/>
            <a:ext cx="723900" cy="127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Sử dụng super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4876800" cy="5257800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super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2070" y="2020431"/>
            <a:ext cx="28018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9198" y="4077831"/>
            <a:ext cx="36476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this.name = </a:t>
            </a:r>
            <a:r>
              <a:rPr lang="en-US" sz="2000" b="1" dirty="0" smtClean="0">
                <a:solidFill>
                  <a:srgbClr val="FF0000"/>
                </a:solidFill>
              </a:rPr>
              <a:t>super</a:t>
            </a:r>
            <a:r>
              <a:rPr lang="en-US" sz="2000" dirty="0" smtClean="0"/>
              <a:t>.name;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.method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6862999" y="3343870"/>
            <a:ext cx="0" cy="73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</TotalTime>
  <Words>1701</Words>
  <Application>Microsoft Office PowerPoint</Application>
  <PresentationFormat>On-screen Show (4:3)</PresentationFormat>
  <Paragraphs>479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Sự phân cấp thừa kế</vt:lpstr>
      <vt:lpstr>Phân cấp thừa kế</vt:lpstr>
      <vt:lpstr>PowerPoint Presentation</vt:lpstr>
      <vt:lpstr>Thừa kế</vt:lpstr>
      <vt:lpstr>Kế thừa</vt:lpstr>
      <vt:lpstr>PowerPoint Presentation</vt:lpstr>
      <vt:lpstr>Sử dụng super</vt:lpstr>
      <vt:lpstr>Sử dụng super</vt:lpstr>
      <vt:lpstr>Lab 7 buổi 1</vt:lpstr>
      <vt:lpstr>Lập trình Java 1</vt:lpstr>
      <vt:lpstr>Mục tiêu</vt:lpstr>
      <vt:lpstr>Ghi đè phương thức (Overriding)</vt:lpstr>
      <vt:lpstr>Vấn đề của ghi đè</vt:lpstr>
      <vt:lpstr>PowerPoint Presentation</vt:lpstr>
      <vt:lpstr>Lớp trừu tượng</vt:lpstr>
      <vt:lpstr>Lớp trừ tượng</vt:lpstr>
      <vt:lpstr>Định nghĩa lớp trừu tượng</vt:lpstr>
      <vt:lpstr>Định nghĩa lớp trừu tượng</vt:lpstr>
      <vt:lpstr>Định nghĩa lớp trừu tượng</vt:lpstr>
      <vt:lpstr>PowerPoint Presentation</vt:lpstr>
      <vt:lpstr>Tính đa hình (polymorphism)</vt:lpstr>
      <vt:lpstr>Tính đa hình (polymorphism)</vt:lpstr>
      <vt:lpstr>Tính đa hình (polymorphism)</vt:lpstr>
      <vt:lpstr>Tổng kết nội dung bài học</vt:lpstr>
      <vt:lpstr>Lab 7 buổi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OS</cp:lastModifiedBy>
  <cp:revision>1324</cp:revision>
  <dcterms:created xsi:type="dcterms:W3CDTF">2013-04-23T08:05:33Z</dcterms:created>
  <dcterms:modified xsi:type="dcterms:W3CDTF">2021-02-24T01:22:42Z</dcterms:modified>
</cp:coreProperties>
</file>