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sldIdLst>
    <p:sldId id="541" r:id="rId2"/>
    <p:sldId id="605" r:id="rId3"/>
    <p:sldId id="607" r:id="rId4"/>
    <p:sldId id="627" r:id="rId5"/>
    <p:sldId id="629" r:id="rId6"/>
    <p:sldId id="608" r:id="rId7"/>
    <p:sldId id="628" r:id="rId8"/>
    <p:sldId id="624" r:id="rId9"/>
    <p:sldId id="613" r:id="rId10"/>
    <p:sldId id="630" r:id="rId11"/>
    <p:sldId id="643" r:id="rId12"/>
    <p:sldId id="642" r:id="rId13"/>
    <p:sldId id="615" r:id="rId14"/>
    <p:sldId id="639" r:id="rId15"/>
    <p:sldId id="631" r:id="rId16"/>
    <p:sldId id="632" r:id="rId17"/>
    <p:sldId id="633" r:id="rId18"/>
    <p:sldId id="638" r:id="rId19"/>
    <p:sldId id="635" r:id="rId20"/>
    <p:sldId id="619" r:id="rId21"/>
    <p:sldId id="634" r:id="rId22"/>
    <p:sldId id="640" r:id="rId23"/>
    <p:sldId id="641" r:id="rId24"/>
    <p:sldId id="486" r:id="rId25"/>
    <p:sldId id="64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A33"/>
    <a:srgbClr val="FF3300"/>
    <a:srgbClr val="FF9900"/>
    <a:srgbClr val="5C00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071" autoAdjust="0"/>
  </p:normalViewPr>
  <p:slideViewPr>
    <p:cSldViewPr>
      <p:cViewPr varScale="1">
        <p:scale>
          <a:sx n="75" d="100"/>
          <a:sy n="75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1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abstract public class SinhVien{</a:t>
            </a:r>
          </a:p>
          <a:p>
            <a:r>
              <a:rPr lang="vi-VN" dirty="0" smtClean="0"/>
              <a:t>    public String hoTen;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SinhVien(String hoTen){</a:t>
            </a:r>
          </a:p>
          <a:p>
            <a:r>
              <a:rPr lang="vi-VN" dirty="0" smtClean="0"/>
              <a:t>    	this.hoTen = hoTen;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abstract public double getDiemTB();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String getHocLuc() {</a:t>
            </a:r>
          </a:p>
          <a:p>
            <a:r>
              <a:rPr lang="vi-VN" dirty="0" smtClean="0"/>
              <a:t>		double diem = getDiemTB();</a:t>
            </a:r>
          </a:p>
          <a:p>
            <a:r>
              <a:rPr lang="vi-VN" dirty="0" smtClean="0"/>
              <a:t>		if(diem &lt; 3){</a:t>
            </a:r>
          </a:p>
          <a:p>
            <a:r>
              <a:rPr lang="vi-VN" dirty="0" smtClean="0"/>
              <a:t>			return "Kém";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5){</a:t>
            </a:r>
          </a:p>
          <a:p>
            <a:r>
              <a:rPr lang="vi-VN" dirty="0" smtClean="0"/>
              <a:t>			return "Yếu";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6.5){</a:t>
            </a:r>
          </a:p>
          <a:p>
            <a:r>
              <a:rPr lang="vi-VN" dirty="0" smtClean="0"/>
              <a:t>			return "Trung bình";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7.5){</a:t>
            </a:r>
          </a:p>
          <a:p>
            <a:r>
              <a:rPr lang="vi-VN" dirty="0" smtClean="0"/>
              <a:t>			return "Khá";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9){</a:t>
            </a:r>
          </a:p>
          <a:p>
            <a:r>
              <a:rPr lang="vi-VN" dirty="0" smtClean="0"/>
              <a:t>			return "Giỏi";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return "Xuất sắc";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void xuat(){</a:t>
            </a:r>
          </a:p>
          <a:p>
            <a:r>
              <a:rPr lang="vi-VN" dirty="0" smtClean="0"/>
              <a:t>    	System.out.println(" &gt;&gt; Họ và tên: "+ this.hoTen);</a:t>
            </a:r>
          </a:p>
          <a:p>
            <a:r>
              <a:rPr lang="vi-VN" dirty="0" smtClean="0"/>
              <a:t>    	System.out.println(" &gt;&gt; Điểm TB: "+ this.getDiemTB());</a:t>
            </a:r>
          </a:p>
          <a:p>
            <a:r>
              <a:rPr lang="vi-VN" dirty="0" smtClean="0"/>
              <a:t>    	System.out.println(" &gt;&gt; Học lực: "+ this.getHocLuc());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public class SinhVienIT extends SinhVien{</a:t>
            </a:r>
          </a:p>
          <a:p>
            <a:r>
              <a:rPr lang="vi-VN" dirty="0" smtClean="0"/>
              <a:t>	public double diemJava;</a:t>
            </a:r>
          </a:p>
          <a:p>
            <a:r>
              <a:rPr lang="vi-VN" dirty="0" smtClean="0"/>
              <a:t>    public double diemCss;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SinhVienIT(String hoTen, double diemJava, double diemCss) {</a:t>
            </a:r>
          </a:p>
          <a:p>
            <a:r>
              <a:rPr lang="vi-VN" dirty="0" smtClean="0"/>
              <a:t>		super(hoTen);</a:t>
            </a:r>
          </a:p>
          <a:p>
            <a:r>
              <a:rPr lang="vi-VN" dirty="0" smtClean="0"/>
              <a:t>		this.diemJava = diemJava;</a:t>
            </a:r>
          </a:p>
          <a:p>
            <a:r>
              <a:rPr lang="vi-VN" dirty="0" smtClean="0"/>
              <a:t>		this.diemCss = diemCss;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double getDiemTB(){</a:t>
            </a:r>
          </a:p>
          <a:p>
            <a:r>
              <a:rPr lang="vi-VN" dirty="0" smtClean="0"/>
              <a:t>          return (2 * diemJava + diemCss)/3;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void xuat() {</a:t>
            </a:r>
          </a:p>
          <a:p>
            <a:r>
              <a:rPr lang="vi-VN" dirty="0" smtClean="0"/>
              <a:t>    	super.xuat();</a:t>
            </a:r>
          </a:p>
          <a:p>
            <a:r>
              <a:rPr lang="vi-VN" dirty="0" smtClean="0"/>
              <a:t>    	System.out.println(" &gt;&gt; Điểm Java: " + this.diemJava);</a:t>
            </a:r>
          </a:p>
          <a:p>
            <a:r>
              <a:rPr lang="vi-VN" dirty="0" smtClean="0"/>
              <a:t>    	System.out.println(" &gt;&gt; Điểm Css: " + this.diemCss);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public class SinhVienBiz extends SinhVien {</a:t>
            </a:r>
          </a:p>
          <a:p>
            <a:r>
              <a:rPr lang="vi-VN" dirty="0" smtClean="0"/>
              <a:t>	public double keToan;</a:t>
            </a:r>
          </a:p>
          <a:p>
            <a:r>
              <a:rPr lang="vi-VN" dirty="0" smtClean="0"/>
              <a:t>    public double marketing;</a:t>
            </a:r>
          </a:p>
          <a:p>
            <a:r>
              <a:rPr lang="vi-VN" dirty="0" smtClean="0"/>
              <a:t>    public double banHang;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SinhVienBiz(String hoTen, double keToan, double marketing, double banHang) {</a:t>
            </a:r>
          </a:p>
          <a:p>
            <a:r>
              <a:rPr lang="vi-VN" dirty="0" smtClean="0"/>
              <a:t>		super(hoTen);</a:t>
            </a:r>
          </a:p>
          <a:p>
            <a:r>
              <a:rPr lang="vi-VN" dirty="0" smtClean="0"/>
              <a:t>		this.keToan = keToan;</a:t>
            </a:r>
          </a:p>
          <a:p>
            <a:r>
              <a:rPr lang="vi-VN" dirty="0" smtClean="0"/>
              <a:t>		this.marketing = marketing;</a:t>
            </a:r>
          </a:p>
          <a:p>
            <a:r>
              <a:rPr lang="vi-VN" dirty="0" smtClean="0"/>
              <a:t>		this.banHang = banHang;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double getDiemTB(){</a:t>
            </a:r>
          </a:p>
          <a:p>
            <a:r>
              <a:rPr lang="vi-VN" dirty="0" smtClean="0"/>
              <a:t>          return (keToan + marketing + banHang)/3;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void xuat() {</a:t>
            </a:r>
          </a:p>
          <a:p>
            <a:r>
              <a:rPr lang="vi-VN" dirty="0" smtClean="0"/>
              <a:t>    	super.xuat();</a:t>
            </a:r>
          </a:p>
          <a:p>
            <a:r>
              <a:rPr lang="vi-VN" dirty="0" smtClean="0"/>
              <a:t>    	System.out.println(" &gt;&gt; Điểm kế toán: " + this.keToan);</a:t>
            </a:r>
          </a:p>
          <a:p>
            <a:r>
              <a:rPr lang="vi-VN" dirty="0" smtClean="0"/>
              <a:t>    	System.out.println(" &gt;&gt; Điểm marketing: " + this.marketing);</a:t>
            </a:r>
          </a:p>
          <a:p>
            <a:r>
              <a:rPr lang="vi-VN" dirty="0" smtClean="0"/>
              <a:t>    	System.out.println(" &gt;&gt; Điểm bán hàng: " + this.banHang);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SinhVien svit = new SinhVienIT("Hạnh", 5, 8);</a:t>
            </a:r>
          </a:p>
          <a:p>
            <a:r>
              <a:rPr lang="vi-VN" dirty="0" smtClean="0"/>
              <a:t>		SinhVien svbiz = new SinhVienBiz("Cường", 5, 8, 9);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svit.xuat();</a:t>
            </a:r>
          </a:p>
          <a:p>
            <a:r>
              <a:rPr lang="vi-VN" dirty="0" smtClean="0"/>
              <a:t>		System.out.println();</a:t>
            </a:r>
          </a:p>
          <a:p>
            <a:r>
              <a:rPr lang="vi-VN" dirty="0" smtClean="0"/>
              <a:t>		svbiz.xuat();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7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2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226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ChuNhat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Vuong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ChuNhat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NhanVien{</a:t>
            </a:r>
          </a:p>
          <a:p>
            <a:r>
              <a:rPr lang="vi-VN" dirty="0" smtClean="0"/>
              <a:t>     public String hoTen;</a:t>
            </a:r>
          </a:p>
          <a:p>
            <a:r>
              <a:rPr lang="vi-VN" dirty="0" smtClean="0"/>
              <a:t>     protected double luong;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NhanVien(String hoTen, double luong){</a:t>
            </a:r>
          </a:p>
          <a:p>
            <a:r>
              <a:rPr lang="vi-VN" dirty="0" smtClean="0"/>
              <a:t>    	 this.hoTen = hoTen;</a:t>
            </a:r>
          </a:p>
          <a:p>
            <a:r>
              <a:rPr lang="vi-VN" dirty="0" smtClean="0"/>
              <a:t>    	 this.luong = luong;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private double thueThuNhap(){</a:t>
            </a:r>
          </a:p>
          <a:p>
            <a:r>
              <a:rPr lang="vi-VN" dirty="0" smtClean="0"/>
              <a:t>    	 return this.luong * 0.1;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	 System.out.println(" &gt;&gt; Họ và tên: " + this.hoTen);</a:t>
            </a:r>
          </a:p>
          <a:p>
            <a:r>
              <a:rPr lang="vi-VN" dirty="0" smtClean="0"/>
              <a:t>    	 System.out.println(" &gt;&gt; Lương: " + this.luong);</a:t>
            </a:r>
          </a:p>
          <a:p>
            <a:r>
              <a:rPr lang="vi-VN" dirty="0" smtClean="0"/>
              <a:t>    	 System.out.println(" &gt;&gt; Thuế thu nhập: " + this.thueThuNhap());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import poly.ho.NhanVien;</a:t>
            </a:r>
          </a:p>
          <a:p>
            <a:endParaRPr lang="vi-VN" dirty="0" smtClean="0"/>
          </a:p>
          <a:p>
            <a:r>
              <a:rPr lang="vi-VN" dirty="0" smtClean="0"/>
              <a:t>public class TruongPhong extends NhanVien{</a:t>
            </a:r>
          </a:p>
          <a:p>
            <a:r>
              <a:rPr lang="vi-VN" dirty="0" smtClean="0"/>
              <a:t>     public double trachNhiem;</a:t>
            </a:r>
          </a:p>
          <a:p>
            <a:r>
              <a:rPr lang="vi-VN" dirty="0" smtClean="0"/>
              <a:t>     public TruongPhong(String hoTen, double luong, double trachNhiem){</a:t>
            </a:r>
          </a:p>
          <a:p>
            <a:r>
              <a:rPr lang="vi-VN" dirty="0" smtClean="0"/>
              <a:t>    	 super(hoTen, luong);</a:t>
            </a:r>
          </a:p>
          <a:p>
            <a:r>
              <a:rPr lang="vi-VN" dirty="0" smtClean="0"/>
              <a:t>    	 this.trachNhiem = trachNhiem;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      super.xuat();</a:t>
            </a:r>
          </a:p>
          <a:p>
            <a:r>
              <a:rPr lang="vi-VN" dirty="0" smtClean="0"/>
              <a:t>          System.out.println(" &gt;&gt; Trách nhiệm: " + trachNhiem);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8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48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NhanVien{</a:t>
            </a:r>
          </a:p>
          <a:p>
            <a:r>
              <a:rPr lang="vi-VN" dirty="0" smtClean="0"/>
              <a:t>     public String hoTen;</a:t>
            </a:r>
          </a:p>
          <a:p>
            <a:r>
              <a:rPr lang="vi-VN" dirty="0" smtClean="0"/>
              <a:t>     public double luong;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NhanVien(String hoTen, double luong){</a:t>
            </a:r>
          </a:p>
          <a:p>
            <a:r>
              <a:rPr lang="vi-VN" dirty="0" smtClean="0"/>
              <a:t>    	 this.hoTen = hoTen;</a:t>
            </a:r>
          </a:p>
          <a:p>
            <a:r>
              <a:rPr lang="vi-VN" dirty="0" smtClean="0"/>
              <a:t>    	 this.luong = luong;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double getThuNhap(){</a:t>
            </a:r>
          </a:p>
          <a:p>
            <a:r>
              <a:rPr lang="vi-VN" dirty="0" smtClean="0"/>
              <a:t>    	 return this.luong * 0.1;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	 System.out.println(" &gt;&gt; Họ và tên: " + this.hoTen);</a:t>
            </a:r>
          </a:p>
          <a:p>
            <a:r>
              <a:rPr lang="vi-VN" dirty="0" smtClean="0"/>
              <a:t>    	 System.out.println(" &gt;&gt; Lương: " + this.luong);</a:t>
            </a:r>
          </a:p>
          <a:p>
            <a:r>
              <a:rPr lang="vi-VN" dirty="0" smtClean="0"/>
              <a:t>    	 System.out.println(" &gt;&gt; Thuế thu nhập: " + this.getThuNhap());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TruongPhong extends NhanVien{</a:t>
            </a:r>
          </a:p>
          <a:p>
            <a:r>
              <a:rPr lang="vi-VN" dirty="0" smtClean="0"/>
              <a:t>     public double trachNhiem;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TruongPhong(String hoTen, double luong, double trachNhiem){</a:t>
            </a:r>
          </a:p>
          <a:p>
            <a:r>
              <a:rPr lang="vi-VN" dirty="0" smtClean="0"/>
              <a:t>    	 super(hoTen, luong);</a:t>
            </a:r>
          </a:p>
          <a:p>
            <a:r>
              <a:rPr lang="vi-VN" dirty="0" smtClean="0"/>
              <a:t>    	 this.trachNhiem = trachNhiem;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@Override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      super.xuat();</a:t>
            </a:r>
          </a:p>
          <a:p>
            <a:r>
              <a:rPr lang="vi-VN" dirty="0" smtClean="0"/>
              <a:t>          System.out.println(" &gt;&gt; Trách nhiệm: " + trachNhiem);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LaoCong extends NhanVien{</a:t>
            </a:r>
          </a:p>
          <a:p>
            <a:endParaRPr lang="vi-VN" dirty="0" smtClean="0"/>
          </a:p>
          <a:p>
            <a:r>
              <a:rPr lang="vi-VN" dirty="0" smtClean="0"/>
              <a:t>	public int soGioLamViec;</a:t>
            </a:r>
          </a:p>
          <a:p>
            <a:endParaRPr lang="vi-VN" dirty="0" smtClean="0"/>
          </a:p>
          <a:p>
            <a:r>
              <a:rPr lang="vi-VN" dirty="0" smtClean="0"/>
              <a:t>	public LaoCong(String hoTen, double luong, int soGioLamViec) {</a:t>
            </a:r>
          </a:p>
          <a:p>
            <a:r>
              <a:rPr lang="vi-VN" dirty="0" smtClean="0"/>
              <a:t>		super(hoTen, luong);</a:t>
            </a:r>
          </a:p>
          <a:p>
            <a:r>
              <a:rPr lang="vi-VN" dirty="0" smtClean="0"/>
              <a:t>		this.soGioLamViec = soGioLamViec;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	@Override</a:t>
            </a:r>
          </a:p>
          <a:p>
            <a:r>
              <a:rPr lang="vi-VN" dirty="0" smtClean="0"/>
              <a:t>	public void xuat() {</a:t>
            </a:r>
          </a:p>
          <a:p>
            <a:r>
              <a:rPr lang="vi-VN" dirty="0" smtClean="0"/>
              <a:t>		super.xuat();</a:t>
            </a:r>
          </a:p>
          <a:p>
            <a:r>
              <a:rPr lang="vi-VN" dirty="0" smtClean="0"/>
              <a:t>		System.out.println(" &gt;&gt; Số giờ làm việc: " + soGioLamViec);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 smtClean="0"/>
          </a:p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NhanVien nv1 = new NhanVien("Tuấn", 100);</a:t>
            </a:r>
          </a:p>
          <a:p>
            <a:r>
              <a:rPr lang="vi-VN" dirty="0" smtClean="0"/>
              <a:t>		NhanVien nv2 = new TruongPhong("Cường", 200, 50);</a:t>
            </a:r>
          </a:p>
          <a:p>
            <a:r>
              <a:rPr lang="vi-VN" dirty="0" smtClean="0"/>
              <a:t>		NhanVien nv3 = new LaoCong("Hạnh", 20, 70);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nv1.xuat();</a:t>
            </a:r>
          </a:p>
          <a:p>
            <a:r>
              <a:rPr lang="vi-VN" dirty="0" smtClean="0"/>
              <a:t>		System.out.println();</a:t>
            </a:r>
          </a:p>
          <a:p>
            <a:r>
              <a:rPr lang="vi-VN" dirty="0" smtClean="0"/>
              <a:t>		nv2.xuat();</a:t>
            </a:r>
          </a:p>
          <a:p>
            <a:r>
              <a:rPr lang="vi-VN" dirty="0" smtClean="0"/>
              <a:t>		System.out.println();</a:t>
            </a:r>
          </a:p>
          <a:p>
            <a:r>
              <a:rPr lang="vi-VN" dirty="0" smtClean="0"/>
              <a:t>		nv3.xuat();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4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334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  <p:sldLayoutId id="2147483715" r:id="rId44"/>
    <p:sldLayoutId id="2147483716" r:id="rId45"/>
    <p:sldLayoutId id="2147483717" r:id="rId46"/>
    <p:sldLayoutId id="2147483718" r:id="rId47"/>
    <p:sldLayoutId id="2147483719" r:id="rId48"/>
    <p:sldLayoutId id="2147483720" r:id="rId49"/>
    <p:sldLayoutId id="2147483721" r:id="rId50"/>
    <p:sldLayoutId id="2147483722" r:id="rId51"/>
    <p:sldLayoutId id="2147483723" r:id="rId52"/>
    <p:sldLayoutId id="2147483724" r:id="rId53"/>
    <p:sldLayoutId id="2147483725" r:id="rId54"/>
    <p:sldLayoutId id="2147483726" r:id="rId55"/>
    <p:sldLayoutId id="2147483727" r:id="rId56"/>
    <p:sldLayoutId id="2147483728" r:id="rId57"/>
    <p:sldLayoutId id="2147483729" r:id="rId58"/>
    <p:sldLayoutId id="2147483730" r:id="rId59"/>
    <p:sldLayoutId id="2147483731" r:id="rId6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7: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endParaRPr lang="en-US" sz="20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super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35784"/>
            <a:ext cx="82296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poly.ho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public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){…}</a:t>
            </a:r>
          </a:p>
          <a:p>
            <a:r>
              <a:rPr lang="en-US" sz="2000" dirty="0" smtClean="0"/>
              <a:t>     public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(){…}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843748"/>
            <a:ext cx="82296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poly.hcm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TruongPhong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extends</a:t>
            </a:r>
            <a:r>
              <a:rPr lang="en-US" sz="2000" dirty="0" smtClean="0"/>
              <a:t>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public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public </a:t>
            </a:r>
            <a:r>
              <a:rPr lang="en-US" sz="2000" dirty="0" err="1"/>
              <a:t>TruongPhong</a:t>
            </a:r>
            <a:r>
              <a:rPr lang="en-US" sz="2000" dirty="0"/>
              <a:t> (String </a:t>
            </a:r>
            <a:r>
              <a:rPr lang="en-US" sz="2000" dirty="0" err="1"/>
              <a:t>hoTen</a:t>
            </a:r>
            <a:r>
              <a:rPr lang="en-US" sz="2000" dirty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){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   super</a:t>
            </a:r>
            <a:r>
              <a:rPr lang="en-US" sz="2000" dirty="0" smtClean="0"/>
              <a:t>(</a:t>
            </a:r>
            <a:r>
              <a:rPr lang="en-US" sz="2000" dirty="0" err="1" smtClean="0"/>
              <a:t>hoTen</a:t>
            </a:r>
            <a:r>
              <a:rPr lang="en-US" sz="2000" dirty="0" smtClean="0"/>
              <a:t>, </a:t>
            </a:r>
            <a:r>
              <a:rPr lang="en-US" sz="2000" dirty="0" err="1" smtClean="0"/>
              <a:t>luong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this.trachNhiem</a:t>
            </a:r>
            <a:r>
              <a:rPr lang="en-US" sz="2000" dirty="0" smtClean="0"/>
              <a:t> = </a:t>
            </a:r>
            <a:r>
              <a:rPr lang="en-US" sz="2000" dirty="0" err="1" smtClean="0"/>
              <a:t>trachNhiem</a:t>
            </a:r>
            <a:endParaRPr lang="en-US" sz="2000" dirty="0"/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     public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        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super</a:t>
            </a:r>
            <a:r>
              <a:rPr lang="en-US" sz="2000" dirty="0" err="1" smtClean="0"/>
              <a:t>.xuat</a:t>
            </a:r>
            <a:r>
              <a:rPr lang="en-US" sz="2000" dirty="0" smtClean="0"/>
              <a:t>()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453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</a:p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7: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endParaRPr lang="en-US" sz="20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(Overriding)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Lớp</a:t>
            </a:r>
            <a:r>
              <a:rPr lang="en-US" dirty="0" smtClean="0"/>
              <a:t> Parent </a:t>
            </a:r>
            <a:r>
              <a:rPr lang="en-US" dirty="0" err="1" smtClean="0"/>
              <a:t>và</a:t>
            </a:r>
            <a:r>
              <a:rPr lang="en-US" dirty="0" smtClean="0"/>
              <a:t> Child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method()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method() </a:t>
            </a:r>
            <a:r>
              <a:rPr lang="en-US" dirty="0" err="1" smtClean="0"/>
              <a:t>trong</a:t>
            </a:r>
            <a:r>
              <a:rPr lang="en-US" dirty="0" smtClean="0"/>
              <a:t> Child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method() </a:t>
            </a:r>
            <a:r>
              <a:rPr lang="en-US" dirty="0" err="1" smtClean="0"/>
              <a:t>trong</a:t>
            </a:r>
            <a:r>
              <a:rPr lang="en-US" dirty="0" smtClean="0"/>
              <a:t> Parent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2987" y="2562998"/>
            <a:ext cx="2722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Parent{</a:t>
            </a:r>
          </a:p>
          <a:p>
            <a:r>
              <a:rPr lang="en-US" dirty="0"/>
              <a:t> </a:t>
            </a:r>
            <a:r>
              <a:rPr lang="en-US" dirty="0" smtClean="0"/>
              <a:t>    public void </a:t>
            </a:r>
            <a:r>
              <a:rPr lang="en-US" b="1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(){…}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81812" y="2562998"/>
            <a:ext cx="2771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Child{</a:t>
            </a:r>
          </a:p>
          <a:p>
            <a:r>
              <a:rPr lang="en-US" dirty="0" smtClean="0"/>
              <a:t>     public </a:t>
            </a:r>
            <a:r>
              <a:rPr lang="en-US" dirty="0"/>
              <a:t>void </a:t>
            </a:r>
            <a:r>
              <a:rPr lang="en-US" b="1" dirty="0">
                <a:solidFill>
                  <a:srgbClr val="3333FF"/>
                </a:solidFill>
              </a:rPr>
              <a:t>method</a:t>
            </a:r>
            <a:r>
              <a:rPr lang="en-US" dirty="0" smtClean="0"/>
              <a:t>(){…}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7" idx="1"/>
            <a:endCxn id="13" idx="3"/>
          </p:cNvCxnSpPr>
          <p:nvPr/>
        </p:nvCxnSpPr>
        <p:spPr>
          <a:xfrm flipH="1">
            <a:off x="3735079" y="3024663"/>
            <a:ext cx="18467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54151" y="2286000"/>
            <a:ext cx="2780928" cy="1447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55352" y="2286000"/>
            <a:ext cx="2780928" cy="1447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7575" y="5486400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o = new Child();</a:t>
            </a:r>
          </a:p>
          <a:p>
            <a:r>
              <a:rPr lang="en-US" dirty="0" err="1" smtClean="0"/>
              <a:t>o.method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3810000" y="5486400"/>
            <a:ext cx="4526280" cy="838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Parent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o.method</a:t>
            </a:r>
            <a:r>
              <a:rPr lang="en-US" dirty="0" smtClean="0"/>
              <a:t>() </a:t>
            </a:r>
            <a:r>
              <a:rPr lang="en-US" dirty="0" err="1" smtClean="0"/>
              <a:t>thì</a:t>
            </a:r>
            <a:r>
              <a:rPr lang="en-US" dirty="0" smtClean="0"/>
              <a:t> method()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Child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do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6" idx="3"/>
            <a:endCxn id="7" idx="1"/>
          </p:cNvCxnSpPr>
          <p:nvPr/>
        </p:nvCxnSpPr>
        <p:spPr>
          <a:xfrm>
            <a:off x="3242250" y="5809566"/>
            <a:ext cx="567750" cy="9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super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bằng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hoặc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2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513183"/>
            <a:ext cx="32969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của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NhanVien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Trưởng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phòng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Lao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…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tính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theo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thức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khác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nhau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Ví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nhân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viên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tháng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lao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thì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giờ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trưởng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phòng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còn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có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trách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nhiệm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990600"/>
            <a:ext cx="19812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NhanVien</a:t>
            </a:r>
            <a:endParaRPr lang="en-US" b="1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hoTen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/>
              <a:t>l</a:t>
            </a:r>
            <a:r>
              <a:rPr lang="en-US" dirty="0" err="1" smtClean="0"/>
              <a:t>uong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getThuNhap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981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TruongPhong</a:t>
            </a:r>
            <a:endParaRPr lang="en-US" b="1" dirty="0" smtClean="0"/>
          </a:p>
          <a:p>
            <a:r>
              <a:rPr lang="en-US" dirty="0" smtClean="0"/>
              <a:t>+ </a:t>
            </a:r>
            <a:r>
              <a:rPr lang="en-US" dirty="0" err="1"/>
              <a:t>t</a:t>
            </a:r>
            <a:r>
              <a:rPr lang="en-US" dirty="0" err="1" smtClean="0"/>
              <a:t>rachNhiem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getThuNhap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819400"/>
            <a:ext cx="1981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LaoCong</a:t>
            </a:r>
            <a:endParaRPr lang="en-US" b="1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soGioLamViec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getThuNhap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9" name="Elbow Connector 8"/>
          <p:cNvCxnSpPr>
            <a:stCxn id="6" idx="0"/>
            <a:endCxn id="5" idx="2"/>
          </p:cNvCxnSpPr>
          <p:nvPr/>
        </p:nvCxnSpPr>
        <p:spPr>
          <a:xfrm rot="5400000" flipH="1" flipV="1">
            <a:off x="1562100" y="1943100"/>
            <a:ext cx="609600" cy="11430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5" idx="2"/>
          </p:cNvCxnSpPr>
          <p:nvPr/>
        </p:nvCxnSpPr>
        <p:spPr>
          <a:xfrm rot="16200000" flipV="1">
            <a:off x="2705100" y="1943100"/>
            <a:ext cx="609600" cy="11430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vi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tròn</a:t>
            </a:r>
            <a:r>
              <a:rPr lang="en-US" dirty="0" smtClean="0"/>
              <a:t>, tam </a:t>
            </a:r>
            <a:r>
              <a:rPr lang="en-US" dirty="0" err="1" smtClean="0"/>
              <a:t>giác</a:t>
            </a:r>
            <a:r>
              <a:rPr lang="en-US" dirty="0" smtClean="0"/>
              <a:t>…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vi,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4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7200" y="1189482"/>
            <a:ext cx="5524500" cy="3259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24300" y="4056888"/>
            <a:ext cx="457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6500" y="1459230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" y="25961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6500" y="25961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Tròn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05300" y="25961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Tam </a:t>
            </a:r>
            <a:r>
              <a:rPr lang="en-US" dirty="0" err="1" smtClean="0"/>
              <a:t>giác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" y="35867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Vuông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5400000" flipH="1" flipV="1">
            <a:off x="2022348" y="1418082"/>
            <a:ext cx="527304" cy="1828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4" idx="2"/>
          </p:cNvCxnSpPr>
          <p:nvPr/>
        </p:nvCxnSpPr>
        <p:spPr>
          <a:xfrm rot="16200000" flipV="1">
            <a:off x="3851148" y="1418082"/>
            <a:ext cx="527304" cy="1828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4" idx="2"/>
          </p:cNvCxnSpPr>
          <p:nvPr/>
        </p:nvCxnSpPr>
        <p:spPr>
          <a:xfrm flipV="1">
            <a:off x="3200400" y="2068830"/>
            <a:ext cx="0" cy="527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5" idx="2"/>
          </p:cNvCxnSpPr>
          <p:nvPr/>
        </p:nvCxnSpPr>
        <p:spPr>
          <a:xfrm flipV="1">
            <a:off x="1371600" y="320573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48300" y="4309872"/>
            <a:ext cx="144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8724" y="5428488"/>
            <a:ext cx="144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 Biz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67500" y="5428488"/>
            <a:ext cx="144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 IT</a:t>
            </a:r>
            <a:endParaRPr lang="en-US" dirty="0"/>
          </a:p>
        </p:txBody>
      </p:sp>
      <p:cxnSp>
        <p:nvCxnSpPr>
          <p:cNvPr id="23" name="Elbow Connector 22"/>
          <p:cNvCxnSpPr>
            <a:stCxn id="19" idx="0"/>
            <a:endCxn id="18" idx="2"/>
          </p:cNvCxnSpPr>
          <p:nvPr/>
        </p:nvCxnSpPr>
        <p:spPr>
          <a:xfrm rot="5400000" flipH="1" flipV="1">
            <a:off x="5327904" y="4584192"/>
            <a:ext cx="509016" cy="11795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0"/>
            <a:endCxn id="18" idx="2"/>
          </p:cNvCxnSpPr>
          <p:nvPr/>
        </p:nvCxnSpPr>
        <p:spPr>
          <a:xfrm rot="16200000" flipV="1">
            <a:off x="6527292" y="4564380"/>
            <a:ext cx="509016" cy="1219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ocument 33"/>
          <p:cNvSpPr/>
          <p:nvPr/>
        </p:nvSpPr>
        <p:spPr>
          <a:xfrm>
            <a:off x="6400800" y="1371600"/>
            <a:ext cx="22860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5" name="Flowchart: Document 34"/>
          <p:cNvSpPr/>
          <p:nvPr/>
        </p:nvSpPr>
        <p:spPr>
          <a:xfrm>
            <a:off x="457200" y="4821174"/>
            <a:ext cx="22860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Tròn</a:t>
            </a:r>
            <a:r>
              <a:rPr lang="en-US" dirty="0" smtClean="0"/>
              <a:t>, Tam </a:t>
            </a:r>
            <a:r>
              <a:rPr lang="en-US" dirty="0" err="1" smtClean="0"/>
              <a:t>giác</a:t>
            </a:r>
            <a:r>
              <a:rPr lang="en-US" dirty="0" smtClean="0"/>
              <a:t>, </a:t>
            </a:r>
            <a:r>
              <a:rPr lang="en-US" dirty="0" err="1" smtClean="0"/>
              <a:t>Vuông</a:t>
            </a:r>
            <a:r>
              <a:rPr lang="en-US" dirty="0" smtClean="0"/>
              <a:t>, SV IT, SV Biz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2895600"/>
            <a:ext cx="51384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5A33"/>
                </a:solidFill>
              </a:rPr>
              <a:t>abstract</a:t>
            </a:r>
            <a:r>
              <a:rPr lang="en-US" sz="2400" dirty="0" smtClean="0">
                <a:solidFill>
                  <a:srgbClr val="FF5A33"/>
                </a:solidFill>
              </a:rPr>
              <a:t> 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SinhVien</a:t>
            </a:r>
            <a:r>
              <a:rPr lang="en-US" sz="2400" dirty="0" smtClean="0"/>
              <a:t>{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abstract</a:t>
            </a:r>
            <a:r>
              <a:rPr lang="en-US" sz="2400" dirty="0" smtClean="0"/>
              <a:t> public double </a:t>
            </a:r>
            <a:r>
              <a:rPr lang="en-US" sz="2400" b="1" dirty="0" err="1" smtClean="0">
                <a:solidFill>
                  <a:srgbClr val="3333FF"/>
                </a:solidFill>
              </a:rPr>
              <a:t>getDiemTB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431462" y="4724400"/>
            <a:ext cx="524906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5A33"/>
                </a:solidFill>
              </a:rPr>
              <a:t>abstract</a:t>
            </a:r>
            <a:r>
              <a:rPr lang="en-US" sz="2400" dirty="0" smtClean="0">
                <a:solidFill>
                  <a:srgbClr val="FF5A33"/>
                </a:solidFill>
              </a:rPr>
              <a:t> 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Hinh</a:t>
            </a:r>
            <a:r>
              <a:rPr lang="en-US" sz="2400" dirty="0" smtClean="0"/>
              <a:t>{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abstract</a:t>
            </a:r>
            <a:r>
              <a:rPr lang="en-US" sz="2400" dirty="0" smtClean="0"/>
              <a:t> public double </a:t>
            </a:r>
            <a:r>
              <a:rPr lang="en-US" sz="2400" b="1" dirty="0" err="1" smtClean="0">
                <a:solidFill>
                  <a:srgbClr val="3333FF"/>
                </a:solidFill>
              </a:rPr>
              <a:t>getChuVi</a:t>
            </a:r>
            <a:r>
              <a:rPr lang="en-US" sz="2400" dirty="0" smtClean="0"/>
              <a:t>();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</a:t>
            </a:r>
            <a:r>
              <a:rPr lang="en-US" sz="2400" b="1" dirty="0">
                <a:solidFill>
                  <a:srgbClr val="FF5A33"/>
                </a:solidFill>
              </a:rPr>
              <a:t>abstract</a:t>
            </a:r>
            <a:r>
              <a:rPr lang="en-US" sz="2400" dirty="0"/>
              <a:t> public double </a:t>
            </a:r>
            <a:r>
              <a:rPr lang="en-US" sz="2400" b="1" dirty="0" err="1" smtClean="0">
                <a:solidFill>
                  <a:srgbClr val="3333FF"/>
                </a:solidFill>
              </a:rPr>
              <a:t>getDienTich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078409"/>
            <a:ext cx="48264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5A33"/>
                </a:solidFill>
              </a:rPr>
              <a:t>abstract</a:t>
            </a:r>
            <a:r>
              <a:rPr lang="en-US" sz="2400" dirty="0" smtClean="0">
                <a:solidFill>
                  <a:srgbClr val="FF5A33"/>
                </a:solidFill>
              </a:rPr>
              <a:t> 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abstract</a:t>
            </a:r>
            <a:r>
              <a:rPr lang="en-US" sz="2400" dirty="0" smtClean="0"/>
              <a:t> public type </a:t>
            </a:r>
            <a:r>
              <a:rPr lang="en-US" sz="2400" dirty="0" err="1" smtClean="0"/>
              <a:t>MyMethod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7" name="Elbow Connector 6"/>
          <p:cNvCxnSpPr>
            <a:stCxn id="11" idx="2"/>
            <a:endCxn id="4" idx="1"/>
          </p:cNvCxnSpPr>
          <p:nvPr/>
        </p:nvCxnSpPr>
        <p:spPr>
          <a:xfrm rot="16200000" flipH="1">
            <a:off x="2579299" y="2569863"/>
            <a:ext cx="1217027" cy="6347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2"/>
            <a:endCxn id="9" idx="1"/>
          </p:cNvCxnSpPr>
          <p:nvPr/>
        </p:nvCxnSpPr>
        <p:spPr>
          <a:xfrm rot="16200000" flipH="1">
            <a:off x="1535697" y="3613465"/>
            <a:ext cx="3230492" cy="561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457200" y="2667000"/>
            <a:ext cx="2209800" cy="2438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abstract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98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219200"/>
            <a:ext cx="38759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5A33"/>
                </a:solidFill>
              </a:rPr>
              <a:t>abstract</a:t>
            </a:r>
            <a:r>
              <a:rPr lang="en-US" dirty="0" smtClean="0">
                <a:solidFill>
                  <a:srgbClr val="FF5A33"/>
                </a:solidFill>
              </a:rPr>
              <a:t> </a:t>
            </a:r>
            <a:r>
              <a:rPr lang="en-US" dirty="0" smtClean="0"/>
              <a:t>public class </a:t>
            </a:r>
            <a:r>
              <a:rPr lang="en-US" dirty="0" err="1" smtClean="0"/>
              <a:t>SinhVien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public String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>
                <a:solidFill>
                  <a:srgbClr val="FF5A33"/>
                </a:solidFill>
              </a:rPr>
              <a:t>abstract</a:t>
            </a:r>
            <a:r>
              <a:rPr lang="en-US" dirty="0" smtClean="0"/>
              <a:t> public double </a:t>
            </a:r>
            <a:r>
              <a:rPr lang="en-US" b="1" dirty="0" err="1" smtClean="0">
                <a:solidFill>
                  <a:srgbClr val="3333FF"/>
                </a:solidFill>
              </a:rPr>
              <a:t>getDiemTB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429000"/>
            <a:ext cx="41308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SinhVienIT</a:t>
            </a:r>
            <a:r>
              <a:rPr lang="en-US" dirty="0" smtClean="0"/>
              <a:t> extends </a:t>
            </a:r>
            <a:r>
              <a:rPr lang="en-US" dirty="0" err="1" smtClean="0"/>
              <a:t>SinhVien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public double </a:t>
            </a:r>
            <a:r>
              <a:rPr lang="en-US" dirty="0" err="1" smtClean="0"/>
              <a:t>diemJava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</a:t>
            </a:r>
            <a:r>
              <a:rPr lang="en-US" dirty="0"/>
              <a:t>public double </a:t>
            </a:r>
            <a:r>
              <a:rPr lang="en-US" dirty="0" err="1" smtClean="0"/>
              <a:t>diemCss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@Override</a:t>
            </a:r>
          </a:p>
          <a:p>
            <a:r>
              <a:rPr lang="en-US" dirty="0" smtClean="0"/>
              <a:t>      public double </a:t>
            </a:r>
            <a:r>
              <a:rPr lang="en-US" b="1" dirty="0" err="1">
                <a:solidFill>
                  <a:srgbClr val="3333FF"/>
                </a:solidFill>
              </a:rPr>
              <a:t>getDiemTB</a:t>
            </a:r>
            <a:r>
              <a:rPr lang="en-US" dirty="0" smtClean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          return (2 * </a:t>
            </a:r>
            <a:r>
              <a:rPr lang="en-US" dirty="0" err="1" smtClean="0"/>
              <a:t>diemJava</a:t>
            </a:r>
            <a:r>
              <a:rPr lang="en-US" dirty="0" smtClean="0"/>
              <a:t> + </a:t>
            </a:r>
            <a:r>
              <a:rPr lang="en-US" dirty="0" err="1" smtClean="0"/>
              <a:t>diemCss</a:t>
            </a:r>
            <a:r>
              <a:rPr lang="en-US" dirty="0" smtClean="0"/>
              <a:t>)/3;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429000"/>
            <a:ext cx="418370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SinhVienBiz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err="1"/>
              <a:t>SinhVien</a:t>
            </a:r>
            <a:r>
              <a:rPr lang="en-US" dirty="0"/>
              <a:t> {</a:t>
            </a:r>
            <a:endParaRPr lang="en-US" dirty="0" smtClean="0"/>
          </a:p>
          <a:p>
            <a:r>
              <a:rPr lang="en-US" dirty="0" smtClean="0"/>
              <a:t>      public double </a:t>
            </a:r>
            <a:r>
              <a:rPr lang="en-US" dirty="0" err="1" smtClean="0"/>
              <a:t>keToan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public double </a:t>
            </a:r>
            <a:r>
              <a:rPr lang="en-US" dirty="0" err="1" smtClean="0"/>
              <a:t>marketting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public double </a:t>
            </a:r>
            <a:r>
              <a:rPr lang="en-US" dirty="0" err="1" smtClean="0"/>
              <a:t>banHang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</a:t>
            </a:r>
            <a:r>
              <a:rPr lang="en-US" dirty="0"/>
              <a:t>@Override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public double </a:t>
            </a:r>
            <a:r>
              <a:rPr lang="en-US" b="1" dirty="0" err="1">
                <a:solidFill>
                  <a:srgbClr val="3333FF"/>
                </a:solidFill>
              </a:rPr>
              <a:t>getDiemTB</a:t>
            </a:r>
            <a:r>
              <a:rPr lang="en-US" dirty="0" smtClean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          return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err="1" smtClean="0"/>
              <a:t>keToan</a:t>
            </a:r>
            <a:r>
              <a:rPr lang="en-US" dirty="0" smtClean="0"/>
              <a:t> + </a:t>
            </a:r>
            <a:r>
              <a:rPr lang="en-US" dirty="0" err="1" smtClean="0"/>
              <a:t>marketting</a:t>
            </a:r>
            <a:r>
              <a:rPr lang="en-US" dirty="0" smtClean="0"/>
              <a:t> + </a:t>
            </a:r>
            <a:r>
              <a:rPr lang="en-US" dirty="0" err="1" smtClean="0"/>
              <a:t>banHang</a:t>
            </a:r>
            <a:r>
              <a:rPr lang="en-US" dirty="0" smtClean="0"/>
              <a:t>)/3;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5400000" flipH="1" flipV="1">
            <a:off x="2982867" y="1883069"/>
            <a:ext cx="1009471" cy="20823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0"/>
            <a:endCxn id="4" idx="2"/>
          </p:cNvCxnSpPr>
          <p:nvPr/>
        </p:nvCxnSpPr>
        <p:spPr>
          <a:xfrm rot="16200000" flipV="1">
            <a:off x="5091592" y="1856737"/>
            <a:ext cx="1009471" cy="2135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 lvl="1"/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02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abstract.</a:t>
            </a:r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new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1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105400"/>
            <a:ext cx="291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thừa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ở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0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c-sharpcorner.com/UploadFile/433c33/polymorphism-in-java/Images/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3810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(polymorphism)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743200"/>
          </a:xfrm>
        </p:spPr>
        <p:txBody>
          <a:bodyPr/>
          <a:lstStyle/>
          <a:p>
            <a:r>
              <a:rPr lang="en-US" dirty="0" smtClean="0"/>
              <a:t>Overriding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(runtime)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(compile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ded Corner 22"/>
          <p:cNvSpPr/>
          <p:nvPr/>
        </p:nvSpPr>
        <p:spPr>
          <a:xfrm>
            <a:off x="457200" y="4343400"/>
            <a:ext cx="3302827" cy="2362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(polymorphism)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56253"/>
            <a:ext cx="33028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5A33"/>
                </a:solidFill>
              </a:rPr>
              <a:t>abstract</a:t>
            </a:r>
            <a:r>
              <a:rPr lang="en-US" dirty="0" smtClean="0">
                <a:solidFill>
                  <a:srgbClr val="FF5A33"/>
                </a:solidFill>
              </a:rPr>
              <a:t> </a:t>
            </a:r>
            <a:r>
              <a:rPr lang="en-US" dirty="0" smtClean="0"/>
              <a:t>public class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b="1" dirty="0" smtClean="0">
                <a:solidFill>
                  <a:srgbClr val="FF5A33"/>
                </a:solidFill>
              </a:rPr>
              <a:t>abstract</a:t>
            </a:r>
            <a:r>
              <a:rPr lang="en-US" dirty="0" smtClean="0"/>
              <a:t> 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9341" y="1143000"/>
            <a:ext cx="38200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Cho extends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(“Woof”);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89341" y="2979254"/>
            <a:ext cx="38200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Meo</a:t>
            </a:r>
            <a:r>
              <a:rPr lang="en-US" dirty="0" smtClean="0"/>
              <a:t> extends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Meo</a:t>
            </a:r>
            <a:r>
              <a:rPr lang="en-US" dirty="0" smtClean="0"/>
              <a:t>”);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89342" y="4800600"/>
            <a:ext cx="38200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Vit</a:t>
            </a:r>
            <a:r>
              <a:rPr lang="en-US" dirty="0" smtClean="0"/>
              <a:t> extends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(“Quack”);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1" name="Elbow Connector 10"/>
          <p:cNvCxnSpPr>
            <a:stCxn id="5" idx="1"/>
            <a:endCxn id="4" idx="3"/>
          </p:cNvCxnSpPr>
          <p:nvPr/>
        </p:nvCxnSpPr>
        <p:spPr>
          <a:xfrm rot="10800000" flipV="1">
            <a:off x="3760027" y="1881664"/>
            <a:ext cx="1129314" cy="18362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1"/>
            <a:endCxn id="4" idx="3"/>
          </p:cNvCxnSpPr>
          <p:nvPr/>
        </p:nvCxnSpPr>
        <p:spPr>
          <a:xfrm rot="10800000">
            <a:off x="3760028" y="3717918"/>
            <a:ext cx="1129315" cy="18213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4" idx="3"/>
          </p:cNvCxnSpPr>
          <p:nvPr/>
        </p:nvCxnSpPr>
        <p:spPr>
          <a:xfrm flipH="1">
            <a:off x="3760027" y="3717918"/>
            <a:ext cx="112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1" y="4495800"/>
            <a:ext cx="28194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DongVat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= new Cho();</a:t>
            </a:r>
          </a:p>
          <a:p>
            <a:r>
              <a:rPr lang="en-US" dirty="0" err="1"/>
              <a:t>DongVat</a:t>
            </a:r>
            <a:r>
              <a:rPr lang="en-US" dirty="0"/>
              <a:t> </a:t>
            </a:r>
            <a:r>
              <a:rPr lang="en-US" dirty="0" err="1" smtClean="0"/>
              <a:t>meo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 smtClean="0"/>
              <a:t>Meo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err="1"/>
              <a:t>DongVat</a:t>
            </a:r>
            <a:r>
              <a:rPr lang="en-US" dirty="0"/>
              <a:t> </a:t>
            </a:r>
            <a:r>
              <a:rPr lang="en-US" dirty="0" err="1" smtClean="0"/>
              <a:t>vit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Vit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cho.</a:t>
            </a:r>
            <a:r>
              <a:rPr lang="en-US" b="1" dirty="0" err="1" smtClean="0">
                <a:solidFill>
                  <a:srgbClr val="3333FF"/>
                </a:solidFill>
              </a:rPr>
              <a:t>speak</a:t>
            </a:r>
            <a:r>
              <a:rPr lang="en-US" b="1" dirty="0" smtClean="0">
                <a:solidFill>
                  <a:srgbClr val="3333FF"/>
                </a:solidFill>
              </a:rPr>
              <a:t>()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meo.</a:t>
            </a:r>
            <a:r>
              <a:rPr lang="en-US" b="1" dirty="0" err="1" smtClean="0">
                <a:solidFill>
                  <a:srgbClr val="3333FF"/>
                </a:solidFill>
              </a:rPr>
              <a:t>speak</a:t>
            </a:r>
            <a:r>
              <a:rPr lang="en-US" b="1" dirty="0">
                <a:solidFill>
                  <a:srgbClr val="3333FF"/>
                </a:solidFill>
              </a:rPr>
              <a:t>()</a:t>
            </a:r>
            <a:r>
              <a:rPr lang="en-US" dirty="0"/>
              <a:t>;</a:t>
            </a:r>
          </a:p>
          <a:p>
            <a:r>
              <a:rPr lang="en-US" dirty="0" err="1" smtClean="0"/>
              <a:t>vit.</a:t>
            </a:r>
            <a:r>
              <a:rPr lang="en-US" b="1" dirty="0" err="1" smtClean="0">
                <a:solidFill>
                  <a:srgbClr val="3333FF"/>
                </a:solidFill>
              </a:rPr>
              <a:t>speak</a:t>
            </a:r>
            <a:r>
              <a:rPr lang="en-US" b="1" dirty="0" smtClean="0">
                <a:solidFill>
                  <a:srgbClr val="3333FF"/>
                </a:solidFill>
              </a:rPr>
              <a:t>()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70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super</a:t>
            </a:r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</a:p>
          <a:p>
            <a:r>
              <a:rPr lang="en-US" smtClean="0"/>
              <a:t>Lab 7 </a:t>
            </a:r>
            <a:r>
              <a:rPr lang="en-US" dirty="0" smtClean="0"/>
              <a:t>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http://t1.gstatic.com/images?q=tbn:ANd9GcTmncTVUt6MXX0gW14iDOgYDJwCCCSE7YglCpxN9bkrZE-XWOHPj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87509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495800" cy="5257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(super class)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(sub class)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7231" y="4239161"/>
            <a:ext cx="66851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 Bicycle</a:t>
            </a:r>
            <a:r>
              <a:rPr lang="en-US" sz="3200" dirty="0"/>
              <a:t>{…}</a:t>
            </a:r>
          </a:p>
          <a:p>
            <a:r>
              <a:rPr lang="en-US" sz="3200" dirty="0" smtClean="0"/>
              <a:t>class </a:t>
            </a:r>
            <a:r>
              <a:rPr lang="en-US" sz="3200" dirty="0" err="1"/>
              <a:t>MountainBike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extends</a:t>
            </a:r>
            <a:r>
              <a:rPr lang="en-US" sz="3200" dirty="0"/>
              <a:t> </a:t>
            </a:r>
            <a:r>
              <a:rPr lang="en-US" sz="3200" dirty="0" smtClean="0"/>
              <a:t>Bicycle</a:t>
            </a:r>
            <a:r>
              <a:rPr lang="en-US" sz="3200" dirty="0"/>
              <a:t>{…}</a:t>
            </a:r>
          </a:p>
          <a:p>
            <a:r>
              <a:rPr lang="en-US" sz="3200" dirty="0" smtClean="0"/>
              <a:t>class </a:t>
            </a:r>
            <a:r>
              <a:rPr lang="en-US" sz="3200" dirty="0" err="1" smtClean="0"/>
              <a:t>RoadBike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FF0000"/>
                </a:solidFill>
              </a:rPr>
              <a:t>extends</a:t>
            </a:r>
            <a:r>
              <a:rPr lang="en-US" sz="3200" dirty="0"/>
              <a:t> </a:t>
            </a:r>
            <a:r>
              <a:rPr lang="en-US" sz="3200" dirty="0" smtClean="0"/>
              <a:t>Bicycle</a:t>
            </a:r>
            <a:r>
              <a:rPr lang="en-US" sz="3200" dirty="0"/>
              <a:t>{…}</a:t>
            </a:r>
          </a:p>
          <a:p>
            <a:r>
              <a:rPr lang="en-US" sz="3200" dirty="0" smtClean="0"/>
              <a:t>class </a:t>
            </a:r>
            <a:r>
              <a:rPr lang="en-US" sz="3200" dirty="0" err="1" smtClean="0"/>
              <a:t>TandemBike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FF0000"/>
                </a:solidFill>
              </a:rPr>
              <a:t>extends</a:t>
            </a:r>
            <a:r>
              <a:rPr lang="en-US" sz="3200" dirty="0"/>
              <a:t> </a:t>
            </a:r>
            <a:r>
              <a:rPr lang="en-US" sz="3200" dirty="0" smtClean="0"/>
              <a:t>Bicycle{…}</a:t>
            </a:r>
            <a:endParaRPr lang="en-US" sz="3200" dirty="0"/>
          </a:p>
        </p:txBody>
      </p:sp>
      <p:pic>
        <p:nvPicPr>
          <p:cNvPr id="5" name="Picture 2" descr="http://t1.gstatic.com/images?q=tbn:ANd9GcTmncTVUt6MXX0gW14iDOgYDJwCCCSE7YglCpxN9bkrZE-XWOHPj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10" y="1005840"/>
            <a:ext cx="387509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4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5240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144" y="2676144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144" y="35814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2676144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0144" y="44958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6" idx="2"/>
          </p:cNvCxnSpPr>
          <p:nvPr/>
        </p:nvCxnSpPr>
        <p:spPr>
          <a:xfrm flipV="1">
            <a:off x="1228344" y="4038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5" idx="2"/>
          </p:cNvCxnSpPr>
          <p:nvPr/>
        </p:nvCxnSpPr>
        <p:spPr>
          <a:xfrm flipV="1">
            <a:off x="1228344" y="3133344"/>
            <a:ext cx="0" cy="448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4" idx="2"/>
          </p:cNvCxnSpPr>
          <p:nvPr/>
        </p:nvCxnSpPr>
        <p:spPr>
          <a:xfrm rot="16200000" flipV="1">
            <a:off x="2357628" y="1833372"/>
            <a:ext cx="694944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0"/>
            <a:endCxn id="4" idx="2"/>
          </p:cNvCxnSpPr>
          <p:nvPr/>
        </p:nvCxnSpPr>
        <p:spPr>
          <a:xfrm rot="5400000" flipH="1" flipV="1">
            <a:off x="1371600" y="1837944"/>
            <a:ext cx="694944" cy="9814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3509" y="5029200"/>
            <a:ext cx="307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Xây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lớp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trúc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thừa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2200" y="35814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Tam </a:t>
            </a:r>
            <a:r>
              <a:rPr lang="en-US" dirty="0" err="1" smtClean="0"/>
              <a:t>giác</a:t>
            </a:r>
            <a:endParaRPr lang="en-US" dirty="0"/>
          </a:p>
        </p:txBody>
      </p:sp>
      <p:cxnSp>
        <p:nvCxnSpPr>
          <p:cNvPr id="15" name="Elbow Connector 14"/>
          <p:cNvCxnSpPr>
            <a:stCxn id="14" idx="0"/>
            <a:endCxn id="5" idx="2"/>
          </p:cNvCxnSpPr>
          <p:nvPr/>
        </p:nvCxnSpPr>
        <p:spPr>
          <a:xfrm rot="16200000" flipV="1">
            <a:off x="1990344" y="2371344"/>
            <a:ext cx="448056" cy="1972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86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Thừa 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(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public </a:t>
            </a:r>
            <a:r>
              <a:rPr lang="en-US" dirty="0" err="1" smtClean="0"/>
              <a:t>hoặc</a:t>
            </a:r>
            <a:r>
              <a:rPr lang="en-US" dirty="0" smtClean="0"/>
              <a:t> protected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pPr lvl="1"/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{default}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cha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1"/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private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cha</a:t>
            </a:r>
            <a:endParaRPr lang="en-US" dirty="0"/>
          </a:p>
          <a:p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066800"/>
            <a:ext cx="802399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poly.ho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</a:t>
            </a:r>
            <a:r>
              <a:rPr lang="en-US" sz="2000" b="1" dirty="0" smtClean="0">
                <a:solidFill>
                  <a:srgbClr val="3333FF"/>
                </a:solidFill>
              </a:rPr>
              <a:t>public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>
                <a:solidFill>
                  <a:srgbClr val="3333FF"/>
                </a:solidFill>
              </a:rPr>
              <a:t>protected</a:t>
            </a:r>
            <a:r>
              <a:rPr lang="en-US" sz="2000" dirty="0" smtClean="0"/>
              <a:t>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public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){…}</a:t>
            </a:r>
          </a:p>
          <a:p>
            <a:r>
              <a:rPr lang="en-US" sz="2000" dirty="0" smtClean="0"/>
              <a:t>    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(){…}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>
                <a:solidFill>
                  <a:srgbClr val="3333FF"/>
                </a:solidFill>
              </a:rPr>
              <a:t>private</a:t>
            </a:r>
            <a:r>
              <a:rPr lang="en-US" sz="2000" dirty="0" smtClean="0"/>
              <a:t> double </a:t>
            </a:r>
            <a:r>
              <a:rPr lang="en-US" sz="2000" dirty="0" err="1" smtClean="0"/>
              <a:t>thueThuNhap</a:t>
            </a:r>
            <a:r>
              <a:rPr lang="en-US" sz="2000" dirty="0" smtClean="0"/>
              <a:t>(){…}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70055"/>
            <a:ext cx="802399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poly.hcm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TruongPhong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extends</a:t>
            </a:r>
            <a:r>
              <a:rPr lang="en-US" sz="2000" dirty="0" smtClean="0"/>
              <a:t>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public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public </a:t>
            </a:r>
            <a:r>
              <a:rPr lang="en-US" sz="2000" dirty="0" err="1"/>
              <a:t>TruongPhong</a:t>
            </a:r>
            <a:r>
              <a:rPr lang="en-US" sz="2000" u="sng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String </a:t>
            </a:r>
            <a:r>
              <a:rPr lang="en-US" sz="2000" dirty="0" err="1"/>
              <a:t>hoTen</a:t>
            </a:r>
            <a:r>
              <a:rPr lang="en-US" sz="2000" dirty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){…}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public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         //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Mã</a:t>
            </a:r>
            <a:r>
              <a:rPr lang="en-US" sz="2000" b="1" i="1" dirty="0" smtClean="0">
                <a:solidFill>
                  <a:srgbClr val="FF0000"/>
                </a:solidFill>
              </a:rPr>
              <a:t> ở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đây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có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thể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sử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dụng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những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tài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sản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nào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của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lớp</a:t>
            </a:r>
            <a:r>
              <a:rPr lang="en-US" sz="2000" b="1" i="1" dirty="0" smtClean="0">
                <a:solidFill>
                  <a:srgbClr val="FF0000"/>
                </a:solidFill>
              </a:rPr>
              <a:t> cha</a:t>
            </a:r>
          </a:p>
          <a:p>
            <a:r>
              <a:rPr lang="en-US" sz="2000" dirty="0" smtClean="0"/>
              <a:t>     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Flowchart: Document 5"/>
          <p:cNvSpPr/>
          <p:nvPr/>
        </p:nvSpPr>
        <p:spPr>
          <a:xfrm>
            <a:off x="6172200" y="2286000"/>
            <a:ext cx="2514600" cy="1981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A. </a:t>
            </a:r>
            <a:r>
              <a:rPr lang="en-US" dirty="0" err="1" smtClean="0"/>
              <a:t>super.hoTen</a:t>
            </a:r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super.luong</a:t>
            </a:r>
            <a:endParaRPr lang="en-US" dirty="0" smtClean="0"/>
          </a:p>
          <a:p>
            <a:r>
              <a:rPr lang="en-US" dirty="0" smtClean="0"/>
              <a:t>C. </a:t>
            </a:r>
            <a:r>
              <a:rPr lang="en-US" dirty="0" err="1" smtClean="0"/>
              <a:t>super.xuat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super.thueThuNhap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705600" y="4136221"/>
            <a:ext cx="723900" cy="1273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8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4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Sử dụng super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4876800" cy="5257800"/>
          </a:xfrm>
        </p:spPr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super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super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62070" y="2020431"/>
            <a:ext cx="280185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Parent{</a:t>
            </a:r>
          </a:p>
          <a:p>
            <a:r>
              <a:rPr lang="en-US" sz="2000" dirty="0" smtClean="0"/>
              <a:t>     public String name;</a:t>
            </a:r>
          </a:p>
          <a:p>
            <a:r>
              <a:rPr lang="en-US" sz="2000" dirty="0" smtClean="0"/>
              <a:t>     public void method(){}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9198" y="4077831"/>
            <a:ext cx="364760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Child extends Parent{</a:t>
            </a:r>
          </a:p>
          <a:p>
            <a:r>
              <a:rPr lang="en-US" sz="2000" dirty="0" smtClean="0"/>
              <a:t>     public String name;</a:t>
            </a:r>
          </a:p>
          <a:p>
            <a:r>
              <a:rPr lang="en-US" sz="2000" dirty="0" smtClean="0"/>
              <a:t>     public void method(){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this.name = </a:t>
            </a:r>
            <a:r>
              <a:rPr lang="en-US" sz="2000" b="1" dirty="0" smtClean="0">
                <a:solidFill>
                  <a:srgbClr val="FF0000"/>
                </a:solidFill>
              </a:rPr>
              <a:t>super</a:t>
            </a:r>
            <a:r>
              <a:rPr lang="en-US" sz="2000" dirty="0" smtClean="0"/>
              <a:t>.name;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b="1" dirty="0" err="1" smtClean="0">
                <a:solidFill>
                  <a:srgbClr val="FF0000"/>
                </a:solidFill>
              </a:rPr>
              <a:t>super</a:t>
            </a:r>
            <a:r>
              <a:rPr lang="en-US" sz="2000" dirty="0" err="1" smtClean="0"/>
              <a:t>.method</a:t>
            </a:r>
            <a:r>
              <a:rPr lang="en-US" sz="2000" dirty="0" smtClean="0"/>
              <a:t>()</a:t>
            </a:r>
            <a:endParaRPr lang="en-US" sz="2000" dirty="0"/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3" idx="0"/>
            <a:endCxn id="12" idx="2"/>
          </p:cNvCxnSpPr>
          <p:nvPr/>
        </p:nvCxnSpPr>
        <p:spPr>
          <a:xfrm flipV="1">
            <a:off x="6862999" y="3343870"/>
            <a:ext cx="0" cy="73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8399</TotalTime>
  <Words>1538</Words>
  <Application>Microsoft Office PowerPoint</Application>
  <PresentationFormat>On-screen Show (4:3)</PresentationFormat>
  <Paragraphs>458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Custom Design</vt:lpstr>
      <vt:lpstr>Lập trình Java 1</vt:lpstr>
      <vt:lpstr>Mục tiêu</vt:lpstr>
      <vt:lpstr>Sự phân cấp thừa kế</vt:lpstr>
      <vt:lpstr>Phân cấp thừa kế</vt:lpstr>
      <vt:lpstr>PowerPoint Presentation</vt:lpstr>
      <vt:lpstr>Thừa kế</vt:lpstr>
      <vt:lpstr>Kế thừa</vt:lpstr>
      <vt:lpstr>PowerPoint Presentation</vt:lpstr>
      <vt:lpstr>Sử dụng super</vt:lpstr>
      <vt:lpstr>Sử dụng super</vt:lpstr>
      <vt:lpstr>Lab 7 buổi 1</vt:lpstr>
      <vt:lpstr>Lập trình Java 1</vt:lpstr>
      <vt:lpstr>Ghi đè phương thức (Overriding)</vt:lpstr>
      <vt:lpstr>Vấn đề của ghi đè</vt:lpstr>
      <vt:lpstr>PowerPoint Presentation</vt:lpstr>
      <vt:lpstr>Lớp trừu tượng</vt:lpstr>
      <vt:lpstr>Lớp trừ tượng</vt:lpstr>
      <vt:lpstr>Định nghĩa lớp trừu tượng</vt:lpstr>
      <vt:lpstr>Định nghĩa lớp trừu tượng</vt:lpstr>
      <vt:lpstr>Định nghĩa lớp trừu tượng</vt:lpstr>
      <vt:lpstr>PowerPoint Presentation</vt:lpstr>
      <vt:lpstr>Tính đa hình (polymorphism)</vt:lpstr>
      <vt:lpstr>Tính đa hình (polymorphism)</vt:lpstr>
      <vt:lpstr>Tổng kết nội dung bài học</vt:lpstr>
      <vt:lpstr>Lab 7 buổi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WS</cp:lastModifiedBy>
  <cp:revision>1315</cp:revision>
  <dcterms:created xsi:type="dcterms:W3CDTF">2013-04-23T08:05:33Z</dcterms:created>
  <dcterms:modified xsi:type="dcterms:W3CDTF">2020-02-19T02:24:40Z</dcterms:modified>
</cp:coreProperties>
</file>