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1"/>
  </p:notesMasterIdLst>
  <p:sldIdLst>
    <p:sldId id="541" r:id="rId2"/>
    <p:sldId id="605" r:id="rId3"/>
    <p:sldId id="630" r:id="rId4"/>
    <p:sldId id="631" r:id="rId5"/>
    <p:sldId id="632" r:id="rId6"/>
    <p:sldId id="634" r:id="rId7"/>
    <p:sldId id="646" r:id="rId8"/>
    <p:sldId id="647" r:id="rId9"/>
    <p:sldId id="623" r:id="rId10"/>
    <p:sldId id="624" r:id="rId11"/>
    <p:sldId id="610" r:id="rId12"/>
    <p:sldId id="635" r:id="rId13"/>
    <p:sldId id="627" r:id="rId14"/>
    <p:sldId id="625" r:id="rId15"/>
    <p:sldId id="636" r:id="rId16"/>
    <p:sldId id="644" r:id="rId17"/>
    <p:sldId id="643" r:id="rId18"/>
    <p:sldId id="628" r:id="rId19"/>
    <p:sldId id="616" r:id="rId20"/>
    <p:sldId id="618" r:id="rId21"/>
    <p:sldId id="637" r:id="rId22"/>
    <p:sldId id="639" r:id="rId23"/>
    <p:sldId id="640" r:id="rId24"/>
    <p:sldId id="641" r:id="rId25"/>
    <p:sldId id="619" r:id="rId26"/>
    <p:sldId id="629" r:id="rId27"/>
    <p:sldId id="638" r:id="rId28"/>
    <p:sldId id="486" r:id="rId29"/>
    <p:sldId id="64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F9900"/>
    <a:srgbClr val="5C0000"/>
    <a:srgbClr val="FF5A33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8826" autoAdjust="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 class Parent{</a:t>
            </a:r>
          </a:p>
          <a:p>
            <a:r>
              <a:rPr lang="en-US" dirty="0" smtClean="0"/>
              <a:t>     public Parent(</a:t>
            </a:r>
            <a:r>
              <a:rPr lang="en-US" dirty="0" err="1" smtClean="0"/>
              <a:t>int</a:t>
            </a:r>
            <a:r>
              <a:rPr lang="en-US" dirty="0" smtClean="0"/>
              <a:t> x){}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package </a:t>
            </a:r>
            <a:r>
              <a:rPr lang="en-US" dirty="0" err="1" smtClean="0"/>
              <a:t>com.fpoly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 class Child extends Parent{</a:t>
            </a:r>
          </a:p>
          <a:p>
            <a:r>
              <a:rPr lang="en-US" dirty="0" smtClean="0"/>
              <a:t>     public Child(){</a:t>
            </a:r>
          </a:p>
          <a:p>
            <a:r>
              <a:rPr lang="en-US" dirty="0" smtClean="0"/>
              <a:t>          super(5);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2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MyClass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static public </a:t>
            </a:r>
            <a:r>
              <a:rPr lang="en-US" dirty="0" err="1" smtClean="0"/>
              <a:t>int</a:t>
            </a:r>
            <a:r>
              <a:rPr lang="en-US" dirty="0" smtClean="0"/>
              <a:t> X = 100;</a:t>
            </a:r>
          </a:p>
          <a:p>
            <a:r>
              <a:rPr lang="en-US" dirty="0" smtClean="0"/>
              <a:t>     static{</a:t>
            </a:r>
          </a:p>
          <a:p>
            <a:r>
              <a:rPr lang="en-US" dirty="0" smtClean="0"/>
              <a:t>          X+=100;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  static public void method(){</a:t>
            </a:r>
          </a:p>
          <a:p>
            <a:r>
              <a:rPr lang="en-US" dirty="0" smtClean="0"/>
              <a:t>          X+=200;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public class Program{</a:t>
            </a:r>
          </a:p>
          <a:p>
            <a:r>
              <a:rPr lang="en-US" dirty="0" smtClean="0"/>
              <a:t>     static public void main(String[] 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MyClass</a:t>
            </a:r>
            <a:r>
              <a:rPr lang="en-US" dirty="0" smtClean="0"/>
              <a:t> o = new </a:t>
            </a:r>
            <a:r>
              <a:rPr lang="en-US" dirty="0" err="1" smtClean="0"/>
              <a:t>MyClass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o.X</a:t>
            </a:r>
            <a:r>
              <a:rPr lang="en-US" dirty="0" smtClean="0"/>
              <a:t> += 300;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MyClass.X</a:t>
            </a:r>
            <a:r>
              <a:rPr lang="en-US" dirty="0" smtClean="0"/>
              <a:t> += 500;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MyClass.method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System.out.printf</a:t>
            </a:r>
            <a:r>
              <a:rPr lang="en-US" dirty="0" smtClean="0"/>
              <a:t>("</a:t>
            </a:r>
            <a:r>
              <a:rPr lang="en-US" dirty="0" err="1" smtClean="0"/>
              <a:t>o.X</a:t>
            </a:r>
            <a:r>
              <a:rPr lang="en-US" dirty="0" smtClean="0"/>
              <a:t>=%d, </a:t>
            </a:r>
            <a:r>
              <a:rPr lang="en-US" dirty="0" err="1" smtClean="0"/>
              <a:t>MyClass.X</a:t>
            </a:r>
            <a:r>
              <a:rPr lang="en-US" dirty="0" smtClean="0"/>
              <a:t>=%d", </a:t>
            </a:r>
            <a:r>
              <a:rPr lang="en-US" dirty="0" err="1" smtClean="0"/>
              <a:t>o.X</a:t>
            </a:r>
            <a:r>
              <a:rPr lang="en-US" dirty="0" smtClean="0"/>
              <a:t>, </a:t>
            </a:r>
            <a:r>
              <a:rPr lang="en-US" dirty="0" err="1" smtClean="0"/>
              <a:t>MyClass.X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90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26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2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1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package com.poly.s8;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DeQui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[] a = {5,2,7,4,9};</a:t>
            </a:r>
          </a:p>
          <a:p>
            <a:r>
              <a:rPr lang="en-US" dirty="0" smtClean="0"/>
              <a:t>		sort(a, 0);</a:t>
            </a:r>
          </a:p>
          <a:p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x : a){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(x);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static public void sort(</a:t>
            </a:r>
            <a:r>
              <a:rPr lang="en-US" dirty="0" err="1" smtClean="0"/>
              <a:t>int</a:t>
            </a:r>
            <a:r>
              <a:rPr lang="en-US" dirty="0" smtClean="0"/>
              <a:t>[] a, </a:t>
            </a:r>
            <a:r>
              <a:rPr lang="en-US" dirty="0" err="1" smtClean="0"/>
              <a:t>int</a:t>
            </a:r>
            <a:r>
              <a:rPr lang="en-US" dirty="0" smtClean="0"/>
              <a:t> i){</a:t>
            </a:r>
          </a:p>
          <a:p>
            <a:r>
              <a:rPr lang="en-US" dirty="0" smtClean="0"/>
              <a:t>		if(i &gt;= </a:t>
            </a:r>
            <a:r>
              <a:rPr lang="en-US" dirty="0" err="1" smtClean="0"/>
              <a:t>a.length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	     return;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for(</a:t>
            </a:r>
            <a:r>
              <a:rPr lang="en-US" dirty="0" err="1" smtClean="0"/>
              <a:t>int</a:t>
            </a:r>
            <a:r>
              <a:rPr lang="en-US" dirty="0" smtClean="0"/>
              <a:t> j = i + 1; j &lt; </a:t>
            </a:r>
            <a:r>
              <a:rPr lang="en-US" dirty="0" err="1" smtClean="0"/>
              <a:t>a.length</a:t>
            </a:r>
            <a:r>
              <a:rPr lang="en-US" dirty="0" smtClean="0"/>
              <a:t>; j++){</a:t>
            </a:r>
          </a:p>
          <a:p>
            <a:r>
              <a:rPr lang="en-US" dirty="0" smtClean="0"/>
              <a:t>			if(a[i] &lt; a[j]){</a:t>
            </a:r>
          </a:p>
          <a:p>
            <a:r>
              <a:rPr lang="en-US" dirty="0" smtClean="0"/>
              <a:t>			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 = a[i];</a:t>
            </a:r>
          </a:p>
          <a:p>
            <a:r>
              <a:rPr lang="en-US" dirty="0" smtClean="0"/>
              <a:t>			     a[i] = a[j];</a:t>
            </a:r>
          </a:p>
          <a:p>
            <a:r>
              <a:rPr lang="en-US" dirty="0" smtClean="0"/>
              <a:t>			     a[j] =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sort(a, i + 1);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4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200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3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vi-VN" dirty="0" smtClean="0"/>
              <a:t>package com.poly.s8;</a:t>
            </a:r>
          </a:p>
          <a:p>
            <a:endParaRPr lang="vi-VN" dirty="0" smtClean="0"/>
          </a:p>
          <a:p>
            <a:r>
              <a:rPr lang="vi-VN" dirty="0" smtClean="0"/>
              <a:t>public class So {</a:t>
            </a:r>
          </a:p>
          <a:p>
            <a:r>
              <a:rPr lang="vi-VN" dirty="0" smtClean="0"/>
              <a:t>	public int value;</a:t>
            </a:r>
          </a:p>
          <a:p>
            <a:r>
              <a:rPr lang="vi-VN" dirty="0" smtClean="0"/>
              <a:t>	public So(int value){</a:t>
            </a:r>
          </a:p>
          <a:p>
            <a:r>
              <a:rPr lang="vi-VN" dirty="0" smtClean="0"/>
              <a:t>		this.value = value;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vi-VN" dirty="0" smtClean="0"/>
          </a:p>
          <a:p>
            <a:r>
              <a:rPr lang="vi-VN" dirty="0" smtClean="0"/>
              <a:t>package com.poly.s8;</a:t>
            </a:r>
          </a:p>
          <a:p>
            <a:endParaRPr lang="vi-VN" dirty="0" smtClean="0"/>
          </a:p>
          <a:p>
            <a:r>
              <a:rPr lang="vi-VN" dirty="0" smtClean="0"/>
              <a:t>public class Param {</a:t>
            </a:r>
          </a:p>
          <a:p>
            <a:endParaRPr lang="vi-VN" dirty="0" smtClean="0"/>
          </a:p>
          <a:p>
            <a:r>
              <a:rPr lang="vi-VN" dirty="0" smtClean="0"/>
              <a:t>	public static void main(String[] args) {</a:t>
            </a:r>
          </a:p>
          <a:p>
            <a:r>
              <a:rPr lang="vi-VN" dirty="0" smtClean="0"/>
              <a:t>		System.out.println("THAM TRỊ");</a:t>
            </a:r>
          </a:p>
          <a:p>
            <a:r>
              <a:rPr lang="vi-VN" dirty="0" smtClean="0"/>
              <a:t>		int a = 100;</a:t>
            </a:r>
          </a:p>
          <a:p>
            <a:r>
              <a:rPr lang="vi-VN" dirty="0" smtClean="0"/>
              <a:t>		m1(a);</a:t>
            </a:r>
          </a:p>
          <a:p>
            <a:r>
              <a:rPr lang="vi-VN" dirty="0" smtClean="0"/>
              <a:t>		System.out.println(a);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System.out.println("THAM BIẾN-MẢNG");</a:t>
            </a:r>
          </a:p>
          <a:p>
            <a:r>
              <a:rPr lang="vi-VN" dirty="0" smtClean="0"/>
              <a:t>		int[] b = {100};</a:t>
            </a:r>
          </a:p>
          <a:p>
            <a:r>
              <a:rPr lang="vi-VN" dirty="0" smtClean="0"/>
              <a:t>		m2(b);</a:t>
            </a:r>
          </a:p>
          <a:p>
            <a:r>
              <a:rPr lang="vi-VN" dirty="0" smtClean="0"/>
              <a:t>		System.out.println(b[0]);</a:t>
            </a:r>
          </a:p>
          <a:p>
            <a:r>
              <a:rPr lang="vi-VN" dirty="0" smtClean="0"/>
              <a:t>		</a:t>
            </a:r>
          </a:p>
          <a:p>
            <a:r>
              <a:rPr lang="vi-VN" dirty="0" smtClean="0"/>
              <a:t>		System.out.println("THAM BIẾN-ĐỐI TƯỢNG");</a:t>
            </a:r>
          </a:p>
          <a:p>
            <a:r>
              <a:rPr lang="vi-VN" dirty="0" smtClean="0"/>
              <a:t>		So c = new So(100);</a:t>
            </a:r>
          </a:p>
          <a:p>
            <a:r>
              <a:rPr lang="vi-VN" dirty="0" smtClean="0"/>
              <a:t>		m3(c);</a:t>
            </a:r>
          </a:p>
          <a:p>
            <a:r>
              <a:rPr lang="vi-VN" dirty="0" smtClean="0"/>
              <a:t>		System.out.println(c.value);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	</a:t>
            </a:r>
          </a:p>
          <a:p>
            <a:r>
              <a:rPr lang="vi-VN" dirty="0" smtClean="0"/>
              <a:t>	static void m1(int x){</a:t>
            </a:r>
          </a:p>
          <a:p>
            <a:r>
              <a:rPr lang="vi-VN" dirty="0" smtClean="0"/>
              <a:t>		x = 500;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	</a:t>
            </a:r>
          </a:p>
          <a:p>
            <a:r>
              <a:rPr lang="vi-VN" dirty="0" smtClean="0"/>
              <a:t>	static void m2(int[] x){</a:t>
            </a:r>
          </a:p>
          <a:p>
            <a:r>
              <a:rPr lang="vi-VN" dirty="0" smtClean="0"/>
              <a:t>		x[0] = 500;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	</a:t>
            </a:r>
          </a:p>
          <a:p>
            <a:r>
              <a:rPr lang="vi-VN" dirty="0" smtClean="0"/>
              <a:t>	static void m3(So x){</a:t>
            </a:r>
          </a:p>
          <a:p>
            <a:r>
              <a:rPr lang="vi-VN" dirty="0" smtClean="0"/>
              <a:t>		x.value = 500;</a:t>
            </a:r>
          </a:p>
          <a:p>
            <a:r>
              <a:rPr lang="vi-VN" dirty="0" smtClean="0"/>
              <a:t>	}</a:t>
            </a:r>
          </a:p>
          <a:p>
            <a:r>
              <a:rPr lang="vi-VN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1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6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9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com.poly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VariantParam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r>
              <a:rPr lang="en-US" dirty="0" smtClean="0"/>
              <a:t>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double tong = sum(1,2,3,4,5);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 &gt;&gt; </a:t>
            </a:r>
            <a:r>
              <a:rPr lang="en-US" dirty="0" err="1" smtClean="0"/>
              <a:t>Tổng</a:t>
            </a:r>
            <a:r>
              <a:rPr lang="en-US" dirty="0" smtClean="0"/>
              <a:t>: " + tong);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String s = join("~", "A", "B", "C");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 &gt;&gt;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: " + s);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static double sum(double...a) {</a:t>
            </a:r>
          </a:p>
          <a:p>
            <a:r>
              <a:rPr lang="en-US" dirty="0" smtClean="0"/>
              <a:t>		double t = 0;</a:t>
            </a:r>
          </a:p>
          <a:p>
            <a:r>
              <a:rPr lang="en-US" dirty="0" smtClean="0"/>
              <a:t>		for(double x : a){</a:t>
            </a:r>
          </a:p>
          <a:p>
            <a:r>
              <a:rPr lang="en-US" dirty="0" smtClean="0"/>
              <a:t>			t += x;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return t;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static String join(String separator, String...s) {</a:t>
            </a:r>
          </a:p>
          <a:p>
            <a:r>
              <a:rPr lang="en-US" dirty="0" smtClean="0"/>
              <a:t>		String </a:t>
            </a:r>
            <a:r>
              <a:rPr lang="en-US" dirty="0" err="1" smtClean="0"/>
              <a:t>ss</a:t>
            </a:r>
            <a:r>
              <a:rPr lang="en-US" dirty="0" smtClean="0"/>
              <a:t> = "";</a:t>
            </a:r>
          </a:p>
          <a:p>
            <a:r>
              <a:rPr lang="en-US" dirty="0" smtClean="0"/>
              <a:t>		for(String x : s){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ss</a:t>
            </a:r>
            <a:r>
              <a:rPr lang="en-US" dirty="0" smtClean="0"/>
              <a:t> += separator + x;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return </a:t>
            </a:r>
            <a:r>
              <a:rPr lang="en-US" dirty="0" err="1" smtClean="0"/>
              <a:t>ss.substring</a:t>
            </a:r>
            <a:r>
              <a:rPr lang="en-US" dirty="0" smtClean="0"/>
              <a:t>(</a:t>
            </a:r>
            <a:r>
              <a:rPr lang="en-US" dirty="0" err="1" smtClean="0"/>
              <a:t>separator.length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2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78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50292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7244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1"/>
            <a:ext cx="2743200" cy="274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609600"/>
            <a:ext cx="1723175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9" r:id="rId28"/>
    <p:sldLayoutId id="2147483700" r:id="rId29"/>
    <p:sldLayoutId id="2147483701" r:id="rId30"/>
    <p:sldLayoutId id="2147483702" r:id="rId31"/>
    <p:sldLayoutId id="2147483703" r:id="rId32"/>
    <p:sldLayoutId id="2147483704" r:id="rId33"/>
    <p:sldLayoutId id="2147483705" r:id="rId34"/>
    <p:sldLayoutId id="2147483706" r:id="rId35"/>
    <p:sldLayoutId id="2147483707" r:id="rId36"/>
    <p:sldLayoutId id="2147483708" r:id="rId37"/>
    <p:sldLayoutId id="2147483709" r:id="rId38"/>
    <p:sldLayoutId id="2147483710" r:id="rId39"/>
    <p:sldLayoutId id="2147483711" r:id="rId40"/>
    <p:sldLayoutId id="2147483712" r:id="rId41"/>
    <p:sldLayoutId id="2147483713" r:id="rId42"/>
    <p:sldLayoutId id="2147483714" r:id="rId4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8: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nâng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 smtClean="0"/>
              <a:t>lớp</a:t>
            </a:r>
            <a:endParaRPr lang="en-US" sz="20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4102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86200" y="1524000"/>
            <a:ext cx="1752600" cy="68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3429000"/>
            <a:ext cx="1752600" cy="68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9800" y="3429000"/>
            <a:ext cx="1752600" cy="68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1828800" y="4114800"/>
            <a:ext cx="1752600" cy="1143000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Mảng</a:t>
            </a:r>
            <a:endParaRPr lang="en-US" dirty="0" smtClean="0"/>
          </a:p>
          <a:p>
            <a:pPr algn="ctr"/>
            <a:r>
              <a:rPr lang="en-US" dirty="0" smtClean="0"/>
              <a:t>Class</a:t>
            </a:r>
          </a:p>
          <a:p>
            <a:pPr algn="ctr"/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>
          <a:xfrm>
            <a:off x="6019800" y="4114800"/>
            <a:ext cx="1752600" cy="1143000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thủy</a:t>
            </a:r>
            <a:endParaRPr lang="en-US" dirty="0"/>
          </a:p>
        </p:txBody>
      </p:sp>
      <p:cxnSp>
        <p:nvCxnSpPr>
          <p:cNvPr id="11" name="Elbow Connector 10"/>
          <p:cNvCxnSpPr>
            <a:stCxn id="4" idx="2"/>
            <a:endCxn id="5" idx="0"/>
          </p:cNvCxnSpPr>
          <p:nvPr/>
        </p:nvCxnSpPr>
        <p:spPr>
          <a:xfrm rot="5400000">
            <a:off x="3124200" y="1790700"/>
            <a:ext cx="1219200" cy="20574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6" idx="0"/>
          </p:cNvCxnSpPr>
          <p:nvPr/>
        </p:nvCxnSpPr>
        <p:spPr>
          <a:xfrm rot="16200000" flipH="1">
            <a:off x="5219700" y="1752600"/>
            <a:ext cx="1219200" cy="21336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8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Truyền tham số cho phương thức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124200" y="3695700"/>
            <a:ext cx="24384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v</a:t>
            </a:r>
            <a:r>
              <a:rPr lang="en-US" sz="2400" dirty="0" smtClean="0"/>
              <a:t>oid m(</a:t>
            </a:r>
            <a:r>
              <a:rPr lang="en-US" sz="2400" dirty="0" err="1" smtClean="0"/>
              <a:t>int</a:t>
            </a:r>
            <a:r>
              <a:rPr lang="en-US" sz="2400" dirty="0" smtClean="0"/>
              <a:t> x){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x+=5;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695591" y="4036368"/>
            <a:ext cx="74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x=3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72200" y="4036368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x=3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11" idx="3"/>
            <a:endCxn id="13" idx="1"/>
          </p:cNvCxnSpPr>
          <p:nvPr/>
        </p:nvCxnSpPr>
        <p:spPr>
          <a:xfrm>
            <a:off x="5562600" y="4267200"/>
            <a:ext cx="609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11" idx="1"/>
          </p:cNvCxnSpPr>
          <p:nvPr/>
        </p:nvCxnSpPr>
        <p:spPr>
          <a:xfrm flipV="1">
            <a:off x="2436705" y="4267200"/>
            <a:ext cx="68749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124200" y="5105400"/>
            <a:ext cx="24384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v</a:t>
            </a:r>
            <a:r>
              <a:rPr lang="en-US" sz="2400" dirty="0" smtClean="0"/>
              <a:t>oid m(</a:t>
            </a:r>
            <a:r>
              <a:rPr lang="en-US" sz="2400" dirty="0" err="1" smtClean="0"/>
              <a:t>int</a:t>
            </a:r>
            <a:r>
              <a:rPr lang="en-US" sz="2400" dirty="0" smtClean="0"/>
              <a:t>[] x){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x[0]+=5;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47800" y="5446068"/>
            <a:ext cx="103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X[0]=3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0" y="544606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X[0]=8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16" idx="3"/>
            <a:endCxn id="18" idx="1"/>
          </p:cNvCxnSpPr>
          <p:nvPr/>
        </p:nvCxnSpPr>
        <p:spPr>
          <a:xfrm>
            <a:off x="5562600" y="5676900"/>
            <a:ext cx="609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3"/>
            <a:endCxn id="16" idx="1"/>
          </p:cNvCxnSpPr>
          <p:nvPr/>
        </p:nvCxnSpPr>
        <p:spPr>
          <a:xfrm flipV="1">
            <a:off x="2478571" y="5676900"/>
            <a:ext cx="6456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4267200"/>
            <a:ext cx="40126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1. </a:t>
            </a: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2 m() ở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2. </a:t>
            </a:r>
            <a:r>
              <a:rPr lang="en-US" dirty="0" err="1" smtClean="0">
                <a:solidFill>
                  <a:schemeClr val="bg1"/>
                </a:solidFill>
              </a:rPr>
              <a:t>Bổ</a:t>
            </a:r>
            <a:r>
              <a:rPr lang="en-US" dirty="0" smtClean="0">
                <a:solidFill>
                  <a:schemeClr val="bg1"/>
                </a:solidFill>
              </a:rPr>
              <a:t> sung </a:t>
            </a:r>
            <a:r>
              <a:rPr lang="en-US" dirty="0" err="1" smtClean="0">
                <a:solidFill>
                  <a:schemeClr val="bg1"/>
                </a:solidFill>
              </a:rPr>
              <a:t>thêm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nhận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tham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trường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tượng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tham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Kiểm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trường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liệu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đổi</a:t>
            </a:r>
            <a:r>
              <a:rPr lang="en-US" dirty="0" smtClean="0">
                <a:solidFill>
                  <a:schemeClr val="bg1"/>
                </a:solidFill>
              </a:rPr>
              <a:t> hay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sau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gọi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6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(</a:t>
            </a:r>
            <a:r>
              <a:rPr lang="en-US" dirty="0" err="1" smtClean="0"/>
              <a:t>varargs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90600"/>
          </a:xfrm>
        </p:spPr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ý (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2362200"/>
            <a:ext cx="33596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dirty="0"/>
              <a:t>v</a:t>
            </a:r>
            <a:r>
              <a:rPr lang="en-US" sz="3600" dirty="0" smtClean="0"/>
              <a:t>oid m(</a:t>
            </a:r>
            <a:r>
              <a:rPr lang="en-US" sz="3600" dirty="0" err="1" smtClean="0"/>
              <a:t>int</a:t>
            </a:r>
            <a:r>
              <a:rPr lang="en-US" sz="3600" dirty="0" smtClean="0"/>
              <a:t>…x){…}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070752" y="3857137"/>
            <a:ext cx="202187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m(2,6,8)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070752" y="4771537"/>
            <a:ext cx="202187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m(2)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073800" y="5685937"/>
            <a:ext cx="201882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[] x = {2,6,8}</a:t>
            </a:r>
          </a:p>
          <a:p>
            <a:r>
              <a:rPr lang="en-US" sz="2400" dirty="0" smtClean="0"/>
              <a:t>m(x)</a:t>
            </a:r>
            <a:endParaRPr lang="en-US" sz="2400" dirty="0"/>
          </a:p>
        </p:txBody>
      </p:sp>
      <p:cxnSp>
        <p:nvCxnSpPr>
          <p:cNvPr id="5" name="Elbow Connector 4"/>
          <p:cNvCxnSpPr>
            <a:stCxn id="3" idx="2"/>
            <a:endCxn id="8" idx="1"/>
          </p:cNvCxnSpPr>
          <p:nvPr/>
        </p:nvCxnSpPr>
        <p:spPr>
          <a:xfrm rot="16200000" flipH="1">
            <a:off x="3135666" y="3152883"/>
            <a:ext cx="1079439" cy="7907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2"/>
            <a:endCxn id="10" idx="1"/>
          </p:cNvCxnSpPr>
          <p:nvPr/>
        </p:nvCxnSpPr>
        <p:spPr>
          <a:xfrm rot="16200000" flipH="1">
            <a:off x="2678466" y="3610083"/>
            <a:ext cx="1993839" cy="7907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2"/>
            <a:endCxn id="11" idx="1"/>
          </p:cNvCxnSpPr>
          <p:nvPr/>
        </p:nvCxnSpPr>
        <p:spPr>
          <a:xfrm rot="16200000" flipH="1">
            <a:off x="2130457" y="4158092"/>
            <a:ext cx="3092905" cy="7937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2150544" y="4557093"/>
            <a:ext cx="17940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Truyền tham biến đổi (varargs)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819400"/>
          </a:xfrm>
        </p:spPr>
        <p:txBody>
          <a:bodyPr/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,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b="1" dirty="0" err="1" smtClean="0"/>
              <a:t>duy</a:t>
            </a:r>
            <a:r>
              <a:rPr lang="en-US" b="1" dirty="0" smtClean="0"/>
              <a:t> </a:t>
            </a:r>
            <a:r>
              <a:rPr lang="en-US" b="1" dirty="0" err="1" smtClean="0"/>
              <a:t>nhất</a:t>
            </a:r>
            <a:r>
              <a:rPr lang="en-US" b="1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varargs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b="1" dirty="0" err="1" smtClean="0"/>
              <a:t>cuối</a:t>
            </a:r>
            <a:r>
              <a:rPr lang="en-US" b="1" dirty="0" smtClean="0"/>
              <a:t> </a:t>
            </a:r>
            <a:r>
              <a:rPr lang="en-US" b="1" dirty="0" err="1" smtClean="0"/>
              <a:t>cùng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057400" y="3875544"/>
            <a:ext cx="2073645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sum(</a:t>
            </a:r>
            <a:r>
              <a:rPr lang="en-US" sz="2400" dirty="0" err="1" smtClean="0"/>
              <a:t>int</a:t>
            </a:r>
            <a:r>
              <a:rPr lang="en-US" sz="2400" dirty="0" smtClean="0"/>
              <a:t>…x){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s = 0;</a:t>
            </a:r>
          </a:p>
          <a:p>
            <a:r>
              <a:rPr lang="en-US" sz="2400" dirty="0" smtClean="0"/>
              <a:t>     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a : x){</a:t>
            </a:r>
          </a:p>
          <a:p>
            <a:r>
              <a:rPr lang="en-US" sz="2400" dirty="0" smtClean="0"/>
              <a:t>          s += a;</a:t>
            </a:r>
            <a:br>
              <a:rPr lang="en-US" sz="2400" dirty="0" smtClean="0"/>
            </a:br>
            <a:r>
              <a:rPr lang="en-US" sz="2400" dirty="0" smtClean="0"/>
              <a:t>     }</a:t>
            </a:r>
          </a:p>
          <a:p>
            <a:r>
              <a:rPr lang="en-US" sz="2400" dirty="0" smtClean="0"/>
              <a:t>     return s;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896831" y="4647563"/>
            <a:ext cx="295176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s1 = sum(2,7)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896830" y="5409563"/>
            <a:ext cx="295177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s2 = sum(3,8,3,7,4)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10" idx="3"/>
            <a:endCxn id="11" idx="1"/>
          </p:cNvCxnSpPr>
          <p:nvPr/>
        </p:nvCxnSpPr>
        <p:spPr>
          <a:xfrm flipV="1">
            <a:off x="4131045" y="4878396"/>
            <a:ext cx="765786" cy="335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12" idx="1"/>
          </p:cNvCxnSpPr>
          <p:nvPr/>
        </p:nvCxnSpPr>
        <p:spPr>
          <a:xfrm>
            <a:off x="4131045" y="5214372"/>
            <a:ext cx="765785" cy="42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71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4724400"/>
            <a:ext cx="3740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sum()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Thêm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ghép</a:t>
            </a:r>
            <a:r>
              <a:rPr lang="en-US" dirty="0" smtClean="0">
                <a:solidFill>
                  <a:schemeClr val="bg1"/>
                </a:solidFill>
              </a:rPr>
              <a:t> n </a:t>
            </a:r>
            <a:r>
              <a:rPr lang="en-US" dirty="0" err="1" smtClean="0">
                <a:solidFill>
                  <a:schemeClr val="bg1"/>
                </a:solidFill>
              </a:rPr>
              <a:t>chuỗi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1 </a:t>
            </a:r>
            <a:r>
              <a:rPr lang="en-US" dirty="0" err="1" smtClean="0">
                <a:solidFill>
                  <a:schemeClr val="bg1"/>
                </a:solidFill>
              </a:rPr>
              <a:t>chuỗi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0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8 </a:t>
            </a:r>
            <a:r>
              <a:rPr lang="en-US" dirty="0" err="1" smtClean="0"/>
              <a:t>buổi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8 – </a:t>
            </a:r>
            <a:r>
              <a:rPr lang="en-US" dirty="0" err="1" smtClean="0"/>
              <a:t>bài</a:t>
            </a:r>
            <a:r>
              <a:rPr lang="en-US" dirty="0" smtClean="0"/>
              <a:t> 1</a:t>
            </a:r>
          </a:p>
          <a:p>
            <a:r>
              <a:rPr lang="en-US" dirty="0" smtClean="0"/>
              <a:t>Lab 8 – </a:t>
            </a:r>
            <a:r>
              <a:rPr lang="en-US" dirty="0" err="1" smtClean="0"/>
              <a:t>bài</a:t>
            </a:r>
            <a:r>
              <a:rPr lang="en-US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8: </a:t>
            </a:r>
            <a:r>
              <a:rPr lang="en-US" sz="2000" dirty="0" err="1"/>
              <a:t>Kiến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nâng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 smtClean="0"/>
              <a:t>lớp</a:t>
            </a:r>
            <a:endParaRPr lang="en-US" sz="2000" dirty="0"/>
          </a:p>
        </p:txBody>
      </p:sp>
      <p:sp>
        <p:nvSpPr>
          <p:cNvPr id="4" name="Subtitle 3"/>
          <p:cNvSpPr txBox="1">
            <a:spLocks/>
          </p:cNvSpPr>
          <p:nvPr/>
        </p:nvSpPr>
        <p:spPr>
          <a:xfrm>
            <a:off x="4114800" y="5410200"/>
            <a:ext cx="5029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Phần</a:t>
            </a:r>
            <a:r>
              <a:rPr lang="en-US" smtClean="0"/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9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447800"/>
          </a:xfrm>
        </p:spPr>
        <p:txBody>
          <a:bodyPr/>
          <a:lstStyle/>
          <a:p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static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(</a:t>
            </a: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b="1" dirty="0" err="1" smtClean="0"/>
              <a:t>nội</a:t>
            </a:r>
            <a:r>
              <a:rPr lang="en-US" b="1" dirty="0" smtClean="0"/>
              <a:t>, </a:t>
            </a:r>
            <a:r>
              <a:rPr lang="en-US" b="1" dirty="0" err="1" smtClean="0"/>
              <a:t>phương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/>
              <a:t>,</a:t>
            </a:r>
            <a:r>
              <a:rPr lang="en-US" b="1" dirty="0" smtClean="0"/>
              <a:t> </a:t>
            </a:r>
            <a:r>
              <a:rPr lang="en-US" b="1" dirty="0" err="1" smtClean="0"/>
              <a:t>trường</a:t>
            </a:r>
            <a:r>
              <a:rPr lang="en-US" dirty="0" smtClean="0"/>
              <a:t>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590800"/>
            <a:ext cx="3976281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    </a:t>
            </a:r>
            <a:r>
              <a:rPr lang="en-US" sz="2400" b="1" dirty="0" smtClean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public </a:t>
            </a:r>
            <a:r>
              <a:rPr lang="en-US" sz="2400" dirty="0" err="1" smtClean="0"/>
              <a:t>int</a:t>
            </a:r>
            <a:r>
              <a:rPr lang="en-US" sz="2400" dirty="0" smtClean="0"/>
              <a:t> X;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    static</a:t>
            </a:r>
            <a:r>
              <a:rPr lang="en-US" sz="2400" dirty="0" smtClean="0"/>
              <a:t>{</a:t>
            </a:r>
          </a:p>
          <a:p>
            <a:r>
              <a:rPr lang="en-US" sz="2400" dirty="0" smtClean="0"/>
              <a:t>          X+=100;</a:t>
            </a:r>
          </a:p>
          <a:p>
            <a:r>
              <a:rPr lang="en-US" sz="2400" dirty="0" smtClean="0"/>
              <a:t>     }</a:t>
            </a:r>
          </a:p>
          <a:p>
            <a:r>
              <a:rPr lang="en-US" sz="2400" dirty="0" smtClean="0"/>
              <a:t>     </a:t>
            </a:r>
            <a:r>
              <a:rPr lang="en-US" sz="2400" b="1" dirty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public void method(){</a:t>
            </a:r>
          </a:p>
          <a:p>
            <a:r>
              <a:rPr lang="en-US" sz="2400" dirty="0" smtClean="0"/>
              <a:t>          X+=200;</a:t>
            </a:r>
          </a:p>
          <a:p>
            <a:r>
              <a:rPr lang="en-US" sz="2400" dirty="0" smtClean="0"/>
              <a:t>     }</a:t>
            </a:r>
          </a:p>
          <a:p>
            <a:r>
              <a:rPr lang="en-US" sz="2400" dirty="0" smtClean="0"/>
              <a:t>     </a:t>
            </a:r>
            <a:r>
              <a:rPr lang="en-US" sz="2400" b="1" dirty="0">
                <a:solidFill>
                  <a:srgbClr val="FF0000"/>
                </a:solidFill>
              </a:rPr>
              <a:t>static</a:t>
            </a:r>
            <a:r>
              <a:rPr lang="en-US" sz="2400" dirty="0" smtClean="0"/>
              <a:t> class </a:t>
            </a:r>
            <a:r>
              <a:rPr lang="en-US" sz="2400" dirty="0" err="1" smtClean="0"/>
              <a:t>MyInnerClass</a:t>
            </a:r>
            <a:r>
              <a:rPr lang="en-US" sz="2400" dirty="0" smtClean="0"/>
              <a:t>{}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4068127"/>
            <a:ext cx="245766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MyClass.X</a:t>
            </a:r>
            <a:r>
              <a:rPr lang="en-US" sz="2400" dirty="0" smtClean="0"/>
              <a:t> = 700;</a:t>
            </a:r>
          </a:p>
          <a:p>
            <a:r>
              <a:rPr lang="en-US" sz="2400" dirty="0" err="1" smtClean="0"/>
              <a:t>MyClass.method</a:t>
            </a:r>
            <a:r>
              <a:rPr lang="en-US" sz="2400" dirty="0" smtClean="0"/>
              <a:t>()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3" idx="3"/>
            <a:endCxn id="8" idx="1"/>
          </p:cNvCxnSpPr>
          <p:nvPr/>
        </p:nvCxnSpPr>
        <p:spPr>
          <a:xfrm>
            <a:off x="4890681" y="4483626"/>
            <a:ext cx="12053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7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Khối</a:t>
            </a:r>
            <a:r>
              <a:rPr lang="en-US" dirty="0"/>
              <a:t> static {}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b="1" dirty="0" err="1"/>
              <a:t>chạy</a:t>
            </a:r>
            <a:r>
              <a:rPr lang="en-US" b="1" dirty="0"/>
              <a:t> </a:t>
            </a:r>
            <a:r>
              <a:rPr lang="en-US" b="1" dirty="0" err="1"/>
              <a:t>trước</a:t>
            </a:r>
            <a:r>
              <a:rPr lang="en-US" b="1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err="1" smtClean="0"/>
              <a:t>độc</a:t>
            </a:r>
            <a:r>
              <a:rPr lang="en-US" b="1" dirty="0" smtClean="0"/>
              <a:t> </a:t>
            </a: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lớp</a:t>
            </a:r>
            <a:r>
              <a:rPr lang="en-US" b="1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/>
              <a:t>Trường</a:t>
            </a:r>
            <a:r>
              <a:rPr lang="en-US" dirty="0"/>
              <a:t> static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b="1" dirty="0" err="1"/>
              <a:t>dùng</a:t>
            </a:r>
            <a:r>
              <a:rPr lang="en-US" b="1" dirty="0"/>
              <a:t> </a:t>
            </a:r>
            <a:r>
              <a:rPr lang="en-US" b="1" dirty="0" err="1"/>
              <a:t>chung</a:t>
            </a:r>
            <a:r>
              <a:rPr lang="en-US" b="1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b="1" dirty="0" err="1"/>
              <a:t>chỉ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r>
              <a:rPr lang="en-US" b="1" dirty="0"/>
              <a:t>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cập</a:t>
            </a:r>
            <a:r>
              <a:rPr lang="en-US" b="1" dirty="0"/>
              <a:t> </a:t>
            </a:r>
            <a:r>
              <a:rPr lang="en-US" b="1" dirty="0" err="1"/>
              <a:t>đến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thành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 </a:t>
            </a:r>
            <a:r>
              <a:rPr lang="en-US" b="1" dirty="0" err="1"/>
              <a:t>tĩnh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5369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endParaRPr lang="en-US" dirty="0" smtClean="0"/>
          </a:p>
          <a:p>
            <a:pPr lvl="1"/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static, final</a:t>
            </a:r>
          </a:p>
          <a:p>
            <a:pPr lvl="1"/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qui</a:t>
            </a:r>
          </a:p>
        </p:txBody>
      </p:sp>
    </p:spTree>
    <p:extLst>
      <p:ext uri="{BB962C8B-B14F-4D97-AF65-F5344CB8AC3E}">
        <p14:creationId xmlns:p14="http://schemas.microsoft.com/office/powerpoint/2010/main" val="5830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295400"/>
            <a:ext cx="334713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 </a:t>
            </a:r>
            <a:r>
              <a:rPr lang="en-US" sz="2000" b="1" dirty="0" smtClean="0">
                <a:solidFill>
                  <a:srgbClr val="FF0000"/>
                </a:solidFill>
              </a:rPr>
              <a:t>static</a:t>
            </a:r>
            <a:r>
              <a:rPr lang="en-US" sz="2000" dirty="0" smtClean="0"/>
              <a:t> public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100;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static</a:t>
            </a:r>
            <a:r>
              <a:rPr lang="en-US" sz="2000" dirty="0" smtClean="0"/>
              <a:t>{</a:t>
            </a:r>
          </a:p>
          <a:p>
            <a:r>
              <a:rPr lang="en-US" sz="2000" dirty="0" smtClean="0"/>
              <a:t>          X+=100;</a:t>
            </a:r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    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 smtClean="0"/>
              <a:t> public void method(){</a:t>
            </a:r>
          </a:p>
          <a:p>
            <a:r>
              <a:rPr lang="en-US" sz="2000" dirty="0" smtClean="0"/>
              <a:t>          X+=200;</a:t>
            </a:r>
          </a:p>
          <a:p>
            <a:r>
              <a:rPr lang="en-US" sz="2000" dirty="0" smtClean="0"/>
              <a:t>    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5" name="Straight Arrow Connector 4"/>
          <p:cNvCxnSpPr>
            <a:stCxn id="11" idx="3"/>
            <a:endCxn id="12" idx="1"/>
          </p:cNvCxnSpPr>
          <p:nvPr/>
        </p:nvCxnSpPr>
        <p:spPr>
          <a:xfrm>
            <a:off x="3956735" y="2726561"/>
            <a:ext cx="152966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xplosion 2 6"/>
          <p:cNvSpPr/>
          <p:nvPr/>
        </p:nvSpPr>
        <p:spPr>
          <a:xfrm>
            <a:off x="2743200" y="3925824"/>
            <a:ext cx="5867400" cy="2322576"/>
          </a:xfrm>
          <a:prstGeom prst="irregularSeal2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MyClass.X</a:t>
            </a:r>
            <a:r>
              <a:rPr lang="en-US" sz="2400" dirty="0" smtClean="0"/>
              <a:t>, </a:t>
            </a:r>
            <a:r>
              <a:rPr lang="en-US" sz="2400" dirty="0" err="1" smtClean="0"/>
              <a:t>o.X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giá</a:t>
            </a:r>
            <a:r>
              <a:rPr lang="en-US" sz="2400" dirty="0" smtClean="0"/>
              <a:t> </a:t>
            </a:r>
            <a:r>
              <a:rPr lang="en-US" sz="2400" dirty="0" err="1" smtClean="0"/>
              <a:t>trị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nhiêu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86400" y="2064842"/>
            <a:ext cx="3060774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MyClass</a:t>
            </a:r>
            <a:r>
              <a:rPr lang="en-US" sz="2000" dirty="0" smtClean="0"/>
              <a:t> o = new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();</a:t>
            </a:r>
          </a:p>
          <a:p>
            <a:r>
              <a:rPr lang="en-US" sz="2000" dirty="0" err="1" smtClean="0"/>
              <a:t>o.X</a:t>
            </a:r>
            <a:r>
              <a:rPr lang="en-US" sz="2000" dirty="0" smtClean="0"/>
              <a:t> += 300;</a:t>
            </a:r>
          </a:p>
          <a:p>
            <a:r>
              <a:rPr lang="en-US" sz="2000" dirty="0" err="1" smtClean="0"/>
              <a:t>MyClass.X</a:t>
            </a:r>
            <a:r>
              <a:rPr lang="en-US" sz="2000" dirty="0" smtClean="0"/>
              <a:t> += 500;</a:t>
            </a:r>
          </a:p>
          <a:p>
            <a:r>
              <a:rPr lang="en-US" sz="2000" dirty="0" err="1" smtClean="0"/>
              <a:t>MyClass.method</a:t>
            </a:r>
            <a:r>
              <a:rPr lang="en-US" sz="20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59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144869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Giải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thích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endParaRPr lang="en-US" dirty="0" smtClean="0"/>
          </a:p>
          <a:p>
            <a:pPr lvl="1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endParaRPr lang="en-US" dirty="0" smtClean="0"/>
          </a:p>
          <a:p>
            <a:pPr lvl="1"/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final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1664" y="3980688"/>
            <a:ext cx="43236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final</a:t>
            </a:r>
            <a:r>
              <a:rPr lang="en-US" sz="2400" dirty="0" smtClean="0"/>
              <a:t> public class </a:t>
            </a:r>
            <a:r>
              <a:rPr lang="en-US" sz="2400" dirty="0" err="1" smtClean="0"/>
              <a:t>MyFinalClass</a:t>
            </a:r>
            <a:r>
              <a:rPr lang="en-US" sz="2400" dirty="0" smtClean="0"/>
              <a:t>{…}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21664" y="4724400"/>
            <a:ext cx="432362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class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b="1" dirty="0" smtClean="0">
                <a:solidFill>
                  <a:srgbClr val="FF0000"/>
                </a:solidFill>
              </a:rPr>
              <a:t>final</a:t>
            </a:r>
            <a:r>
              <a:rPr lang="en-US" sz="2400" dirty="0" smtClean="0"/>
              <a:t> public double PI = 3.14</a:t>
            </a:r>
          </a:p>
          <a:p>
            <a:r>
              <a:rPr lang="en-US" sz="2400" dirty="0" smtClean="0"/>
              <a:t>     </a:t>
            </a:r>
            <a:r>
              <a:rPr lang="en-US" sz="2400" b="1" dirty="0">
                <a:solidFill>
                  <a:srgbClr val="FF0000"/>
                </a:solidFill>
              </a:rPr>
              <a:t>final</a:t>
            </a:r>
            <a:r>
              <a:rPr lang="en-US" sz="2400" dirty="0" smtClean="0"/>
              <a:t> public void method(){…}</a:t>
            </a:r>
            <a:endParaRPr lang="en-US" sz="2400" dirty="0"/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7592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370" y="1140767"/>
            <a:ext cx="37504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final</a:t>
            </a:r>
            <a:r>
              <a:rPr lang="en-US" sz="2000" dirty="0" smtClean="0"/>
              <a:t> public class Parent{…}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45370" y="1695502"/>
            <a:ext cx="375043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public class Child extends Parent{</a:t>
            </a:r>
          </a:p>
          <a:p>
            <a:r>
              <a:rPr lang="en-US" sz="2000" dirty="0" smtClean="0"/>
              <a:t>…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05746" y="3810000"/>
            <a:ext cx="379005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public class Parent{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b="1" dirty="0" smtClean="0">
                <a:solidFill>
                  <a:srgbClr val="FF0000"/>
                </a:solidFill>
              </a:rPr>
              <a:t>final</a:t>
            </a:r>
            <a:r>
              <a:rPr lang="en-US" sz="2000" dirty="0" smtClean="0"/>
              <a:t> </a:t>
            </a:r>
            <a:r>
              <a:rPr lang="en-US" sz="2000" dirty="0"/>
              <a:t>public void method(){…}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05745" y="5029200"/>
            <a:ext cx="379005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public class Child extends Parent{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public void method(){…}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39198" y="3810000"/>
            <a:ext cx="36476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public class Parent{</a:t>
            </a:r>
          </a:p>
          <a:p>
            <a:r>
              <a:rPr lang="en-US" sz="2000" dirty="0" smtClean="0"/>
              <a:t>     public </a:t>
            </a:r>
            <a:r>
              <a:rPr lang="en-US" sz="2000" dirty="0"/>
              <a:t>void method(){…}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039197" y="5029200"/>
            <a:ext cx="36476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Child extends Parent{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/>
              <a:t>public void method(){…}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039198" y="1140767"/>
            <a:ext cx="364760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public class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dirty="0" smtClean="0">
                <a:solidFill>
                  <a:srgbClr val="FF0000"/>
                </a:solidFill>
              </a:rPr>
              <a:t>final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PI = 3.14;</a:t>
            </a:r>
          </a:p>
          <a:p>
            <a:r>
              <a:rPr lang="en-US" sz="2000" dirty="0" smtClean="0"/>
              <a:t>     public </a:t>
            </a:r>
            <a:r>
              <a:rPr lang="en-US" sz="2000" dirty="0"/>
              <a:t>void method</a:t>
            </a:r>
            <a:r>
              <a:rPr lang="en-US" sz="2000" dirty="0" smtClean="0"/>
              <a:t>(){</a:t>
            </a:r>
          </a:p>
          <a:p>
            <a:r>
              <a:rPr lang="en-US" sz="2000" dirty="0" smtClean="0"/>
              <a:t>          PI = 3.1475;</a:t>
            </a:r>
            <a:endParaRPr lang="en-US" sz="2000" dirty="0"/>
          </a:p>
          <a:p>
            <a:r>
              <a:rPr lang="en-US" sz="2000" dirty="0" smtClean="0"/>
              <a:t>     }</a:t>
            </a:r>
            <a:endParaRPr lang="en-US" sz="2000" dirty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64572" y="1152959"/>
            <a:ext cx="4651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69621" y="1140767"/>
            <a:ext cx="4427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381" y="3810000"/>
            <a:ext cx="4283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52788" y="3810000"/>
            <a:ext cx="4764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</a:t>
            </a:r>
            <a:endParaRPr lang="en-US" sz="36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9713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encrypted-tbn3.gstatic.com/images?q=tbn:ANd9GcSYDKwPS-kW4Iqmh8xbIroWpLbtUqo2Kg7IwWBRDDzQ0FoiAb0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04" y="3352800"/>
            <a:ext cx="638213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95400" y="0"/>
            <a:ext cx="78486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RQUEhQWFBUVGBYYGBcXFRgcGxcXFhcWHBcYGBgaHyYfGBojHBcYIC8gIycpLC0sGB4xNTAqNSYrLCkBCQoKDgwOGA8PGikkHCUwKS0uNS01NSwsKS0pNCwsKSwpLSwpKSwpLCwpKi40KSwsKiwpLCwyKS8sKSwpLzQsKf/AABEIAKoBKAMBIgACEQEDEQH/xAAcAAEAAgMBAQEAAAAAAAAAAAAABQYDBAcCAQj/xABKEAACAQMCBAMFBAcDCQcFAAABAgMABBESIQUGEzEiQVEHMmFxgSNCkaEUM1JicrHBFUPRFlOSorLC0uHwFySCg5OjswglVGN0/8QAGgEBAQEBAQEBAAAAAAAAAAAAAAEDAgQFBv/EADARAQACAgAEBAMHBQEAAAAAAAABAgMRBBIhMRNBUXEFImEVgaHR4fDxM0KRscEU/9oADAMBAAIRAxEAPwDsvFOJrAhYgscEhV7nFUHivtZkhhM4tw6qRlB1MhSxGrqadAGnfesHNXFpJOMLZqwXWigBmwrDQz4PzYflW9DxBuHs4uE19ZRpCMrDClgdQbH7Q/OtaY+aJ1PX09WV8nJMb7evotPK/NMd9EHRXjbClopBh0DjKkjzUjsw2O/mCBNVwjkHjTf5Q9OIt0HjkURk5EaaeoFGNsB+38Vd3rKY00id9SlKUUpSozjnMlvZpruJVjB7A7s38KjLN9BQSdK53de260X9XDcSfHQqj/WbP5Vpf9u0Z92znb5Mn9KDqNK5afb1Cvv2V0v0U/4VOcB9rtldByOpEIxqcyIAFXfckE7bUF2pXiKUMoZTkMAQfUHcV7oFKUoFK8ythSfQGvooPtfFYHsc9x+Heq5zhxGWLo6GljibqdSSCDrSBlXMa6NL4VjqydJ3CjbVkVA8XuooXjhFxEepxF/s7Nnd53uXe2j8SFFRkkDlsYOCNQINB1OvLOBjJAzsPia5hfc4XbSMYnuGjbolenbuPCUB6al7VgJXfJ1EshXK/ZnerbxS2X9NSSaJpU6QWL7MuEl1ktsAdLEafEcY0neu6V5p04vbljayUqmWd7eySRL1HUNjqloB9nIY5mdBlR4VKxgHf3u57V6l4tetCNCN1DGZgRHt4U0mLBHvdXxY76dq2nhp3rcMf/RGt6lca8NMoIBIBPYEjJ2J2HnsD+BqscBkuZmcNO4VACCYQNTM0mVJkiQtpAXsq9x6eKHkinT9E2k8CW7GRYCzgmO6zGcKdQB0jB7GTJIzmuo4brMTaNwk8R0iYidOghs1hvr+OFDJK6xouMs7AAZOBufUkD61RI7+7RCuHhdpZXmYQswVmEZjwFSTUp8XbvpwWHep/mq4INnqCiI3EWt2OCrDJiwpGMFwoJJyM7A+WWXDOPXVpiyxk30WOlKVi2KUpQKUpQKUpQKUpQc89qfs5kvjFc2b6LuDGnfTrUHUoDfddTkg9tyD8ObcUm45cMsctnIZFGjUIyAcnuSDo+oIFfoylWJmJ3CTWJjUuceyj2ZvYa7m6Ia6lGMA5Eak5I1ebEgZI22AFdHrxJKFGWIA9ScVoycdjHukv/CNv9I4H51FSNfCag5uYj91VH8TZ/Jf8ajOJcTaZGRpSisMHpDS2PgxJIqbGnzP7TUjzFafaSk6dePCp/d/bP5evpVG/Q2kcy3LGSQ99Rz8s+vyGw9KsEXK1mpBAlJHY9Vsj8KT8twN964X5XDD6+tNqiZYAwKsoKnuMbGoiSxt7Ul1wsmCVDOc+hwCe29T1xydAf7+5H/n6v8AaWou49ncTHK3E5PxCN/uimxH23NB1aTh2OyqvdmPugfM/h38qleWruAXMkcp6rwaZXUISk1yTsGYDAjhAGFPc47la88J5HEDs5l8ZGiNiEHS1bFwCd2x2zWPlvlQWk8g6xeFgDk6WLOPM4Ukd27H50FwvPaNMjDUFjUnbKkZ33ILHetu49q0QGkALIuA5fZCf3Dnxf0qEuuF2suBL1ZFXJCaTpBPc4wN/jXqSyswuDaSOoGMM2Bj0xqxUE5w/wBqsBbExAUrqDpkrnONJ774371M2HtCsZnCJcIWPYHI/piqPYfo2AYuHWw/iKNj4HCkfTNTdnfznwxQ28Y9FU/0wKuxc7y+URkhlPYe8O7MFH5mtyqLeW8pXMvRKgg7RggFSCp3J3BAIPwqw8pcWa5tlkcYYNIjfExuy5+uAabNJaaYIpZjhVBJJ8gBkmsEV+GZF0sGZNZBG6DbGvfYkkgD91vQ15vrEytGCfs1Opl82ZSDGCf2QcsR5kL5ZBcOsSgZnOqSQ6nYdvRVX0VRsPqe5NVGpd8zwxy9JtXULxxqoGS7SDPhAOcKoLMTgADNbkPF4XYqs0bMCVKiRSQwGSCAcggb4qvX/KUpvWvYZEWXMaANqw0GnEsTYzg6sOrAZBAB2zVeh5Lm4eiyIRI0XhUxwzSvKpjmH2kfUGjBfICHGWbOzbBfLvjAXo6MSdY7EMAojCl2k1YOVCjbHcso2zkZk4tCy6hLGVHmHXA2zuc+m9V5bOWK0svsmaSO36LqBkqXgA8v/wBkaKSO2rPYGsXL/KBC20k2jwRxZi6WkDTE4GoHOqTVISWOPkK5mZ3qHpxY8dqTa9ta7fVaYL0MoY+DJ04YqCCTgA4JGTkED4isU/GIlRn1qQpCtpIbDMQADjtuagV5JbQsfVAXQ+rCneXEixyDfyEhyP3E9K+23Kj4dZFt9LGAqEQgJ0WGQFOc5TO+R3xjFc7t6NfCwd+f+N/km77jCRq5BV2jAZ0DDUqZGpiO+ykt8cY86257dZFKuqupxkMAQcHI2O3eqnJyu8Rn0BX6/VRSA+pBcOC22dCqi5OQMnQo+dvAruN+bzZa0rbVJ3D7SlKrIpSlApSlApSlApSlAqG5r44bW3Mi41ZCjPYEgnOPPYHb5VM1SOfuLwa0tp9WMLKMZ3OWAyV3GMH8aCv8R9pUInMTxyswYKW1IRk47Antv8Kj77n+JXdS0jaWK7RjHhJB31HO/ngVBcV5ft2m6izTMSVPhjVgNOMDdlPl6VqX/KaGRiJ2AJztA7DJ3OGUkHeoq3R8aLxCVdRRjgHTgk5IwAfkfwNff0ubCHoHD9md1C9s5J3CjAzvitKz4UqwRxq76UyR4AMlveJBOcn6VsvI5RY+qWj06WUoV1bY1FlJ8Q27YGwqCTitLtxkRjH7sqHb1xkZ+lYxC2cMSDscHI7/AJH6Gt6w4g2gRoQihdOynOB+83Y/HGah+b+YFs4vCNUj7KD5k+bHv2GSfQfEUEtBoi3lKqPiR/WpyGSKRdirL3+nqK/Pslm10WkmkBIGoly2y+qouyL6V64NxWbh1wi6iYnI2DZUhuzof+vMGrodlmEKMSB3I7/P8qwy8UQdgKr1y8kudI+f4714PCJj3zUEzLx5R6Vpy8yVpry4575rJ/YCr77AfMigxnmA9l/Af4VK2HMi28Tyy+Qxj1J7AVGN0I/VvkMD8WxVY5jvhNLHEPAp3Pnj0z29KCRPtbmMumSNVgkONs5UHsdxv9PzrrXs94gJIZEUHEb9/i41EfT+tcK4nYZglU6iVRGQEdtOQzlic7k6cfLPau1eyWwdLHW4IMzswBGPAMKp+ukn5EVUWviV90kyBqdiERf2nOcD5DBJPkqsfKsNjcs8hUNqWIaHbSB1JcDIHoF88ebY+6a3HtlLq5GWUMFPoGxqx89Ir5awoiqqABfIA9/MnPmTuSfPOao0uYnmEP8A3fVqLIGKBC6x6h1GRX8JfTnAOe+cHGDV4vaQI9QlQyxwLCJ7kaI9LTMyAGBjqDh1IZB2w3bYVceIcOSZdMgOAdQKuyEEZGQyEMNiRsfM1XrH2f2sVxNcMkbowj0K65EWhGDtqYnUW1MxY75ZiScmgjo/anqWPFlOXlJZE/ajCxEsDjdsyqukbagRq2zUxwrjrXF42gSLCLdWUOFAk1ysFkQZLYIRsasZBBxX08iWIwvSxk4X7WUMPDuiHXkJhfcXw+HttW5wvlu1tnboxqjMuCAzElNROMEnCgscAbDJAxmg9299JPaiRVa2dwSFlVWZACdyqtpJwMjfG4z6VTJuabrRazSyTRWzWVvPLNDBE69STeTWXB0qBpOFBO52q7Q8AhS3W3jUxwqMBUd1wM5xqVg2Mk+e9RcvIPD2EZaFSsQULmSTSBGxKqV16WVTnAbIG4oI3lfj07XIS7edHkNwYongiWJ1jfYxyAa2whU+IjOfOtq45pNtrkkSabW90wVNGIobNtLHDMvcAttkktj0xI8M5Ts7e4MsUSrMysM62JCFgWCKzEIucbKAK+/2JC3WaUpIjdYDO3SWVVE6awezFcnsRmgrk/PrSXltDF1IWM3TlhkjjO3hYnqBm3KuhAU9ic7jFZ7P2miQBltpFjeSNEldgqEOZBlnI0q3gGFyc9SPcE7Tk/Jlo7tI0I1syuXDOra1CBWDKwKkBF7Y7Vh/yBstWejjfOkSShO+dPTD6AhPdMaT5igk7+8OpIoz9o++cZ0RqRqcj6hR8WHkDVcfnpYJL0T626VwsUIWMgMWggZYhJgJrLux8TZwfQVbEtlDM4HibAJ8yFzgfIZO3xPrWhc8sW0gcPEGEkhlfJbeQxiPV32IQADHbAI33oIW09oSvI8bW8iMkkETZZSNU1xLAcHsVVoyfUg9hg1tWPML3AgmWN4o3kCqGZD1kdW8QAJK4KhhnBx8yBnfkizPTzD+rOVPUkzq1l9RbVlnDszBmyQSSCM1upwdVMAXwxwA6EA2zp0KcnfCqWGP3s+VBIUpSgUpSg+Zrlntc4eXubZk3zFMr4O4xvE2O5AfI2/a3711ImozjPCYLhcSjsCA4OGXPmreX8qK/MC81yxkhkRsHH3h/WtyHn4j3ofwk/xWp/nvkeO1OuOWG6BJyrZjlH/pnQ/xOAfhVKhmgVgXtWbBzpMzYPz8OcfWiOhXPExHbC4dWAKq2nbPjxgZ7Z3qHT2iQ+ccv4p/xVs3nPFjJGFmt2l7Ej3QCB5ZO+PXao0cw8I//Acfgf8AeqKs/AOZkuAxjLDSRqDAZGex2JBGx/CqxzpeGa+CE7KqD5azuf8ARArLac52MTEw20kQbGdKrvjt96oLinFFlu3mQHSxQqGxnCBRvj5Ggs54bHiXosXEqgH3WChQSVU7DfbGryBqK5jtY2gthACFV+iCc5ZgwycnvufIAb7VK27ukdmltGZw7u0rBSQAWHhJwQmkBdj5pntUXzRxVFkijt1BS3dnxuVMjMGbz3AIHn61UdHSVkDBcDOc753+q1kXiMrfeUfMgflpz+Vcvk5uv5OzBc/sRqPzIJrGljfz93mbP7zAfgMCppdunXV0AMyT4H1/m7AflUNc8y2Sf3iMfjJn8ogP51WLT2WXcu5Q/Nv+dWCw9hsx99gtNDVuedrfB0f6kap/rtlvzqo3fFVmuNZUovhUjVltIzqOfMnJrrFl7CYB+sdj8tqm7T2L8PXvEz/OR/6EVUUnle5We6jSRocPIXbSQdFvHIJER/LLMqrg74JzXcYrhSPCQR8KieE8n2tsMQwRpnuQMk/MnJNTCwgUVp8Ud20xR5BkzqcdkjGNZB/bOQq/Ek9lNY+E22T1CmhQNEKYwUiGNyPul8A48lVBsc1vzyqiszHCqCSfQDvWOK/DMqaWDMmtgceAHsHwdiTkDGfdb0ojZYZGKofDVu5Fis5ISLdQsbOVI1CzOJc520TN0lX1QSN51b+K8UEATwM5kcRqF0+8wY7liABhTXuDiSHZiqPvlC6FhtnfB/Zw3yNdcs6255o3pzC24lxRgpcSPKGLOGtcG2+ym19CSSNI9bAhQAXHh3Y68VscL4ndm/uJUWSRbePpfbR/aMrPA+jMYAEmGYjIJAxkVfbjilvMpQmOWJwySHXGUAYY0vlt9WrAAznNeOGR2doiRwmKJZWJUBx9oxwCQScudgPPsBTln0Oevq0uWbFore467yOGmuidSYOkzS5KhAGOobjHqNOBiqkloSkKdFo7dLu+kZWtJnjw0jta5gUKWUqSwxkAhcjOK6aLpNZj1rrADFNQ1BScBtPfGds1E8P5pWW4MHSlRtLupdVGURwuoqGLxhifDrC6gCR2rl0pt2k8sMgFtKl68jylhGRph6RwqTEaRmMiIJnIcnIGC1Sd9EHs+Im2t3SJrYRxx9BkLyKkgYrCQGOA0aZxuY8bgCrGnMQN0LfpSDUH0yEKFYx6dYUateBqA16dOds9s7fCeJi4iEiqVBaRcHGfs5GQ9ttyufrQc9vb/iFtBIZXuMxR3DBkWIr1UCshLuupoNBzkgHVrU4IVa6XE+VB9QD+NUrmTitrOjyXNk80cDlInOjEjmdIHQHUNGZCow+AwXPYVPx8xgCPrRNA0jlQrPEcKMfaMyOVC6mVO+dTqMbigmaVpXfFFikVZMIrAnqM6KurKhU3YEsck7DHh+Izpf5UxmSVFUsIugWcPGE0TBm6mosPCqqSfPtjNBNUqPn5gtkTqPPCqZ06zKgXURnTnOM43x6V84txxIBH4WleVtMcceCznBY4yQoUKCSxIAA+VBI0r4p+lfaBSlKDGyVrXFgHGDvW7SgqHEvZ7DL6iq1eexZG92THzWuqUoOKz+wl/uyL+BrSf2DT+Tp+dd3pQcEPsFuf84g/GvaewG5/z8Q+jH+Vd4pQcasfYPKNpL3Sp7iONt/nqYD8qs/DfZHZwgBg0h9XI3PyFX6obiHivrVf2EuJfkQI4wf/AHWoMdryfbR+7Cg+lSMXDUXsoHyArcpQYRAK9CMVkpQedNfcV9pQKUpQad7Y9Ro8t4EOor+06kGPJ/ZU5bHmQvpguHWPTDFjqkdtTtjGT2AA8lUAAD4Z7kkx/OJdbcSRF+pHLCyKjleoxlRem2CAVcMVw3hGrJ7ZEzExKgkaSQCRkHB9MjY4oI7mDg/6QsYxGdEgfTImpGwrrgjPq2fpULc8iiRJQ4iDSNB+rjxoSIBWWMn3cpqA8hqNW6la1y2rGoZWw0tO5hz6DliW8kZptaKiwqBLCE1FSC2EDEYAXGdwS58hUo3I5Fw0yNGAz6hGyPpUZjbYI6gtrQtg5GSDjI3ttK7niL+TiOGp59ZQ9lahryadXiYFEi0iJRIpVmJ1y+8ynIwp2GMio6w5XmS4kuQ1tHK6lT04XxJqkVmeYl9UjAKQoyNGo7sNqmuIcM1kPGdEy+6/qP2XH3lPp5dxXrhnEeqCGGiRDh0/ZPkQfNT3BrzvQjeF8KuEu5ppTC6ynAI160jX9VGM+HA3Y9ss7H0FfeXeEXFsOm8sLwgykBYnRwXkZxluoVb3iPdHlU9SgpvFOTJpnkYtaeJSCptmKXH2iOpuU1+Iro2IOcsT56ajv+zBxblQ0PWedZWKrLFCkavG4hiijcYTMY775Zm7710OlBV+Y+SRd3FvKzLph0DpsmoNpmikPn5iPTuD3+FQR9lj5uVE0awzzCYIIyNGl5SkYwwGjTIPkV2710WlBzu+9lGZInieJOnbxwmPpuElZUkR3fpSI26so77gEHIO03xPkvqGFwyu0ZYmOZWkhOtNJ0Rlvswu2kA9sjzyLTSg1eF2ZihjjZy5RQpY/eIHfGTgfMn5nvW1SlApSlApSlApSlApSlApSlAqFxniX8Nr/tzb/wCwKmqhkH/3Fv8A+ZP/AJZKCZpSlApSlApSlApSlBpcS4WJ+nqd1WORJNKkAOYzqQPtkqGAbAIyVGcjat2lKBSlKBSlKBUZxa0YETxDMkY3X/OR/eQ/HzHx+dSdeJXIUkAsQOwxk/AZ2oMdtepIiOrAhxlfjtnGPXvt8Kz1U7lguZIt4lkSX0MUmsLMhHdcq5OPXPrVsoFKUoFKUoFKUoFKUoFKUoFKUoFKUoFKUoFKUoFVOy4tI3FpITCQRCup8nSIg8xjZTjdmLqMeWh/QVbKjOOcwwWia53C57KN2bHkqjc/yoJOlco4p7U7qQMbaFYoxkhnGtyB8AQM/AavnVYs+deK3blY7hlx6IoHyyE7/CrpzzQ79SuIW/F7773EZAwOMCPIJ+HqPoK3OFe0W+S6jgDLe62C6QgVjncgMAukqMkkggAd6k9HdYm06iHY6VRecParFYXHQ6TTMFDPhwunVuAMg5ON/LuK2+T/AGiJfSdMwtC5jEqamVg8ZOMgjz3G3z9DRFvpSo3mMy/os/6OcTdNun2zqxtjOwPkCds4zQbn6YnU6etepp16MjVozjVjvjO2azVzO4tLsSs9vDerqtzEryyRvKCJ0kl3d2Cloy4TUcagBsMVjb9PGFSK/AWd3RXkDHpMkOgtN1hkqRK3TYuhJ0sB4SA6Td3qRLqkYKCcZPrvt+RrLHIGAKkEEZBByCD2IPmKp3DLK5eytlYSxyrPku5LyBB1AJWEryac5B0FmxnA27Yksb1AqRrIjKoCEOOnqXrdVnUnB1toYZB2YAacGs5tMT2cTaYnsvFYIb1HjEisNBGQ3YY+tVO1e6Usui70t0iSzRs+yyBypYlEzJoyNvDkgCtW04RcPG0UizgBLcbvgBlMQZVAcqw2dy4VW9c7VOefROefRfaVSY+G3ZnId7jS0pBIfCdHWSuGEmzaAB4UU7tknY1952sLsvbCBrjoorBzA2ZOpqj0Fsyx6hpD7sXXJ8Snau6235OqzvyTfH+BiRJGRxCzIQ7H3GXH94Ph3Ddx8qmI+w3zsN/WubS8F4hMLxZ/0noyQ3JtkE6EqWY5inA98vkaN2Cplc53rFxvgvERcSrFLeadUYgaNwU6QEWrqEygatQkP6osdvFpyK6dOk318kMbSSNpRBlm32HrtvWWSUKCzEAAEkk4AA7kk9hXOeK2XED1rci6mgEn2bAwZkjJgZ1lZsMVAMqrpGTgg5wK3+HcNuZuH3McySmQy6lEzENMFMblSvUdYlYhk0owTzAUHFdUiJtES5tMxWZhcrO9SVA8Tq6nsykEbd9xWeqnxJbmR0MUc8KkRhAGRdLCX7VpVViCDEMKDnz2zisNpBexJE2ZZmEMcjo7LvLurx528mzv5oN++d/AiY3FoY+NO9TWVyrDPeInvsq4x3I+82lfxbYfGqU3C71ZCpkuD7iq6MNGkiISMSX2OeqQOnntvjapG94JKkrvA0rHTaqCzhsgTsZBl++EJO521Gr4FYmPmhPGtO/llYYeJRsIyrqeqNUe/vgDJIHc7HNbNc74Xwu9iFv4JcRxyIoZkJSZ4yAwwTiIHSBk+ROADVi5XgnWGQSGXq7YM41KG0AHSBIxZdQJPiUb7BRTLgrSJmton+TFmtadTWYS/DuKRzhjESwR2jJ0sAWQ4bSWA1gHI1LkZBGdjSozkefVZoCftEaRJfLEwdupsdwNRJAPkRSvK9KepSsdxcLGpd2CqoJLMcAAdySewoMlKoHGPa/bptAOp+8TpUj1Udz9dNU/iftVnlzpYKD5Kf8AD+ua4m8Q92LgM2Ty17u1TXSJ7zKvzIH860Lnmi1j9+ZB9a4DdczSNu0jfj/hWmb/AMyr/Mqf6/8AW1Tnme0PT9n46f1LxH7+rutx7SrFe0pb+GNj+eMVrD2qWfpL/oD/AIq4l/ao9MfxZ/5V7HGJPuuF/hCj8wM1zzy9Nfh2C0fLO/v/ACh2DintI1oRaLhj2eRWIHqQqg5Pz2rnl3b3DyGSRo5XP3pHl3+YEXb4DaoS8SQIHuJTGrbr1JGyw9VTOcfSoxZ4mOEmUn4grn8avPZxPAcPvU26+67W1wwP2iR4H7Ex/k0Y/nUieao0GEVRsdywP1wMVz79DNfDakVPFl39lYfWf39yd4jxdUUdM+L128OPMY8/QVDcu83S2c7yxAa2jZBqQto1OpJHqx09/j51g07d818kiB7qKnO0r8PrSNVn335/Ty6PHFeKPcyPNJqaSTBZ9OAcADt8gOw8qzcv82PZXUU8cWRGSNBYgFGUgjODhjqYk9s4223wmD4EV5KH1NWMmnGX4bGSd7iPaP1d24F7aOHXJCmRoGONpkKjPprGV/EirfdXSmPUpDAlACDkHU6gbj51+XYVb/o19e8aMg9VkPl42G4+Rq+J9GFvhcRG+f8AD9X6tpXNPZNzzLdared+oyrqjkzuyggMrHzIyDnv3zXS60idvlZsVsVuWxSlKrIpSlApSlApSlApSlApSlApSlApSlApSlArn/tkvStpFEP72Xf0IjRnAI8xqCfhXQKpfta4GLjh0jZw1v8AbDbvpBDL9VJ+oFSezbBqckRbs/Pc8k3QVwzmXOHOMsAdWPXbYflWGwmmZvtGYLgnxKNz5AEjI38x8a8f2mo75H0r6OIIfvfzrPc61p9auLDOSL+J2109vvT3BbxImZnUO+MKSoYKPPCl1wT67+lSZ4tC4bWGy40nTDEPCBtjMux3PlVR6hxny9fKvIux61ItaI6NcvDcPe82vM7n6r3FzQEQosIcbaeochSBjOgZH07VByXyx655VV2z4EACqXPYkLjCr3wPSou2vSN1NaPE7jLqvkoz9Sf8KRM2nUmSmLhcVr446z0ifd7LPcS9Sd2ZpGA1Hcn8eyjPx9ME5r1LZxNKYd0bcKzMCpOSPFsCucdxnHpWxbxxtLGmG1oF2RwGc7NgIw3OSfdO4ztU1dwR24Wd0RpTnQxBdTuc9KL3CRndpWI8QIQg77vz0zudyiOEXrozQyZ1J2z32OCp9cVIXl34SPNtq1uZ4GS7hZtmlhjdu3cqy+QA30DsB8hWMMvnnPqCP5V57xqX6X4fknJh+by6Ng3uAdlGRjAUADtuBvg7d/ifWsTXvy/CvhRD96vLJH6muO73VrFY1B+l0W4zXgsnoTXwXAHYD60dbScUgVCx8hUPa2rTLNJ0zI+F0DBOSzbKqj3jj09a+3d14Dnz2/E1LcCgEVk1y/vSP0olIBDYRdTemxOk5yO4IxmtsUeb4fxXJO60j3Svs7tntOMW8fYSb4DBgNSuHXIJBwR+QzvX6KeQKCSQABkk7AAdyT5CuQcj8uB+I2ksfjS3tBJI/b7W41lEI76gu+PLb4V1+SMMCrAEEYIIyCD3BB7itHyrW5q1+kf9lBjiDyY0lla4/VjH6qBe8zA9mOrIB82jBGzVOgYHyrBHPGSrKVJkHhIxl1XJ2PmBkn03+NbFGbnF3zJPZMAziWa4kTSJJs27I8rDqRsBqhCq8YKkacAEajk1jf2tSYdkt0kjgQtM6ykK364BoWZQCh6SkEglupsPCSbNxPlexkjSXTFHGkiXLOiRhZBGrEdQ4w6EOT+dSV7YWpkhMscJkzohLxoWBCs2mMkZHhVjgehoKdd85TzQGJ40ikLwAss+nTHNPGkbKvvlidY0nGyg58QFXFOKsbxrfEelYVk1dZeplnK4MOMhMD384ztWCPgVikixrb2yyaWkVRDGDpygZgAu2+jJ+A9Kko0iLtIoQuBoZxp1YXcIzDfbVnB7Z+NBTeOcZnglvUjmZnIsRGGCYja6uJY2KAgKMJpxqJGpQT3qI49x1431PJP0LWHTMovYklE2vOW0n7YlMaQMb5GxyBcT/ZojabFn03JjaTEOlmJ3QtjDEn7vmaxaOFvJAmi0dwMwYjiOAcuOmQMLnBYAEZwTQfeYb/QVlwWSC3uLkIWK63jEegN8gzdwcFgcZFQXFefpUPSntzHmaOEPBc5bqE2zhRmMeApOoLDfIcYAIarQtzbXbao5Q/Q1BgpBBSRSCrggho2xnI7lNjsa2orO3mVJVjicPplV9CnJKrpkBx30qm/oq+goKLwfn+cRWkaxCci1t5p5HlCk9USbBmwoYGPux3JxjNWvhHMvUsxPIBrJZOmgfJlDFREBIAwfVscjHc5xvW1JyrZsAGtbcgFiAYIyAW94jK7E+frW5a8OijREjjRETOhVQALnOdIAwPePb1PrQVnjfFJraexB6kpc3LSpGV8WmItgByo0qTsCc7Dua0l9ozu0TJChimkCodZ1iNbmKBndCoCkmUMBnbGDvV1ms0chmRWZQwBKgkBhhgCewIAB9a1v7AtvH/3eH7QBX+yTxqOwfbxAehoIDgfM8t8dAijERjzI4mfOHluogI8JufsA2crjUcdqsPBZy9vC7HUzRoSfXKg5+vf615/sOERyRxosIkGljEqocb+YHfc7+WTW7HGFACjAAAAHYAdgKD1SlKBUXzPwlrq0mgRghlQqGIyBn1A+FSlY54tSkZIz5jyosTMTuHCuJ+wOQDULmDP7xZP6Guf8wcqfocmmSVG/eiYSL8iV3B+Yru3HfZjJOSRcvv5MTVPvfYhc/dkVq5028bfesT+H+tOdcLlQqY+pkdx4T8iPlXibhGD97FWq69hl8CSoU/8AiqOn9kXEl7QsfkanLPlL1xxmOaxXJjiddv31Q+MeWMfA1Ezy/at+H4VZj7K+JedvJ+BrHN7LeJLubWQ/IZpWupccTxcZqRSI1EJPlm1QK17qXMcaxMu+RI/hMjD9joh2B9du4r5weCa/mEhiPSDqXbTpjWNO2p/dVkQadTHdQATsDWvwjk7i9vIHhtp0btqAAyPQg7EfAgirc/J3HuIII7lxDFnJViign1McIGo/OtHz1G545kjueIySxj7JcJHt9xF0qcfHdv8AxVDtxUeQP5V2ThP/ANOkQ3ubl3PpGqqPxbJNWO19h3DU7pI/8Uh/3QK4msS9eLismKvLR+dDxQ+S/nXz9Pc9l/nX6ltvZnw2P3bSI/xAt/tE1LW/LlqnuW8K/KJB/SnLCzxmef7n5JghuZNo43c+iIWP4DNStryPxSXdLS4x8Y9I/wBbFfq2G1RPcVV/hUD+VZauoZTnyz3tP+X5Yf2V8XI3tXx6a4/5aqleBcn8YgIAsRIAxZRMqMiORgsBqAzjvnIOBtX6SpVZWtNusue8j8l8Qt0dp7tUkmcyOqor7kAAEnA2CgYAwAABtVxvoJGVIgThv1smw8AxlQB2Z84yOw1HOQMyNRPNHEnt7czppxEVaQMpOYtQEmCCNLBSSDv7vbeiMvDbVtTSSDST4Y02+ziHYbbamI1HH7o+7kyNY4Jw6qynKsAwPqCMg/hWSgo/DuDXpaO3lAFohCblclLWTVG23frZUafJYd92qu/2ZxVA5eSdGzK00jzIsIjVLhh05DK5jzmNdSpGFABKkgmutV8ZQRg7g+VByrghupby5mtdXTgjZIwZVnBZhaydEyM5znDE6T4c96unLvBjbpdFxI/UmlbS7ayy+RAO3iH47ZqbtLKOJdMSJGuc6UUKMnucAYrPQUKO0m/R5Va2uUdrm4kjeFbYyIkpfSUZ3IiYodGrAI7fGtaz5YnWKG3WB48m2ecB4v0dugIy2Ccv1WCBCBgEjUdtz0alBUeXeGTLK8mmZY47dYI0nMRdijMf7vuoGFDMcnJ+Zqdlwi6sreEXTto0LlTe9AGQ240qMP3iMcmoKxDBlYDw6R1qsF3ZRyrplRJF76XUMMjscEYoNLle5aSytXclmeCFmJ7lmjUknPnk1KV8VQBgbAdhX2gUpSgUpSgUpSgUpSgUpSgUpSgUpSgUpSgUpSgUpSgUpSgUpSgVGcesJJkRIygHVhaQvn3I5FchQO7HQBuQBknfGKk6UClKUClKUClKUClKUClKUClKUClKUClKUClKUH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https://coursera-course-photos.s3.amazonaws.com/dc/261d8c0297d7c389293662854a1162/Intro-Java-final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Object</a:t>
            </a:r>
          </a:p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cha </a:t>
            </a:r>
            <a:r>
              <a:rPr lang="en-US" dirty="0" err="1" smtClean="0"/>
              <a:t>là</a:t>
            </a:r>
            <a:r>
              <a:rPr lang="en-US" dirty="0" smtClean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43794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Lớp nội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4384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: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68126" y="3429000"/>
            <a:ext cx="4485074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public class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{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static</a:t>
            </a:r>
            <a:r>
              <a:rPr lang="en-US" sz="2000" dirty="0" smtClean="0"/>
              <a:t> public class </a:t>
            </a:r>
            <a:r>
              <a:rPr lang="en-US" sz="2000" dirty="0" err="1" smtClean="0"/>
              <a:t>MyInnerStaticClass</a:t>
            </a:r>
            <a:r>
              <a:rPr lang="en-US" sz="2000" dirty="0" smtClean="0"/>
              <a:t>{}</a:t>
            </a:r>
          </a:p>
          <a:p>
            <a:r>
              <a:rPr lang="en-US" sz="2000" dirty="0" smtClean="0"/>
              <a:t>     public class </a:t>
            </a:r>
            <a:r>
              <a:rPr lang="en-US" sz="2000" dirty="0" err="1" smtClean="0"/>
              <a:t>MyInnerClass</a:t>
            </a:r>
            <a:r>
              <a:rPr lang="en-US" sz="2000" dirty="0"/>
              <a:t>{}</a:t>
            </a:r>
            <a:endParaRPr lang="en-US" sz="2000" dirty="0" smtClean="0"/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4994" y="5715000"/>
            <a:ext cx="722460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MyClass.MyInnerStaticClass</a:t>
            </a:r>
            <a:r>
              <a:rPr lang="en-US" sz="2000" dirty="0" smtClean="0"/>
              <a:t> x = </a:t>
            </a:r>
            <a:r>
              <a:rPr lang="en-US" sz="2000" b="1" dirty="0" smtClean="0">
                <a:solidFill>
                  <a:srgbClr val="FF0000"/>
                </a:solidFill>
              </a:rPr>
              <a:t>new </a:t>
            </a:r>
            <a:r>
              <a:rPr lang="en-US" sz="2000" b="1" dirty="0" err="1" smtClean="0">
                <a:solidFill>
                  <a:srgbClr val="FF0000"/>
                </a:solidFill>
              </a:rPr>
              <a:t>MyClass.MyInnerStaticClass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r>
              <a:rPr lang="en-US" sz="2000" dirty="0" smtClean="0"/>
              <a:t>;</a:t>
            </a:r>
          </a:p>
          <a:p>
            <a:r>
              <a:rPr lang="en-US" sz="2000" dirty="0" err="1" smtClean="0"/>
              <a:t>MyClass.MyInnerClass</a:t>
            </a:r>
            <a:r>
              <a:rPr lang="en-US" sz="2000" dirty="0" smtClean="0"/>
              <a:t> y </a:t>
            </a:r>
            <a:r>
              <a:rPr lang="en-US" sz="2000" dirty="0"/>
              <a:t>= </a:t>
            </a:r>
            <a:r>
              <a:rPr lang="en-US" sz="2000" b="1" dirty="0">
                <a:solidFill>
                  <a:srgbClr val="0000FF"/>
                </a:solidFill>
              </a:rPr>
              <a:t>new </a:t>
            </a:r>
            <a:r>
              <a:rPr lang="en-US" sz="2000" b="1" dirty="0" err="1" smtClean="0">
                <a:solidFill>
                  <a:srgbClr val="0000FF"/>
                </a:solidFill>
              </a:rPr>
              <a:t>MyClass</a:t>
            </a:r>
            <a:r>
              <a:rPr lang="en-US" sz="2000" b="1" dirty="0" smtClean="0">
                <a:solidFill>
                  <a:srgbClr val="0000FF"/>
                </a:solidFill>
              </a:rPr>
              <a:t>().new </a:t>
            </a:r>
            <a:r>
              <a:rPr lang="en-US" sz="2000" b="1" dirty="0" err="1" smtClean="0">
                <a:solidFill>
                  <a:srgbClr val="0000FF"/>
                </a:solidFill>
              </a:rPr>
              <a:t>MyInnerClass</a:t>
            </a:r>
            <a:r>
              <a:rPr lang="en-US" sz="2000" b="1" dirty="0" smtClean="0">
                <a:solidFill>
                  <a:srgbClr val="0000FF"/>
                </a:solidFill>
              </a:rPr>
              <a:t>()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cxnSp>
        <p:nvCxnSpPr>
          <p:cNvPr id="5" name="Elbow Connector 4"/>
          <p:cNvCxnSpPr>
            <a:stCxn id="9" idx="2"/>
            <a:endCxn id="11" idx="1"/>
          </p:cNvCxnSpPr>
          <p:nvPr/>
        </p:nvCxnSpPr>
        <p:spPr>
          <a:xfrm rot="5400000">
            <a:off x="1999577" y="3757857"/>
            <a:ext cx="1316504" cy="3305669"/>
          </a:xfrm>
          <a:prstGeom prst="bentConnector4">
            <a:avLst>
              <a:gd name="adj1" fmla="val 36557"/>
              <a:gd name="adj2" fmla="val 1069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85356" y="5029200"/>
            <a:ext cx="16674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http://studio-creator.com/blog/public/html5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data:image/jpeg;base64,/9j/4AAQSkZJRgABAQAAAQABAAD/2wCEAAkGBxQTEhUUExQWFhQXGR8aGRcYGBcdGBUbHRgaHRwfHBccHyggHyAlHRgXITEiJSkrLi4vIB8zODMsNygtLisBCgoKDg0OGxAQGywkICY0LDAsLjAsLCwsLCwsLCwsLCwsLCwsLCwsLCwsLCwsLC4sLCwsNS0sLCwsLCwsLCwsLP/AABEIALcBEwMBIgACEQEDEQH/xAAcAAACAgMBAQAAAAAAAAAAAAAEBQMGAAECBwj/xABGEAACAQEGAwUECQIFAwIHAQABAhEDAAQSITFBBRNRBiIyYXFCUoGRBxQjYqGxwdHwM+FDU3KC8RUkkrLSJTRjoqOz4hb/xAAaAQADAQEBAQAAAAAAAAAAAAAAAQIDBAUG/8QAMhEAAgIABQIEAwgCAwAAAAAAAAECEQMSITFBBFETImHwBXHRFDJSgZGhseEjwTNCYv/aAAwDAQACEQMRAD8ApvFuz1e7nvocOzDNT+1lVvoo0gQQQCCDr6WqPHfo/o1QWpfZv5eEmdxbhngNbH0nT/F4vTFVep5XcL61JpEEHJlPhdehFjOH3Om7Vajlku1ODlm7Fz3KSzq5MiToATYniXZG80W76gJqahIFNRqSzHQfwTaJL1FNqV2JaDjNQiGc4SrcldVhC2Z7xBMRNjDjektjXqsaKWfBfmfbt3fauGD3jiTOQMKrSUyKIkqOhYnN207zT5AWZXW+o/kehshUW6i2/T/EcXAlpquxXU/Aum6iHZ9/e5aqZgyLdPRAGJfCdvcPT0Ox+Fq/duIOnmOh/ezq4cTVjkRJyKtuNwRuLe5gfEMLHacdJdnz6HynWfBep6S8yzQ7rj1okw2wJbd5rAOEVWOJSygZ5qGZlk9FBaSdNdMyuEOKyShallmxjnGZHdGlNDBGOSxzgrFurE6zDgvXt9Ty4dNOWvHcgb7MxAaqPY9mmdQahG+/LGek4RaAKcTF2xM2YYgDEuwgZDDOHCMhl1Nm44MQITCRsNP7fjYetc2XJ1IGsxoeoOnw3slOMmsRSTa49PRA4teVql73A8FswWI5ex1/D1HlbeC3ZGSkrRztNOmRUwNDofmPMedsug+zDunfJIWmZwnCQGdiM+WCQABBY5ZAE2nWlkSSFUZsx0X1/QDM7TaOtULFMsNMAKJydiGYqanQS74V2JzljlzYzqSUXV1fy/0+DaGqeZbbEQpmSzHEx1JjbQADJVGyjIW7CbHQ/h0I8xafBbeC3R4ccuWtDHO7zcg4Trr+B8xbMFiGXI5ZwY9Y/I27omKaMVIquMQRgDylkgFhoWJVsK6QMR2Bz8Vw8st+PX3yVkzarb+AZhh2BdgYU6BWBBZ/KCYXVvISRHTQ54jLT3j1PX00iMogZRFilpa7kmSTmWPUnc22aU5jUfiOn7f3snFxl4kvz9F6fLkpSUlkX5eoPy7dYciP5OxtOEt0tLUkwo1OwzgepJyAGZNtZ5XHzbGcW09NyGipWmrMsVmExkVog4gD0LtgYqNABiM5C0IpR+eZJJO5JOZPmbFVCSwkQugG4MASx3YqAOgiB1OYLZYCbTct/wDRpitJpLYFNP8AnT+1uCljVEZ21dlZEYtHMklSNKdPEFUkH/EZiwAzACM3Szc/C0e3H0BLPrzz9QKupTTx6x7nQn7+cgHTU7Wg5eWWljeV/P7/AK2jNOzSySzS539P6HeZUuAQ07dXZIDFgCZPLGwUASzz0LBQvtE9AbELRkx/wBuSdh52hr7YfDvlm/megE5D466T1HFb8/IrCff2yDBrOc5mdT5k2xV2+VpwtuK9HEpGIqfeHs+drlGvNHj+CE70ZqLZZrd7zCgY6NPorU0LRsSWzkiD8bZbk+3L8LNvA9T0bhl/WssrkRkyHxIY0P6Hf8huJ8ZFNhSpo1auwypJqBPidjki/eaPnlZb2mui0Ga/U25dcIaZlopVJnCaq+1gJLCMzpnlZh2RogXdX5bI9TvOXB5lRsUY3nMYgAwU+EECBFvDPTOLt2caowq35hWqAytID/t6O/dU+Nh77D0C2Vce7BUqjB7ueTU1kaE66WvFQZfH9LQvtaJQUtzbCxp4TuDo8Y7T9l61DvlBB8WHwzqWXoDuNrVyLfRtW6rUUq4lTkR/N7UTifZCji5dUYcX9KuMv9r7ZbE/tbmxenb1R7XQfGFhrJirTh9v6PLDbQtauMdhL1RPdTmrMSmvxH62V4qd28OCrXG+TUqJ8tqjjr4Qfei3MsN86HuS63ClFPDeZvZLf+l6sM4e700Za3eNZCtOiTDuCQZZvYRgpTPNgxA6201CpUo02pwrSSQoCYcTEuqhYwifZ2gdLIqlVmYsxLMxksT3iepNvQq1xNJgTnIBbzyzb1G/UZ6gz2YeNneW38z5z4n0ngtYjq5XaWiXvlhvCFIpIHPfAE+ZszVLA0FnSxaErrbuSpHht2wLiXDZUlR3gCQNM4y+BOR+etgbjdUqURUIqIScIQgYmcEgooMZiDJJgASYtZaTA6a2R3mqK15phZFNQV5sd1mDYmSn5tChnOUU8AzJtUMbEhpF6Eyw4y1aIrxwKpAZikLmtNScKHcyQMb7YzHQBRlYNrqdCpIOREaj4WsNSqYwzI62y7U5YR1t1Q6qUY5ZJMwl08W7TorhpEa/A7nyPmPx1t1gtceIXAVBmM+tq/c6K/aisjoabBRp9oWnBgJyOIAnosNMRbfB+IRSqaMcTpHdxF4p5Ekwo1YzlOggaknIAZm0bMS8kYVMYRvIUL39sWBViMgAQNy1hfs+zAMXWRogBwJOsNqxjIuRJ2AGVl9S4tOGJ9P087aePDEalatbL3yR4UoaVvuwLl23gsQ1Igwwz9In+ft5W1gt2wmpq4nLJOLpgjA8xSYFKGNV90CrixBdWmCsDMkr52krLiOa4QpMJIOA6HERkX1BO2gy1JcFZUeP0kU9CCQdX0IXbInYGGimUbjXOc+snWdZ8885tzwV4lf9ePnzXv5G0m1DXfk4wW0F2/hsRgtFeaLMpCNhbKGiQCDlI6bHyJttJNPMjOMrWVmkpTOgAEknRR1NoKwzBAhRsRmdsR8+g2BI1JJPvDgwqiFXMdWMkB29YYqNljcm0RS2a/zLN+n1Zo34by/r/QGUtwUsUUjLb8rYaUDEdCYA3cjYemUnb1gHVYicbf6EZWpaANNcNIU5kTmT4qhBJzPuIMCjq0k5gRGUsRWQziOu8aAbADoNvjuTbkraenjlTi9/9F4sraaAqjhPEYBMSep0sW9EoASO8RKgjQbMR06Df0ttackAqHzHdOhgzbTVS5LE4ifE3vtJLH0kwPIC0u1NYa23/LsUqcc/IG92JJMnPO2WLi2WPs0PX9RePMuZ7JiuGa+vzqrKQAJFK7yP8Jeo99szthmLF9nL64Ju15M1kHdf/PQHJv8AVHi669QHYH62D4lwwVkGeGonepuNVYaZ9LfNnsjSpp/Oloagy+dgeGcSLzSqjDXTxDQOAPGvlmJG0jUEEsqoy+dgRJdv1/a0V+uaVqbU6i4kYEEeojXY+dpLt/PwsmvfF6lV3oXMBnXJ6zCaVHyy8b74AekwDNmIS0qT06tDh1arUr0u8SzGKlVcyiNhEmlTVRjYkYiyLJEpZpxvsXdrzqgRoADJCx8Bll0tFV4Mbm63qkXqtGG8YjL1kJBxDYFSJAEDbKSbWW7V1dVdCGVhII31/kbZ2mUIyVM0w8aeHLNB0zxjjvYG8UCSg5lPqPEB5j9rWm7DHTpqdQBB30G9vQLxkrf6W/K1H4PRlU8gPytlDAUbOrquvxOoUc/F/uRVaPKzJhOugQk/gs/L08LGlXEHHChRLM2QAGpJOli71dFdSrAFWEEHQg62RpdiKq3YSadFQQCSSDBIqVGnrhp01IkYajCABboTOBk1S6PXEwadE+yZFSsPvb00+74jvhGR8/7Y8Vr0L/Ro0gzoaazQAybvOO7HhIAEEaQLeo3e8GcL5Hr1t5n9ItVaXFbnUYhVCCSdhjcfrZsEFXbjtaneEp1lmjW/pVSpVgfcqKdG20HXfIy/9vKN0rmk6VJWO8ApUyJ6gj8bAcc7V0GqUKQw1ldhJQgtTIZeW6/eDbbibCcQ4StbjfLqUsavTHdzhmCDwxnYzPYR6F2d7WXa+AijUBYaoQQwHWDqPMWj4reUqVVUHuU2K1HBEU8USAPegBS/sKzbnKkcSul1uF6u/wBVpMDeHFI1OYSKYxKKnKzJk4wMcxrh3Nh7rdmTi9+pUjh+xygZDu0iJXcSRaRnp9RzTyBkHQbiwdNZYetq/wBlOJreKGNJAlpRiSabjvMknYTK/dMZYYtH9HPHK95pPUqQWDkLA2ABz6620tUTqXPifDsaHDAeO6ToDGUjpZfdB3Up1FVKurEAHl6woeILsFLDWFg5yLA8F7eJXvFeg1Jk5GKakypwuFiIkEk5DOTkMzbTcXorXqtXIUBQxXOaQaFDPEgllRVJGSYQu5JmMmuRtJjPiHC6aAYJGekkzvJJzJk5mc7CVOGHBjUyRqIz9P5+9o7vxqlWyp1UcDSGBI+RtZuG0xg9c7dH2jEjFa7GXgwb2KtQurOJUT+fytzVQoYK97ZTPzbov/qiBuQ5vVz5NU1kfxLh5bZU8cyHY6hVXGWA1Ci3FSuhpDCDL95sQ7xJGrZDPTLKAIAAEW3XxCctGjH7HBaoQhSCZJOIzJ1xfwCOmnQW7K2M4hVAFKlyyWrEqrhckgTLEZ+g38tQLgKQlQjESwEkSwU7iBnEHTfLeOjpeshOTw6qtvp9DLqOmlFKe9kF5u4dWVswRB9D525ZiTn7Iwx7gHhT1CwWM5sW3mxtZCpw6Puf8v8A/vy211gWC5IQ5DI6jz626JO5rE4XPvhGMdIuHLI2SwdY4SowswZgowiYLZDLoTA+IsyZbRmRmGwwPEBJXYEDczoOsW2xNsy3RGHvl7g15pQSoIMZOQZBOhUHoNCd9NJkcphM7HWxFEyMhAHdC+6FyAy8s/ibdFbTCLlBS539+hUpZZZeCHDbLQV7tVLHDUCrsMOmVss88vwv9vqLLHuj1KjxBDvFiKN4UjUadbR1EGA5DawguSFhI3/S3y9nu0T8VuQqhWBw1FMo41Gu/TM/M9SCHw/tErvUoVvsrxRBZ1aAHp5fapnGHPPofLOxH/TxORYehtXe3V7SmopBi790uoJBFMNP2lVc6dPGFLHfCQBNmhNDnk1r5kS9C6mNCRWvA9dadM9fGdsORs/ud2Smgp00VEUEKqiAB5CyS4Negi42SowABbMYiBmfic7MKN5rRLUxpORs7FQ0jumyF0N1cuoJu7nvKMzTYnxKOnUb+ohijxkAQyMJ8rbXidNhBO2YIsCC67hqbMpBBRiCDIIKmCDalcPxFUKjYaenSzare2utRAiGrdqrYGVc3ou5AVgDqhJOL59cShlyw0mPIko1RWhqmElWVCPCoIKl/ESDEDMi3BhFfiLseXTgNMVKsStLqFGjVPLwrq0+Ew/V0oMKlHPaqCSXrAmcRJ1qAkkE9SuQOTq7U0wBUChAICgQFHSNrDXy4br8rVRJzVvFNlmQwIkEW8n+kW7CtxC6U3JwuoSRqAahG/rb0emqq0icB8Q3U+8BvO4+OuqTtR2TarerteUqACkVMROIBw2RBjMWfFABdmPo0pUq61zUZwhlVIEYhoSRrGu1mPFaZW+V27wR0oU5EguGZ+bTptIwu6hFLAjArMxIAtYReCuEgS7ThRdXjXyCjKWOQ9YBp3FrnejxW7vWV3u/LZWwj7JSyVAVA6eDNsyfkJaGmVZOE1rpxO7C+yyF5o/aM6iD3RLZwpK7Da1o4bVX/wD0F4Oz3fP/AMaX/tsL9I9Rg1wqmWWhWzqH3S1MjEevciTrrubcVav/AMdBAjFR237v9rNIGCcKvYud44nSZcSAGstMmJEE5HbxoJ8rWnsYlGjQxUSyUQOdiqA5U3PUakH7ONSQImcqZ9JyGheBUAyr0Gpn4EZ+eRX5Wvl7Z7vw+lTooalajRVsGUKeWVDNOpksVXUkToLLZhwU6hxRQ11vFEFLo19ZHBjFWZlX7aoRv36sLouERqSbl2k4FSpl71gmotJgDiMMApOB08JUzByn5W8br8SrC5Ld2olaePmLUwsM5OY2PiIyt7QOKi93JH9+jn/qKQ34zZrUCk8C7LUWAvl2dwjpU+zYDIMrIQGyPdaRvMA75L+x3Z/idW7rXud6KrJXl82oua5eGCh1tc/ovu3N4UqzhYNUCtE4TiJBjfM6WTU7veblcuVcZqs7q1bHh+yxUlqctKc5jCyY2n2lEa2ncZcbqbxVoU6dVsTqg5jqR9q41wnQqCM8oY5ZqDi7V2LHH4573n5jyP8AbaxVwvLvdKFSsuCsVGIARhO4A2GWlp7xdTVQVB4xl62taC3CaN4AADrEaGDFlPE4NUumGVBZGMRTcIQHMiBhOdnHCr6tVCpiVkMDG2s+n97KL+gLQoIp6idXzyy2QHMdcjoBbfpVc3Fcpowx3UU+wAgBEicJ8Mklo6sTmWOpnc20y2kw4T90/gf7/nbsrb2sJ+Wu2h5eJ96+4uAYVFWByyGLVCYFLCMUsOkA6bwN7dVlk5AhQcgdZ95h73lsMupM94Xu/EQoMYyDMemQJPT1FoaJlZ1JmeszJ/G0w/5MvC2+f9GkvuZuWB1acHEPiOtulz0sSVsNSpCmzlZBqd4zJCBRngGzOSi/OMzasSXhXJbdvUmCz6M4qVQCQQxI1hSRPqOmlstOEFstWSf4v2Qs8ex6C/gPwtxTyIO02Q8Nvt4o1Wu14QtSILUbyPCEUSVqknJlGhzJA3zNpRdmvjKWLJdTmqgkPeBGRYjNKZ2A7x+7ofl6PdslrcSeu5p3QiBIe8ETTpxqEH+I/kMhudiTdeDUqSmmoLYxNRnMvVY6s7bnpoAMgAMrMEoqgVEUKqrCqoAVQNgBkBbDmw9LMBLw1zdGFBz9iTFFz7HRGOw6dNNIixq3dPpYW8XdaiMjiVJ0suud6ajFKqZQiKdQ/wDpY/kfgdiQBjR8Q/m1jaCicwLB0fEP5taG+cTKvyqKipXIBCzC0xJ71RhOFem52BsMRz2hvCJKgMatSVprTjmEkHNSchGpY5DeyXsvQAosjDC6thalELSAARFUbrgRTiOZMzBlVe3LhnLZmd+ZWfx1SIn7qr7KDZfiZOdkd4vRLiqi4XjMHRh0b99vzfNA9g1qDUziXMbiyftx2ha73GpWokCopWAwkZuoMj0JsyPF8Q7qkHQg6g/z562pf0kEm4Vv9n/7UtdaEFPu30l3gEGpSpkH3cSkjykkW9I4PxQGh9YVudRrleTQJAcVmJBp4yYVZDMekNERLJOyN1pVuHUqdRQ+KmVA1My0ZDMGy/hNBaHDqtI1+5TeK1VAG5dSpgQrTJ9hA4LsPFLAZTMsY14X9IVzSqxeowdiA7NTIiDkowYlVFkwAY3kklj6LQrJWphlKujAEEQVIOhBt5vwv6OrlVuyioCK+GGqI7Zts4BJUg5MMswbLPo+47UutwvmYcXZmwgnKSDAHkWH42LAvvGBTRuWWXvZhSRiHmAc9bR/UqNV1fBTF5VTBCqGZBkSu+UwRtPmLeQ8J7J3i/03vbVu+7EgsCS5BzJYHLPIZHS12+jzijPRq06yK97uRYpzDHssBiY7AiGPSDrYsCy8T4DRvPKSpSD1VPMUNOBB71RQQWB2T242WTaTtD2fqtd2p0azIxZXNSAXLKytiOknugdAIAEAC3nV77Q8RFavWuRqXi7o5BqNTVpcKpcnCAYk5dFgbWuI+kQNww31KYNRGCvSLQAcSgw2ZjvAj1sNoAk3Jno8ioylXQoYEKGIhhh2BJJA206WWdiOE17vdzd66jErMFwmQQc/zLZWrzfSrTcy12ZZ1CurD8QLXyjxEGpDnDgpLW5hIP2ZOHMalsWQAktIGuZpMTFf0Y0ql0udWneab0sFViMSmWDBMOEbkmQAJk2W3PtoqG8/9uWNElGo4hjWkpjGpiGkgY/Rc4AAuPZ7j12vpZ0qK5TSmcjSU5SVOeJtC2g8Iyktxeat3JDU2pVEb3WVo9GHlaRibsz2hS+oXpqyhWK4WjIwDlBOWdrtw8rgAU+vW1Zutwp0v6aKqnPuqFD7Zge1Ajz/ADfYKXL5majykmTkABuSYAA1NqbtC5AOL01pszIoU1fEcvtWUfZoQfZ1Zo1CAG0FasXYsbT1uHcw/akq0QgkEKNdffkAkjcADICQ6CkMUbxDXz8xbfo2liox6lXhsxkmw1JyGYOrYABhYQeYWMBANcW5JyCyxORswK2Ev/dhhOIAnL2VMqX9YxBfOT7NvUx3SzR3ODCVunscYZOIxJ6aKNgPLedSc+gAtanhOIabjr5+tmCqIEaRlGkbRblltvkWVJEZndsDQYtM50sJeKZcd0wAZU++Rv8A6dh116Wl5S0y6oCOZLvqQxyUKuy4mMtGsetiWW0J+K3GXH89ymlBJrkXpelIzOE7g7G27FNd1JkgTbVr/wAvp+4v8fqN+1t+VqL3ZFarVYBmpIfYGZ5jeyhiDucwM7Hdj8P1WiVfmAyxOHCAzMWZQnsBSSoXYAWJ4bwynQplaYzYhnc5vUb3nbc/gBkABlZdeKBulU16QJpMZq0h199R7wHzGR2I+Y0PbLBXOfwNuEMt8LR/WFcK6HErAkEb/wA6baW7o6/CzBk+x9bDvQWpTKOJUrn8trT7H1sLUvaUqZeowVQup/AeZ8rAFdoVq1zVbu9bmFmPKqFQWoXdcIZ6ksA5VnVABqSDn4Ra+FXBKMqgOZxMxMu7bs7e02mewgCAALVa/wB3r1DTvLIMFJ1ZbsQMdRVk4nOzg99V0UgE55C18OvS1AHQyrCQfiZBGxBkEbEEWbEie8DvH+bWVcSugbPQ9bNq47xtWL7xBmJWIwsV9YYj9LCVsHsAc4q2IAFumz65H46Hb5ghdoaCcSuFT6t4yACrQppsCCRUnJcMEk6QJkjOzOhdC5/Wwva66fYmioIFcPiWmypUvFQKoRZMd32mOU8tQZmLUyEUThfZZ+Q1Ph9SiXeUq3pywNQDJkowpw05BEmGeCTAgWdcS7H/AFThFemHxNgL1DszCCYHkFAz6Wb/AEf8Bq0rilOshp1VZ5BI0LkjMEjex3aqsTcb0j+LkVI8/s2ixWgzzfsW18qXXl4mSmysKNdWXFTIJGB1mShMxGa5xqY7uvA3o8LvqMCKqE80HqCpBHVSuc+trD9HhB4XRG4aoP8A8jH9bLeyVe8Xo3m6SrCmTRIaZai5dYxdacSp8yM8hY2QDv6OGBuNCBnhPTUO0zPnNhLvf6A4o1IJlWXmVahB+1wquAKP8rulvvtB0AFhbjf7tw9FuVSo2ALj5zIRTvRxnEEgTylZTE+MyTlAMXZLiP8A1DjdS8AfZpSIEjUQEGXmSxiw3oA07C9p7utKu7AUyGx1wqkhXAClwqgnA4UHLwtiB1BtR7m4fh3ESqwhrB08hiUxHphs57FcGVr7f3BZXu9YqADkyM9UMrKcmBwDI2sXGeH3ehw680kRUDJUZfN4LR65ZeQjbNJAIOz/ABrhb0qFO88sOqKrF6JOYUA97Cems2uXaCvSpVrvhcBqioKKKe8TTLMjf6VBJCmAz4ASADaodkOxtzrXW71atImpUHdUuyq5VyCzDamIzIidBmcp/pY4MyvcuW55j1CgfwwzYAsR4QIAAGgFj1Aj41wqnw+/3G8XRmi8VCjhmJnEygkznnjzB0IGlqz2r7FLdjRwVCRVqCn3gO4TvIOYtZ/+jVDVujXtga9F9mOGqogloIEVEycgeMKdSLEfStQKXem3uVUYEaEQ2hs6VBeoDxXs3euHXDmc4vy6ssFZgDScIIIOhDqpB2mRnaw8c4rWW83BKFXCjVWBp4FNSqid16zMwMYsNULAyUgg942tHEKeKg1OsvMWopXCD3nBGkjMADMtt6xbzrspfjWvlSpVpYbxdsSd0dxaZJRVA25Y7qjdfMZoD0riN6DlcNp+I3Saavo4jP12NllAHFoS2oHWzetfJQqylSeumttYqpxM5fdYnut4lAzIVckqKbHNmWMRn3BIOIagiMzba0okkyTmSQO8chpsIAAGwAG1uK7xVAJOeFSdlgsyrPViwJ9F96xZW3q4TzNuWtHBiaUkLAOWYP8ATOh9wnY+ViCn82+fS070wRBEg2W3emtMclJKKRIYksSxJVQx9hFUmM5y6Cac3h6LZ7en9CSU9WR3miXAIywmU1Enqw8wSANh5nLdCriE6HQjobGsLBXyiwBemAXA8JMB/Kdj521Ucmq/P6kXm0f5HeG2W0L3RAHMrJScgE02nEkgGDAImD1tlj7XhfiDwZ9i4P4fiLdAZj1/S3D6fEW6HiHrb5o9sSXiibs5emC1JpLUx7Omazvp66HY2b3GqrgMpkFcj8wfMEHIja3FXxfA2QvdTcqtS8UmZqdQAfVR/iV2IVMBPhk6n5yNK4EPuJcRSivekszQiKJeo0aKN+pOgEkwBNhOHcNZ2Fe8QXUHl0wZSh5j3qnV9tFjMt3wikrLzycdVxBcx3RuigEhVBEQCZiSWyNmV28PwsAdbr/NjZY6G7VDURZpP/UQeydMSjr5biBqBZm2q+o/K3a+L4GwIk5ivDKQykAgjMERqLVGqv2tQRMux/8AJiR+BFj+MXg3AGqqM92xTVVc2ogjOoo3AOo6Gds4OLkKwen33dVYLBAUEABqh1AyyXxNnpBIqLpiexyb41KFwlmYHBT9po1M+ygkSx0yGZIFo2oU2VucS1V4xPBGCMwKe6qpzG5OZM6F8JCgFpxVGjG58TRoPJRnCjIeskl16CuM9etmyQO4cVyw1D9oN4yqD3h+o2PkRbm+3pXER8bAXhYMHVTKsIkH9RZrcqiVARADgZgdPeHl/wAerWgMXpRJ2NpLvcbvQmslNTWqdyUVRUqsc8IOWfdkkmAASYAtqueXm0xMADxOdQFHWM50AkmBYu78OYnms/2kQIzWmpjurudBLHNiNgAASEis37sRQvYFK8gpVpACm1JjAoqAqKmMEEIAFMiSe9ligOuCdj6Fzp4buCG1LMZZyOp0+QA8rT38VMix8JlXAzU/wnI6ibdUL1VqAjKRqB+Y8j/aySGIeE8AW7Vr1VV2LXl8bqQIU4nbukbd82b0OGLVEOoK5HMTmDqAdxbboVbvWlas/wDTSRpjYa0lO0++w0Gw7x2Bb2EULtF2X4heqi1rtUNJsOCogqlKaFWbDTphVChaaMqHbEHEnM254rwy/vc7rTro1S9UL0HJLqS1MYiDimD7I62vtGulBjywRSPiQDwECMS/AAEfHbPq+3zHoMutklY7opn0rXepUp06l3VjUp1VYYAS2jCQBnkStmvH+B/WLuy1qkXV+XUWFitTYsg5SAwDzCYXF4WYzkALO7myggtn+lieLVwwCoRzPGpJgJh9s/HIDc+QNhrUEzjgVaQC6lHKgAEyUUaJO8HU+0ZPQCkXF+Vxy/IBk6I8bHupP4u1ro96pGkoQEFQBG6EDQnfrO+tgrtw+ma3PZBjIwmpHeIyyJ6ZCzqwuibiLC7hKhJFOQA21OdAx2Wcp2kbaNq95LoAijGwkYhkgHtHqMiAPaOWgJBZCkRkVI+BFq+LyQzti+0BIfOZJJhQNgqBBA3Mag2UW7B7Ev1UYcJzB1J1JOZJPUnO0VByDgfXZvfH79f+bHxYXiFzFVChLLOjKYZCMwQeoIB+FvXqtYnlp8Mw6EkwBmSdgNSbL69NjFVZkeFDlKnXEPeMA+UAdZKpMSBTY4sEKz5Dm1AoYygyCiVP+o+QkhhYi/F1KksmgHSqB1DLofmPI+dtFbQcRpvTmpRTGdWpgwXG5WcsUbb6Wkqtj7imMgX95QRIHUMQR6A+Ytr4rWj3/knJythZSd0lUSpUXExDzT70sSdTOpIne2WcBAMgBA/C2rZ/Zv8A0/1K8f0RYDp8bdA94eptyxy/3fvblqgBkmAJJJ0FvDPXI6p73wNkt/L30PSu5wIkhrwRPfAIw0Z1IkgvouYzOmmqm9+Asl2M98SHvA+4dVpn39W9nI4rWO60lRQqqFVVACgAAAaAAWYhZ2cvatR5WAUnowjUhosCAV+4YMehBzFnF1Hd+FlPEuHlmFakcNZCYOzAxKsNwYGXpoQCDOC30VUOWF1EOh1U/qDnB/UEAAMfUeo/K2x4vnbVTUeots+L5/pYAnqHMzplal8Cqh614IcMJJY5xUxP3CoOWCnTQUwRkTiOW7qqxvZKqSLsMncZGsRkUQ+57zDXQbkC9ouFFsD04QomFQANicoHsxAjyyiAQXQqsGrrgOJW+E2pY7TVzer4uM4XVlpCf6T0qSThH3i7H1W1nUSs7jJl3U/qOh3tWqfZKmKgqj+tzTUL595WY4kidMLET6HyttVozvuQPfbzX5YpVcLPdlqglFaSCMWR64h6WL4PejzLk95rAFqL11dBhZwOUzUo9oGmz5dQNpBK7PcBr0KwLsHpU6bUqS4YYIzKe+25ARRYm68NFNbopINehRNPwyqBuWOYZ3HKIUe0SdlNodlA9941eGc1zSpcqmiGr3m5tAVIbAqwFHLUqXBzYyZyAGXftrVomoKt3+zU1lputQd96Ic4SMMriCNBzjLrYC93O8JTq00VXF8ULUJcfYVGUq7FiJcEHLeQBnNt33gA5pqhGZjXcHvEqaVSiy4gswCGYZgA5HaxqLQf8Q7Z8tmWrdqipgqVEcNTYVEpriJAxSJBXWMyLI7x2uwqHWnXpPiOEPSJ8IVjiVSSUIMSPwIBsnoLXbFTrXesxN1WgjBZRPspeTMgmpkYHsixnAHVDd2FO+NhrQ61adRmHMouBgykrjRR5SOtjYZceL9qKFOjQeqy03rIrgw9RKQZcQLFVIzhsMwDhY6DPvhPae6o7XdqyCooLHEcz3cbMWOpw96bIq12vKrdaVAqgLgNUIx08S3U0YABBwAIqA7sWOmGVj8MSjXe7NeqafZU0FN0GOuTdxSBV5kZouWf42LCi9Xvil1ekay16OEHDjFRMOL3S0xOemthLpxalTBp1WUIdzHckxJ+5J19n08PmuJ6iKav1dWZbvUQYTyKk066DmDZyHYFtJFOzHhN2pGm9ZwBVXkcsMQx5RK0igJ8asVrL5zNkKj0hW5JMhWxZU5OTnrMGFAMs22WpIBKPCwVzM1DmzxGI9MM5KNAuw6mSaJ2ovBeryw+G8Ao1MYiVp0heqVKgCugLCqWbchs9gFvB+JVTXRj9ZdYbBgqlFpgXitPNpkjFCuikRIwWd2FF7QANOEEjJl94DpOjD5fO3VNFDiTNNtDmPn0g5EWrl1r1WuCVA5FTAgapqVJKqzZ7gFjn0tNcGNCtWSqxqAMEXGwAq1G5ApFgq5EiqUYrEimMiWFhugqy2XmhEJSJxkT91B7x89lG58lMLDw8RKYsSzKkiSN89zOcnf1Mp17T1aV2eu8NgrVRUIXxqrOilYOWGKZ/wBIPkbPuz+Ophd/FhBaNMRGcD1mwAXd3BUEdPy1ttzAJOQGZJ0A62h4hRqJUDUVDKzAVEmDByxr5jcbj0Fu3KuYBBRTmRo7A6eagj/cR0He9GGLaXc8+UKbfAuqOVfmkRTbIiIKAxDneTAnoAo2sc1p3WcjmD+NlNa9Ldiq1DFJmCq50QnRWOwOgJ3gb20j5PkQ3n+YYwsouB+0ZC0lSxmCMZZ5Oe+EQD/azO9hj3VyJGbe6vX1O39rQXm5AquDusngPT16g72tvM7XALyqnySxbLBf9VQZPKuNVjQ/tvbLaePDuT4cuxvh98vF3qVKF6WbugarTvcjCtNdVqyZxLiAGpPnmbHU7sbywaqIoHNKJ9sahqvXqKeg9qTkFPbziAwCigNWorc1qSgFcK6Gp0UNBjeIs37MYBd6ApvzEFOA+mKImV9kzIw7abW8A9kYN4vhYsH8rBE974fvYonP4WQzpDkfWwdbh5OGrSOGqo+DjKQw3B/kGCC00PraW6+H4fpZiFnB+O07wXQdytSYrVpNkyQT3s9UMSG6awZFtyb0d1u3XRrx6brS89X2hYLKO2sKFwhVasQhIKh67jKhSJIzTG8tOWEEHIxa1mcQnXOY65WBE6IBAAAAAAAEAAaADpYHiSnFTI0h5+aR+tjjr8LR3vwT6/mLSxorF8upnEvi/AjofL8dxYCnUDFsJzUwyyJQxIB9RmDv84dVKgspvF3SlVN4WmWrFRTVe9gdndFUuo1CzJPug65RqnRDVjL62QFRQDVYSAZhV0xv5dBqx0ykialcFCkGWJMs58Tt1J+QjQAADIWSC8AJzi8ySWc+2Zw4/QgAgbAgDKzC58XVltVMkjvV2CyGGJT+Vu+HhJCPn7rZ97yP3vz9Ztq8V8Zt3R4fzEZWkKwIkGCJGoOxGxsth7nF4uuFvLa0wuvMLIhIUd2o+4nVEPXZm2EgZmV3ReoqpQqVC9X264UDArMVpjX+o4BzAyidwTJd/sCFjubRYu0KiK+3RguEwaeWg0A0yGkeVhqdDmthcqzDNWIzYD4eIb/PqA/eouGZytXtXy65RqM8iD1sDOL1wimO69NGXDhhlBBWZiOkjS26nBKYNGKNJnpiaClQRTiO95Kpgxu2EDMzZhRvDPTi8IFqB8CgMAK7RIKHUArmZGUHU5Wl4VVwsweMbamMstFHRRsPU5kkkbtAJr7w9Syk0pdZnEe9U761DLZZ40VwRlIG2Vl187N06hFaHXvM8o7L3maWkA7sMwd5tcuLqpSd9rJ6Vc00d8LOmXMRRJIyBZR1AzMagekJMALg3Z9USqqh3pVgVem7lkgzOEHwziOluU4OKOQas9dyWx1GDOFwouIwAJApqqZagtnhNnl1vApqHUh0qAcvbGTEHSQACCxjLzJAJF6uqrSJJxOTiL6FmPQbACABsANTnY0GUY8DqsKyNVblMhRqWFYUsgXGD4s8MxpM2t3CXdFGFSy75b+RtzTpmqsjxrlPvD3W/nS2cGv4V2pk6GCN0YiQD6iM9/nDvgQwauHnVYGc5Rrn5RZZwZ5BBmVCqoIgmmF7jR5ksTpEgbWYXuKjlR4Rk598j2PMCe98BuYiv92LQ6ZVF0PUbqfI268G8qfY4sbSTj3JWFoqqAgggEHY6H1tl0vIcTEEZMp1U9D+9ub5UIEL42yX9SfIa/8AIt05lRzJPNQv4W7NixeLLmSZ+1IlgM8gFKQNAIG1jSLB1bpyoemCYEON6g97/VmT8TYulUDAMpkHQ2eF5VlHiPM8xqLZbu2W3M8zIrjwpLvShZZmaalRoL1W6sfjkBkBkBZXyGudU1aQLUGM1aQ9k6Y0Gk6ZaHTWDaw3s91fW0NAyc9INvnke8apV1cB0YMrLII3Gf8AI1BkWPB/IfpasVaDXd2ekJpnN6fn7yzofwOh2If3K8rUXGhDKdx5ZEEbEHIg5g2bAKXT42GvXEhRRci7v3Upr4naNugjMkwAJJItHfr+KYCBS9VycFMamNST7KjdjkPUgHrhFxwzUc46zLBbZR7iDZfxJzOwAJgo4GKit9aipUqCG92mvuU52GUk5sRJygCfhl5enUF3rMWYSKdQ/wCKOhPvgDfxesyxfb4Wh4hc1rAo3nBGqnKCDYAZb/AWX9pFP1VyBJXvR5KwZv8A7Q1ouHX11cUa/wDUiEfaqNv9357ZyA3Ph+dk0CPMOa71UNHBqSSWaXBAAXKRAOYaCRJ62nul9+s02FMMinEru2WKCVKUyNVMGamWRAABxYWH/RKVSpU+rKaVPNalVGbMnxLQBlVzkM4EDMLnJVncOzNOmgp06lVUQQommYGfVJso2ipZWtCsXdioCMZjJT1gaHow6bjMbwwoKOlmtXsfTcljUqTERkASNCSoGYOhg/G0fCOEguabVStVDmpTxDqO90ifmMjbWOJpUjOUOUc0e6dCR5j9bNKF5U5DI9LGLwhv8wf+B/8AdZb9RN4xKpHKBKtUgjm7FF+4D4m38I3sNkpC2pe1NUVlUGkDmROKpCsoqKBqqhmAHtSzD2JZV7+hGXeB+R+NiqXZ9h7aH/aRFgr7wo0dcPLc5tnFM9dJg6n4nrZJobQEHJyGnSbF3Gims97odrE3bgLgyWpsPVv2tu+3TlwMKtUYwiBm7x8zGSjUnYedqkxJC7i1RVq02LNkuFo8NKmzoxZumI0lUHYY29mxV9ZNZ73lbun2cqySWRixljJGI+Qw5AAAAbACwNTh/LhNjkpnJc/CctOnTTpYiuwm0tzGrs8Scuu1m91oBVyOu9l1K4lJ5gn/AEn97S3pBTXF3ugWR3zGQkaDcnYTapQfYmOJF7ME4ghZqiF+W5XusCDgpAAU4pnKTULt8M9QLImu17PdF6JQRrSSYAg6HrnZ+/Cyy4jPNJxYu7BY+QOQiABsIFo7pd2Zj3YAMMJEr+sef9xYjBrgHiR7m+G8MvKp3b0hkDM0RrGejdc/wsXxC7orioFArPFPmgAsikyWg5GIyJmJk5Ai0zXDLu4gfUfvYCvdWdWQA4sJDnIwCMk9W1IE93LLGLRKL3opTi+UQ8Hvpd1iSqyucyNYkHOTkc+tnxFqP2TulZLy6VabpL415rSWACjusTLRhgfdjYWvcW6+mlcTi6yNTFHE7oqsLzjamaQJfDpUSM1ZTkdAQdR8TaW6sWLMwAfQgHEEyDBQYE5EEnc+UWn4gwCEFcWLuhfeJyj+bTYHh7Gmxo1IxGWRgIFScyI2K6R0A6W1WkzHV4fvYMNlV5oPTqCpTZRSz5qNIER4kI0YdNx5gWcEWC4vSRqLhzClTmNR0I85ttLYzg9QB75JnmCn9x0bEvrnkd420tlldTCSTXp1+bPewxH3dD7sT5zbduXN7tnXS9pFrvx7qetorsc/9tu+IHJP50tDdjmf9P7289bHpHR8R9P3smq3MXGrVr0S7Ctkt0BGGrXaMJBPhEYixyjrGQcp4j8LK+Nq15LUaBAZJxVj/hMUICp/9QgnP2QZ3EsTG3BVU0hWBLPWAZnaMRyyWBkqrMBQSBmZJJJZXbw/7bJuzt/V6XKKCnUpQrUhooGQK/cMQOmh83FDwf7bAG6m3wt2fF87Rvt8LbJ7/wA7AEfG+FJeaZpPIBAIZTDIwMqynqCAbKbveqjMlyq1GcqIrV1AUVKmHEKQIMhigLsRmBAmWDGxNUAkkgALJJ2tVCxSuL4aUXZ2YyJxhmVUFZl6FFwga4STqYK1EWUUwqYVACgAAAAAAaAAaC0tDU+luAQVkEEEAgjQ+htJRGfwNmMlpfqbBdouCfWaYwVGo11hqdZNUYGQCPaWdV8zpJkukfz/AEsVjhZ2iwIr9zvb1it1rMBUVR9YamGCO8SadNtsiGY5GDkBJw2BECjCoAUCAAIAAyAAGlqbcb6tK9rVZGW7Vy5o1SxK8x2GJiPZVlUBT0k6MSLo2p/m9kgaO1/nztqsoIIIkHUWxTbb2Yit0ubc2ql3FS6eKkoBNZHJjlKB4wT4QOpGUDE04dd/8ViGqOBmPCqnMKnloSdWOeQgADtNJFPlgtXVmakoOU8t1Zm+6oefM4RqRY/g9VGo0+XOFVCw3iXCAIbzH466EWYhnR1Fq/xBBLBhIzs9pHMWVcSTvn1t0dNu0zn6nZMR3S91E5y3nCKCQUrzmVYkBGU+2DCj3sS694ginTL99vERhUa4F90eZgFjufICFvEnemQ4OaPKLlFSoUdVBnYYy56YbHcFZTTQKxIUAA7mBGfnlmOs26Iffa7bGMlULXIfdMwJ2ytBxOi+b0ApqhTAYwtT7rHaYidvgLT3czI87FXdNza5pcmF0wOhfWemhCFKjj+nUiUiAxaDmFJGmuQ3yJu9AIsAk7knVicyT5k/2yAssY4b5DMuJziUxmEFMqKc+blmA8ns5AtjB3qysRVSWwBxThy1lgkqynEjjxU22I/UbiwPC+JuXaheEwVkGKQDyqqf5iPpHvKYKmzwrZL2oEU1Zo5KsWrAmJphHOvk4ptG+ECxPy+ZBh+aoSJ6NIs3Mb0RfdB3I6n8B6kW1f7mKq4TIIMqw1RhoRYm6A8tMRxNhWSDIJgSZ3nrvbthbWKVGUm7sS3Lif2n1etC1wMQ2WsumJDvnquo9DaTAaryf6aHIe+439F/P0t3xsEU5VSSGUEjxqrMFcodmwk5j9Ld8Kk0lO2eHqVBIU/FYNhN5srLdZcyJotu2G2W2MaBeInwfG0V1OZ9P3tq2W8VbHvgN4vTVKrXeicLAA1Kn+UpMDCD4nYgxsIJOwLi6XZaS8tBCjQanPMknUknMk5k2y2WGJAvFOGlwtWkcFdCYbYjcMNwen7AgrgvERVptlhdBhddQDE5HcEZjfrnbVssIA1jp/NrdN4vnbLZZgLkP1t8/wD5dDEf57qYIYbU1M5HxEZ90d55VUMhBzBmR1tlssmJFfRzdThOd3eI60iT+KknTaZGpFn1MZ/A/pbLZYQzdI/n+lgaxN5dqI/o04FY71GIBFMDpBBY9IUTJK5bLMljO+3NKtM06igo23ToR0I2sp4beXu9QXas2MHKlU3IzhWH+05+UdCdWy0vcpbFhX+fhYfid+Wij1H8KiTAm2Wy1ckg3DLoylqtX+tU1GopqPDTU+WpO7SdMIA/EaJu7m8UxKN/Vp9c8mWcsQn46ea5bLMQ1u1YMFZTKsAQeoMEa+UWB4rWhyP5pbdsttgum2ZYytJPuVp6fNqI50YYqY91TBk/ebInoIGxntSaDu3+HPfj2T7wH5jp5iDlst0PSNnPzQxu7ksybzM+VjLzeRTploJiAANSSYA+JIGdstlnN+UzpOaQOeHg0itTN3OJmGz7FTqAuQHp1Jt1wy9ElqVT+qgBJGjqdG8j1H/Ay2Wh6VQrzJ2HkWWOvOqwc6dI5gjJ6kSJHRQQfUr0NtWyzfYmPLF91/7OotA53eoYoHU0m1NMjUr7p20PWzwi2WyzwuV2DF1Sly/qLeJNiK0QYLyWPRB4vidPjYCm31WotPWhUMU+tJj7Hmp2O3pbLZan3HHhDQ1BbLZbLdJlR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 descr="https://www.simple-talk.com/iwritefor/articlefiles/901-DA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12281"/>
            <a:ext cx="3950940" cy="297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Đệ quy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1945481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 smtClean="0"/>
          </a:p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 smtClean="0"/>
          </a:p>
          <a:p>
            <a:r>
              <a:rPr lang="en-US" dirty="0" err="1" smtClean="0"/>
              <a:t>Đệ</a:t>
            </a:r>
            <a:r>
              <a:rPr lang="en-US" dirty="0" smtClean="0"/>
              <a:t> qui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3012281"/>
            <a:ext cx="3652795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ublic void sort(</a:t>
            </a:r>
            <a:r>
              <a:rPr lang="en-US" dirty="0" err="1" smtClean="0"/>
              <a:t>int</a:t>
            </a:r>
            <a:r>
              <a:rPr lang="en-US" dirty="0" smtClean="0"/>
              <a:t>[] a, </a:t>
            </a:r>
            <a:r>
              <a:rPr lang="en-US" dirty="0" err="1" smtClean="0"/>
              <a:t>int</a:t>
            </a:r>
            <a:r>
              <a:rPr lang="en-US" dirty="0" smtClean="0"/>
              <a:t> i){</a:t>
            </a:r>
          </a:p>
          <a:p>
            <a:pPr lvl="1"/>
            <a:r>
              <a:rPr lang="en-US" dirty="0" smtClean="0"/>
              <a:t>if(i &gt;= </a:t>
            </a:r>
            <a:r>
              <a:rPr lang="en-US" dirty="0" err="1" smtClean="0"/>
              <a:t>a.length</a:t>
            </a:r>
            <a:r>
              <a:rPr lang="en-US" dirty="0" smtClean="0"/>
              <a:t>){</a:t>
            </a:r>
          </a:p>
          <a:p>
            <a:pPr lvl="1"/>
            <a:r>
              <a:rPr lang="en-US" dirty="0" smtClean="0"/>
              <a:t>     return;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 = i + 1; j &lt; </a:t>
            </a:r>
            <a:r>
              <a:rPr lang="en-US" dirty="0" err="1" smtClean="0"/>
              <a:t>a.length</a:t>
            </a:r>
            <a:r>
              <a:rPr lang="en-US" dirty="0" smtClean="0"/>
              <a:t>; j++){</a:t>
            </a:r>
          </a:p>
          <a:p>
            <a:pPr lvl="2"/>
            <a:r>
              <a:rPr lang="en-US" dirty="0" smtClean="0"/>
              <a:t>if(a[i] &lt; a[j]){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tmp</a:t>
            </a:r>
            <a:r>
              <a:rPr lang="en-US" dirty="0" smtClean="0"/>
              <a:t> = a[i];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a[i] = a[j];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 a[j] = </a:t>
            </a:r>
            <a:r>
              <a:rPr lang="en-US" dirty="0" err="1" smtClean="0"/>
              <a:t>tmp</a:t>
            </a:r>
            <a:r>
              <a:rPr lang="en-US" dirty="0" smtClean="0"/>
              <a:t>;</a:t>
            </a:r>
          </a:p>
          <a:p>
            <a:pPr lvl="2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b="1" dirty="0" smtClean="0">
                <a:solidFill>
                  <a:srgbClr val="FF3300"/>
                </a:solidFill>
              </a:rPr>
              <a:t>sort(a, i + 1);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phương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sort()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77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Roboto"/>
              </a:rPr>
              <a:t>Tổng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kết</a:t>
            </a:r>
            <a:r>
              <a:rPr lang="en-US" dirty="0">
                <a:ea typeface="Roboto"/>
              </a:rPr>
              <a:t> </a:t>
            </a:r>
            <a:r>
              <a:rPr lang="en-US" dirty="0" err="1">
                <a:ea typeface="Roboto"/>
              </a:rPr>
              <a:t>nội</a:t>
            </a:r>
            <a:r>
              <a:rPr lang="en-US" dirty="0">
                <a:ea typeface="Roboto"/>
              </a:rPr>
              <a:t> dung </a:t>
            </a:r>
            <a:r>
              <a:rPr lang="en-US" dirty="0" err="1">
                <a:ea typeface="Roboto"/>
              </a:rPr>
              <a:t>bài</a:t>
            </a:r>
            <a:r>
              <a:rPr lang="en-US" dirty="0">
                <a:ea typeface="Roboto"/>
              </a:rPr>
              <a:t> </a:t>
            </a:r>
            <a:r>
              <a:rPr lang="en-US" dirty="0" err="1" smtClean="0">
                <a:ea typeface="Roboto"/>
              </a:rPr>
              <a:t>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constructor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static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/>
              <a:t>nội</a:t>
            </a:r>
            <a:endParaRPr lang="en-US" dirty="0"/>
          </a:p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8 </a:t>
            </a:r>
            <a:r>
              <a:rPr lang="en-US" dirty="0" err="1" smtClean="0"/>
              <a:t>buổi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8 – </a:t>
            </a:r>
            <a:r>
              <a:rPr lang="en-US" dirty="0" err="1" smtClean="0"/>
              <a:t>bài</a:t>
            </a:r>
            <a:r>
              <a:rPr lang="en-US" dirty="0" smtClean="0"/>
              <a:t> 3</a:t>
            </a:r>
          </a:p>
          <a:p>
            <a:r>
              <a:rPr lang="en-US" dirty="0" smtClean="0"/>
              <a:t>Lab 8 – </a:t>
            </a:r>
            <a:r>
              <a:rPr lang="en-US" dirty="0" err="1" smtClean="0"/>
              <a:t>bài</a:t>
            </a:r>
            <a:r>
              <a:rPr lang="en-US" dirty="0" smtClean="0"/>
              <a:t> 4</a:t>
            </a:r>
          </a:p>
          <a:p>
            <a:r>
              <a:rPr lang="en-US" smtClean="0"/>
              <a:t>Lab 8 </a:t>
            </a:r>
            <a:r>
              <a:rPr lang="en-US" dirty="0" smtClean="0"/>
              <a:t>– </a:t>
            </a:r>
            <a:r>
              <a:rPr lang="en-US" dirty="0" err="1" smtClean="0"/>
              <a:t>bài</a:t>
            </a:r>
            <a:r>
              <a:rPr lang="en-US" dirty="0" smtClean="0"/>
              <a:t> 5 (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0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constructor </a:t>
            </a:r>
            <a:r>
              <a:rPr lang="en-US" dirty="0" err="1" smtClean="0"/>
              <a:t>thì</a:t>
            </a:r>
            <a:r>
              <a:rPr lang="en-US" dirty="0" smtClean="0"/>
              <a:t> Java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b="1" dirty="0" smtClean="0"/>
              <a:t>constructor </a:t>
            </a:r>
            <a:r>
              <a:rPr lang="en-US" b="1" dirty="0" err="1" smtClean="0"/>
              <a:t>mặc</a:t>
            </a:r>
            <a:r>
              <a:rPr lang="en-US" b="1" dirty="0" smtClean="0"/>
              <a:t> </a:t>
            </a:r>
            <a:r>
              <a:rPr lang="en-US" b="1" dirty="0" err="1" smtClean="0"/>
              <a:t>định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constructor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constructor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this(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)</a:t>
            </a:r>
            <a:r>
              <a:rPr lang="en-US" dirty="0" smtClean="0"/>
              <a:t>,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constructor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super(</a:t>
            </a:r>
            <a:r>
              <a:rPr lang="en-US" b="1" dirty="0" err="1" smtClean="0"/>
              <a:t>tham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constructor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constructor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constructor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b="1" dirty="0" smtClean="0"/>
              <a:t>super()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constructor (super() </a:t>
            </a:r>
            <a:r>
              <a:rPr lang="en-US" dirty="0" err="1" smtClean="0"/>
              <a:t>hoặc</a:t>
            </a:r>
            <a:r>
              <a:rPr lang="en-US" dirty="0" smtClean="0"/>
              <a:t> this())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constructor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constructor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2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ở </a:t>
            </a:r>
            <a:r>
              <a:rPr lang="en-US" dirty="0" err="1" smtClean="0"/>
              <a:t>đâu</a:t>
            </a:r>
            <a:r>
              <a:rPr lang="en-US" dirty="0" smtClean="0"/>
              <a:t>?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21407" y="2286000"/>
            <a:ext cx="572285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public class Parent{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public Parent(</a:t>
            </a:r>
            <a:r>
              <a:rPr lang="en-US" sz="3200" dirty="0" err="1" smtClean="0"/>
              <a:t>int</a:t>
            </a:r>
            <a:r>
              <a:rPr lang="en-US" sz="3200" dirty="0" smtClean="0"/>
              <a:t> x){}</a:t>
            </a:r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121408" y="4713982"/>
            <a:ext cx="5722849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public class Child extends Parent{</a:t>
            </a:r>
          </a:p>
          <a:p>
            <a:r>
              <a:rPr lang="en-US" sz="3200" dirty="0" smtClean="0"/>
              <a:t>}</a:t>
            </a:r>
            <a:endParaRPr lang="en-US" sz="3200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H="1" flipV="1">
            <a:off x="4982832" y="3855660"/>
            <a:ext cx="1" cy="858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1)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3) slide </a:t>
            </a:r>
            <a:r>
              <a:rPr lang="en-US" dirty="0" err="1" smtClean="0"/>
              <a:t>trước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3169690" y="3257729"/>
            <a:ext cx="0" cy="476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05379" y="2057400"/>
            <a:ext cx="43286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class Parent{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public Parent(</a:t>
            </a:r>
            <a:r>
              <a:rPr lang="en-US" sz="2400" dirty="0" err="1" smtClean="0"/>
              <a:t>int</a:t>
            </a:r>
            <a:r>
              <a:rPr lang="en-US" sz="2400" dirty="0" smtClean="0"/>
              <a:t> x){}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05379" y="3733800"/>
            <a:ext cx="432862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public class Child extends Parent{</a:t>
            </a:r>
          </a:p>
          <a:p>
            <a:r>
              <a:rPr lang="en-US" sz="2400" dirty="0" smtClean="0"/>
              <a:t>     public Child(){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super()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8" name="Explosion 2 7"/>
          <p:cNvSpPr/>
          <p:nvPr/>
        </p:nvSpPr>
        <p:spPr>
          <a:xfrm>
            <a:off x="2895600" y="3962400"/>
            <a:ext cx="5867400" cy="2667000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4 </a:t>
            </a:r>
            <a:r>
              <a:rPr lang="en-US" dirty="0" err="1"/>
              <a:t>thì</a:t>
            </a:r>
            <a:r>
              <a:rPr lang="en-US" dirty="0"/>
              <a:t> Parent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constructor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 smtClean="0"/>
              <a:t>dịch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Hiện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thực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hóa</a:t>
            </a:r>
            <a:r>
              <a:rPr lang="en-US" dirty="0" smtClean="0">
                <a:solidFill>
                  <a:schemeClr val="bg1"/>
                </a:solidFill>
              </a:rPr>
              <a:t> 2 slide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5297" y="198438"/>
            <a:ext cx="6629400" cy="487362"/>
          </a:xfrm>
        </p:spPr>
        <p:txBody>
          <a:bodyPr/>
          <a:lstStyle/>
          <a:p>
            <a:r>
              <a:rPr lang="en-US" dirty="0" smtClean="0"/>
              <a:t>Minh </a:t>
            </a:r>
            <a:r>
              <a:rPr lang="en-US" dirty="0" err="1" smtClean="0"/>
              <a:t>họa</a:t>
            </a:r>
            <a:r>
              <a:rPr lang="en-US" dirty="0" smtClean="0"/>
              <a:t> constructor,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constructor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008017"/>
            <a:ext cx="6723090" cy="27257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4056017"/>
            <a:ext cx="5486399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024" y="3247209"/>
            <a:ext cx="6867551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sô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863" y="1728513"/>
            <a:ext cx="715427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9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905000"/>
          </a:xfrm>
        </p:spPr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238500"/>
            <a:ext cx="2438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v</a:t>
            </a:r>
            <a:r>
              <a:rPr lang="en-US" sz="2400" dirty="0" smtClean="0"/>
              <a:t>oid m(</a:t>
            </a:r>
            <a:r>
              <a:rPr lang="en-US" sz="2400" dirty="0" err="1" smtClean="0"/>
              <a:t>int</a:t>
            </a:r>
            <a:r>
              <a:rPr lang="en-US" sz="2400" dirty="0" smtClean="0"/>
              <a:t> x){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x+=5;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95591" y="3579168"/>
            <a:ext cx="74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x=3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72200" y="3579168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x=?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5562600" y="3810000"/>
            <a:ext cx="609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 flipV="1">
            <a:off x="2436705" y="3810000"/>
            <a:ext cx="68749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24200" y="4648200"/>
            <a:ext cx="24384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v</a:t>
            </a:r>
            <a:r>
              <a:rPr lang="en-US" sz="2400" dirty="0" smtClean="0"/>
              <a:t>oid m(</a:t>
            </a:r>
            <a:r>
              <a:rPr lang="en-US" sz="2400" dirty="0" err="1" smtClean="0"/>
              <a:t>int</a:t>
            </a:r>
            <a:r>
              <a:rPr lang="en-US" sz="2400" dirty="0" smtClean="0"/>
              <a:t>[] x){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x[0]+=5;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4988868"/>
            <a:ext cx="103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X[0]=3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172200" y="498886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X[0]=?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5" idx="3"/>
            <a:endCxn id="17" idx="1"/>
          </p:cNvCxnSpPr>
          <p:nvPr/>
        </p:nvCxnSpPr>
        <p:spPr>
          <a:xfrm>
            <a:off x="5562600" y="5219700"/>
            <a:ext cx="609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3"/>
            <a:endCxn id="15" idx="1"/>
          </p:cNvCxnSpPr>
          <p:nvPr/>
        </p:nvCxnSpPr>
        <p:spPr>
          <a:xfrm flipV="1">
            <a:off x="2478571" y="5219700"/>
            <a:ext cx="64562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37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7167</TotalTime>
  <Words>1528</Words>
  <Application>Microsoft Office PowerPoint</Application>
  <PresentationFormat>On-screen Show (4:3)</PresentationFormat>
  <Paragraphs>367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Courier New</vt:lpstr>
      <vt:lpstr>Roboto</vt:lpstr>
      <vt:lpstr>Roboto Lt</vt:lpstr>
      <vt:lpstr>Segoe UI</vt:lpstr>
      <vt:lpstr>Wingdings</vt:lpstr>
      <vt:lpstr>Custom Design</vt:lpstr>
      <vt:lpstr>Lập trình Java 1</vt:lpstr>
      <vt:lpstr>Mục tiêu</vt:lpstr>
      <vt:lpstr>Vấn đề về Constructor</vt:lpstr>
      <vt:lpstr>Trắc nghiệm</vt:lpstr>
      <vt:lpstr>Giải thích</vt:lpstr>
      <vt:lpstr>PowerPoint Presentation</vt:lpstr>
      <vt:lpstr>Minh họa constructor, quan hệ giữa constructor lớp cha và lớp con </vt:lpstr>
      <vt:lpstr>Thêm vào hàm dựng không có tham số và dòng lệnh hiển thị có 1 tham sô</vt:lpstr>
      <vt:lpstr>Tham số phương thức</vt:lpstr>
      <vt:lpstr>Phân loại tham số</vt:lpstr>
      <vt:lpstr>Truyền tham số cho phương thức</vt:lpstr>
      <vt:lpstr>PowerPoint Presentation</vt:lpstr>
      <vt:lpstr>Tham số biến đổi (varargs)</vt:lpstr>
      <vt:lpstr>Truyền tham biến đổi (varargs)</vt:lpstr>
      <vt:lpstr>PowerPoint Presentation</vt:lpstr>
      <vt:lpstr>Lab 8 buổi 1</vt:lpstr>
      <vt:lpstr>Lập trình Java 1</vt:lpstr>
      <vt:lpstr>static</vt:lpstr>
      <vt:lpstr>static</vt:lpstr>
      <vt:lpstr>static</vt:lpstr>
      <vt:lpstr>PowerPoint Presentation</vt:lpstr>
      <vt:lpstr>Định nghĩa hằng</vt:lpstr>
      <vt:lpstr>Chọn đoạn mã đúng</vt:lpstr>
      <vt:lpstr>Lớp Object</vt:lpstr>
      <vt:lpstr>Lớp nội</vt:lpstr>
      <vt:lpstr>Đệ quy</vt:lpstr>
      <vt:lpstr>PowerPoint Presentation</vt:lpstr>
      <vt:lpstr>Tổng kết nội dung bài học</vt:lpstr>
      <vt:lpstr>Lab 8 buổi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1314</cp:revision>
  <dcterms:created xsi:type="dcterms:W3CDTF">2013-04-23T08:05:33Z</dcterms:created>
  <dcterms:modified xsi:type="dcterms:W3CDTF">2022-06-09T13:14:17Z</dcterms:modified>
</cp:coreProperties>
</file>