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62a5d879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62a5d879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62a5d879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62a5d879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62a5d879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62a5d879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62a5d879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62a5d879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62a5d879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62a5d879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62a5d879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62a5d879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2a5d879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2a5d879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2a5d879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2a5d879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2a5d879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62a5d879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62a5d879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62a5d879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62a5d879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62a5d879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62a5d879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62a5d879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knexjs.org/"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319099" y="1071375"/>
            <a:ext cx="65058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t>NodeJS </a:t>
            </a:r>
            <a:endParaRPr sz="6000"/>
          </a:p>
          <a:p>
            <a:pPr indent="0" lvl="0" marL="0" rtl="0" algn="ctr">
              <a:spcBef>
                <a:spcPts val="0"/>
              </a:spcBef>
              <a:spcAft>
                <a:spcPts val="0"/>
              </a:spcAft>
              <a:buNone/>
            </a:pPr>
            <a:r>
              <a:rPr lang="en" sz="6000"/>
              <a:t>Training Document	</a:t>
            </a:r>
            <a:endParaRPr sz="6000"/>
          </a:p>
        </p:txBody>
      </p:sp>
      <p:sp>
        <p:nvSpPr>
          <p:cNvPr id="129" name="Google Shape;129;p13"/>
          <p:cNvSpPr txBox="1"/>
          <p:nvPr>
            <p:ph idx="1" type="subTitle"/>
          </p:nvPr>
        </p:nvSpPr>
        <p:spPr>
          <a:xfrm>
            <a:off x="1891350" y="2684033"/>
            <a:ext cx="5361300" cy="52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a:t>
            </a:r>
            <a:r>
              <a:rPr lang="en" sz="2400"/>
              <a:t>y</a:t>
            </a:r>
            <a:r>
              <a:rPr lang="en"/>
              <a:t> </a:t>
            </a:r>
            <a:r>
              <a:rPr lang="en" sz="1800"/>
              <a:t>ChauNNT@MakeFamousApp.com</a:t>
            </a:r>
            <a:endParaRPr/>
          </a:p>
        </p:txBody>
      </p:sp>
      <p:pic>
        <p:nvPicPr>
          <p:cNvPr id="130" name="Google Shape;130;p13"/>
          <p:cNvPicPr preferRelativeResize="0"/>
          <p:nvPr/>
        </p:nvPicPr>
        <p:blipFill>
          <a:blip r:embed="rId3">
            <a:alphaModFix/>
          </a:blip>
          <a:stretch>
            <a:fillRect/>
          </a:stretch>
        </p:blipFill>
        <p:spPr>
          <a:xfrm>
            <a:off x="3318324" y="3255073"/>
            <a:ext cx="2113024" cy="387950"/>
          </a:xfrm>
          <a:prstGeom prst="rect">
            <a:avLst/>
          </a:prstGeom>
          <a:noFill/>
          <a:ln>
            <a:noFill/>
          </a:ln>
        </p:spPr>
      </p:pic>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ExpressJS</a:t>
            </a:r>
            <a:r>
              <a:rPr lang="en"/>
              <a:t> with SQL</a:t>
            </a:r>
            <a:endParaRPr/>
          </a:p>
        </p:txBody>
      </p:sp>
      <p:sp>
        <p:nvSpPr>
          <p:cNvPr id="203" name="Google Shape;203;p22"/>
          <p:cNvSpPr txBox="1"/>
          <p:nvPr>
            <p:ph idx="2" type="body"/>
          </p:nvPr>
        </p:nvSpPr>
        <p:spPr>
          <a:xfrm>
            <a:off x="215750" y="993925"/>
            <a:ext cx="8400000" cy="34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Server initial files</a:t>
            </a:r>
            <a:endParaRPr sz="2400"/>
          </a:p>
          <a:p>
            <a:pPr indent="-381000" lvl="1" marL="914400" rtl="0" algn="l">
              <a:spcBef>
                <a:spcPts val="1200"/>
              </a:spcBef>
              <a:spcAft>
                <a:spcPts val="0"/>
              </a:spcAft>
              <a:buSzPts val="2400"/>
              <a:buChar char="○"/>
            </a:pPr>
            <a:r>
              <a:rPr lang="en" sz="2400"/>
              <a:t>package.json: contains libraries and their version, commands to run server (ex: npm run, npm start)</a:t>
            </a:r>
            <a:endParaRPr sz="2400"/>
          </a:p>
          <a:p>
            <a:pPr indent="-381000" lvl="1" marL="914400" rtl="0" algn="l">
              <a:spcBef>
                <a:spcPts val="0"/>
              </a:spcBef>
              <a:spcAft>
                <a:spcPts val="0"/>
              </a:spcAft>
              <a:buSzPts val="2400"/>
              <a:buChar char="○"/>
            </a:pPr>
            <a:r>
              <a:rPr lang="en" sz="2400"/>
              <a:t>app.js: server init file </a:t>
            </a:r>
            <a:endParaRPr sz="2400"/>
          </a:p>
          <a:p>
            <a:pPr indent="-381000" lvl="1" marL="914400" rtl="0" algn="l">
              <a:spcBef>
                <a:spcPts val="0"/>
              </a:spcBef>
              <a:spcAft>
                <a:spcPts val="0"/>
              </a:spcAft>
              <a:buSzPts val="2400"/>
              <a:buChar char="○"/>
            </a:pPr>
            <a:r>
              <a:rPr lang="en" sz="2400"/>
              <a:t>.env: environment variables which can be use like global constants</a:t>
            </a:r>
            <a:endParaRPr sz="2400"/>
          </a:p>
        </p:txBody>
      </p:sp>
      <p:sp>
        <p:nvSpPr>
          <p:cNvPr id="204" name="Google Shape;204;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2"/>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ExpressJS with SQL</a:t>
            </a:r>
            <a:endParaRPr/>
          </a:p>
        </p:txBody>
      </p:sp>
      <p:sp>
        <p:nvSpPr>
          <p:cNvPr id="211" name="Google Shape;211;p23"/>
          <p:cNvSpPr txBox="1"/>
          <p:nvPr>
            <p:ph idx="2" type="body"/>
          </p:nvPr>
        </p:nvSpPr>
        <p:spPr>
          <a:xfrm>
            <a:off x="215750" y="993925"/>
            <a:ext cx="5476200" cy="34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t>“Config” folder: contains configurations</a:t>
            </a:r>
            <a:endParaRPr sz="2400"/>
          </a:p>
          <a:p>
            <a:pPr indent="-381000" lvl="0" marL="457200" rtl="0" algn="l">
              <a:spcBef>
                <a:spcPts val="1200"/>
              </a:spcBef>
              <a:spcAft>
                <a:spcPts val="0"/>
              </a:spcAft>
              <a:buSzPts val="2400"/>
              <a:buChar char="●"/>
            </a:pPr>
            <a:r>
              <a:rPr lang="en" sz="2400"/>
              <a:t>config: setting for app (like global config) such as JWT key, documentation, </a:t>
            </a:r>
            <a:r>
              <a:rPr lang="en" sz="2400"/>
              <a:t>domain whitelist to use API, host, port</a:t>
            </a:r>
            <a:endParaRPr sz="2400"/>
          </a:p>
          <a:p>
            <a:pPr indent="-381000" lvl="0" marL="457200" rtl="0" algn="l">
              <a:spcBef>
                <a:spcPts val="0"/>
              </a:spcBef>
              <a:spcAft>
                <a:spcPts val="0"/>
              </a:spcAft>
              <a:buSzPts val="2400"/>
              <a:buChar char="●"/>
            </a:pPr>
            <a:r>
              <a:rPr lang="en" sz="2400"/>
              <a:t>Database: database connections</a:t>
            </a:r>
            <a:endParaRPr sz="2400"/>
          </a:p>
          <a:p>
            <a:pPr indent="-381000" lvl="0" marL="457200" rtl="0" algn="l">
              <a:spcBef>
                <a:spcPts val="0"/>
              </a:spcBef>
              <a:spcAft>
                <a:spcPts val="0"/>
              </a:spcAft>
              <a:buSzPts val="2400"/>
              <a:buChar char="●"/>
            </a:pPr>
            <a:r>
              <a:rPr lang="en" sz="2400"/>
              <a:t>Seeder: contain js file to run seeding (init database)</a:t>
            </a:r>
            <a:endParaRPr sz="2400"/>
          </a:p>
        </p:txBody>
      </p:sp>
      <p:sp>
        <p:nvSpPr>
          <p:cNvPr id="212" name="Google Shape;212;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3"/>
          <p:cNvPicPr preferRelativeResize="0"/>
          <p:nvPr/>
        </p:nvPicPr>
        <p:blipFill>
          <a:blip r:embed="rId3">
            <a:alphaModFix/>
          </a:blip>
          <a:stretch>
            <a:fillRect/>
          </a:stretch>
        </p:blipFill>
        <p:spPr>
          <a:xfrm>
            <a:off x="215749" y="4546498"/>
            <a:ext cx="2113024" cy="387950"/>
          </a:xfrm>
          <a:prstGeom prst="rect">
            <a:avLst/>
          </a:prstGeom>
          <a:noFill/>
          <a:ln>
            <a:noFill/>
          </a:ln>
        </p:spPr>
      </p:pic>
      <p:pic>
        <p:nvPicPr>
          <p:cNvPr id="214" name="Google Shape;214;p23"/>
          <p:cNvPicPr preferRelativeResize="0"/>
          <p:nvPr/>
        </p:nvPicPr>
        <p:blipFill>
          <a:blip r:embed="rId4">
            <a:alphaModFix/>
          </a:blip>
          <a:stretch>
            <a:fillRect/>
          </a:stretch>
        </p:blipFill>
        <p:spPr>
          <a:xfrm>
            <a:off x="5569075" y="1141975"/>
            <a:ext cx="3147251" cy="19230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ExpressJS with SQL</a:t>
            </a:r>
            <a:endParaRPr/>
          </a:p>
        </p:txBody>
      </p:sp>
      <p:sp>
        <p:nvSpPr>
          <p:cNvPr id="220" name="Google Shape;220;p24"/>
          <p:cNvSpPr txBox="1"/>
          <p:nvPr>
            <p:ph idx="2" type="body"/>
          </p:nvPr>
        </p:nvSpPr>
        <p:spPr>
          <a:xfrm>
            <a:off x="215750" y="993925"/>
            <a:ext cx="57735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n" sz="1600"/>
              <a:t>“api/</a:t>
            </a:r>
            <a:r>
              <a:rPr b="1" lang="en" sz="1600"/>
              <a:t>&lt;Modules name&gt;”</a:t>
            </a:r>
            <a:r>
              <a:rPr lang="en" sz="1600"/>
              <a:t> folder: contains source code of APIs modules</a:t>
            </a:r>
            <a:endParaRPr sz="1600"/>
          </a:p>
          <a:p>
            <a:pPr indent="-330200" lvl="0" marL="457200" rtl="0" algn="l">
              <a:spcBef>
                <a:spcPts val="1200"/>
              </a:spcBef>
              <a:spcAft>
                <a:spcPts val="0"/>
              </a:spcAft>
              <a:buSzPts val="1600"/>
              <a:buChar char="●"/>
            </a:pPr>
            <a:r>
              <a:rPr lang="en" sz="1600"/>
              <a:t>docs: define document for APIs (swagger will be rendered based on this, remember to have </a:t>
            </a:r>
            <a:r>
              <a:rPr b="1" lang="en" sz="1600"/>
              <a:t>“-docs.yaml”</a:t>
            </a:r>
            <a:r>
              <a:rPr lang="en" sz="1600"/>
              <a:t> in file name)</a:t>
            </a:r>
            <a:endParaRPr sz="1600"/>
          </a:p>
          <a:p>
            <a:pPr indent="-330200" lvl="0" marL="457200" rtl="0" algn="l">
              <a:spcBef>
                <a:spcPts val="0"/>
              </a:spcBef>
              <a:spcAft>
                <a:spcPts val="0"/>
              </a:spcAft>
              <a:buSzPts val="1600"/>
              <a:buChar char="●"/>
            </a:pPr>
            <a:r>
              <a:rPr lang="en" sz="1600"/>
              <a:t>handler: define process of controller / manager of modules</a:t>
            </a:r>
            <a:endParaRPr sz="1600"/>
          </a:p>
          <a:p>
            <a:pPr indent="-330200" lvl="0" marL="457200" rtl="0" algn="l">
              <a:spcBef>
                <a:spcPts val="0"/>
              </a:spcBef>
              <a:spcAft>
                <a:spcPts val="0"/>
              </a:spcAft>
              <a:buSzPts val="1600"/>
              <a:buChar char="●"/>
            </a:pPr>
            <a:r>
              <a:rPr lang="en" sz="1600"/>
              <a:t>services: define function to query database</a:t>
            </a:r>
            <a:endParaRPr sz="1600"/>
          </a:p>
          <a:p>
            <a:pPr indent="-330200" lvl="0" marL="457200" rtl="0" algn="l">
              <a:spcBef>
                <a:spcPts val="0"/>
              </a:spcBef>
              <a:spcAft>
                <a:spcPts val="0"/>
              </a:spcAft>
              <a:buSzPts val="1600"/>
              <a:buChar char="●"/>
            </a:pPr>
            <a:r>
              <a:rPr lang="en" sz="1600"/>
              <a:t>routes: define process for each route of these API</a:t>
            </a:r>
            <a:endParaRPr sz="1600"/>
          </a:p>
        </p:txBody>
      </p:sp>
      <p:sp>
        <p:nvSpPr>
          <p:cNvPr id="221" name="Google Shape;221;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24"/>
          <p:cNvPicPr preferRelativeResize="0"/>
          <p:nvPr/>
        </p:nvPicPr>
        <p:blipFill>
          <a:blip r:embed="rId3">
            <a:alphaModFix/>
          </a:blip>
          <a:stretch>
            <a:fillRect/>
          </a:stretch>
        </p:blipFill>
        <p:spPr>
          <a:xfrm>
            <a:off x="215749" y="4546498"/>
            <a:ext cx="2113024" cy="387950"/>
          </a:xfrm>
          <a:prstGeom prst="rect">
            <a:avLst/>
          </a:prstGeom>
          <a:noFill/>
          <a:ln>
            <a:noFill/>
          </a:ln>
        </p:spPr>
      </p:pic>
      <p:pic>
        <p:nvPicPr>
          <p:cNvPr id="223" name="Google Shape;223;p24"/>
          <p:cNvPicPr preferRelativeResize="0"/>
          <p:nvPr/>
        </p:nvPicPr>
        <p:blipFill>
          <a:blip r:embed="rId4">
            <a:alphaModFix/>
          </a:blip>
          <a:stretch>
            <a:fillRect/>
          </a:stretch>
        </p:blipFill>
        <p:spPr>
          <a:xfrm>
            <a:off x="5989250" y="993925"/>
            <a:ext cx="2680750" cy="326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ExpressJS with SQL</a:t>
            </a:r>
            <a:endParaRPr/>
          </a:p>
        </p:txBody>
      </p:sp>
      <p:sp>
        <p:nvSpPr>
          <p:cNvPr id="229" name="Google Shape;229;p25"/>
          <p:cNvSpPr txBox="1"/>
          <p:nvPr>
            <p:ph idx="2" type="body"/>
          </p:nvPr>
        </p:nvSpPr>
        <p:spPr>
          <a:xfrm>
            <a:off x="215750" y="993925"/>
            <a:ext cx="46278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280"/>
              <a:t>Middlewares</a:t>
            </a:r>
            <a:r>
              <a:rPr lang="en" sz="1280"/>
              <a:t>:</a:t>
            </a:r>
            <a:endParaRPr sz="1280"/>
          </a:p>
          <a:p>
            <a:pPr indent="-309880" lvl="0" marL="457200" rtl="0" algn="l">
              <a:spcBef>
                <a:spcPts val="1200"/>
              </a:spcBef>
              <a:spcAft>
                <a:spcPts val="0"/>
              </a:spcAft>
              <a:buSzPts val="1280"/>
              <a:buChar char="●"/>
            </a:pPr>
            <a:r>
              <a:rPr lang="en" sz="1280"/>
              <a:t>appMiddleware: setting for global app </a:t>
            </a:r>
            <a:endParaRPr sz="1280"/>
          </a:p>
          <a:p>
            <a:pPr indent="-309880" lvl="0" marL="457200" rtl="0" algn="l">
              <a:spcBef>
                <a:spcPts val="0"/>
              </a:spcBef>
              <a:spcAft>
                <a:spcPts val="0"/>
              </a:spcAft>
              <a:buSzPts val="1280"/>
              <a:buChar char="●"/>
            </a:pPr>
            <a:r>
              <a:rPr lang="en" sz="1280"/>
              <a:t>authMiddleware: authentication (verify user, token, etc)</a:t>
            </a:r>
            <a:endParaRPr sz="1280"/>
          </a:p>
          <a:p>
            <a:pPr indent="-309880" lvl="0" marL="457200" rtl="0" algn="l">
              <a:spcBef>
                <a:spcPts val="0"/>
              </a:spcBef>
              <a:spcAft>
                <a:spcPts val="0"/>
              </a:spcAft>
              <a:buSzPts val="1280"/>
              <a:buChar char="●"/>
            </a:pPr>
            <a:r>
              <a:rPr lang="en" sz="1280"/>
              <a:t>errorHandlingMiddleware: handle response when app throws errors</a:t>
            </a:r>
            <a:endParaRPr sz="1280"/>
          </a:p>
          <a:p>
            <a:pPr indent="-309880" lvl="0" marL="457200" rtl="0" algn="l">
              <a:spcBef>
                <a:spcPts val="0"/>
              </a:spcBef>
              <a:spcAft>
                <a:spcPts val="0"/>
              </a:spcAft>
              <a:buSzPts val="1280"/>
              <a:buChar char="●"/>
            </a:pPr>
            <a:r>
              <a:rPr lang="en" sz="1280"/>
              <a:t>preStart: pre-processing to run before calling APIs</a:t>
            </a:r>
            <a:endParaRPr sz="1280"/>
          </a:p>
          <a:p>
            <a:pPr indent="-309880" lvl="0" marL="457200" rtl="0" algn="l">
              <a:spcBef>
                <a:spcPts val="0"/>
              </a:spcBef>
              <a:spcAft>
                <a:spcPts val="0"/>
              </a:spcAft>
              <a:buSzPts val="1280"/>
              <a:buChar char="●"/>
            </a:pPr>
            <a:r>
              <a:rPr lang="en" sz="1280"/>
              <a:t>Response: response template</a:t>
            </a:r>
            <a:endParaRPr sz="1280"/>
          </a:p>
          <a:p>
            <a:pPr indent="-309880" lvl="0" marL="457200" rtl="0" algn="l">
              <a:spcBef>
                <a:spcPts val="0"/>
              </a:spcBef>
              <a:spcAft>
                <a:spcPts val="0"/>
              </a:spcAft>
              <a:buSzPts val="1280"/>
              <a:buChar char="●"/>
            </a:pPr>
            <a:r>
              <a:rPr lang="en" sz="1280"/>
              <a:t>viewMiddleware: NOT-IN-USE, only use when we implement front-end with expressjs</a:t>
            </a:r>
            <a:endParaRPr sz="1280"/>
          </a:p>
        </p:txBody>
      </p:sp>
      <p:sp>
        <p:nvSpPr>
          <p:cNvPr id="230" name="Google Shape;230;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25"/>
          <p:cNvPicPr preferRelativeResize="0"/>
          <p:nvPr/>
        </p:nvPicPr>
        <p:blipFill>
          <a:blip r:embed="rId3">
            <a:alphaModFix/>
          </a:blip>
          <a:stretch>
            <a:fillRect/>
          </a:stretch>
        </p:blipFill>
        <p:spPr>
          <a:xfrm>
            <a:off x="215749" y="4546498"/>
            <a:ext cx="2113024" cy="387950"/>
          </a:xfrm>
          <a:prstGeom prst="rect">
            <a:avLst/>
          </a:prstGeom>
          <a:noFill/>
          <a:ln>
            <a:noFill/>
          </a:ln>
        </p:spPr>
      </p:pic>
      <p:pic>
        <p:nvPicPr>
          <p:cNvPr id="232" name="Google Shape;232;p25"/>
          <p:cNvPicPr preferRelativeResize="0"/>
          <p:nvPr/>
        </p:nvPicPr>
        <p:blipFill rotWithShape="1">
          <a:blip r:embed="rId4">
            <a:alphaModFix/>
          </a:blip>
          <a:srcRect b="0" l="0" r="25667" t="0"/>
          <a:stretch/>
        </p:blipFill>
        <p:spPr>
          <a:xfrm>
            <a:off x="4934772" y="993925"/>
            <a:ext cx="4000275" cy="296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238" name="Google Shape;238;p26"/>
          <p:cNvSpPr txBox="1"/>
          <p:nvPr>
            <p:ph idx="2" type="body"/>
          </p:nvPr>
        </p:nvSpPr>
        <p:spPr>
          <a:xfrm>
            <a:off x="208950" y="926975"/>
            <a:ext cx="8726100" cy="3471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260"/>
              <a:t>Create APIs to insert, delete, update, view detail, view list of </a:t>
            </a:r>
            <a:r>
              <a:rPr b="1" lang="en" sz="1260"/>
              <a:t>newspaper</a:t>
            </a:r>
            <a:endParaRPr sz="1260"/>
          </a:p>
          <a:p>
            <a:pPr indent="-308610" lvl="0" marL="457200" rtl="0" algn="l">
              <a:lnSpc>
                <a:spcPct val="105000"/>
              </a:lnSpc>
              <a:spcBef>
                <a:spcPts val="1200"/>
              </a:spcBef>
              <a:spcAft>
                <a:spcPts val="0"/>
              </a:spcAft>
              <a:buSzPts val="1260"/>
              <a:buAutoNum type="arabicPeriod"/>
            </a:pPr>
            <a:r>
              <a:rPr lang="en" sz="1260"/>
              <a:t>Create a module folder </a:t>
            </a:r>
            <a:r>
              <a:rPr b="1" lang="en" sz="1260"/>
              <a:t>“Newspaper”</a:t>
            </a:r>
            <a:r>
              <a:rPr lang="en" sz="1260"/>
              <a:t> in </a:t>
            </a:r>
            <a:r>
              <a:rPr b="1" lang="en" sz="1260"/>
              <a:t>server/api/</a:t>
            </a:r>
            <a:endParaRPr b="1" sz="1260"/>
          </a:p>
          <a:p>
            <a:pPr indent="-308610" lvl="0" marL="457200" rtl="0" algn="l">
              <a:lnSpc>
                <a:spcPct val="105000"/>
              </a:lnSpc>
              <a:spcBef>
                <a:spcPts val="0"/>
              </a:spcBef>
              <a:spcAft>
                <a:spcPts val="0"/>
              </a:spcAft>
              <a:buSzPts val="1260"/>
              <a:buAutoNum type="arabicPeriod"/>
            </a:pPr>
            <a:r>
              <a:rPr lang="en" sz="1260"/>
              <a:t>Add route to server routes in </a:t>
            </a:r>
            <a:r>
              <a:rPr b="1" lang="en" sz="1260"/>
              <a:t>“server/api.js”</a:t>
            </a:r>
            <a:endParaRPr b="1" sz="1260"/>
          </a:p>
          <a:p>
            <a:pPr indent="-308610" lvl="0" marL="457200" rtl="0" algn="l">
              <a:lnSpc>
                <a:spcPct val="105000"/>
              </a:lnSpc>
              <a:spcBef>
                <a:spcPts val="0"/>
              </a:spcBef>
              <a:spcAft>
                <a:spcPts val="0"/>
              </a:spcAft>
              <a:buSzPts val="1260"/>
              <a:buAutoNum type="arabicPeriod"/>
            </a:pPr>
            <a:r>
              <a:rPr lang="en" sz="1260"/>
              <a:t>Create swagger for “Newspaper” in </a:t>
            </a:r>
            <a:r>
              <a:rPr b="1" lang="en" sz="1260"/>
              <a:t>“docs”</a:t>
            </a:r>
            <a:endParaRPr b="1" sz="1260"/>
          </a:p>
          <a:p>
            <a:pPr indent="-308610" lvl="0" marL="457200" rtl="0" algn="l">
              <a:lnSpc>
                <a:spcPct val="105000"/>
              </a:lnSpc>
              <a:spcBef>
                <a:spcPts val="0"/>
              </a:spcBef>
              <a:spcAft>
                <a:spcPts val="0"/>
              </a:spcAft>
              <a:buSzPts val="1260"/>
              <a:buAutoNum type="arabicPeriod"/>
            </a:pPr>
            <a:r>
              <a:rPr lang="en" sz="1260"/>
              <a:t>Insert API for newspaper in </a:t>
            </a:r>
            <a:r>
              <a:rPr b="1" lang="en" sz="1260"/>
              <a:t>“routes”</a:t>
            </a:r>
            <a:endParaRPr b="1" sz="1260"/>
          </a:p>
          <a:p>
            <a:pPr indent="-308610" lvl="0" marL="457200" rtl="0" algn="l">
              <a:lnSpc>
                <a:spcPct val="105000"/>
              </a:lnSpc>
              <a:spcBef>
                <a:spcPts val="0"/>
              </a:spcBef>
              <a:spcAft>
                <a:spcPts val="0"/>
              </a:spcAft>
              <a:buSzPts val="1260"/>
              <a:buAutoNum type="arabicPeriod"/>
            </a:pPr>
            <a:r>
              <a:rPr lang="en" sz="1260"/>
              <a:t>Insert handler for newspaper in </a:t>
            </a:r>
            <a:r>
              <a:rPr b="1" lang="en" sz="1260"/>
              <a:t>“handler”</a:t>
            </a:r>
            <a:endParaRPr b="1" sz="1260"/>
          </a:p>
          <a:p>
            <a:pPr indent="-308610" lvl="0" marL="457200" rtl="0" algn="l">
              <a:lnSpc>
                <a:spcPct val="105000"/>
              </a:lnSpc>
              <a:spcBef>
                <a:spcPts val="0"/>
              </a:spcBef>
              <a:spcAft>
                <a:spcPts val="0"/>
              </a:spcAft>
              <a:buSzPts val="1260"/>
              <a:buAutoNum type="arabicPeriod"/>
            </a:pPr>
            <a:r>
              <a:rPr lang="en" sz="1260"/>
              <a:t>Create query database method in </a:t>
            </a:r>
            <a:r>
              <a:rPr b="1" lang="en" sz="1260"/>
              <a:t>“</a:t>
            </a:r>
            <a:r>
              <a:rPr b="1" lang="en" sz="1260"/>
              <a:t>Newspaper</a:t>
            </a:r>
            <a:r>
              <a:rPr b="1" lang="en" sz="1260"/>
              <a:t> &gt; services”</a:t>
            </a:r>
            <a:endParaRPr sz="1260"/>
          </a:p>
          <a:p>
            <a:pPr indent="-308610" lvl="0" marL="457200" rtl="0" algn="l">
              <a:lnSpc>
                <a:spcPct val="105000"/>
              </a:lnSpc>
              <a:spcBef>
                <a:spcPts val="0"/>
              </a:spcBef>
              <a:spcAft>
                <a:spcPts val="0"/>
              </a:spcAft>
              <a:buSzPts val="1260"/>
              <a:buAutoNum type="arabicPeriod"/>
            </a:pPr>
            <a:r>
              <a:rPr lang="en" sz="1260"/>
              <a:t>Call functions from step 6 in manager and response value to client</a:t>
            </a:r>
            <a:endParaRPr sz="1260"/>
          </a:p>
          <a:p>
            <a:pPr indent="-308610" lvl="0" marL="457200" rtl="0" algn="l">
              <a:lnSpc>
                <a:spcPct val="105000"/>
              </a:lnSpc>
              <a:spcBef>
                <a:spcPts val="0"/>
              </a:spcBef>
              <a:spcAft>
                <a:spcPts val="0"/>
              </a:spcAft>
              <a:buSzPts val="1260"/>
              <a:buAutoNum type="arabicPeriod"/>
            </a:pPr>
            <a:r>
              <a:rPr lang="en" sz="1260"/>
              <a:t>Run “npm start” and check API in </a:t>
            </a:r>
            <a:r>
              <a:rPr b="1" lang="en" sz="1260"/>
              <a:t>http://localhost:4001/api/docs/#</a:t>
            </a:r>
            <a:endParaRPr b="1" sz="1260"/>
          </a:p>
          <a:p>
            <a:pPr indent="-308610" lvl="0" marL="457200" rtl="0" algn="l">
              <a:lnSpc>
                <a:spcPct val="105000"/>
              </a:lnSpc>
              <a:spcBef>
                <a:spcPts val="0"/>
              </a:spcBef>
              <a:spcAft>
                <a:spcPts val="0"/>
              </a:spcAft>
              <a:buSzPts val="1260"/>
              <a:buAutoNum type="arabicPeriod"/>
            </a:pPr>
            <a:r>
              <a:rPr lang="en" sz="1260"/>
              <a:t>Create unit test case in </a:t>
            </a:r>
            <a:r>
              <a:rPr b="1" lang="en" sz="1260"/>
              <a:t>“test”</a:t>
            </a:r>
            <a:r>
              <a:rPr lang="en" sz="1260"/>
              <a:t> and execute automation test (use “npm run test” command)</a:t>
            </a:r>
            <a:endParaRPr sz="1260"/>
          </a:p>
          <a:p>
            <a:pPr indent="0" lvl="0" marL="0" rtl="0" algn="l">
              <a:lnSpc>
                <a:spcPct val="105000"/>
              </a:lnSpc>
              <a:spcBef>
                <a:spcPts val="1200"/>
              </a:spcBef>
              <a:spcAft>
                <a:spcPts val="0"/>
              </a:spcAft>
              <a:buNone/>
            </a:pPr>
            <a:r>
              <a:rPr lang="en" sz="1260"/>
              <a:t>Expected result:</a:t>
            </a:r>
            <a:endParaRPr sz="1260"/>
          </a:p>
          <a:p>
            <a:pPr indent="-308610" lvl="0" marL="457200" rtl="0" algn="l">
              <a:lnSpc>
                <a:spcPct val="105000"/>
              </a:lnSpc>
              <a:spcBef>
                <a:spcPts val="1200"/>
              </a:spcBef>
              <a:spcAft>
                <a:spcPts val="0"/>
              </a:spcAft>
              <a:buSzPts val="1260"/>
              <a:buChar char="-"/>
            </a:pPr>
            <a:r>
              <a:rPr lang="en" sz="1260"/>
              <a:t>API appears in Swagger and can be used by user via swagger</a:t>
            </a:r>
            <a:endParaRPr sz="1260"/>
          </a:p>
          <a:p>
            <a:pPr indent="-308610" lvl="0" marL="457200" rtl="0" algn="l">
              <a:lnSpc>
                <a:spcPct val="105000"/>
              </a:lnSpc>
              <a:spcBef>
                <a:spcPts val="0"/>
              </a:spcBef>
              <a:spcAft>
                <a:spcPts val="0"/>
              </a:spcAft>
              <a:buSzPts val="1260"/>
              <a:buChar char="-"/>
            </a:pPr>
            <a:r>
              <a:rPr lang="en" sz="1260"/>
              <a:t>API can be used via PostMan tool</a:t>
            </a:r>
            <a:endParaRPr sz="1260"/>
          </a:p>
          <a:p>
            <a:pPr indent="-308610" lvl="0" marL="457200" rtl="0" algn="l">
              <a:lnSpc>
                <a:spcPct val="105000"/>
              </a:lnSpc>
              <a:spcBef>
                <a:spcPts val="0"/>
              </a:spcBef>
              <a:spcAft>
                <a:spcPts val="0"/>
              </a:spcAft>
              <a:buSzPts val="1260"/>
              <a:buChar char="-"/>
            </a:pPr>
            <a:r>
              <a:rPr lang="en" sz="1260"/>
              <a:t>All APIs have at least 1 normal unit test case and 1 abnormal unit test case and All unit test cases must be passed</a:t>
            </a:r>
            <a:endParaRPr sz="1260"/>
          </a:p>
        </p:txBody>
      </p:sp>
      <p:sp>
        <p:nvSpPr>
          <p:cNvPr id="239" name="Google Shape;239;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26"/>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46" name="Google Shape;246;p27"/>
          <p:cNvSpPr txBox="1"/>
          <p:nvPr>
            <p:ph idx="2" type="body"/>
          </p:nvPr>
        </p:nvSpPr>
        <p:spPr>
          <a:xfrm>
            <a:off x="208950" y="926975"/>
            <a:ext cx="8726100" cy="34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Boilerplate’s source code: </a:t>
            </a:r>
            <a:endParaRPr sz="2400"/>
          </a:p>
          <a:p>
            <a:pPr indent="0" lvl="0" marL="0" rtl="0" algn="l">
              <a:spcBef>
                <a:spcPts val="1200"/>
              </a:spcBef>
              <a:spcAft>
                <a:spcPts val="0"/>
              </a:spcAft>
              <a:buNone/>
            </a:pPr>
            <a:r>
              <a:rPr lang="en" sz="2400"/>
              <a:t>https://github.com/chaunnt/TemplateNodeJS_ExpressJS_SQL</a:t>
            </a:r>
            <a:endParaRPr sz="2400"/>
          </a:p>
          <a:p>
            <a:pPr indent="0" lvl="0" marL="0" rtl="0" algn="l">
              <a:spcBef>
                <a:spcPts val="1200"/>
              </a:spcBef>
              <a:spcAft>
                <a:spcPts val="0"/>
              </a:spcAft>
              <a:buNone/>
            </a:pPr>
            <a:r>
              <a:rPr lang="en" sz="2400"/>
              <a:t>Knex Library:</a:t>
            </a:r>
            <a:endParaRPr sz="2400"/>
          </a:p>
          <a:p>
            <a:pPr indent="0" lvl="0" marL="0" rtl="0" algn="l">
              <a:spcBef>
                <a:spcPts val="1200"/>
              </a:spcBef>
              <a:spcAft>
                <a:spcPts val="0"/>
              </a:spcAft>
              <a:buNone/>
            </a:pPr>
            <a:r>
              <a:rPr lang="en" sz="2400" u="sng">
                <a:solidFill>
                  <a:schemeClr val="hlink"/>
                </a:solidFill>
                <a:hlinkClick r:id="rId3"/>
              </a:rPr>
              <a:t>https://knexjs.org/</a:t>
            </a:r>
            <a:endParaRPr sz="2400"/>
          </a:p>
          <a:p>
            <a:pPr indent="0" lvl="0" marL="0" rtl="0" algn="l">
              <a:spcBef>
                <a:spcPts val="1200"/>
              </a:spcBef>
              <a:spcAft>
                <a:spcPts val="0"/>
              </a:spcAft>
              <a:buNone/>
            </a:pPr>
            <a:r>
              <a:rPr lang="en" sz="2400"/>
              <a:t>Chaijs library:</a:t>
            </a:r>
            <a:endParaRPr sz="2400"/>
          </a:p>
          <a:p>
            <a:pPr indent="0" lvl="0" marL="0" rtl="0" algn="l">
              <a:spcBef>
                <a:spcPts val="1200"/>
              </a:spcBef>
              <a:spcAft>
                <a:spcPts val="1200"/>
              </a:spcAft>
              <a:buNone/>
            </a:pPr>
            <a:r>
              <a:rPr lang="en" sz="2400"/>
              <a:t>https://www.chaijs.com/api/bdd/</a:t>
            </a:r>
            <a:endParaRPr sz="2400"/>
          </a:p>
        </p:txBody>
      </p:sp>
      <p:sp>
        <p:nvSpPr>
          <p:cNvPr id="247" name="Google Shape;247;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27"/>
          <p:cNvPicPr preferRelativeResize="0"/>
          <p:nvPr/>
        </p:nvPicPr>
        <p:blipFill>
          <a:blip r:embed="rId4">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4700"/>
              <a:t>Let’s dig in</a:t>
            </a:r>
            <a:endParaRPr sz="5100"/>
          </a:p>
        </p:txBody>
      </p:sp>
      <p:pic>
        <p:nvPicPr>
          <p:cNvPr id="254" name="Google Shape;254;p28"/>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
        <p:nvSpPr>
          <p:cNvPr id="255" name="Google Shape;255;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28"/>
          <p:cNvPicPr preferRelativeResize="0"/>
          <p:nvPr/>
        </p:nvPicPr>
        <p:blipFill>
          <a:blip r:embed="rId4">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Why I chose these boilerplates to train</a:t>
            </a:r>
            <a:endParaRPr sz="3600"/>
          </a:p>
        </p:txBody>
      </p:sp>
      <p:sp>
        <p:nvSpPr>
          <p:cNvPr id="137" name="Google Shape;137;p14"/>
          <p:cNvSpPr txBox="1"/>
          <p:nvPr>
            <p:ph idx="1" type="body"/>
          </p:nvPr>
        </p:nvSpPr>
        <p:spPr>
          <a:xfrm>
            <a:off x="311700" y="1396375"/>
            <a:ext cx="8520600" cy="3172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Clear structure for model, controller, route, utils, functions</a:t>
            </a:r>
            <a:endParaRPr sz="2400"/>
          </a:p>
          <a:p>
            <a:pPr indent="-381000" lvl="0" marL="457200" rtl="0" algn="l">
              <a:spcBef>
                <a:spcPts val="0"/>
              </a:spcBef>
              <a:spcAft>
                <a:spcPts val="0"/>
              </a:spcAft>
              <a:buSzPts val="2400"/>
              <a:buChar char="●"/>
            </a:pPr>
            <a:r>
              <a:rPr lang="en" sz="2400"/>
              <a:t>Meet requirement for long-term projects which must have translation module, third-party modules, configurable, high availability.</a:t>
            </a:r>
            <a:endParaRPr sz="2400"/>
          </a:p>
          <a:p>
            <a:pPr indent="-381000" lvl="0" marL="457200" rtl="0" algn="l">
              <a:spcBef>
                <a:spcPts val="0"/>
              </a:spcBef>
              <a:spcAft>
                <a:spcPts val="0"/>
              </a:spcAft>
              <a:buSzPts val="2400"/>
              <a:buChar char="●"/>
            </a:pPr>
            <a:r>
              <a:rPr lang="en" sz="2400"/>
              <a:t>Have long-term supports</a:t>
            </a:r>
            <a:endParaRPr sz="2400"/>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14"/>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Boilerplates</a:t>
            </a:r>
            <a:endParaRPr/>
          </a:p>
        </p:txBody>
      </p:sp>
      <p:sp>
        <p:nvSpPr>
          <p:cNvPr id="145" name="Google Shape;145;p15"/>
          <p:cNvSpPr txBox="1"/>
          <p:nvPr>
            <p:ph idx="2" type="body"/>
          </p:nvPr>
        </p:nvSpPr>
        <p:spPr>
          <a:xfrm>
            <a:off x="215750" y="993925"/>
            <a:ext cx="8726100" cy="34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Boilerplates is a template source code for a sample project. It is much function than a simple template for single functions. It usually was built &amp; collected from a real project.</a:t>
            </a:r>
            <a:endParaRPr sz="2400"/>
          </a:p>
          <a:p>
            <a:pPr indent="0" lvl="0" marL="0" rtl="0" algn="l">
              <a:spcBef>
                <a:spcPts val="1200"/>
              </a:spcBef>
              <a:spcAft>
                <a:spcPts val="0"/>
              </a:spcAft>
              <a:buNone/>
            </a:pPr>
            <a:r>
              <a:rPr lang="en" sz="2400"/>
              <a:t>We will have two boilerplates in this training:</a:t>
            </a:r>
            <a:endParaRPr sz="2400"/>
          </a:p>
          <a:p>
            <a:pPr indent="-381000" lvl="0" marL="457200" rtl="0" algn="l">
              <a:spcBef>
                <a:spcPts val="1200"/>
              </a:spcBef>
              <a:spcAft>
                <a:spcPts val="0"/>
              </a:spcAft>
              <a:buSzPts val="2400"/>
              <a:buChar char="●"/>
            </a:pPr>
            <a:r>
              <a:rPr lang="en" sz="2400"/>
              <a:t>Hapi with MongoDB (No SQL database)</a:t>
            </a:r>
            <a:endParaRPr sz="2400"/>
          </a:p>
          <a:p>
            <a:pPr indent="-381000" lvl="0" marL="457200" rtl="0" algn="l">
              <a:spcBef>
                <a:spcPts val="0"/>
              </a:spcBef>
              <a:spcAft>
                <a:spcPts val="0"/>
              </a:spcAft>
              <a:buSzPts val="2400"/>
              <a:buChar char="●"/>
            </a:pPr>
            <a:r>
              <a:rPr lang="en" sz="2400"/>
              <a:t>Express with SQL (MSSQL, MySQL, PostgreSQL...etc. Databases may have slight differences but they are all SQL)</a:t>
            </a:r>
            <a:endParaRPr sz="2400"/>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15"/>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Hapi with MongoDB</a:t>
            </a:r>
            <a:endParaRPr/>
          </a:p>
        </p:txBody>
      </p:sp>
      <p:sp>
        <p:nvSpPr>
          <p:cNvPr id="153" name="Google Shape;153;p16"/>
          <p:cNvSpPr txBox="1"/>
          <p:nvPr>
            <p:ph idx="2" type="body"/>
          </p:nvPr>
        </p:nvSpPr>
        <p:spPr>
          <a:xfrm>
            <a:off x="215750" y="993925"/>
            <a:ext cx="8400000" cy="34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Server initial files</a:t>
            </a:r>
            <a:endParaRPr sz="2400"/>
          </a:p>
          <a:p>
            <a:pPr indent="-381000" lvl="1" marL="914400" rtl="0" algn="l">
              <a:spcBef>
                <a:spcPts val="1200"/>
              </a:spcBef>
              <a:spcAft>
                <a:spcPts val="0"/>
              </a:spcAft>
              <a:buSzPts val="2400"/>
              <a:buChar char="○"/>
            </a:pPr>
            <a:r>
              <a:rPr lang="en" sz="2400"/>
              <a:t>package.json: contains libraries and their version, commands to run server (ex: npm run, npm start)</a:t>
            </a:r>
            <a:endParaRPr sz="2400"/>
          </a:p>
          <a:p>
            <a:pPr indent="-381000" lvl="1" marL="914400" rtl="0" algn="l">
              <a:spcBef>
                <a:spcPts val="0"/>
              </a:spcBef>
              <a:spcAft>
                <a:spcPts val="0"/>
              </a:spcAft>
              <a:buSzPts val="2400"/>
              <a:buChar char="○"/>
            </a:pPr>
            <a:r>
              <a:rPr lang="en" sz="2400"/>
              <a:t>Server.js: server init file </a:t>
            </a:r>
            <a:endParaRPr sz="2400"/>
          </a:p>
          <a:p>
            <a:pPr indent="-381000" lvl="1" marL="914400" rtl="0" algn="l">
              <a:spcBef>
                <a:spcPts val="0"/>
              </a:spcBef>
              <a:spcAft>
                <a:spcPts val="0"/>
              </a:spcAft>
              <a:buSzPts val="2400"/>
              <a:buChar char="○"/>
            </a:pPr>
            <a:r>
              <a:rPr lang="en" sz="2400"/>
              <a:t>.env: environment variables which can be use like global constants</a:t>
            </a:r>
            <a:endParaRPr sz="2400"/>
          </a:p>
        </p:txBody>
      </p:sp>
      <p:sp>
        <p:nvSpPr>
          <p:cNvPr id="154" name="Google Shape;154;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16"/>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Hapi with MongoDB</a:t>
            </a:r>
            <a:endParaRPr/>
          </a:p>
        </p:txBody>
      </p:sp>
      <p:sp>
        <p:nvSpPr>
          <p:cNvPr id="161" name="Google Shape;161;p17"/>
          <p:cNvSpPr txBox="1"/>
          <p:nvPr>
            <p:ph idx="2" type="body"/>
          </p:nvPr>
        </p:nvSpPr>
        <p:spPr>
          <a:xfrm>
            <a:off x="215750" y="993925"/>
            <a:ext cx="5476200" cy="347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t>“Config” folder: contains configurations</a:t>
            </a:r>
            <a:endParaRPr sz="2400"/>
          </a:p>
          <a:p>
            <a:pPr indent="-381000" lvl="0" marL="457200" rtl="0" algn="l">
              <a:spcBef>
                <a:spcPts val="1200"/>
              </a:spcBef>
              <a:spcAft>
                <a:spcPts val="0"/>
              </a:spcAft>
              <a:buSzPts val="2400"/>
              <a:buChar char="●"/>
            </a:pPr>
            <a:r>
              <a:rPr lang="en" sz="2400"/>
              <a:t>App: setting for app (like global config) such as JWT key, documentation, logger, api version</a:t>
            </a:r>
            <a:endParaRPr sz="2400"/>
          </a:p>
          <a:p>
            <a:pPr indent="-381000" lvl="0" marL="457200" rtl="0" algn="l">
              <a:spcBef>
                <a:spcPts val="0"/>
              </a:spcBef>
              <a:spcAft>
                <a:spcPts val="0"/>
              </a:spcAft>
              <a:buSzPts val="2400"/>
              <a:buChar char="●"/>
            </a:pPr>
            <a:r>
              <a:rPr lang="en" sz="2400"/>
              <a:t>Constant: global constant</a:t>
            </a:r>
            <a:endParaRPr sz="2400"/>
          </a:p>
          <a:p>
            <a:pPr indent="-381000" lvl="0" marL="457200" rtl="0" algn="l">
              <a:spcBef>
                <a:spcPts val="0"/>
              </a:spcBef>
              <a:spcAft>
                <a:spcPts val="0"/>
              </a:spcAft>
              <a:buSzPts val="2400"/>
              <a:buChar char="●"/>
            </a:pPr>
            <a:r>
              <a:rPr lang="en" sz="2400"/>
              <a:t>Database: database connections</a:t>
            </a:r>
            <a:endParaRPr sz="2400"/>
          </a:p>
          <a:p>
            <a:pPr indent="-381000" lvl="0" marL="457200" rtl="0" algn="l">
              <a:spcBef>
                <a:spcPts val="0"/>
              </a:spcBef>
              <a:spcAft>
                <a:spcPts val="0"/>
              </a:spcAft>
              <a:buSzPts val="2400"/>
              <a:buChar char="●"/>
            </a:pPr>
            <a:r>
              <a:rPr lang="en" sz="2400"/>
              <a:t>Manifest: define server connection (host / port)</a:t>
            </a:r>
            <a:endParaRPr sz="2400"/>
          </a:p>
          <a:p>
            <a:pPr indent="-381000" lvl="0" marL="457200" rtl="0" algn="l">
              <a:spcBef>
                <a:spcPts val="0"/>
              </a:spcBef>
              <a:spcAft>
                <a:spcPts val="0"/>
              </a:spcAft>
              <a:buSzPts val="2400"/>
              <a:buChar char="●"/>
            </a:pPr>
            <a:r>
              <a:rPr lang="en" sz="2400"/>
              <a:t>Routes: define all routes of server</a:t>
            </a:r>
            <a:endParaRPr sz="2400"/>
          </a:p>
        </p:txBody>
      </p:sp>
      <p:sp>
        <p:nvSpPr>
          <p:cNvPr id="162" name="Google Shape;162;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17"/>
          <p:cNvPicPr preferRelativeResize="0"/>
          <p:nvPr/>
        </p:nvPicPr>
        <p:blipFill>
          <a:blip r:embed="rId3">
            <a:alphaModFix/>
          </a:blip>
          <a:stretch>
            <a:fillRect/>
          </a:stretch>
        </p:blipFill>
        <p:spPr>
          <a:xfrm>
            <a:off x="215749" y="4546498"/>
            <a:ext cx="2113024" cy="3879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691800" y="1166713"/>
            <a:ext cx="299085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Hapi with MongoDB</a:t>
            </a:r>
            <a:endParaRPr/>
          </a:p>
        </p:txBody>
      </p:sp>
      <p:sp>
        <p:nvSpPr>
          <p:cNvPr id="170" name="Google Shape;170;p18"/>
          <p:cNvSpPr txBox="1"/>
          <p:nvPr>
            <p:ph idx="2" type="body"/>
          </p:nvPr>
        </p:nvSpPr>
        <p:spPr>
          <a:xfrm>
            <a:off x="215750" y="993925"/>
            <a:ext cx="68673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100"/>
              <a:t>“Common” and &lt;Modules name&gt; folder: contains source code of APIs modules</a:t>
            </a:r>
            <a:endParaRPr sz="1100"/>
          </a:p>
          <a:p>
            <a:pPr indent="-298450" lvl="0" marL="457200" rtl="0" algn="l">
              <a:spcBef>
                <a:spcPts val="1200"/>
              </a:spcBef>
              <a:spcAft>
                <a:spcPts val="0"/>
              </a:spcAft>
              <a:buSzPts val="1100"/>
              <a:buChar char="●"/>
            </a:pPr>
            <a:r>
              <a:rPr lang="en" sz="1100"/>
              <a:t>Route: define process of routes of this module (verify headers, body, permission, jwt, etc)</a:t>
            </a:r>
            <a:endParaRPr sz="1100"/>
          </a:p>
          <a:p>
            <a:pPr indent="-298450" lvl="0" marL="457200" rtl="0" algn="l">
              <a:spcBef>
                <a:spcPts val="0"/>
              </a:spcBef>
              <a:spcAft>
                <a:spcPts val="0"/>
              </a:spcAft>
              <a:buSzPts val="1100"/>
              <a:buChar char="●"/>
            </a:pPr>
            <a:r>
              <a:rPr lang="en" sz="1100"/>
              <a:t>Manager: define process of controller / manager of modules</a:t>
            </a:r>
            <a:endParaRPr sz="1100"/>
          </a:p>
          <a:p>
            <a:pPr indent="-298450" lvl="0" marL="457200" rtl="0" algn="l">
              <a:spcBef>
                <a:spcPts val="0"/>
              </a:spcBef>
              <a:spcAft>
                <a:spcPts val="0"/>
              </a:spcAft>
              <a:buSzPts val="1100"/>
              <a:buChar char="●"/>
            </a:pPr>
            <a:r>
              <a:rPr lang="en" sz="1100"/>
              <a:t>r</a:t>
            </a:r>
            <a:r>
              <a:rPr lang="en" sz="1100"/>
              <a:t>esourceAccess: define function to query database</a:t>
            </a:r>
            <a:endParaRPr sz="1100"/>
          </a:p>
          <a:p>
            <a:pPr indent="-298450" lvl="0" marL="457200" rtl="0" algn="l">
              <a:spcBef>
                <a:spcPts val="0"/>
              </a:spcBef>
              <a:spcAft>
                <a:spcPts val="0"/>
              </a:spcAft>
              <a:buSzPts val="1100"/>
              <a:buChar char="●"/>
            </a:pPr>
            <a:r>
              <a:rPr lang="en" sz="1100"/>
              <a:t>Model: define models of this module. We use “Model-first” pattern. It means we will define model first, and database will create documents (table) and records follow structure of model</a:t>
            </a:r>
            <a:endParaRPr sz="1100"/>
          </a:p>
          <a:p>
            <a:pPr indent="-298450" lvl="0" marL="457200" rtl="0" algn="l">
              <a:spcBef>
                <a:spcPts val="0"/>
              </a:spcBef>
              <a:spcAft>
                <a:spcPts val="0"/>
              </a:spcAft>
              <a:buSzPts val="1100"/>
              <a:buChar char="●"/>
            </a:pPr>
            <a:r>
              <a:rPr lang="en" sz="1100"/>
              <a:t>Functions.js: logic functions of this modules which are usually used by manager. They can be reused by other modules</a:t>
            </a:r>
            <a:endParaRPr sz="1100"/>
          </a:p>
          <a:p>
            <a:pPr indent="-298450" lvl="0" marL="457200" rtl="0" algn="l">
              <a:spcBef>
                <a:spcPts val="0"/>
              </a:spcBef>
              <a:spcAft>
                <a:spcPts val="0"/>
              </a:spcAft>
              <a:buSzPts val="1100"/>
              <a:buChar char="●"/>
            </a:pPr>
            <a:r>
              <a:rPr lang="en" sz="1100"/>
              <a:t>Constant.js, Utils.js: define constant and utils functions in this module ONLY</a:t>
            </a:r>
            <a:endParaRPr sz="1100"/>
          </a:p>
          <a:p>
            <a:pPr indent="-298450" lvl="0" marL="457200" rtl="0" algn="l">
              <a:spcBef>
                <a:spcPts val="0"/>
              </a:spcBef>
              <a:spcAft>
                <a:spcPts val="0"/>
              </a:spcAft>
              <a:buSzPts val="1100"/>
              <a:buChar char="●"/>
            </a:pPr>
            <a:r>
              <a:rPr lang="en" sz="1100"/>
              <a:t>Schema, script, translation, data: add these folder if needed when our source code is too heavy. We will split source code to these folder.</a:t>
            </a:r>
            <a:endParaRPr sz="1100"/>
          </a:p>
          <a:p>
            <a:pPr indent="0" lvl="0" marL="0" rtl="0" algn="l">
              <a:spcBef>
                <a:spcPts val="1200"/>
              </a:spcBef>
              <a:spcAft>
                <a:spcPts val="0"/>
              </a:spcAft>
              <a:buNone/>
            </a:pPr>
            <a:r>
              <a:rPr lang="en" sz="1100"/>
              <a:t>Notes: </a:t>
            </a:r>
            <a:r>
              <a:rPr b="1" lang="en" sz="1100"/>
              <a:t>“Common” </a:t>
            </a:r>
            <a:r>
              <a:rPr lang="en" sz="1100"/>
              <a:t>folder is like other &lt;modules name&gt; folder but they only contains common functions. </a:t>
            </a:r>
            <a:endParaRPr sz="1100"/>
          </a:p>
          <a:p>
            <a:pPr indent="0" lvl="0" marL="0" rtl="0" algn="l">
              <a:spcBef>
                <a:spcPts val="1200"/>
              </a:spcBef>
              <a:spcAft>
                <a:spcPts val="1200"/>
              </a:spcAft>
              <a:buNone/>
            </a:pPr>
            <a:r>
              <a:rPr lang="en" sz="1100"/>
              <a:t>For example: all modules will have insert , delete , update , select all , count query for database which only have different in module name. Then we will create common function for insert, delete, update,etc to reduce line of code and make our code more reusable</a:t>
            </a:r>
            <a:endParaRPr sz="1100"/>
          </a:p>
        </p:txBody>
      </p:sp>
      <p:sp>
        <p:nvSpPr>
          <p:cNvPr id="171" name="Google Shape;171;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a:blip r:embed="rId3">
            <a:alphaModFix/>
          </a:blip>
          <a:stretch>
            <a:fillRect/>
          </a:stretch>
        </p:blipFill>
        <p:spPr>
          <a:xfrm>
            <a:off x="215749" y="4546498"/>
            <a:ext cx="2113024" cy="387950"/>
          </a:xfrm>
          <a:prstGeom prst="rect">
            <a:avLst/>
          </a:prstGeom>
          <a:noFill/>
          <a:ln>
            <a:noFill/>
          </a:ln>
        </p:spPr>
      </p:pic>
      <p:pic>
        <p:nvPicPr>
          <p:cNvPr id="173" name="Google Shape;173;p18"/>
          <p:cNvPicPr preferRelativeResize="0"/>
          <p:nvPr/>
        </p:nvPicPr>
        <p:blipFill rotWithShape="1">
          <a:blip r:embed="rId4">
            <a:alphaModFix/>
          </a:blip>
          <a:srcRect b="0" l="0" r="52839" t="0"/>
          <a:stretch/>
        </p:blipFill>
        <p:spPr>
          <a:xfrm>
            <a:off x="7198475" y="993925"/>
            <a:ext cx="1484251" cy="249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Hapi with MongoDB</a:t>
            </a:r>
            <a:endParaRPr/>
          </a:p>
        </p:txBody>
      </p:sp>
      <p:sp>
        <p:nvSpPr>
          <p:cNvPr id="179" name="Google Shape;179;p19"/>
          <p:cNvSpPr txBox="1"/>
          <p:nvPr>
            <p:ph idx="2" type="body"/>
          </p:nvPr>
        </p:nvSpPr>
        <p:spPr>
          <a:xfrm>
            <a:off x="215750" y="993925"/>
            <a:ext cx="84297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280"/>
              <a:t>Others:</a:t>
            </a:r>
            <a:endParaRPr sz="1280"/>
          </a:p>
          <a:p>
            <a:pPr indent="-309880" lvl="0" marL="457200" rtl="0" algn="l">
              <a:spcBef>
                <a:spcPts val="1200"/>
              </a:spcBef>
              <a:spcAft>
                <a:spcPts val="0"/>
              </a:spcAft>
              <a:buSzPts val="1280"/>
              <a:buChar char="●"/>
            </a:pPr>
            <a:r>
              <a:rPr lang="en" sz="1280"/>
              <a:t>Third-party: contains wrapper for third-party modules. We must wrap them with our code to prevent effect of third-party. For example: </a:t>
            </a:r>
            <a:endParaRPr sz="1280"/>
          </a:p>
          <a:p>
            <a:pPr indent="-309880" lvl="1" marL="914400" rtl="0" algn="l">
              <a:spcBef>
                <a:spcPts val="0"/>
              </a:spcBef>
              <a:spcAft>
                <a:spcPts val="0"/>
              </a:spcAft>
              <a:buSzPts val="1280"/>
              <a:buChar char="○"/>
            </a:pPr>
            <a:r>
              <a:rPr lang="en" sz="1280"/>
              <a:t>when we add redis functions (cache functions) in </a:t>
            </a:r>
            <a:r>
              <a:rPr b="1" lang="en" sz="1280"/>
              <a:t>manager of “user” module</a:t>
            </a:r>
            <a:r>
              <a:rPr lang="en" sz="1280"/>
              <a:t> to cache data of user login, if redis was upgraded to new version, our </a:t>
            </a:r>
            <a:r>
              <a:rPr b="1" lang="en" sz="1280"/>
              <a:t>manager</a:t>
            </a:r>
            <a:r>
              <a:rPr lang="en" sz="1280"/>
              <a:t> will be broken. We need to modify </a:t>
            </a:r>
            <a:r>
              <a:rPr b="1" lang="en" sz="1280"/>
              <a:t>manager</a:t>
            </a:r>
            <a:r>
              <a:rPr lang="en" sz="1280"/>
              <a:t> and retest everything related to this </a:t>
            </a:r>
            <a:r>
              <a:rPr b="1" lang="en" sz="1280"/>
              <a:t>“user” module</a:t>
            </a:r>
            <a:r>
              <a:rPr lang="en" sz="1280"/>
              <a:t> again. </a:t>
            </a:r>
            <a:endParaRPr sz="1280"/>
          </a:p>
          <a:p>
            <a:pPr indent="-309880" lvl="1" marL="914400" rtl="0" algn="l">
              <a:spcBef>
                <a:spcPts val="0"/>
              </a:spcBef>
              <a:spcAft>
                <a:spcPts val="0"/>
              </a:spcAft>
              <a:buSzPts val="1280"/>
              <a:buChar char="○"/>
            </a:pPr>
            <a:r>
              <a:rPr lang="en" sz="1280"/>
              <a:t>When we wrap third-party modules with our code, we only need to retest our wrapper only, no need to retest </a:t>
            </a:r>
            <a:r>
              <a:rPr b="1" lang="en" sz="1280"/>
              <a:t>“user” module</a:t>
            </a:r>
            <a:endParaRPr b="1" sz="1280"/>
          </a:p>
          <a:p>
            <a:pPr indent="-309880" lvl="0" marL="457200" rtl="0" algn="l">
              <a:spcBef>
                <a:spcPts val="0"/>
              </a:spcBef>
              <a:spcAft>
                <a:spcPts val="0"/>
              </a:spcAft>
              <a:buSzPts val="1280"/>
              <a:buChar char="●"/>
            </a:pPr>
            <a:r>
              <a:rPr lang="en" sz="1280"/>
              <a:t>Test: contains unit test for APIs</a:t>
            </a:r>
            <a:endParaRPr sz="1280"/>
          </a:p>
          <a:p>
            <a:pPr indent="-309880" lvl="0" marL="457200" rtl="0" algn="l">
              <a:spcBef>
                <a:spcPts val="0"/>
              </a:spcBef>
              <a:spcAft>
                <a:spcPts val="0"/>
              </a:spcAft>
              <a:buSzPts val="1280"/>
              <a:buChar char="●"/>
            </a:pPr>
            <a:r>
              <a:rPr lang="en" sz="1280"/>
              <a:t>Utils: contains utils functions </a:t>
            </a:r>
            <a:endParaRPr sz="1280"/>
          </a:p>
          <a:p>
            <a:pPr indent="-309880" lvl="0" marL="457200" rtl="0" algn="l">
              <a:spcBef>
                <a:spcPts val="0"/>
              </a:spcBef>
              <a:spcAft>
                <a:spcPts val="0"/>
              </a:spcAft>
              <a:buSzPts val="1280"/>
              <a:buChar char="●"/>
            </a:pPr>
            <a:r>
              <a:rPr lang="en" sz="1280"/>
              <a:t>.github: Github Actions for CICD </a:t>
            </a:r>
            <a:endParaRPr sz="1280"/>
          </a:p>
          <a:p>
            <a:pPr indent="-309880" lvl="0" marL="457200" rtl="0" algn="l">
              <a:spcBef>
                <a:spcPts val="0"/>
              </a:spcBef>
              <a:spcAft>
                <a:spcPts val="0"/>
              </a:spcAft>
              <a:buSzPts val="1280"/>
              <a:buChar char="●"/>
            </a:pPr>
            <a:r>
              <a:rPr lang="en" sz="1280"/>
              <a:t>Dockerfile: docker for deployment</a:t>
            </a:r>
            <a:endParaRPr sz="1280"/>
          </a:p>
        </p:txBody>
      </p:sp>
      <p:sp>
        <p:nvSpPr>
          <p:cNvPr id="180" name="Google Shape;180;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19"/>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187" name="Google Shape;187;p20"/>
          <p:cNvSpPr txBox="1"/>
          <p:nvPr>
            <p:ph idx="2" type="body"/>
          </p:nvPr>
        </p:nvSpPr>
        <p:spPr>
          <a:xfrm>
            <a:off x="208950" y="926975"/>
            <a:ext cx="8726100" cy="3471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260"/>
              <a:t>Create APIs to insert, delete, update, view detail, view list of books</a:t>
            </a:r>
            <a:endParaRPr sz="1260"/>
          </a:p>
          <a:p>
            <a:pPr indent="-308610" lvl="0" marL="457200" rtl="0" algn="l">
              <a:lnSpc>
                <a:spcPct val="105000"/>
              </a:lnSpc>
              <a:spcBef>
                <a:spcPts val="1200"/>
              </a:spcBef>
              <a:spcAft>
                <a:spcPts val="0"/>
              </a:spcAft>
              <a:buSzPts val="1260"/>
              <a:buAutoNum type="arabicPeriod"/>
            </a:pPr>
            <a:r>
              <a:rPr lang="en" sz="1260"/>
              <a:t>Insert new API in “config &gt; route”</a:t>
            </a:r>
            <a:endParaRPr sz="1260"/>
          </a:p>
          <a:p>
            <a:pPr indent="-308610" lvl="0" marL="457200" rtl="0" algn="l">
              <a:lnSpc>
                <a:spcPct val="105000"/>
              </a:lnSpc>
              <a:spcBef>
                <a:spcPts val="0"/>
              </a:spcBef>
              <a:spcAft>
                <a:spcPts val="0"/>
              </a:spcAft>
              <a:buSzPts val="1260"/>
              <a:buAutoNum type="arabicPeriod"/>
            </a:pPr>
            <a:r>
              <a:rPr lang="en" sz="1260"/>
              <a:t>Create a module folder “Books” (can be copied from RealEstate)</a:t>
            </a:r>
            <a:endParaRPr sz="1260"/>
          </a:p>
          <a:p>
            <a:pPr indent="-308610" lvl="0" marL="457200" rtl="0" algn="l">
              <a:lnSpc>
                <a:spcPct val="105000"/>
              </a:lnSpc>
              <a:spcBef>
                <a:spcPts val="0"/>
              </a:spcBef>
              <a:spcAft>
                <a:spcPts val="0"/>
              </a:spcAft>
              <a:buSzPts val="1260"/>
              <a:buAutoNum type="arabicPeriod"/>
            </a:pPr>
            <a:r>
              <a:rPr lang="en" sz="1260"/>
              <a:t>Modify API function for “Books &gt; route”</a:t>
            </a:r>
            <a:endParaRPr sz="1260"/>
          </a:p>
          <a:p>
            <a:pPr indent="-308610" lvl="0" marL="457200" rtl="0" algn="l">
              <a:lnSpc>
                <a:spcPct val="105000"/>
              </a:lnSpc>
              <a:spcBef>
                <a:spcPts val="0"/>
              </a:spcBef>
              <a:spcAft>
                <a:spcPts val="0"/>
              </a:spcAft>
              <a:buSzPts val="1260"/>
              <a:buAutoNum type="arabicPeriod"/>
            </a:pPr>
            <a:r>
              <a:rPr lang="en" sz="1260"/>
              <a:t>Insert function for manager in “Books &gt; manager”</a:t>
            </a:r>
            <a:endParaRPr sz="1260"/>
          </a:p>
          <a:p>
            <a:pPr indent="-308610" lvl="0" marL="457200" rtl="0" algn="l">
              <a:lnSpc>
                <a:spcPct val="105000"/>
              </a:lnSpc>
              <a:spcBef>
                <a:spcPts val="0"/>
              </a:spcBef>
              <a:spcAft>
                <a:spcPts val="0"/>
              </a:spcAft>
              <a:buSzPts val="1260"/>
              <a:buAutoNum type="arabicPeriod"/>
            </a:pPr>
            <a:r>
              <a:rPr lang="en" sz="1260"/>
              <a:t>Create query database method in “Books &gt; resourceAccess”</a:t>
            </a:r>
            <a:endParaRPr sz="1260"/>
          </a:p>
          <a:p>
            <a:pPr indent="-308610" lvl="0" marL="457200" rtl="0" algn="l">
              <a:lnSpc>
                <a:spcPct val="105000"/>
              </a:lnSpc>
              <a:spcBef>
                <a:spcPts val="0"/>
              </a:spcBef>
              <a:spcAft>
                <a:spcPts val="0"/>
              </a:spcAft>
              <a:buSzPts val="1260"/>
              <a:buAutoNum type="arabicPeriod"/>
            </a:pPr>
            <a:r>
              <a:rPr lang="en" sz="1260"/>
              <a:t>Create function to call query method (from step 5) in “Books &gt; Functions.js</a:t>
            </a:r>
            <a:endParaRPr sz="1260"/>
          </a:p>
          <a:p>
            <a:pPr indent="-308610" lvl="0" marL="457200" rtl="0" algn="l">
              <a:lnSpc>
                <a:spcPct val="105000"/>
              </a:lnSpc>
              <a:spcBef>
                <a:spcPts val="0"/>
              </a:spcBef>
              <a:spcAft>
                <a:spcPts val="0"/>
              </a:spcAft>
              <a:buSzPts val="1260"/>
              <a:buAutoNum type="arabicPeriod"/>
            </a:pPr>
            <a:r>
              <a:rPr lang="en" sz="1260"/>
              <a:t>Call functions from step 6 in manager and response value to client</a:t>
            </a:r>
            <a:endParaRPr sz="1260"/>
          </a:p>
          <a:p>
            <a:pPr indent="-308610" lvl="0" marL="457200" rtl="0" algn="l">
              <a:lnSpc>
                <a:spcPct val="105000"/>
              </a:lnSpc>
              <a:spcBef>
                <a:spcPts val="0"/>
              </a:spcBef>
              <a:spcAft>
                <a:spcPts val="0"/>
              </a:spcAft>
              <a:buSzPts val="1260"/>
              <a:buAutoNum type="arabicPeriod"/>
            </a:pPr>
            <a:r>
              <a:rPr lang="en" sz="1260"/>
              <a:t>Run “npm start” and check API in 0.0.0.0:9999/documentation</a:t>
            </a:r>
            <a:endParaRPr sz="1260"/>
          </a:p>
          <a:p>
            <a:pPr indent="-308610" lvl="0" marL="457200" rtl="0" algn="l">
              <a:lnSpc>
                <a:spcPct val="105000"/>
              </a:lnSpc>
              <a:spcBef>
                <a:spcPts val="0"/>
              </a:spcBef>
              <a:spcAft>
                <a:spcPts val="0"/>
              </a:spcAft>
              <a:buSzPts val="1260"/>
              <a:buAutoNum type="arabicPeriod"/>
            </a:pPr>
            <a:r>
              <a:rPr lang="en" sz="1260"/>
              <a:t>Create unit test case and execute automation test (use “npm run test” command)</a:t>
            </a:r>
            <a:endParaRPr sz="1260"/>
          </a:p>
          <a:p>
            <a:pPr indent="0" lvl="0" marL="0" rtl="0" algn="l">
              <a:lnSpc>
                <a:spcPct val="105000"/>
              </a:lnSpc>
              <a:spcBef>
                <a:spcPts val="1200"/>
              </a:spcBef>
              <a:spcAft>
                <a:spcPts val="0"/>
              </a:spcAft>
              <a:buNone/>
            </a:pPr>
            <a:r>
              <a:rPr lang="en" sz="1260"/>
              <a:t>Expected result:</a:t>
            </a:r>
            <a:endParaRPr sz="1260"/>
          </a:p>
          <a:p>
            <a:pPr indent="-308610" lvl="0" marL="457200" rtl="0" algn="l">
              <a:lnSpc>
                <a:spcPct val="105000"/>
              </a:lnSpc>
              <a:spcBef>
                <a:spcPts val="1200"/>
              </a:spcBef>
              <a:spcAft>
                <a:spcPts val="0"/>
              </a:spcAft>
              <a:buSzPts val="1260"/>
              <a:buChar char="-"/>
            </a:pPr>
            <a:r>
              <a:rPr lang="en" sz="1260"/>
              <a:t>API appears in Swagger and can be used by user via swagger</a:t>
            </a:r>
            <a:endParaRPr sz="1260"/>
          </a:p>
          <a:p>
            <a:pPr indent="-308610" lvl="0" marL="457200" rtl="0" algn="l">
              <a:lnSpc>
                <a:spcPct val="105000"/>
              </a:lnSpc>
              <a:spcBef>
                <a:spcPts val="0"/>
              </a:spcBef>
              <a:spcAft>
                <a:spcPts val="0"/>
              </a:spcAft>
              <a:buSzPts val="1260"/>
              <a:buChar char="-"/>
            </a:pPr>
            <a:r>
              <a:rPr lang="en" sz="1260"/>
              <a:t>API can be used via PostMan tool</a:t>
            </a:r>
            <a:endParaRPr sz="1260"/>
          </a:p>
          <a:p>
            <a:pPr indent="-308610" lvl="0" marL="457200" rtl="0" algn="l">
              <a:lnSpc>
                <a:spcPct val="105000"/>
              </a:lnSpc>
              <a:spcBef>
                <a:spcPts val="0"/>
              </a:spcBef>
              <a:spcAft>
                <a:spcPts val="0"/>
              </a:spcAft>
              <a:buSzPts val="1260"/>
              <a:buChar char="-"/>
            </a:pPr>
            <a:r>
              <a:rPr lang="en" sz="1260"/>
              <a:t>All APIs have at least 1 normal unit test case and 1 abnormal unit test case and All unit test cases must be passed</a:t>
            </a:r>
            <a:endParaRPr sz="1260"/>
          </a:p>
        </p:txBody>
      </p:sp>
      <p:sp>
        <p:nvSpPr>
          <p:cNvPr id="188" name="Google Shape;188;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0"/>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208950" y="217300"/>
            <a:ext cx="87261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95" name="Google Shape;195;p21"/>
          <p:cNvSpPr txBox="1"/>
          <p:nvPr>
            <p:ph idx="2" type="body"/>
          </p:nvPr>
        </p:nvSpPr>
        <p:spPr>
          <a:xfrm>
            <a:off x="208950" y="926975"/>
            <a:ext cx="8726100" cy="34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Boilerplate’s source code: </a:t>
            </a:r>
            <a:endParaRPr sz="2400"/>
          </a:p>
          <a:p>
            <a:pPr indent="0" lvl="0" marL="0" rtl="0" algn="l">
              <a:spcBef>
                <a:spcPts val="1200"/>
              </a:spcBef>
              <a:spcAft>
                <a:spcPts val="0"/>
              </a:spcAft>
              <a:buNone/>
            </a:pPr>
            <a:r>
              <a:rPr lang="en" sz="2400"/>
              <a:t>https://github.com/chaunnt/TemplateNodeJSWithMongoose</a:t>
            </a:r>
            <a:endParaRPr sz="2400"/>
          </a:p>
          <a:p>
            <a:pPr indent="0" lvl="0" marL="0" rtl="0" algn="l">
              <a:spcBef>
                <a:spcPts val="1200"/>
              </a:spcBef>
              <a:spcAft>
                <a:spcPts val="0"/>
              </a:spcAft>
              <a:buNone/>
            </a:pPr>
            <a:r>
              <a:rPr lang="en" sz="2400"/>
              <a:t>Hapi framework:</a:t>
            </a:r>
            <a:endParaRPr sz="2400"/>
          </a:p>
          <a:p>
            <a:pPr indent="0" lvl="0" marL="0" rtl="0" algn="l">
              <a:spcBef>
                <a:spcPts val="1200"/>
              </a:spcBef>
              <a:spcAft>
                <a:spcPts val="1200"/>
              </a:spcAft>
              <a:buNone/>
            </a:pPr>
            <a:r>
              <a:rPr lang="en" sz="2400"/>
              <a:t>https://hapi.dev/</a:t>
            </a:r>
            <a:endParaRPr sz="2400"/>
          </a:p>
        </p:txBody>
      </p:sp>
      <p:sp>
        <p:nvSpPr>
          <p:cNvPr id="196" name="Google Shape;19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1"/>
          <p:cNvPicPr preferRelativeResize="0"/>
          <p:nvPr/>
        </p:nvPicPr>
        <p:blipFill>
          <a:blip r:embed="rId3">
            <a:alphaModFix/>
          </a:blip>
          <a:stretch>
            <a:fillRect/>
          </a:stretch>
        </p:blipFill>
        <p:spPr>
          <a:xfrm>
            <a:off x="215749" y="4546498"/>
            <a:ext cx="2113024" cy="38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