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16" d="100"/>
          <a:sy n="116" d="100"/>
        </p:scale>
        <p:origin x="23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99A96-1883-4A41-9089-8403D49ADE14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5E671-5070-9341-AD8C-9B984CC5AB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675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5E671-5070-9341-AD8C-9B984CC5AB25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218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5E671-5070-9341-AD8C-9B984CC5AB25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982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49F9-823B-DC09-8814-75E0922E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0062-FB4D-29C4-5331-ADCDC8F6B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7BBA-3B90-6B0E-9211-6A5E556C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2909-AFF2-C094-0AAC-E1134E5D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3EEE-BA9F-68DC-08F1-AC0A25F8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274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9665-3CD7-CE95-0969-42E6381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A93A3-E1B8-6110-0719-AD9ECCB4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56C7-926A-1C60-1B2E-0AB2DC4C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5D91-7C48-AE02-7B62-4DA611A4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7911-C98D-1AFC-C7E3-C633DFA1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542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1B459-9705-1BA8-DFFB-55317A8D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BED5D-789A-1605-9BC5-836CE7CA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2905-CBCD-D655-85E3-6245C610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267C-A6EC-0A86-9B1B-52CE2153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2C24-BB4C-74E8-607B-8FF3477D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72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62C3-9970-731B-BF39-0BBDF157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0488-B565-7FC1-DD11-DCA057E0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F874-C519-B788-8ADE-90C64DD7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5330-B9FA-5550-D8B2-4DE7C6AF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D2A9-E3A6-4607-CFD6-A3EC3A43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02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DD69-204D-1281-B1B7-AFDBEE71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6E83-0846-6FD2-8605-1126354F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E5B5-70B8-B2DC-17A9-5B925F2D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0308-83AC-9034-5EB1-22224991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7D5B-A4AD-E394-F381-403E8EFF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506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4CD-678C-3BE3-1DBE-925A77CE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877-CB1D-651E-D6F6-0C4657DB9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F0273-4971-CF48-62C5-9E8FF4656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B833-FD5D-A5EC-1177-2832E313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D483-288B-0AC6-FD95-42874D61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8034-2F28-329F-5523-7B79254C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25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40E-F36E-C8E7-F5B7-C8984592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B9D4-9712-AA74-9BBC-58EA9760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24F6-2008-99BA-0E24-BDE213FC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DFAB-D8BB-146E-6A95-331C56907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B55EB-0C06-9C16-7000-921C87DA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B9D80-B743-826D-24AA-CE6D2BC2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05E45-18D4-F703-8BC3-2E57E783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7BAF5-419B-6F5C-50D3-4EC399D8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70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36D2-300C-92B2-E200-2EC1CD8A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BABB3-ECE3-D455-7FE1-E9C3C7D1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64DDB-676C-F4E0-8278-43CF0492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6B75A-659E-ED6C-2445-7AA5B9F1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65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17E83-B74A-A258-8732-0168BEB3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021C9-ABEB-6907-1E74-8992B6B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481E-AB6F-EB31-35F4-F13EC1B8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015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34C5-E35E-1738-ABBA-61A6F06C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A5C6-62E0-B861-FE4B-EB12B62B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5D00C-3473-307A-0C69-5A233EE3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03CD3-2D0D-B55C-FAA5-6D565544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FA181-EBCB-5F80-BBC7-94868E83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2878-0A0C-B3B4-A7D1-CB6EEA0E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30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DCB7-4B5F-5601-B362-29BBDEA4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FED08-9FC3-B16B-C84F-4904B4FDB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4E796-673E-4616-3A9E-D0435394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3D70-6B44-3004-9502-1D7EAD4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58CC-4CBB-E729-97C5-509C81E3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87CC-93CA-596F-ED3B-9B37F9B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817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B0A3C-32B6-A6EE-6D34-D4B175B8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F8869-8A2A-1E4B-F889-1DC90BEB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88FA-2D07-7900-C7DD-CBE18018E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DD15-B19D-DC4E-8E8F-90D14B7927C9}" type="datetimeFigureOut">
              <a:rPr lang="en-VN" smtClean="0"/>
              <a:t>16/08/2023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6459-83F3-B513-9153-E4A6640D0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923A-7A2E-02B6-DC0D-9546F661B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E2F99-5A97-B04D-9E2C-ECF616D031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83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ipkin.io/pages/extensions_choic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spring.io/spring-cloud-sleuth/docs/3.0.1/reference/html/integrations.html#sleuth-reactor-integr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F1FB-022C-3897-9ED3-2F7BBE338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9C27-DE69-79A5-403B-33B3BD70F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019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72B-3B0A-7C23-0799-9869D837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F324-2F76-F438-05C5-4D7324D7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effectLst/>
                <a:latin typeface="Noto serif" panose="020F0502020204030204" pitchFamily="34" charset="0"/>
              </a:rPr>
              <a:t>Spring Cloud</a:t>
            </a:r>
            <a:r>
              <a:rPr lang="en-US" b="0" i="0" dirty="0">
                <a:effectLst/>
                <a:latin typeface="Noto serif" panose="020F0502020204030204" pitchFamily="34" charset="0"/>
              </a:rPr>
              <a:t>, Spring Cloud Sleuth will be used to collect trace information</a:t>
            </a:r>
          </a:p>
          <a:p>
            <a:r>
              <a:rPr lang="en-US" b="0" i="0" dirty="0">
                <a:effectLst/>
                <a:latin typeface="Noto serif" panose="02020600060500020200" pitchFamily="18" charset="0"/>
              </a:rPr>
              <a:t>the tracing information from a complete workflow is called a </a:t>
            </a:r>
            <a:r>
              <a:rPr lang="en-US" b="1" i="0" dirty="0">
                <a:effectLst/>
                <a:latin typeface="Noto serif" panose="02020600060500020200" pitchFamily="18" charset="0"/>
              </a:rPr>
              <a:t>trace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 or a </a:t>
            </a:r>
            <a:r>
              <a:rPr lang="en-US" b="1" i="0" dirty="0">
                <a:effectLst/>
                <a:latin typeface="Noto serif" panose="02020600060500020200" pitchFamily="18" charset="0"/>
              </a:rPr>
              <a:t>trace tree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, and sub-parts of the tree, for example, the basic units of work, are called </a:t>
            </a:r>
            <a:r>
              <a:rPr lang="en-US" b="1" i="0" dirty="0">
                <a:effectLst/>
                <a:latin typeface="Noto serif" panose="02020600060500020200" pitchFamily="18" charset="0"/>
              </a:rPr>
              <a:t>spans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. Spans can consist of sub-spans forming the trace tree. The </a:t>
            </a:r>
            <a:r>
              <a:rPr lang="en-US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 UI can visualize a trace tree and its spans as follows: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320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97A9-9BDB-AD3E-F14C-6ECBBF59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BFDF97-5B81-E00B-DD96-763C1865E0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42" y="3712028"/>
            <a:ext cx="7673264" cy="24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9C20F3-C148-ABEF-953B-4A6B5323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65" y="646348"/>
            <a:ext cx="8190670" cy="289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4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A971-BDB6-DCF8-1B49-0AD13515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E3-3099-7C6C-234B-65215EC1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3529"/>
          </a:xfrm>
        </p:spPr>
        <p:txBody>
          <a:bodyPr>
            <a:normAutofit/>
          </a:bodyPr>
          <a:lstStyle/>
          <a:p>
            <a:r>
              <a:rPr lang="en-US" sz="15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500" b="0" i="0" dirty="0">
                <a:effectLst/>
                <a:latin typeface="Noto serif" panose="02020600060500020200" pitchFamily="18" charset="0"/>
              </a:rPr>
              <a:t> comes with native support for storing trace information either in memory, or in a database such as Apache Cassandra, Elasticsearch, or MySQL. Added to this, a number of extensions are available. For details, refer to </a:t>
            </a:r>
            <a:r>
              <a:rPr lang="en-US" sz="1100" i="0" u="none" strike="noStrike" dirty="0">
                <a:solidFill>
                  <a:srgbClr val="17D2CC"/>
                </a:solidFill>
                <a:effectLst/>
                <a:latin typeface="Consolas" panose="020B0609020204030204" pitchFamily="49" charset="0"/>
                <a:hlinkClick r:id="rId2"/>
              </a:rPr>
              <a:t>https://zipkin.io/pages/extensions_choices.html</a:t>
            </a:r>
            <a:endParaRPr lang="en-US" sz="1600" b="0" i="0" dirty="0">
              <a:effectLst/>
              <a:latin typeface="Noto serif" panose="02020600060500020200" pitchFamily="18" charset="0"/>
            </a:endParaRPr>
          </a:p>
          <a:p>
            <a:r>
              <a:rPr lang="en-US" sz="1600" b="0" i="0" dirty="0">
                <a:effectLst/>
                <a:latin typeface="Noto serif" panose="02020600060500020200" pitchFamily="18" charset="0"/>
              </a:rPr>
              <a:t>Spring Cloud Sleuth can send trace information to </a:t>
            </a:r>
            <a:r>
              <a:rPr lang="en-US" sz="16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600" b="0" i="0" dirty="0">
                <a:effectLst/>
                <a:latin typeface="Noto serif" panose="02020600060500020200" pitchFamily="18" charset="0"/>
              </a:rPr>
              <a:t> either synchronously over HTTP, or asynchronously using a message broker such as RabbitMQ or Kafka. To avoid creating runtime dependencies on the </a:t>
            </a:r>
            <a:r>
              <a:rPr lang="en-US" sz="16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600" b="0" i="0" dirty="0">
                <a:effectLst/>
                <a:latin typeface="Noto serif" panose="02020600060500020200" pitchFamily="18" charset="0"/>
              </a:rPr>
              <a:t> server from the microservices, it is preferable to send trace information to </a:t>
            </a:r>
            <a:r>
              <a:rPr lang="en-US" sz="16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600" b="0" i="0" dirty="0">
                <a:effectLst/>
                <a:latin typeface="Noto serif" panose="02020600060500020200" pitchFamily="18" charset="0"/>
              </a:rPr>
              <a:t> asynchronously using either RabbitMQ or Kafka. This is illustrated in the following diagram:</a:t>
            </a:r>
          </a:p>
          <a:p>
            <a:endParaRPr lang="en-VN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35F497-0699-8DAC-66F8-351B0795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54" y="4186187"/>
            <a:ext cx="6631292" cy="234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CBB3-8AAD-7BE9-A5E9-DFAC4473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84654"/>
            <a:ext cx="10515600" cy="4351338"/>
          </a:xfrm>
        </p:spPr>
        <p:txBody>
          <a:bodyPr>
            <a:normAutofit/>
          </a:bodyPr>
          <a:lstStyle/>
          <a:p>
            <a:r>
              <a:rPr lang="en-US" sz="1050" b="0" i="0" dirty="0">
                <a:effectLst/>
                <a:latin typeface="Noto serif" panose="02020600060500020200" pitchFamily="18" charset="0"/>
              </a:rPr>
              <a:t>Add dependencies to the build files to bring in Spring Cloud Sleuth and the capability of sending trace information to </a:t>
            </a:r>
            <a:r>
              <a:rPr lang="en-US" sz="1050" b="0" i="0" dirty="0" err="1">
                <a:effectLst/>
                <a:latin typeface="Noto serif" panose="02020600060500020200" pitchFamily="18" charset="0"/>
              </a:rPr>
              <a:t>Zipkin</a:t>
            </a:r>
            <a:endParaRPr lang="en-US" sz="1050" b="0" i="0" dirty="0">
              <a:effectLst/>
              <a:latin typeface="Noto serif" panose="02020600060500020200" pitchFamily="18" charset="0"/>
            </a:endParaRPr>
          </a:p>
          <a:p>
            <a:endParaRPr lang="en-V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55D88-9ACE-573B-74E4-42BA0FCC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3" y="1059389"/>
            <a:ext cx="11429043" cy="40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7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34B4-CCAC-7A98-AD46-9BEA2747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200" b="1" i="0" dirty="0">
                <a:effectLst/>
                <a:latin typeface="Noto Serif" panose="02020600060500020200" pitchFamily="18" charset="0"/>
              </a:rPr>
              <a:t>Adding configuration for Spring Cloud Sleuth and </a:t>
            </a:r>
            <a:r>
              <a:rPr lang="en-US" sz="1200" b="1" i="0" dirty="0" err="1">
                <a:effectLst/>
                <a:latin typeface="Noto Serif" panose="02020600060500020200" pitchFamily="18" charset="0"/>
              </a:rPr>
              <a:t>Zipkin</a:t>
            </a:r>
            <a:endParaRPr lang="en-US" sz="1200" b="1" i="0" dirty="0">
              <a:effectLst/>
              <a:latin typeface="Noto Serif" panose="02020600060500020200" pitchFamily="18" charset="0"/>
            </a:endParaRPr>
          </a:p>
          <a:p>
            <a:r>
              <a:rPr lang="en-US" sz="1000" b="0" i="0" dirty="0">
                <a:effectLst/>
                <a:latin typeface="Noto serif" panose="02020600060500020200" pitchFamily="18" charset="0"/>
              </a:rPr>
              <a:t>By default, Spring Cloud Sleuth only sends 10% of the traces to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. To ensure that all traces are sent to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, the following property is added in the default profile:</a:t>
            </a:r>
            <a:endParaRPr lang="en-US" sz="1200" b="1" i="0" dirty="0">
              <a:effectLst/>
              <a:latin typeface="Noto Serif" panose="02020600060500020200" pitchFamily="18" charset="0"/>
            </a:endParaRPr>
          </a:p>
          <a:p>
            <a:r>
              <a:rPr lang="en-US" sz="1000" b="0" i="0" dirty="0">
                <a:effectLst/>
                <a:latin typeface="Noto serif" panose="02020600060500020200" pitchFamily="18" charset="0"/>
              </a:rPr>
              <a:t>When sending traces to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using Kafka, the Spring profile </a:t>
            </a:r>
            <a:r>
              <a:rPr lang="en-US" sz="1000" dirty="0" err="1"/>
              <a:t>kafka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 will be used. In the </a:t>
            </a:r>
            <a:r>
              <a:rPr lang="en-US" sz="1000" dirty="0" err="1"/>
              <a:t>kafka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 profile, we override the setting in the default profile so that trace information is sent to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using Kafka:</a:t>
            </a:r>
            <a:endParaRPr lang="en-V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0358-92FE-C8DF-BC1A-8C1EF1E4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3" y="1598182"/>
            <a:ext cx="9821213" cy="48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54FD-4B9D-A463-BA43-A64EE858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000" b="0" i="0" dirty="0">
                <a:effectLst/>
                <a:latin typeface="Noto serif" panose="02020600060500020200" pitchFamily="18" charset="0"/>
              </a:rPr>
              <a:t>the Gateway service needs a parameter in the configuration file </a:t>
            </a:r>
            <a:r>
              <a:rPr lang="en-US" sz="1000" dirty="0"/>
              <a:t>config-repo/</a:t>
            </a:r>
            <a:r>
              <a:rPr lang="en-US" sz="1000" dirty="0" err="1"/>
              <a:t>gateway.yml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 to enable Sleuth to track trace IDs correctly:</a:t>
            </a:r>
          </a:p>
          <a:p>
            <a:r>
              <a:rPr lang="en-US" sz="800" b="0" i="0" dirty="0">
                <a:effectLst/>
                <a:latin typeface="Noto serif" panose="02020600060500020200" pitchFamily="18" charset="0"/>
              </a:rPr>
              <a:t>For details, see: </a:t>
            </a:r>
            <a:r>
              <a:rPr lang="en-US" sz="800" i="0" u="sng" dirty="0">
                <a:solidFill>
                  <a:srgbClr val="85E6EA"/>
                </a:solidFill>
                <a:effectLst/>
                <a:latin typeface="Consolas" panose="020B0609020204030204" pitchFamily="49" charset="0"/>
                <a:hlinkClick r:id="rId2"/>
              </a:rPr>
              <a:t>https://docs.spring.io/spring-cloud-sleuth/docs/3.0.1/reference/html/integrations.html#sleuth-reactor-integration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  <a:t>.</a:t>
            </a:r>
            <a:endParaRPr lang="en-US" sz="1000" b="0" i="0" dirty="0">
              <a:effectLst/>
              <a:latin typeface="Noto serif" panose="02020600060500020200" pitchFamily="18" charset="0"/>
            </a:endParaRPr>
          </a:p>
          <a:p>
            <a:endParaRPr lang="en-V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6F15C-1B33-F970-BD34-FAD92804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75584"/>
            <a:ext cx="11190345" cy="49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7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DCC4-B0DC-34CD-3F32-D20651F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Noto Serif" panose="02020600060500020200" pitchFamily="18" charset="0"/>
              </a:rPr>
              <a:t>Adding </a:t>
            </a:r>
            <a:r>
              <a:rPr lang="en-US" b="1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b="1" i="0" dirty="0">
                <a:effectLst/>
                <a:latin typeface="Noto Serif" panose="02020600060500020200" pitchFamily="18" charset="0"/>
              </a:rPr>
              <a:t> to the Docker Compose files</a:t>
            </a:r>
            <a:br>
              <a:rPr lang="en-US" b="1" i="0" dirty="0">
                <a:effectLst/>
                <a:latin typeface="Noto Serif" panose="02020600060500020200" pitchFamily="18" charset="0"/>
              </a:rPr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EC09-E6E1-AA4C-3BB2-ECD96C7A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791"/>
          </a:xfrm>
        </p:spPr>
        <p:txBody>
          <a:bodyPr>
            <a:normAutofit/>
          </a:bodyPr>
          <a:lstStyle/>
          <a:p>
            <a:r>
              <a:rPr lang="en-US" sz="800" b="0" i="0" dirty="0">
                <a:effectLst/>
                <a:latin typeface="Noto serif" panose="02020600060500020200" pitchFamily="18" charset="0"/>
              </a:rPr>
              <a:t>the </a:t>
            </a:r>
            <a:r>
              <a:rPr lang="en-US" sz="8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800" b="0" i="0" dirty="0">
                <a:effectLst/>
                <a:latin typeface="Noto serif" panose="02020600060500020200" pitchFamily="18" charset="0"/>
              </a:rPr>
              <a:t> server is added to the Docker Compose files using an already existing Docker image, </a:t>
            </a:r>
            <a:r>
              <a:rPr lang="en-US" sz="800" dirty="0" err="1"/>
              <a:t>openzipkin</a:t>
            </a:r>
            <a:r>
              <a:rPr lang="en-US" sz="800" dirty="0"/>
              <a:t>/</a:t>
            </a:r>
            <a:r>
              <a:rPr lang="en-US" sz="800" dirty="0" err="1"/>
              <a:t>zipkin</a:t>
            </a:r>
            <a:r>
              <a:rPr lang="en-US" sz="800" b="0" i="0" dirty="0">
                <a:effectLst/>
                <a:latin typeface="Noto serif" panose="02020600060500020200" pitchFamily="18" charset="0"/>
              </a:rPr>
              <a:t>, published by the </a:t>
            </a:r>
            <a:r>
              <a:rPr lang="en-US" sz="8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800" b="0" i="0" dirty="0">
                <a:effectLst/>
                <a:latin typeface="Noto serif" panose="02020600060500020200" pitchFamily="18" charset="0"/>
              </a:rPr>
              <a:t> project. In </a:t>
            </a:r>
            <a:r>
              <a:rPr lang="en-US" sz="800" dirty="0"/>
              <a:t>docker-</a:t>
            </a:r>
            <a:r>
              <a:rPr lang="en-US" sz="800" dirty="0" err="1"/>
              <a:t>compose.yml</a:t>
            </a:r>
            <a:r>
              <a:rPr lang="en-US" sz="800" b="0" i="0" dirty="0">
                <a:effectLst/>
                <a:latin typeface="Noto serif" panose="02020600060500020200" pitchFamily="18" charset="0"/>
              </a:rPr>
              <a:t> and </a:t>
            </a:r>
            <a:r>
              <a:rPr lang="en-US" sz="800" dirty="0"/>
              <a:t>docker-compose-</a:t>
            </a:r>
            <a:r>
              <a:rPr lang="en-US" sz="800" dirty="0" err="1"/>
              <a:t>partitions.yml</a:t>
            </a:r>
            <a:r>
              <a:rPr lang="en-US" sz="800" b="0" i="0" dirty="0">
                <a:effectLst/>
                <a:latin typeface="Noto serif" panose="02020600060500020200" pitchFamily="18" charset="0"/>
              </a:rPr>
              <a:t>, where RabbitMQ is used, the definition of the </a:t>
            </a:r>
            <a:r>
              <a:rPr lang="en-US" sz="8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800" b="0" i="0" dirty="0">
                <a:effectLst/>
                <a:latin typeface="Noto serif" panose="02020600060500020200" pitchFamily="18" charset="0"/>
              </a:rPr>
              <a:t> server appears as follows:</a:t>
            </a:r>
          </a:p>
          <a:p>
            <a:endParaRPr lang="en-V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4952D-F363-3908-3C05-B51AA5FF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34" y="2377110"/>
            <a:ext cx="4792526" cy="3000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50483-EB87-AF06-7146-295F26454B9A}"/>
              </a:ext>
            </a:extLst>
          </p:cNvPr>
          <p:cNvSpPr txBox="1"/>
          <p:nvPr/>
        </p:nvSpPr>
        <p:spPr>
          <a:xfrm>
            <a:off x="6096000" y="2388816"/>
            <a:ext cx="5758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The version of the Docker image, 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openzipkin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/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, is specified to be version 2.23.2.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The RABBIT_ADDRESSES=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rabbitmq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 environment variable is used to specify that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will receive trace information using RabbitMQ and that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will connect to RabbitMQ using the hostname 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rabbitmq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The STORAGE_TYPE=mem environment variable is used to specify that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will keep all trace information in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The memory limit for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is increased to 1,024 MB, compared to 512 MB for all other containers. The reason for this is that since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is configured to keep all trace information in memory, it will consume more memory than the other containers after a while.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 exposes the HTTP port 9411 for web browsers to access its web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Docker will wait to start up the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 server until the RabbitMQ service reports being healthy to Docker.</a:t>
            </a:r>
          </a:p>
          <a:p>
            <a:endParaRPr lang="en-V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BB841-8566-F87B-7A19-56C627FD6484}"/>
              </a:ext>
            </a:extLst>
          </p:cNvPr>
          <p:cNvSpPr txBox="1"/>
          <p:nvPr/>
        </p:nvSpPr>
        <p:spPr>
          <a:xfrm>
            <a:off x="6096000" y="4635585"/>
            <a:ext cx="322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0000"/>
                </a:solidFill>
                <a:effectLst/>
                <a:latin typeface="Noto serif" panose="02020600060500020200" pitchFamily="18" charset="0"/>
              </a:rPr>
              <a:t>While it is OK to store the trace information in 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Noto serif" panose="02020600060500020200" pitchFamily="18" charset="0"/>
              </a:rPr>
              <a:t> in memory for development and test activities, 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Noto serif" panose="02020600060500020200" pitchFamily="18" charset="0"/>
              </a:rPr>
              <a:t> should be configured to store trace information in a database such as Apache Cassandra, Elasticsearch, or MySQL in a production environment.</a:t>
            </a:r>
            <a:endParaRPr lang="en-VN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9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247B-734D-A204-7D79-499AE4C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09E95-04FE-5941-7B66-4D0A736A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037" y="2747039"/>
            <a:ext cx="6458369" cy="2854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851AC-0915-6709-9BC2-26FFF86D0148}"/>
              </a:ext>
            </a:extLst>
          </p:cNvPr>
          <p:cNvSpPr txBox="1"/>
          <p:nvPr/>
        </p:nvSpPr>
        <p:spPr>
          <a:xfrm>
            <a:off x="1102125" y="2222416"/>
            <a:ext cx="6393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effectLst/>
                <a:latin typeface="Noto serif" panose="02020600060500020200" pitchFamily="18" charset="0"/>
              </a:rPr>
              <a:t>In </a:t>
            </a:r>
            <a:r>
              <a:rPr lang="en-US" sz="1000" dirty="0"/>
              <a:t>docker-compose-</a:t>
            </a:r>
            <a:r>
              <a:rPr lang="en-US" sz="1000" dirty="0" err="1"/>
              <a:t>kafka.yml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, where Kafka is used, the definition of the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server appears as follows:</a:t>
            </a:r>
            <a:endParaRPr lang="en-V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2BA03-6FF5-F645-99DD-27EAFBFD4C43}"/>
              </a:ext>
            </a:extLst>
          </p:cNvPr>
          <p:cNvSpPr txBox="1"/>
          <p:nvPr/>
        </p:nvSpPr>
        <p:spPr>
          <a:xfrm>
            <a:off x="7793090" y="3058092"/>
            <a:ext cx="35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The configuration for using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together with Kafka is similar to the configuration we just saw for using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with RabbitMQ.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The main difference is the use of the KAFKA_BOOTSTRAP_SERVERS=kafka:9092 environment variable, which is used to specify that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will use Kafka to receive trace information and that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will connect to Kafka using the hostname 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kafka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 and the port 9092.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Noto serif" panose="02020600060500020200" pitchFamily="18" charset="0"/>
              </a:rPr>
              <a:t>Docker will wait to start up the </a:t>
            </a:r>
            <a:r>
              <a:rPr lang="en-US" sz="1000" b="0" i="0" dirty="0" err="1">
                <a:effectLst/>
                <a:latin typeface="Noto serif" panose="02020600060500020200" pitchFamily="18" charset="0"/>
              </a:rPr>
              <a:t>Zipkin</a:t>
            </a:r>
            <a:r>
              <a:rPr lang="en-US" sz="1000" b="0" i="0" dirty="0">
                <a:effectLst/>
                <a:latin typeface="Noto serif" panose="02020600060500020200" pitchFamily="18" charset="0"/>
              </a:rPr>
              <a:t> server until the Kafka service has been started.</a:t>
            </a:r>
          </a:p>
          <a:p>
            <a:endParaRPr lang="en-VN" sz="1000" dirty="0"/>
          </a:p>
        </p:txBody>
      </p:sp>
    </p:spTree>
    <p:extLst>
      <p:ext uri="{BB962C8B-B14F-4D97-AF65-F5344CB8AC3E}">
        <p14:creationId xmlns:p14="http://schemas.microsoft.com/office/powerpoint/2010/main" val="194659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721</Words>
  <Application>Microsoft Macintosh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Noto serif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Zipkin to the Docker Compose files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2023-08-16T02:26:38Z</dcterms:created>
  <dcterms:modified xsi:type="dcterms:W3CDTF">2023-08-16T13:38:18Z</dcterms:modified>
</cp:coreProperties>
</file>