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notesSlides/notesSlide3.xml" ContentType="application/vnd.openxmlformats-officedocument.presentationml.notesSlide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46"/>
  </p:notesMasterIdLst>
  <p:handoutMasterIdLst>
    <p:handoutMasterId r:id="rId47"/>
  </p:handoutMasterIdLst>
  <p:sldIdLst>
    <p:sldId id="319" r:id="rId2"/>
    <p:sldId id="257" r:id="rId3"/>
    <p:sldId id="299" r:id="rId4"/>
    <p:sldId id="309" r:id="rId5"/>
    <p:sldId id="329" r:id="rId6"/>
    <p:sldId id="262" r:id="rId7"/>
    <p:sldId id="261" r:id="rId8"/>
    <p:sldId id="285" r:id="rId9"/>
    <p:sldId id="336" r:id="rId10"/>
    <p:sldId id="264" r:id="rId11"/>
    <p:sldId id="337" r:id="rId12"/>
    <p:sldId id="304" r:id="rId13"/>
    <p:sldId id="339" r:id="rId14"/>
    <p:sldId id="330" r:id="rId15"/>
    <p:sldId id="328" r:id="rId16"/>
    <p:sldId id="325" r:id="rId17"/>
    <p:sldId id="326" r:id="rId18"/>
    <p:sldId id="340" r:id="rId19"/>
    <p:sldId id="324" r:id="rId20"/>
    <p:sldId id="323" r:id="rId21"/>
    <p:sldId id="297" r:id="rId22"/>
    <p:sldId id="259" r:id="rId23"/>
    <p:sldId id="293" r:id="rId24"/>
    <p:sldId id="286" r:id="rId25"/>
    <p:sldId id="332" r:id="rId26"/>
    <p:sldId id="333" r:id="rId27"/>
    <p:sldId id="277" r:id="rId28"/>
    <p:sldId id="317" r:id="rId29"/>
    <p:sldId id="334" r:id="rId30"/>
    <p:sldId id="269" r:id="rId31"/>
    <p:sldId id="272" r:id="rId32"/>
    <p:sldId id="345" r:id="rId33"/>
    <p:sldId id="341" r:id="rId34"/>
    <p:sldId id="266" r:id="rId35"/>
    <p:sldId id="342" r:id="rId36"/>
    <p:sldId id="343" r:id="rId37"/>
    <p:sldId id="306" r:id="rId38"/>
    <p:sldId id="307" r:id="rId39"/>
    <p:sldId id="344" r:id="rId40"/>
    <p:sldId id="310" r:id="rId41"/>
    <p:sldId id="263" r:id="rId42"/>
    <p:sldId id="312" r:id="rId43"/>
    <p:sldId id="311" r:id="rId44"/>
    <p:sldId id="265" r:id="rId45"/>
  </p:sldIdLst>
  <p:sldSz cx="12192000" cy="6858000"/>
  <p:notesSz cx="7099300" cy="10234613"/>
  <p:custDataLst>
    <p:tags r:id="rId4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7071"/>
    <a:srgbClr val="DE68FF"/>
    <a:srgbClr val="FF9786"/>
    <a:srgbClr val="D3000F"/>
    <a:srgbClr val="FFFF00"/>
    <a:srgbClr val="3333FF"/>
    <a:srgbClr val="FF3300"/>
    <a:srgbClr val="CC00CC"/>
    <a:srgbClr val="FFCC00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86482" autoAdjust="0"/>
  </p:normalViewPr>
  <p:slideViewPr>
    <p:cSldViewPr snapToGrid="0">
      <p:cViewPr varScale="1">
        <p:scale>
          <a:sx n="98" d="100"/>
          <a:sy n="98" d="100"/>
        </p:scale>
        <p:origin x="103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EC49A0E-63A9-4A0D-AD2C-B7E2E2E8BB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095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4B81D889-D7E9-4039-B45C-4642738489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437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Please retain proper</a:t>
            </a:r>
            <a:r>
              <a:rPr lang="en-US" baseline="0" dirty="0"/>
              <a:t> attribution, including the reference to </a:t>
            </a:r>
            <a:r>
              <a:rPr lang="en-US" baseline="0" dirty="0" err="1"/>
              <a:t>ai.berkeley.edu</a:t>
            </a:r>
            <a:r>
              <a:rPr lang="en-US" baseline="0" dirty="0"/>
              <a:t>.  Thanks!</a:t>
            </a:r>
            <a:endParaRPr lang="en-US" sz="1200" dirty="0">
              <a:latin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81D889-D7E9-4039-B45C-464273848925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99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Like “sort this list”  or “add these two numbers”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81D889-D7E9-4039-B45C-46427384892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367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5613" y="719138"/>
            <a:ext cx="6391275" cy="3595687"/>
          </a:xfrm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George Box: All models are wrong; some of them are useful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91B7EDC-D532-E64C-A88A-8EDD91AF94E9}" type="slidenum">
              <a:rPr lang="en-US"/>
              <a:pPr eaLnBrk="1" hangingPunct="1"/>
              <a:t>34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78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ADABA8-4680-42FF-B10E-AE1FC3D1E3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210310-2E6D-4EA4-A70B-C328C85CE2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CB455C-2F30-403D-8294-12A3DB8E9C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8BB908-676B-418D-A0F9-ADA2F5DFB00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900"/>
            </a:lvl2pPr>
            <a:lvl3pPr marL="914354" indent="0">
              <a:buNone/>
              <a:defRPr sz="1600"/>
            </a:lvl3pPr>
            <a:lvl4pPr marL="1371532" indent="0">
              <a:buNone/>
              <a:defRPr sz="1500"/>
            </a:lvl4pPr>
            <a:lvl5pPr marL="1828709" indent="0">
              <a:buNone/>
              <a:defRPr sz="1500"/>
            </a:lvl5pPr>
            <a:lvl6pPr marL="2285886" indent="0">
              <a:buNone/>
              <a:defRPr sz="1500"/>
            </a:lvl6pPr>
            <a:lvl7pPr marL="2743062" indent="0">
              <a:buNone/>
              <a:defRPr sz="1500"/>
            </a:lvl7pPr>
            <a:lvl8pPr marL="3200240" indent="0">
              <a:buNone/>
              <a:defRPr sz="1500"/>
            </a:lvl8pPr>
            <a:lvl9pPr marL="3657418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BDCFCB-D7C5-4C75-A1E1-65873653C0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DC6CEC-5ACE-4C3E-B007-68E11368228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49AE46-61FD-4518-BCFE-BA431E71537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CFAF4E-C055-4FE6-A9E8-15AB39EB0F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F14710-EB38-4062-9830-60CCA75232E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E0DB1-D860-4CA1-A6A1-6DFDDFDEC2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B9DFEB-451B-4D89-A1CD-CEA9DA588C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1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pPr>
              <a:defRPr/>
            </a:pPr>
            <a:fld id="{4E5CA303-B04A-41A5-A1FA-65C0783B1EA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2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8" rIns="91436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7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5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70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94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120" indent="-228589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474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006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6.png"/><Relationship Id="rId3" Type="http://schemas.openxmlformats.org/officeDocument/2006/relationships/tags" Target="../tags/tag24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4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image" Target="../media/image25.png"/><Relationship Id="rId5" Type="http://schemas.openxmlformats.org/officeDocument/2006/relationships/tags" Target="../tags/tag26.xml"/><Relationship Id="rId10" Type="http://schemas.openxmlformats.org/officeDocument/2006/relationships/image" Target="../media/image3.png"/><Relationship Id="rId4" Type="http://schemas.openxmlformats.org/officeDocument/2006/relationships/tags" Target="../tags/tag25.xml"/><Relationship Id="rId9" Type="http://schemas.openxmlformats.org/officeDocument/2006/relationships/image" Target="../media/image24.png"/><Relationship Id="rId1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tags" Target="../tags/tag30.xml"/><Relationship Id="rId7" Type="http://schemas.openxmlformats.org/officeDocument/2006/relationships/image" Target="../media/image28.png"/><Relationship Id="rId12" Type="http://schemas.openxmlformats.org/officeDocument/2006/relationships/image" Target="../media/image27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2.png"/><Relationship Id="rId5" Type="http://schemas.openxmlformats.org/officeDocument/2006/relationships/tags" Target="../tags/tag32.xml"/><Relationship Id="rId10" Type="http://schemas.openxmlformats.org/officeDocument/2006/relationships/image" Target="../media/image31.png"/><Relationship Id="rId4" Type="http://schemas.openxmlformats.org/officeDocument/2006/relationships/tags" Target="../tags/tag31.xml"/><Relationship Id="rId9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12" Type="http://schemas.openxmlformats.org/officeDocument/2006/relationships/image" Target="../media/image19.png"/><Relationship Id="rId17" Type="http://schemas.openxmlformats.org/officeDocument/2006/relationships/image" Target="../media/image38.png"/><Relationship Id="rId2" Type="http://schemas.openxmlformats.org/officeDocument/2006/relationships/tags" Target="../tags/tag34.xml"/><Relationship Id="rId16" Type="http://schemas.openxmlformats.org/officeDocument/2006/relationships/image" Target="../media/image37.png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image" Target="../media/image33.png"/><Relationship Id="rId5" Type="http://schemas.openxmlformats.org/officeDocument/2006/relationships/tags" Target="../tags/tag37.xml"/><Relationship Id="rId15" Type="http://schemas.openxmlformats.org/officeDocument/2006/relationships/image" Target="../media/image36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40.png"/><Relationship Id="rId4" Type="http://schemas.openxmlformats.org/officeDocument/2006/relationships/tags" Target="../tags/tag36.xml"/><Relationship Id="rId9" Type="http://schemas.openxmlformats.org/officeDocument/2006/relationships/tags" Target="../tags/tag41.xml"/><Relationship Id="rId1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45.xml"/><Relationship Id="rId7" Type="http://schemas.openxmlformats.org/officeDocument/2006/relationships/image" Target="../media/image42.png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image" Target="../media/image4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6.xml"/><Relationship Id="rId9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54.xml"/><Relationship Id="rId13" Type="http://schemas.openxmlformats.org/officeDocument/2006/relationships/image" Target="../media/image45.png"/><Relationship Id="rId18" Type="http://schemas.openxmlformats.org/officeDocument/2006/relationships/image" Target="../media/image49.png"/><Relationship Id="rId3" Type="http://schemas.openxmlformats.org/officeDocument/2006/relationships/tags" Target="../tags/tag49.xml"/><Relationship Id="rId21" Type="http://schemas.openxmlformats.org/officeDocument/2006/relationships/image" Target="../media/image52.png"/><Relationship Id="rId7" Type="http://schemas.openxmlformats.org/officeDocument/2006/relationships/tags" Target="../tags/tag53.xml"/><Relationship Id="rId12" Type="http://schemas.openxmlformats.org/officeDocument/2006/relationships/image" Target="../media/image44.png"/><Relationship Id="rId17" Type="http://schemas.openxmlformats.org/officeDocument/2006/relationships/image" Target="../media/image48.png"/><Relationship Id="rId2" Type="http://schemas.openxmlformats.org/officeDocument/2006/relationships/tags" Target="../tags/tag48.xml"/><Relationship Id="rId16" Type="http://schemas.openxmlformats.org/officeDocument/2006/relationships/image" Target="../media/image19.png"/><Relationship Id="rId20" Type="http://schemas.openxmlformats.org/officeDocument/2006/relationships/image" Target="../media/image51.png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51.xml"/><Relationship Id="rId15" Type="http://schemas.openxmlformats.org/officeDocument/2006/relationships/image" Target="../media/image47.png"/><Relationship Id="rId10" Type="http://schemas.openxmlformats.org/officeDocument/2006/relationships/tags" Target="../tags/tag56.xml"/><Relationship Id="rId19" Type="http://schemas.openxmlformats.org/officeDocument/2006/relationships/image" Target="../media/image50.png"/><Relationship Id="rId4" Type="http://schemas.openxmlformats.org/officeDocument/2006/relationships/tags" Target="../tags/tag50.xml"/><Relationship Id="rId9" Type="http://schemas.openxmlformats.org/officeDocument/2006/relationships/tags" Target="../tags/tag55.xml"/><Relationship Id="rId1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64.xml"/><Relationship Id="rId13" Type="http://schemas.openxmlformats.org/officeDocument/2006/relationships/image" Target="../media/image53.png"/><Relationship Id="rId18" Type="http://schemas.openxmlformats.org/officeDocument/2006/relationships/image" Target="../media/image57.png"/><Relationship Id="rId3" Type="http://schemas.openxmlformats.org/officeDocument/2006/relationships/tags" Target="../tags/tag59.xml"/><Relationship Id="rId21" Type="http://schemas.openxmlformats.org/officeDocument/2006/relationships/image" Target="../media/image60.png"/><Relationship Id="rId7" Type="http://schemas.openxmlformats.org/officeDocument/2006/relationships/tags" Target="../tags/tag63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19.png"/><Relationship Id="rId2" Type="http://schemas.openxmlformats.org/officeDocument/2006/relationships/tags" Target="../tags/tag58.xml"/><Relationship Id="rId16" Type="http://schemas.openxmlformats.org/officeDocument/2006/relationships/image" Target="../media/image56.png"/><Relationship Id="rId20" Type="http://schemas.openxmlformats.org/officeDocument/2006/relationships/image" Target="../media/image59.png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11" Type="http://schemas.openxmlformats.org/officeDocument/2006/relationships/tags" Target="../tags/tag67.xml"/><Relationship Id="rId5" Type="http://schemas.openxmlformats.org/officeDocument/2006/relationships/tags" Target="../tags/tag61.xml"/><Relationship Id="rId15" Type="http://schemas.openxmlformats.org/officeDocument/2006/relationships/image" Target="../media/image55.png"/><Relationship Id="rId23" Type="http://schemas.openxmlformats.org/officeDocument/2006/relationships/image" Target="../media/image61.png"/><Relationship Id="rId10" Type="http://schemas.openxmlformats.org/officeDocument/2006/relationships/tags" Target="../tags/tag66.xml"/><Relationship Id="rId19" Type="http://schemas.openxmlformats.org/officeDocument/2006/relationships/image" Target="../media/image58.png"/><Relationship Id="rId4" Type="http://schemas.openxmlformats.org/officeDocument/2006/relationships/tags" Target="../tags/tag60.xml"/><Relationship Id="rId9" Type="http://schemas.openxmlformats.org/officeDocument/2006/relationships/tags" Target="../tags/tag65.xml"/><Relationship Id="rId14" Type="http://schemas.openxmlformats.org/officeDocument/2006/relationships/image" Target="../media/image54.png"/><Relationship Id="rId22" Type="http://schemas.openxmlformats.org/officeDocument/2006/relationships/image" Target="../media/image5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tags" Target="../tags/tag70.xml"/><Relationship Id="rId7" Type="http://schemas.openxmlformats.org/officeDocument/2006/relationships/image" Target="../media/image52.png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image" Target="../media/image19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1.xml"/><Relationship Id="rId9" Type="http://schemas.openxmlformats.org/officeDocument/2006/relationships/image" Target="../media/image6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tags" Target="../tags/tag75.xml"/><Relationship Id="rId7" Type="http://schemas.openxmlformats.org/officeDocument/2006/relationships/image" Target="../media/image65.png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image" Target="../media/image6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6.xml"/><Relationship Id="rId9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79.xml"/><Relationship Id="rId7" Type="http://schemas.openxmlformats.org/officeDocument/2006/relationships/image" Target="../media/image42.png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image" Target="../media/image4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0.xml"/><Relationship Id="rId9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13" Type="http://schemas.openxmlformats.org/officeDocument/2006/relationships/image" Target="../media/image68.png"/><Relationship Id="rId18" Type="http://schemas.openxmlformats.org/officeDocument/2006/relationships/image" Target="../media/image73.png"/><Relationship Id="rId3" Type="http://schemas.openxmlformats.org/officeDocument/2006/relationships/tags" Target="../tags/tag83.xml"/><Relationship Id="rId21" Type="http://schemas.openxmlformats.org/officeDocument/2006/relationships/image" Target="../media/image76.png"/><Relationship Id="rId7" Type="http://schemas.openxmlformats.org/officeDocument/2006/relationships/tags" Target="../tags/tag87.xml"/><Relationship Id="rId12" Type="http://schemas.openxmlformats.org/officeDocument/2006/relationships/image" Target="../media/image67.png"/><Relationship Id="rId17" Type="http://schemas.openxmlformats.org/officeDocument/2006/relationships/image" Target="../media/image72.png"/><Relationship Id="rId2" Type="http://schemas.openxmlformats.org/officeDocument/2006/relationships/tags" Target="../tags/tag82.xml"/><Relationship Id="rId16" Type="http://schemas.openxmlformats.org/officeDocument/2006/relationships/image" Target="../media/image71.png"/><Relationship Id="rId20" Type="http://schemas.openxmlformats.org/officeDocument/2006/relationships/image" Target="../media/image75.png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85.xml"/><Relationship Id="rId15" Type="http://schemas.openxmlformats.org/officeDocument/2006/relationships/image" Target="../media/image70.png"/><Relationship Id="rId23" Type="http://schemas.openxmlformats.org/officeDocument/2006/relationships/image" Target="../media/image78.emf"/><Relationship Id="rId10" Type="http://schemas.openxmlformats.org/officeDocument/2006/relationships/tags" Target="../tags/tag90.xml"/><Relationship Id="rId19" Type="http://schemas.openxmlformats.org/officeDocument/2006/relationships/image" Target="../media/image74.png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image" Target="../media/image69.png"/><Relationship Id="rId22" Type="http://schemas.openxmlformats.org/officeDocument/2006/relationships/image" Target="../media/image7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95.xml"/><Relationship Id="rId7" Type="http://schemas.openxmlformats.org/officeDocument/2006/relationships/image" Target="../media/image83.png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image" Target="../media/image82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6.xml"/><Relationship Id="rId9" Type="http://schemas.openxmlformats.org/officeDocument/2006/relationships/image" Target="../media/image8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age:Thomasbayes.jpg" TargetMode="External"/><Relationship Id="rId3" Type="http://schemas.openxmlformats.org/officeDocument/2006/relationships/tags" Target="../tags/tag101.xml"/><Relationship Id="rId7" Type="http://schemas.openxmlformats.org/officeDocument/2006/relationships/image" Target="../media/image89.png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90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emf"/><Relationship Id="rId2" Type="http://schemas.openxmlformats.org/officeDocument/2006/relationships/image" Target="../media/image9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emf"/><Relationship Id="rId5" Type="http://schemas.openxmlformats.org/officeDocument/2006/relationships/image" Target="../media/image94.emf"/><Relationship Id="rId4" Type="http://schemas.openxmlformats.org/officeDocument/2006/relationships/image" Target="../media/image93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5" Type="http://schemas.openxmlformats.org/officeDocument/2006/relationships/image" Target="../media/image4.png"/><Relationship Id="rId4" Type="http://schemas.openxmlformats.org/officeDocument/2006/relationships/image" Target="../media/image8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tags" Target="../tags/tag106.xml"/><Relationship Id="rId7" Type="http://schemas.openxmlformats.org/officeDocument/2006/relationships/image" Target="../media/image100.png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tags" Target="../tags/tag109.xml"/><Relationship Id="rId7" Type="http://schemas.openxmlformats.org/officeDocument/2006/relationships/image" Target="../media/image102.png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6" Type="http://schemas.openxmlformats.org/officeDocument/2006/relationships/image" Target="../media/image10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0.xml"/><Relationship Id="rId9" Type="http://schemas.openxmlformats.org/officeDocument/2006/relationships/image" Target="../media/image104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13" Type="http://schemas.openxmlformats.org/officeDocument/2006/relationships/image" Target="../media/image110.png"/><Relationship Id="rId3" Type="http://schemas.openxmlformats.org/officeDocument/2006/relationships/tags" Target="../tags/tag11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09.png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11" Type="http://schemas.openxmlformats.org/officeDocument/2006/relationships/image" Target="../media/image108.png"/><Relationship Id="rId5" Type="http://schemas.openxmlformats.org/officeDocument/2006/relationships/tags" Target="../tags/tag115.xml"/><Relationship Id="rId15" Type="http://schemas.openxmlformats.org/officeDocument/2006/relationships/image" Target="../media/image112.png"/><Relationship Id="rId10" Type="http://schemas.openxmlformats.org/officeDocument/2006/relationships/image" Target="../media/image107.png"/><Relationship Id="rId4" Type="http://schemas.openxmlformats.org/officeDocument/2006/relationships/tags" Target="../tags/tag114.xml"/><Relationship Id="rId9" Type="http://schemas.openxmlformats.org/officeDocument/2006/relationships/image" Target="../media/image106.png"/><Relationship Id="rId14" Type="http://schemas.openxmlformats.org/officeDocument/2006/relationships/image" Target="../media/image11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119.xml"/><Relationship Id="rId7" Type="http://schemas.openxmlformats.org/officeDocument/2006/relationships/image" Target="../media/image117.png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4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3" Type="http://schemas.openxmlformats.org/officeDocument/2006/relationships/tags" Target="../tags/tag122.xml"/><Relationship Id="rId7" Type="http://schemas.openxmlformats.org/officeDocument/2006/relationships/image" Target="../media/image121.png"/><Relationship Id="rId2" Type="http://schemas.openxmlformats.org/officeDocument/2006/relationships/tags" Target="../tags/tag121.xml"/><Relationship Id="rId1" Type="http://schemas.openxmlformats.org/officeDocument/2006/relationships/tags" Target="../tags/tag120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25.png"/><Relationship Id="rId5" Type="http://schemas.openxmlformats.org/officeDocument/2006/relationships/tags" Target="../tags/tag124.xml"/><Relationship Id="rId10" Type="http://schemas.openxmlformats.org/officeDocument/2006/relationships/image" Target="../media/image124.png"/><Relationship Id="rId4" Type="http://schemas.openxmlformats.org/officeDocument/2006/relationships/tags" Target="../tags/tag123.xml"/><Relationship Id="rId9" Type="http://schemas.openxmlformats.org/officeDocument/2006/relationships/image" Target="../media/image1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image" Target="../media/image4.png"/><Relationship Id="rId17" Type="http://schemas.openxmlformats.org/officeDocument/2006/relationships/image" Target="../media/image11.png"/><Relationship Id="rId2" Type="http://schemas.openxmlformats.org/officeDocument/2006/relationships/tags" Target="../tags/tag5.xml"/><Relationship Id="rId16" Type="http://schemas.openxmlformats.org/officeDocument/2006/relationships/image" Target="../media/image10.png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image" Target="../media/image3.png"/><Relationship Id="rId5" Type="http://schemas.openxmlformats.org/officeDocument/2006/relationships/tags" Target="../tags/tag8.xml"/><Relationship Id="rId15" Type="http://schemas.openxmlformats.org/officeDocument/2006/relationships/image" Target="../media/image9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13.png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tags" Target="../tags/tag15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8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image" Target="../media/image17.png"/><Relationship Id="rId5" Type="http://schemas.openxmlformats.org/officeDocument/2006/relationships/tags" Target="../tags/tag17.xml"/><Relationship Id="rId10" Type="http://schemas.openxmlformats.org/officeDocument/2006/relationships/image" Target="../media/image16.png"/><Relationship Id="rId4" Type="http://schemas.openxmlformats.org/officeDocument/2006/relationships/tags" Target="../tags/tag16.xml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279403"/>
            <a:ext cx="12192000" cy="1470025"/>
          </a:xfrm>
        </p:spPr>
        <p:txBody>
          <a:bodyPr/>
          <a:lstStyle/>
          <a:p>
            <a:pPr eaLnBrk="1" hangingPunct="1"/>
            <a:r>
              <a:rPr lang="en-US" dirty="0"/>
              <a:t>CS 115: </a:t>
            </a:r>
            <a:r>
              <a:rPr lang="en-US" dirty="0" err="1"/>
              <a:t>Maths</a:t>
            </a:r>
            <a:r>
              <a:rPr lang="en-US" dirty="0"/>
              <a:t> for Computer Science</a:t>
            </a:r>
            <a:endParaRPr lang="en-US" sz="36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1295400"/>
            <a:ext cx="12192000" cy="1524000"/>
          </a:xfrm>
        </p:spPr>
        <p:txBody>
          <a:bodyPr/>
          <a:lstStyle/>
          <a:p>
            <a:pPr eaLnBrk="1" hangingPunct="1"/>
            <a:r>
              <a:rPr lang="en-US" sz="4300" dirty="0"/>
              <a:t>Probability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082" y="1900985"/>
            <a:ext cx="5592576" cy="3728384"/>
          </a:xfrm>
          <a:prstGeom prst="rect">
            <a:avLst/>
          </a:prstGeom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0" y="6003922"/>
            <a:ext cx="12192000" cy="761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Calibri"/>
                <a:cs typeface="Calibri"/>
              </a:rPr>
              <a:t>Instructor: Ngoc-Hoang LUONG</a:t>
            </a:r>
          </a:p>
          <a:p>
            <a:pPr algn="ctr">
              <a:spcBef>
                <a:spcPct val="50000"/>
              </a:spcBef>
            </a:pPr>
            <a:r>
              <a:rPr lang="en-US" sz="1400" dirty="0">
                <a:latin typeface="Calibri"/>
                <a:cs typeface="Calibri"/>
              </a:rPr>
              <a:t>[These slides were created by Dan Klein and Pieter Abbeel for CS188 Intro to AI at UC Berkeley.  All CS188 materials are available at http://</a:t>
            </a:r>
            <a:r>
              <a:rPr lang="en-US" sz="1400" dirty="0" err="1">
                <a:latin typeface="Calibri"/>
                <a:cs typeface="Calibri"/>
              </a:rPr>
              <a:t>ai.berkeley.edu</a:t>
            </a:r>
            <a:r>
              <a:rPr lang="en-US" sz="1400" dirty="0">
                <a:latin typeface="Calibri"/>
                <a:cs typeface="Calibri"/>
              </a:rPr>
              <a:t>.]</a:t>
            </a:r>
          </a:p>
        </p:txBody>
      </p:sp>
    </p:spTree>
    <p:extLst>
      <p:ext uri="{BB962C8B-B14F-4D97-AF65-F5344CB8AC3E}">
        <p14:creationId xmlns:p14="http://schemas.microsoft.com/office/powerpoint/2010/main" val="1094162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Marginal Distributions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861746" y="1452563"/>
            <a:ext cx="7825053" cy="4525962"/>
          </a:xfrm>
        </p:spPr>
        <p:txBody>
          <a:bodyPr/>
          <a:lstStyle/>
          <a:p>
            <a:pPr eaLnBrk="1" hangingPunct="1"/>
            <a:r>
              <a:rPr lang="en-US" sz="2000" dirty="0"/>
              <a:t>Marginal distributions are sub-tables which eliminate variables </a:t>
            </a:r>
          </a:p>
          <a:p>
            <a:pPr eaLnBrk="1" hangingPunct="1"/>
            <a:r>
              <a:rPr lang="en-US" sz="2000" dirty="0"/>
              <a:t>Marginalization (summing out): Combine collapsed rows by adding</a:t>
            </a:r>
          </a:p>
        </p:txBody>
      </p:sp>
      <p:graphicFrame>
        <p:nvGraphicFramePr>
          <p:cNvPr id="1012742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299939"/>
              </p:ext>
            </p:extLst>
          </p:nvPr>
        </p:nvGraphicFramePr>
        <p:xfrm>
          <a:off x="343549" y="3300811"/>
          <a:ext cx="2743200" cy="19812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12796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895498"/>
              </p:ext>
            </p:extLst>
          </p:nvPr>
        </p:nvGraphicFramePr>
        <p:xfrm>
          <a:off x="7148913" y="2719786"/>
          <a:ext cx="1828800" cy="1189038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12797" name="Group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496924"/>
              </p:ext>
            </p:extLst>
          </p:nvPr>
        </p:nvGraphicFramePr>
        <p:xfrm>
          <a:off x="7148913" y="4548586"/>
          <a:ext cx="1828800" cy="1189038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0.6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12817" name="Line 81"/>
          <p:cNvSpPr>
            <a:spLocks noChangeShapeType="1"/>
          </p:cNvSpPr>
          <p:nvPr/>
        </p:nvSpPr>
        <p:spPr bwMode="auto">
          <a:xfrm flipV="1">
            <a:off x="3700875" y="3422589"/>
            <a:ext cx="2743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2818" name="Line 82"/>
          <p:cNvSpPr>
            <a:spLocks noChangeShapeType="1"/>
          </p:cNvSpPr>
          <p:nvPr/>
        </p:nvSpPr>
        <p:spPr bwMode="auto">
          <a:xfrm>
            <a:off x="3700875" y="4993329"/>
            <a:ext cx="2743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2348" name="Picture 6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587" y="2842024"/>
            <a:ext cx="11779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2826" name="Picture 9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213" y="3671826"/>
            <a:ext cx="2433637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2827" name="Picture 9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763" y="2314974"/>
            <a:ext cx="731838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2828" name="Picture 92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275" y="5223516"/>
            <a:ext cx="2462213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68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5163" y="4143774"/>
            <a:ext cx="85090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2831" name="Picture 95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37" y="6110686"/>
            <a:ext cx="5716588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642" y="1144880"/>
            <a:ext cx="2954357" cy="19353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2817" grpId="0" animBg="1"/>
      <p:bldP spid="10128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Quiz: Marginal Distributions</a:t>
            </a:r>
          </a:p>
        </p:txBody>
      </p:sp>
      <p:graphicFrame>
        <p:nvGraphicFramePr>
          <p:cNvPr id="1012742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926394"/>
              </p:ext>
            </p:extLst>
          </p:nvPr>
        </p:nvGraphicFramePr>
        <p:xfrm>
          <a:off x="314520" y="2495271"/>
          <a:ext cx="2743200" cy="19812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12796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153849"/>
              </p:ext>
            </p:extLst>
          </p:nvPr>
        </p:nvGraphicFramePr>
        <p:xfrm>
          <a:off x="7119884" y="1914246"/>
          <a:ext cx="1828800" cy="1189038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+x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-x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12797" name="Group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076043"/>
              </p:ext>
            </p:extLst>
          </p:nvPr>
        </p:nvGraphicFramePr>
        <p:xfrm>
          <a:off x="7119884" y="3743046"/>
          <a:ext cx="1828800" cy="1189038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Y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+y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-y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12817" name="Line 81"/>
          <p:cNvSpPr>
            <a:spLocks noChangeShapeType="1"/>
          </p:cNvSpPr>
          <p:nvPr/>
        </p:nvSpPr>
        <p:spPr bwMode="auto">
          <a:xfrm flipV="1">
            <a:off x="3671846" y="2617049"/>
            <a:ext cx="2743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2818" name="Line 82"/>
          <p:cNvSpPr>
            <a:spLocks noChangeShapeType="1"/>
          </p:cNvSpPr>
          <p:nvPr/>
        </p:nvSpPr>
        <p:spPr bwMode="auto">
          <a:xfrm>
            <a:off x="3671846" y="4187789"/>
            <a:ext cx="2743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" name="Picture 2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7468" y="2036484"/>
            <a:ext cx="1148104" cy="29820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5" name="Picture 4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30532" y="2866286"/>
            <a:ext cx="2582940" cy="6121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6" name="Picture 5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67863" y="1509434"/>
            <a:ext cx="791580" cy="29870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7" name="Picture 6" descr="txp_fi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52479" y="4417976"/>
            <a:ext cx="2551748" cy="5670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8" name="Picture 7" descr="txp_fig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40918" y="3338234"/>
            <a:ext cx="761332" cy="2985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642" y="1144880"/>
            <a:ext cx="2954357" cy="193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241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2817" grpId="0" animBg="1"/>
      <p:bldP spid="10128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Conditional Probabilities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317500" y="1292786"/>
            <a:ext cx="8562975" cy="4680978"/>
          </a:xfrm>
        </p:spPr>
        <p:txBody>
          <a:bodyPr/>
          <a:lstStyle/>
          <a:p>
            <a:pPr eaLnBrk="1" hangingPunct="1"/>
            <a:r>
              <a:rPr lang="en-US" sz="2400" dirty="0"/>
              <a:t>A simple relation between joint and conditional probabilities</a:t>
            </a:r>
          </a:p>
          <a:p>
            <a:pPr lvl="1" eaLnBrk="1" hangingPunct="1"/>
            <a:r>
              <a:rPr lang="en-US" sz="2000" dirty="0">
                <a:solidFill>
                  <a:schemeClr val="accent2"/>
                </a:solidFill>
              </a:rPr>
              <a:t>In fact, this is taken as the </a:t>
            </a:r>
            <a:r>
              <a:rPr lang="en-US" sz="2000" i="1" dirty="0">
                <a:solidFill>
                  <a:schemeClr val="accent2"/>
                </a:solidFill>
              </a:rPr>
              <a:t>definition</a:t>
            </a:r>
            <a:r>
              <a:rPr lang="en-US" sz="2000" dirty="0">
                <a:solidFill>
                  <a:schemeClr val="accent2"/>
                </a:solidFill>
              </a:rPr>
              <a:t> of a conditional probability</a:t>
            </a:r>
          </a:p>
        </p:txBody>
      </p:sp>
      <p:pic>
        <p:nvPicPr>
          <p:cNvPr id="12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863" y="2740025"/>
            <a:ext cx="2373312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922584"/>
              </p:ext>
            </p:extLst>
          </p:nvPr>
        </p:nvGraphicFramePr>
        <p:xfrm>
          <a:off x="762000" y="4576763"/>
          <a:ext cx="2743200" cy="19812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3343" name="Group 21"/>
          <p:cNvGrpSpPr>
            <a:grpSpLocks/>
          </p:cNvGrpSpPr>
          <p:nvPr/>
        </p:nvGrpSpPr>
        <p:grpSpPr bwMode="auto">
          <a:xfrm>
            <a:off x="6021149" y="2655489"/>
            <a:ext cx="2197100" cy="1272154"/>
            <a:chOff x="5105400" y="2512724"/>
            <a:chExt cx="2895600" cy="1676400"/>
          </a:xfrm>
        </p:grpSpPr>
        <p:sp>
          <p:nvSpPr>
            <p:cNvPr id="13347" name="Oval 33"/>
            <p:cNvSpPr>
              <a:spLocks noChangeArrowheads="1"/>
            </p:cNvSpPr>
            <p:nvPr/>
          </p:nvSpPr>
          <p:spPr bwMode="auto">
            <a:xfrm>
              <a:off x="5105400" y="2512724"/>
              <a:ext cx="1828800" cy="1676400"/>
            </a:xfrm>
            <a:prstGeom prst="ellipse">
              <a:avLst/>
            </a:prstGeom>
            <a:solidFill>
              <a:srgbClr val="3333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8" name="Oval 34"/>
            <p:cNvSpPr>
              <a:spLocks noChangeArrowheads="1"/>
            </p:cNvSpPr>
            <p:nvPr/>
          </p:nvSpPr>
          <p:spPr bwMode="auto">
            <a:xfrm>
              <a:off x="6172200" y="2512724"/>
              <a:ext cx="1828800" cy="1676400"/>
            </a:xfrm>
            <a:prstGeom prst="ellipse">
              <a:avLst/>
            </a:prstGeom>
            <a:solidFill>
              <a:srgbClr val="FF3300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21" name="Picture 2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038" y="4191000"/>
            <a:ext cx="1179512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68332" y="4885634"/>
            <a:ext cx="3269608" cy="31352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3" name="Rectangle 2"/>
          <p:cNvSpPr/>
          <p:nvPr/>
        </p:nvSpPr>
        <p:spPr>
          <a:xfrm>
            <a:off x="5487969" y="2256706"/>
            <a:ext cx="3174853" cy="2154643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302170" y="3957739"/>
            <a:ext cx="666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FF9786"/>
                </a:solidFill>
                <a:latin typeface="Calibri"/>
                <a:cs typeface="Calibri"/>
              </a:rPr>
              <a:t>P(b)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86678" y="3951376"/>
            <a:ext cx="666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accent2"/>
                </a:solidFill>
                <a:latin typeface="Calibri"/>
                <a:cs typeface="Calibri"/>
              </a:rPr>
              <a:t>P(a)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767902" y="2289341"/>
            <a:ext cx="862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E57071"/>
                </a:solidFill>
                <a:latin typeface="Calibri"/>
                <a:cs typeface="Calibri"/>
              </a:rPr>
              <a:t>P(</a:t>
            </a:r>
            <a:r>
              <a:rPr lang="en-US" sz="2000" i="1" dirty="0" err="1">
                <a:solidFill>
                  <a:srgbClr val="E57071"/>
                </a:solidFill>
                <a:latin typeface="Calibri"/>
                <a:cs typeface="Calibri"/>
              </a:rPr>
              <a:t>a,b</a:t>
            </a:r>
            <a:r>
              <a:rPr lang="en-US" sz="2000" i="1" dirty="0">
                <a:solidFill>
                  <a:srgbClr val="E57071"/>
                </a:solidFill>
                <a:latin typeface="Calibri"/>
                <a:cs typeface="Calibri"/>
              </a:rPr>
              <a:t>)</a:t>
            </a:r>
          </a:p>
        </p:txBody>
      </p:sp>
      <p:pic>
        <p:nvPicPr>
          <p:cNvPr id="15" name="Picture 14" descr="txp_fi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34883" y="4686487"/>
            <a:ext cx="2836647" cy="73155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16" name="Picture 15" descr="txp_fig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13115" y="4702804"/>
            <a:ext cx="836064" cy="6569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24" name="Picture 23" descr="txp_fig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25435" y="4923246"/>
            <a:ext cx="821135" cy="2239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26" name="Picture 25" descr="txp_fig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07662" y="5802804"/>
            <a:ext cx="5643434" cy="2985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28" name="Picture 27" descr="txp_fig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87759" y="6306751"/>
            <a:ext cx="1701988" cy="25380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10" name="Picture 9" descr="txp_fig.pn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6023" y="6311728"/>
            <a:ext cx="806205" cy="2239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11" name="Rectangular Callout 10"/>
          <p:cNvSpPr/>
          <p:nvPr/>
        </p:nvSpPr>
        <p:spPr>
          <a:xfrm>
            <a:off x="4784956" y="5704129"/>
            <a:ext cx="6020880" cy="997942"/>
          </a:xfrm>
          <a:prstGeom prst="wedgeRectCallout">
            <a:avLst>
              <a:gd name="adj1" fmla="val -1035"/>
              <a:gd name="adj2" fmla="val -81872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Quiz: Conditional Probabilities</a:t>
            </a:r>
          </a:p>
        </p:txBody>
      </p:sp>
      <p:graphicFrame>
        <p:nvGraphicFramePr>
          <p:cNvPr id="1012742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80885"/>
              </p:ext>
            </p:extLst>
          </p:nvPr>
        </p:nvGraphicFramePr>
        <p:xfrm>
          <a:off x="314520" y="2495271"/>
          <a:ext cx="2743200" cy="19812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" name="Picture 2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7468" y="2036484"/>
            <a:ext cx="1148104" cy="29820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14" name="Rectangle 3"/>
          <p:cNvSpPr>
            <a:spLocks noGrp="1" noChangeArrowheads="1"/>
          </p:cNvSpPr>
          <p:nvPr>
            <p:ph idx="1"/>
          </p:nvPr>
        </p:nvSpPr>
        <p:spPr>
          <a:xfrm>
            <a:off x="4209143" y="1341782"/>
            <a:ext cx="5937860" cy="512433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P(+x | +y) ?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400" dirty="0"/>
              <a:t>P(-x | +y) ?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400" dirty="0"/>
              <a:t>P(-y | +x) ?</a:t>
            </a:r>
          </a:p>
          <a:p>
            <a:pPr marL="457176" lvl="1" indent="0" eaLnBrk="1" hangingPunct="1">
              <a:lnSpc>
                <a:spcPct val="80000"/>
              </a:lnSpc>
              <a:buNone/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9505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Conditional Distributions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eaLnBrk="1" hangingPunct="1"/>
            <a:r>
              <a:rPr lang="en-US" sz="2400">
                <a:solidFill>
                  <a:schemeClr val="tx1"/>
                </a:solidFill>
                <a:ea typeface="ＭＳ Ｐゴシック" pitchFamily="34" charset="-128"/>
              </a:rPr>
              <a:t>Conditional distributions are probability distributions over some variables given fixed values of others</a:t>
            </a:r>
          </a:p>
        </p:txBody>
      </p:sp>
      <p:pic>
        <p:nvPicPr>
          <p:cNvPr id="13316" name="Picture 5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213" y="2943225"/>
            <a:ext cx="2071687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4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361942"/>
              </p:ext>
            </p:extLst>
          </p:nvPr>
        </p:nvGraphicFramePr>
        <p:xfrm>
          <a:off x="8479064" y="3558721"/>
          <a:ext cx="2743200" cy="19812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5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655355"/>
              </p:ext>
            </p:extLst>
          </p:nvPr>
        </p:nvGraphicFramePr>
        <p:xfrm>
          <a:off x="1708150" y="3384550"/>
          <a:ext cx="1828800" cy="1189038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W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P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sun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0.8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rain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9" name="Picture 58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4800600"/>
            <a:ext cx="2162175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640011"/>
              </p:ext>
            </p:extLst>
          </p:nvPr>
        </p:nvGraphicFramePr>
        <p:xfrm>
          <a:off x="1712913" y="5241925"/>
          <a:ext cx="1828800" cy="1189038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W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P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sun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0.4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rain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0.6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5115" name="Picture 50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2489" y="3134859"/>
            <a:ext cx="1179513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116" name="TextBox 55"/>
          <p:cNvSpPr txBox="1">
            <a:spLocks noChangeArrowheads="1"/>
          </p:cNvSpPr>
          <p:nvPr/>
        </p:nvSpPr>
        <p:spPr bwMode="auto">
          <a:xfrm>
            <a:off x="1309688" y="2386013"/>
            <a:ext cx="2743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accent2"/>
                </a:solidFill>
                <a:latin typeface="Calibri"/>
                <a:cs typeface="Calibri"/>
              </a:rPr>
              <a:t>Conditional Distributions</a:t>
            </a:r>
          </a:p>
        </p:txBody>
      </p:sp>
      <p:sp>
        <p:nvSpPr>
          <p:cNvPr id="45117" name="TextBox 56"/>
          <p:cNvSpPr txBox="1">
            <a:spLocks noChangeArrowheads="1"/>
          </p:cNvSpPr>
          <p:nvPr/>
        </p:nvSpPr>
        <p:spPr bwMode="auto">
          <a:xfrm>
            <a:off x="8890227" y="2507796"/>
            <a:ext cx="2587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accent2"/>
                </a:solidFill>
                <a:latin typeface="Calibri"/>
                <a:cs typeface="Calibri"/>
              </a:rPr>
              <a:t>Joint Distribution</a:t>
            </a:r>
          </a:p>
        </p:txBody>
      </p:sp>
      <p:sp>
        <p:nvSpPr>
          <p:cNvPr id="60" name="Left Brace 59"/>
          <p:cNvSpPr/>
          <p:nvPr/>
        </p:nvSpPr>
        <p:spPr>
          <a:xfrm>
            <a:off x="1139825" y="2921000"/>
            <a:ext cx="207963" cy="35179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62" name="Picture 6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4097338"/>
            <a:ext cx="312737" cy="1147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9655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Normalization Trick</a:t>
            </a:r>
          </a:p>
        </p:txBody>
      </p:sp>
      <p:graphicFrame>
        <p:nvGraphicFramePr>
          <p:cNvPr id="15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017487"/>
              </p:ext>
            </p:extLst>
          </p:nvPr>
        </p:nvGraphicFramePr>
        <p:xfrm>
          <a:off x="303920" y="3102146"/>
          <a:ext cx="2743200" cy="19812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" name="Picture 1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69729" y="4777781"/>
            <a:ext cx="1909108" cy="2178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30" name="Picture 29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7693" y="5202189"/>
            <a:ext cx="3963475" cy="51792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1051684" name="Picture 1051683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01641" y="4628880"/>
            <a:ext cx="1960986" cy="51792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1051687" name="Picture 1051686" descr="txp_fi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71787" y="5820987"/>
            <a:ext cx="1846854" cy="4862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778" y="2617154"/>
            <a:ext cx="1267467" cy="320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txp_fig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64886" y="1985833"/>
            <a:ext cx="1954844" cy="2231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18" name="Picture 17" descr="txp_fig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14815" y="2414780"/>
            <a:ext cx="4058427" cy="5205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21" name="Picture 20" descr="txp_fig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4084" y="1831680"/>
            <a:ext cx="2018590" cy="5205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24" name="Picture 23" descr="txp_fig.pn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01982" y="2968286"/>
            <a:ext cx="1891099" cy="48871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graphicFrame>
        <p:nvGraphicFramePr>
          <p:cNvPr id="58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222060"/>
              </p:ext>
            </p:extLst>
          </p:nvPr>
        </p:nvGraphicFramePr>
        <p:xfrm>
          <a:off x="10246121" y="3659964"/>
          <a:ext cx="1581150" cy="118872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51682" name="Picture 1051681" descr="txp_fig.pn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90677" y="3198001"/>
            <a:ext cx="1745932" cy="3133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45" name="Line 45"/>
          <p:cNvSpPr>
            <a:spLocks noChangeShapeType="1"/>
          </p:cNvSpPr>
          <p:nvPr/>
        </p:nvSpPr>
        <p:spPr bwMode="auto">
          <a:xfrm>
            <a:off x="3791013" y="3971222"/>
            <a:ext cx="5772525" cy="317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45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60"/>
          <p:cNvSpPr txBox="1">
            <a:spLocks noChangeArrowheads="1"/>
          </p:cNvSpPr>
          <p:nvPr/>
        </p:nvSpPr>
        <p:spPr bwMode="auto">
          <a:xfrm>
            <a:off x="3273100" y="2771322"/>
            <a:ext cx="2195482" cy="173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lvl="1" indent="0" algn="ctr" eaLnBrk="1" hangingPunct="1">
              <a:spcBef>
                <a:spcPct val="50000"/>
              </a:spcBef>
            </a:pPr>
            <a:r>
              <a:rPr lang="en-US" sz="2000" b="1" dirty="0">
                <a:latin typeface="Calibri"/>
                <a:cs typeface="Calibri"/>
              </a:rPr>
              <a:t>SELECT</a:t>
            </a:r>
            <a:r>
              <a:rPr lang="en-US" sz="2000" dirty="0">
                <a:latin typeface="Calibri"/>
                <a:cs typeface="Calibri"/>
              </a:rPr>
              <a:t> the joint probabilities matching the evidence</a:t>
            </a:r>
          </a:p>
          <a:p>
            <a:pPr eaLnBrk="1" hangingPunct="1">
              <a:spcBef>
                <a:spcPct val="50000"/>
              </a:spcBef>
            </a:pP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Normalization Trick</a:t>
            </a:r>
          </a:p>
        </p:txBody>
      </p:sp>
      <p:graphicFrame>
        <p:nvGraphicFramePr>
          <p:cNvPr id="15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592277"/>
              </p:ext>
            </p:extLst>
          </p:nvPr>
        </p:nvGraphicFramePr>
        <p:xfrm>
          <a:off x="303920" y="3300866"/>
          <a:ext cx="2743200" cy="19812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051689" name="Group 1051688"/>
          <p:cNvGrpSpPr/>
          <p:nvPr/>
        </p:nvGrpSpPr>
        <p:grpSpPr bwMode="auto">
          <a:xfrm>
            <a:off x="4685939" y="5619332"/>
            <a:ext cx="3357110" cy="990267"/>
            <a:chOff x="3830658" y="4628880"/>
            <a:chExt cx="5101206" cy="1477080"/>
          </a:xfrm>
        </p:grpSpPr>
        <p:pic>
          <p:nvPicPr>
            <p:cNvPr id="27" name="Picture 26" descr="txp_fig.png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830658" y="4759927"/>
              <a:ext cx="2046540" cy="19535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=""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=""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="" xmlns:a14="http://schemas.microsoft.com/office/drawing/2010/main"/>
              </a:ext>
            </a:extLst>
          </p:spPr>
        </p:pic>
        <p:pic>
          <p:nvPicPr>
            <p:cNvPr id="30" name="Picture 29" descr="txp_fig.png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378325" y="5133446"/>
              <a:ext cx="3553539" cy="45582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=""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=""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="" xmlns:a14="http://schemas.microsoft.com/office/drawing/2010/main"/>
              </a:ext>
            </a:extLst>
          </p:spPr>
        </p:pic>
        <p:pic>
          <p:nvPicPr>
            <p:cNvPr id="1051684" name="Picture 1051683" descr="txp_fig.png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381865" y="4628880"/>
              <a:ext cx="1758164" cy="45582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=""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=""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="" xmlns:a14="http://schemas.microsoft.com/office/drawing/2010/main"/>
              </a:ext>
            </a:extLst>
          </p:spPr>
        </p:pic>
        <p:pic>
          <p:nvPicPr>
            <p:cNvPr id="1051687" name="Picture 1051686" descr="txp_fig.png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355099" y="5678047"/>
              <a:ext cx="1655837" cy="42791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=""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=""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="" xmlns:a14="http://schemas.microsoft.com/office/drawing/2010/main"/>
              </a:ext>
            </a:extLst>
          </p:spPr>
        </p:pic>
      </p:grpSp>
      <p:pic>
        <p:nvPicPr>
          <p:cNvPr id="16" name="Picture 1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778" y="2815874"/>
            <a:ext cx="1267467" cy="320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" name="Group 25"/>
          <p:cNvGrpSpPr/>
          <p:nvPr/>
        </p:nvGrpSpPr>
        <p:grpSpPr bwMode="auto">
          <a:xfrm>
            <a:off x="4636141" y="1261440"/>
            <a:ext cx="3605608" cy="1008935"/>
            <a:chOff x="3711749" y="2025130"/>
            <a:chExt cx="5117028" cy="1431867"/>
          </a:xfrm>
        </p:grpSpPr>
        <p:pic>
          <p:nvPicPr>
            <p:cNvPr id="6" name="Picture 5" descr="txp_fig.png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711749" y="2160935"/>
              <a:ext cx="1722173" cy="19655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=""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=""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="" xmlns:a14="http://schemas.microsoft.com/office/drawing/2010/main"/>
              </a:ext>
            </a:extLst>
          </p:spPr>
        </p:pic>
        <p:pic>
          <p:nvPicPr>
            <p:cNvPr id="18" name="Picture 17" descr="txp_fig.png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253396" y="2538828"/>
              <a:ext cx="3575381" cy="45862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=""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=""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="" xmlns:a14="http://schemas.microsoft.com/office/drawing/2010/main"/>
              </a:ext>
            </a:extLst>
          </p:spPr>
        </p:pic>
        <p:pic>
          <p:nvPicPr>
            <p:cNvPr id="21" name="Picture 20" descr="txp_fig.png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270372" y="2025130"/>
              <a:ext cx="1778331" cy="45862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=""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=""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="" xmlns:a14="http://schemas.microsoft.com/office/drawing/2010/main"/>
              </a:ext>
            </a:extLst>
          </p:spPr>
        </p:pic>
        <p:pic>
          <p:nvPicPr>
            <p:cNvPr id="24" name="Picture 23" descr="txp_fig.png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242091" y="3026454"/>
              <a:ext cx="1666015" cy="43054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=""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=""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="" xmlns:a14="http://schemas.microsoft.com/office/drawing/2010/main"/>
              </a:ext>
            </a:extLst>
          </p:spPr>
        </p:pic>
      </p:grpSp>
      <p:graphicFrame>
        <p:nvGraphicFramePr>
          <p:cNvPr id="58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278837"/>
              </p:ext>
            </p:extLst>
          </p:nvPr>
        </p:nvGraphicFramePr>
        <p:xfrm>
          <a:off x="10246121" y="3729084"/>
          <a:ext cx="1581150" cy="118872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51682" name="Picture 1051681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90677" y="3267121"/>
            <a:ext cx="1745932" cy="3133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19" name="Line 30"/>
          <p:cNvSpPr>
            <a:spLocks noChangeShapeType="1"/>
          </p:cNvSpPr>
          <p:nvPr/>
        </p:nvSpPr>
        <p:spPr bwMode="auto">
          <a:xfrm flipV="1">
            <a:off x="3871858" y="4216320"/>
            <a:ext cx="1026540" cy="5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0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788458"/>
              </p:ext>
            </p:extLst>
          </p:nvPr>
        </p:nvGraphicFramePr>
        <p:xfrm>
          <a:off x="5308484" y="3784455"/>
          <a:ext cx="1922485" cy="1188720"/>
        </p:xfrm>
        <a:graphic>
          <a:graphicData uri="http://schemas.openxmlformats.org/drawingml/2006/table">
            <a:tbl>
              <a:tblPr/>
              <a:tblGrid>
                <a:gridCol w="6301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3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3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43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marL="91408" marR="914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marL="91408" marR="914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L="91408" marR="914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3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marL="91408" marR="914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L="91408" marR="914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marL="91408" marR="914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3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marL="91408" marR="914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L="91408" marR="914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marL="91408" marR="914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Line 45"/>
          <p:cNvSpPr>
            <a:spLocks noChangeShapeType="1"/>
          </p:cNvSpPr>
          <p:nvPr/>
        </p:nvSpPr>
        <p:spPr bwMode="auto">
          <a:xfrm>
            <a:off x="7747742" y="4172690"/>
            <a:ext cx="1167859" cy="907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8" name="Picture 27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42475" y="3378055"/>
            <a:ext cx="1119543" cy="2985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29" name="Text Box 60"/>
          <p:cNvSpPr txBox="1">
            <a:spLocks noChangeArrowheads="1"/>
          </p:cNvSpPr>
          <p:nvPr/>
        </p:nvSpPr>
        <p:spPr bwMode="auto">
          <a:xfrm>
            <a:off x="6764454" y="2820042"/>
            <a:ext cx="2868198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algn="ctr" eaLnBrk="1" hangingPunct="1">
              <a:lnSpc>
                <a:spcPct val="90000"/>
              </a:lnSpc>
            </a:pPr>
            <a:r>
              <a:rPr lang="en-US" sz="2000" b="1" dirty="0">
                <a:latin typeface="Calibri"/>
                <a:cs typeface="Calibri"/>
              </a:rPr>
              <a:t>NORMALIZE </a:t>
            </a:r>
            <a:r>
              <a:rPr lang="en-US" sz="2000" dirty="0">
                <a:latin typeface="Calibri"/>
                <a:cs typeface="Calibri"/>
              </a:rPr>
              <a:t>the selection</a:t>
            </a:r>
          </a:p>
          <a:p>
            <a:pPr lvl="1" algn="ctr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(make it sum to one)</a:t>
            </a:r>
          </a:p>
          <a:p>
            <a:pPr algn="ctr" eaLnBrk="1" hangingPunct="1">
              <a:spcBef>
                <a:spcPct val="50000"/>
              </a:spcBef>
            </a:pP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88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9" grpId="0" animBg="1"/>
      <p:bldP spid="22" grpId="0" animBg="1"/>
      <p:bldP spid="2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Normalization Trick</a:t>
            </a:r>
          </a:p>
        </p:txBody>
      </p:sp>
      <p:graphicFrame>
        <p:nvGraphicFramePr>
          <p:cNvPr id="15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917996"/>
              </p:ext>
            </p:extLst>
          </p:nvPr>
        </p:nvGraphicFramePr>
        <p:xfrm>
          <a:off x="303920" y="2557826"/>
          <a:ext cx="2743200" cy="19812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6" name="Picture 1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778" y="2072834"/>
            <a:ext cx="1267467" cy="320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8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62825"/>
              </p:ext>
            </p:extLst>
          </p:nvPr>
        </p:nvGraphicFramePr>
        <p:xfrm>
          <a:off x="10246121" y="2986044"/>
          <a:ext cx="1581150" cy="118872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51682" name="Picture 1051681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90677" y="2524081"/>
            <a:ext cx="1745932" cy="3133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19" name="Line 30"/>
          <p:cNvSpPr>
            <a:spLocks noChangeShapeType="1"/>
          </p:cNvSpPr>
          <p:nvPr/>
        </p:nvSpPr>
        <p:spPr bwMode="auto">
          <a:xfrm flipV="1">
            <a:off x="3871858" y="3473280"/>
            <a:ext cx="1026540" cy="5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0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019968"/>
              </p:ext>
            </p:extLst>
          </p:nvPr>
        </p:nvGraphicFramePr>
        <p:xfrm>
          <a:off x="5308484" y="3041415"/>
          <a:ext cx="1922485" cy="1188720"/>
        </p:xfrm>
        <a:graphic>
          <a:graphicData uri="http://schemas.openxmlformats.org/drawingml/2006/table">
            <a:tbl>
              <a:tblPr/>
              <a:tblGrid>
                <a:gridCol w="6301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3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3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43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marL="91408" marR="914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marL="91408" marR="914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L="91408" marR="914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3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marL="91408" marR="914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L="91408" marR="914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marL="91408" marR="914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3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marL="91408" marR="914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L="91408" marR="914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marL="91408" marR="914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Line 45"/>
          <p:cNvSpPr>
            <a:spLocks noChangeShapeType="1"/>
          </p:cNvSpPr>
          <p:nvPr/>
        </p:nvSpPr>
        <p:spPr bwMode="auto">
          <a:xfrm>
            <a:off x="7747742" y="3429650"/>
            <a:ext cx="1167859" cy="907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Text Box 60"/>
          <p:cNvSpPr txBox="1">
            <a:spLocks noChangeArrowheads="1"/>
          </p:cNvSpPr>
          <p:nvPr/>
        </p:nvSpPr>
        <p:spPr bwMode="auto">
          <a:xfrm>
            <a:off x="3273100" y="2028282"/>
            <a:ext cx="2195482" cy="173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lvl="1" indent="0" algn="ctr" eaLnBrk="1" hangingPunct="1">
              <a:spcBef>
                <a:spcPct val="50000"/>
              </a:spcBef>
            </a:pPr>
            <a:r>
              <a:rPr lang="en-US" sz="2000" b="1" dirty="0">
                <a:latin typeface="Calibri"/>
                <a:cs typeface="Calibri"/>
              </a:rPr>
              <a:t>SELECT</a:t>
            </a:r>
            <a:r>
              <a:rPr lang="en-US" sz="2000" dirty="0">
                <a:latin typeface="Calibri"/>
                <a:cs typeface="Calibri"/>
              </a:rPr>
              <a:t> the joint probabilities matching the evidence</a:t>
            </a:r>
          </a:p>
          <a:p>
            <a:pPr eaLnBrk="1" hangingPunct="1">
              <a:spcBef>
                <a:spcPct val="50000"/>
              </a:spcBef>
            </a:pP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8" name="Picture 27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42475" y="2635015"/>
            <a:ext cx="1119543" cy="2985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29" name="Text Box 60"/>
          <p:cNvSpPr txBox="1">
            <a:spLocks noChangeArrowheads="1"/>
          </p:cNvSpPr>
          <p:nvPr/>
        </p:nvSpPr>
        <p:spPr bwMode="auto">
          <a:xfrm>
            <a:off x="6764454" y="2077002"/>
            <a:ext cx="2868198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algn="ctr" eaLnBrk="1" hangingPunct="1">
              <a:lnSpc>
                <a:spcPct val="90000"/>
              </a:lnSpc>
            </a:pPr>
            <a:r>
              <a:rPr lang="en-US" sz="2000" b="1" dirty="0">
                <a:latin typeface="Calibri"/>
                <a:cs typeface="Calibri"/>
              </a:rPr>
              <a:t>NORMALIZE </a:t>
            </a:r>
            <a:r>
              <a:rPr lang="en-US" sz="2000" dirty="0">
                <a:latin typeface="Calibri"/>
                <a:cs typeface="Calibri"/>
              </a:rPr>
              <a:t>the selection</a:t>
            </a:r>
          </a:p>
          <a:p>
            <a:pPr lvl="1" algn="ctr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(make it sum to one)</a:t>
            </a:r>
          </a:p>
          <a:p>
            <a:pPr algn="ctr" eaLnBrk="1" hangingPunct="1">
              <a:spcBef>
                <a:spcPct val="50000"/>
              </a:spcBef>
            </a:pP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Rectangle 3"/>
          <p:cNvSpPr>
            <a:spLocks noGrp="1" noChangeArrowheads="1"/>
          </p:cNvSpPr>
          <p:nvPr>
            <p:ph idx="1"/>
          </p:nvPr>
        </p:nvSpPr>
        <p:spPr>
          <a:xfrm>
            <a:off x="396725" y="4987081"/>
            <a:ext cx="9607409" cy="58572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Why does this work? Sum of selection is P(evidence)!  (P(T=c), here)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 </a:t>
            </a:r>
          </a:p>
        </p:txBody>
      </p:sp>
      <p:pic>
        <p:nvPicPr>
          <p:cNvPr id="31" name="Picture 67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752" y="5674300"/>
            <a:ext cx="5584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2534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Quiz: Normalization Trick</a:t>
            </a:r>
          </a:p>
        </p:txBody>
      </p:sp>
      <p:graphicFrame>
        <p:nvGraphicFramePr>
          <p:cNvPr id="15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906258"/>
              </p:ext>
            </p:extLst>
          </p:nvPr>
        </p:nvGraphicFramePr>
        <p:xfrm>
          <a:off x="303920" y="2971475"/>
          <a:ext cx="2743200" cy="19812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" name="Picture 1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4822" y="2486483"/>
            <a:ext cx="1235379" cy="32087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19" name="Line 30"/>
          <p:cNvSpPr>
            <a:spLocks noChangeShapeType="1"/>
          </p:cNvSpPr>
          <p:nvPr/>
        </p:nvSpPr>
        <p:spPr bwMode="auto">
          <a:xfrm flipV="1">
            <a:off x="3871858" y="3886929"/>
            <a:ext cx="1026540" cy="5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45"/>
          <p:cNvSpPr>
            <a:spLocks noChangeShapeType="1"/>
          </p:cNvSpPr>
          <p:nvPr/>
        </p:nvSpPr>
        <p:spPr bwMode="auto">
          <a:xfrm>
            <a:off x="8038022" y="3843299"/>
            <a:ext cx="1167859" cy="907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Text Box 60"/>
          <p:cNvSpPr txBox="1">
            <a:spLocks noChangeArrowheads="1"/>
          </p:cNvSpPr>
          <p:nvPr/>
        </p:nvSpPr>
        <p:spPr bwMode="auto">
          <a:xfrm>
            <a:off x="3273100" y="2441931"/>
            <a:ext cx="2195482" cy="173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lvl="1" indent="0" algn="ctr" eaLnBrk="1" hangingPunct="1">
              <a:spcBef>
                <a:spcPct val="50000"/>
              </a:spcBef>
            </a:pPr>
            <a:r>
              <a:rPr lang="en-US" sz="2000" b="1" dirty="0">
                <a:latin typeface="Calibri"/>
                <a:cs typeface="Calibri"/>
              </a:rPr>
              <a:t>SELECT</a:t>
            </a:r>
            <a:r>
              <a:rPr lang="en-US" sz="2000" dirty="0">
                <a:latin typeface="Calibri"/>
                <a:cs typeface="Calibri"/>
              </a:rPr>
              <a:t> the joint probabilities matching the evidence</a:t>
            </a:r>
          </a:p>
          <a:p>
            <a:pPr eaLnBrk="1" hangingPunct="1">
              <a:spcBef>
                <a:spcPct val="50000"/>
              </a:spcBef>
            </a:pP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" name="Text Box 60"/>
          <p:cNvSpPr txBox="1">
            <a:spLocks noChangeArrowheads="1"/>
          </p:cNvSpPr>
          <p:nvPr/>
        </p:nvSpPr>
        <p:spPr bwMode="auto">
          <a:xfrm>
            <a:off x="6989421" y="2490651"/>
            <a:ext cx="2868198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algn="ctr" eaLnBrk="1" hangingPunct="1">
              <a:lnSpc>
                <a:spcPct val="90000"/>
              </a:lnSpc>
            </a:pPr>
            <a:r>
              <a:rPr lang="en-US" sz="2000" b="1" dirty="0">
                <a:latin typeface="Calibri"/>
                <a:cs typeface="Calibri"/>
              </a:rPr>
              <a:t>NORMALIZE </a:t>
            </a:r>
            <a:r>
              <a:rPr lang="en-US" sz="2000" dirty="0">
                <a:latin typeface="Calibri"/>
                <a:cs typeface="Calibri"/>
              </a:rPr>
              <a:t>the selection</a:t>
            </a:r>
          </a:p>
          <a:p>
            <a:pPr lvl="1" algn="ctr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(make it sum to one)</a:t>
            </a:r>
          </a:p>
          <a:p>
            <a:pPr algn="ctr" eaLnBrk="1" hangingPunct="1">
              <a:spcBef>
                <a:spcPct val="50000"/>
              </a:spcBef>
            </a:pP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P(X | Y=-y) ?</a:t>
            </a:r>
          </a:p>
        </p:txBody>
      </p:sp>
    </p:spTree>
    <p:extLst>
      <p:ext uri="{BB962C8B-B14F-4D97-AF65-F5344CB8AC3E}">
        <p14:creationId xmlns:p14="http://schemas.microsoft.com/office/powerpoint/2010/main" val="2064488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3"/>
          <p:cNvSpPr>
            <a:spLocks noGrp="1" noChangeArrowheads="1"/>
          </p:cNvSpPr>
          <p:nvPr>
            <p:ph idx="1"/>
          </p:nvPr>
        </p:nvSpPr>
        <p:spPr>
          <a:xfrm>
            <a:off x="491720" y="1360415"/>
            <a:ext cx="8470900" cy="4525963"/>
          </a:xfrm>
        </p:spPr>
        <p:txBody>
          <a:bodyPr/>
          <a:lstStyle/>
          <a:p>
            <a:pPr eaLnBrk="1" hangingPunct="1"/>
            <a:r>
              <a:rPr lang="en-US" sz="2400" dirty="0"/>
              <a:t>(Dictionary) To bring or restore to a normal condition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Procedure:</a:t>
            </a:r>
          </a:p>
          <a:p>
            <a:pPr lvl="1"/>
            <a:r>
              <a:rPr lang="en-US" sz="2000" dirty="0"/>
              <a:t>Step 1: Compute Z = sum over all entries</a:t>
            </a:r>
          </a:p>
          <a:p>
            <a:pPr lvl="1"/>
            <a:r>
              <a:rPr lang="en-US" sz="2000" dirty="0"/>
              <a:t>Step 2: Divide every entry by Z</a:t>
            </a:r>
          </a:p>
          <a:p>
            <a:pPr lvl="1"/>
            <a:endParaRPr lang="en-US" sz="2000" dirty="0"/>
          </a:p>
          <a:p>
            <a:r>
              <a:rPr lang="en-US" sz="2400" dirty="0"/>
              <a:t>Example 1</a:t>
            </a:r>
          </a:p>
          <a:p>
            <a:pPr lvl="1"/>
            <a:endParaRPr lang="en-US" sz="20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To Normalize</a:t>
            </a:r>
          </a:p>
        </p:txBody>
      </p:sp>
      <p:sp>
        <p:nvSpPr>
          <p:cNvPr id="1051690" name="Rectangular Callout 1051689"/>
          <p:cNvSpPr/>
          <p:nvPr/>
        </p:nvSpPr>
        <p:spPr>
          <a:xfrm>
            <a:off x="6505277" y="2324160"/>
            <a:ext cx="3343352" cy="362880"/>
          </a:xfrm>
          <a:prstGeom prst="wedgeRectCallout">
            <a:avLst>
              <a:gd name="adj1" fmla="val -43217"/>
              <a:gd name="adj2" fmla="val -164407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entries sum to ONE</a:t>
            </a:r>
          </a:p>
        </p:txBody>
      </p:sp>
      <p:sp>
        <p:nvSpPr>
          <p:cNvPr id="1051691" name="Rounded Rectangle 1051690"/>
          <p:cNvSpPr/>
          <p:nvPr/>
        </p:nvSpPr>
        <p:spPr>
          <a:xfrm>
            <a:off x="5338993" y="1442880"/>
            <a:ext cx="2220261" cy="406080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9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149899"/>
              </p:ext>
            </p:extLst>
          </p:nvPr>
        </p:nvGraphicFramePr>
        <p:xfrm>
          <a:off x="578911" y="4852284"/>
          <a:ext cx="1581150" cy="118872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0" name="Line 45"/>
          <p:cNvSpPr>
            <a:spLocks noChangeShapeType="1"/>
          </p:cNvSpPr>
          <p:nvPr/>
        </p:nvSpPr>
        <p:spPr bwMode="auto">
          <a:xfrm>
            <a:off x="2417387" y="5468690"/>
            <a:ext cx="1167859" cy="907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1692" name="TextBox 1051691"/>
          <p:cNvSpPr txBox="1"/>
          <p:nvPr/>
        </p:nvSpPr>
        <p:spPr>
          <a:xfrm>
            <a:off x="2142511" y="5650560"/>
            <a:ext cx="1330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Z = 0.5</a:t>
            </a:r>
          </a:p>
        </p:txBody>
      </p:sp>
      <p:graphicFrame>
        <p:nvGraphicFramePr>
          <p:cNvPr id="52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155321"/>
              </p:ext>
            </p:extLst>
          </p:nvPr>
        </p:nvGraphicFramePr>
        <p:xfrm>
          <a:off x="3729096" y="4875084"/>
          <a:ext cx="1581150" cy="118872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" name="Rectangle 3"/>
          <p:cNvSpPr txBox="1">
            <a:spLocks noChangeArrowheads="1"/>
          </p:cNvSpPr>
          <p:nvPr/>
        </p:nvSpPr>
        <p:spPr bwMode="auto">
          <a:xfrm>
            <a:off x="5862165" y="4286255"/>
            <a:ext cx="5195946" cy="1398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dirty="0"/>
              <a:t>Example 2</a:t>
            </a:r>
          </a:p>
          <a:p>
            <a:pPr lvl="1"/>
            <a:endParaRPr lang="en-US" sz="20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graphicFrame>
        <p:nvGraphicFramePr>
          <p:cNvPr id="54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548457"/>
              </p:ext>
            </p:extLst>
          </p:nvPr>
        </p:nvGraphicFramePr>
        <p:xfrm>
          <a:off x="6031680" y="4799040"/>
          <a:ext cx="2270544" cy="1854201"/>
        </p:xfrm>
        <a:graphic>
          <a:graphicData uri="http://schemas.openxmlformats.org/drawingml/2006/table">
            <a:tbl>
              <a:tblPr/>
              <a:tblGrid>
                <a:gridCol w="756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6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68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2372663" y="4913040"/>
            <a:ext cx="122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Normalize</a:t>
            </a:r>
          </a:p>
        </p:txBody>
      </p:sp>
      <p:sp>
        <p:nvSpPr>
          <p:cNvPr id="56" name="Line 45"/>
          <p:cNvSpPr>
            <a:spLocks noChangeShapeType="1"/>
          </p:cNvSpPr>
          <p:nvPr/>
        </p:nvSpPr>
        <p:spPr bwMode="auto">
          <a:xfrm>
            <a:off x="8608552" y="5629730"/>
            <a:ext cx="1167859" cy="907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8558293" y="5785680"/>
            <a:ext cx="845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 = 50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537911" y="5143200"/>
            <a:ext cx="122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Normalize</a:t>
            </a:r>
          </a:p>
        </p:txBody>
      </p:sp>
      <p:graphicFrame>
        <p:nvGraphicFramePr>
          <p:cNvPr id="60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062727"/>
              </p:ext>
            </p:extLst>
          </p:nvPr>
        </p:nvGraphicFramePr>
        <p:xfrm>
          <a:off x="9803883" y="4795920"/>
          <a:ext cx="2270544" cy="1854201"/>
        </p:xfrm>
        <a:graphic>
          <a:graphicData uri="http://schemas.openxmlformats.org/drawingml/2006/table">
            <a:tbl>
              <a:tblPr/>
              <a:tblGrid>
                <a:gridCol w="756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6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68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019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1690" grpId="0" animBg="1"/>
      <p:bldP spid="1051691" grpId="0" animBg="1"/>
      <p:bldP spid="50" grpId="0" animBg="1"/>
      <p:bldP spid="1051692" grpId="0"/>
      <p:bldP spid="55" grpId="0"/>
      <p:bldP spid="56" grpId="0" animBg="1"/>
      <p:bldP spid="57" grpId="0"/>
      <p:bldP spid="5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Today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68988" y="1397000"/>
            <a:ext cx="6502411" cy="5078097"/>
          </a:xfrm>
        </p:spPr>
        <p:txBody>
          <a:bodyPr/>
          <a:lstStyle/>
          <a:p>
            <a:pPr eaLnBrk="1" hangingPunct="1"/>
            <a:r>
              <a:rPr lang="en-US" sz="2800" dirty="0"/>
              <a:t>Probability</a:t>
            </a:r>
          </a:p>
          <a:p>
            <a:pPr lvl="8"/>
            <a:endParaRPr lang="en-US" sz="300" dirty="0"/>
          </a:p>
          <a:p>
            <a:pPr lvl="1" eaLnBrk="1" hangingPunct="1"/>
            <a:r>
              <a:rPr lang="en-US" sz="2400" dirty="0"/>
              <a:t>Random Variables</a:t>
            </a:r>
          </a:p>
          <a:p>
            <a:pPr lvl="1" eaLnBrk="1" hangingPunct="1"/>
            <a:r>
              <a:rPr lang="en-US" sz="2400" dirty="0"/>
              <a:t>Joint and Marginal Distributions</a:t>
            </a:r>
          </a:p>
          <a:p>
            <a:pPr lvl="1" eaLnBrk="1" hangingPunct="1"/>
            <a:r>
              <a:rPr lang="en-US" sz="2400" dirty="0"/>
              <a:t>Conditional Distribution</a:t>
            </a:r>
          </a:p>
          <a:p>
            <a:pPr lvl="1" eaLnBrk="1" hangingPunct="1"/>
            <a:r>
              <a:rPr lang="en-US" sz="2400" dirty="0"/>
              <a:t>Product Rule, Chain Rule, Bayes’ Rule</a:t>
            </a:r>
          </a:p>
          <a:p>
            <a:pPr lvl="1" eaLnBrk="1" hangingPunct="1"/>
            <a:r>
              <a:rPr lang="en-US" sz="2400" dirty="0"/>
              <a:t>Inference</a:t>
            </a:r>
          </a:p>
          <a:p>
            <a:pPr lvl="1" eaLnBrk="1" hangingPunct="1"/>
            <a:r>
              <a:rPr lang="en-US" sz="2400" dirty="0"/>
              <a:t>Independence</a:t>
            </a:r>
          </a:p>
          <a:p>
            <a:pPr marL="457176" lvl="1" indent="0" eaLnBrk="1" hangingPunct="1">
              <a:buNone/>
            </a:pPr>
            <a:endParaRPr lang="en-US" sz="2400" dirty="0"/>
          </a:p>
          <a:p>
            <a:pPr lvl="1" eaLnBrk="1" hangingPunct="1"/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329" y="1301896"/>
            <a:ext cx="4704859" cy="474295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Normalization Trick</a:t>
            </a:r>
          </a:p>
        </p:txBody>
      </p:sp>
      <p:sp>
        <p:nvSpPr>
          <p:cNvPr id="10516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77238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A trick to get a whole conditional distribution at once: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Select the joint probabilities matching the evidence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Normalize the selection (make it sum to one)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/>
          </a:p>
          <a:p>
            <a:pPr lvl="1" eaLnBrk="1" hangingPunct="1">
              <a:lnSpc>
                <a:spcPct val="90000"/>
              </a:lnSpc>
            </a:pPr>
            <a:endParaRPr lang="en-US" sz="2000" dirty="0"/>
          </a:p>
          <a:p>
            <a:pPr lvl="1" eaLnBrk="1" hangingPunct="1">
              <a:lnSpc>
                <a:spcPct val="90000"/>
              </a:lnSpc>
            </a:pPr>
            <a:endParaRPr lang="en-US" sz="2000" dirty="0"/>
          </a:p>
          <a:p>
            <a:pPr lvl="1" eaLnBrk="1" hangingPunct="1">
              <a:lnSpc>
                <a:spcPct val="90000"/>
              </a:lnSpc>
            </a:pPr>
            <a:endParaRPr lang="en-US" sz="2000" dirty="0"/>
          </a:p>
          <a:p>
            <a:pPr lvl="1" eaLnBrk="1" hangingPunct="1">
              <a:lnSpc>
                <a:spcPct val="90000"/>
              </a:lnSpc>
            </a:pPr>
            <a:endParaRPr lang="en-US" sz="2000" dirty="0"/>
          </a:p>
          <a:p>
            <a:pPr lvl="1" eaLnBrk="1" hangingPunct="1">
              <a:lnSpc>
                <a:spcPct val="90000"/>
              </a:lnSpc>
            </a:pPr>
            <a:endParaRPr lang="en-US" sz="2000" dirty="0"/>
          </a:p>
          <a:p>
            <a:pPr lvl="1" eaLnBrk="1" hangingPunct="1">
              <a:lnSpc>
                <a:spcPct val="90000"/>
              </a:lnSpc>
            </a:pPr>
            <a:endParaRPr lang="en-US" sz="2000" dirty="0"/>
          </a:p>
          <a:p>
            <a:pPr lvl="1" eaLnBrk="1" hangingPunct="1">
              <a:lnSpc>
                <a:spcPct val="90000"/>
              </a:lnSpc>
            </a:pPr>
            <a:endParaRPr 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Why does this work? Sum of selection is P(evidence)!  (P(r), here)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 </a:t>
            </a:r>
          </a:p>
        </p:txBody>
      </p:sp>
      <p:graphicFrame>
        <p:nvGraphicFramePr>
          <p:cNvPr id="105165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705634"/>
              </p:ext>
            </p:extLst>
          </p:nvPr>
        </p:nvGraphicFramePr>
        <p:xfrm>
          <a:off x="611188" y="3203575"/>
          <a:ext cx="2209800" cy="1854201"/>
        </p:xfrm>
        <a:graphic>
          <a:graphicData uri="http://schemas.openxmlformats.org/drawingml/2006/table">
            <a:tbl>
              <a:tblPr/>
              <a:tblGrid>
                <a:gridCol w="82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51678" name="Line 30"/>
          <p:cNvSpPr>
            <a:spLocks noChangeShapeType="1"/>
          </p:cNvSpPr>
          <p:nvPr/>
        </p:nvSpPr>
        <p:spPr bwMode="auto">
          <a:xfrm>
            <a:off x="2973388" y="4011613"/>
            <a:ext cx="81597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051679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741583"/>
              </p:ext>
            </p:extLst>
          </p:nvPr>
        </p:nvGraphicFramePr>
        <p:xfrm>
          <a:off x="3883025" y="3582988"/>
          <a:ext cx="1866900" cy="1114425"/>
        </p:xfrm>
        <a:graphic>
          <a:graphicData uri="http://schemas.openxmlformats.org/drawingml/2006/table">
            <a:tbl>
              <a:tblPr/>
              <a:tblGrid>
                <a:gridCol w="61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2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marL="91408" marR="914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</a:t>
                      </a:r>
                    </a:p>
                  </a:txBody>
                  <a:tcPr marL="91408" marR="914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L="91408" marR="914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marL="91408" marR="914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L="91408" marR="914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marL="91408" marR="914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marL="91408" marR="914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L="91408" marR="914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marL="91408" marR="914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51693" name="Line 45"/>
          <p:cNvSpPr>
            <a:spLocks noChangeShapeType="1"/>
          </p:cNvSpPr>
          <p:nvPr/>
        </p:nvSpPr>
        <p:spPr bwMode="auto">
          <a:xfrm>
            <a:off x="5881688" y="3979863"/>
            <a:ext cx="80645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051694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283600"/>
              </p:ext>
            </p:extLst>
          </p:nvPr>
        </p:nvGraphicFramePr>
        <p:xfrm>
          <a:off x="6859588" y="3582988"/>
          <a:ext cx="1581150" cy="1114425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51708" name="Text Box 60"/>
          <p:cNvSpPr txBox="1">
            <a:spLocks noChangeArrowheads="1"/>
          </p:cNvSpPr>
          <p:nvPr/>
        </p:nvSpPr>
        <p:spPr bwMode="auto">
          <a:xfrm>
            <a:off x="2944813" y="4194175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latin typeface="Calibri" pitchFamily="34" charset="0"/>
                <a:cs typeface="Calibri" pitchFamily="34" charset="0"/>
              </a:rPr>
              <a:t>Select</a:t>
            </a:r>
          </a:p>
        </p:txBody>
      </p:sp>
      <p:sp>
        <p:nvSpPr>
          <p:cNvPr id="1051709" name="Text Box 61"/>
          <p:cNvSpPr txBox="1">
            <a:spLocks noChangeArrowheads="1"/>
          </p:cNvSpPr>
          <p:nvPr/>
        </p:nvSpPr>
        <p:spPr bwMode="auto">
          <a:xfrm>
            <a:off x="5745163" y="4162425"/>
            <a:ext cx="1295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>
                <a:latin typeface="Calibri" pitchFamily="34" charset="0"/>
                <a:cs typeface="Calibri" pitchFamily="34" charset="0"/>
              </a:rPr>
              <a:t>Normalize</a:t>
            </a:r>
          </a:p>
        </p:txBody>
      </p:sp>
      <p:pic>
        <p:nvPicPr>
          <p:cNvPr id="1051710" name="Picture 6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725" y="3176588"/>
            <a:ext cx="10001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1711" name="Picture 63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163" y="3121025"/>
            <a:ext cx="969962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1715" name="Picture 67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663" y="5803900"/>
            <a:ext cx="5584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30" name="Picture 50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675" y="2771775"/>
            <a:ext cx="1179513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7869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1678" grpId="0" animBg="1"/>
      <p:bldP spid="1051693" grpId="0" animBg="1"/>
      <p:bldP spid="1051708" grpId="0"/>
      <p:bldP spid="105170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Conditional Distributions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eaLnBrk="1" hangingPunct="1"/>
            <a:r>
              <a:rPr lang="en-US" sz="2400" dirty="0">
                <a:solidFill>
                  <a:schemeClr val="tx1"/>
                </a:solidFill>
              </a:rPr>
              <a:t>Conditional distributions are probability distributions over some variables given fixed values of others</a:t>
            </a:r>
          </a:p>
        </p:txBody>
      </p:sp>
      <p:pic>
        <p:nvPicPr>
          <p:cNvPr id="13316" name="Picture 5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213" y="2943225"/>
            <a:ext cx="2071687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4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056488"/>
              </p:ext>
            </p:extLst>
          </p:nvPr>
        </p:nvGraphicFramePr>
        <p:xfrm>
          <a:off x="5416550" y="3435350"/>
          <a:ext cx="2743200" cy="19812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5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057381"/>
              </p:ext>
            </p:extLst>
          </p:nvPr>
        </p:nvGraphicFramePr>
        <p:xfrm>
          <a:off x="1708150" y="3384550"/>
          <a:ext cx="1828800" cy="1189038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0.8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9" name="Picture 58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4800600"/>
            <a:ext cx="2162175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651360"/>
              </p:ext>
            </p:extLst>
          </p:nvPr>
        </p:nvGraphicFramePr>
        <p:xfrm>
          <a:off x="1712913" y="5241925"/>
          <a:ext cx="1828800" cy="1189038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0.6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4396" name="Picture 50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975" y="3011488"/>
            <a:ext cx="1179513" cy="29845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</p:pic>
      <p:sp>
        <p:nvSpPr>
          <p:cNvPr id="14397" name="TextBox 55"/>
          <p:cNvSpPr txBox="1">
            <a:spLocks noChangeArrowheads="1"/>
          </p:cNvSpPr>
          <p:nvPr/>
        </p:nvSpPr>
        <p:spPr bwMode="auto">
          <a:xfrm>
            <a:off x="1309688" y="2386013"/>
            <a:ext cx="2743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Conditional Distributions</a:t>
            </a:r>
          </a:p>
        </p:txBody>
      </p:sp>
      <p:sp>
        <p:nvSpPr>
          <p:cNvPr id="14398" name="TextBox 56"/>
          <p:cNvSpPr txBox="1">
            <a:spLocks noChangeArrowheads="1"/>
          </p:cNvSpPr>
          <p:nvPr/>
        </p:nvSpPr>
        <p:spPr bwMode="auto">
          <a:xfrm>
            <a:off x="5827713" y="2384425"/>
            <a:ext cx="25876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Joint Distribution</a:t>
            </a:r>
          </a:p>
        </p:txBody>
      </p:sp>
      <p:sp>
        <p:nvSpPr>
          <p:cNvPr id="60" name="Left Brace 59"/>
          <p:cNvSpPr/>
          <p:nvPr/>
        </p:nvSpPr>
        <p:spPr>
          <a:xfrm>
            <a:off x="1139825" y="2921000"/>
            <a:ext cx="207963" cy="35179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62" name="Picture 6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4097338"/>
            <a:ext cx="312737" cy="1147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Probabilistic Inference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379413" y="1407089"/>
            <a:ext cx="6854237" cy="4773049"/>
          </a:xfrm>
        </p:spPr>
        <p:txBody>
          <a:bodyPr/>
          <a:lstStyle/>
          <a:p>
            <a:pPr eaLnBrk="1" hangingPunct="1"/>
            <a:r>
              <a:rPr lang="en-US" sz="2400" dirty="0"/>
              <a:t>Probabilistic inference: compute a desired probability from other known probabilities (e.g. conditional from joint)</a:t>
            </a:r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We generally compute conditional probabilities </a:t>
            </a:r>
          </a:p>
          <a:p>
            <a:pPr lvl="1" eaLnBrk="1" hangingPunct="1"/>
            <a:r>
              <a:rPr lang="en-US" sz="2000" dirty="0"/>
              <a:t>P(on time | no reported accidents) = 0.90</a:t>
            </a:r>
          </a:p>
          <a:p>
            <a:pPr lvl="1" eaLnBrk="1" hangingPunct="1"/>
            <a:r>
              <a:rPr lang="en-US" sz="2000" dirty="0"/>
              <a:t>These represent the agent’s </a:t>
            </a:r>
            <a:r>
              <a:rPr lang="en-US" sz="2000" i="1" dirty="0"/>
              <a:t>beliefs</a:t>
            </a:r>
            <a:r>
              <a:rPr lang="en-US" sz="2000" dirty="0"/>
              <a:t> given the evidence</a:t>
            </a:r>
            <a:endParaRPr lang="en-US" sz="2000" i="1" dirty="0"/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Probabilities change with new evidence:</a:t>
            </a:r>
          </a:p>
          <a:p>
            <a:pPr lvl="1" eaLnBrk="1" hangingPunct="1"/>
            <a:r>
              <a:rPr lang="en-US" sz="2000" dirty="0"/>
              <a:t>P(on time | no accidents, 5 a.m.) = 0.95</a:t>
            </a:r>
          </a:p>
          <a:p>
            <a:pPr lvl="1" eaLnBrk="1" hangingPunct="1"/>
            <a:r>
              <a:rPr lang="en-US" sz="2000" dirty="0"/>
              <a:t>P(on time | no accidents, 5 a.m., raining) = 0.80</a:t>
            </a:r>
          </a:p>
          <a:p>
            <a:pPr lvl="1" eaLnBrk="1" hangingPunct="1"/>
            <a:r>
              <a:rPr lang="en-US" sz="2000" dirty="0"/>
              <a:t>Observing new evidence causes </a:t>
            </a:r>
            <a:r>
              <a:rPr lang="en-US" sz="2000" i="1" dirty="0"/>
              <a:t>beliefs to be updated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016" y="1295018"/>
            <a:ext cx="5110454" cy="472868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5400"/>
            <a:ext cx="12192000" cy="1143000"/>
          </a:xfrm>
        </p:spPr>
        <p:txBody>
          <a:bodyPr/>
          <a:lstStyle/>
          <a:p>
            <a:pPr eaLnBrk="1" hangingPunct="1"/>
            <a:r>
              <a:rPr lang="en-US"/>
              <a:t>Inference by Enumeration</a:t>
            </a:r>
          </a:p>
        </p:txBody>
      </p:sp>
      <p:sp>
        <p:nvSpPr>
          <p:cNvPr id="1044483" name="Rectangle 3"/>
          <p:cNvSpPr>
            <a:spLocks noGrp="1" noChangeArrowheads="1"/>
          </p:cNvSpPr>
          <p:nvPr>
            <p:ph idx="1"/>
          </p:nvPr>
        </p:nvSpPr>
        <p:spPr>
          <a:xfrm>
            <a:off x="199221" y="1295813"/>
            <a:ext cx="8229600" cy="132753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/>
              <a:t>General case: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Evidence variables: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Query* variable: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Hidden variables:</a:t>
            </a:r>
          </a:p>
          <a:p>
            <a:pPr lvl="1" eaLnBrk="1" hangingPunct="1">
              <a:lnSpc>
                <a:spcPct val="80000"/>
              </a:lnSpc>
            </a:pPr>
            <a:endParaRPr lang="en-US" sz="1600" dirty="0"/>
          </a:p>
          <a:p>
            <a:pPr lvl="1" eaLnBrk="1" hangingPunct="1">
              <a:lnSpc>
                <a:spcPct val="80000"/>
              </a:lnSpc>
            </a:pPr>
            <a:endParaRPr lang="en-US" sz="1600" dirty="0"/>
          </a:p>
        </p:txBody>
      </p:sp>
      <p:pic>
        <p:nvPicPr>
          <p:cNvPr id="18436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081" y="1699187"/>
            <a:ext cx="157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15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973" y="1610535"/>
            <a:ext cx="2095500" cy="22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16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673" y="1929623"/>
            <a:ext cx="16986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9" name="Picture 12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748" y="2234423"/>
            <a:ext cx="9588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0" name="Picture 17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9704" y="1873689"/>
            <a:ext cx="2067441" cy="35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724" y="6153402"/>
            <a:ext cx="1885950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9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953" y="6071444"/>
            <a:ext cx="325755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500" name="AutoShape 20"/>
          <p:cNvSpPr>
            <a:spLocks/>
          </p:cNvSpPr>
          <p:nvPr/>
        </p:nvSpPr>
        <p:spPr bwMode="auto">
          <a:xfrm rot="-5400000">
            <a:off x="6489768" y="5379365"/>
            <a:ext cx="174830" cy="2134655"/>
          </a:xfrm>
          <a:prstGeom prst="leftBrace">
            <a:avLst>
              <a:gd name="adj1" fmla="val 10833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44501" name="Picture 21" descr="txp_fi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065" y="6629400"/>
            <a:ext cx="157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5" name="AutoShape 22"/>
          <p:cNvSpPr>
            <a:spLocks/>
          </p:cNvSpPr>
          <p:nvPr/>
        </p:nvSpPr>
        <p:spPr bwMode="auto">
          <a:xfrm>
            <a:off x="5379898" y="1559239"/>
            <a:ext cx="228600" cy="914400"/>
          </a:xfrm>
          <a:prstGeom prst="righ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6" name="Text Box 23"/>
          <p:cNvSpPr txBox="1">
            <a:spLocks noChangeArrowheads="1"/>
          </p:cNvSpPr>
          <p:nvPr/>
        </p:nvSpPr>
        <p:spPr bwMode="auto">
          <a:xfrm>
            <a:off x="5751431" y="1968119"/>
            <a:ext cx="152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i="1" dirty="0">
                <a:latin typeface="Calibri" pitchFamily="34" charset="0"/>
                <a:cs typeface="Calibri" pitchFamily="34" charset="0"/>
              </a:rPr>
              <a:t>All variables</a:t>
            </a:r>
          </a:p>
        </p:txBody>
      </p:sp>
      <p:sp>
        <p:nvSpPr>
          <p:cNvPr id="18447" name="TextBox 20"/>
          <p:cNvSpPr txBox="1">
            <a:spLocks noChangeArrowheads="1"/>
          </p:cNvSpPr>
          <p:nvPr/>
        </p:nvSpPr>
        <p:spPr bwMode="auto">
          <a:xfrm>
            <a:off x="10488610" y="1129148"/>
            <a:ext cx="1557338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i="1" dirty="0">
                <a:latin typeface="Calibri" pitchFamily="34" charset="0"/>
                <a:cs typeface="Calibri" pitchFamily="34" charset="0"/>
              </a:rPr>
              <a:t>* Works fine with multiple query variables, too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7779228" y="1296460"/>
            <a:ext cx="3997028" cy="863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000" dirty="0"/>
              <a:t>We want:</a:t>
            </a:r>
          </a:p>
          <a:p>
            <a:pPr lvl="1">
              <a:lnSpc>
                <a:spcPct val="80000"/>
              </a:lnSpc>
            </a:pPr>
            <a:endParaRPr lang="en-US" sz="1600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659401" y="3085809"/>
            <a:ext cx="2826696" cy="1025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000" dirty="0"/>
              <a:t>Step 1: Select the entries consistent with the evidence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095697" y="3081163"/>
            <a:ext cx="3822722" cy="639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000" dirty="0"/>
              <a:t>Step 2: Sum out H to get joint of Query and evidence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8618168" y="3072764"/>
            <a:ext cx="2786348" cy="463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000" dirty="0"/>
              <a:t>Step 3: Normalize</a:t>
            </a:r>
          </a:p>
          <a:p>
            <a:pPr>
              <a:lnSpc>
                <a:spcPct val="80000"/>
              </a:lnSpc>
            </a:pP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79" y="3954241"/>
            <a:ext cx="3561300" cy="20482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017" y="3737772"/>
            <a:ext cx="3114039" cy="2076026"/>
          </a:xfrm>
          <a:prstGeom prst="rect">
            <a:avLst/>
          </a:prstGeom>
        </p:spPr>
      </p:pic>
      <p:pic>
        <p:nvPicPr>
          <p:cNvPr id="5" name="Picture 4" descr="TP_tmp.pn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292" y="5675132"/>
            <a:ext cx="2463800" cy="584200"/>
          </a:xfrm>
          <a:prstGeom prst="rect">
            <a:avLst/>
          </a:prstGeom>
        </p:spPr>
      </p:pic>
      <p:pic>
        <p:nvPicPr>
          <p:cNvPr id="6" name="Picture 5" descr="TP_tmp.pn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08358" y="6324600"/>
            <a:ext cx="3657600" cy="5334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096" y="3665394"/>
            <a:ext cx="1123188" cy="151119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00" grpId="0" animBg="1"/>
      <p:bldP spid="18447" grpId="0"/>
      <p:bldP spid="17" grpId="0"/>
      <p:bldP spid="18" grpId="0"/>
      <p:bldP spid="2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Inference by Enumeration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eaLnBrk="1" hangingPunct="1"/>
            <a:r>
              <a:rPr lang="en-US" sz="2400" dirty="0"/>
              <a:t>P(W)?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P(W | winter)?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P(W | winter, hot)?</a:t>
            </a:r>
          </a:p>
        </p:txBody>
      </p:sp>
      <p:graphicFrame>
        <p:nvGraphicFramePr>
          <p:cNvPr id="1037467" name="Group 1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073431"/>
              </p:ext>
            </p:extLst>
          </p:nvPr>
        </p:nvGraphicFramePr>
        <p:xfrm>
          <a:off x="7696203" y="1515801"/>
          <a:ext cx="3640684" cy="3566160"/>
        </p:xfrm>
        <a:graphic>
          <a:graphicData uri="http://schemas.openxmlformats.org/drawingml/2006/table">
            <a:tbl>
              <a:tblPr/>
              <a:tblGrid>
                <a:gridCol w="1082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58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6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summer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summer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summer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summer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winter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winter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winter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winter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929087" y="1411489"/>
            <a:ext cx="8080342" cy="429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400" dirty="0"/>
              <a:t>Obvious problems:</a:t>
            </a:r>
          </a:p>
          <a:p>
            <a:pPr lvl="3">
              <a:lnSpc>
                <a:spcPct val="80000"/>
              </a:lnSpc>
            </a:pPr>
            <a:endParaRPr lang="en-US" sz="1200" dirty="0"/>
          </a:p>
          <a:p>
            <a:pPr lvl="1">
              <a:lnSpc>
                <a:spcPct val="80000"/>
              </a:lnSpc>
            </a:pPr>
            <a:r>
              <a:rPr lang="en-US" sz="2000" dirty="0"/>
              <a:t>Worst-case time complexity O(</a:t>
            </a:r>
            <a:r>
              <a:rPr lang="en-US" sz="2000" dirty="0" err="1"/>
              <a:t>d</a:t>
            </a:r>
            <a:r>
              <a:rPr lang="en-US" sz="2000" baseline="30000" dirty="0" err="1"/>
              <a:t>n</a:t>
            </a:r>
            <a:r>
              <a:rPr lang="en-US" sz="2000" dirty="0"/>
              <a:t>) </a:t>
            </a:r>
          </a:p>
          <a:p>
            <a:pPr lvl="6">
              <a:lnSpc>
                <a:spcPct val="80000"/>
              </a:lnSpc>
            </a:pPr>
            <a:endParaRPr lang="en-US" sz="1200" dirty="0"/>
          </a:p>
          <a:p>
            <a:pPr lvl="1">
              <a:lnSpc>
                <a:spcPct val="80000"/>
              </a:lnSpc>
            </a:pPr>
            <a:r>
              <a:rPr lang="en-US" sz="2000" dirty="0"/>
              <a:t>Space complexity O(</a:t>
            </a:r>
            <a:r>
              <a:rPr lang="en-US" sz="2000" dirty="0" err="1"/>
              <a:t>d</a:t>
            </a:r>
            <a:r>
              <a:rPr lang="en-US" sz="2000" baseline="30000" dirty="0" err="1"/>
              <a:t>n</a:t>
            </a:r>
            <a:r>
              <a:rPr lang="en-US" sz="2000" dirty="0"/>
              <a:t>) to store the joint distribution</a:t>
            </a:r>
          </a:p>
          <a:p>
            <a:pPr lvl="1">
              <a:lnSpc>
                <a:spcPct val="80000"/>
              </a:lnSpc>
            </a:pPr>
            <a:endParaRPr lang="en-US" sz="2000" dirty="0"/>
          </a:p>
          <a:p>
            <a:pPr lvl="1">
              <a:lnSpc>
                <a:spcPct val="80000"/>
              </a:lnSpc>
            </a:pPr>
            <a:endParaRPr lang="en-US" sz="200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by Enumeration</a:t>
            </a:r>
          </a:p>
        </p:txBody>
      </p:sp>
    </p:spTree>
    <p:extLst>
      <p:ext uri="{BB962C8B-B14F-4D97-AF65-F5344CB8AC3E}">
        <p14:creationId xmlns:p14="http://schemas.microsoft.com/office/powerpoint/2010/main" val="9649821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Product Rule</a:t>
            </a:r>
          </a:p>
        </p:txBody>
      </p:sp>
      <p:sp>
        <p:nvSpPr>
          <p:cNvPr id="1027075" name="Rectangle 3"/>
          <p:cNvSpPr>
            <a:spLocks noGrp="1" noChangeArrowheads="1"/>
          </p:cNvSpPr>
          <p:nvPr>
            <p:ph idx="1"/>
          </p:nvPr>
        </p:nvSpPr>
        <p:spPr>
          <a:xfrm>
            <a:off x="893005" y="1369120"/>
            <a:ext cx="7987470" cy="4757043"/>
          </a:xfrm>
        </p:spPr>
        <p:txBody>
          <a:bodyPr/>
          <a:lstStyle/>
          <a:p>
            <a:pPr eaLnBrk="1" hangingPunct="1"/>
            <a:r>
              <a:rPr lang="en-US" sz="2400" dirty="0"/>
              <a:t>Sometimes have conditional distributions but want the joint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</p:txBody>
      </p:sp>
      <p:pic>
        <p:nvPicPr>
          <p:cNvPr id="1027080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5402" y="2225699"/>
            <a:ext cx="244792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1949" y="2347356"/>
            <a:ext cx="5906965" cy="59925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1027216" name="AutoShape 144"/>
          <p:cNvSpPr>
            <a:spLocks noChangeArrowheads="1"/>
          </p:cNvSpPr>
          <p:nvPr/>
        </p:nvSpPr>
        <p:spPr bwMode="auto">
          <a:xfrm>
            <a:off x="8044687" y="2421643"/>
            <a:ext cx="914400" cy="381000"/>
          </a:xfrm>
          <a:prstGeom prst="leftRightArrow">
            <a:avLst>
              <a:gd name="adj1" fmla="val 50000"/>
              <a:gd name="adj2" fmla="val 48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637" y="3471580"/>
            <a:ext cx="5651673" cy="177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6924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Product Rule</a:t>
            </a:r>
          </a:p>
        </p:txBody>
      </p:sp>
      <p:sp>
        <p:nvSpPr>
          <p:cNvPr id="1027075" name="Rectangle 3"/>
          <p:cNvSpPr>
            <a:spLocks noGrp="1" noChangeArrowheads="1"/>
          </p:cNvSpPr>
          <p:nvPr>
            <p:ph idx="1"/>
          </p:nvPr>
        </p:nvSpPr>
        <p:spPr>
          <a:xfrm>
            <a:off x="893005" y="1369120"/>
            <a:ext cx="7987470" cy="4757043"/>
          </a:xfrm>
        </p:spPr>
        <p:txBody>
          <a:bodyPr/>
          <a:lstStyle/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Example:</a:t>
            </a:r>
          </a:p>
          <a:p>
            <a:pPr eaLnBrk="1" hangingPunct="1"/>
            <a:endParaRPr lang="en-US" sz="2400" dirty="0"/>
          </a:p>
        </p:txBody>
      </p:sp>
      <p:graphicFrame>
        <p:nvGraphicFramePr>
          <p:cNvPr id="1027084" name="Group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619804"/>
              </p:ext>
            </p:extLst>
          </p:nvPr>
        </p:nvGraphicFramePr>
        <p:xfrm>
          <a:off x="1383150" y="4244654"/>
          <a:ext cx="1428750" cy="1114425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27160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154239"/>
              </p:ext>
            </p:extLst>
          </p:nvPr>
        </p:nvGraphicFramePr>
        <p:xfrm>
          <a:off x="3592950" y="3739829"/>
          <a:ext cx="2209800" cy="1847944"/>
        </p:xfrm>
        <a:graphic>
          <a:graphicData uri="http://schemas.openxmlformats.org/drawingml/2006/table">
            <a:tbl>
              <a:tblPr/>
              <a:tblGrid>
                <a:gridCol w="82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3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7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wet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dry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0.9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7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wet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0.7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3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dry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93" name="Picture 92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963" y="3288979"/>
            <a:ext cx="11938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27213" name="Group 1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181657"/>
              </p:ext>
            </p:extLst>
          </p:nvPr>
        </p:nvGraphicFramePr>
        <p:xfrm>
          <a:off x="7479150" y="3758879"/>
          <a:ext cx="2362200" cy="1847944"/>
        </p:xfrm>
        <a:graphic>
          <a:graphicData uri="http://schemas.openxmlformats.org/drawingml/2006/table">
            <a:tbl>
              <a:tblPr/>
              <a:tblGrid>
                <a:gridCol w="82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3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7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wet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0.08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dry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0.72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7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wet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0.14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3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dry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0.06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94" name="Picture 9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5238" y="3287392"/>
            <a:ext cx="12414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215" name="AutoShape 143"/>
          <p:cNvSpPr>
            <a:spLocks noChangeArrowheads="1"/>
          </p:cNvSpPr>
          <p:nvPr/>
        </p:nvSpPr>
        <p:spPr bwMode="auto">
          <a:xfrm>
            <a:off x="6107550" y="4520879"/>
            <a:ext cx="990600" cy="533400"/>
          </a:xfrm>
          <a:prstGeom prst="leftRightArrow">
            <a:avLst>
              <a:gd name="adj1" fmla="val 50000"/>
              <a:gd name="adj2" fmla="val 3714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5" name="Picture 1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250" y="3852542"/>
            <a:ext cx="85090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9207875" y="4176807"/>
            <a:ext cx="545725" cy="2480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201518" y="4577236"/>
            <a:ext cx="545725" cy="2480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234852" y="4928060"/>
            <a:ext cx="545725" cy="2480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248339" y="5298724"/>
            <a:ext cx="545725" cy="2480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txp_fi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7035" y="1447471"/>
            <a:ext cx="5906965" cy="59925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Chain Rule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069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More generally, can always write any joint distribution as an incremental product of conditional distributions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Why is this always true?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</p:txBody>
      </p:sp>
      <p:pic>
        <p:nvPicPr>
          <p:cNvPr id="21508" name="Picture 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938" y="2640013"/>
            <a:ext cx="5707062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25" y="3286125"/>
            <a:ext cx="4964113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Rule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318" y="1628745"/>
            <a:ext cx="7963334" cy="466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371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Random Variables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98013" y="1421905"/>
            <a:ext cx="7669413" cy="472916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A random variable is some aspect of the world about which we (may) have uncertainty</a:t>
            </a:r>
          </a:p>
          <a:p>
            <a:pPr lvl="8">
              <a:lnSpc>
                <a:spcPct val="90000"/>
              </a:lnSpc>
            </a:pPr>
            <a:endParaRPr lang="en-US" sz="1200" dirty="0"/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R = Is it raining?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T = Is it hot or cold?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D = How long will it take to drive to work?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L = Where is the ghost?</a:t>
            </a:r>
          </a:p>
          <a:p>
            <a:pPr lvl="2">
              <a:lnSpc>
                <a:spcPct val="90000"/>
              </a:lnSpc>
            </a:pPr>
            <a:endParaRPr lang="en-US" sz="16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We denote random variables with capital letters</a:t>
            </a:r>
          </a:p>
          <a:p>
            <a:pPr lvl="2">
              <a:lnSpc>
                <a:spcPct val="90000"/>
              </a:lnSpc>
            </a:pPr>
            <a:endParaRPr lang="en-US" sz="16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Random variables have domains</a:t>
            </a:r>
          </a:p>
          <a:p>
            <a:pPr lvl="8">
              <a:lnSpc>
                <a:spcPct val="90000"/>
              </a:lnSpc>
            </a:pPr>
            <a:endParaRPr lang="en-US" sz="1200" dirty="0"/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R in {true, false}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T in {hot, cold}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D in [0, </a:t>
            </a:r>
            <a:r>
              <a:rPr lang="en-US" sz="2000" dirty="0">
                <a:sym typeface="Symbol" pitchFamily="18" charset="2"/>
              </a:rPr>
              <a:t>)</a:t>
            </a:r>
            <a:endParaRPr 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L in possible locations, maybe {(0,0), (0,1), …}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820" y="1332374"/>
            <a:ext cx="4094076" cy="41272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Bayes’ Rule</a:t>
            </a:r>
          </a:p>
        </p:txBody>
      </p:sp>
      <p:sp>
        <p:nvSpPr>
          <p:cNvPr id="1017859" name="Rectangle 3"/>
          <p:cNvSpPr>
            <a:spLocks noGrp="1" noChangeArrowheads="1"/>
          </p:cNvSpPr>
          <p:nvPr>
            <p:ph idx="1"/>
          </p:nvPr>
        </p:nvSpPr>
        <p:spPr>
          <a:xfrm>
            <a:off x="694560" y="1600200"/>
            <a:ext cx="799224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Two ways to factor a joint distribution over two variables: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Dividing, we get: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Why is this at all helpful?</a:t>
            </a:r>
          </a:p>
          <a:p>
            <a:pPr lvl="6">
              <a:lnSpc>
                <a:spcPct val="80000"/>
              </a:lnSpc>
            </a:pPr>
            <a:endParaRPr lang="en-US" sz="1200" dirty="0"/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Lets us build one conditional from its reverse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Often one conditional is tricky but the other one is simple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Foundation of many systems we’ll see later (e.g. ASR, MT)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In the running for most important AI equation!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</p:txBody>
      </p:sp>
      <p:pic>
        <p:nvPicPr>
          <p:cNvPr id="1017860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86000"/>
            <a:ext cx="3103563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7864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505200"/>
            <a:ext cx="3087688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7865" name="Picture 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663" y="2286000"/>
            <a:ext cx="2014537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7869" name="Picture 13" descr="Thomas Bayes">
            <a:hlinkClick r:id="rId8" tooltip="Thomas Bayes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0828" y="2735058"/>
            <a:ext cx="2927072" cy="313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7870" name="AutoShape 14"/>
          <p:cNvSpPr>
            <a:spLocks noChangeArrowheads="1"/>
          </p:cNvSpPr>
          <p:nvPr/>
        </p:nvSpPr>
        <p:spPr bwMode="auto">
          <a:xfrm>
            <a:off x="8051851" y="2041140"/>
            <a:ext cx="1905000" cy="457200"/>
          </a:xfrm>
          <a:prstGeom prst="wedgeRoundRectCallout">
            <a:avLst>
              <a:gd name="adj1" fmla="val -6000"/>
              <a:gd name="adj2" fmla="val 163889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en-US" dirty="0">
                <a:latin typeface="Calibri" pitchFamily="34" charset="0"/>
                <a:cs typeface="Calibri" pitchFamily="34" charset="0"/>
              </a:rPr>
              <a:t>That’s my rule!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787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Inference with Bayes’ Rule</a:t>
            </a:r>
          </a:p>
        </p:txBody>
      </p:sp>
      <p:sp>
        <p:nvSpPr>
          <p:cNvPr id="1020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Example: Diagnostic probability from causal probability: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Example:</a:t>
            </a:r>
          </a:p>
          <a:p>
            <a:pPr lvl="1" eaLnBrk="1" hangingPunct="1"/>
            <a:r>
              <a:rPr lang="en-US" sz="2000" dirty="0"/>
              <a:t>M: meningitis, S: stiff neck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lvl="4"/>
            <a:endParaRPr lang="en-US" sz="12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r>
              <a:rPr lang="en-US" sz="2000" dirty="0"/>
              <a:t>Note: posterior probability of meningitis still very small</a:t>
            </a:r>
          </a:p>
          <a:p>
            <a:pPr lvl="1" eaLnBrk="1" hangingPunct="1"/>
            <a:r>
              <a:rPr lang="en-US" sz="2000" dirty="0"/>
              <a:t>Note: you should still get stiff necks checked out!  Why?</a:t>
            </a:r>
          </a:p>
        </p:txBody>
      </p:sp>
      <p:sp>
        <p:nvSpPr>
          <p:cNvPr id="14" name="Right Brace 13"/>
          <p:cNvSpPr/>
          <p:nvPr/>
        </p:nvSpPr>
        <p:spPr>
          <a:xfrm>
            <a:off x="7454900" y="3471863"/>
            <a:ext cx="239713" cy="100012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466" name="TextBox 14"/>
          <p:cNvSpPr txBox="1">
            <a:spLocks noChangeArrowheads="1"/>
          </p:cNvSpPr>
          <p:nvPr/>
        </p:nvSpPr>
        <p:spPr bwMode="auto">
          <a:xfrm>
            <a:off x="7818438" y="3641725"/>
            <a:ext cx="12017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Calibri" pitchFamily="34" charset="0"/>
                <a:cs typeface="Calibri" pitchFamily="34" charset="0"/>
              </a:rPr>
              <a:t>Example</a:t>
            </a:r>
          </a:p>
          <a:p>
            <a:pPr eaLnBrk="1" hangingPunct="1"/>
            <a:r>
              <a:rPr lang="en-US" dirty="0">
                <a:latin typeface="Calibri" pitchFamily="34" charset="0"/>
                <a:cs typeface="Calibri" pitchFamily="34" charset="0"/>
              </a:rPr>
              <a:t>givens</a:t>
            </a:r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637" y="4229084"/>
            <a:ext cx="2580388" cy="324743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60" y="4945726"/>
            <a:ext cx="11345311" cy="566936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426" y="3479892"/>
            <a:ext cx="2228287" cy="317102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097" y="3831425"/>
            <a:ext cx="2381074" cy="316906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698" y="2006610"/>
            <a:ext cx="5445919" cy="7128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46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Inference with Bayes’ Rule</a:t>
            </a:r>
          </a:p>
        </p:txBody>
      </p:sp>
      <p:sp>
        <p:nvSpPr>
          <p:cNvPr id="1020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sz="2400"/>
          </a:p>
          <a:p>
            <a:pPr marL="0" indent="0" eaLnBrk="1" hangingPunct="1">
              <a:buNone/>
            </a:pPr>
            <a:endParaRPr lang="en-US" sz="2400"/>
          </a:p>
          <a:p>
            <a:pPr marL="0" indent="0" eaLnBrk="1" hangingPunct="1">
              <a:buNone/>
            </a:pPr>
            <a:r>
              <a:rPr lang="en-US" sz="2400"/>
              <a:t>Example:</a:t>
            </a:r>
          </a:p>
          <a:p>
            <a:pPr eaLnBrk="1" hangingPunct="1"/>
            <a:r>
              <a:rPr lang="en-US" sz="2400"/>
              <a:t>I am 90% confident that I’m a good singer. P(good singer) = 0.9</a:t>
            </a:r>
          </a:p>
          <a:p>
            <a:pPr eaLnBrk="1" hangingPunct="1"/>
            <a:r>
              <a:rPr lang="en-US" sz="2400"/>
              <a:t>If I’m a good singer, then 99% of people will like my singing. P(like | good singer) = 0.99</a:t>
            </a:r>
            <a:endParaRPr lang="en-US" sz="2400" dirty="0"/>
          </a:p>
          <a:p>
            <a:pPr eaLnBrk="1" hangingPunct="1"/>
            <a:r>
              <a:rPr lang="en-US" sz="2400"/>
              <a:t>If I’m a bad singer, then 10% of people will like my singing. P(like | bad singer) = 0.10</a:t>
            </a:r>
          </a:p>
          <a:p>
            <a:pPr eaLnBrk="1" hangingPunct="1"/>
            <a:r>
              <a:rPr lang="en-US" sz="2400"/>
              <a:t>I sing in my living room and  my roommate covers his ears.</a:t>
            </a:r>
          </a:p>
          <a:p>
            <a:pPr eaLnBrk="1" hangingPunct="1"/>
            <a:r>
              <a:rPr lang="en-US" sz="2400"/>
              <a:t>I need to update my beliefs to account for what I’ve learned.</a:t>
            </a:r>
          </a:p>
          <a:p>
            <a:pPr eaLnBrk="1" hangingPunct="1"/>
            <a:r>
              <a:rPr lang="en-US" sz="2400"/>
              <a:t>I need to calculate: P(good singer | roommate doesn’t like my singing) = ?</a:t>
            </a:r>
          </a:p>
        </p:txBody>
      </p:sp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111" y="1397001"/>
            <a:ext cx="5445919" cy="71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317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0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0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Quiz: Bayes’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is P(W | dry) ? </a:t>
            </a:r>
          </a:p>
        </p:txBody>
      </p:sp>
      <p:graphicFrame>
        <p:nvGraphicFramePr>
          <p:cNvPr id="5" name="Group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707432"/>
              </p:ext>
            </p:extLst>
          </p:nvPr>
        </p:nvGraphicFramePr>
        <p:xfrm>
          <a:off x="2232236" y="2263454"/>
          <a:ext cx="1428750" cy="1114425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191431"/>
              </p:ext>
            </p:extLst>
          </p:nvPr>
        </p:nvGraphicFramePr>
        <p:xfrm>
          <a:off x="4442036" y="1758629"/>
          <a:ext cx="2209800" cy="1847944"/>
        </p:xfrm>
        <a:graphic>
          <a:graphicData uri="http://schemas.openxmlformats.org/drawingml/2006/table">
            <a:tbl>
              <a:tblPr/>
              <a:tblGrid>
                <a:gridCol w="82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3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7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wet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dry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0.9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7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wet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0.7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3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dry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Picture 6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049" y="1307779"/>
            <a:ext cx="11938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336" y="1871342"/>
            <a:ext cx="85090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48686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914" y="1447800"/>
            <a:ext cx="5203085" cy="2729838"/>
          </a:xfrm>
          <a:prstGeom prst="rect">
            <a:avLst/>
          </a:prstGeom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Probabilistic Models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70104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Models describe how (a portion of) the world works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>
              <a:solidFill>
                <a:srgbClr val="CC0000"/>
              </a:solidFill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solidFill>
                  <a:srgbClr val="CC0000"/>
                </a:solidFill>
                <a:latin typeface="Calibri"/>
                <a:cs typeface="Calibri"/>
              </a:rPr>
              <a:t>Models are always simplifications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May not account for every variable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May not account for all interactions between variables</a:t>
            </a:r>
          </a:p>
          <a:p>
            <a:pPr lvl="1" eaLnBrk="1" hangingPunct="1">
              <a:lnSpc>
                <a:spcPct val="80000"/>
              </a:lnSpc>
            </a:pPr>
            <a:r>
              <a:rPr lang="ja-JP" altLang="en-US" sz="2000" dirty="0">
                <a:latin typeface="Calibri"/>
                <a:cs typeface="Calibri"/>
              </a:rPr>
              <a:t>“</a:t>
            </a:r>
            <a:r>
              <a:rPr lang="en-US" sz="2000" dirty="0">
                <a:latin typeface="Calibri"/>
                <a:cs typeface="Calibri"/>
              </a:rPr>
              <a:t>All models are wrong; but some are useful.</a:t>
            </a:r>
            <a:r>
              <a:rPr lang="ja-JP" altLang="en-US" sz="2000" dirty="0">
                <a:latin typeface="Calibri"/>
                <a:cs typeface="Calibri"/>
              </a:rPr>
              <a:t>”</a:t>
            </a:r>
            <a:br>
              <a:rPr lang="en-US" sz="2000" dirty="0">
                <a:latin typeface="Calibri"/>
                <a:cs typeface="Calibri"/>
              </a:rPr>
            </a:br>
            <a:r>
              <a:rPr lang="en-US" sz="2000" dirty="0">
                <a:latin typeface="Calibri"/>
                <a:cs typeface="Calibri"/>
              </a:rPr>
              <a:t>     – George E. P. Box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6">
              <a:lnSpc>
                <a:spcPct val="80000"/>
              </a:lnSpc>
            </a:pPr>
            <a:endParaRPr lang="en-US" sz="16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What do we do with probabilistic models?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We (or our agents) need to reason about unknown variables, given evidence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Example: explanation (diagnostic reasoning)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Example: prediction (causal reasoning)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Example: value of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Independence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981200"/>
            <a:ext cx="4662898" cy="4110026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78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77724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Two variables are </a:t>
            </a:r>
            <a:r>
              <a:rPr lang="en-US" sz="2400" i="1" dirty="0">
                <a:latin typeface="Calibri"/>
                <a:cs typeface="Calibri"/>
              </a:rPr>
              <a:t>independent</a:t>
            </a:r>
            <a:r>
              <a:rPr lang="en-US" sz="2400" dirty="0">
                <a:latin typeface="Calibri"/>
                <a:cs typeface="Calibri"/>
              </a:rPr>
              <a:t> if: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This says that their joint distribution </a:t>
            </a:r>
            <a:r>
              <a:rPr lang="en-US" sz="2000" i="1" dirty="0">
                <a:latin typeface="Calibri"/>
                <a:cs typeface="Calibri"/>
              </a:rPr>
              <a:t>factors</a:t>
            </a:r>
            <a:r>
              <a:rPr lang="en-US" sz="2000" dirty="0">
                <a:latin typeface="Calibri"/>
                <a:cs typeface="Calibri"/>
              </a:rPr>
              <a:t> into a product two simpler distributions</a:t>
            </a:r>
          </a:p>
          <a:p>
            <a:pPr lvl="5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Another form:</a:t>
            </a:r>
            <a:endParaRPr lang="en-US" sz="24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>
                <a:latin typeface="Calibri"/>
                <a:cs typeface="Calibri"/>
              </a:rPr>
              <a:t>		</a:t>
            </a:r>
          </a:p>
          <a:p>
            <a:pPr lvl="4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We write: 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Independence is a simplifying </a:t>
            </a:r>
            <a:r>
              <a:rPr lang="en-US" sz="2400" i="1" dirty="0">
                <a:latin typeface="Calibri"/>
                <a:cs typeface="Calibri"/>
              </a:rPr>
              <a:t>modeling assumption</a:t>
            </a:r>
          </a:p>
          <a:p>
            <a:pPr lvl="6">
              <a:lnSpc>
                <a:spcPct val="80000"/>
              </a:lnSpc>
            </a:pPr>
            <a:endParaRPr lang="en-US" sz="1200" i="1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i="1" dirty="0">
                <a:latin typeface="Calibri"/>
                <a:cs typeface="Calibri"/>
              </a:rPr>
              <a:t>Empirical </a:t>
            </a:r>
            <a:r>
              <a:rPr lang="en-US" sz="2000" dirty="0">
                <a:latin typeface="Calibri"/>
                <a:cs typeface="Calibri"/>
              </a:rPr>
              <a:t>joint distributions: at best </a:t>
            </a:r>
            <a:r>
              <a:rPr lang="ja-JP" altLang="en-US" sz="2000" dirty="0">
                <a:latin typeface="Calibri"/>
                <a:cs typeface="Calibri"/>
              </a:rPr>
              <a:t>“</a:t>
            </a:r>
            <a:r>
              <a:rPr lang="en-US" sz="2000" dirty="0">
                <a:latin typeface="Calibri"/>
                <a:cs typeface="Calibri"/>
              </a:rPr>
              <a:t>close</a:t>
            </a:r>
            <a:r>
              <a:rPr lang="ja-JP" altLang="en-US" sz="2000" dirty="0">
                <a:latin typeface="Calibri"/>
                <a:cs typeface="Calibri"/>
              </a:rPr>
              <a:t>”</a:t>
            </a:r>
            <a:r>
              <a:rPr lang="en-US" sz="2000" dirty="0">
                <a:latin typeface="Calibri"/>
                <a:cs typeface="Calibri"/>
              </a:rPr>
              <a:t> to independent</a:t>
            </a:r>
          </a:p>
          <a:p>
            <a:pPr lvl="7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What could we assume for {Weather, Traffic, Cavity, Toothache}?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Independence</a:t>
            </a:r>
          </a:p>
        </p:txBody>
      </p:sp>
      <p:pic>
        <p:nvPicPr>
          <p:cNvPr id="5" name="Picture 4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68488" y="1925638"/>
            <a:ext cx="3795712" cy="2988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6" name="Picture 5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81200" y="3886200"/>
            <a:ext cx="3048000" cy="31376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7" name="Picture 6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4600" y="4648200"/>
            <a:ext cx="1016000" cy="26275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769" y="1828800"/>
            <a:ext cx="4257231" cy="375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580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Independence?</a:t>
            </a:r>
          </a:p>
        </p:txBody>
      </p:sp>
      <p:graphicFrame>
        <p:nvGraphicFramePr>
          <p:cNvPr id="1041412" name="Group 4"/>
          <p:cNvGraphicFramePr>
            <a:graphicFrameLocks noGrp="1"/>
          </p:cNvGraphicFramePr>
          <p:nvPr/>
        </p:nvGraphicFramePr>
        <p:xfrm>
          <a:off x="2278114" y="3277390"/>
          <a:ext cx="2209800" cy="1854201"/>
        </p:xfrm>
        <a:graphic>
          <a:graphicData uri="http://schemas.openxmlformats.org/drawingml/2006/table">
            <a:tbl>
              <a:tblPr/>
              <a:tblGrid>
                <a:gridCol w="82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41438" name="Group 30"/>
          <p:cNvGraphicFramePr>
            <a:graphicFrameLocks noGrp="1"/>
          </p:cNvGraphicFramePr>
          <p:nvPr/>
        </p:nvGraphicFramePr>
        <p:xfrm>
          <a:off x="7394626" y="3285327"/>
          <a:ext cx="2209800" cy="1854201"/>
        </p:xfrm>
        <a:graphic>
          <a:graphicData uri="http://schemas.openxmlformats.org/drawingml/2006/table">
            <a:tbl>
              <a:tblPr/>
              <a:tblGrid>
                <a:gridCol w="82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41464" name="Group 56"/>
          <p:cNvGraphicFramePr>
            <a:graphicFrameLocks noGrp="1"/>
          </p:cNvGraphicFramePr>
          <p:nvPr/>
        </p:nvGraphicFramePr>
        <p:xfrm>
          <a:off x="5135614" y="2108990"/>
          <a:ext cx="1428750" cy="1114425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41478" name="Group 70"/>
          <p:cNvGraphicFramePr>
            <a:graphicFrameLocks noGrp="1"/>
          </p:cNvGraphicFramePr>
          <p:nvPr/>
        </p:nvGraphicFramePr>
        <p:xfrm>
          <a:off x="5140376" y="5076027"/>
          <a:ext cx="1428750" cy="1114425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Picture 1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22614" y="2848765"/>
            <a:ext cx="1296987" cy="29815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4" name="Picture 3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19789" y="1731165"/>
            <a:ext cx="731837" cy="29870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5" name="Picture 4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7876" y="4704552"/>
            <a:ext cx="850900" cy="29856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3" name="Picture 2" descr="txp_fi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56589" y="2853527"/>
            <a:ext cx="1298575" cy="29852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3738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Example: Independence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N fair, independent coin flips:</a:t>
            </a:r>
          </a:p>
        </p:txBody>
      </p:sp>
      <p:graphicFrame>
        <p:nvGraphicFramePr>
          <p:cNvPr id="1043475" name="Group 19"/>
          <p:cNvGraphicFramePr>
            <a:graphicFrameLocks noGrp="1"/>
          </p:cNvGraphicFramePr>
          <p:nvPr/>
        </p:nvGraphicFramePr>
        <p:xfrm>
          <a:off x="699676" y="2892425"/>
          <a:ext cx="1428750" cy="74295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7663" name="Picture 2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364" y="2514600"/>
            <a:ext cx="9112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43477" name="Group 21"/>
          <p:cNvGraphicFramePr>
            <a:graphicFrameLocks noGrp="1"/>
          </p:cNvGraphicFramePr>
          <p:nvPr/>
        </p:nvGraphicFramePr>
        <p:xfrm>
          <a:off x="2471326" y="2889250"/>
          <a:ext cx="1428750" cy="74295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43489" name="Group 33"/>
          <p:cNvGraphicFramePr>
            <a:graphicFrameLocks noGrp="1"/>
          </p:cNvGraphicFramePr>
          <p:nvPr/>
        </p:nvGraphicFramePr>
        <p:xfrm>
          <a:off x="5747926" y="2889250"/>
          <a:ext cx="1428750" cy="74295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7686" name="Picture 4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6851" y="2514600"/>
            <a:ext cx="925513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87" name="Picture 4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601" y="2514600"/>
            <a:ext cx="9112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88" name="Picture 48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876" y="3170238"/>
            <a:ext cx="46990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89" name="AutoShape 49"/>
          <p:cNvSpPr>
            <a:spLocks/>
          </p:cNvSpPr>
          <p:nvPr/>
        </p:nvSpPr>
        <p:spPr bwMode="auto">
          <a:xfrm rot="-5400000">
            <a:off x="3804826" y="590550"/>
            <a:ext cx="381000" cy="7124700"/>
          </a:xfrm>
          <a:prstGeom prst="leftBrace">
            <a:avLst>
              <a:gd name="adj1" fmla="val 155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27690" name="Rectangle 52"/>
          <p:cNvSpPr>
            <a:spLocks noChangeArrowheads="1"/>
          </p:cNvSpPr>
          <p:nvPr/>
        </p:nvSpPr>
        <p:spPr bwMode="auto">
          <a:xfrm>
            <a:off x="2680876" y="5181600"/>
            <a:ext cx="2895600" cy="12954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27691" name="AutoShape 57"/>
          <p:cNvSpPr>
            <a:spLocks/>
          </p:cNvSpPr>
          <p:nvPr/>
        </p:nvSpPr>
        <p:spPr bwMode="auto">
          <a:xfrm>
            <a:off x="2299876" y="5105400"/>
            <a:ext cx="152400" cy="1371600"/>
          </a:xfrm>
          <a:prstGeom prst="leftBrace">
            <a:avLst>
              <a:gd name="adj1" fmla="val 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pic>
        <p:nvPicPr>
          <p:cNvPr id="27692" name="Picture 58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476" y="4800600"/>
            <a:ext cx="2465388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93" name="Picture 59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676" y="5588000"/>
            <a:ext cx="32861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94" name="Freeform 60"/>
          <p:cNvSpPr>
            <a:spLocks/>
          </p:cNvSpPr>
          <p:nvPr/>
        </p:nvSpPr>
        <p:spPr bwMode="auto">
          <a:xfrm>
            <a:off x="2604676" y="5791200"/>
            <a:ext cx="2971800" cy="457200"/>
          </a:xfrm>
          <a:custGeom>
            <a:avLst/>
            <a:gdLst>
              <a:gd name="T0" fmla="*/ 0 w 1872"/>
              <a:gd name="T1" fmla="*/ 2147483647 h 288"/>
              <a:gd name="T2" fmla="*/ 2147483647 w 1872"/>
              <a:gd name="T3" fmla="*/ 0 h 288"/>
              <a:gd name="T4" fmla="*/ 2147483647 w 1872"/>
              <a:gd name="T5" fmla="*/ 2147483647 h 288"/>
              <a:gd name="T6" fmla="*/ 2147483647 w 1872"/>
              <a:gd name="T7" fmla="*/ 0 h 288"/>
              <a:gd name="T8" fmla="*/ 2147483647 w 1872"/>
              <a:gd name="T9" fmla="*/ 2147483647 h 288"/>
              <a:gd name="T10" fmla="*/ 2147483647 w 1872"/>
              <a:gd name="T11" fmla="*/ 0 h 288"/>
              <a:gd name="T12" fmla="*/ 2147483647 w 1872"/>
              <a:gd name="T13" fmla="*/ 2147483647 h 288"/>
              <a:gd name="T14" fmla="*/ 2147483647 w 1872"/>
              <a:gd name="T15" fmla="*/ 2147483647 h 288"/>
              <a:gd name="T16" fmla="*/ 2147483647 w 1872"/>
              <a:gd name="T17" fmla="*/ 2147483647 h 288"/>
              <a:gd name="T18" fmla="*/ 2147483647 w 1872"/>
              <a:gd name="T19" fmla="*/ 2147483647 h 288"/>
              <a:gd name="T20" fmla="*/ 2147483647 w 1872"/>
              <a:gd name="T21" fmla="*/ 2147483647 h 288"/>
              <a:gd name="T22" fmla="*/ 2147483647 w 1872"/>
              <a:gd name="T23" fmla="*/ 2147483647 h 288"/>
              <a:gd name="T24" fmla="*/ 2147483647 w 1872"/>
              <a:gd name="T25" fmla="*/ 2147483647 h 288"/>
              <a:gd name="T26" fmla="*/ 0 w 1872"/>
              <a:gd name="T27" fmla="*/ 2147483647 h 288"/>
              <a:gd name="T28" fmla="*/ 0 w 1872"/>
              <a:gd name="T29" fmla="*/ 2147483647 h 28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872"/>
              <a:gd name="T46" fmla="*/ 0 h 288"/>
              <a:gd name="T47" fmla="*/ 1872 w 1872"/>
              <a:gd name="T48" fmla="*/ 288 h 288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872" h="288">
                <a:moveTo>
                  <a:pt x="0" y="115"/>
                </a:moveTo>
                <a:lnTo>
                  <a:pt x="197" y="0"/>
                </a:lnTo>
                <a:lnTo>
                  <a:pt x="493" y="58"/>
                </a:lnTo>
                <a:lnTo>
                  <a:pt x="837" y="0"/>
                </a:lnTo>
                <a:lnTo>
                  <a:pt x="1182" y="115"/>
                </a:lnTo>
                <a:lnTo>
                  <a:pt x="1576" y="0"/>
                </a:lnTo>
                <a:lnTo>
                  <a:pt x="1872" y="115"/>
                </a:lnTo>
                <a:lnTo>
                  <a:pt x="1872" y="230"/>
                </a:lnTo>
                <a:lnTo>
                  <a:pt x="1576" y="173"/>
                </a:lnTo>
                <a:lnTo>
                  <a:pt x="1182" y="288"/>
                </a:lnTo>
                <a:lnTo>
                  <a:pt x="841" y="136"/>
                </a:lnTo>
                <a:lnTo>
                  <a:pt x="502" y="201"/>
                </a:lnTo>
                <a:lnTo>
                  <a:pt x="197" y="173"/>
                </a:lnTo>
                <a:lnTo>
                  <a:pt x="0" y="230"/>
                </a:lnTo>
                <a:lnTo>
                  <a:pt x="0" y="1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524" y="1150853"/>
            <a:ext cx="3229661" cy="308547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609" y="4749346"/>
            <a:ext cx="4115264" cy="186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3157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Conditional Independence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00" y="1600200"/>
            <a:ext cx="6324599" cy="41551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098" y="1304126"/>
            <a:ext cx="6882626" cy="4706149"/>
          </a:xfrm>
        </p:spPr>
        <p:txBody>
          <a:bodyPr/>
          <a:lstStyle/>
          <a:p>
            <a:r>
              <a:rPr lang="en-US" sz="2400" dirty="0"/>
              <a:t>Associate a probability with each value</a:t>
            </a:r>
          </a:p>
          <a:p>
            <a:endParaRPr lang="en-US" sz="2400" dirty="0"/>
          </a:p>
          <a:p>
            <a:pPr lvl="1"/>
            <a:r>
              <a:rPr lang="en-US" sz="2000" dirty="0"/>
              <a:t>Temperature: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3"/>
            <a:endParaRPr lang="en-US" sz="1200" dirty="0"/>
          </a:p>
        </p:txBody>
      </p:sp>
      <p:graphicFrame>
        <p:nvGraphicFramePr>
          <p:cNvPr id="5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809658"/>
              </p:ext>
            </p:extLst>
          </p:nvPr>
        </p:nvGraphicFramePr>
        <p:xfrm>
          <a:off x="3527323" y="3884723"/>
          <a:ext cx="1428750" cy="1114425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Picture 9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498" y="3506898"/>
            <a:ext cx="731837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647579"/>
              </p:ext>
            </p:extLst>
          </p:nvPr>
        </p:nvGraphicFramePr>
        <p:xfrm>
          <a:off x="9748222" y="3636086"/>
          <a:ext cx="1922463" cy="1857375"/>
        </p:xfrm>
        <a:graphic>
          <a:graphicData uri="http://schemas.openxmlformats.org/drawingml/2006/table">
            <a:tbl>
              <a:tblPr/>
              <a:tblGrid>
                <a:gridCol w="1153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0.6</a:t>
                      </a: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fog</a:t>
                      </a: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meteor</a:t>
                      </a: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</a:t>
                      </a: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" name="Picture 9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6709" y="3189898"/>
            <a:ext cx="85090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99" y="3235290"/>
            <a:ext cx="2544888" cy="238294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094" y="3352677"/>
            <a:ext cx="3211282" cy="2140854"/>
          </a:xfrm>
          <a:prstGeom prst="rect">
            <a:avLst/>
          </a:prstGeom>
        </p:spPr>
      </p:pic>
      <p:sp>
        <p:nvSpPr>
          <p:cNvPr id="29" name="Content Placeholder 2"/>
          <p:cNvSpPr txBox="1">
            <a:spLocks/>
          </p:cNvSpPr>
          <p:nvPr/>
        </p:nvSpPr>
        <p:spPr bwMode="auto">
          <a:xfrm>
            <a:off x="6399477" y="1244840"/>
            <a:ext cx="4709342" cy="1569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2400" dirty="0"/>
          </a:p>
          <a:p>
            <a:endParaRPr lang="en-US" sz="2400" dirty="0"/>
          </a:p>
          <a:p>
            <a:pPr lvl="1"/>
            <a:r>
              <a:rPr lang="en-US" sz="2000" dirty="0"/>
              <a:t>Weather: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3"/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1828800"/>
            <a:ext cx="5041097" cy="3014588"/>
          </a:xfrm>
          <a:prstGeom prst="rect">
            <a:avLst/>
          </a:prstGeom>
        </p:spPr>
      </p:pic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Conditional Independence</a:t>
            </a:r>
          </a:p>
        </p:txBody>
      </p:sp>
      <p:sp>
        <p:nvSpPr>
          <p:cNvPr id="104550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97001"/>
            <a:ext cx="6858000" cy="472916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P(Toothache, Cavity, Catch)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If I have a cavity, the probability that the probe catches in it doesn't depend on whether I have a toothache: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P(+catch | +toothache, +cavity) = P(+catch | +cavity)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The same independence holds if I don</a:t>
            </a:r>
            <a:r>
              <a:rPr lang="ja-JP" altLang="en-US" sz="2000" dirty="0">
                <a:latin typeface="Calibri"/>
                <a:cs typeface="Calibri"/>
              </a:rPr>
              <a:t>’</a:t>
            </a:r>
            <a:r>
              <a:rPr lang="en-US" sz="2000" dirty="0">
                <a:latin typeface="Calibri"/>
                <a:cs typeface="Calibri"/>
              </a:rPr>
              <a:t>t have a cavity: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P(+catch | +toothache, </a:t>
            </a:r>
            <a:r>
              <a:rPr lang="en-US" sz="1800" dirty="0">
                <a:latin typeface="Calibri"/>
                <a:cs typeface="Calibri"/>
                <a:sym typeface="Symbol" charset="0"/>
              </a:rPr>
              <a:t>-</a:t>
            </a:r>
            <a:r>
              <a:rPr lang="en-US" sz="1800" dirty="0">
                <a:latin typeface="Calibri"/>
                <a:cs typeface="Calibri"/>
              </a:rPr>
              <a:t>cavity) = P(+catch| </a:t>
            </a:r>
            <a:r>
              <a:rPr lang="en-US" sz="1800" dirty="0">
                <a:latin typeface="Calibri"/>
                <a:cs typeface="Calibri"/>
                <a:sym typeface="Symbol" charset="0"/>
              </a:rPr>
              <a:t>-</a:t>
            </a:r>
            <a:r>
              <a:rPr lang="en-US" sz="1800" dirty="0">
                <a:latin typeface="Calibri"/>
                <a:cs typeface="Calibri"/>
              </a:rPr>
              <a:t>cavity)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Catch is </a:t>
            </a:r>
            <a:r>
              <a:rPr lang="en-US" sz="2000" i="1" dirty="0">
                <a:latin typeface="Calibri"/>
                <a:cs typeface="Calibri"/>
              </a:rPr>
              <a:t>conditionally independent</a:t>
            </a:r>
            <a:r>
              <a:rPr lang="en-US" sz="2000" dirty="0">
                <a:latin typeface="Calibri"/>
                <a:cs typeface="Calibri"/>
              </a:rPr>
              <a:t> of Toothache given Cavity: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P(Catch | Toothache, Cavity) = P(Catch | Cavity)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04800" y="4948236"/>
            <a:ext cx="7772400" cy="84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Equivalent statements: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P(Toothache | Catch , Cavity) = P(Toothache | Cavity)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P(Toothache, Catch | Cavity) = P(Toothache | Cavity) P(Catch | Cavity)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One can be derived from the other easily</a:t>
            </a:r>
          </a:p>
        </p:txBody>
      </p:sp>
    </p:spTree>
    <p:extLst>
      <p:ext uri="{BB962C8B-B14F-4D97-AF65-F5344CB8AC3E}">
        <p14:creationId xmlns:p14="http://schemas.microsoft.com/office/powerpoint/2010/main" val="2461922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Conditional Independence</a:t>
            </a:r>
          </a:p>
        </p:txBody>
      </p:sp>
      <p:sp>
        <p:nvSpPr>
          <p:cNvPr id="1015811" name="Rectangle 3"/>
          <p:cNvSpPr>
            <a:spLocks noGrp="1" noChangeArrowheads="1"/>
          </p:cNvSpPr>
          <p:nvPr>
            <p:ph idx="1"/>
          </p:nvPr>
        </p:nvSpPr>
        <p:spPr>
          <a:xfrm>
            <a:off x="2103438" y="1524000"/>
            <a:ext cx="82296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Unconditional (absolute) independence very rare (why?)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i="1" dirty="0">
                <a:latin typeface="Calibri"/>
                <a:cs typeface="Calibri"/>
              </a:rPr>
              <a:t>Conditional independence</a:t>
            </a:r>
            <a:r>
              <a:rPr lang="en-US" sz="2400" dirty="0">
                <a:latin typeface="Calibri"/>
                <a:cs typeface="Calibri"/>
              </a:rPr>
              <a:t> is our most basic and robust form of knowledge about uncertain environments.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X is conditionally independent of Y given Z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>
                <a:latin typeface="Calibri"/>
                <a:cs typeface="Calibri"/>
              </a:rPr>
              <a:t>      if and only if: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>
                <a:latin typeface="Calibri"/>
                <a:cs typeface="Calibri"/>
              </a:rPr>
              <a:t>      or, equivalently, if and only if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</p:txBody>
      </p:sp>
      <p:pic>
        <p:nvPicPr>
          <p:cNvPr id="5" name="Picture 4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94038" y="4572000"/>
            <a:ext cx="4841875" cy="3138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7" name="Picture 6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48800" y="3352800"/>
            <a:ext cx="1401762" cy="3679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6" name="Picture 5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70238" y="5715000"/>
            <a:ext cx="3884613" cy="31375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Conditional Independence</a:t>
            </a:r>
          </a:p>
        </p:txBody>
      </p:sp>
      <p:sp>
        <p:nvSpPr>
          <p:cNvPr id="1015811" name="Rectangle 3"/>
          <p:cNvSpPr>
            <a:spLocks noGrp="1" noChangeArrowheads="1"/>
          </p:cNvSpPr>
          <p:nvPr>
            <p:ph idx="1"/>
          </p:nvPr>
        </p:nvSpPr>
        <p:spPr>
          <a:xfrm>
            <a:off x="2286000" y="1447800"/>
            <a:ext cx="82296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What about this domain:</a:t>
            </a:r>
          </a:p>
          <a:p>
            <a:pPr lvl="5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Traffic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Umbrella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Raining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3733800"/>
            <a:ext cx="5714999" cy="296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8108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Conditional Independence</a:t>
            </a:r>
          </a:p>
        </p:txBody>
      </p:sp>
      <p:sp>
        <p:nvSpPr>
          <p:cNvPr id="1015811" name="Rectangle 3"/>
          <p:cNvSpPr>
            <a:spLocks noGrp="1" noChangeArrowheads="1"/>
          </p:cNvSpPr>
          <p:nvPr>
            <p:ph idx="1"/>
          </p:nvPr>
        </p:nvSpPr>
        <p:spPr>
          <a:xfrm>
            <a:off x="2286000" y="1447800"/>
            <a:ext cx="82296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What about this domain:</a:t>
            </a:r>
          </a:p>
          <a:p>
            <a:pPr lvl="5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Fire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Smoke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Alarm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01" y="1371600"/>
            <a:ext cx="3352797" cy="22027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300" y="4038600"/>
            <a:ext cx="49911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09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Conditional Independence and the Chain Rule</a:t>
            </a:r>
          </a:p>
        </p:txBody>
      </p:sp>
      <p:sp>
        <p:nvSpPr>
          <p:cNvPr id="1039363" name="Rectangle 3"/>
          <p:cNvSpPr>
            <a:spLocks noGrp="1" noChangeArrowheads="1"/>
          </p:cNvSpPr>
          <p:nvPr>
            <p:ph idx="1"/>
          </p:nvPr>
        </p:nvSpPr>
        <p:spPr>
          <a:xfrm>
            <a:off x="341313" y="1524000"/>
            <a:ext cx="11469687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Chain rule: 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6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Trivial decomposition:</a:t>
            </a:r>
          </a:p>
          <a:p>
            <a:pPr lvl="6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3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5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With assumption of conditional independence: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Bayes</a:t>
            </a:r>
            <a:r>
              <a:rPr lang="ja-JP" altLang="en-US" sz="2400" dirty="0">
                <a:latin typeface="Calibri"/>
                <a:cs typeface="Calibri"/>
              </a:rPr>
              <a:t>’</a:t>
            </a:r>
            <a:r>
              <a:rPr lang="en-US" sz="2400" dirty="0">
                <a:latin typeface="Calibri"/>
                <a:cs typeface="Calibri"/>
              </a:rPr>
              <a:t>nets / graphical models help us express conditional independence assumptions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</p:txBody>
      </p:sp>
      <p:pic>
        <p:nvPicPr>
          <p:cNvPr id="10" name="Picture 9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3505200"/>
            <a:ext cx="7094537" cy="30718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9" name="Picture 8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3048000"/>
            <a:ext cx="4183062" cy="2987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11" name="Picture 10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4654210"/>
            <a:ext cx="4183062" cy="2987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12" name="Picture 11" descr="txp_fi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5105400"/>
            <a:ext cx="6035675" cy="3099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8" name="Picture 7" descr="txp_fig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76600" y="1600200"/>
            <a:ext cx="7162800" cy="30246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2438400"/>
            <a:ext cx="3918800" cy="203183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7517598" y="1500630"/>
            <a:ext cx="4535502" cy="3137521"/>
          </a:xfrm>
          <a:prstGeom prst="rect">
            <a:avLst/>
          </a:prstGeom>
          <a:noFill/>
          <a:ln w="349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400" dirty="0"/>
              <a:t>	Shorthand notation: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OK </a:t>
            </a:r>
            <a:r>
              <a:rPr lang="en-US" sz="2400" i="1" dirty="0"/>
              <a:t>if</a:t>
            </a:r>
            <a:r>
              <a:rPr lang="en-US" sz="2400" dirty="0"/>
              <a:t> all domain entries are unique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098" y="1304126"/>
            <a:ext cx="6882626" cy="4706149"/>
          </a:xfrm>
        </p:spPr>
        <p:txBody>
          <a:bodyPr/>
          <a:lstStyle/>
          <a:p>
            <a:r>
              <a:rPr lang="en-US" sz="2400" dirty="0"/>
              <a:t>Unobserved random variables have distributions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3"/>
            <a:endParaRPr lang="en-US" sz="1200" dirty="0"/>
          </a:p>
          <a:p>
            <a:r>
              <a:rPr lang="en-US" sz="2400" dirty="0"/>
              <a:t>A distribution is a TABLE of probabilities of values</a:t>
            </a:r>
          </a:p>
          <a:p>
            <a:pPr lvl="8"/>
            <a:endParaRPr lang="en-US" sz="1200" dirty="0"/>
          </a:p>
          <a:p>
            <a:r>
              <a:rPr lang="en-US" sz="2400" dirty="0"/>
              <a:t>A probability (lower case value) is a single number</a:t>
            </a:r>
          </a:p>
          <a:p>
            <a:pPr lvl="2"/>
            <a:endParaRPr lang="en-US" sz="1600" dirty="0"/>
          </a:p>
          <a:p>
            <a:endParaRPr lang="en-US" sz="2400" dirty="0"/>
          </a:p>
          <a:p>
            <a:r>
              <a:rPr lang="en-US" sz="2400" dirty="0"/>
              <a:t>Must have:                                                 and</a:t>
            </a:r>
          </a:p>
        </p:txBody>
      </p:sp>
      <p:graphicFrame>
        <p:nvGraphicFramePr>
          <p:cNvPr id="5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17655"/>
              </p:ext>
            </p:extLst>
          </p:nvPr>
        </p:nvGraphicFramePr>
        <p:xfrm>
          <a:off x="1360963" y="2216140"/>
          <a:ext cx="1428750" cy="1114425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Picture 9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138" y="1838315"/>
            <a:ext cx="731837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140016"/>
              </p:ext>
            </p:extLst>
          </p:nvPr>
        </p:nvGraphicFramePr>
        <p:xfrm>
          <a:off x="3410425" y="2216140"/>
          <a:ext cx="1922463" cy="1857375"/>
        </p:xfrm>
        <a:graphic>
          <a:graphicData uri="http://schemas.openxmlformats.org/drawingml/2006/table">
            <a:tbl>
              <a:tblPr/>
              <a:tblGrid>
                <a:gridCol w="1153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0.6</a:t>
                      </a: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fog</a:t>
                      </a: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meteor</a:t>
                      </a: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</a:t>
                      </a: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" name="Picture 9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913" y="1844665"/>
            <a:ext cx="85090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033" y="5504778"/>
            <a:ext cx="285115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txp_fi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88064" y="6118003"/>
            <a:ext cx="2583980" cy="2987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10" name="Picture 9" descr="txp_fig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74588" y="6045653"/>
            <a:ext cx="2492511" cy="56715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17" name="Picture 16" descr="txp_fig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63848" y="3327456"/>
            <a:ext cx="3627379" cy="2985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18" name="Picture 17" descr="txp_fig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13387" y="2289137"/>
            <a:ext cx="3179555" cy="2985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11" name="Picture 10" descr="txp_fig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10015" y="2815765"/>
            <a:ext cx="3373612" cy="2985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13" name="Picture 12" descr="txp_fig.pn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66830" y="3922124"/>
            <a:ext cx="328405" cy="597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295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Joint Distributions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341314" y="1339380"/>
            <a:ext cx="7924642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A </a:t>
            </a:r>
            <a:r>
              <a:rPr lang="en-US" sz="2400" i="1" dirty="0"/>
              <a:t>joint distribution</a:t>
            </a:r>
            <a:r>
              <a:rPr lang="en-US" sz="2400" dirty="0"/>
              <a:t> over a set of random variables: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	specifies a real number for each assignment (or </a:t>
            </a:r>
            <a:r>
              <a:rPr lang="en-US" sz="2400" i="1" dirty="0"/>
              <a:t>outcome</a:t>
            </a:r>
            <a:r>
              <a:rPr lang="en-US" sz="2400" dirty="0"/>
              <a:t>): </a:t>
            </a:r>
          </a:p>
          <a:p>
            <a:pPr lvl="2" eaLnBrk="1" hangingPunct="1">
              <a:lnSpc>
                <a:spcPct val="80000"/>
              </a:lnSpc>
            </a:pPr>
            <a:endParaRPr lang="en-US" sz="1800" dirty="0"/>
          </a:p>
          <a:p>
            <a:pPr lvl="1" eaLnBrk="1" hangingPunct="1">
              <a:lnSpc>
                <a:spcPct val="80000"/>
              </a:lnSpc>
            </a:pPr>
            <a:endParaRPr lang="en-US" sz="1800" dirty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5">
              <a:lnSpc>
                <a:spcPct val="80000"/>
              </a:lnSpc>
            </a:pPr>
            <a:endParaRPr lang="en-US" sz="1200" dirty="0"/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Must obey: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lvl="7">
              <a:lnSpc>
                <a:spcPct val="80000"/>
              </a:lnSpc>
            </a:pPr>
            <a:endParaRPr lang="en-US" sz="12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Size of distribution if n variables with domain sizes d?</a:t>
            </a:r>
          </a:p>
          <a:p>
            <a:pPr lvl="4">
              <a:lnSpc>
                <a:spcPct val="80000"/>
              </a:lnSpc>
            </a:pPr>
            <a:endParaRPr lang="en-US" sz="1200" dirty="0"/>
          </a:p>
          <a:p>
            <a:pPr lvl="1">
              <a:lnSpc>
                <a:spcPct val="80000"/>
              </a:lnSpc>
            </a:pPr>
            <a:r>
              <a:rPr lang="en-US" sz="2000" dirty="0"/>
              <a:t>For all but the smallest distributions, impractical to write out!</a:t>
            </a:r>
          </a:p>
        </p:txBody>
      </p:sp>
      <p:pic>
        <p:nvPicPr>
          <p:cNvPr id="9220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961" y="1416259"/>
            <a:ext cx="1803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46710" y="2388049"/>
            <a:ext cx="4867275" cy="29860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10246" name="Picture 1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422" y="2937118"/>
            <a:ext cx="2445348" cy="328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822" y="3760065"/>
            <a:ext cx="2836863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Picture 15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5" y="4366718"/>
            <a:ext cx="4359275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10734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111521"/>
              </p:ext>
            </p:extLst>
          </p:nvPr>
        </p:nvGraphicFramePr>
        <p:xfrm>
          <a:off x="8747249" y="3210126"/>
          <a:ext cx="2354953" cy="1981200"/>
        </p:xfrm>
        <a:graphic>
          <a:graphicData uri="http://schemas.openxmlformats.org/drawingml/2006/table">
            <a:tbl>
              <a:tblPr/>
              <a:tblGrid>
                <a:gridCol w="776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77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92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2" name="Picture 11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5182" y="2742947"/>
            <a:ext cx="1179512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Probabilistic Models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33388" y="1568450"/>
            <a:ext cx="5278437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/>
              <a:t>A probabilistic model is a joint distribution over a set of random variables</a:t>
            </a:r>
          </a:p>
          <a:p>
            <a:pPr lvl="1" eaLnBrk="1" hangingPunct="1">
              <a:lnSpc>
                <a:spcPct val="80000"/>
              </a:lnSpc>
            </a:pPr>
            <a:endParaRPr lang="en-US" sz="1800" dirty="0"/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Probabilistic models: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(Random) variables with domains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Assignments are called </a:t>
            </a:r>
            <a:r>
              <a:rPr lang="en-US" sz="1800" i="1" dirty="0"/>
              <a:t>outcomes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Joint distributions: say whether assignments (outcomes) are likely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i="1" dirty="0"/>
              <a:t>Normalized:</a:t>
            </a:r>
            <a:r>
              <a:rPr lang="en-US" sz="1800" dirty="0"/>
              <a:t> sum to 1.0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Ideally: only certain variables directly interact</a:t>
            </a:r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Constraint satisfaction problems: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Variables with domains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Constraints: state whether assignments are possible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Ideally: only certain variables directly interact</a:t>
            </a:r>
          </a:p>
          <a:p>
            <a:pPr lvl="1" eaLnBrk="1" hangingPunct="1">
              <a:lnSpc>
                <a:spcPct val="80000"/>
              </a:lnSpc>
            </a:pPr>
            <a:endParaRPr lang="en-US" sz="1600" dirty="0"/>
          </a:p>
          <a:p>
            <a:pPr lvl="1" eaLnBrk="1" hangingPunct="1">
              <a:lnSpc>
                <a:spcPct val="80000"/>
              </a:lnSpc>
            </a:pPr>
            <a:endParaRPr lang="en-US" sz="1600" dirty="0"/>
          </a:p>
        </p:txBody>
      </p:sp>
      <p:graphicFrame>
        <p:nvGraphicFramePr>
          <p:cNvPr id="1009904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473060"/>
              </p:ext>
            </p:extLst>
          </p:nvPr>
        </p:nvGraphicFramePr>
        <p:xfrm>
          <a:off x="5773738" y="1908175"/>
          <a:ext cx="2743200" cy="19812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09906" name="Group 2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889398"/>
              </p:ext>
            </p:extLst>
          </p:nvPr>
        </p:nvGraphicFramePr>
        <p:xfrm>
          <a:off x="5765800" y="4556125"/>
          <a:ext cx="2743200" cy="19812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297" name="TextBox 6"/>
          <p:cNvSpPr txBox="1">
            <a:spLocks noChangeArrowheads="1"/>
          </p:cNvSpPr>
          <p:nvPr/>
        </p:nvSpPr>
        <p:spPr bwMode="auto">
          <a:xfrm>
            <a:off x="5989638" y="1425575"/>
            <a:ext cx="2403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Calibri" pitchFamily="34" charset="0"/>
                <a:cs typeface="Calibri" pitchFamily="34" charset="0"/>
              </a:rPr>
              <a:t>Distribution over T,W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010275" y="4089400"/>
            <a:ext cx="23891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Calibri" pitchFamily="34" charset="0"/>
                <a:cs typeface="Calibri" pitchFamily="34" charset="0"/>
              </a:rPr>
              <a:t>Constraint over T,W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37" y="4420499"/>
            <a:ext cx="2621134" cy="20390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2247" y="1807215"/>
            <a:ext cx="2962741" cy="20874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Events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28868"/>
            <a:ext cx="5937860" cy="512433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An </a:t>
            </a:r>
            <a:r>
              <a:rPr lang="en-US" sz="2800" i="1" dirty="0"/>
              <a:t>event</a:t>
            </a:r>
            <a:r>
              <a:rPr lang="en-US" sz="2800" dirty="0"/>
              <a:t> is a set E of outcomes</a:t>
            </a:r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  <a:p>
            <a:pPr marL="3657417" lvl="8" indent="0">
              <a:lnSpc>
                <a:spcPct val="80000"/>
              </a:lnSpc>
              <a:buNone/>
            </a:pPr>
            <a:endParaRPr lang="en-US" sz="2800" dirty="0"/>
          </a:p>
          <a:p>
            <a:pPr marL="3657417" lvl="8" indent="0">
              <a:lnSpc>
                <a:spcPct val="80000"/>
              </a:lnSpc>
              <a:buNone/>
            </a:pPr>
            <a:endParaRPr lang="en-US" sz="1600" dirty="0"/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From a joint distribution, we can calculate the probability of any event</a:t>
            </a:r>
          </a:p>
          <a:p>
            <a:pPr lvl="3">
              <a:lnSpc>
                <a:spcPct val="80000"/>
              </a:lnSpc>
            </a:pPr>
            <a:endParaRPr lang="en-US" sz="1600" dirty="0"/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Probability that it’s hot AND sunny?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Probability that it’s hot?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Probability that it’s hot OR sunny?</a:t>
            </a:r>
          </a:p>
          <a:p>
            <a:pPr marL="457176" lvl="1" indent="0" eaLnBrk="1" hangingPunct="1">
              <a:lnSpc>
                <a:spcPct val="80000"/>
              </a:lnSpc>
              <a:buNone/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Typically, the events we care about are </a:t>
            </a:r>
            <a:r>
              <a:rPr lang="en-US" sz="2800" i="1" dirty="0"/>
              <a:t>partial assignments</a:t>
            </a:r>
            <a:r>
              <a:rPr lang="en-US" sz="2800" dirty="0"/>
              <a:t>, like P(T=hot)</a:t>
            </a:r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 </a:t>
            </a:r>
          </a:p>
        </p:txBody>
      </p:sp>
      <p:graphicFrame>
        <p:nvGraphicFramePr>
          <p:cNvPr id="103629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501872"/>
              </p:ext>
            </p:extLst>
          </p:nvPr>
        </p:nvGraphicFramePr>
        <p:xfrm>
          <a:off x="8226236" y="3451800"/>
          <a:ext cx="2743200" cy="19812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1294" name="Picture 3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487" y="2131330"/>
            <a:ext cx="4049019" cy="625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7477" y="2956187"/>
            <a:ext cx="1179512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Quiz: Events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28868"/>
            <a:ext cx="5937860" cy="512433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P(+x, +y) ?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400" dirty="0"/>
              <a:t>P(+x) ?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400" dirty="0"/>
              <a:t>P(-y OR +x) ?</a:t>
            </a:r>
          </a:p>
          <a:p>
            <a:pPr marL="457176" lvl="1" indent="0" eaLnBrk="1" hangingPunct="1">
              <a:lnSpc>
                <a:spcPct val="80000"/>
              </a:lnSpc>
              <a:buNone/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 </a:t>
            </a:r>
          </a:p>
        </p:txBody>
      </p:sp>
      <p:graphicFrame>
        <p:nvGraphicFramePr>
          <p:cNvPr id="103629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781603"/>
              </p:ext>
            </p:extLst>
          </p:nvPr>
        </p:nvGraphicFramePr>
        <p:xfrm>
          <a:off x="8364122" y="2116487"/>
          <a:ext cx="2743200" cy="19812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" name="Picture 2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30293" y="1620874"/>
            <a:ext cx="1149651" cy="29861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0124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85"/>
  <p:tag name="DEFAULTHEIGHT" val="28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&#10;\[&#10;P(hot) = P(T = hot),   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3"/>
  <p:tag name="PICTUREFILESIZE" val="965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 | y) = \frac{P(y | x)}{P(y)} P(x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07"/>
  <p:tag name="PICTUREFILESIZE" val="16339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= P(y | x) P(x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35"/>
  <p:tag name="PICTUREFILESIZE" val="694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D| 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0"/>
  <p:tag name="PICTUREFILESIZE" val="4793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7"/>
  <p:tag name="PICTUREFILESIZE" val="349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: P(x, y) = P(x) P(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4"/>
  <p:tag name="PICTUREFILESIZE" val="12458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: P(x | y) = P(x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4"/>
  <p:tag name="PICTUREFILESIZE" val="10228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X \indep Y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8"/>
  <p:tag name="PICTUREFILESIZE" val="2424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_1(T,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7"/>
  <p:tag name="PICTUREFILESIZE" val="4836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"/>
  <p:tag name="PICTUREFILESIZE" val="2727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7"/>
  <p:tag name="PICTUREFILESIZE" val="348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&#10;\[&#10;P(cold) = P(T = cold),   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6"/>
  <p:tag name="PICTUREFILESIZE" val="1044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_2(T,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7"/>
  <p:tag name="PICTUREFILESIZE" val="5269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_1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61"/>
  <p:tag name="PICTUREFILESIZE" val="3608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_n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62"/>
  <p:tag name="PICTUREFILESIZE" val="4047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_2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61"/>
  <p:tag name="PICTUREFILESIZE" val="3976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ldot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308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_1, X_2, \ldots X_n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65"/>
  <p:tag name="PICTUREFILESIZE" val="796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2^n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153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,z : P(x, y | z) = P(x | z) P(y | z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4"/>
  <p:tag name="PICTUREFILESIZE" val="17922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X \indep Y | Z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0"/>
  <p:tag name="PICTUREFILESIZE" val="3804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,z : P(x | z, y) = P(x | z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0"/>
  <p:tag name="PICTUREFILESIZE" val="1409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ldots 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"/>
  <p:tag name="PICTUREFILESIZE" val="314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\mbox{Rain}) P(\mbox{Traffic} | \mbox{Rain}) P(\mbox{Umbrella} | \mbox{Rain}, \mbox{Traffic}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85"/>
  <p:tag name="PICTUREFILESIZE" val="21285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\mbox{Traffic}, \mbox{Rain}, \mbox{Umbrella}) = 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0"/>
  <p:tag name="PICTUREFILESIZE" val="11459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\mbox{Traffic}, \mbox{Rain}, \mbox{Umbrella}) = 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0"/>
  <p:tag name="PICTUREFILESIZE" val="11459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\mbox{Rain}) P(\mbox{Traffic} | \mbox{Rain}) P(\mbox{Umbrella} | \mbox{Rain}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09"/>
  <p:tag name="PICTUREFILESIZE" val="19698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P(X_1, X_2, \ldots X_n) = P(X_1) P(X_2 | X_1) P(X_3|X_1,X_2) \ldots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21"/>
  <p:tag name="PICTUREFILESIZE" val="2589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{X_1, X_2, \ldots X_n}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31"/>
  <p:tag name="PICTUREFILESIZE" val="625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P(X_1=x_1, X_2=x_2, \ldots X_n=x_n)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6"/>
  <p:tag name="PICTUREFILESIZE" val="1302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P(x_1, x_2, \ldots x_n)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49"/>
  <p:tag name="PICTUREFILESIZE" val="697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P(x_1, x_2, \ldots x_n) \ge 0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0"/>
  <p:tag name="PICTUREFILESIZE" val="874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sum_{(x_1, x_2, \ldots x_n)} P(x_1, x_2, \ldots x_n) = 1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92"/>
  <p:tag name="PICTUREFILESIZE" val="1611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,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9"/>
  <p:tag name="PICTUREFILESIZE" val="458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E) = \sum_{(x_1 \ldots x_n) \in E}P(x_1 \ldots x_n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91"/>
  <p:tag name="PICTUREFILESIZE" val="162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T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49"/>
  <p:tag name="PICTUREFILESIZE" val="273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,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9"/>
  <p:tag name="PICTUREFILESIZE" val="458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, 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7"/>
  <p:tag name="PICTUREFILESIZE" val="452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,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9"/>
  <p:tag name="PICTUREFILESIZE" val="458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t) = \sum_{s} P(t, s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63"/>
  <p:tag name="PICTUREFILESIZE" val="987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T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49"/>
  <p:tag name="PICTUREFILESIZE" val="273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s) = \sum_{t} P(t, s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65"/>
  <p:tag name="PICTUREFILESIZE" val="934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7"/>
  <p:tag name="PICTUREFILESIZE" val="349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_1 = x_1) = \sum_{x_2} P(X_1 = x_1, X_2 = x_2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383"/>
  <p:tag name="PICTUREFILESIZE" val="1913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, 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7"/>
  <p:tag name="PICTUREFILESIZE" val="452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) = \sum_{y} P(x, 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3"/>
  <p:tag name="PICTUREFILESIZE" val="1117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7"/>
  <p:tag name="PICTUREFILESIZE" val="349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3"/>
  <p:tag name="PICTUREFILESIZE" val="328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y) = \sum_{x} P(x, 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1"/>
  <p:tag name="PICTUREFILESIZE" val="1045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1"/>
  <p:tag name="PICTUREFILESIZE" val="300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a | b) = \frac{P(a, b)}{P(b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59"/>
  <p:tag name="PICTUREFILESIZE" val="12487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,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9"/>
  <p:tag name="PICTUREFILESIZE" val="458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=s | T=c) = ???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9"/>
  <p:tag name="PICTUREFILESIZE" val="874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\frac{P(W = s ,T = c)}{P(T=c)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0"/>
  <p:tag name="PICTUREFILESIZE" val="1179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\frac{0.2}{0.5} 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6"/>
  <p:tag name="PICTUREFILESIZE" val="3657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0.4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5"/>
  <p:tag name="PICTUREFILESIZE" val="1695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P(W = s ,T = c) + P(W = r, T = c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78"/>
  <p:tag name="PICTUREFILESIZE" val="1365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T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49"/>
  <p:tag name="PICTUREFILESIZE" val="273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0.2 + 0.3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4"/>
  <p:tag name="PICTUREFILESIZE" val="430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0.5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4"/>
  <p:tag name="PICTUREFILESIZE" val="1817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, 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7"/>
  <p:tag name="PICTUREFILESIZE" val="4525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|T = hot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9"/>
  <p:tag name="PICTUREFILESIZE" val="7247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|T = cold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5"/>
  <p:tag name="PICTUREFILESIZE" val="7497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,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9"/>
  <p:tag name="PICTUREFILESIZE" val="4586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|T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7"/>
  <p:tag name="PICTUREFILESIZE" val="4556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=r | T=c) =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4"/>
  <p:tag name="PICTUREFILESIZE" val="708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\frac{P(W = r ,T = c)}{P(W = s, T=c) + P(W = r, T = c)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82"/>
  <p:tag name="PICTUREFILESIZE" val="22276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\frac{P(W = r ,T = c)}{P(T = c)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9"/>
  <p:tag name="PICTUREFILESIZE" val="116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7"/>
  <p:tag name="PICTUREFILESIZE" val="349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\frac{0.3}{0.2 + 0.3} = 0.6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8"/>
  <p:tag name="PICTUREFILESIZE" val="9665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,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9"/>
  <p:tag name="PICTUREFILESIZE" val="4586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&#10;\documentclass{slides}\pagestyle{empty}&#10;&#10;\begin{document}&#10;\[&#10;P(W=s | T= c ) = &#10;\]&#10;\end{document}&#10;"/>
  <p:tag name="FILENAME" val="txp_fig"/>
  <p:tag name="FORMAT" val="pngmono"/>
  <p:tag name="RES" val="1200"/>
  <p:tag name="BLEND" val="0"/>
  <p:tag name="TRANSPARENT" val="1"/>
  <p:tag name="TBUG" val="0"/>
  <p:tag name="ALLOWFS" val="0"/>
  <p:tag name="ORIGWIDTH" val="184"/>
  <p:tag name="PICTUREFILESIZE" val="7225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\frac{P(W = s ,T = c)}{P(W = s, T=c) + P(W = r,  T = c)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82"/>
  <p:tag name="PICTUREFILESIZE" val="2244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\frac{P(W = s ,T = c)}{P(T = c)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0"/>
  <p:tag name="PICTUREFILESIZE" val="1179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\frac{0.2}{0.2 + 0.3} = 0.4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8"/>
  <p:tag name="PICTUREFILESIZE" val="915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 | T = c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7"/>
  <p:tag name="PICTUREFILESIZE" val="5699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,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9"/>
  <p:tag name="PICTUREFILESIZE" val="4586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 | T = c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7"/>
  <p:tag name="PICTUREFILESIZE" val="5699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c, 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5"/>
  <p:tag name="PICTUREFILESIZE" val="453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=rain) = 0.1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1"/>
  <p:tag name="PICTUREFILESIZE" val="827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&#10;\documentclass{slides}\pagestyle{empty}&#10;&#10;\begin{document}&#10;\[&#10;P(W=s | T= c ) = &#10;\]&#10;\end{document}&#10;"/>
  <p:tag name="FILENAME" val="txp_fig"/>
  <p:tag name="FORMAT" val="pngmono"/>
  <p:tag name="RES" val="1200"/>
  <p:tag name="BLEND" val="0"/>
  <p:tag name="TRANSPARENT" val="1"/>
  <p:tag name="TBUG" val="0"/>
  <p:tag name="ALLOWFS" val="0"/>
  <p:tag name="ORIGWIDTH" val="184"/>
  <p:tag name="PICTUREFILESIZE" val="7225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\frac{P(W = s ,T = c)}{P(W = s, T=c) + P(W = r,  T = c)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82"/>
  <p:tag name="PICTUREFILESIZE" val="2244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\frac{P(W = s ,T = c)}{P(T = c)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0"/>
  <p:tag name="PICTUREFILESIZE" val="1179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\frac{0.2}{0.2 + 0.3} = 0.4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8"/>
  <p:tag name="PICTUREFILESIZE" val="915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=r | T=c) = ???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0"/>
  <p:tag name="PICTUREFILESIZE" val="8595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\frac{P(W = r ,T = c)}{P(W = s, T=c) + P(W = r, T = c)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82"/>
  <p:tag name="PICTUREFILESIZE" val="22276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\frac{P(W = r ,T = c)}{P(T = c)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9"/>
  <p:tag name="PICTUREFILESIZE" val="11625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\frac{0.3}{0.2 + 0.3} = 0.6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8"/>
  <p:tag name="PICTUREFILESIZE" val="9665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,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9"/>
  <p:tag name="PICTUREFILESIZE" val="4586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 | T = c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7"/>
  <p:tag name="PICTUREFILESIZE" val="569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 \ \, P(X=x) \ge 0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3"/>
  <p:tag name="PICTUREFILESIZE" val="8443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c, 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5"/>
  <p:tag name="PICTUREFILESIZE" val="453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_1 | x_2) = \frac{P(x_1, x_2)}{P(x_2)} = \frac{P(x_1, x_2)}{\sum_{x_1} P(x_1, x_2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374"/>
  <p:tag name="PICTUREFILESIZE" val="2950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, 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7"/>
  <p:tag name="PICTUREFILESIZE" val="4525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, 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7"/>
  <p:tag name="PICTUREFILESIZE" val="361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T | r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65"/>
  <p:tag name="PICTUREFILESIZE" val="3575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_1 | x_2) = \frac{P(x_1, x_2)}{P(x_2)} = \frac{P(x_1, x_2)}{\sum_{x_1} P(x_1, x_2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374"/>
  <p:tag name="PICTUREFILESIZE" val="2950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,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9"/>
  <p:tag name="PICTUREFILESIZE" val="4586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|T = hot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9"/>
  <p:tag name="PICTUREFILESIZE" val="7247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|T = cold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5"/>
  <p:tag name="PICTUREFILESIZE" val="7497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,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9"/>
  <p:tag name="PICTUREFILESIZE" val="458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sum_x P(X=x) = 1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7"/>
  <p:tag name="PICTUREFILESIZE" val="8883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|T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7"/>
  <p:tag name="PICTUREFILESIZE" val="4556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X_1, X_2, \ldots X_n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31"/>
  <p:tag name="PICTUREFILESIZE" val="6256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E_1 \ldots E_k = e_1 \ldots e_k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5"/>
  <p:tag name="PICTUREFILESIZE" val="609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Q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"/>
  <p:tag name="PICTUREFILESIZE" val="148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H_1 \ldots H_r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85"/>
  <p:tag name="PICTUREFILESIZE" val="2327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P(Q | e_1 \ldots e_k)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8"/>
  <p:tag name="PICTUREFILESIZE" val="678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Q, e_1 \ldots e_k) =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7"/>
  <p:tag name="PICTUREFILESIZE" val="7089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sum_{h_1 \ldots h_r} P(Q, h_1 \ldots h_r, e_1 \ldots e_k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71"/>
  <p:tag name="PICTUREFILESIZE" val="15519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X_1, X_2, \ldots X_n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31"/>
  <p:tag name="PICTUREFILESIZE" val="6256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\[&#10;Z = \sum_{q} P(Q, e_1 \cdots e_k)&#10;\]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97"/>
  <p:tag name="PICTUREFILESIZE" val="825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rain) = P(W=rain), 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43"/>
  <p:tag name="PICTUREFILESIZE" val="11947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\[&#10;P( Q | e_1 \cdots e_k )  = \frac{1}{Z}  P(Q, e_1 \cdots e_k)&#10;\]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44"/>
  <p:tag name="PICTUREFILESIZE" val="9623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 | y) = \frac{P(x, y)}{P(y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64"/>
  <p:tag name="PICTUREFILESIZE" val="13149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y) P(x|y) = P(x, y) 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7"/>
  <p:tag name="PICTUREFILESIZE" val="1125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D| 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0"/>
  <p:tag name="PICTUREFILESIZE" val="4793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D, 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3"/>
  <p:tag name="PICTUREFILESIZE" val="486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7"/>
  <p:tag name="PICTUREFILESIZE" val="349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y) P(x|y) = P(x, y) 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7"/>
  <p:tag name="PICTUREFILESIZE" val="1125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P(x_1, x_2, x_3) = P(x_1) P(x_2 | x_1) P(x_3|x_1,x_2)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15"/>
  <p:tag name="PICTUREFILESIZE" val="20588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1, x_2, \ldots x_n) = \prod_i P(x_i | x_1 \ldots x_{i-1}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61"/>
  <p:tag name="PICTUREFILESIZE" val="1668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, y) = P(x | y) P(y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08"/>
  <p:tag name="PICTUREFILESIZE" val="10456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3 -- a-star search</Template>
  <TotalTime>48210</TotalTime>
  <Words>2312</Words>
  <Application>Microsoft Office PowerPoint</Application>
  <PresentationFormat>Widescreen</PresentationFormat>
  <Paragraphs>989</Paragraphs>
  <Slides>44</Slides>
  <Notes>3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Calibri</vt:lpstr>
      <vt:lpstr>Wingdings</vt:lpstr>
      <vt:lpstr>dan-berkeley-nlp-v1</vt:lpstr>
      <vt:lpstr>CS 115: Maths for Computer Science</vt:lpstr>
      <vt:lpstr>Today</vt:lpstr>
      <vt:lpstr>Random Variables</vt:lpstr>
      <vt:lpstr>Probability Distributions</vt:lpstr>
      <vt:lpstr>Probability Distributions</vt:lpstr>
      <vt:lpstr>Joint Distributions</vt:lpstr>
      <vt:lpstr>Probabilistic Models</vt:lpstr>
      <vt:lpstr>Events</vt:lpstr>
      <vt:lpstr>Quiz: Events</vt:lpstr>
      <vt:lpstr>Marginal Distributions</vt:lpstr>
      <vt:lpstr>Quiz: Marginal Distributions</vt:lpstr>
      <vt:lpstr>Conditional Probabilities</vt:lpstr>
      <vt:lpstr>Quiz: Conditional Probabilities</vt:lpstr>
      <vt:lpstr>Conditional Distributions</vt:lpstr>
      <vt:lpstr>Normalization Trick</vt:lpstr>
      <vt:lpstr>Normalization Trick</vt:lpstr>
      <vt:lpstr>Normalization Trick</vt:lpstr>
      <vt:lpstr>Quiz: Normalization Trick</vt:lpstr>
      <vt:lpstr>To Normalize</vt:lpstr>
      <vt:lpstr>Normalization Trick</vt:lpstr>
      <vt:lpstr>Conditional Distributions</vt:lpstr>
      <vt:lpstr>Probabilistic Inference</vt:lpstr>
      <vt:lpstr>Inference by Enumeration</vt:lpstr>
      <vt:lpstr>Inference by Enumeration</vt:lpstr>
      <vt:lpstr>Inference by Enumeration</vt:lpstr>
      <vt:lpstr>The Product Rule</vt:lpstr>
      <vt:lpstr>The Product Rule</vt:lpstr>
      <vt:lpstr>The Chain Rule</vt:lpstr>
      <vt:lpstr>Bayes Rule</vt:lpstr>
      <vt:lpstr>Bayes’ Rule</vt:lpstr>
      <vt:lpstr>Inference with Bayes’ Rule</vt:lpstr>
      <vt:lpstr>Inference with Bayes’ Rule</vt:lpstr>
      <vt:lpstr>Quiz: Bayes’ Rule</vt:lpstr>
      <vt:lpstr>Probabilistic Models</vt:lpstr>
      <vt:lpstr>Independence</vt:lpstr>
      <vt:lpstr>Independence</vt:lpstr>
      <vt:lpstr>Example: Independence?</vt:lpstr>
      <vt:lpstr>Example: Independence</vt:lpstr>
      <vt:lpstr>Conditional Independence</vt:lpstr>
      <vt:lpstr>Conditional Independence</vt:lpstr>
      <vt:lpstr>Conditional Independence</vt:lpstr>
      <vt:lpstr>Conditional Independence</vt:lpstr>
      <vt:lpstr>Conditional Independence</vt:lpstr>
      <vt:lpstr>Conditional Independence and the Chain Rule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Hoang Luong</cp:lastModifiedBy>
  <cp:revision>2615</cp:revision>
  <cp:lastPrinted>2014-02-27T08:03:23Z</cp:lastPrinted>
  <dcterms:created xsi:type="dcterms:W3CDTF">2004-08-27T04:16:05Z</dcterms:created>
  <dcterms:modified xsi:type="dcterms:W3CDTF">2021-09-15T00:34:40Z</dcterms:modified>
</cp:coreProperties>
</file>