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handoutMasterIdLst>
    <p:handoutMasterId r:id="rId22"/>
  </p:handoutMasterIdLst>
  <p:sldIdLst>
    <p:sldId id="256" r:id="rId3"/>
    <p:sldId id="257" r:id="rId4"/>
    <p:sldId id="300" r:id="rId5"/>
    <p:sldId id="299" r:id="rId6"/>
    <p:sldId id="302" r:id="rId7"/>
    <p:sldId id="308" r:id="rId8"/>
    <p:sldId id="258" r:id="rId9"/>
    <p:sldId id="272" r:id="rId10"/>
    <p:sldId id="273" r:id="rId11"/>
    <p:sldId id="269" r:id="rId12"/>
    <p:sldId id="262" r:id="rId13"/>
    <p:sldId id="265" r:id="rId14"/>
    <p:sldId id="274" r:id="rId15"/>
    <p:sldId id="275" r:id="rId16"/>
    <p:sldId id="276" r:id="rId17"/>
    <p:sldId id="277" r:id="rId19"/>
    <p:sldId id="30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0704" autoAdjust="0"/>
  </p:normalViewPr>
  <p:slideViewPr>
    <p:cSldViewPr snapToGrid="0">
      <p:cViewPr varScale="1">
        <p:scale>
          <a:sx n="105" d="100"/>
          <a:sy n="105" d="100"/>
        </p:scale>
        <p:origin x="75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eigenvectors and eigenvalues</a:t>
            </a:r>
            <a:r>
              <a:rPr lang="en-US" baseline="0" dirty="0" smtClean="0"/>
              <a:t>? </a:t>
            </a:r>
            <a:endParaRPr lang="en-US" baseline="0" dirty="0" smtClean="0"/>
          </a:p>
          <a:p>
            <a:pPr marL="171450" indent="-171450">
              <a:buFontTx/>
              <a:buChar char="-"/>
            </a:pPr>
            <a:r>
              <a:rPr lang="en-US" baseline="0" dirty="0" smtClean="0"/>
              <a:t>To reduce the dimension of the A matrix (</a:t>
            </a:r>
            <a:r>
              <a:rPr lang="en-US" baseline="0" dirty="0" err="1" smtClean="0"/>
              <a:t>a.k.a</a:t>
            </a:r>
            <a:r>
              <a:rPr lang="en-US" baseline="0" dirty="0" smtClean="0"/>
              <a:t> covariance matrix), which will lead to n-reduction dimension in data later when multiply projection matrix with data.</a:t>
            </a:r>
            <a:endParaRPr lang="en-US" baseline="0" dirty="0" smtClean="0"/>
          </a:p>
          <a:p>
            <a:pPr marL="0" indent="0">
              <a:buFontTx/>
              <a:buNone/>
            </a:pPr>
            <a:r>
              <a:rPr lang="en-US" dirty="0" smtClean="0"/>
              <a:t>- </a:t>
            </a:r>
            <a:r>
              <a:rPr lang="en-US" baseline="0" dirty="0" smtClean="0"/>
              <a:t>  The greater eigenvalue the more eigenvector span to vary most variance respectively</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6.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endParaRPr lang="en-US"/>
          </a:p>
        </p:txBody>
      </p:sp>
      <p:sp>
        <p:nvSpPr>
          <p:cNvPr id="3" name="Subtitle 2"/>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0"/>
            <a:ext cx="2590800" cy="1027906"/>
            <a:chOff x="0" y="0"/>
            <a:chExt cx="2590800" cy="1027906"/>
          </a:xfrm>
        </p:grpSpPr>
        <p:cxnSp>
          <p:nvCxnSpPr>
            <p:cNvPr id="10" name="Straight Connector 9"/>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7" name="SmartArt Placeholder 6"/>
          <p:cNvSpPr>
            <a:spLocks noGrp="1"/>
          </p:cNvSpPr>
          <p:nvPr>
            <p:ph type="pic" sz="quarter" idx="15"/>
          </p:nvPr>
        </p:nvSpPr>
        <p:spPr>
          <a:xfrm>
            <a:off x="838200" y="2111375"/>
            <a:ext cx="10515600" cy="3744913"/>
          </a:xfrm>
        </p:spPr>
        <p:txBody>
          <a:bodyPr/>
          <a:lstStyle/>
          <a:p>
            <a:endParaRPr lang="en-US" dirty="0"/>
          </a:p>
        </p:txBody>
      </p:sp>
      <p:sp>
        <p:nvSpPr>
          <p:cNvPr id="3" name="Date Placeholder 2"/>
          <p:cNvSpPr>
            <a:spLocks noGrp="1"/>
          </p:cNvSpPr>
          <p:nvPr>
            <p:ph type="dt" sz="half" idx="10"/>
          </p:nvPr>
        </p:nvSpPr>
        <p:spPr/>
        <p:txBody>
          <a:bodyPr/>
          <a:lstStyle>
            <a:lvl1pPr>
              <a:defRPr sz="900"/>
            </a:lvl1pPr>
          </a:lstStyle>
          <a:p>
            <a:r>
              <a:rPr lang="en-US" dirty="0"/>
              <a:t>20XX</a:t>
            </a:r>
            <a:endParaRPr lang="en-US" dirty="0"/>
          </a:p>
        </p:txBody>
      </p:sp>
      <p:sp>
        <p:nvSpPr>
          <p:cNvPr id="4" name="Footer Placeholder 3"/>
          <p:cNvSpPr>
            <a:spLocks noGrp="1"/>
          </p:cNvSpPr>
          <p:nvPr>
            <p:ph type="ftr" sz="quarter" idx="11"/>
          </p:nvPr>
        </p:nvSpPr>
        <p:spPr/>
        <p:txBody>
          <a:bodyPr/>
          <a:lstStyle>
            <a:lvl1pPr>
              <a:defRPr sz="900"/>
            </a:lvl1p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endParaRPr lang="en-US"/>
          </a:p>
        </p:txBody>
      </p:sp>
      <p:sp>
        <p:nvSpPr>
          <p:cNvPr id="16" name="Text Placeholder 15"/>
          <p:cNvSpPr>
            <a:spLocks noGrp="1"/>
          </p:cNvSpPr>
          <p:nvPr>
            <p:ph type="body" sz="quarter" idx="13" hasCustomPrompt="1"/>
          </p:nvPr>
        </p:nvSpPr>
        <p:spPr>
          <a:xfrm>
            <a:off x="166074" y="1507772"/>
            <a:ext cx="2141764" cy="514350"/>
          </a:xfrm>
        </p:spPr>
        <p:txBody>
          <a:bodyPr anchor="ctr">
            <a:normAutofit/>
          </a:bodyPr>
          <a:lstStyle>
            <a:lvl1pPr marL="0" indent="0" algn="r">
              <a:buNone/>
              <a:defRPr sz="2000"/>
            </a:lvl1pPr>
          </a:lstStyle>
          <a:p>
            <a:pPr lvl="0"/>
            <a:r>
              <a:rPr lang="en-US"/>
              <a:t>Click to edit</a:t>
            </a:r>
            <a:endParaRPr lang="en-US"/>
          </a:p>
        </p:txBody>
      </p:sp>
      <p:sp>
        <p:nvSpPr>
          <p:cNvPr id="17" name="Text Placeholder 15"/>
          <p:cNvSpPr>
            <a:spLocks noGrp="1"/>
          </p:cNvSpPr>
          <p:nvPr>
            <p:ph type="body" sz="quarter" idx="14" hasCustomPrompt="1"/>
          </p:nvPr>
        </p:nvSpPr>
        <p:spPr>
          <a:xfrm>
            <a:off x="732131" y="2584097"/>
            <a:ext cx="2141764" cy="514350"/>
          </a:xfrm>
        </p:spPr>
        <p:txBody>
          <a:bodyPr anchor="ctr">
            <a:normAutofit/>
          </a:bodyPr>
          <a:lstStyle>
            <a:lvl1pPr marL="0" indent="0" algn="r">
              <a:buNone/>
              <a:defRPr sz="2000"/>
            </a:lvl1pPr>
          </a:lstStyle>
          <a:p>
            <a:pPr lvl="0"/>
            <a:r>
              <a:rPr lang="en-US"/>
              <a:t>Click to edit</a:t>
            </a:r>
            <a:endParaRPr lang="en-US"/>
          </a:p>
        </p:txBody>
      </p:sp>
      <p:sp>
        <p:nvSpPr>
          <p:cNvPr id="18" name="Text Placeholder 15"/>
          <p:cNvSpPr>
            <a:spLocks noGrp="1"/>
          </p:cNvSpPr>
          <p:nvPr>
            <p:ph type="body" sz="quarter" idx="15" hasCustomPrompt="1"/>
          </p:nvPr>
        </p:nvSpPr>
        <p:spPr>
          <a:xfrm>
            <a:off x="1338556" y="3660422"/>
            <a:ext cx="2141764" cy="514350"/>
          </a:xfrm>
        </p:spPr>
        <p:txBody>
          <a:bodyPr anchor="ctr">
            <a:normAutofit/>
          </a:bodyPr>
          <a:lstStyle>
            <a:lvl1pPr marL="0" indent="0" algn="r">
              <a:buNone/>
              <a:defRPr sz="2000"/>
            </a:lvl1pPr>
          </a:lstStyle>
          <a:p>
            <a:pPr lvl="0"/>
            <a:r>
              <a:rPr lang="en-US"/>
              <a:t>Click to edit</a:t>
            </a:r>
            <a:endParaRPr lang="en-US"/>
          </a:p>
        </p:txBody>
      </p:sp>
      <p:sp>
        <p:nvSpPr>
          <p:cNvPr id="19" name="Text Placeholder 15"/>
          <p:cNvSpPr>
            <a:spLocks noGrp="1"/>
          </p:cNvSpPr>
          <p:nvPr>
            <p:ph type="body" sz="quarter" idx="16" hasCustomPrompt="1"/>
          </p:nvPr>
        </p:nvSpPr>
        <p:spPr>
          <a:xfrm>
            <a:off x="1922756" y="4736748"/>
            <a:ext cx="2141764" cy="514350"/>
          </a:xfrm>
        </p:spPr>
        <p:txBody>
          <a:bodyPr anchor="ctr">
            <a:normAutofit/>
          </a:bodyPr>
          <a:lstStyle>
            <a:lvl1pPr marL="0" indent="0" algn="r">
              <a:buNone/>
              <a:defRPr sz="2000"/>
            </a:lvl1pPr>
          </a:lstStyle>
          <a:p>
            <a:pPr lvl="0"/>
            <a:r>
              <a:rPr lang="en-US"/>
              <a:t>Click to edit</a:t>
            </a:r>
            <a:endParaRPr lang="en-US"/>
          </a:p>
        </p:txBody>
      </p:sp>
      <p:sp>
        <p:nvSpPr>
          <p:cNvPr id="34" name="Text Placeholder 15"/>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endParaRPr lang="en-US" dirty="0"/>
          </a:p>
        </p:txBody>
      </p:sp>
      <p:sp>
        <p:nvSpPr>
          <p:cNvPr id="35" name="Text Placeholder 15"/>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36" name="Text Placeholder 15"/>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37" name="Text Placeholder 15"/>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20XX</a:t>
            </a:r>
            <a:endParaRPr lang="en-US" dirty="0"/>
          </a:p>
        </p:txBody>
      </p:sp>
      <p:sp>
        <p:nvSpPr>
          <p:cNvPr id="6" name="Footer Placeholder 5"/>
          <p:cNvSpPr>
            <a:spLocks noGrp="1"/>
          </p:cNvSpPr>
          <p:nvPr>
            <p:ph type="ftr" sz="quarter" idx="11"/>
          </p:nvPr>
        </p:nvSpPr>
        <p:spPr>
          <a:xfrm>
            <a:off x="6749143" y="6356350"/>
            <a:ext cx="3775981" cy="365125"/>
          </a:xfrm>
        </p:spPr>
        <p:txBody>
          <a:bodyPr/>
          <a:lstStyle>
            <a:lvl1pPr>
              <a:defRPr sz="900"/>
            </a:lvl1pPr>
          </a:lstStyle>
          <a:p>
            <a:r>
              <a:rPr lang="en-US" dirty="0"/>
              <a:t>PRESENTATION TITLE</a:t>
            </a:r>
            <a:endParaRPr lang="en-US" dirty="0"/>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fld>
            <a:endParaRPr lang="en-US" dirty="0"/>
          </a:p>
        </p:txBody>
      </p:sp>
      <p:cxnSp>
        <p:nvCxnSpPr>
          <p:cNvPr id="3" name="Straight Connector 2"/>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pic>
        <p:nvPicPr>
          <p:cNvPr id="11" name="Graphic 10"/>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grpSp>
        <p:nvGrpSpPr>
          <p:cNvPr id="10" name="Group 9"/>
          <p:cNvGrpSpPr/>
          <p:nvPr userDrawn="1"/>
        </p:nvGrpSpPr>
        <p:grpSpPr>
          <a:xfrm>
            <a:off x="0" y="0"/>
            <a:ext cx="2238376" cy="3105150"/>
            <a:chOff x="0" y="0"/>
            <a:chExt cx="2238376" cy="3105150"/>
          </a:xfrm>
        </p:grpSpPr>
        <p:cxnSp>
          <p:nvCxnSpPr>
            <p:cNvPr id="16" name="Straight Connector 15"/>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grpSp>
        <p:nvGrpSpPr>
          <p:cNvPr id="4" name="Group 3"/>
          <p:cNvGrpSpPr/>
          <p:nvPr userDrawn="1"/>
        </p:nvGrpSpPr>
        <p:grpSpPr>
          <a:xfrm>
            <a:off x="0" y="0"/>
            <a:ext cx="4762501" cy="5186363"/>
            <a:chOff x="0" y="0"/>
            <a:chExt cx="4762501" cy="5186363"/>
          </a:xfrm>
        </p:grpSpPr>
        <p:cxnSp>
          <p:nvCxnSpPr>
            <p:cNvPr id="23" name="Straight Connector 22"/>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20XX</a:t>
            </a:r>
            <a:endParaRPr lang="en-US" dirty="0"/>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PRESENTATION TITLE</a:t>
            </a:r>
            <a:endParaRPr lang="en-US" dirty="0"/>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20XX</a:t>
            </a:r>
            <a:endParaRPr lang="en-US" dirty="0"/>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PRESENTATION TITLE</a:t>
            </a:r>
            <a:endParaRPr lang="en-US" dirty="0"/>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endParaRPr lang="en-US"/>
          </a:p>
        </p:txBody>
      </p:sp>
      <p:sp>
        <p:nvSpPr>
          <p:cNvPr id="3" name="Content Placeholder 2"/>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20XX</a:t>
            </a:r>
            <a:endParaRPr lang="en-US" dirty="0"/>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PRESENTATION TITLE</a:t>
            </a:r>
            <a:endParaRPr lang="en-US" dirty="0"/>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38200" y="6356350"/>
            <a:ext cx="1219200" cy="365125"/>
          </a:xfrm>
        </p:spPr>
        <p:txBody>
          <a:bodyPr/>
          <a:lstStyle>
            <a:lvl1pPr>
              <a:defRPr sz="900"/>
            </a:lvl1pPr>
          </a:lstStyle>
          <a:p>
            <a:r>
              <a:rPr lang="en-US" dirty="0"/>
              <a:t>20XX</a:t>
            </a:r>
            <a:endParaRPr lang="en-US" dirty="0"/>
          </a:p>
        </p:txBody>
      </p:sp>
      <p:sp>
        <p:nvSpPr>
          <p:cNvPr id="5" name="Footer Placeholder 4"/>
          <p:cNvSpPr>
            <a:spLocks noGrp="1"/>
          </p:cNvSpPr>
          <p:nvPr>
            <p:ph type="ftr" sz="quarter" idx="11"/>
          </p:nvPr>
        </p:nvSpPr>
        <p:spPr>
          <a:xfrm>
            <a:off x="2463800" y="6356350"/>
            <a:ext cx="3479800" cy="365125"/>
          </a:xfrm>
        </p:spPr>
        <p:txBody>
          <a:bodyPr/>
          <a:lstStyle>
            <a:lvl1pPr>
              <a:defRPr sz="900"/>
            </a:lvl1p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grpSp>
        <p:nvGrpSpPr>
          <p:cNvPr id="7" name="Group 6"/>
          <p:cNvGrpSpPr/>
          <p:nvPr userDrawn="1"/>
        </p:nvGrpSpPr>
        <p:grpSpPr>
          <a:xfrm>
            <a:off x="6953250" y="-25401"/>
            <a:ext cx="5238750" cy="6902451"/>
            <a:chOff x="6953250" y="-25401"/>
            <a:chExt cx="5238750" cy="6902451"/>
          </a:xfrm>
        </p:grpSpPr>
        <p:cxnSp>
          <p:nvCxnSpPr>
            <p:cNvPr id="14" name="Straight Connector 13"/>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endParaRPr lang="en-US"/>
          </a:p>
        </p:txBody>
      </p:sp>
      <p:sp>
        <p:nvSpPr>
          <p:cNvPr id="3" name="Subtitle 2"/>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5" name="Graphic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z="900"/>
            </a:lvl1pPr>
          </a:lstStyle>
          <a:p>
            <a:r>
              <a:rPr lang="en-US" dirty="0"/>
              <a:t>20XX</a:t>
            </a:r>
            <a:endParaRPr lang="en-US" dirty="0"/>
          </a:p>
        </p:txBody>
      </p:sp>
      <p:sp>
        <p:nvSpPr>
          <p:cNvPr id="4" name="Footer Placeholder 3"/>
          <p:cNvSpPr>
            <a:spLocks noGrp="1"/>
          </p:cNvSpPr>
          <p:nvPr>
            <p:ph type="ftr" sz="quarter" idx="11"/>
          </p:nvPr>
        </p:nvSpPr>
        <p:spPr/>
        <p:txBody>
          <a:bodyPr/>
          <a:lstStyle>
            <a:lvl1pPr>
              <a:defRPr sz="900"/>
            </a:lvl1p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sp>
        <p:nvSpPr>
          <p:cNvPr id="7" name="Chart Placeholder 6"/>
          <p:cNvSpPr>
            <a:spLocks noGrp="1"/>
          </p:cNvSpPr>
          <p:nvPr>
            <p:ph type="chart" sz="quarter" idx="13"/>
          </p:nvPr>
        </p:nvSpPr>
        <p:spPr>
          <a:xfrm>
            <a:off x="838200" y="2111608"/>
            <a:ext cx="10515600" cy="3744912"/>
          </a:xfrm>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8" name="Table Placeholder 7"/>
          <p:cNvSpPr>
            <a:spLocks noGrp="1"/>
          </p:cNvSpPr>
          <p:nvPr>
            <p:ph type="tbl" sz="quarter" idx="14"/>
          </p:nvPr>
        </p:nvSpPr>
        <p:spPr>
          <a:xfrm>
            <a:off x="838200" y="2111381"/>
            <a:ext cx="10515600" cy="3744913"/>
          </a:xfrm>
        </p:spPr>
        <p:txBody>
          <a:bodyPr/>
          <a:lstStyle/>
          <a:p>
            <a:endParaRPr lang="en-US" dirty="0"/>
          </a:p>
        </p:txBody>
      </p:sp>
      <p:sp>
        <p:nvSpPr>
          <p:cNvPr id="3" name="Date Placeholder 2"/>
          <p:cNvSpPr>
            <a:spLocks noGrp="1"/>
          </p:cNvSpPr>
          <p:nvPr>
            <p:ph type="dt" sz="half" idx="10"/>
          </p:nvPr>
        </p:nvSpPr>
        <p:spPr/>
        <p:txBody>
          <a:bodyPr/>
          <a:lstStyle>
            <a:lvl1pPr>
              <a:defRPr sz="900"/>
            </a:lvl1pPr>
          </a:lstStyle>
          <a:p>
            <a:r>
              <a:rPr lang="en-US" dirty="0"/>
              <a:t>20XX</a:t>
            </a:r>
            <a:endParaRPr lang="en-US" dirty="0"/>
          </a:p>
        </p:txBody>
      </p:sp>
      <p:sp>
        <p:nvSpPr>
          <p:cNvPr id="4" name="Footer Placeholder 3"/>
          <p:cNvSpPr>
            <a:spLocks noGrp="1"/>
          </p:cNvSpPr>
          <p:nvPr>
            <p:ph type="ftr" sz="quarter" idx="11"/>
          </p:nvPr>
        </p:nvSpPr>
        <p:spPr/>
        <p:txBody>
          <a:bodyPr/>
          <a:lstStyle>
            <a:lvl1pPr>
              <a:defRPr sz="900"/>
            </a:lvl1p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0" name="Subtitle 2"/>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3" name="Date Placeholder 2"/>
          <p:cNvSpPr>
            <a:spLocks noGrp="1"/>
          </p:cNvSpPr>
          <p:nvPr>
            <p:ph type="dt" sz="half" idx="10"/>
          </p:nvPr>
        </p:nvSpPr>
        <p:spPr>
          <a:xfrm>
            <a:off x="4676774" y="6356350"/>
            <a:ext cx="1695450" cy="365125"/>
          </a:xfrm>
        </p:spPr>
        <p:txBody>
          <a:bodyPr/>
          <a:lstStyle>
            <a:lvl1pPr>
              <a:defRPr sz="900"/>
            </a:lvl1pPr>
          </a:lstStyle>
          <a:p>
            <a:r>
              <a:rPr lang="en-US" dirty="0"/>
              <a:t>20XX</a:t>
            </a:r>
            <a:endParaRPr lang="en-US" dirty="0"/>
          </a:p>
        </p:txBody>
      </p:sp>
      <p:sp>
        <p:nvSpPr>
          <p:cNvPr id="4" name="Footer Placeholder 3"/>
          <p:cNvSpPr>
            <a:spLocks noGrp="1"/>
          </p:cNvSpPr>
          <p:nvPr>
            <p:ph type="ftr" sz="quarter" idx="11"/>
          </p:nvPr>
        </p:nvSpPr>
        <p:spPr>
          <a:xfrm>
            <a:off x="6743699" y="6356350"/>
            <a:ext cx="2543175" cy="365125"/>
          </a:xfrm>
        </p:spPr>
        <p:txBody>
          <a:bodyPr/>
          <a:lstStyle>
            <a:lvl1pPr>
              <a:defRPr sz="900"/>
            </a:lvl1pPr>
          </a:lstStyle>
          <a:p>
            <a:r>
              <a:rPr lang="en-US" dirty="0"/>
              <a:t>PRESENTATION TITLE</a:t>
            </a:r>
            <a:endParaRPr lang="en-US" dirty="0"/>
          </a:p>
        </p:txBody>
      </p:sp>
      <p:sp>
        <p:nvSpPr>
          <p:cNvPr id="5" name="Slide Number Placeholder 4"/>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fld>
            <a:endParaRPr lang="en-US" dirty="0"/>
          </a:p>
        </p:txBody>
      </p:sp>
      <p:cxnSp>
        <p:nvCxnSpPr>
          <p:cNvPr id="9" name="Straight Connector 8"/>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grpSp>
        <p:nvGrpSpPr>
          <p:cNvPr id="4" name="Group 3"/>
          <p:cNvGrpSpPr/>
          <p:nvPr userDrawn="1"/>
        </p:nvGrpSpPr>
        <p:grpSpPr>
          <a:xfrm>
            <a:off x="7334250" y="0"/>
            <a:ext cx="4857750" cy="1724025"/>
            <a:chOff x="7334250" y="0"/>
            <a:chExt cx="4857750" cy="1724025"/>
          </a:xfrm>
        </p:grpSpPr>
        <p:cxnSp>
          <p:nvCxnSpPr>
            <p:cNvPr id="10" name="Straight Connector 9"/>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473953"/>
            <a:ext cx="12192000" cy="5621336"/>
            <a:chOff x="0" y="473953"/>
            <a:chExt cx="12192000" cy="5621336"/>
          </a:xfrm>
        </p:grpSpPr>
        <p:pic>
          <p:nvPicPr>
            <p:cNvPr id="13" name="Graphic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32" name="Picture Placeholder 10"/>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28" name="Text Placeholder 2"/>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2" name="Text Placeholder 2"/>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3" name="Text Placeholder 2"/>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3" name="Picture Placeholder 10"/>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4" name="Text Placeholder 2"/>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5" name="Text Placeholder 2"/>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png"/><Relationship Id="rId7" Type="http://schemas.openxmlformats.org/officeDocument/2006/relationships/image" Target="../media/image24.png"/><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3.png"/><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6040" y="4434840"/>
            <a:ext cx="4941771" cy="1122202"/>
          </a:xfrm>
        </p:spPr>
        <p:txBody>
          <a:bodyPr/>
          <a:lstStyle/>
          <a:p>
            <a:r>
              <a:rPr lang="en-US" dirty="0"/>
              <a:t>PCA – Principal components analysis</a:t>
            </a:r>
            <a:endParaRPr lang="vi-VN" dirty="0"/>
          </a:p>
        </p:txBody>
      </p:sp>
      <p:sp>
        <p:nvSpPr>
          <p:cNvPr id="3" name="Subtitle 2"/>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GROUP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4038600" y="6356350"/>
            <a:ext cx="4114800" cy="365125"/>
          </a:xfrm>
        </p:spPr>
        <p:txBody>
          <a:bodyPr/>
          <a:lstStyle/>
          <a:p>
            <a:r>
              <a:rPr lang="en-US" dirty="0"/>
              <a:t>PRESENTATION TITLE</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mtClean="0"/>
              <a:t>What is Principal component analysis (pca)?</a:t>
            </a:r>
            <a:endParaRPr lang="en-US"/>
          </a:p>
        </p:txBody>
      </p:sp>
      <p:sp>
        <p:nvSpPr>
          <p:cNvPr id="10" name="Text Placeholder 2"/>
          <p:cNvSpPr txBox="1"/>
          <p:nvPr/>
        </p:nvSpPr>
        <p:spPr>
          <a:xfrm>
            <a:off x="831850" y="853566"/>
            <a:ext cx="7480046" cy="1525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i="1" dirty="0"/>
          </a:p>
        </p:txBody>
      </p:sp>
      <p:sp>
        <p:nvSpPr>
          <p:cNvPr id="11" name="Text Placeholder 2"/>
          <p:cNvSpPr txBox="1"/>
          <p:nvPr/>
        </p:nvSpPr>
        <p:spPr>
          <a:xfrm>
            <a:off x="984250" y="1005966"/>
            <a:ext cx="7480046" cy="1525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smtClean="0"/>
              <a:t>Example</a:t>
            </a:r>
            <a:endParaRPr lang="en-US" sz="1400" b="1" i="1" dirty="0"/>
          </a:p>
        </p:txBody>
      </p:sp>
      <p:pic>
        <p:nvPicPr>
          <p:cNvPr id="12" name="Picture 11"/>
          <p:cNvPicPr>
            <a:picLocks noChangeAspect="1"/>
          </p:cNvPicPr>
          <p:nvPr/>
        </p:nvPicPr>
        <p:blipFill>
          <a:blip r:embed="rId1"/>
          <a:stretch>
            <a:fillRect/>
          </a:stretch>
        </p:blipFill>
        <p:spPr>
          <a:xfrm>
            <a:off x="3441512" y="1616360"/>
            <a:ext cx="5308975" cy="3605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8272" y="1152144"/>
            <a:ext cx="4422648" cy="1715531"/>
          </a:xfrm>
        </p:spPr>
        <p:txBody>
          <a:bodyPr/>
          <a:lstStyle/>
          <a:p>
            <a:r>
              <a:rPr lang="en-US" dirty="0" smtClean="0"/>
              <a:t>Computing </a:t>
            </a:r>
            <a:r>
              <a:rPr lang="en-US" dirty="0" err="1" smtClean="0"/>
              <a:t>pca</a:t>
            </a:r>
            <a:endParaRPr lang="en-US" dirty="0"/>
          </a:p>
        </p:txBody>
      </p:sp>
      <p:sp>
        <p:nvSpPr>
          <p:cNvPr id="5" name="Title 1"/>
          <p:cNvSpPr txBox="1"/>
          <p:nvPr/>
        </p:nvSpPr>
        <p:spPr>
          <a:xfrm>
            <a:off x="6748272" y="2968260"/>
            <a:ext cx="4422648" cy="14417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pPr marL="285750" indent="-285750">
              <a:buFontTx/>
              <a:buChar char="-"/>
            </a:pPr>
            <a:r>
              <a:rPr lang="en-US" sz="1800" dirty="0" smtClean="0"/>
              <a:t>Mean subtraction</a:t>
            </a:r>
            <a:endParaRPr lang="en-US" sz="1800" dirty="0" smtClean="0"/>
          </a:p>
          <a:p>
            <a:pPr marL="285750" indent="-285750">
              <a:buFontTx/>
              <a:buChar char="-"/>
            </a:pPr>
            <a:r>
              <a:rPr lang="en-US" sz="1800" dirty="0" smtClean="0"/>
              <a:t>Standardization</a:t>
            </a:r>
            <a:endParaRPr lang="en-US" sz="1800" dirty="0" smtClean="0"/>
          </a:p>
          <a:p>
            <a:pPr marL="285750" indent="-285750">
              <a:buFontTx/>
              <a:buChar char="-"/>
            </a:pPr>
            <a:r>
              <a:rPr lang="en-US" sz="1800" dirty="0" err="1" smtClean="0"/>
              <a:t>Eigendecomposition</a:t>
            </a:r>
            <a:r>
              <a:rPr lang="en-US" sz="1800" dirty="0" smtClean="0"/>
              <a:t> of the covariance matrix </a:t>
            </a:r>
            <a:endParaRPr lang="en-US" sz="1800" dirty="0" smtClean="0"/>
          </a:p>
          <a:p>
            <a:pPr marL="285750" indent="-285750">
              <a:buFontTx/>
              <a:buChar char="-"/>
            </a:pPr>
            <a:r>
              <a:rPr lang="en-US" sz="1800" dirty="0" smtClean="0"/>
              <a:t>projection</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658350" y="6356350"/>
            <a:ext cx="169545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smtClean="0"/>
              <a:t>Computing </a:t>
            </a:r>
            <a:r>
              <a:rPr lang="en-US" dirty="0" err="1" smtClean="0"/>
              <a:t>pca</a:t>
            </a:r>
            <a:endParaRPr lang="en-US" dirty="0"/>
          </a:p>
        </p:txBody>
      </p:sp>
      <p:sp>
        <p:nvSpPr>
          <p:cNvPr id="9" name="Text Placeholder 2"/>
          <p:cNvSpPr txBox="1"/>
          <p:nvPr/>
        </p:nvSpPr>
        <p:spPr>
          <a:xfrm>
            <a:off x="731138" y="740664"/>
            <a:ext cx="7480046" cy="384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MEAN SUBTRACTION</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10" name="Text Placeholder 2"/>
              <p:cNvSpPr txBox="1"/>
              <p:nvPr/>
            </p:nvSpPr>
            <p:spPr>
              <a:xfrm>
                <a:off x="731138" y="1283585"/>
                <a:ext cx="7480046" cy="3914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Centering </a:t>
                </a:r>
                <a:r>
                  <a:rPr lang="en-US" dirty="0">
                    <a:solidFill>
                      <a:schemeClr val="tx1"/>
                    </a:solidFill>
                  </a:rPr>
                  <a:t>the data by computing the mean </a:t>
                </a:r>
                <a14:m>
                  <m:oMath xmlns:m="http://schemas.openxmlformats.org/officeDocument/2006/math">
                    <m:r>
                      <a:rPr lang="en-US" b="1" i="1" dirty="0" smtClean="0">
                        <a:solidFill>
                          <a:schemeClr val="tx1"/>
                        </a:solidFill>
                        <a:latin typeface="Cambria Math" panose="02040503050406030204" pitchFamily="18" charset="0"/>
                      </a:rPr>
                      <m:t>𝝁</m:t>
                    </m:r>
                  </m:oMath>
                </a14:m>
                <a:r>
                  <a:rPr lang="en-US" dirty="0">
                    <a:solidFill>
                      <a:schemeClr val="tx1"/>
                    </a:solidFill>
                  </a:rPr>
                  <a:t> of the dataset and subtracting it from every single data point</a:t>
                </a:r>
                <a:endParaRPr lang="en-US" b="1" i="1" dirty="0">
                  <a:solidFill>
                    <a:schemeClr val="tx1"/>
                  </a:solidFill>
                </a:endParaRPr>
              </a:p>
            </p:txBody>
          </p:sp>
        </mc:Choice>
        <mc:Fallback>
          <p:sp>
            <p:nvSpPr>
              <p:cNvPr id="10" name="Text Placeholder 2"/>
              <p:cNvSpPr txBox="1">
                <a:spLocks noRot="1" noChangeAspect="1" noMove="1" noResize="1" noEditPoints="1" noAdjustHandles="1" noChangeArrowheads="1" noChangeShapeType="1" noTextEdit="1"/>
              </p:cNvSpPr>
              <p:nvPr/>
            </p:nvSpPr>
            <p:spPr>
              <a:xfrm>
                <a:off x="731138" y="1283585"/>
                <a:ext cx="7480046" cy="391480"/>
              </a:xfrm>
              <a:prstGeom prst="rect">
                <a:avLst/>
              </a:prstGeom>
              <a:blipFill rotWithShape="1">
                <a:blip r:embed="rId1"/>
                <a:stretch>
                  <a:fillRect l="-3" t="-53105" r="8" b="14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2"/>
              <p:cNvSpPr txBox="1"/>
              <p:nvPr/>
            </p:nvSpPr>
            <p:spPr>
              <a:xfrm>
                <a:off x="731138" y="181164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The mean</a:t>
                </a:r>
                <a:r>
                  <a:rPr lang="en-US" b="1" dirty="0">
                    <a:solidFill>
                      <a:schemeClr val="tx1"/>
                    </a:solidFill>
                  </a:rPr>
                  <a:t> </a:t>
                </a:r>
                <a14:m>
                  <m:oMath xmlns:m="http://schemas.openxmlformats.org/officeDocument/2006/math">
                    <m:r>
                      <a:rPr lang="en-US" b="1" i="1" dirty="0">
                        <a:solidFill>
                          <a:schemeClr val="tx1"/>
                        </a:solidFill>
                        <a:latin typeface="Cambria Math" panose="02040503050406030204" pitchFamily="18" charset="0"/>
                      </a:rPr>
                      <m:t>𝝁</m:t>
                    </m:r>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1" name="Text Placeholder 2"/>
              <p:cNvSpPr txBox="1">
                <a:spLocks noRot="1" noChangeAspect="1" noMove="1" noResize="1" noEditPoints="1" noAdjustHandles="1" noChangeArrowheads="1" noChangeShapeType="1" noTextEdit="1"/>
              </p:cNvSpPr>
              <p:nvPr/>
            </p:nvSpPr>
            <p:spPr>
              <a:xfrm>
                <a:off x="731138" y="1811644"/>
                <a:ext cx="7480046" cy="391480"/>
              </a:xfrm>
              <a:prstGeom prst="rect">
                <a:avLst/>
              </a:prstGeom>
              <a:blipFill rotWithShape="1">
                <a:blip r:embed="rId2"/>
                <a:stretch>
                  <a:fillRect l="-3" t="-159" r="8" b="7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911817" y="2339703"/>
                <a:ext cx="1265667" cy="7789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𝝁</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𝑁</m:t>
                          </m:r>
                        </m:den>
                      </m:f>
                      <m:nary>
                        <m:naryPr>
                          <m:chr m:val="∑"/>
                          <m:grow m:val="on"/>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911817" y="2339703"/>
                <a:ext cx="1265667" cy="778931"/>
              </a:xfrm>
              <a:prstGeom prst="rect">
                <a:avLst/>
              </a:prstGeom>
              <a:blipFill rotWithShape="1">
                <a:blip r:embed="rId3"/>
                <a:stretch>
                  <a:fillRect l="-7" t="-47" r="-16490" b="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2"/>
              <p:cNvSpPr txBox="1"/>
              <p:nvPr/>
            </p:nvSpPr>
            <p:spPr>
              <a:xfrm>
                <a:off x="731138" y="3352767"/>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S</a:t>
                </a:r>
                <a14:m>
                  <m:oMath xmlns:m="http://schemas.openxmlformats.org/officeDocument/2006/math">
                    <m:r>
                      <m:rPr>
                        <m:sty m:val="p"/>
                      </m:rPr>
                      <a:rPr lang="en-US" b="0" i="0" dirty="0" smtClean="0">
                        <a:solidFill>
                          <a:schemeClr val="tx1"/>
                        </a:solidFill>
                        <a:latin typeface="Cambria Math" panose="02040503050406030204" pitchFamily="18" charset="0"/>
                      </a:rPr>
                      <m:t>ubtracting</m:t>
                    </m:r>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data</m:t>
                    </m:r>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points</m:t>
                    </m:r>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to</m:t>
                    </m:r>
                    <m:r>
                      <a:rPr lang="en-US" b="0" i="0" dirty="0" smtClean="0">
                        <a:solidFill>
                          <a:schemeClr val="tx1"/>
                        </a:solidFill>
                        <a:latin typeface="Cambria Math" panose="02040503050406030204" pitchFamily="18" charset="0"/>
                      </a:rPr>
                      <m:t> </m:t>
                    </m:r>
                    <m:r>
                      <a:rPr lang="en-US" b="1" i="1" dirty="0">
                        <a:solidFill>
                          <a:schemeClr val="tx1"/>
                        </a:solidFill>
                        <a:latin typeface="Cambria Math" panose="02040503050406030204" pitchFamily="18" charset="0"/>
                      </a:rPr>
                      <m:t>𝝁</m:t>
                    </m:r>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3" name="Text Placeholder 2"/>
              <p:cNvSpPr txBox="1">
                <a:spLocks noRot="1" noChangeAspect="1" noMove="1" noResize="1" noEditPoints="1" noAdjustHandles="1" noChangeArrowheads="1" noChangeShapeType="1" noTextEdit="1"/>
              </p:cNvSpPr>
              <p:nvPr/>
            </p:nvSpPr>
            <p:spPr>
              <a:xfrm>
                <a:off x="731138" y="3352767"/>
                <a:ext cx="7480046" cy="391480"/>
              </a:xfrm>
              <a:prstGeom prst="rect">
                <a:avLst/>
              </a:prstGeom>
              <a:blipFill rotWithShape="1">
                <a:blip r:embed="rId4"/>
                <a:stretch>
                  <a:fillRect l="-3" t="-154" r="8"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902846" y="4129777"/>
                <a:ext cx="11657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𝑥</m:t>
                          </m:r>
                        </m:e>
                        <m:sub>
                          <m:r>
                            <a:rPr lang="en-US" b="0" i="0" smtClean="0">
                              <a:latin typeface="Cambria Math" panose="02040503050406030204" pitchFamily="18" charset="0"/>
                            </a:rPr>
                            <m:t>𝑖</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𝜇</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902846" y="4129777"/>
                <a:ext cx="1165704" cy="276999"/>
              </a:xfrm>
              <a:prstGeom prst="rect">
                <a:avLst/>
              </a:prstGeom>
              <a:blipFill rotWithShape="1">
                <a:blip r:embed="rId5"/>
                <a:stretch>
                  <a:fillRect l="-1" t="-134" r="-16028" b="18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573150" y="4129776"/>
                <a:ext cx="1447640" cy="276999"/>
              </a:xfrm>
              <a:prstGeom prst="rect">
                <a:avLst/>
              </a:prstGeom>
              <a:noFill/>
            </p:spPr>
            <p:txBody>
              <a:bodyPr wrap="none" lIns="0" tIns="0" rIns="0" bIns="0" rtlCol="0">
                <a:spAutoFit/>
              </a:bodyPr>
              <a:lstStyle/>
              <a:p>
                <a:r>
                  <a:rPr lang="en-US" dirty="0" smtClean="0"/>
                  <a:t>where</a:t>
                </a:r>
                <a14:m>
                  <m:oMath xmlns:m="http://schemas.openxmlformats.org/officeDocument/2006/math">
                    <m:sSub>
                      <m:sSubPr>
                        <m:ctrlPr>
                          <a:rPr lang="en-US" i="1">
                            <a:latin typeface="Cambria Math" panose="02040503050406030204" pitchFamily="18" charset="0"/>
                          </a:rPr>
                        </m:ctrlPr>
                      </m:sSubPr>
                      <m:e>
                        <m:r>
                          <a:rPr lang="en-US" b="0" i="0" smtClean="0">
                            <a:latin typeface="Cambria Math" panose="02040503050406030204" pitchFamily="18" charset="0"/>
                          </a:rPr>
                          <m:t> </m:t>
                        </m:r>
                        <m:r>
                          <a:rPr lang="en-US">
                            <a:latin typeface="Cambria Math" panose="02040503050406030204" pitchFamily="18" charset="0"/>
                          </a:rPr>
                          <m:t>𝑥</m:t>
                        </m:r>
                      </m:e>
                      <m:sub>
                        <m:r>
                          <a:rPr lang="en-US">
                            <a:latin typeface="Cambria Math" panose="02040503050406030204" pitchFamily="18" charset="0"/>
                          </a:rPr>
                          <m:t>𝑖</m:t>
                        </m:r>
                      </m:sub>
                    </m:sSub>
                    <m:r>
                      <a:rPr lang="en-US" i="0"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𝐷</m:t>
                        </m:r>
                      </m:sup>
                    </m:sSup>
                  </m:oMath>
                </a14:m>
                <a:r>
                  <a:rPr lang="en-US" dirty="0" smtClean="0"/>
                  <a:t> </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573150" y="4129776"/>
                <a:ext cx="1447640" cy="276999"/>
              </a:xfrm>
              <a:prstGeom prst="rect">
                <a:avLst/>
              </a:prstGeom>
              <a:blipFill rotWithShape="1">
                <a:blip r:embed="rId6"/>
                <a:stretch>
                  <a:fillRect l="-18" t="-10679" r="-30698" b="-7839"/>
                </a:stretch>
              </a:blipFill>
            </p:spPr>
            <p:txBody>
              <a:bodyPr/>
              <a:lstStyle/>
              <a:p>
                <a:r>
                  <a:rPr lang="en-US" altLang="en-US">
                    <a:noFill/>
                  </a:rPr>
                  <a:t> </a:t>
                </a:r>
              </a:p>
            </p:txBody>
          </p:sp>
        </mc:Fallback>
      </mc:AlternateContent>
      <p:pic>
        <p:nvPicPr>
          <p:cNvPr id="17" name="Picture 16"/>
          <p:cNvPicPr>
            <a:picLocks noChangeAspect="1"/>
          </p:cNvPicPr>
          <p:nvPr/>
        </p:nvPicPr>
        <p:blipFill>
          <a:blip r:embed="rId7"/>
          <a:stretch>
            <a:fillRect/>
          </a:stretch>
        </p:blipFill>
        <p:spPr>
          <a:xfrm>
            <a:off x="3126159" y="4770937"/>
            <a:ext cx="1952898" cy="1705213"/>
          </a:xfrm>
          <a:prstGeom prst="rect">
            <a:avLst/>
          </a:prstGeom>
        </p:spPr>
      </p:pic>
      <p:sp>
        <p:nvSpPr>
          <p:cNvPr id="18" name="Right Arrow 17"/>
          <p:cNvSpPr/>
          <p:nvPr/>
        </p:nvSpPr>
        <p:spPr>
          <a:xfrm>
            <a:off x="5544650" y="5422392"/>
            <a:ext cx="1505374" cy="201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8"/>
          <a:stretch>
            <a:fillRect/>
          </a:stretch>
        </p:blipFill>
        <p:spPr>
          <a:xfrm>
            <a:off x="7225209" y="4704253"/>
            <a:ext cx="1971950" cy="1771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658350" y="6356350"/>
            <a:ext cx="169545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smtClean="0"/>
              <a:t>Computing </a:t>
            </a:r>
            <a:r>
              <a:rPr lang="en-US" dirty="0" err="1" smtClean="0"/>
              <a:t>pca</a:t>
            </a:r>
            <a:endParaRPr lang="en-US" dirty="0"/>
          </a:p>
        </p:txBody>
      </p:sp>
      <p:sp>
        <p:nvSpPr>
          <p:cNvPr id="9" name="Text Placeholder 2"/>
          <p:cNvSpPr txBox="1"/>
          <p:nvPr/>
        </p:nvSpPr>
        <p:spPr>
          <a:xfrm>
            <a:off x="731138" y="740664"/>
            <a:ext cx="7480046" cy="384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STANDARDIZATION</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10" name="Text Placeholder 2"/>
              <p:cNvSpPr txBox="1"/>
              <p:nvPr/>
            </p:nvSpPr>
            <p:spPr>
              <a:xfrm>
                <a:off x="731138" y="1283585"/>
                <a:ext cx="7480046" cy="3914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Divide the data points by the standard deviation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err="1">
                            <a:solidFill>
                              <a:schemeClr val="tx1"/>
                            </a:solidFill>
                            <a:latin typeface="Cambria Math" panose="02040503050406030204" pitchFamily="18" charset="0"/>
                          </a:rPr>
                          <m:t>𝝈</m:t>
                        </m:r>
                      </m:e>
                      <m:sub>
                        <m:r>
                          <a:rPr lang="en-US" b="1" i="1" dirty="0" err="1">
                            <a:solidFill>
                              <a:schemeClr val="tx1"/>
                            </a:solidFill>
                            <a:latin typeface="Cambria Math" panose="02040503050406030204" pitchFamily="18" charset="0"/>
                          </a:rPr>
                          <m:t>𝒅</m:t>
                        </m:r>
                      </m:sub>
                    </m:sSub>
                  </m:oMath>
                </a14:m>
                <a:r>
                  <a:rPr lang="en-US" dirty="0">
                    <a:solidFill>
                      <a:schemeClr val="tx1"/>
                    </a:solidFill>
                  </a:rPr>
                  <a:t> of the dataset for every dimension d = 1, . . . , </a:t>
                </a:r>
                <a:r>
                  <a:rPr lang="en-US" dirty="0" smtClean="0">
                    <a:solidFill>
                      <a:schemeClr val="tx1"/>
                    </a:solidFill>
                  </a:rPr>
                  <a:t>D. </a:t>
                </a:r>
                <a:r>
                  <a:rPr lang="en-US" dirty="0">
                    <a:solidFill>
                      <a:schemeClr val="tx1"/>
                    </a:solidFill>
                  </a:rPr>
                  <a:t>Data has variance 1 along each axis.</a:t>
                </a:r>
                <a:endParaRPr lang="en-US" b="1" i="1" dirty="0">
                  <a:solidFill>
                    <a:schemeClr val="tx1"/>
                  </a:solidFill>
                </a:endParaRPr>
              </a:p>
            </p:txBody>
          </p:sp>
        </mc:Choice>
        <mc:Fallback>
          <p:sp>
            <p:nvSpPr>
              <p:cNvPr id="10" name="Text Placeholder 2"/>
              <p:cNvSpPr txBox="1">
                <a:spLocks noRot="1" noChangeAspect="1" noMove="1" noResize="1" noEditPoints="1" noAdjustHandles="1" noChangeArrowheads="1" noChangeShapeType="1" noTextEdit="1"/>
              </p:cNvSpPr>
              <p:nvPr/>
            </p:nvSpPr>
            <p:spPr>
              <a:xfrm>
                <a:off x="731138" y="1283585"/>
                <a:ext cx="7480046" cy="391480"/>
              </a:xfrm>
              <a:prstGeom prst="rect">
                <a:avLst/>
              </a:prstGeom>
              <a:blipFill rotWithShape="1">
                <a:blip r:embed="rId1"/>
                <a:stretch>
                  <a:fillRect l="-3" t="-52943" r="8" b="14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2"/>
              <p:cNvSpPr txBox="1"/>
              <p:nvPr/>
            </p:nvSpPr>
            <p:spPr>
              <a:xfrm>
                <a:off x="731138" y="181164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The standard deviation</a:t>
                </a:r>
                <a14:m>
                  <m:oMath xmlns:m="http://schemas.openxmlformats.org/officeDocument/2006/math">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1" name="Text Placeholder 2"/>
              <p:cNvSpPr txBox="1">
                <a:spLocks noRot="1" noChangeAspect="1" noMove="1" noResize="1" noEditPoints="1" noAdjustHandles="1" noChangeArrowheads="1" noChangeShapeType="1" noTextEdit="1"/>
              </p:cNvSpPr>
              <p:nvPr/>
            </p:nvSpPr>
            <p:spPr>
              <a:xfrm>
                <a:off x="731138" y="1811644"/>
                <a:ext cx="7480046" cy="391480"/>
              </a:xfrm>
              <a:prstGeom prst="rect">
                <a:avLst/>
              </a:prstGeom>
              <a:blipFill rotWithShape="1">
                <a:blip r:embed="rId2"/>
                <a:stretch>
                  <a:fillRect l="-3" t="-159" r="8" b="7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911817" y="2339703"/>
                <a:ext cx="2158027"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dirty="0">
                              <a:latin typeface="Cambria Math" panose="02040503050406030204" pitchFamily="18" charset="0"/>
                            </a:rPr>
                          </m:ctrlPr>
                        </m:sSubPr>
                        <m:e>
                          <m:r>
                            <a:rPr lang="en-US" b="1" i="1" dirty="0" err="1">
                              <a:latin typeface="Cambria Math" panose="02040503050406030204" pitchFamily="18" charset="0"/>
                            </a:rPr>
                            <m:t>𝝈</m:t>
                          </m:r>
                        </m:e>
                        <m:sub>
                          <m:r>
                            <a:rPr lang="en-US" b="1" i="1" dirty="0" err="1">
                              <a:latin typeface="Cambria Math" panose="02040503050406030204" pitchFamily="18" charset="0"/>
                            </a:rPr>
                            <m:t>𝒅</m:t>
                          </m:r>
                        </m:sub>
                      </m:sSub>
                      <m:r>
                        <a:rPr lang="en-US" i="0">
                          <a:latin typeface="Cambria Math" panose="02040503050406030204" pitchFamily="18" charset="0"/>
                        </a:rPr>
                        <m:t>=</m:t>
                      </m:r>
                      <m:rad>
                        <m:radPr>
                          <m:degHide m:val="on"/>
                          <m:ctrlPr>
                            <a:rPr lang="en-US" i="1" dirty="0" smtClean="0">
                              <a:latin typeface="Cambria Math" panose="02040503050406030204" pitchFamily="18" charset="0"/>
                            </a:rPr>
                          </m:ctrlPr>
                        </m:radPr>
                        <m:deg/>
                        <m:e>
                          <m:f>
                            <m:fPr>
                              <m:ctrlPr>
                                <a:rPr lang="en-US" i="1" dirty="0">
                                  <a:latin typeface="Cambria Math" panose="02040503050406030204" pitchFamily="18" charset="0"/>
                                </a:rPr>
                              </m:ctrlPr>
                            </m:fPr>
                            <m:num>
                              <m:nary>
                                <m:naryPr>
                                  <m:chr m:val="∑"/>
                                  <m:grow m:val="on"/>
                                  <m:limLoc m:val="undOvr"/>
                                  <m:ctrlPr>
                                    <a:rPr lang="en-US" i="1" dirty="0">
                                      <a:latin typeface="Cambria Math" panose="02040503050406030204" pitchFamily="18" charset="0"/>
                                    </a:rPr>
                                  </m:ctrlPr>
                                </m:naryPr>
                                <m:sub>
                                  <m:r>
                                    <a:rPr lang="en-US" i="1" dirty="0">
                                      <a:latin typeface="Cambria Math" panose="02040503050406030204" pitchFamily="18" charset="0"/>
                                    </a:rPr>
                                    <m:t>𝑖</m:t>
                                  </m:r>
                                  <m:r>
                                    <a:rPr lang="en-US" i="0" dirty="0">
                                      <a:latin typeface="Cambria Math" panose="02040503050406030204" pitchFamily="18" charset="0"/>
                                    </a:rPr>
                                    <m:t>=</m:t>
                                  </m:r>
                                  <m:r>
                                    <a:rPr lang="en-US" i="0" dirty="0">
                                      <a:latin typeface="Cambria Math" panose="02040503050406030204" pitchFamily="18" charset="0"/>
                                    </a:rPr>
                                    <m:t>1</m:t>
                                  </m:r>
                                </m:sub>
                                <m:sup>
                                  <m:r>
                                    <a:rPr lang="en-US" i="1" dirty="0">
                                      <a:latin typeface="Cambria Math" panose="02040503050406030204" pitchFamily="18" charset="0"/>
                                    </a:rPr>
                                    <m:t>𝑁</m:t>
                                  </m:r>
                                </m:sup>
                                <m:e>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0" dirty="0">
                                              <a:latin typeface="Cambria Math" panose="02040503050406030204" pitchFamily="18" charset="0"/>
                                            </a:rPr>
                                            <m:t>−</m:t>
                                          </m:r>
                                          <m:r>
                                            <a:rPr lang="en-US" i="1" dirty="0">
                                              <a:latin typeface="Cambria Math" panose="02040503050406030204" pitchFamily="18" charset="0"/>
                                            </a:rPr>
                                            <m:t>𝜇</m:t>
                                          </m:r>
                                        </m:e>
                                      </m:d>
                                    </m:e>
                                    <m:sup>
                                      <m:r>
                                        <a:rPr lang="en-US" i="0" dirty="0">
                                          <a:latin typeface="Cambria Math" panose="02040503050406030204" pitchFamily="18" charset="0"/>
                                        </a:rPr>
                                        <m:t>2</m:t>
                                      </m:r>
                                    </m:sup>
                                  </m:sSup>
                                </m:e>
                              </m:nary>
                            </m:num>
                            <m:den>
                              <m:r>
                                <a:rPr lang="en-US" i="1" dirty="0">
                                  <a:latin typeface="Cambria Math" panose="02040503050406030204" pitchFamily="18" charset="0"/>
                                </a:rPr>
                                <m:t>𝑁</m:t>
                              </m:r>
                            </m:den>
                          </m:f>
                        </m:e>
                      </m:rad>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911817" y="2339703"/>
                <a:ext cx="2158027" cy="818366"/>
              </a:xfrm>
              <a:prstGeom prst="rect">
                <a:avLst/>
              </a:prstGeom>
              <a:blipFill rotWithShape="1">
                <a:blip r:embed="rId3"/>
                <a:stretch>
                  <a:fillRect l="-4" t="-44" r="-16107" b="2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2"/>
              <p:cNvSpPr txBox="1"/>
              <p:nvPr/>
            </p:nvSpPr>
            <p:spPr>
              <a:xfrm>
                <a:off x="731138" y="3352767"/>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S</a:t>
                </a:r>
                <a:r>
                  <a:rPr lang="en-US" dirty="0" smtClean="0">
                    <a:solidFill>
                      <a:schemeClr val="tx1"/>
                    </a:solidFill>
                  </a:rPr>
                  <a:t>tandardization of the dataset</a:t>
                </a:r>
                <a14:m>
                  <m:oMath xmlns:m="http://schemas.openxmlformats.org/officeDocument/2006/math">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3" name="Text Placeholder 2"/>
              <p:cNvSpPr txBox="1">
                <a:spLocks noRot="1" noChangeAspect="1" noMove="1" noResize="1" noEditPoints="1" noAdjustHandles="1" noChangeArrowheads="1" noChangeShapeType="1" noTextEdit="1"/>
              </p:cNvSpPr>
              <p:nvPr/>
            </p:nvSpPr>
            <p:spPr>
              <a:xfrm>
                <a:off x="731138" y="3352767"/>
                <a:ext cx="7480046" cy="391480"/>
              </a:xfrm>
              <a:prstGeom prst="rect">
                <a:avLst/>
              </a:prstGeom>
              <a:blipFill rotWithShape="1">
                <a:blip r:embed="rId4"/>
                <a:stretch>
                  <a:fillRect l="-3" t="-154" r="8" b="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902846" y="4129777"/>
                <a:ext cx="802464" cy="52116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𝑥</m:t>
                          </m:r>
                        </m:e>
                        <m:sub>
                          <m:r>
                            <a:rPr lang="en-US" b="0" i="0" smtClean="0">
                              <a:latin typeface="Cambria Math" panose="02040503050406030204" pitchFamily="18" charset="0"/>
                            </a:rPr>
                            <m:t>𝑖</m:t>
                          </m:r>
                        </m:sub>
                      </m:sSub>
                      <m:r>
                        <a:rPr lang="en-US" b="0" i="0" smtClean="0">
                          <a:latin typeface="Cambria Math" panose="02040503050406030204" pitchFamily="18" charset="0"/>
                        </a:rPr>
                        <m:t>=</m:t>
                      </m:r>
                      <m:f>
                        <m:fPr>
                          <m:ctrlPr>
                            <a:rPr lang="en-US"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𝜎</m:t>
                              </m:r>
                            </m:e>
                            <m:sub>
                              <m:r>
                                <a:rPr lang="en-US" i="1" dirty="0">
                                  <a:latin typeface="Cambria Math" panose="02040503050406030204" pitchFamily="18" charset="0"/>
                                </a:rPr>
                                <m:t>𝑑</m:t>
                              </m:r>
                            </m:sub>
                          </m:sSub>
                        </m:den>
                      </m:f>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902846" y="4129777"/>
                <a:ext cx="802464" cy="521168"/>
              </a:xfrm>
              <a:prstGeom prst="rect">
                <a:avLst/>
              </a:prstGeom>
              <a:blipFill rotWithShape="1">
                <a:blip r:embed="rId5"/>
                <a:stretch>
                  <a:fillRect l="-1" t="-71" r="-24472" b="3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573150" y="4129776"/>
                <a:ext cx="1447640" cy="276999"/>
              </a:xfrm>
              <a:prstGeom prst="rect">
                <a:avLst/>
              </a:prstGeom>
              <a:noFill/>
            </p:spPr>
            <p:txBody>
              <a:bodyPr wrap="none" lIns="0" tIns="0" rIns="0" bIns="0" rtlCol="0">
                <a:spAutoFit/>
              </a:bodyPr>
              <a:lstStyle/>
              <a:p>
                <a:r>
                  <a:rPr lang="en-US" dirty="0" smtClean="0"/>
                  <a:t>where</a:t>
                </a:r>
                <a14:m>
                  <m:oMath xmlns:m="http://schemas.openxmlformats.org/officeDocument/2006/math">
                    <m:sSub>
                      <m:sSubPr>
                        <m:ctrlPr>
                          <a:rPr lang="en-US" i="1">
                            <a:latin typeface="Cambria Math" panose="02040503050406030204" pitchFamily="18" charset="0"/>
                          </a:rPr>
                        </m:ctrlPr>
                      </m:sSubPr>
                      <m:e>
                        <m:r>
                          <a:rPr lang="en-US" b="0" i="0" smtClean="0">
                            <a:latin typeface="Cambria Math" panose="02040503050406030204" pitchFamily="18" charset="0"/>
                          </a:rPr>
                          <m:t> </m:t>
                        </m:r>
                        <m:r>
                          <a:rPr lang="en-US">
                            <a:latin typeface="Cambria Math" panose="02040503050406030204" pitchFamily="18" charset="0"/>
                          </a:rPr>
                          <m:t>𝑥</m:t>
                        </m:r>
                      </m:e>
                      <m:sub>
                        <m:r>
                          <a:rPr lang="en-US">
                            <a:latin typeface="Cambria Math" panose="02040503050406030204" pitchFamily="18" charset="0"/>
                          </a:rPr>
                          <m:t>𝑖</m:t>
                        </m:r>
                      </m:sub>
                    </m:sSub>
                    <m:r>
                      <a:rPr lang="en-US" i="0"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𝐷</m:t>
                        </m:r>
                      </m:sup>
                    </m:sSup>
                  </m:oMath>
                </a14:m>
                <a:r>
                  <a:rPr lang="en-US" dirty="0" smtClean="0"/>
                  <a:t> </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573150" y="4129776"/>
                <a:ext cx="1447640" cy="276999"/>
              </a:xfrm>
              <a:prstGeom prst="rect">
                <a:avLst/>
              </a:prstGeom>
              <a:blipFill rotWithShape="1">
                <a:blip r:embed="rId6"/>
                <a:stretch>
                  <a:fillRect l="-18" t="-10679" r="-30698" b="-7839"/>
                </a:stretch>
              </a:blipFill>
            </p:spPr>
            <p:txBody>
              <a:bodyPr/>
              <a:lstStyle/>
              <a:p>
                <a:r>
                  <a:rPr lang="en-US" altLang="en-US">
                    <a:noFill/>
                  </a:rPr>
                  <a:t> </a:t>
                </a:r>
              </a:p>
            </p:txBody>
          </p:sp>
        </mc:Fallback>
      </mc:AlternateContent>
      <p:sp>
        <p:nvSpPr>
          <p:cNvPr id="18" name="Right Arrow 17"/>
          <p:cNvSpPr/>
          <p:nvPr/>
        </p:nvSpPr>
        <p:spPr>
          <a:xfrm>
            <a:off x="5544650" y="5422392"/>
            <a:ext cx="1505374" cy="201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7"/>
          <a:stretch>
            <a:fillRect/>
          </a:stretch>
        </p:blipFill>
        <p:spPr>
          <a:xfrm>
            <a:off x="3229281" y="4848170"/>
            <a:ext cx="1971950" cy="1771897"/>
          </a:xfrm>
          <a:prstGeom prst="rect">
            <a:avLst/>
          </a:prstGeom>
        </p:spPr>
      </p:pic>
      <p:pic>
        <p:nvPicPr>
          <p:cNvPr id="2" name="Picture 1"/>
          <p:cNvPicPr>
            <a:picLocks noChangeAspect="1"/>
          </p:cNvPicPr>
          <p:nvPr/>
        </p:nvPicPr>
        <p:blipFill>
          <a:blip r:embed="rId8"/>
          <a:stretch>
            <a:fillRect/>
          </a:stretch>
        </p:blipFill>
        <p:spPr>
          <a:xfrm>
            <a:off x="7296970" y="4848170"/>
            <a:ext cx="1981477" cy="176237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658350" y="6356350"/>
            <a:ext cx="169545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smtClean="0"/>
              <a:t>Computing </a:t>
            </a:r>
            <a:r>
              <a:rPr lang="en-US" dirty="0" err="1" smtClean="0"/>
              <a:t>pca</a:t>
            </a:r>
            <a:endParaRPr lang="en-US" dirty="0"/>
          </a:p>
        </p:txBody>
      </p:sp>
      <p:sp>
        <p:nvSpPr>
          <p:cNvPr id="9" name="Text Placeholder 2"/>
          <p:cNvSpPr txBox="1"/>
          <p:nvPr/>
        </p:nvSpPr>
        <p:spPr>
          <a:xfrm>
            <a:off x="731138" y="740664"/>
            <a:ext cx="7480046" cy="384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EIGENDECOMPOSITION OF THE COVARIANCE MATRIX</a:t>
            </a:r>
            <a:endParaRPr lang="en-US" dirty="0">
              <a:solidFill>
                <a:schemeClr val="tx1"/>
              </a:solidFill>
            </a:endParaRPr>
          </a:p>
        </p:txBody>
      </p:sp>
      <p:sp>
        <p:nvSpPr>
          <p:cNvPr id="10" name="Text Placeholder 2"/>
          <p:cNvSpPr txBox="1"/>
          <p:nvPr/>
        </p:nvSpPr>
        <p:spPr>
          <a:xfrm>
            <a:off x="731138" y="1283585"/>
            <a:ext cx="7480046" cy="3914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Compute the data covariance matrix and its eigenvalues and corresponding eigenvectors</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11" name="Text Placeholder 2"/>
              <p:cNvSpPr txBox="1"/>
              <p:nvPr/>
            </p:nvSpPr>
            <p:spPr>
              <a:xfrm>
                <a:off x="731138" y="181164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The covariance(X, Y)</a:t>
                </a:r>
                <a14:m>
                  <m:oMath xmlns:m="http://schemas.openxmlformats.org/officeDocument/2006/math">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1" name="Text Placeholder 2"/>
              <p:cNvSpPr txBox="1">
                <a:spLocks noRot="1" noChangeAspect="1" noMove="1" noResize="1" noEditPoints="1" noAdjustHandles="1" noChangeArrowheads="1" noChangeShapeType="1" noTextEdit="1"/>
              </p:cNvSpPr>
              <p:nvPr/>
            </p:nvSpPr>
            <p:spPr>
              <a:xfrm>
                <a:off x="731138" y="1811644"/>
                <a:ext cx="7480046" cy="391480"/>
              </a:xfrm>
              <a:prstGeom prst="rect">
                <a:avLst/>
              </a:prstGeom>
              <a:blipFill rotWithShape="1">
                <a:blip r:embed="rId1"/>
                <a:stretch>
                  <a:fillRect l="-3" t="-159" r="8" b="79"/>
                </a:stretch>
              </a:blipFill>
            </p:spPr>
            <p:txBody>
              <a:bodyPr/>
              <a:lstStyle/>
              <a:p>
                <a:r>
                  <a:rPr lang="en-US" altLang="en-US">
                    <a:noFill/>
                  </a:rPr>
                  <a:t> </a:t>
                </a:r>
              </a:p>
            </p:txBody>
          </p:sp>
        </mc:Fallback>
      </mc:AlternateContent>
      <p:sp>
        <p:nvSpPr>
          <p:cNvPr id="13" name="Text Placeholder 2"/>
          <p:cNvSpPr txBox="1"/>
          <p:nvPr/>
        </p:nvSpPr>
        <p:spPr>
          <a:xfrm>
            <a:off x="731138" y="3352767"/>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The covariance matrix:</a:t>
            </a:r>
            <a:endParaRPr lang="en-US" dirty="0">
              <a:solidFill>
                <a:schemeClr val="tx1"/>
              </a:solidFill>
            </a:endParaRPr>
          </a:p>
        </p:txBody>
      </p:sp>
      <mc:AlternateContent xmlns:mc="http://schemas.openxmlformats.org/markup-compatibility/2006">
        <mc:Choice xmlns:a14="http://schemas.microsoft.com/office/drawing/2010/main" Requires="a14">
          <p:sp>
            <p:nvSpPr>
              <p:cNvPr id="2" name="TextBox 1"/>
              <p:cNvSpPr txBox="1"/>
              <p:nvPr/>
            </p:nvSpPr>
            <p:spPr>
              <a:xfrm>
                <a:off x="4423061" y="2368498"/>
                <a:ext cx="3496470" cy="6438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𝑐</m:t>
                      </m:r>
                      <m:r>
                        <a:rPr lang="en-US" b="0" i="1" smtClean="0">
                          <a:latin typeface="Cambria Math" panose="02040503050406030204" pitchFamily="18" charset="0"/>
                        </a:rPr>
                        <m:t>𝑜𝑣</m:t>
                      </m:r>
                      <m:d>
                        <m:dPr>
                          <m:ctrlPr>
                            <a:rPr lang="en-US" i="1">
                              <a:latin typeface="Cambria Math" panose="02040503050406030204" pitchFamily="18" charset="0"/>
                            </a:rPr>
                          </m:ctrlPr>
                        </m:dPr>
                        <m:e>
                          <m:r>
                            <a:rPr lang="en-US" i="1">
                              <a:latin typeface="Cambria Math" panose="02040503050406030204" pitchFamily="18" charset="0"/>
                            </a:rPr>
                            <m:t>𝑋</m:t>
                          </m:r>
                          <m:r>
                            <a:rPr lang="en-US" i="0">
                              <a:latin typeface="Cambria Math" panose="02040503050406030204" pitchFamily="18" charset="0"/>
                            </a:rPr>
                            <m:t>,</m:t>
                          </m:r>
                          <m:r>
                            <a:rPr lang="en-US" b="0" i="1" smtClean="0">
                              <a:latin typeface="Cambria Math" panose="02040503050406030204" pitchFamily="18" charset="0"/>
                            </a:rPr>
                            <m:t>𝑌</m:t>
                          </m:r>
                        </m:e>
                      </m:d>
                      <m:r>
                        <a:rPr lang="en-US" i="0">
                          <a:latin typeface="Cambria Math" panose="02040503050406030204" pitchFamily="18" charset="0"/>
                        </a:rPr>
                        <m:t>=</m:t>
                      </m:r>
                      <m:f>
                        <m:fPr>
                          <m:ctrlPr>
                            <a:rPr lang="en-US" i="1" smtClean="0">
                              <a:latin typeface="Cambria Math" panose="02040503050406030204" pitchFamily="18" charset="0"/>
                            </a:rPr>
                          </m:ctrlPr>
                        </m:fPr>
                        <m:num>
                          <m:nary>
                            <m:naryPr>
                              <m:chr m:val="∑"/>
                              <m:grow m:val="on"/>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𝑁</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e>
                          </m:nary>
                        </m:num>
                        <m:den>
                          <m:r>
                            <a:rPr lang="en-US" b="0" i="1" smtClean="0">
                              <a:latin typeface="Cambria Math" panose="02040503050406030204" pitchFamily="18" charset="0"/>
                            </a:rPr>
                            <m:t>𝑁</m:t>
                          </m:r>
                        </m:den>
                      </m:f>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4423061" y="2368498"/>
                <a:ext cx="3496470" cy="643831"/>
              </a:xfrm>
              <a:prstGeom prst="rect">
                <a:avLst/>
              </a:prstGeom>
              <a:blipFill rotWithShape="1">
                <a:blip r:embed="rId2"/>
                <a:stretch>
                  <a:fillRect l="-8" t="-91" r="-19347" b="-1451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590844" y="3833854"/>
                <a:ext cx="3412986" cy="9727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smtClean="0">
                                    <a:latin typeface="Cambria Math" panose="02040503050406030204" pitchFamily="18" charset="0"/>
                                  </a:rPr>
                                  <m:t>𝑎𝑟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e>
                                </m:d>
                              </m:e>
                              <m:e>
                                <m:r>
                                  <a:rPr lang="en-US" b="0" i="1" smtClean="0">
                                    <a:latin typeface="Cambria Math" panose="02040503050406030204" pitchFamily="18" charset="0"/>
                                  </a:rPr>
                                  <m:t>…</m:t>
                                </m:r>
                              </m:e>
                              <m:e>
                                <m:r>
                                  <a:rPr lang="en-US" b="0" i="1" smtClean="0">
                                    <a:latin typeface="Cambria Math" panose="02040503050406030204" pitchFamily="18" charset="0"/>
                                  </a:rPr>
                                  <m:t>𝐶𝑜𝑣</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e>
                            </m:mr>
                            <m:mr>
                              <m:e>
                                <m:r>
                                  <a:rPr lang="en-US" b="0" i="0" smtClean="0">
                                    <a:latin typeface="Cambria Math" panose="02040503050406030204" pitchFamily="18" charset="0"/>
                                  </a:rPr>
                                  <m:t>.</m:t>
                                </m:r>
                              </m:e>
                              <m:e>
                                <m:r>
                                  <a:rPr lang="en-US" b="0" i="0" smtClean="0">
                                    <a:latin typeface="Cambria Math" panose="02040503050406030204" pitchFamily="18" charset="0"/>
                                  </a:rPr>
                                  <m:t>…</m:t>
                                </m:r>
                              </m:e>
                              <m:e>
                                <m:r>
                                  <a:rPr lang="en-US" b="0" i="0" smtClean="0">
                                    <a:latin typeface="Cambria Math" panose="02040503050406030204" pitchFamily="18" charset="0"/>
                                  </a:rPr>
                                  <m:t>.</m:t>
                                </m:r>
                              </m:e>
                            </m:mr>
                            <m:mr>
                              <m:e>
                                <m:r>
                                  <a:rPr lang="en-US" b="0" i="1" smtClean="0">
                                    <a:latin typeface="Cambria Math" panose="02040503050406030204" pitchFamily="18" charset="0"/>
                                  </a:rPr>
                                  <m:t>𝐶𝑜𝑣</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e>
                              <m:e>
                                <m:r>
                                  <a:rPr lang="en-US" b="0" i="0" smtClean="0">
                                    <a:latin typeface="Cambria Math" panose="02040503050406030204" pitchFamily="18" charset="0"/>
                                  </a:rPr>
                                  <m:t>…</m:t>
                                </m:r>
                              </m:e>
                              <m:e>
                                <m:r>
                                  <a:rPr lang="en-US" b="0" i="1" smtClean="0">
                                    <a:latin typeface="Cambria Math" panose="02040503050406030204" pitchFamily="18" charset="0"/>
                                  </a:rPr>
                                  <m:t>𝑉𝑎𝑟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e>
                            </m:mr>
                          </m:m>
                        </m:e>
                      </m:d>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4590844" y="3833854"/>
                <a:ext cx="3412986" cy="972702"/>
              </a:xfrm>
              <a:prstGeom prst="rect">
                <a:avLst/>
              </a:prstGeom>
              <a:blipFill rotWithShape="1">
                <a:blip r:embed="rId3"/>
                <a:stretch>
                  <a:fillRect l="-13" t="-37" r="-14355" b="25"/>
                </a:stretch>
              </a:blipFill>
            </p:spPr>
            <p:txBody>
              <a:bodyPr/>
              <a:lstStyle/>
              <a:p>
                <a:r>
                  <a:rPr lang="en-US" altLang="en-US">
                    <a:noFill/>
                  </a:rPr>
                  <a:t> </a:t>
                </a:r>
              </a:p>
            </p:txBody>
          </p:sp>
        </mc:Fallback>
      </mc:AlternateContent>
      <p:sp>
        <p:nvSpPr>
          <p:cNvPr id="20" name="Text Placeholder 2"/>
          <p:cNvSpPr txBox="1"/>
          <p:nvPr/>
        </p:nvSpPr>
        <p:spPr>
          <a:xfrm>
            <a:off x="683038" y="5151087"/>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Example: The covariance matrix of a 2 x 2 will be: </a:t>
            </a:r>
            <a:endParaRPr lang="en-US" dirty="0">
              <a:solidFill>
                <a:schemeClr val="tx1"/>
              </a:solidFill>
            </a:endParaRPr>
          </a:p>
        </p:txBody>
      </p:sp>
      <mc:AlternateContent xmlns:mc="http://schemas.openxmlformats.org/markup-compatibility/2006">
        <mc:Choice xmlns:a14="http://schemas.microsoft.com/office/drawing/2010/main" Requires="a14">
          <p:sp>
            <p:nvSpPr>
              <p:cNvPr id="8" name="Rectangle 7"/>
              <p:cNvSpPr/>
              <p:nvPr/>
            </p:nvSpPr>
            <p:spPr>
              <a:xfrm>
                <a:off x="4590844" y="5623038"/>
                <a:ext cx="2982996" cy="9727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𝑉</m:t>
                                </m:r>
                                <m:r>
                                  <a:rPr lang="en-US" i="1">
                                    <a:latin typeface="Cambria Math" panose="02040503050406030204" pitchFamily="18" charset="0"/>
                                  </a:rPr>
                                  <m:t>𝑎𝑟</m:t>
                                </m:r>
                                <m:d>
                                  <m:dPr>
                                    <m:ctrlPr>
                                      <a:rPr lang="en-US" i="1">
                                        <a:latin typeface="Cambria Math" panose="02040503050406030204" pitchFamily="18" charset="0"/>
                                      </a:rPr>
                                    </m:ctrlPr>
                                  </m:dPr>
                                  <m:e>
                                    <m:r>
                                      <a:rPr lang="en-US" b="0" i="1" smtClean="0">
                                        <a:latin typeface="Cambria Math" panose="02040503050406030204" pitchFamily="18" charset="0"/>
                                      </a:rPr>
                                      <m:t>𝑥</m:t>
                                    </m:r>
                                  </m:e>
                                </m:d>
                              </m:e>
                              <m:e/>
                              <m:e>
                                <m:r>
                                  <a:rPr lang="en-US" i="1">
                                    <a:latin typeface="Cambria Math" panose="02040503050406030204" pitchFamily="18" charset="0"/>
                                  </a:rPr>
                                  <m:t>𝐶𝑜𝑣</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e>
                            </m:mr>
                            <m:mr>
                              <m:e/>
                              <m:e/>
                              <m:e/>
                            </m:mr>
                            <m:mr>
                              <m:e>
                                <m:r>
                                  <a:rPr lang="en-US" i="1">
                                    <a:latin typeface="Cambria Math" panose="02040503050406030204" pitchFamily="18" charset="0"/>
                                  </a:rPr>
                                  <m:t>𝐶𝑜𝑣</m:t>
                                </m:r>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e>
                              <m:e/>
                              <m:e>
                                <m:r>
                                  <a:rPr lang="en-US" i="1">
                                    <a:latin typeface="Cambria Math" panose="02040503050406030204" pitchFamily="18" charset="0"/>
                                  </a:rPr>
                                  <m:t>𝑉𝑎𝑟</m:t>
                                </m:r>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e>
                            </m:mr>
                          </m:m>
                        </m:e>
                      </m:d>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4590844" y="5623038"/>
                <a:ext cx="2982996" cy="972702"/>
              </a:xfrm>
              <a:prstGeom prst="rect">
                <a:avLst/>
              </a:prstGeom>
              <a:blipFill rotWithShape="1">
                <a:blip r:embed="rId4"/>
                <a:stretch>
                  <a:fillRect l="-14" t="-12" r="-14426" b="65"/>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658350" y="6356350"/>
            <a:ext cx="169545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smtClean="0"/>
              <a:t>Computing </a:t>
            </a:r>
            <a:r>
              <a:rPr lang="en-US" dirty="0" err="1" smtClean="0"/>
              <a:t>pca</a:t>
            </a:r>
            <a:endParaRPr lang="en-US" dirty="0"/>
          </a:p>
        </p:txBody>
      </p:sp>
      <p:sp>
        <p:nvSpPr>
          <p:cNvPr id="11" name="Text Placeholder 2"/>
          <p:cNvSpPr txBox="1"/>
          <p:nvPr/>
        </p:nvSpPr>
        <p:spPr>
          <a:xfrm>
            <a:off x="731138" y="181164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Eigenvectors and eigenvalues:</a:t>
            </a:r>
            <a:endParaRPr lang="en-US" b="1" i="1" dirty="0">
              <a:solidFill>
                <a:schemeClr val="tx1"/>
              </a:solidFill>
            </a:endParaRPr>
          </a:p>
        </p:txBody>
      </p:sp>
      <p:sp>
        <p:nvSpPr>
          <p:cNvPr id="13" name="Text Placeholder 2"/>
          <p:cNvSpPr txBox="1"/>
          <p:nvPr/>
        </p:nvSpPr>
        <p:spPr>
          <a:xfrm>
            <a:off x="731138" y="3100094"/>
            <a:ext cx="8927212" cy="84760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Using eigenvalues and eigenvectors, we can find the main axes of our data. The first main axis (also called “first principal component”) is the axis in which the data varies the most. The second main axis (also called “second principal component”)</a:t>
            </a:r>
            <a:endParaRPr lang="en-US" b="1" i="1" dirty="0">
              <a:solidFill>
                <a:schemeClr val="tx1"/>
              </a:solidFill>
            </a:endParaRPr>
          </a:p>
        </p:txBody>
      </p:sp>
      <p:sp>
        <p:nvSpPr>
          <p:cNvPr id="16" name="Text Placeholder 2"/>
          <p:cNvSpPr txBox="1"/>
          <p:nvPr/>
        </p:nvSpPr>
        <p:spPr>
          <a:xfrm>
            <a:off x="731138" y="740664"/>
            <a:ext cx="7480046" cy="384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EIGENDECOMPOSITION OF THE COVARIANCE MATRIX</a:t>
            </a:r>
            <a:endParaRPr lang="en-US" dirty="0">
              <a:solidFill>
                <a:schemeClr val="tx1"/>
              </a:solidFill>
            </a:endParaRPr>
          </a:p>
        </p:txBody>
      </p:sp>
      <p:sp>
        <p:nvSpPr>
          <p:cNvPr id="20" name="Text Placeholder 2"/>
          <p:cNvSpPr txBox="1"/>
          <p:nvPr/>
        </p:nvSpPr>
        <p:spPr>
          <a:xfrm>
            <a:off x="731138" y="1283585"/>
            <a:ext cx="7480046" cy="3914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Compute the data covariance matrix and its eigenvalues and corresponding eigenvectors</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2" name="TextBox 1"/>
              <p:cNvSpPr txBox="1"/>
              <p:nvPr/>
            </p:nvSpPr>
            <p:spPr>
              <a:xfrm>
                <a:off x="4247628" y="2154683"/>
                <a:ext cx="5975364" cy="83099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rPr>
                            <m:t>𝑥</m:t>
                          </m:r>
                        </m:e>
                      </m:acc>
                      <m:r>
                        <a:rPr lang="en-US" i="0">
                          <a:latin typeface="Cambria Math" panose="02040503050406030204" pitchFamily="18" charset="0"/>
                        </a:rPr>
                        <m:t>=</m:t>
                      </m:r>
                      <m:r>
                        <a:rPr lang="en-US" i="1" smtClean="0">
                          <a:solidFill>
                            <a:srgbClr val="0070C0"/>
                          </a:solidFill>
                          <a:latin typeface="Cambria Math" panose="02040503050406030204" pitchFamily="18" charset="0"/>
                        </a:rPr>
                        <m:t>𝜆</m:t>
                      </m:r>
                      <m:acc>
                        <m:accPr>
                          <m:chr m:val="⃗"/>
                          <m:ctrlPr>
                            <a:rPr lang="en-US" i="1" smtClean="0">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𝑥</m:t>
                          </m:r>
                        </m:e>
                      </m:acc>
                      <m:r>
                        <a:rPr lang="en-US" b="0" i="1" smtClean="0">
                          <a:latin typeface="Cambria Math" panose="02040503050406030204" pitchFamily="18" charset="0"/>
                        </a:rPr>
                        <m:t>          </m:t>
                      </m:r>
                      <m:r>
                        <a:rPr lang="en-US" b="0" i="1" smtClean="0">
                          <a:latin typeface="Cambria Math" panose="02040503050406030204" pitchFamily="18" charset="0"/>
                        </a:rPr>
                        <m:t>𝑤ℎ𝑒𝑟𝑒</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 :</m:t>
                      </m:r>
                      <m:r>
                        <a:rPr lang="en-US" b="0" i="1" smtClean="0">
                          <a:latin typeface="Cambria Math" panose="02040503050406030204" pitchFamily="18" charset="0"/>
                        </a:rPr>
                        <m:t>𝑒𝑖𝑔𝑒𝑛𝑣𝑒𝑐𝑡𝑜𝑟</m:t>
                      </m:r>
                    </m:oMath>
                  </m:oMathPara>
                </a14:m>
                <a:endParaRPr lang="en-US" b="0" dirty="0" smtClean="0"/>
              </a:p>
              <a:p>
                <a:r>
                  <a:rPr lang="en-US" dirty="0" smtClean="0"/>
                  <a:t>		</a:t>
                </a:r>
                <a:r>
                  <a:rPr lang="en-US" dirty="0" smtClean="0">
                    <a:latin typeface="Cambria Math" panose="02040503050406030204" pitchFamily="18" charset="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𝜆</m:t>
                    </m:r>
                  </m:oMath>
                </a14:m>
                <a:r>
                  <a:rPr lang="en-US" dirty="0" smtClean="0">
                    <a:latin typeface="Cambria" panose="02040503050406030204" pitchFamily="18" charset="0"/>
                    <a:ea typeface="Cambria" panose="02040503050406030204" pitchFamily="18" charset="0"/>
                  </a:rPr>
                  <a:t> : eigenvalue</a:t>
                </a:r>
                <a:endParaRPr lang="en-US" dirty="0" smtClean="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 : covariance matrix</a:t>
                </a:r>
                <a:endParaRPr lang="en-US" dirty="0">
                  <a:latin typeface="Cambria" panose="02040503050406030204" pitchFamily="18" charset="0"/>
                  <a:ea typeface="Cambria" panose="020405030504060302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4247628" y="2154683"/>
                <a:ext cx="5975364" cy="830997"/>
              </a:xfrm>
              <a:prstGeom prst="rect">
                <a:avLst/>
              </a:prstGeom>
              <a:blipFill rotWithShape="1">
                <a:blip r:embed="rId1"/>
                <a:stretch>
                  <a:fillRect l="-2" t="-15" r="2" b="66"/>
                </a:stretch>
              </a:blipFill>
            </p:spPr>
            <p:txBody>
              <a:bodyPr/>
              <a:lstStyle/>
              <a:p>
                <a:r>
                  <a:rPr lang="en-US" altLang="en-US">
                    <a:noFill/>
                  </a:rPr>
                  <a:t> </a:t>
                </a:r>
              </a:p>
            </p:txBody>
          </p:sp>
        </mc:Fallback>
      </mc:AlternateContent>
      <p:pic>
        <p:nvPicPr>
          <p:cNvPr id="3" name="Picture 2"/>
          <p:cNvPicPr>
            <a:picLocks noChangeAspect="1"/>
          </p:cNvPicPr>
          <p:nvPr/>
        </p:nvPicPr>
        <p:blipFill>
          <a:blip r:embed="rId2"/>
          <a:stretch>
            <a:fillRect/>
          </a:stretch>
        </p:blipFill>
        <p:spPr>
          <a:xfrm>
            <a:off x="3927772" y="4111343"/>
            <a:ext cx="2875364" cy="2472033"/>
          </a:xfrm>
          <a:prstGeom prst="rect">
            <a:avLst/>
          </a:prstGeom>
        </p:spPr>
      </p:pic>
      <p:cxnSp>
        <p:nvCxnSpPr>
          <p:cNvPr id="22" name="Straight Arrow Connector 21"/>
          <p:cNvCxnSpPr/>
          <p:nvPr/>
        </p:nvCxnSpPr>
        <p:spPr>
          <a:xfrm flipV="1">
            <a:off x="5761080" y="5223661"/>
            <a:ext cx="2683524" cy="5486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8444604" y="5026556"/>
            <a:ext cx="3337560" cy="307777"/>
          </a:xfrm>
          <a:prstGeom prst="rect">
            <a:avLst/>
          </a:prstGeom>
          <a:noFill/>
        </p:spPr>
        <p:txBody>
          <a:bodyPr wrap="square" rtlCol="0">
            <a:spAutoFit/>
          </a:bodyPr>
          <a:lstStyle/>
          <a:p>
            <a:r>
              <a:rPr lang="en-US" sz="1400" dirty="0" smtClean="0"/>
              <a:t>First principal component axis (PC1)</a:t>
            </a:r>
            <a:endParaRPr lang="en-US" sz="1400" dirty="0"/>
          </a:p>
        </p:txBody>
      </p:sp>
      <p:sp>
        <p:nvSpPr>
          <p:cNvPr id="24" name="TextBox 23"/>
          <p:cNvSpPr txBox="1"/>
          <p:nvPr/>
        </p:nvSpPr>
        <p:spPr>
          <a:xfrm>
            <a:off x="7168515" y="4009947"/>
            <a:ext cx="3337560" cy="307777"/>
          </a:xfrm>
          <a:prstGeom prst="rect">
            <a:avLst/>
          </a:prstGeom>
          <a:noFill/>
        </p:spPr>
        <p:txBody>
          <a:bodyPr wrap="square" rtlCol="0">
            <a:spAutoFit/>
          </a:bodyPr>
          <a:lstStyle/>
          <a:p>
            <a:r>
              <a:rPr lang="en-US" sz="1400" dirty="0" smtClean="0"/>
              <a:t>Second principal component axis (PC2)</a:t>
            </a:r>
            <a:endParaRPr lang="en-US" sz="1400" dirty="0"/>
          </a:p>
        </p:txBody>
      </p:sp>
      <p:cxnSp>
        <p:nvCxnSpPr>
          <p:cNvPr id="25" name="Straight Arrow Connector 24"/>
          <p:cNvCxnSpPr>
            <a:endCxn id="24" idx="1"/>
          </p:cNvCxnSpPr>
          <p:nvPr/>
        </p:nvCxnSpPr>
        <p:spPr>
          <a:xfrm flipV="1">
            <a:off x="5461374" y="4163836"/>
            <a:ext cx="1707141" cy="11835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658350" y="6356350"/>
            <a:ext cx="1695450" cy="365125"/>
          </a:xfrm>
        </p:spPr>
        <p:txBody>
          <a:bodyPr/>
          <a:lstStyle/>
          <a:p>
            <a:fld id="{A49DFD55-3C28-40EF-9E31-A92D2E4017FF}" type="slidenum">
              <a:rPr lang="en-US" smtClean="0"/>
            </a:fld>
            <a:endParaRPr lang="en-US" dirty="0"/>
          </a:p>
        </p:txBody>
      </p:sp>
      <p:sp>
        <p:nvSpPr>
          <p:cNvPr id="7" name="Title 1"/>
          <p:cNvSpPr txBox="1"/>
          <p:nvPr/>
        </p:nvSpPr>
        <p:spPr>
          <a:xfrm>
            <a:off x="731138" y="190311"/>
            <a:ext cx="10863454" cy="55035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smtClean="0"/>
              <a:t>Computing </a:t>
            </a:r>
            <a:r>
              <a:rPr lang="en-US" dirty="0" err="1" smtClean="0"/>
              <a:t>pca</a:t>
            </a:r>
            <a:endParaRPr lang="en-US" dirty="0"/>
          </a:p>
        </p:txBody>
      </p:sp>
      <p:sp>
        <p:nvSpPr>
          <p:cNvPr id="9" name="Text Placeholder 2"/>
          <p:cNvSpPr txBox="1"/>
          <p:nvPr/>
        </p:nvSpPr>
        <p:spPr>
          <a:xfrm>
            <a:off x="731138" y="740664"/>
            <a:ext cx="7480046" cy="384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PROJECTION</a:t>
            </a:r>
            <a:endParaRPr lang="en-US" b="1" i="1" dirty="0">
              <a:solidFill>
                <a:schemeClr val="tx1"/>
              </a:solidFill>
            </a:endParaRPr>
          </a:p>
        </p:txBody>
      </p:sp>
      <p:sp>
        <p:nvSpPr>
          <p:cNvPr id="10" name="Text Placeholder 2"/>
          <p:cNvSpPr txBox="1"/>
          <p:nvPr/>
        </p:nvSpPr>
        <p:spPr>
          <a:xfrm>
            <a:off x="731138" y="1283585"/>
            <a:ext cx="7480046" cy="3914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Project the data points to the new axes (PC1, PC2, …) and put it back to the original data space by undo </a:t>
            </a:r>
            <a:r>
              <a:rPr lang="en-US" i="1" dirty="0" smtClean="0">
                <a:solidFill>
                  <a:schemeClr val="tx1"/>
                </a:solidFill>
              </a:rPr>
              <a:t>standardization</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11" name="Text Placeholder 2"/>
              <p:cNvSpPr txBox="1"/>
              <p:nvPr/>
            </p:nvSpPr>
            <p:spPr>
              <a:xfrm>
                <a:off x="731138" y="181164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We obtain the projection as</a:t>
                </a:r>
                <a14:m>
                  <m:oMath xmlns:m="http://schemas.openxmlformats.org/officeDocument/2006/math">
                    <m:r>
                      <a:rPr lang="en-US" b="0" i="0" dirty="0" smtClean="0">
                        <a:solidFill>
                          <a:schemeClr val="tx1"/>
                        </a:solidFill>
                        <a:latin typeface="Cambria Math" panose="02040503050406030204" pitchFamily="18" charset="0"/>
                      </a:rPr>
                      <m:t>:</m:t>
                    </m:r>
                  </m:oMath>
                </a14:m>
                <a:r>
                  <a:rPr lang="en-US" dirty="0" smtClean="0">
                    <a:solidFill>
                      <a:schemeClr val="tx1"/>
                    </a:solidFill>
                  </a:rPr>
                  <a:t> </a:t>
                </a:r>
                <a:endParaRPr lang="en-US" b="1" i="1" dirty="0">
                  <a:solidFill>
                    <a:schemeClr val="tx1"/>
                  </a:solidFill>
                </a:endParaRPr>
              </a:p>
            </p:txBody>
          </p:sp>
        </mc:Choice>
        <mc:Fallback>
          <p:sp>
            <p:nvSpPr>
              <p:cNvPr id="11" name="Text Placeholder 2"/>
              <p:cNvSpPr txBox="1">
                <a:spLocks noRot="1" noChangeAspect="1" noMove="1" noResize="1" noEditPoints="1" noAdjustHandles="1" noChangeArrowheads="1" noChangeShapeType="1" noTextEdit="1"/>
              </p:cNvSpPr>
              <p:nvPr/>
            </p:nvSpPr>
            <p:spPr>
              <a:xfrm>
                <a:off x="731138" y="1811644"/>
                <a:ext cx="7480046" cy="391480"/>
              </a:xfrm>
              <a:prstGeom prst="rect">
                <a:avLst/>
              </a:prstGeom>
              <a:blipFill rotWithShape="1">
                <a:blip r:embed="rId1"/>
                <a:stretch>
                  <a:fillRect l="-3" t="-159" r="8" b="79"/>
                </a:stretch>
              </a:blipFill>
            </p:spPr>
            <p:txBody>
              <a:bodyPr/>
              <a:lstStyle/>
              <a:p>
                <a:r>
                  <a:rPr lang="en-US" altLang="en-US">
                    <a:noFill/>
                  </a:rPr>
                  <a:t> </a:t>
                </a:r>
              </a:p>
            </p:txBody>
          </p:sp>
        </mc:Fallback>
      </mc:AlternateContent>
      <p:sp>
        <p:nvSpPr>
          <p:cNvPr id="13" name="Text Placeholder 2"/>
          <p:cNvSpPr txBox="1"/>
          <p:nvPr/>
        </p:nvSpPr>
        <p:spPr>
          <a:xfrm>
            <a:off x="731138" y="3051364"/>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With coordinate:</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14" name="TextBox 13"/>
              <p:cNvSpPr txBox="1"/>
              <p:nvPr/>
            </p:nvSpPr>
            <p:spPr>
              <a:xfrm>
                <a:off x="1659406" y="4014085"/>
                <a:ext cx="8065598" cy="5539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𝑤ℎ𝑒𝑟𝑒</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𝑡ℎ𝑒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𝑡ℎ𝑎𝑡</m:t>
                      </m:r>
                      <m:r>
                        <a:rPr lang="en-US" b="0" i="1" smtClean="0">
                          <a:latin typeface="Cambria Math" panose="02040503050406030204" pitchFamily="18" charset="0"/>
                        </a:rPr>
                        <m:t> </m:t>
                      </m:r>
                      <m:r>
                        <a:rPr lang="en-US" b="0" i="1" smtClean="0">
                          <a:latin typeface="Cambria Math" panose="02040503050406030204" pitchFamily="18" charset="0"/>
                        </a:rPr>
                        <m:t>𝑐𝑜𝑛𝑡𝑎𝑖𝑛𝑠</m:t>
                      </m:r>
                      <m:r>
                        <a:rPr lang="en-US" b="0" i="1" smtClean="0">
                          <a:latin typeface="Cambria Math" panose="02040503050406030204" pitchFamily="18" charset="0"/>
                        </a:rPr>
                        <m:t> </m:t>
                      </m:r>
                      <m:r>
                        <a:rPr lang="en-US" b="0" i="1" smtClean="0">
                          <a:latin typeface="Cambria Math" panose="02040503050406030204" pitchFamily="18" charset="0"/>
                        </a:rPr>
                        <m:t>𝑒𝑖𝑔𝑒𝑛𝑣𝑒𝑐𝑡𝑜𝑟𝑠</m:t>
                      </m:r>
                      <m:r>
                        <a:rPr lang="en-US" b="0" i="1" smtClean="0">
                          <a:latin typeface="Cambria Math" panose="02040503050406030204" pitchFamily="18" charset="0"/>
                        </a:rPr>
                        <m:t> </m:t>
                      </m:r>
                      <m:r>
                        <a:rPr lang="en-US" b="0" i="1" smtClean="0">
                          <a:latin typeface="Cambria Math" panose="02040503050406030204" pitchFamily="18" charset="0"/>
                        </a:rPr>
                        <m:t>𝑡ℎ𝑎𝑡</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𝑎𝑠𝑠𝑜𝑐𝑖𝑎𝑡𝑒𝑑</m:t>
                      </m:r>
                      <m:r>
                        <a:rPr lang="en-US" b="0" i="1" smtClean="0">
                          <a:latin typeface="Cambria Math" panose="02040503050406030204" pitchFamily="18" charset="0"/>
                        </a:rPr>
                        <m:t> </m:t>
                      </m:r>
                    </m:oMath>
                  </m:oMathPara>
                </a14:m>
                <a:endParaRPr lang="en-US"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𝑤𝑖𝑡ℎ</m:t>
                      </m:r>
                      <m:r>
                        <a:rPr lang="en-US" b="0" i="1" smtClean="0">
                          <a:latin typeface="Cambria Math" panose="02040503050406030204" pitchFamily="18" charset="0"/>
                        </a:rPr>
                        <m:t> </m:t>
                      </m:r>
                      <m:r>
                        <a:rPr lang="en-US" b="0" i="1" smtClean="0">
                          <a:latin typeface="Cambria Math" panose="02040503050406030204" pitchFamily="18" charset="0"/>
                        </a:rPr>
                        <m:t>𝑡ℎ𝑒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0" i="1" smtClean="0">
                          <a:latin typeface="Cambria Math" panose="02040503050406030204" pitchFamily="18" charset="0"/>
                        </a:rPr>
                        <m:t>𝑒𝑖𝑔𝑒𝑛𝑣𝑎𝑙𝑢𝑒𝑠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𝑡ℎ𝑒</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𝑐𝑜𝑣𝑎𝑟𝑖𝑎𝑛𝑐𝑒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𝑐𝑜𝑙𝑢𝑚𝑛</m:t>
                      </m:r>
                      <m:r>
                        <a:rPr lang="en-US" b="0" i="1" smtClean="0">
                          <a:latin typeface="Cambria Math" panose="02040503050406030204" pitchFamily="18" charset="0"/>
                        </a:rPr>
                        <m:t> </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59406" y="4014085"/>
                <a:ext cx="8065598" cy="553998"/>
              </a:xfrm>
              <a:prstGeom prst="rect">
                <a:avLst/>
              </a:prstGeom>
              <a:blipFill rotWithShape="1">
                <a:blip r:embed="rId2"/>
                <a:stretch>
                  <a:fillRect l="-2" t="-45" r="-13471" b="9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5079057" y="2439469"/>
                <a:ext cx="12262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mtClean="0">
                              <a:latin typeface="Cambria Math" panose="02040503050406030204" pitchFamily="18" charset="0"/>
                            </a:rPr>
                          </m:ctrlPr>
                        </m:sSubPr>
                        <m:e>
                          <m:acc>
                            <m:accPr>
                              <m:chr m:val="̃"/>
                              <m:ctrlPr>
                                <a:rPr lang="en-US">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m:t>
                          </m:r>
                        </m:sub>
                      </m:sSub>
                      <m:r>
                        <a:rPr lang="en-US" i="0">
                          <a:latin typeface="Cambria Math" panose="02040503050406030204" pitchFamily="18" charset="0"/>
                        </a:rPr>
                        <m:t>=</m:t>
                      </m:r>
                      <m:r>
                        <a:rPr lang="en-US" i="1">
                          <a:latin typeface="Cambria Math" panose="02040503050406030204" pitchFamily="18" charset="0"/>
                        </a:rPr>
                        <m:t>𝐵</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m:t>
                          </m:r>
                        </m:sub>
                      </m:sSub>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5079057" y="2439469"/>
                <a:ext cx="1226297" cy="276999"/>
              </a:xfrm>
              <a:prstGeom prst="rect">
                <a:avLst/>
              </a:prstGeom>
              <a:blipFill rotWithShape="1">
                <a:blip r:embed="rId3"/>
                <a:stretch>
                  <a:fillRect l="-27" t="-157" r="-27357" b="-277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079056" y="3483469"/>
                <a:ext cx="10531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mtClean="0">
                              <a:latin typeface="Cambria Math" panose="02040503050406030204" pitchFamily="18" charset="0"/>
                            </a:rPr>
                          </m:ctrlPr>
                        </m:sSubPr>
                        <m:e>
                          <m:acc>
                            <m:accPr>
                              <m:chr m:val="̃"/>
                              <m:ctrlPr>
                                <a:rPr lang="en-US">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m:t>
                          </m:r>
                        </m:sub>
                      </m:sSub>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m:t>
                          </m:r>
                        </m:sub>
                      </m:sSub>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079056" y="3483469"/>
                <a:ext cx="1053172" cy="276999"/>
              </a:xfrm>
              <a:prstGeom prst="rect">
                <a:avLst/>
              </a:prstGeom>
              <a:blipFill rotWithShape="1">
                <a:blip r:embed="rId4"/>
                <a:stretch>
                  <a:fillRect l="-31" t="-178" r="-29662" b="-2752"/>
                </a:stretch>
              </a:blipFill>
            </p:spPr>
            <p:txBody>
              <a:bodyPr/>
              <a:lstStyle/>
              <a:p>
                <a:r>
                  <a:rPr lang="en-US" altLang="en-US">
                    <a:noFill/>
                  </a:rPr>
                  <a:t> </a:t>
                </a:r>
              </a:p>
            </p:txBody>
          </p:sp>
        </mc:Fallback>
      </mc:AlternateContent>
      <p:sp>
        <p:nvSpPr>
          <p:cNvPr id="20" name="Text Placeholder 2"/>
          <p:cNvSpPr txBox="1"/>
          <p:nvPr/>
        </p:nvSpPr>
        <p:spPr>
          <a:xfrm>
            <a:off x="731138" y="4959988"/>
            <a:ext cx="7480046" cy="3914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solidFill>
              </a:rPr>
              <a:t>Undo standardization:</a:t>
            </a:r>
            <a:endParaRPr lang="en-US" b="1" i="1" dirty="0">
              <a:solidFill>
                <a:schemeClr val="tx1"/>
              </a:solidFill>
            </a:endParaRPr>
          </a:p>
        </p:txBody>
      </p:sp>
      <mc:AlternateContent xmlns:mc="http://schemas.openxmlformats.org/markup-compatibility/2006">
        <mc:Choice xmlns:a14="http://schemas.microsoft.com/office/drawing/2010/main" Requires="a14">
          <p:sp>
            <p:nvSpPr>
              <p:cNvPr id="3" name="TextBox 2"/>
              <p:cNvSpPr txBox="1"/>
              <p:nvPr/>
            </p:nvSpPr>
            <p:spPr>
              <a:xfrm>
                <a:off x="3723204" y="5615183"/>
                <a:ext cx="3938001" cy="333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smtClean="0">
                              <a:latin typeface="Cambria Math" panose="02040503050406030204" pitchFamily="18" charset="0"/>
                            </a:rPr>
                          </m:ctrlPr>
                        </m:sSubSupPr>
                        <m:e>
                          <m:acc>
                            <m:accPr>
                              <m:chr m:val="̃"/>
                              <m:ctrlPr>
                                <a:rPr lang="en-US">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m:t>
                          </m:r>
                        </m:sub>
                        <m:sup>
                          <m:r>
                            <a:rPr lang="en-US" b="0" i="0" smtClean="0">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m:t>
                          </m:r>
                        </m:sup>
                      </m:sSubSup>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m:t>
                          </m:r>
                        </m:sub>
                        <m:sup>
                          <m:r>
                            <a:rPr lang="en-US" b="0" i="0" smtClean="0">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𝑑</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𝑑</m:t>
                          </m:r>
                        </m:sub>
                      </m:sSub>
                      <m:r>
                        <a:rPr lang="en-US" b="0" i="1" smtClean="0">
                          <a:latin typeface="Cambria Math" panose="02040503050406030204" pitchFamily="18" charset="0"/>
                        </a:rPr>
                        <m:t>    </m:t>
                      </m:r>
                      <m:r>
                        <a:rPr lang="en-US" b="0" i="1" smtClean="0">
                          <a:latin typeface="Cambria Math" panose="02040503050406030204" pitchFamily="18" charset="0"/>
                        </a:rPr>
                        <m:t>𝑤𝑖𝑡ℎ</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723204" y="5615183"/>
                <a:ext cx="3938001" cy="333361"/>
              </a:xfrm>
              <a:prstGeom prst="rect">
                <a:avLst/>
              </a:prstGeom>
              <a:blipFill rotWithShape="1">
                <a:blip r:embed="rId5"/>
                <a:stretch>
                  <a:fillRect l="-5" t="-154" r="-17320" b="-803"/>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a:t>
            </a:r>
            <a:endParaRPr lang="en-US"/>
          </a:p>
        </p:txBody>
      </p:sp>
      <p:sp>
        <p:nvSpPr>
          <p:cNvPr id="4" name="Footer Placeholder 3"/>
          <p:cNvSpPr>
            <a:spLocks noGrp="1"/>
          </p:cNvSpPr>
          <p:nvPr>
            <p:ph type="ftr" sz="quarter" idx="11"/>
          </p:nvPr>
        </p:nvSpPr>
        <p:spPr/>
        <p:txBody>
          <a:bodyPr/>
          <a:p>
            <a:r>
              <a:rPr lang="en-US" dirty="0"/>
              <a:t>PRESENTATION TITLE</a:t>
            </a:r>
            <a:endParaRPr lang="en-US" dirty="0"/>
          </a:p>
        </p:txBody>
      </p:sp>
      <p:sp>
        <p:nvSpPr>
          <p:cNvPr id="5" name="Slide Number Placeholder 4"/>
          <p:cNvSpPr>
            <a:spLocks noGrp="1"/>
          </p:cNvSpPr>
          <p:nvPr>
            <p:ph type="sldNum" sz="quarter" idx="12"/>
          </p:nvPr>
        </p:nvSpPr>
        <p:spPr/>
        <p:txBody>
          <a:bodyPr/>
          <a:p>
            <a:fld id="{A49DFD55-3C28-40EF-9E31-A92D2E4017FF}" type="slidenum">
              <a:rPr lang="en-US" smtClean="0"/>
            </a:fld>
            <a:endParaRPr lang="en-US" dirty="0"/>
          </a:p>
        </p:txBody>
      </p:sp>
      <p:pic>
        <p:nvPicPr>
          <p:cNvPr id="6" name="Chart Placeholder 5"/>
          <p:cNvPicPr>
            <a:picLocks noChangeAspect="1"/>
          </p:cNvPicPr>
          <p:nvPr>
            <p:ph type="chart" sz="quarter" idx="13"/>
          </p:nvPr>
        </p:nvPicPr>
        <p:blipFill>
          <a:blip r:embed="rId1"/>
          <a:stretch>
            <a:fillRect/>
          </a:stretch>
        </p:blipFill>
        <p:spPr>
          <a:xfrm>
            <a:off x="5972810" y="2739390"/>
            <a:ext cx="6315075" cy="3171825"/>
          </a:xfrm>
          <a:prstGeom prst="rect">
            <a:avLst/>
          </a:prstGeom>
        </p:spPr>
      </p:pic>
      <p:pic>
        <p:nvPicPr>
          <p:cNvPr id="7" name="Picture 6"/>
          <p:cNvPicPr>
            <a:picLocks noChangeAspect="1"/>
          </p:cNvPicPr>
          <p:nvPr/>
        </p:nvPicPr>
        <p:blipFill>
          <a:blip r:embed="rId2"/>
          <a:stretch>
            <a:fillRect/>
          </a:stretch>
        </p:blipFill>
        <p:spPr>
          <a:xfrm>
            <a:off x="67310" y="1251585"/>
            <a:ext cx="6619875" cy="3790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156" y="892177"/>
            <a:ext cx="8421688" cy="1325563"/>
          </a:xfrm>
        </p:spPr>
        <p:txBody>
          <a:bodyPr/>
          <a:lstStyle/>
          <a:p>
            <a:r>
              <a:rPr lang="en-US" dirty="0" smtClean="0"/>
              <a:t>EXAMPLE</a:t>
            </a:r>
            <a:endParaRPr lang="en-US" dirty="0"/>
          </a:p>
        </p:txBody>
      </p:sp>
      <p:sp>
        <p:nvSpPr>
          <p:cNvPr id="57" name="Footer Placeholder 56"/>
          <p:cNvSpPr>
            <a:spLocks noGrp="1"/>
          </p:cNvSpPr>
          <p:nvPr>
            <p:ph type="ftr" sz="quarter" idx="11"/>
          </p:nvPr>
        </p:nvSpPr>
        <p:spPr>
          <a:xfrm>
            <a:off x="4038600" y="6356350"/>
            <a:ext cx="4114800" cy="365125"/>
          </a:xfrm>
        </p:spPr>
        <p:txBody>
          <a:bodyPr/>
          <a:lstStyle/>
          <a:p>
            <a:r>
              <a:rPr lang="en-US" dirty="0"/>
              <a:t>PRESENTATION TITLE</a:t>
            </a:r>
            <a:endParaRPr lang="en-US" dirty="0"/>
          </a:p>
        </p:txBody>
      </p:sp>
      <p:sp>
        <p:nvSpPr>
          <p:cNvPr id="58" name="Slide Number Placeholder 57"/>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dirty="0"/>
          </a:p>
        </p:txBody>
      </p:sp>
      <p:sp>
        <p:nvSpPr>
          <p:cNvPr id="3" name="TextBox 2"/>
          <p:cNvSpPr txBox="1"/>
          <p:nvPr/>
        </p:nvSpPr>
        <p:spPr>
          <a:xfrm>
            <a:off x="4325112" y="2340864"/>
            <a:ext cx="9326880" cy="369332"/>
          </a:xfrm>
          <a:prstGeom prst="rect">
            <a:avLst/>
          </a:prstGeom>
          <a:noFill/>
        </p:spPr>
        <p:txBody>
          <a:bodyPr wrap="square" rtlCol="0">
            <a:spAutoFit/>
          </a:bodyPr>
          <a:lstStyle/>
          <a:p>
            <a:r>
              <a:rPr lang="en-US" dirty="0" smtClean="0"/>
              <a:t>We do experiment on </a:t>
            </a:r>
            <a:r>
              <a:rPr lang="en-US" i="1" dirty="0" smtClean="0"/>
              <a:t>Iris Dataset</a:t>
            </a:r>
            <a:r>
              <a:rPr lang="en-US" dirty="0" smtClean="0"/>
              <a:t> </a:t>
            </a:r>
            <a:endParaRPr lang="en-US" dirty="0"/>
          </a:p>
        </p:txBody>
      </p:sp>
      <p:pic>
        <p:nvPicPr>
          <p:cNvPr id="5" name="Picture 4"/>
          <p:cNvPicPr>
            <a:picLocks noChangeAspect="1"/>
          </p:cNvPicPr>
          <p:nvPr/>
        </p:nvPicPr>
        <p:blipFill>
          <a:blip r:embed="rId1"/>
          <a:stretch>
            <a:fillRect/>
          </a:stretch>
        </p:blipFill>
        <p:spPr>
          <a:xfrm>
            <a:off x="3828733" y="2945924"/>
            <a:ext cx="4534533" cy="34104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1020445"/>
            <a:ext cx="2895600" cy="1325563"/>
          </a:xfrm>
        </p:spPr>
        <p:txBody>
          <a:bodyPr/>
          <a:lstStyle/>
          <a:p>
            <a:r>
              <a:rPr lang="en-US" dirty="0" smtClean="0"/>
              <a:t>Overview</a:t>
            </a:r>
            <a:endParaRPr lang="en-US" dirty="0"/>
          </a:p>
        </p:txBody>
      </p:sp>
      <p:sp>
        <p:nvSpPr>
          <p:cNvPr id="3" name="Content Placeholder 2"/>
          <p:cNvSpPr>
            <a:spLocks noGrp="1"/>
          </p:cNvSpPr>
          <p:nvPr>
            <p:ph idx="1"/>
          </p:nvPr>
        </p:nvSpPr>
        <p:spPr>
          <a:xfrm>
            <a:off x="1333500" y="2924175"/>
            <a:ext cx="4079748" cy="1885569"/>
          </a:xfrm>
        </p:spPr>
        <p:txBody>
          <a:bodyPr>
            <a:normAutofit/>
          </a:bodyPr>
          <a:lstStyle/>
          <a:p>
            <a:r>
              <a:rPr lang="en-US" dirty="0" smtClean="0"/>
              <a:t>What is Principal Component Analysis (PCA)?</a:t>
            </a:r>
            <a:endParaRPr lang="en-US" dirty="0"/>
          </a:p>
          <a:p>
            <a:r>
              <a:rPr lang="en-US" dirty="0" smtClean="0"/>
              <a:t>Computing PCA</a:t>
            </a:r>
            <a:endParaRPr lang="en-US" dirty="0"/>
          </a:p>
          <a:p>
            <a:r>
              <a:rPr lang="en-US" dirty="0" smtClean="0"/>
              <a:t>Example </a:t>
            </a:r>
            <a:r>
              <a:rPr lang="en-US" dirty="0" smtClean="0"/>
              <a:t>in PCA</a:t>
            </a:r>
            <a:endParaRPr lang="en-US" dirty="0"/>
          </a:p>
          <a:p>
            <a:r>
              <a:rPr lang="en-US" dirty="0" smtClean="0"/>
              <a:t>Application</a:t>
            </a:r>
            <a:endParaRPr lang="en-US" dirty="0"/>
          </a:p>
        </p:txBody>
      </p:sp>
      <p:sp>
        <p:nvSpPr>
          <p:cNvPr id="4" name="Footer Placeholder 3"/>
          <p:cNvSpPr>
            <a:spLocks noGrp="1"/>
          </p:cNvSpPr>
          <p:nvPr>
            <p:ph type="ftr" sz="quarter" idx="11"/>
          </p:nvPr>
        </p:nvSpPr>
        <p:spPr>
          <a:xfrm>
            <a:off x="2669886" y="6356349"/>
            <a:ext cx="2482842"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5536305" y="6356350"/>
            <a:ext cx="987552" cy="365125"/>
          </a:xfrm>
        </p:spPr>
        <p:txBody>
          <a:bodyPr/>
          <a:lstStyle/>
          <a:p>
            <a:fld id="{A49DFD55-3C28-40EF-9E31-A92D2E4017FF}"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7115175" y="2419350"/>
            <a:ext cx="5076825" cy="2019300"/>
          </a:xfrm>
          <a:prstGeom prst="rect">
            <a:avLst/>
          </a:prstGeom>
        </p:spPr>
      </p:pic>
      <p:pic>
        <p:nvPicPr>
          <p:cNvPr id="6" name="Content Placeholder 5"/>
          <p:cNvPicPr>
            <a:picLocks noChangeAspect="1"/>
          </p:cNvPicPr>
          <p:nvPr/>
        </p:nvPicPr>
        <p:blipFill>
          <a:blip r:embed="rId2"/>
          <a:stretch>
            <a:fillRect/>
          </a:stretch>
        </p:blipFill>
        <p:spPr>
          <a:xfrm>
            <a:off x="382270" y="1270635"/>
            <a:ext cx="6631305" cy="4439920"/>
          </a:xfrm>
          <a:prstGeom prst="rect">
            <a:avLst/>
          </a:prstGeom>
        </p:spPr>
      </p:pic>
      <p:sp>
        <p:nvSpPr>
          <p:cNvPr id="7" name="Text Box 6"/>
          <p:cNvSpPr txBox="1"/>
          <p:nvPr/>
        </p:nvSpPr>
        <p:spPr>
          <a:xfrm>
            <a:off x="1522095" y="645160"/>
            <a:ext cx="1474470" cy="368300"/>
          </a:xfrm>
          <a:prstGeom prst="rect">
            <a:avLst/>
          </a:prstGeom>
          <a:noFill/>
        </p:spPr>
        <p:txBody>
          <a:bodyPr wrap="none" rtlCol="0">
            <a:spAutoFit/>
          </a:bodyPr>
          <a:p>
            <a:r>
              <a:rPr lang="en-US"/>
              <a:t>Toy example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62075" y="435294"/>
            <a:ext cx="5111750" cy="1204912"/>
          </a:xfrm>
        </p:spPr>
        <p:txBody>
          <a:bodyPr/>
          <a:p>
            <a:r>
              <a:rPr lang="en-US"/>
              <a:t>Change of basis</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644015" y="1887855"/>
            <a:ext cx="8038465" cy="4521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708025" y="5332094"/>
            <a:ext cx="5111750" cy="1525588"/>
          </a:xfrm>
        </p:spPr>
        <p:txBody>
          <a:bodyPr/>
          <a:p>
            <a:r>
              <a:rPr lang="en-US"/>
              <a:t>45 dregree 2 bold line along the spread of data</a:t>
            </a:r>
            <a:endParaRPr lang="en-US"/>
          </a:p>
        </p:txBody>
      </p:sp>
      <p:pic>
        <p:nvPicPr>
          <p:cNvPr id="4" name="Picture 3"/>
          <p:cNvPicPr>
            <a:picLocks noChangeAspect="1"/>
          </p:cNvPicPr>
          <p:nvPr/>
        </p:nvPicPr>
        <p:blipFill>
          <a:blip r:embed="rId1"/>
          <a:stretch>
            <a:fillRect/>
          </a:stretch>
        </p:blipFill>
        <p:spPr>
          <a:xfrm>
            <a:off x="381000" y="459740"/>
            <a:ext cx="5438775" cy="4381500"/>
          </a:xfrm>
          <a:prstGeom prst="rect">
            <a:avLst/>
          </a:prstGeom>
        </p:spPr>
      </p:pic>
      <p:pic>
        <p:nvPicPr>
          <p:cNvPr id="5" name="Picture 4"/>
          <p:cNvPicPr>
            <a:picLocks noChangeAspect="1"/>
          </p:cNvPicPr>
          <p:nvPr/>
        </p:nvPicPr>
        <p:blipFill>
          <a:blip r:embed="rId2"/>
          <a:stretch>
            <a:fillRect/>
          </a:stretch>
        </p:blipFill>
        <p:spPr>
          <a:xfrm>
            <a:off x="6992620" y="828040"/>
            <a:ext cx="4196080" cy="2305685"/>
          </a:xfrm>
          <a:prstGeom prst="rect">
            <a:avLst/>
          </a:prstGeom>
        </p:spPr>
      </p:pic>
      <p:pic>
        <p:nvPicPr>
          <p:cNvPr id="6" name="Picture 5"/>
          <p:cNvPicPr>
            <a:picLocks noChangeAspect="1"/>
          </p:cNvPicPr>
          <p:nvPr/>
        </p:nvPicPr>
        <p:blipFill>
          <a:blip r:embed="rId3"/>
          <a:stretch>
            <a:fillRect/>
          </a:stretch>
        </p:blipFill>
        <p:spPr>
          <a:xfrm>
            <a:off x="7835265" y="3575685"/>
            <a:ext cx="2838450" cy="289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0475" y="987109"/>
            <a:ext cx="5111750" cy="1204912"/>
          </a:xfrm>
        </p:spPr>
        <p:txBody>
          <a:bodyPr/>
          <a:p>
            <a:r>
              <a:rPr lang="en-US"/>
              <a:t>PCA AND</a:t>
            </a:r>
            <a:r>
              <a:rPr lang="vi-VN" altLang="en-US"/>
              <a:t> SVD</a:t>
            </a:r>
            <a:endParaRPr lang="vi-VN" alt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567180" y="3098800"/>
            <a:ext cx="795337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38" y="190311"/>
            <a:ext cx="10863454" cy="550353"/>
          </a:xfrm>
        </p:spPr>
        <p:txBody>
          <a:bodyPr>
            <a:normAutofit/>
          </a:bodyPr>
          <a:lstStyle/>
          <a:p>
            <a:r>
              <a:rPr lang="en-US" dirty="0" smtClean="0"/>
              <a:t>What is Principal component analysis (</a:t>
            </a:r>
            <a:r>
              <a:rPr lang="en-US" dirty="0" err="1" smtClean="0"/>
              <a:t>pca</a:t>
            </a:r>
            <a:r>
              <a:rPr lang="en-US" dirty="0" smtClean="0"/>
              <a:t>)?</a:t>
            </a:r>
            <a:endParaRPr lang="en-US" dirty="0"/>
          </a:p>
        </p:txBody>
      </p:sp>
      <p:sp>
        <p:nvSpPr>
          <p:cNvPr id="3" name="Text Placeholder 2"/>
          <p:cNvSpPr>
            <a:spLocks noGrp="1"/>
          </p:cNvSpPr>
          <p:nvPr>
            <p:ph type="body" idx="1"/>
          </p:nvPr>
        </p:nvSpPr>
        <p:spPr>
          <a:xfrm>
            <a:off x="831850" y="853566"/>
            <a:ext cx="5111750" cy="1525588"/>
          </a:xfrm>
        </p:spPr>
        <p:txBody>
          <a:bodyPr/>
          <a:lstStyle/>
          <a:p>
            <a:r>
              <a:rPr lang="en-US" dirty="0" smtClean="0"/>
              <a:t>Problem: </a:t>
            </a:r>
            <a:endParaRPr lang="en-US" dirty="0" smtClean="0"/>
          </a:p>
          <a:p>
            <a:pPr marL="285750" indent="-285750">
              <a:buFontTx/>
              <a:buChar char="-"/>
            </a:pPr>
            <a:r>
              <a:rPr lang="en-US" dirty="0" smtClean="0"/>
              <a:t>Working </a:t>
            </a:r>
            <a:r>
              <a:rPr lang="en-US" dirty="0"/>
              <a:t>directly with high-dimensional </a:t>
            </a:r>
            <a:r>
              <a:rPr lang="en-US" dirty="0" smtClean="0"/>
              <a:t>data</a:t>
            </a:r>
            <a:r>
              <a:rPr lang="en-US" dirty="0"/>
              <a:t> </a:t>
            </a:r>
            <a:r>
              <a:rPr lang="en-US" dirty="0" smtClean="0"/>
              <a:t>(such as images) come with difficulties </a:t>
            </a:r>
            <a:endParaRPr lang="en-US" dirty="0" smtClean="0"/>
          </a:p>
          <a:p>
            <a:r>
              <a:rPr lang="en-US" dirty="0" smtClean="0"/>
              <a:t>-&gt; Hard to analyze, expensive storage data vector</a:t>
            </a:r>
            <a:endParaRPr lang="en-US" dirty="0"/>
          </a:p>
        </p:txBody>
      </p:sp>
      <p:sp>
        <p:nvSpPr>
          <p:cNvPr id="5" name="Footer Placeholder 4"/>
          <p:cNvSpPr>
            <a:spLocks noGrp="1"/>
          </p:cNvSpPr>
          <p:nvPr>
            <p:ph type="ftr" sz="quarter" idx="11"/>
          </p:nvPr>
        </p:nvSpPr>
        <p:spPr>
          <a:xfrm>
            <a:off x="2463800" y="6356350"/>
            <a:ext cx="3479800"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dirty="0"/>
          </a:p>
        </p:txBody>
      </p:sp>
      <p:sp>
        <p:nvSpPr>
          <p:cNvPr id="7" name="Text Placeholder 2"/>
          <p:cNvSpPr txBox="1"/>
          <p:nvPr/>
        </p:nvSpPr>
        <p:spPr>
          <a:xfrm>
            <a:off x="831850" y="237915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Example: A </a:t>
            </a:r>
            <a:r>
              <a:rPr lang="en-US" dirty="0"/>
              <a:t>640 × 480 pixel color image is a data point in a million-dimensional space, where every pixel responds to three dimensions, one for each color channel (red, green, blue).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38" y="190311"/>
            <a:ext cx="10863454" cy="550353"/>
          </a:xfrm>
        </p:spPr>
        <p:txBody>
          <a:bodyPr>
            <a:normAutofit/>
          </a:bodyPr>
          <a:lstStyle/>
          <a:p>
            <a:r>
              <a:rPr lang="en-US" dirty="0" smtClean="0"/>
              <a:t>What is Principal component analysis (</a:t>
            </a:r>
            <a:r>
              <a:rPr lang="en-US" dirty="0" err="1" smtClean="0"/>
              <a:t>pca</a:t>
            </a:r>
            <a:r>
              <a:rPr lang="en-US" dirty="0" smtClean="0"/>
              <a:t>)?</a:t>
            </a:r>
            <a:endParaRPr lang="en-US" dirty="0"/>
          </a:p>
        </p:txBody>
      </p:sp>
      <p:sp>
        <p:nvSpPr>
          <p:cNvPr id="3" name="Text Placeholder 2"/>
          <p:cNvSpPr>
            <a:spLocks noGrp="1"/>
          </p:cNvSpPr>
          <p:nvPr>
            <p:ph type="body" idx="1"/>
          </p:nvPr>
        </p:nvSpPr>
        <p:spPr>
          <a:xfrm>
            <a:off x="831850" y="853566"/>
            <a:ext cx="7480046" cy="1525588"/>
          </a:xfrm>
        </p:spPr>
        <p:txBody>
          <a:bodyPr>
            <a:normAutofit lnSpcReduction="10000"/>
          </a:bodyPr>
          <a:lstStyle/>
          <a:p>
            <a:r>
              <a:rPr lang="en-US" dirty="0" smtClean="0"/>
              <a:t>PRINCIPLE COMPONENT ANALYSIS</a:t>
            </a:r>
            <a:endParaRPr lang="en-US" dirty="0" smtClean="0"/>
          </a:p>
          <a:p>
            <a:pPr marL="285750" indent="-285750">
              <a:buFontTx/>
              <a:buChar char="-"/>
            </a:pPr>
            <a:r>
              <a:rPr lang="en-US" dirty="0" smtClean="0"/>
              <a:t>Most common form of factor analysis</a:t>
            </a:r>
            <a:endParaRPr lang="en-US" dirty="0" smtClean="0"/>
          </a:p>
          <a:p>
            <a:pPr marL="285750" indent="-285750">
              <a:buFontTx/>
              <a:buChar char="-"/>
            </a:pPr>
            <a:r>
              <a:rPr lang="en-US" dirty="0" smtClean="0"/>
              <a:t>Linear </a:t>
            </a:r>
            <a:r>
              <a:rPr lang="en-US" dirty="0"/>
              <a:t>dimensionality </a:t>
            </a:r>
            <a:r>
              <a:rPr lang="en-US" dirty="0" smtClean="0"/>
              <a:t>reduction algorithm</a:t>
            </a:r>
            <a:endParaRPr lang="en-US" dirty="0" smtClean="0"/>
          </a:p>
          <a:p>
            <a:pPr marL="285750" indent="-285750">
              <a:buFontTx/>
              <a:buChar char="-"/>
            </a:pPr>
            <a:r>
              <a:rPr lang="en-US" dirty="0" smtClean="0"/>
              <a:t>Describe the variation of </a:t>
            </a:r>
            <a:r>
              <a:rPr lang="en-US" b="1" i="1" dirty="0" smtClean="0"/>
              <a:t>multiple correlated variables </a:t>
            </a:r>
            <a:r>
              <a:rPr lang="en-US" dirty="0" smtClean="0"/>
              <a:t>by </a:t>
            </a:r>
            <a:r>
              <a:rPr lang="en-US" i="1" u="sng" dirty="0" smtClean="0"/>
              <a:t>a group of new uncorrelated variables</a:t>
            </a:r>
            <a:r>
              <a:rPr lang="en-US" dirty="0" smtClean="0"/>
              <a:t> (</a:t>
            </a:r>
            <a:r>
              <a:rPr lang="en-US" b="1" dirty="0" smtClean="0"/>
              <a:t>components)</a:t>
            </a:r>
            <a:endParaRPr lang="en-US" dirty="0"/>
          </a:p>
        </p:txBody>
      </p:sp>
      <p:sp>
        <p:nvSpPr>
          <p:cNvPr id="5" name="Footer Placeholder 4"/>
          <p:cNvSpPr>
            <a:spLocks noGrp="1"/>
          </p:cNvSpPr>
          <p:nvPr>
            <p:ph type="ftr" sz="quarter" idx="11"/>
          </p:nvPr>
        </p:nvSpPr>
        <p:spPr>
          <a:xfrm>
            <a:off x="2463800" y="6356350"/>
            <a:ext cx="3479800"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dirty="0"/>
          </a:p>
        </p:txBody>
      </p:sp>
      <p:sp>
        <p:nvSpPr>
          <p:cNvPr id="7" name="Text Placeholder 2"/>
          <p:cNvSpPr txBox="1"/>
          <p:nvPr/>
        </p:nvSpPr>
        <p:spPr>
          <a:xfrm>
            <a:off x="831850" y="237915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38" y="190311"/>
            <a:ext cx="10863454" cy="550353"/>
          </a:xfrm>
        </p:spPr>
        <p:txBody>
          <a:bodyPr>
            <a:normAutofit/>
          </a:bodyPr>
          <a:lstStyle/>
          <a:p>
            <a:r>
              <a:rPr lang="en-US" dirty="0" smtClean="0"/>
              <a:t>What is Principal component analysis (</a:t>
            </a:r>
            <a:r>
              <a:rPr lang="en-US" dirty="0" err="1" smtClean="0"/>
              <a:t>pca</a:t>
            </a:r>
            <a:r>
              <a:rPr lang="en-US" dirty="0" smtClean="0"/>
              <a:t>)?</a:t>
            </a:r>
            <a:endParaRPr lang="en-US" dirty="0"/>
          </a:p>
        </p:txBody>
      </p:sp>
      <p:sp>
        <p:nvSpPr>
          <p:cNvPr id="3" name="Text Placeholder 2"/>
          <p:cNvSpPr>
            <a:spLocks noGrp="1"/>
          </p:cNvSpPr>
          <p:nvPr>
            <p:ph type="body" idx="1"/>
          </p:nvPr>
        </p:nvSpPr>
        <p:spPr>
          <a:xfrm>
            <a:off x="831850" y="853566"/>
            <a:ext cx="7480046" cy="1525588"/>
          </a:xfrm>
        </p:spPr>
        <p:txBody>
          <a:bodyPr>
            <a:normAutofit/>
          </a:bodyPr>
          <a:lstStyle/>
          <a:p>
            <a:r>
              <a:rPr lang="en-US" dirty="0" smtClean="0"/>
              <a:t>If 2 variables are (highly) correlated</a:t>
            </a:r>
            <a:endParaRPr lang="en-US" dirty="0" smtClean="0"/>
          </a:p>
          <a:p>
            <a:pPr marL="285750" indent="-285750">
              <a:buFontTx/>
              <a:buChar char="-"/>
            </a:pPr>
            <a:r>
              <a:rPr lang="en-US" dirty="0" smtClean="0"/>
              <a:t>They may reflect an underlying unobserved factor (</a:t>
            </a:r>
            <a:r>
              <a:rPr lang="en-US" i="1" dirty="0" smtClean="0"/>
              <a:t>latent factor</a:t>
            </a:r>
            <a:r>
              <a:rPr lang="en-US" dirty="0" smtClean="0"/>
              <a:t>)</a:t>
            </a:r>
            <a:endParaRPr lang="en-US" dirty="0" smtClean="0"/>
          </a:p>
          <a:p>
            <a:r>
              <a:rPr lang="en-US" dirty="0" smtClean="0"/>
              <a:t>-&gt; Only need 1 variable</a:t>
            </a:r>
            <a:endParaRPr lang="en-US" dirty="0" smtClean="0"/>
          </a:p>
          <a:p>
            <a:r>
              <a:rPr lang="en-US" dirty="0" smtClean="0"/>
              <a:t>-&gt; Latent variables can be known as </a:t>
            </a:r>
            <a:r>
              <a:rPr lang="en-US" b="1" i="1" dirty="0" smtClean="0"/>
              <a:t>‘factors’ </a:t>
            </a:r>
            <a:r>
              <a:rPr lang="en-US" dirty="0" smtClean="0"/>
              <a:t>or </a:t>
            </a:r>
            <a:r>
              <a:rPr lang="en-US" b="1" i="1" dirty="0" smtClean="0"/>
              <a:t>‘principal components’</a:t>
            </a:r>
            <a:endParaRPr lang="en-US" b="1" i="1" dirty="0"/>
          </a:p>
        </p:txBody>
      </p:sp>
      <p:sp>
        <p:nvSpPr>
          <p:cNvPr id="5" name="Footer Placeholder 4"/>
          <p:cNvSpPr>
            <a:spLocks noGrp="1"/>
          </p:cNvSpPr>
          <p:nvPr>
            <p:ph type="ftr" sz="quarter" idx="11"/>
          </p:nvPr>
        </p:nvSpPr>
        <p:spPr>
          <a:xfrm>
            <a:off x="2463800" y="6356350"/>
            <a:ext cx="3479800"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dirty="0"/>
          </a:p>
        </p:txBody>
      </p:sp>
      <p:sp>
        <p:nvSpPr>
          <p:cNvPr id="7" name="Text Placeholder 2"/>
          <p:cNvSpPr txBox="1"/>
          <p:nvPr/>
        </p:nvSpPr>
        <p:spPr>
          <a:xfrm>
            <a:off x="831850" y="237915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3623</Words>
  <Application>WPS Presentation</Application>
  <PresentationFormat>Widescreen</PresentationFormat>
  <Paragraphs>185</Paragraphs>
  <Slides>18</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Tenorite</vt:lpstr>
      <vt:lpstr>Gubbi</vt:lpstr>
      <vt:lpstr>Microsoft YaHei</vt:lpstr>
      <vt:lpstr>Droid Sans Fallback</vt:lpstr>
      <vt:lpstr>Arial Unicode MS</vt:lpstr>
      <vt:lpstr>Calibri</vt:lpstr>
      <vt:lpstr>Trebuchet MS</vt:lpstr>
      <vt:lpstr>Cambria Math</vt:lpstr>
      <vt:lpstr>DejaVu Math TeX Gyre</vt:lpstr>
      <vt:lpstr>Cambria</vt:lpstr>
      <vt:lpstr>Georgia</vt:lpstr>
      <vt:lpstr>OpenSymbol</vt:lpstr>
      <vt:lpstr>Abyssinica SIL</vt:lpstr>
      <vt:lpstr>Office Theme</vt:lpstr>
      <vt:lpstr>PCA – Principal components analysis</vt:lpstr>
      <vt:lpstr>Overview</vt:lpstr>
      <vt:lpstr>PowerPoint 演示文稿</vt:lpstr>
      <vt:lpstr>Change of basis</vt:lpstr>
      <vt:lpstr>PowerPoint 演示文稿</vt:lpstr>
      <vt:lpstr>PCA Liên quan đến SVD</vt:lpstr>
      <vt:lpstr>What is Principal component analysis (pca)?</vt:lpstr>
      <vt:lpstr>What is Principal component analysis (pca)?</vt:lpstr>
      <vt:lpstr>What is Principal component analysis (pca)?</vt:lpstr>
      <vt:lpstr>PowerPoint 演示文稿</vt:lpstr>
      <vt:lpstr>Computing pca</vt:lpstr>
      <vt:lpstr>PowerPoint 演示文稿</vt:lpstr>
      <vt:lpstr>PowerPoint 演示文稿</vt:lpstr>
      <vt:lpstr>PowerPoint 演示文稿</vt:lpstr>
      <vt:lpstr>PowerPoint 演示文稿</vt:lpstr>
      <vt:lpstr>PowerPoint 演示文稿</vt:lpstr>
      <vt:lpstr>DEmo</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quang</cp:lastModifiedBy>
  <cp:revision>56</cp:revision>
  <dcterms:created xsi:type="dcterms:W3CDTF">2022-12-20T03:53:42Z</dcterms:created>
  <dcterms:modified xsi:type="dcterms:W3CDTF">2022-12-20T03:53:42Z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
  </property>
  <property fmtid="{D5CDD505-2E9C-101B-9397-08002B2CF9AE}" pid="4" name="KSOProductBuildVer">
    <vt:lpwstr>1033-11.1.0.11664</vt:lpwstr>
  </property>
</Properties>
</file>