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696" r:id="rId2"/>
  </p:sldMasterIdLst>
  <p:notesMasterIdLst>
    <p:notesMasterId r:id="rId27"/>
  </p:notesMasterIdLst>
  <p:sldIdLst>
    <p:sldId id="256" r:id="rId3"/>
    <p:sldId id="345" r:id="rId4"/>
    <p:sldId id="259" r:id="rId5"/>
    <p:sldId id="273" r:id="rId6"/>
    <p:sldId id="329" r:id="rId7"/>
    <p:sldId id="341" r:id="rId8"/>
    <p:sldId id="344" r:id="rId9"/>
    <p:sldId id="359" r:id="rId10"/>
    <p:sldId id="360" r:id="rId11"/>
    <p:sldId id="318" r:id="rId12"/>
    <p:sldId id="280" r:id="rId13"/>
    <p:sldId id="361" r:id="rId14"/>
    <p:sldId id="346" r:id="rId15"/>
    <p:sldId id="350" r:id="rId16"/>
    <p:sldId id="351" r:id="rId17"/>
    <p:sldId id="305" r:id="rId18"/>
    <p:sldId id="355" r:id="rId19"/>
    <p:sldId id="356" r:id="rId20"/>
    <p:sldId id="352" r:id="rId21"/>
    <p:sldId id="357" r:id="rId22"/>
    <p:sldId id="358" r:id="rId23"/>
    <p:sldId id="362" r:id="rId24"/>
    <p:sldId id="333" r:id="rId25"/>
    <p:sldId id="35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6CA72-206D-2B33-816D-CC53495BC3A9}" v="2" dt="2021-12-20T05:09:54.275"/>
    <p1510:client id="{46CB1E13-B72E-8020-CDEE-775329410C40}" v="158" dt="2021-12-13T14:13:26.650"/>
    <p1510:client id="{5ED838C5-056A-2A84-467A-5297D4CB923E}" v="139" dt="2021-12-14T16:26:47.430"/>
    <p1510:client id="{750D33AF-6003-E256-7CD3-49DDCE572B3F}" v="2098" dt="2021-12-19T14:46:41.535"/>
    <p1510:client id="{7EDC2708-5533-EFF6-8171-C4E0835630AD}" v="359" dt="2021-12-21T03:14:03.195"/>
    <p1510:client id="{7EF76B5F-A253-8368-0B95-0EA7B843669E}" v="5" dt="2021-12-18T09:11:46.073"/>
    <p1510:client id="{9C1EC2B9-1465-3DD8-F59B-1E9FCC341836}" v="1237" dt="2021-12-20T04:06:07.628"/>
    <p1510:client id="{C2C49761-5E62-872C-130F-D89215415345}" v="1253" dt="2021-12-20T05:39:59.046"/>
    <p1510:client id="{C8F13B97-3EF7-16FC-FECA-47B866102856}" v="403" dt="2021-12-21T01:56:54.672"/>
    <p1510:client id="{CC45759D-A8D8-B232-DFAD-63419B8E2ACA}" v="23" dt="2021-12-16T12:47:28.964"/>
    <p1510:client id="{DF68DBFB-0508-4B10-B8E5-BA589E4DB925}" v="390" dt="2021-05-31T15:40:45.524"/>
    <p1510:client id="{E046A947-2FFD-B83B-8CE6-30419F0A2AE6}" v="3" dt="2021-12-13T00:36:53.400"/>
    <p1510:client id="{E3B16BAF-D336-7FDA-8950-3F55F2033B9B}" v="2517" dt="2021-12-13T06:22:05.488"/>
    <p1510:client id="{F184AC79-811F-08C1-39CE-E0659EA788C0}" v="1462" dt="2021-12-19T16:31:0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154D650-676D-49DA-A1E3-11A4CB69EBC5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B39BC8D-0C37-46EF-AA99-DF3E082DD1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38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9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6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5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68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65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6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87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2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7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667758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0270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787676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11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5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1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0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7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1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4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821020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17233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5500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2AC24A9-CCB6-4F8D-B8DB-C2F3692CFA5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  <p:sldLayoutId id="2147483697" r:id="rId12"/>
    <p:sldLayoutId id="2147483698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checker.com/XGeHDKrO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ditive_smoothing" TargetMode="External"/><Relationship Id="rId2" Type="http://schemas.openxmlformats.org/officeDocument/2006/relationships/hyperlink" Target="https://towardsdatascience.com/laplace-smoothing-in-na%C3%AFve-bayes-algorithm-9c237a8bdece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ath.stackexchange.com/questions/892832/why-we-consider-log-likelihood-instead-of-likelihood-in-gaussian-distribution" TargetMode="External"/><Relationship Id="rId4" Type="http://schemas.openxmlformats.org/officeDocument/2006/relationships/hyperlink" Target="https://github.com/18520339/vietnamese-pos-tagg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checker.com/Z7EiefYl" TargetMode="External"/><Relationship Id="rId2" Type="http://schemas.openxmlformats.org/officeDocument/2006/relationships/hyperlink" Target="https://www.diffchecker.com/Afjmdb42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841247" y="1655286"/>
            <a:ext cx="4609057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TÁCH TỪ, </a:t>
            </a:r>
            <a:r>
              <a:rPr lang="en-US" sz="5400" b="1" dirty="0">
                <a:solidFill>
                  <a:schemeClr val="tx1"/>
                </a:solidFill>
              </a:rPr>
              <a:t>GÁN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dirty="0">
                <a:solidFill>
                  <a:schemeClr val="tx1"/>
                </a:solidFill>
              </a:rPr>
              <a:t>NHÃN 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TỪ LOẠI TIẾNG VIỆT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03F9E-6753-447F-9008-7B84EF4159F5}"/>
              </a:ext>
            </a:extLst>
          </p:cNvPr>
          <p:cNvSpPr txBox="1"/>
          <p:nvPr/>
        </p:nvSpPr>
        <p:spPr>
          <a:xfrm>
            <a:off x="841247" y="4373385"/>
            <a:ext cx="4609057" cy="766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err="1">
                <a:latin typeface="+mn-lt"/>
                <a:ea typeface="+mn-ea"/>
                <a:cs typeface="+mn-cs"/>
              </a:rPr>
              <a:t>Giảng</a:t>
            </a:r>
            <a:r>
              <a:rPr lang="en-US" sz="2000" kern="120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viên</a:t>
            </a:r>
            <a:r>
              <a:rPr lang="en-US" sz="2000" kern="1200">
                <a:latin typeface="+mn-lt"/>
                <a:ea typeface="+mn-ea"/>
                <a:cs typeface="+mn-cs"/>
              </a:rPr>
              <a:t>: </a:t>
            </a:r>
            <a:r>
              <a:rPr lang="en-US" sz="2000" err="1"/>
              <a:t>Ths.Nguyễn</a:t>
            </a:r>
            <a:r>
              <a:rPr lang="en-US" sz="2000" kern="120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Trọng</a:t>
            </a:r>
            <a:r>
              <a:rPr lang="en-US" sz="2000" kern="1200"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latin typeface="+mn-lt"/>
                <a:ea typeface="+mn-ea"/>
                <a:cs typeface="+mn-cs"/>
              </a:rPr>
              <a:t>Chỉnh</a:t>
            </a:r>
            <a:endParaRPr lang="en-US" sz="2000" kern="1200" err="1">
              <a:latin typeface="+mn-lt"/>
              <a:cs typeface="Calibri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7" name="Graphic 106" descr="Dấu kiểm">
            <a:extLst>
              <a:ext uri="{FF2B5EF4-FFF2-40B4-BE49-F238E27FC236}">
                <a16:creationId xmlns:a16="http://schemas.microsoft.com/office/drawing/2014/main" id="{CB222232-D3E9-4FA4-A6B9-7E61FE93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5332" y="1655560"/>
            <a:ext cx="3483864" cy="3483864"/>
          </a:xfrm>
          <a:prstGeom prst="rect">
            <a:avLst/>
          </a:prstGeom>
        </p:spPr>
      </p:pic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A0582-3426-4C9B-A562-64EA26009451}"/>
              </a:ext>
            </a:extLst>
          </p:cNvPr>
          <p:cNvSpPr txBox="1"/>
          <p:nvPr/>
        </p:nvSpPr>
        <p:spPr>
          <a:xfrm>
            <a:off x="386864" y="5156200"/>
            <a:ext cx="598075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Thành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viên</a:t>
            </a: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000">
                <a:latin typeface="Times New Roman"/>
                <a:cs typeface="Times New Roman"/>
              </a:rPr>
              <a:t>Nguyễn </a:t>
            </a:r>
            <a:r>
              <a:rPr lang="en-US" sz="2000" err="1">
                <a:latin typeface="Times New Roman"/>
                <a:cs typeface="Times New Roman"/>
              </a:rPr>
              <a:t>Đỗ</a:t>
            </a:r>
            <a:r>
              <a:rPr lang="en-US" sz="2000">
                <a:latin typeface="Times New Roman"/>
                <a:cs typeface="Times New Roman"/>
              </a:rPr>
              <a:t> Quang - 20520720</a:t>
            </a:r>
            <a:br>
              <a:rPr lang="en-US" sz="2000">
                <a:latin typeface="Times New Roman" panose="02020603050405020304" pitchFamily="18" charset="0"/>
              </a:rPr>
            </a:b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Phan Thanh Phong - 19522012</a:t>
            </a:r>
          </a:p>
          <a:p>
            <a:pPr>
              <a:spcAft>
                <a:spcPts val="600"/>
              </a:spcAft>
            </a:pP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Âu</a:t>
            </a: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 Thiên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Phước</a:t>
            </a: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 - 19522050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896198" y="2901745"/>
            <a:ext cx="8924244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7200" b="1">
                <a:solidFill>
                  <a:schemeClr val="tx1"/>
                </a:solidFill>
                <a:latin typeface="Times New Roman"/>
                <a:cs typeface="Times New Roman"/>
              </a:rPr>
              <a:t>III. </a:t>
            </a:r>
            <a:r>
              <a:rPr lang="en-GB" sz="7200" b="1" err="1">
                <a:solidFill>
                  <a:schemeClr val="tx1"/>
                </a:solidFill>
                <a:latin typeface="Times New Roman"/>
                <a:cs typeface="Times New Roman"/>
              </a:rPr>
              <a:t>Gán</a:t>
            </a:r>
            <a:r>
              <a:rPr lang="en-GB" sz="72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GB" sz="7200" b="1" err="1">
                <a:solidFill>
                  <a:schemeClr val="tx1"/>
                </a:solidFill>
                <a:latin typeface="Times New Roman"/>
                <a:cs typeface="Times New Roman"/>
              </a:rPr>
              <a:t>nhãn</a:t>
            </a:r>
            <a:r>
              <a:rPr lang="en-GB" sz="72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GB" sz="7200" b="1" err="1">
                <a:solidFill>
                  <a:schemeClr val="tx1"/>
                </a:solidFill>
                <a:latin typeface="Times New Roman"/>
                <a:cs typeface="Times New Roman"/>
              </a:rPr>
              <a:t>từ</a:t>
            </a:r>
            <a:r>
              <a:rPr lang="en-GB" sz="72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GB" sz="7200" b="1" err="1">
                <a:solidFill>
                  <a:schemeClr val="tx1"/>
                </a:solidFill>
                <a:latin typeface="Times New Roman"/>
                <a:cs typeface="Times New Roman"/>
              </a:rPr>
              <a:t>loại</a:t>
            </a:r>
            <a:endParaRPr lang="en-GB" sz="7200" b="1">
              <a:solidFill>
                <a:schemeClr val="tx1"/>
              </a:solidFill>
              <a:latin typeface="Calibri Light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73768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B74DD-36AD-40BE-8F9B-E1D9CC288D83}"/>
              </a:ext>
            </a:extLst>
          </p:cNvPr>
          <p:cNvSpPr txBox="1"/>
          <p:nvPr/>
        </p:nvSpPr>
        <p:spPr>
          <a:xfrm>
            <a:off x="2658405" y="262401"/>
            <a:ext cx="897241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600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📖 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III.1: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Gán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nhãn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từ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loại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theo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mô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hình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hidden Markov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0088551-6E1D-4E5A-A402-331CA21E2F43}"/>
              </a:ext>
            </a:extLst>
          </p:cNvPr>
          <p:cNvSpPr txBox="1"/>
          <p:nvPr/>
        </p:nvSpPr>
        <p:spPr>
          <a:xfrm>
            <a:off x="2378591" y="12265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err="1">
                <a:latin typeface="Arial"/>
                <a:cs typeface="Arial"/>
              </a:rPr>
              <a:t>Markov</a:t>
            </a:r>
            <a:r>
              <a:rPr lang="vi-VN" b="1">
                <a:latin typeface="Arial"/>
                <a:cs typeface="Arial"/>
              </a:rPr>
              <a:t> </a:t>
            </a:r>
            <a:r>
              <a:rPr lang="vi-VN" b="1" err="1">
                <a:latin typeface="Arial"/>
                <a:cs typeface="Arial"/>
              </a:rPr>
              <a:t>chain</a:t>
            </a:r>
            <a:r>
              <a:rPr lang="vi-VN" b="1">
                <a:latin typeface="Arial"/>
                <a:cs typeface="Arial"/>
              </a:rPr>
              <a:t>: 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2BF6764-1297-45A4-8F02-7379DC401A0A}"/>
              </a:ext>
            </a:extLst>
          </p:cNvPr>
          <p:cNvSpPr txBox="1"/>
          <p:nvPr/>
        </p:nvSpPr>
        <p:spPr>
          <a:xfrm>
            <a:off x="2325130" y="1902940"/>
            <a:ext cx="78609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HMM </a:t>
            </a:r>
            <a:r>
              <a:rPr lang="en-US" err="1">
                <a:latin typeface="Times New Roman"/>
                <a:cs typeface="Times New Roman"/>
              </a:rPr>
              <a:t>là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mô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hình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thống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kê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có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chứa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các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tham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quan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sát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các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tham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ẩn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chưa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biết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vi-VN">
              <a:latin typeface="Times New Roman"/>
              <a:cs typeface="Times New Roman"/>
            </a:endParaRPr>
          </a:p>
        </p:txBody>
      </p:sp>
      <p:pic>
        <p:nvPicPr>
          <p:cNvPr id="5" name="Hình ảnh 6">
            <a:extLst>
              <a:ext uri="{FF2B5EF4-FFF2-40B4-BE49-F238E27FC236}">
                <a16:creationId xmlns:a16="http://schemas.microsoft.com/office/drawing/2014/main" id="{D96211C5-ABC8-4593-875C-E2B4EF68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00" y="2854973"/>
            <a:ext cx="5164247" cy="2824877"/>
          </a:xfrm>
          <a:prstGeom prst="rect">
            <a:avLst/>
          </a:prstGeom>
        </p:spPr>
      </p:pic>
      <p:pic>
        <p:nvPicPr>
          <p:cNvPr id="7" name="Hình ảnh 7">
            <a:extLst>
              <a:ext uri="{FF2B5EF4-FFF2-40B4-BE49-F238E27FC236}">
                <a16:creationId xmlns:a16="http://schemas.microsoft.com/office/drawing/2014/main" id="{AAC88C69-A843-4A8A-80AC-C9178F71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496" y="3025042"/>
            <a:ext cx="5290158" cy="26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911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B74DD-36AD-40BE-8F9B-E1D9CC288D83}"/>
              </a:ext>
            </a:extLst>
          </p:cNvPr>
          <p:cNvSpPr txBox="1"/>
          <p:nvPr/>
        </p:nvSpPr>
        <p:spPr>
          <a:xfrm>
            <a:off x="2552936" y="262401"/>
            <a:ext cx="9420500" cy="15081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📖 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III.2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Ví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dụ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áp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dụng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thuật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toán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viterbi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lên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mô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hình</a:t>
            </a:r>
            <a:r>
              <a:rPr lang="en-GB" sz="2800" b="1" dirty="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hidden </a:t>
            </a:r>
            <a:r>
              <a:rPr lang="en-GB" sz="2800" b="1" dirty="0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markov</a:t>
            </a:r>
            <a:endParaRPr lang="en-GB" sz="2800" b="1" dirty="0" err="1">
              <a:latin typeface="Times New Roman"/>
              <a:ea typeface="Roboto Condensed"/>
              <a:cs typeface="Times New Roman"/>
            </a:endParaRPr>
          </a:p>
          <a:p>
            <a:endParaRPr lang="en-GB" sz="2800" b="1" dirty="0">
              <a:latin typeface="Times New Roman"/>
              <a:ea typeface="Roboto Condensed"/>
              <a:cs typeface="Times New Roman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64E82F8-2A34-45DF-9FE8-42C7B8AD0A3A}"/>
              </a:ext>
            </a:extLst>
          </p:cNvPr>
          <p:cNvSpPr txBox="1"/>
          <p:nvPr/>
        </p:nvSpPr>
        <p:spPr>
          <a:xfrm>
            <a:off x="2978813" y="1192947"/>
            <a:ext cx="5279982" cy="3422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>
                <a:latin typeface="Times New Roman"/>
                <a:cs typeface="Times New Roman"/>
              </a:rPr>
              <a:t>Cho </a:t>
            </a:r>
            <a:r>
              <a:rPr lang="en-US" b="1" err="1">
                <a:latin typeface="Times New Roman"/>
                <a:cs typeface="Times New Roman"/>
              </a:rPr>
              <a:t>các</a:t>
            </a:r>
            <a:r>
              <a:rPr lang="en-US" b="1">
                <a:latin typeface="Times New Roman"/>
                <a:cs typeface="Times New Roman"/>
              </a:rPr>
              <a:t> </a:t>
            </a:r>
            <a:r>
              <a:rPr lang="en-US" b="1" err="1">
                <a:latin typeface="Times New Roman"/>
                <a:cs typeface="Times New Roman"/>
              </a:rPr>
              <a:t>câu</a:t>
            </a:r>
            <a:r>
              <a:rPr lang="en-US" b="1">
                <a:latin typeface="Times New Roman"/>
                <a:cs typeface="Times New Roman"/>
              </a:rPr>
              <a:t>: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a) </a:t>
            </a:r>
            <a:r>
              <a:rPr lang="en-US" err="1">
                <a:latin typeface="Times New Roman"/>
                <a:ea typeface="+mn-lt"/>
                <a:cs typeface="+mn-lt"/>
              </a:rPr>
              <a:t>thông_báo</a:t>
            </a:r>
            <a:r>
              <a:rPr lang="en-US">
                <a:latin typeface="Times New Roman"/>
                <a:ea typeface="+mn-lt"/>
                <a:cs typeface="+mn-lt"/>
              </a:rPr>
              <a:t>/NN </a:t>
            </a:r>
            <a:r>
              <a:rPr lang="en-US" err="1">
                <a:latin typeface="Times New Roman"/>
                <a:ea typeface="+mn-lt"/>
                <a:cs typeface="+mn-lt"/>
              </a:rPr>
              <a:t>có</a:t>
            </a:r>
            <a:r>
              <a:rPr lang="en-US">
                <a:latin typeface="Times New Roman"/>
                <a:ea typeface="+mn-lt"/>
                <a:cs typeface="+mn-lt"/>
              </a:rPr>
              <a:t>/VB </a:t>
            </a:r>
            <a:r>
              <a:rPr lang="en-US" err="1">
                <a:latin typeface="Times New Roman"/>
                <a:ea typeface="+mn-lt"/>
                <a:cs typeface="+mn-lt"/>
              </a:rPr>
              <a:t>nhiều</a:t>
            </a:r>
            <a:r>
              <a:rPr lang="en-US">
                <a:latin typeface="Times New Roman"/>
                <a:ea typeface="+mn-lt"/>
                <a:cs typeface="+mn-lt"/>
              </a:rPr>
              <a:t>/JJ </a:t>
            </a:r>
            <a:r>
              <a:rPr lang="en-US" err="1">
                <a:latin typeface="Times New Roman"/>
                <a:ea typeface="+mn-lt"/>
                <a:cs typeface="+mn-lt"/>
              </a:rPr>
              <a:t>điểm</a:t>
            </a:r>
            <a:r>
              <a:rPr lang="en-US">
                <a:latin typeface="Times New Roman"/>
                <a:ea typeface="+mn-lt"/>
                <a:cs typeface="+mn-lt"/>
              </a:rPr>
              <a:t>/NN </a:t>
            </a:r>
            <a:r>
              <a:rPr lang="en-US" err="1">
                <a:latin typeface="Times New Roman"/>
                <a:ea typeface="+mn-lt"/>
                <a:cs typeface="+mn-lt"/>
              </a:rPr>
              <a:t>mới</a:t>
            </a:r>
            <a:r>
              <a:rPr lang="en-US">
                <a:latin typeface="Times New Roman"/>
                <a:ea typeface="+mn-lt"/>
                <a:cs typeface="+mn-lt"/>
              </a:rPr>
              <a:t>/JJ</a:t>
            </a:r>
            <a:endParaRPr lang="en-US" err="1">
              <a:latin typeface="Times New Roman"/>
              <a:ea typeface="+mn-lt"/>
              <a:cs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b) </a:t>
            </a:r>
            <a:r>
              <a:rPr lang="en-US" err="1">
                <a:latin typeface="Times New Roman"/>
                <a:ea typeface="+mn-lt"/>
                <a:cs typeface="+mn-lt"/>
              </a:rPr>
              <a:t>cô</a:t>
            </a:r>
            <a:r>
              <a:rPr lang="en-US">
                <a:latin typeface="Times New Roman"/>
                <a:ea typeface="+mn-lt"/>
                <a:cs typeface="+mn-lt"/>
              </a:rPr>
              <a:t>/NN </a:t>
            </a:r>
            <a:r>
              <a:rPr lang="en-US" err="1">
                <a:latin typeface="Times New Roman"/>
                <a:ea typeface="+mn-lt"/>
                <a:cs typeface="+mn-lt"/>
              </a:rPr>
              <a:t>thông_báo</a:t>
            </a:r>
            <a:r>
              <a:rPr lang="en-US">
                <a:latin typeface="Times New Roman"/>
                <a:ea typeface="+mn-lt"/>
                <a:cs typeface="+mn-lt"/>
              </a:rPr>
              <a:t>/VB </a:t>
            </a:r>
            <a:r>
              <a:rPr lang="en-US" err="1">
                <a:latin typeface="Times New Roman"/>
                <a:ea typeface="+mn-lt"/>
                <a:cs typeface="+mn-lt"/>
              </a:rPr>
              <a:t>thời_gian</a:t>
            </a:r>
            <a:r>
              <a:rPr lang="en-US">
                <a:latin typeface="Times New Roman"/>
                <a:ea typeface="+mn-lt"/>
                <a:cs typeface="+mn-lt"/>
              </a:rPr>
              <a:t>/NN </a:t>
            </a:r>
            <a:r>
              <a:rPr lang="en-US" err="1">
                <a:latin typeface="Times New Roman"/>
                <a:ea typeface="+mn-lt"/>
                <a:cs typeface="+mn-lt"/>
              </a:rPr>
              <a:t>học</a:t>
            </a:r>
            <a:r>
              <a:rPr lang="en-US">
                <a:latin typeface="Times New Roman"/>
                <a:ea typeface="+mn-lt"/>
                <a:cs typeface="+mn-lt"/>
              </a:rPr>
              <a:t>/VB </a:t>
            </a:r>
            <a:r>
              <a:rPr lang="en-US" err="1">
                <a:latin typeface="Times New Roman"/>
                <a:ea typeface="+mn-lt"/>
                <a:cs typeface="+mn-lt"/>
              </a:rPr>
              <a:t>bù</a:t>
            </a:r>
            <a:r>
              <a:rPr lang="en-US">
                <a:latin typeface="Times New Roman"/>
                <a:ea typeface="+mn-lt"/>
                <a:cs typeface="+mn-lt"/>
              </a:rPr>
              <a:t>/VB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c) </a:t>
            </a:r>
            <a:r>
              <a:rPr lang="en-US" err="1">
                <a:latin typeface="Times New Roman"/>
                <a:ea typeface="+mn-lt"/>
                <a:cs typeface="+mn-lt"/>
              </a:rPr>
              <a:t>học_sinh</a:t>
            </a:r>
            <a:r>
              <a:rPr lang="en-US">
                <a:latin typeface="Times New Roman"/>
                <a:ea typeface="+mn-lt"/>
                <a:cs typeface="+mn-lt"/>
              </a:rPr>
              <a:t>/NN </a:t>
            </a:r>
            <a:r>
              <a:rPr lang="en-US" err="1">
                <a:latin typeface="Times New Roman"/>
                <a:ea typeface="+mn-lt"/>
                <a:cs typeface="+mn-lt"/>
              </a:rPr>
              <a:t>có</a:t>
            </a:r>
            <a:r>
              <a:rPr lang="en-US">
                <a:latin typeface="Times New Roman"/>
                <a:ea typeface="+mn-lt"/>
                <a:cs typeface="+mn-lt"/>
              </a:rPr>
              <a:t>/VB </a:t>
            </a:r>
            <a:r>
              <a:rPr lang="en-US" err="1">
                <a:latin typeface="Times New Roman"/>
                <a:ea typeface="+mn-lt"/>
                <a:cs typeface="+mn-lt"/>
              </a:rPr>
              <a:t>nhiều</a:t>
            </a:r>
            <a:r>
              <a:rPr lang="en-US">
                <a:latin typeface="Times New Roman"/>
                <a:ea typeface="+mn-lt"/>
                <a:cs typeface="+mn-lt"/>
              </a:rPr>
              <a:t>/JJ </a:t>
            </a:r>
            <a:r>
              <a:rPr lang="en-US" err="1">
                <a:latin typeface="Times New Roman"/>
                <a:ea typeface="+mn-lt"/>
                <a:cs typeface="+mn-lt"/>
              </a:rPr>
              <a:t>thời_gian</a:t>
            </a:r>
            <a:r>
              <a:rPr lang="en-US">
                <a:latin typeface="Times New Roman"/>
                <a:ea typeface="+mn-lt"/>
                <a:cs typeface="+mn-lt"/>
              </a:rPr>
              <a:t>/NN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d) </a:t>
            </a:r>
            <a:r>
              <a:rPr lang="en-US" err="1">
                <a:latin typeface="Times New Roman"/>
                <a:ea typeface="+mn-lt"/>
                <a:cs typeface="+mn-lt"/>
              </a:rPr>
              <a:t>bé</a:t>
            </a:r>
            <a:r>
              <a:rPr lang="en-US">
                <a:latin typeface="Times New Roman"/>
                <a:ea typeface="+mn-lt"/>
                <a:cs typeface="+mn-lt"/>
              </a:rPr>
              <a:t>/NN </a:t>
            </a:r>
            <a:r>
              <a:rPr lang="en-US" err="1">
                <a:latin typeface="Times New Roman"/>
                <a:ea typeface="+mn-lt"/>
                <a:cs typeface="+mn-lt"/>
              </a:rPr>
              <a:t>mới</a:t>
            </a:r>
            <a:r>
              <a:rPr lang="en-US">
                <a:latin typeface="Times New Roman"/>
                <a:ea typeface="+mn-lt"/>
                <a:cs typeface="+mn-lt"/>
              </a:rPr>
              <a:t>/JJ </a:t>
            </a:r>
            <a:r>
              <a:rPr lang="en-US" err="1">
                <a:latin typeface="Times New Roman"/>
                <a:ea typeface="+mn-lt"/>
                <a:cs typeface="+mn-lt"/>
              </a:rPr>
              <a:t>sinh</a:t>
            </a:r>
            <a:r>
              <a:rPr lang="en-US">
                <a:latin typeface="Times New Roman"/>
                <a:ea typeface="+mn-lt"/>
                <a:cs typeface="+mn-lt"/>
              </a:rPr>
              <a:t>/VB</a:t>
            </a:r>
            <a:endParaRPr lang="en-US" err="1">
              <a:latin typeface="Times New Roman"/>
              <a:ea typeface="+mn-lt"/>
              <a:cs typeface="+mn-lt"/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err="1">
                <a:latin typeface="Times New Roman"/>
                <a:cs typeface="Times New Roman"/>
              </a:rPr>
              <a:t>Gán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nhãn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cho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câu</a:t>
            </a:r>
            <a:r>
              <a:rPr lang="en-US">
                <a:latin typeface="Times New Roman"/>
                <a:cs typeface="Times New Roman"/>
              </a:rPr>
              <a:t>: </a:t>
            </a:r>
            <a:endParaRPr lang="en-US" err="1">
              <a:latin typeface="Avenir Next LT Pro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vi-VN" b="1" i="1" err="1">
                <a:latin typeface="Times New Roman"/>
                <a:ea typeface="+mn-lt"/>
                <a:cs typeface="Times New Roman"/>
              </a:rPr>
              <a:t>mới</a:t>
            </a:r>
            <a:r>
              <a:rPr lang="vi-VN" b="1" i="1">
                <a:latin typeface="Times New Roman"/>
                <a:ea typeface="+mn-lt"/>
                <a:cs typeface="Times New Roman"/>
              </a:rPr>
              <a:t> </a:t>
            </a:r>
            <a:r>
              <a:rPr lang="vi-VN" b="1" i="1" err="1">
                <a:latin typeface="Times New Roman"/>
                <a:ea typeface="+mn-lt"/>
                <a:cs typeface="Times New Roman"/>
              </a:rPr>
              <a:t>thông_báo</a:t>
            </a:r>
            <a:r>
              <a:rPr lang="vi-VN" b="1" i="1">
                <a:latin typeface="Times New Roman"/>
                <a:ea typeface="+mn-lt"/>
                <a:cs typeface="Times New Roman"/>
              </a:rPr>
              <a:t> </a:t>
            </a:r>
            <a:r>
              <a:rPr lang="vi-VN" b="1" i="1" err="1">
                <a:latin typeface="Times New Roman"/>
                <a:ea typeface="+mn-lt"/>
                <a:cs typeface="Times New Roman"/>
              </a:rPr>
              <a:t>thời_gian</a:t>
            </a:r>
            <a:r>
              <a:rPr lang="vi-VN" b="1" i="1">
                <a:latin typeface="Times New Roman"/>
                <a:ea typeface="+mn-lt"/>
                <a:cs typeface="Times New Roman"/>
              </a:rPr>
              <a:t> </a:t>
            </a:r>
            <a:r>
              <a:rPr lang="vi-VN" b="1" i="1" err="1">
                <a:latin typeface="Times New Roman"/>
                <a:ea typeface="+mn-lt"/>
                <a:cs typeface="Times New Roman"/>
              </a:rPr>
              <a:t>học</a:t>
            </a:r>
            <a:endParaRPr lang="en-US" err="1"/>
          </a:p>
          <a:p>
            <a:pPr algn="l"/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FE88C6-69AF-49A2-86E4-93003BAA6192}"/>
              </a:ext>
            </a:extLst>
          </p:cNvPr>
          <p:cNvSpPr txBox="1"/>
          <p:nvPr/>
        </p:nvSpPr>
        <p:spPr>
          <a:xfrm>
            <a:off x="2866396" y="4813781"/>
            <a:ext cx="44408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i="1">
                <a:latin typeface="Times New Roman"/>
                <a:cs typeface="Times New Roman"/>
              </a:rPr>
              <a:t>- </a:t>
            </a:r>
            <a:r>
              <a:rPr lang="vi-VN" sz="2000" err="1">
                <a:latin typeface="Times New Roman"/>
                <a:cs typeface="Times New Roman"/>
              </a:rPr>
              <a:t>Tính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toán</a:t>
            </a:r>
            <a:r>
              <a:rPr lang="vi-VN" sz="2000">
                <a:latin typeface="Times New Roman"/>
                <a:cs typeface="Times New Roman"/>
              </a:rPr>
              <a:t> 2 ma </a:t>
            </a:r>
            <a:r>
              <a:rPr lang="vi-VN" sz="2000" err="1">
                <a:latin typeface="Times New Roman"/>
                <a:cs typeface="Times New Roman"/>
              </a:rPr>
              <a:t>trận</a:t>
            </a:r>
            <a:r>
              <a:rPr lang="vi-VN" sz="2000">
                <a:latin typeface="Times New Roman"/>
                <a:cs typeface="Times New Roman"/>
              </a:rPr>
              <a:t>:</a:t>
            </a:r>
            <a:endParaRPr lang="vi-VN" sz="2000" i="1">
              <a:latin typeface="Times New Roman"/>
              <a:cs typeface="Times New Roman"/>
            </a:endParaRPr>
          </a:p>
          <a:p>
            <a:r>
              <a:rPr lang="vi-VN">
                <a:solidFill>
                  <a:srgbClr val="0070C0"/>
                </a:solidFill>
                <a:latin typeface="Times New Roman"/>
                <a:cs typeface="Times New Roman"/>
              </a:rPr>
              <a:t>Ma </a:t>
            </a:r>
            <a:r>
              <a:rPr lang="vi-VN" err="1">
                <a:solidFill>
                  <a:srgbClr val="0070C0"/>
                </a:solidFill>
                <a:latin typeface="Times New Roman"/>
                <a:cs typeface="Times New Roman"/>
              </a:rPr>
              <a:t>trận</a:t>
            </a:r>
            <a:r>
              <a:rPr lang="vi-VN">
                <a:solidFill>
                  <a:srgbClr val="0070C0"/>
                </a:solidFill>
                <a:latin typeface="Times New Roman"/>
                <a:cs typeface="Times New Roman"/>
              </a:rPr>
              <a:t> A</a:t>
            </a:r>
            <a:r>
              <a:rPr lang="vi-VN">
                <a:latin typeface="Times New Roman"/>
                <a:cs typeface="Times New Roman"/>
              </a:rPr>
              <a:t>: ma trân </a:t>
            </a:r>
            <a:r>
              <a:rPr lang="vi-VN" err="1">
                <a:latin typeface="Times New Roman"/>
                <a:cs typeface="Times New Roman"/>
              </a:rPr>
              <a:t>chuyển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đổi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trạng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thái</a:t>
            </a:r>
            <a:endParaRPr lang="vi-VN">
              <a:latin typeface="Times New Roman"/>
              <a:cs typeface="Times New Roman"/>
            </a:endParaRPr>
          </a:p>
          <a:p>
            <a:r>
              <a:rPr lang="vi-VN">
                <a:solidFill>
                  <a:srgbClr val="0070C0"/>
                </a:solidFill>
                <a:latin typeface="Times New Roman"/>
                <a:cs typeface="Times New Roman"/>
              </a:rPr>
              <a:t>Ma </a:t>
            </a:r>
            <a:r>
              <a:rPr lang="vi-VN" err="1">
                <a:solidFill>
                  <a:srgbClr val="0070C0"/>
                </a:solidFill>
                <a:latin typeface="Times New Roman"/>
                <a:cs typeface="Times New Roman"/>
              </a:rPr>
              <a:t>trận</a:t>
            </a:r>
            <a:r>
              <a:rPr lang="vi-VN">
                <a:solidFill>
                  <a:srgbClr val="0070C0"/>
                </a:solidFill>
                <a:latin typeface="Times New Roman"/>
                <a:cs typeface="Times New Roman"/>
              </a:rPr>
              <a:t> B</a:t>
            </a:r>
            <a:r>
              <a:rPr lang="vi-VN">
                <a:latin typeface="Times New Roman"/>
                <a:cs typeface="Times New Roman"/>
              </a:rPr>
              <a:t>: ma </a:t>
            </a:r>
            <a:r>
              <a:rPr lang="vi-VN" err="1">
                <a:latin typeface="Times New Roman"/>
                <a:cs typeface="Times New Roman"/>
              </a:rPr>
              <a:t>trận</a:t>
            </a:r>
            <a:r>
              <a:rPr lang="vi-VN">
                <a:latin typeface="Times New Roman"/>
                <a:cs typeface="Times New Roman"/>
              </a:rPr>
              <a:t> </a:t>
            </a:r>
            <a:r>
              <a:rPr lang="vi-VN" err="1">
                <a:latin typeface="Times New Roman"/>
                <a:cs typeface="Times New Roman"/>
              </a:rPr>
              <a:t>xác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suất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các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từ</a:t>
            </a:r>
            <a:r>
              <a:rPr lang="vi-VN">
                <a:latin typeface="Times New Roman"/>
                <a:cs typeface="Times New Roman"/>
              </a:rPr>
              <a:t> trong câu</a:t>
            </a:r>
          </a:p>
        </p:txBody>
      </p:sp>
    </p:spTree>
    <p:extLst>
      <p:ext uri="{BB962C8B-B14F-4D97-AF65-F5344CB8AC3E}">
        <p14:creationId xmlns:p14="http://schemas.microsoft.com/office/powerpoint/2010/main" val="20841030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9346D3-A7DC-4A4F-B827-65C2BE16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62" y="2887511"/>
            <a:ext cx="3078407" cy="1621371"/>
          </a:xfrm>
        </p:spPr>
        <p:txBody>
          <a:bodyPr/>
          <a:lstStyle/>
          <a:p>
            <a:br>
              <a:rPr lang="vi-VN" sz="2000">
                <a:latin typeface="Times New Roman"/>
                <a:cs typeface="Times New Roman"/>
              </a:rPr>
            </a:br>
            <a:br>
              <a:rPr lang="vi-VN" sz="2000">
                <a:latin typeface="Times New Roman"/>
                <a:cs typeface="Times New Roman"/>
              </a:rPr>
            </a:br>
            <a:br>
              <a:rPr lang="vi-VN" sz="2000">
                <a:latin typeface="Times New Roman"/>
                <a:cs typeface="Times New Roman"/>
              </a:rPr>
            </a:br>
            <a:r>
              <a:rPr lang="vi-VN" sz="2000" err="1">
                <a:latin typeface="Times New Roman"/>
                <a:cs typeface="Times New Roman"/>
              </a:rPr>
              <a:t>Chuỗi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nhãn</a:t>
            </a:r>
            <a:r>
              <a:rPr lang="vi-VN" sz="2000">
                <a:latin typeface="Times New Roman"/>
                <a:cs typeface="Times New Roman"/>
              </a:rPr>
              <a:t>:</a:t>
            </a:r>
            <a:br>
              <a:rPr lang="vi-VN" sz="2000">
                <a:latin typeface="Times New Roman"/>
                <a:cs typeface="Times New Roman"/>
              </a:rPr>
            </a:br>
            <a:r>
              <a:rPr lang="vi-VN" sz="2000">
                <a:latin typeface="Times New Roman"/>
                <a:cs typeface="Times New Roman"/>
              </a:rPr>
              <a:t>&lt;S&gt; NN VB JJ NN JJ</a:t>
            </a:r>
            <a:br>
              <a:rPr lang="vi-VN" sz="2000">
                <a:latin typeface="Times New Roman"/>
                <a:cs typeface="Times New Roman"/>
              </a:rPr>
            </a:br>
            <a:r>
              <a:rPr lang="vi-VN" sz="2000">
                <a:latin typeface="Times New Roman"/>
                <a:cs typeface="Times New Roman"/>
              </a:rPr>
              <a:t>&lt;S&gt; NN VB NN VB </a:t>
            </a:r>
            <a:r>
              <a:rPr lang="vi-VN" sz="2000" err="1">
                <a:latin typeface="Times New Roman"/>
                <a:cs typeface="Times New Roman"/>
              </a:rPr>
              <a:t>VB</a:t>
            </a:r>
            <a:br>
              <a:rPr lang="en-US" sz="2000"/>
            </a:br>
            <a:r>
              <a:rPr lang="en-US" sz="2000">
                <a:latin typeface="Times New Roman"/>
                <a:cs typeface="Times New Roman"/>
              </a:rPr>
              <a:t>&lt;S&gt; NN VB JJ NN</a:t>
            </a:r>
            <a:br>
              <a:rPr lang="en-US" sz="2000">
                <a:latin typeface="Times New Roman"/>
                <a:cs typeface="Times New Roman"/>
              </a:rPr>
            </a:br>
            <a:r>
              <a:rPr lang="en-US" sz="2000">
                <a:latin typeface="Times New Roman"/>
                <a:cs typeface="Times New Roman"/>
              </a:rPr>
              <a:t>&lt;S&gt; NN JJ VB</a:t>
            </a:r>
            <a:endParaRPr lang="vi-VN" sz="2000">
              <a:latin typeface="Times New Roman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0074A0-4D77-4492-8751-EC8483062F2F}"/>
              </a:ext>
            </a:extLst>
          </p:cNvPr>
          <p:cNvSpPr txBox="1"/>
          <p:nvPr/>
        </p:nvSpPr>
        <p:spPr>
          <a:xfrm>
            <a:off x="3202988" y="262401"/>
            <a:ext cx="794268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600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📖</a:t>
            </a:r>
            <a:r>
              <a:rPr lang="en-GB" sz="2800" b="1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III.2.1 Ma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trận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A</a:t>
            </a:r>
            <a:endParaRPr lang="en-US" sz="2800" b="1">
              <a:latin typeface="Times New Roman"/>
              <a:cs typeface="Times New Roman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F0A0BCF3-3087-4ABA-8BD5-133B07964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2354"/>
              </p:ext>
            </p:extLst>
          </p:nvPr>
        </p:nvGraphicFramePr>
        <p:xfrm>
          <a:off x="4736757" y="1022394"/>
          <a:ext cx="4149299" cy="180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82">
                  <a:extLst>
                    <a:ext uri="{9D8B030D-6E8A-4147-A177-3AD203B41FA5}">
                      <a16:colId xmlns:a16="http://schemas.microsoft.com/office/drawing/2014/main" val="415468347"/>
                    </a:ext>
                  </a:extLst>
                </a:gridCol>
                <a:gridCol w="987927">
                  <a:extLst>
                    <a:ext uri="{9D8B030D-6E8A-4147-A177-3AD203B41FA5}">
                      <a16:colId xmlns:a16="http://schemas.microsoft.com/office/drawing/2014/main" val="3014834820"/>
                    </a:ext>
                  </a:extLst>
                </a:gridCol>
                <a:gridCol w="1009882">
                  <a:extLst>
                    <a:ext uri="{9D8B030D-6E8A-4147-A177-3AD203B41FA5}">
                      <a16:colId xmlns:a16="http://schemas.microsoft.com/office/drawing/2014/main" val="2563116468"/>
                    </a:ext>
                  </a:extLst>
                </a:gridCol>
                <a:gridCol w="1141608">
                  <a:extLst>
                    <a:ext uri="{9D8B030D-6E8A-4147-A177-3AD203B41FA5}">
                      <a16:colId xmlns:a16="http://schemas.microsoft.com/office/drawing/2014/main" val="2340227097"/>
                    </a:ext>
                  </a:extLst>
                </a:gridCol>
              </a:tblGrid>
              <a:tr h="364537">
                <a:tc>
                  <a:txBody>
                    <a:bodyPr/>
                    <a:lstStyle/>
                    <a:p>
                      <a:pPr fontAlgn="b"/>
                      <a:endParaRPr lang="vi-VN" sz="2000">
                        <a:effectLst/>
                        <a:latin typeface="Times New Roman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NN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VB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JJ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93432108"/>
                  </a:ext>
                </a:extLst>
              </a:tr>
              <a:tr h="322967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&lt;S&gt;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20553673"/>
                  </a:ext>
                </a:extLst>
              </a:tr>
              <a:tr h="322967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NN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75628143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VB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1378711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JJ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87876013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DC02A7D3-FABC-4660-9D4A-05FC927B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2755"/>
              </p:ext>
            </p:extLst>
          </p:nvPr>
        </p:nvGraphicFramePr>
        <p:xfrm>
          <a:off x="4824830" y="4038950"/>
          <a:ext cx="3522315" cy="198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557">
                  <a:extLst>
                    <a:ext uri="{9D8B030D-6E8A-4147-A177-3AD203B41FA5}">
                      <a16:colId xmlns:a16="http://schemas.microsoft.com/office/drawing/2014/main" val="1256079127"/>
                    </a:ext>
                  </a:extLst>
                </a:gridCol>
                <a:gridCol w="913192">
                  <a:extLst>
                    <a:ext uri="{9D8B030D-6E8A-4147-A177-3AD203B41FA5}">
                      <a16:colId xmlns:a16="http://schemas.microsoft.com/office/drawing/2014/main" val="3547865862"/>
                    </a:ext>
                  </a:extLst>
                </a:gridCol>
                <a:gridCol w="875920">
                  <a:extLst>
                    <a:ext uri="{9D8B030D-6E8A-4147-A177-3AD203B41FA5}">
                      <a16:colId xmlns:a16="http://schemas.microsoft.com/office/drawing/2014/main" val="1588599997"/>
                    </a:ext>
                  </a:extLst>
                </a:gridCol>
                <a:gridCol w="838646">
                  <a:extLst>
                    <a:ext uri="{9D8B030D-6E8A-4147-A177-3AD203B41FA5}">
                      <a16:colId xmlns:a16="http://schemas.microsoft.com/office/drawing/2014/main" val="2512241202"/>
                    </a:ext>
                  </a:extLst>
                </a:gridCol>
              </a:tblGrid>
              <a:tr h="403640">
                <a:tc>
                  <a:txBody>
                    <a:bodyPr/>
                    <a:lstStyle/>
                    <a:p>
                      <a:pPr algn="ctr" fontAlgn="b"/>
                      <a:endParaRPr lang="vi-VN" sz="2000">
                        <a:effectLst/>
                        <a:latin typeface="Times New Roman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NN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VB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>
                          <a:effectLst/>
                          <a:latin typeface="Times New Roman"/>
                        </a:rPr>
                        <a:t>JJ</a:t>
                      </a:r>
                      <a:endParaRPr lang="vi-VN"/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3854013092"/>
                  </a:ext>
                </a:extLst>
              </a:tr>
              <a:tr h="403640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&lt;S&gt;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0.9972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2.49e-4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 b="0" i="0" u="none" strike="noStrike" noProof="0">
                          <a:effectLst/>
                          <a:latin typeface="Times New Roman"/>
                        </a:rPr>
                        <a:t>2.49e-4</a:t>
                      </a:r>
                      <a:endParaRPr lang="vi-VN" sz="2000">
                        <a:effectLst/>
                        <a:latin typeface="Times New Roman"/>
                      </a:endParaRPr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3304345977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NN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1.66e-4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0.6655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>
                          <a:effectLst/>
                          <a:latin typeface="Times New Roman"/>
                        </a:rPr>
                        <a:t>0.333</a:t>
                      </a:r>
                      <a:endParaRPr lang="vi-VN"/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1263785323"/>
                  </a:ext>
                </a:extLst>
              </a:tr>
              <a:tr h="403640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VB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0.250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0.250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>
                          <a:effectLst/>
                          <a:latin typeface="Times New Roman"/>
                        </a:rPr>
                        <a:t>0.500</a:t>
                      </a:r>
                      <a:endParaRPr lang="vi-VN"/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3562235658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JJ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0.664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0.332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>
                          <a:effectLst/>
                          <a:latin typeface="Times New Roman"/>
                        </a:rPr>
                        <a:t>3.32e-4</a:t>
                      </a:r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2362490970"/>
                  </a:ext>
                </a:extLst>
              </a:tr>
            </a:tbl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FD61DEF-12B7-4F58-8E23-A8C457115AC7}"/>
              </a:ext>
            </a:extLst>
          </p:cNvPr>
          <p:cNvSpPr txBox="1"/>
          <p:nvPr/>
        </p:nvSpPr>
        <p:spPr>
          <a:xfrm>
            <a:off x="669680" y="48923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/>
              <a:t>Laplace</a:t>
            </a:r>
            <a:r>
              <a:rPr lang="vi-VN"/>
              <a:t> </a:t>
            </a:r>
            <a:r>
              <a:rPr lang="vi-VN" err="1"/>
              <a:t>smoothing</a:t>
            </a:r>
            <a:r>
              <a:rPr lang="vi-VN"/>
              <a:t>: </a:t>
            </a:r>
          </a:p>
        </p:txBody>
      </p:sp>
      <p:pic>
        <p:nvPicPr>
          <p:cNvPr id="5" name="Hình ảnh 7" descr="Ảnh có chứa văn bản&#10;&#10;Mô tả được tự động tạo">
            <a:extLst>
              <a:ext uri="{FF2B5EF4-FFF2-40B4-BE49-F238E27FC236}">
                <a16:creationId xmlns:a16="http://schemas.microsoft.com/office/drawing/2014/main" id="{ED4C1803-7367-4609-A867-A036A3C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4" y="5367480"/>
            <a:ext cx="2743200" cy="563336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E71E57B-7F9F-4141-BB90-8B69C4BF6942}"/>
              </a:ext>
            </a:extLst>
          </p:cNvPr>
          <p:cNvSpPr txBox="1"/>
          <p:nvPr/>
        </p:nvSpPr>
        <p:spPr>
          <a:xfrm>
            <a:off x="2772428" y="12066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/>
              <a:t>Ma </a:t>
            </a:r>
            <a:r>
              <a:rPr lang="vi-VN" err="1"/>
              <a:t>trận</a:t>
            </a:r>
            <a:r>
              <a:rPr lang="vi-VN"/>
              <a:t> A:</a:t>
            </a:r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137222CA-C73B-4CDA-B4D2-DED2E9F22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22552"/>
              </p:ext>
            </p:extLst>
          </p:nvPr>
        </p:nvGraphicFramePr>
        <p:xfrm>
          <a:off x="5019933" y="3822820"/>
          <a:ext cx="4191000" cy="19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19238836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7097867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1657276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09792728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80323985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auto"/>
                      <a:r>
                        <a:rPr lang="vi-VN" sz="2000">
                          <a:effectLst/>
                        </a:rPr>
                        <a:t>​</a:t>
                      </a:r>
                      <a:endParaRPr lang="vi-VN" sz="2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NN​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VB​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JJ​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vi-VN" sz="2000">
                          <a:effectLst/>
                        </a:rPr>
                        <a:t>​</a:t>
                      </a:r>
                      <a:endParaRPr lang="vi-VN" sz="2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453082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&lt;S&gt;​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7​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210953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NN​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9​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577783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VB​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2​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2​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7​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172642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JJ​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2​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>
                          <a:effectLst/>
                        </a:rPr>
                        <a:t>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038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5993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E0074A0-4D77-4492-8751-EC8483062F2F}"/>
              </a:ext>
            </a:extLst>
          </p:cNvPr>
          <p:cNvSpPr txBox="1"/>
          <p:nvPr/>
        </p:nvSpPr>
        <p:spPr>
          <a:xfrm>
            <a:off x="3202988" y="262401"/>
            <a:ext cx="794268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600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📖</a:t>
            </a:r>
            <a:r>
              <a:rPr lang="en-GB" sz="2800" b="1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III.2.2 Ma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trận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B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7365373-9F46-4B83-B909-853D955BB016}"/>
              </a:ext>
            </a:extLst>
          </p:cNvPr>
          <p:cNvSpPr txBox="1"/>
          <p:nvPr/>
        </p:nvSpPr>
        <p:spPr>
          <a:xfrm>
            <a:off x="2417561" y="1094092"/>
            <a:ext cx="5926235" cy="756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>
                <a:latin typeface="Times New Roman"/>
                <a:ea typeface="+mn-lt"/>
                <a:cs typeface="Times New Roman"/>
              </a:rPr>
              <a:t>Ma </a:t>
            </a:r>
            <a:r>
              <a:rPr lang="en-US" err="1">
                <a:latin typeface="Times New Roman"/>
                <a:ea typeface="+mn-lt"/>
                <a:cs typeface="Times New Roman"/>
              </a:rPr>
              <a:t>trận</a:t>
            </a:r>
            <a:r>
              <a:rPr lang="en-US">
                <a:latin typeface="Times New Roman"/>
                <a:ea typeface="+mn-lt"/>
                <a:cs typeface="Times New Roman"/>
              </a:rPr>
              <a:t> B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>
              <a:latin typeface="Times New Roman"/>
              <a:ea typeface="+mn-lt"/>
              <a:cs typeface="+mn-lt"/>
            </a:endParaRPr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C6931005-B7E1-4FED-8B8C-1BB02006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52426"/>
              </p:ext>
            </p:extLst>
          </p:nvPr>
        </p:nvGraphicFramePr>
        <p:xfrm>
          <a:off x="670916" y="1652684"/>
          <a:ext cx="9674516" cy="148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96">
                  <a:extLst>
                    <a:ext uri="{9D8B030D-6E8A-4147-A177-3AD203B41FA5}">
                      <a16:colId xmlns:a16="http://schemas.microsoft.com/office/drawing/2014/main" val="3880726570"/>
                    </a:ext>
                  </a:extLst>
                </a:gridCol>
                <a:gridCol w="1005291">
                  <a:extLst>
                    <a:ext uri="{9D8B030D-6E8A-4147-A177-3AD203B41FA5}">
                      <a16:colId xmlns:a16="http://schemas.microsoft.com/office/drawing/2014/main" val="2258254344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818505052"/>
                    </a:ext>
                  </a:extLst>
                </a:gridCol>
                <a:gridCol w="753968">
                  <a:extLst>
                    <a:ext uri="{9D8B030D-6E8A-4147-A177-3AD203B41FA5}">
                      <a16:colId xmlns:a16="http://schemas.microsoft.com/office/drawing/2014/main" val="92089982"/>
                    </a:ext>
                  </a:extLst>
                </a:gridCol>
                <a:gridCol w="718064">
                  <a:extLst>
                    <a:ext uri="{9D8B030D-6E8A-4147-A177-3AD203B41FA5}">
                      <a16:colId xmlns:a16="http://schemas.microsoft.com/office/drawing/2014/main" val="3810832035"/>
                    </a:ext>
                  </a:extLst>
                </a:gridCol>
                <a:gridCol w="718064">
                  <a:extLst>
                    <a:ext uri="{9D8B030D-6E8A-4147-A177-3AD203B41FA5}">
                      <a16:colId xmlns:a16="http://schemas.microsoft.com/office/drawing/2014/main" val="4085523581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3832529924"/>
                    </a:ext>
                  </a:extLst>
                </a:gridCol>
                <a:gridCol w="930662">
                  <a:extLst>
                    <a:ext uri="{9D8B030D-6E8A-4147-A177-3AD203B41FA5}">
                      <a16:colId xmlns:a16="http://schemas.microsoft.com/office/drawing/2014/main" val="2070488811"/>
                    </a:ext>
                  </a:extLst>
                </a:gridCol>
                <a:gridCol w="613173">
                  <a:extLst>
                    <a:ext uri="{9D8B030D-6E8A-4147-A177-3AD203B41FA5}">
                      <a16:colId xmlns:a16="http://schemas.microsoft.com/office/drawing/2014/main" val="2039896218"/>
                    </a:ext>
                  </a:extLst>
                </a:gridCol>
                <a:gridCol w="718064">
                  <a:extLst>
                    <a:ext uri="{9D8B030D-6E8A-4147-A177-3AD203B41FA5}">
                      <a16:colId xmlns:a16="http://schemas.microsoft.com/office/drawing/2014/main" val="3284389928"/>
                    </a:ext>
                  </a:extLst>
                </a:gridCol>
                <a:gridCol w="943588">
                  <a:extLst>
                    <a:ext uri="{9D8B030D-6E8A-4147-A177-3AD203B41FA5}">
                      <a16:colId xmlns:a16="http://schemas.microsoft.com/office/drawing/2014/main" val="703100945"/>
                    </a:ext>
                  </a:extLst>
                </a:gridCol>
                <a:gridCol w="492539">
                  <a:extLst>
                    <a:ext uri="{9D8B030D-6E8A-4147-A177-3AD203B41FA5}">
                      <a16:colId xmlns:a16="http://schemas.microsoft.com/office/drawing/2014/main" val="22673126"/>
                    </a:ext>
                  </a:extLst>
                </a:gridCol>
                <a:gridCol w="788479">
                  <a:extLst>
                    <a:ext uri="{9D8B030D-6E8A-4147-A177-3AD203B41FA5}">
                      <a16:colId xmlns:a16="http://schemas.microsoft.com/office/drawing/2014/main" val="1177368299"/>
                    </a:ext>
                  </a:extLst>
                </a:gridCol>
              </a:tblGrid>
              <a:tr h="375017">
                <a:tc>
                  <a:txBody>
                    <a:bodyPr/>
                    <a:lstStyle/>
                    <a:p>
                      <a:pPr algn="ctr" fontAlgn="b"/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thông_báo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có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nhiều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điểm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mới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cô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thời_gian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học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bù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học_sinh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err="1">
                          <a:effectLst/>
                          <a:latin typeface="Times New Roman"/>
                        </a:rPr>
                        <a:t>bé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sinh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77635403"/>
                  </a:ext>
                </a:extLst>
              </a:tr>
              <a:tr h="375017"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NN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69938324"/>
                  </a:ext>
                </a:extLst>
              </a:tr>
              <a:tr h="360016"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VB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24584580"/>
                  </a:ext>
                </a:extLst>
              </a:tr>
              <a:tr h="375017"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JJ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89240634"/>
                  </a:ext>
                </a:extLst>
              </a:tr>
            </a:tbl>
          </a:graphicData>
        </a:graphic>
      </p:graphicFrame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EDCA47BA-57BD-48F6-8845-247EBF90F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60215"/>
              </p:ext>
            </p:extLst>
          </p:nvPr>
        </p:nvGraphicFramePr>
        <p:xfrm>
          <a:off x="609013" y="3596431"/>
          <a:ext cx="1054606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864">
                  <a:extLst>
                    <a:ext uri="{9D8B030D-6E8A-4147-A177-3AD203B41FA5}">
                      <a16:colId xmlns:a16="http://schemas.microsoft.com/office/drawing/2014/main" val="610556510"/>
                    </a:ext>
                  </a:extLst>
                </a:gridCol>
                <a:gridCol w="1080328">
                  <a:extLst>
                    <a:ext uri="{9D8B030D-6E8A-4147-A177-3AD203B41FA5}">
                      <a16:colId xmlns:a16="http://schemas.microsoft.com/office/drawing/2014/main" val="4071157460"/>
                    </a:ext>
                  </a:extLst>
                </a:gridCol>
                <a:gridCol w="802529">
                  <a:extLst>
                    <a:ext uri="{9D8B030D-6E8A-4147-A177-3AD203B41FA5}">
                      <a16:colId xmlns:a16="http://schemas.microsoft.com/office/drawing/2014/main" val="125246752"/>
                    </a:ext>
                  </a:extLst>
                </a:gridCol>
                <a:gridCol w="823107">
                  <a:extLst>
                    <a:ext uri="{9D8B030D-6E8A-4147-A177-3AD203B41FA5}">
                      <a16:colId xmlns:a16="http://schemas.microsoft.com/office/drawing/2014/main" val="651694522"/>
                    </a:ext>
                  </a:extLst>
                </a:gridCol>
                <a:gridCol w="823107">
                  <a:extLst>
                    <a:ext uri="{9D8B030D-6E8A-4147-A177-3AD203B41FA5}">
                      <a16:colId xmlns:a16="http://schemas.microsoft.com/office/drawing/2014/main" val="3922196514"/>
                    </a:ext>
                  </a:extLst>
                </a:gridCol>
                <a:gridCol w="761374">
                  <a:extLst>
                    <a:ext uri="{9D8B030D-6E8A-4147-A177-3AD203B41FA5}">
                      <a16:colId xmlns:a16="http://schemas.microsoft.com/office/drawing/2014/main" val="1099751681"/>
                    </a:ext>
                  </a:extLst>
                </a:gridCol>
                <a:gridCol w="761374">
                  <a:extLst>
                    <a:ext uri="{9D8B030D-6E8A-4147-A177-3AD203B41FA5}">
                      <a16:colId xmlns:a16="http://schemas.microsoft.com/office/drawing/2014/main" val="1729945772"/>
                    </a:ext>
                  </a:extLst>
                </a:gridCol>
                <a:gridCol w="1049462">
                  <a:extLst>
                    <a:ext uri="{9D8B030D-6E8A-4147-A177-3AD203B41FA5}">
                      <a16:colId xmlns:a16="http://schemas.microsoft.com/office/drawing/2014/main" val="2903462847"/>
                    </a:ext>
                  </a:extLst>
                </a:gridCol>
                <a:gridCol w="761374">
                  <a:extLst>
                    <a:ext uri="{9D8B030D-6E8A-4147-A177-3AD203B41FA5}">
                      <a16:colId xmlns:a16="http://schemas.microsoft.com/office/drawing/2014/main" val="1716079181"/>
                    </a:ext>
                  </a:extLst>
                </a:gridCol>
                <a:gridCol w="730508">
                  <a:extLst>
                    <a:ext uri="{9D8B030D-6E8A-4147-A177-3AD203B41FA5}">
                      <a16:colId xmlns:a16="http://schemas.microsoft.com/office/drawing/2014/main" val="4262240784"/>
                    </a:ext>
                  </a:extLst>
                </a:gridCol>
                <a:gridCol w="987729">
                  <a:extLst>
                    <a:ext uri="{9D8B030D-6E8A-4147-A177-3AD203B41FA5}">
                      <a16:colId xmlns:a16="http://schemas.microsoft.com/office/drawing/2014/main" val="4115612818"/>
                    </a:ext>
                  </a:extLst>
                </a:gridCol>
                <a:gridCol w="761374">
                  <a:extLst>
                    <a:ext uri="{9D8B030D-6E8A-4147-A177-3AD203B41FA5}">
                      <a16:colId xmlns:a16="http://schemas.microsoft.com/office/drawing/2014/main" val="1714993435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390722986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auto"/>
                      <a:r>
                        <a:rPr lang="vi-VN" sz="1600">
                          <a:effectLst/>
                        </a:rPr>
                        <a:t>​</a:t>
                      </a:r>
                      <a:endParaRPr lang="vi-VN" sz="16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thông_báo​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có​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nhiều​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điểm​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mới​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cô​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thời_gian​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học​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bù​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học_sinh​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bé​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sinh​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803524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NN​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0,1579​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267108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VB​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0,1111​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0,1667​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0,1111​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0,1111​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0,1111​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5636845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JJ​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0,1875​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0,1875​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8831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94080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19A3C2AC-8474-48E1-8FD8-9F02EEEE50C4}"/>
              </a:ext>
            </a:extLst>
          </p:cNvPr>
          <p:cNvSpPr txBox="1"/>
          <p:nvPr/>
        </p:nvSpPr>
        <p:spPr>
          <a:xfrm>
            <a:off x="3166917" y="165945"/>
            <a:ext cx="794268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600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📖 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III.2.3: 2 Ma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trận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A, B</a:t>
            </a:r>
            <a:endParaRPr lang="en-US" sz="2800" b="1">
              <a:latin typeface="Times New Roman"/>
              <a:cs typeface="Times New Roman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35B3750C-74F9-449B-9389-956B6B851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50864"/>
              </p:ext>
            </p:extLst>
          </p:nvPr>
        </p:nvGraphicFramePr>
        <p:xfrm>
          <a:off x="6797680" y="1095334"/>
          <a:ext cx="3610072" cy="198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557">
                  <a:extLst>
                    <a:ext uri="{9D8B030D-6E8A-4147-A177-3AD203B41FA5}">
                      <a16:colId xmlns:a16="http://schemas.microsoft.com/office/drawing/2014/main" val="1256079127"/>
                    </a:ext>
                  </a:extLst>
                </a:gridCol>
                <a:gridCol w="913192">
                  <a:extLst>
                    <a:ext uri="{9D8B030D-6E8A-4147-A177-3AD203B41FA5}">
                      <a16:colId xmlns:a16="http://schemas.microsoft.com/office/drawing/2014/main" val="3547865862"/>
                    </a:ext>
                  </a:extLst>
                </a:gridCol>
                <a:gridCol w="875919">
                  <a:extLst>
                    <a:ext uri="{9D8B030D-6E8A-4147-A177-3AD203B41FA5}">
                      <a16:colId xmlns:a16="http://schemas.microsoft.com/office/drawing/2014/main" val="1588599997"/>
                    </a:ext>
                  </a:extLst>
                </a:gridCol>
                <a:gridCol w="926404">
                  <a:extLst>
                    <a:ext uri="{9D8B030D-6E8A-4147-A177-3AD203B41FA5}">
                      <a16:colId xmlns:a16="http://schemas.microsoft.com/office/drawing/2014/main" val="2512241202"/>
                    </a:ext>
                  </a:extLst>
                </a:gridCol>
              </a:tblGrid>
              <a:tr h="403640">
                <a:tc>
                  <a:txBody>
                    <a:bodyPr/>
                    <a:lstStyle/>
                    <a:p>
                      <a:pPr algn="ctr" fontAlgn="b"/>
                      <a:endParaRPr lang="vi-VN" sz="2000">
                        <a:effectLst/>
                        <a:latin typeface="Times New Roman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NN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VB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>
                          <a:effectLst/>
                          <a:latin typeface="Times New Roman"/>
                        </a:rPr>
                        <a:t>JJ</a:t>
                      </a:r>
                      <a:endParaRPr lang="vi-VN"/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3854013092"/>
                  </a:ext>
                </a:extLst>
              </a:tr>
              <a:tr h="403640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&lt;S&gt;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0.9972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2.49e-4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 b="0" i="0" u="none" strike="noStrike" noProof="0">
                          <a:effectLst/>
                          <a:latin typeface="Times New Roman"/>
                        </a:rPr>
                        <a:t>2.49e-4</a:t>
                      </a:r>
                      <a:endParaRPr lang="vi-VN" sz="2000">
                        <a:effectLst/>
                        <a:latin typeface="Times New Roman"/>
                      </a:endParaRPr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3304345977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NN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1.66e-4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0.6655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>
                          <a:effectLst/>
                          <a:latin typeface="Times New Roman"/>
                        </a:rPr>
                        <a:t>0.333</a:t>
                      </a:r>
                      <a:endParaRPr lang="vi-VN"/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1263785323"/>
                  </a:ext>
                </a:extLst>
              </a:tr>
              <a:tr h="403640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VB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0.250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0.250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>
                          <a:effectLst/>
                          <a:latin typeface="Times New Roman"/>
                        </a:rPr>
                        <a:t>0.500</a:t>
                      </a:r>
                      <a:endParaRPr lang="vi-VN"/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3562235658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JJ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0.664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>
                          <a:effectLst/>
                          <a:latin typeface="Times New Roman"/>
                        </a:rPr>
                        <a:t>0.332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>
                          <a:effectLst/>
                          <a:latin typeface="Times New Roman"/>
                        </a:rPr>
                        <a:t>3.32e-4</a:t>
                      </a:r>
                    </a:p>
                  </a:txBody>
                  <a:tcPr marL="9524" marR="9524" marT="9524"/>
                </a:tc>
                <a:extLst>
                  <a:ext uri="{0D108BD9-81ED-4DB2-BD59-A6C34878D82A}">
                    <a16:rowId xmlns:a16="http://schemas.microsoft.com/office/drawing/2014/main" val="2362490970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64C4595A-22A6-43FF-8C4D-875E51312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89314"/>
              </p:ext>
            </p:extLst>
          </p:nvPr>
        </p:nvGraphicFramePr>
        <p:xfrm>
          <a:off x="167013" y="3601232"/>
          <a:ext cx="11824861" cy="218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49">
                  <a:extLst>
                    <a:ext uri="{9D8B030D-6E8A-4147-A177-3AD203B41FA5}">
                      <a16:colId xmlns:a16="http://schemas.microsoft.com/office/drawing/2014/main" val="260441695"/>
                    </a:ext>
                  </a:extLst>
                </a:gridCol>
                <a:gridCol w="1211329">
                  <a:extLst>
                    <a:ext uri="{9D8B030D-6E8A-4147-A177-3AD203B41FA5}">
                      <a16:colId xmlns:a16="http://schemas.microsoft.com/office/drawing/2014/main" val="3319362718"/>
                    </a:ext>
                  </a:extLst>
                </a:gridCol>
                <a:gridCol w="899843">
                  <a:extLst>
                    <a:ext uri="{9D8B030D-6E8A-4147-A177-3AD203B41FA5}">
                      <a16:colId xmlns:a16="http://schemas.microsoft.com/office/drawing/2014/main" val="3806015211"/>
                    </a:ext>
                  </a:extLst>
                </a:gridCol>
                <a:gridCol w="922916">
                  <a:extLst>
                    <a:ext uri="{9D8B030D-6E8A-4147-A177-3AD203B41FA5}">
                      <a16:colId xmlns:a16="http://schemas.microsoft.com/office/drawing/2014/main" val="1391641544"/>
                    </a:ext>
                  </a:extLst>
                </a:gridCol>
                <a:gridCol w="922916">
                  <a:extLst>
                    <a:ext uri="{9D8B030D-6E8A-4147-A177-3AD203B41FA5}">
                      <a16:colId xmlns:a16="http://schemas.microsoft.com/office/drawing/2014/main" val="4099851894"/>
                    </a:ext>
                  </a:extLst>
                </a:gridCol>
                <a:gridCol w="853697">
                  <a:extLst>
                    <a:ext uri="{9D8B030D-6E8A-4147-A177-3AD203B41FA5}">
                      <a16:colId xmlns:a16="http://schemas.microsoft.com/office/drawing/2014/main" val="2755752179"/>
                    </a:ext>
                  </a:extLst>
                </a:gridCol>
                <a:gridCol w="853697">
                  <a:extLst>
                    <a:ext uri="{9D8B030D-6E8A-4147-A177-3AD203B41FA5}">
                      <a16:colId xmlns:a16="http://schemas.microsoft.com/office/drawing/2014/main" val="3343030143"/>
                    </a:ext>
                  </a:extLst>
                </a:gridCol>
                <a:gridCol w="1176718">
                  <a:extLst>
                    <a:ext uri="{9D8B030D-6E8A-4147-A177-3AD203B41FA5}">
                      <a16:colId xmlns:a16="http://schemas.microsoft.com/office/drawing/2014/main" val="2660460149"/>
                    </a:ext>
                  </a:extLst>
                </a:gridCol>
                <a:gridCol w="853697">
                  <a:extLst>
                    <a:ext uri="{9D8B030D-6E8A-4147-A177-3AD203B41FA5}">
                      <a16:colId xmlns:a16="http://schemas.microsoft.com/office/drawing/2014/main" val="3796311038"/>
                    </a:ext>
                  </a:extLst>
                </a:gridCol>
                <a:gridCol w="819087">
                  <a:extLst>
                    <a:ext uri="{9D8B030D-6E8A-4147-A177-3AD203B41FA5}">
                      <a16:colId xmlns:a16="http://schemas.microsoft.com/office/drawing/2014/main" val="2890458628"/>
                    </a:ext>
                  </a:extLst>
                </a:gridCol>
                <a:gridCol w="1107500">
                  <a:extLst>
                    <a:ext uri="{9D8B030D-6E8A-4147-A177-3AD203B41FA5}">
                      <a16:colId xmlns:a16="http://schemas.microsoft.com/office/drawing/2014/main" val="3157530649"/>
                    </a:ext>
                  </a:extLst>
                </a:gridCol>
                <a:gridCol w="853697">
                  <a:extLst>
                    <a:ext uri="{9D8B030D-6E8A-4147-A177-3AD203B41FA5}">
                      <a16:colId xmlns:a16="http://schemas.microsoft.com/office/drawing/2014/main" val="34315606"/>
                    </a:ext>
                  </a:extLst>
                </a:gridCol>
                <a:gridCol w="796015">
                  <a:extLst>
                    <a:ext uri="{9D8B030D-6E8A-4147-A177-3AD203B41FA5}">
                      <a16:colId xmlns:a16="http://schemas.microsoft.com/office/drawing/2014/main" val="620818810"/>
                    </a:ext>
                  </a:extLst>
                </a:gridCol>
              </a:tblGrid>
              <a:tr h="450154">
                <a:tc>
                  <a:txBody>
                    <a:bodyPr/>
                    <a:lstStyle/>
                    <a:p>
                      <a:pPr algn="ctr" fontAlgn="auto"/>
                      <a:r>
                        <a:rPr lang="vi-VN" sz="1600">
                          <a:effectLst/>
                        </a:rPr>
                        <a:t>​</a:t>
                      </a:r>
                      <a:endParaRPr lang="vi-VN" sz="16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thông_báo​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có​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nhiều​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điểm​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mới​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cô​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thời_gian​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học​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bù​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học_sinh​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bé​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sinh​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25578286"/>
                  </a:ext>
                </a:extLst>
              </a:tr>
              <a:tr h="460157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NN​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0,1579​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0,1053​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0,0526​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07081989"/>
                  </a:ext>
                </a:extLst>
              </a:tr>
              <a:tr h="450154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VB​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0,1111​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0,1667​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0,1111​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0,1111​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0,0556​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0,1111​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5636058"/>
                  </a:ext>
                </a:extLst>
              </a:tr>
              <a:tr h="450154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JJ​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0,1875​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0,1875​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>
                          <a:effectLst/>
                        </a:rPr>
                        <a:t>0,0625​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902735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F433441-A248-42A6-904F-32E2A303D49B}"/>
              </a:ext>
            </a:extLst>
          </p:cNvPr>
          <p:cNvSpPr txBox="1"/>
          <p:nvPr/>
        </p:nvSpPr>
        <p:spPr>
          <a:xfrm>
            <a:off x="3534004" y="17164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/>
              <a:t>Ma </a:t>
            </a:r>
            <a:r>
              <a:rPr lang="vi-VN" err="1"/>
              <a:t>trận</a:t>
            </a:r>
            <a:r>
              <a:rPr lang="vi-VN"/>
              <a:t> A: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2021840-8606-4919-89F0-6E1CCD880E50}"/>
              </a:ext>
            </a:extLst>
          </p:cNvPr>
          <p:cNvSpPr txBox="1"/>
          <p:nvPr/>
        </p:nvSpPr>
        <p:spPr>
          <a:xfrm>
            <a:off x="1412179" y="286311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/>
              <a:t>Ma </a:t>
            </a:r>
            <a:r>
              <a:rPr lang="vi-VN" err="1"/>
              <a:t>trận</a:t>
            </a:r>
            <a:r>
              <a:rPr lang="vi-VN"/>
              <a:t> B:</a:t>
            </a:r>
          </a:p>
        </p:txBody>
      </p:sp>
    </p:spTree>
    <p:extLst>
      <p:ext uri="{BB962C8B-B14F-4D97-AF65-F5344CB8AC3E}">
        <p14:creationId xmlns:p14="http://schemas.microsoft.com/office/powerpoint/2010/main" val="17220861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245350" y="262401"/>
            <a:ext cx="794268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600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📖</a:t>
            </a:r>
            <a:r>
              <a:rPr lang="en-GB" sz="2800" b="1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III.2.3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Thuật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toán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Vertibi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8691B84-4300-43E2-94CF-35AA96B0B455}"/>
              </a:ext>
            </a:extLst>
          </p:cNvPr>
          <p:cNvSpPr txBox="1"/>
          <p:nvPr/>
        </p:nvSpPr>
        <p:spPr>
          <a:xfrm>
            <a:off x="2609005" y="1250777"/>
            <a:ext cx="57088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err="1">
                <a:latin typeface="Times New Roman"/>
                <a:cs typeface="Times New Roman"/>
              </a:rPr>
              <a:t>Phần</a:t>
            </a:r>
            <a:r>
              <a:rPr lang="vi-VN" b="1">
                <a:latin typeface="Times New Roman"/>
                <a:cs typeface="Times New Roman"/>
              </a:rPr>
              <a:t> </a:t>
            </a:r>
            <a:r>
              <a:rPr lang="vi-VN" b="1" err="1">
                <a:latin typeface="Times New Roman"/>
                <a:cs typeface="Times New Roman"/>
              </a:rPr>
              <a:t>Mã</a:t>
            </a:r>
            <a:r>
              <a:rPr lang="vi-VN" b="1">
                <a:latin typeface="Times New Roman"/>
                <a:cs typeface="Times New Roman"/>
              </a:rPr>
              <a:t> </a:t>
            </a:r>
            <a:r>
              <a:rPr lang="vi-VN" b="1" err="1">
                <a:latin typeface="Times New Roman"/>
                <a:cs typeface="Times New Roman"/>
              </a:rPr>
              <a:t>Giả</a:t>
            </a:r>
            <a:r>
              <a:rPr lang="vi-VN" b="1">
                <a:latin typeface="Times New Roman"/>
                <a:cs typeface="Times New Roman"/>
              </a:rPr>
              <a:t> (</a:t>
            </a:r>
            <a:r>
              <a:rPr lang="vi-VN" b="1" err="1">
                <a:latin typeface="Times New Roman"/>
                <a:cs typeface="Times New Roman"/>
              </a:rPr>
              <a:t>PesudoCode</a:t>
            </a:r>
            <a:r>
              <a:rPr lang="vi-VN" b="1">
                <a:latin typeface="Times New Roman"/>
                <a:cs typeface="Times New Roman"/>
              </a:rPr>
              <a:t>)</a:t>
            </a:r>
          </a:p>
          <a:p>
            <a:endParaRPr lang="vi-VN" b="1">
              <a:latin typeface="Times New Roman"/>
              <a:cs typeface="Times New Roman"/>
            </a:endParaRPr>
          </a:p>
          <a:p>
            <a:r>
              <a:rPr lang="vi-VN" b="1">
                <a:latin typeface="Times New Roman"/>
                <a:cs typeface="Times New Roman"/>
              </a:rPr>
              <a:t>(Theo </a:t>
            </a:r>
            <a:r>
              <a:rPr lang="vi-VN" b="1" err="1">
                <a:latin typeface="Times New Roman"/>
                <a:cs typeface="Times New Roman"/>
              </a:rPr>
              <a:t>Speech</a:t>
            </a:r>
            <a:r>
              <a:rPr lang="vi-VN" b="1">
                <a:latin typeface="Times New Roman"/>
                <a:cs typeface="Times New Roman"/>
              </a:rPr>
              <a:t> </a:t>
            </a:r>
            <a:r>
              <a:rPr lang="vi-VN" b="1" err="1">
                <a:latin typeface="Times New Roman"/>
                <a:cs typeface="Times New Roman"/>
              </a:rPr>
              <a:t>and</a:t>
            </a:r>
            <a:r>
              <a:rPr lang="vi-VN" b="1">
                <a:latin typeface="Times New Roman"/>
                <a:cs typeface="Times New Roman"/>
              </a:rPr>
              <a:t> </a:t>
            </a:r>
            <a:r>
              <a:rPr lang="vi-VN" b="1" err="1">
                <a:latin typeface="Times New Roman"/>
                <a:cs typeface="Times New Roman"/>
              </a:rPr>
              <a:t>Language</a:t>
            </a:r>
            <a:r>
              <a:rPr lang="vi-VN" b="1">
                <a:latin typeface="Times New Roman"/>
                <a:cs typeface="Times New Roman"/>
              </a:rPr>
              <a:t> </a:t>
            </a:r>
            <a:r>
              <a:rPr lang="vi-VN" b="1" err="1">
                <a:latin typeface="Times New Roman"/>
                <a:cs typeface="Times New Roman"/>
              </a:rPr>
              <a:t>Processing</a:t>
            </a:r>
            <a:r>
              <a:rPr lang="vi-VN" b="1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EF8D269-2B81-489C-873F-166D7EF90EDD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/>
              <a:t>Bấm để thêm nội dung</a:t>
            </a:r>
          </a:p>
        </p:txBody>
      </p:sp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FCD42F00-B19C-4C9B-8498-C0C131D7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06" y="2725664"/>
            <a:ext cx="6409037" cy="32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3">
            <a:extLst>
              <a:ext uri="{FF2B5EF4-FFF2-40B4-BE49-F238E27FC236}">
                <a16:creationId xmlns:a16="http://schemas.microsoft.com/office/drawing/2014/main" id="{BD30FFF5-143C-4B6F-8013-3596CFFB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38" y="249238"/>
            <a:ext cx="2743200" cy="1501775"/>
          </a:xfrm>
          <a:prstGeom prst="rect">
            <a:avLst/>
          </a:prstGeom>
        </p:spPr>
      </p:pic>
      <p:pic>
        <p:nvPicPr>
          <p:cNvPr id="14" name="Hình ảnh 14" descr="Ảnh có chứa bàn&#10;&#10;Mô tả được tự động tạo">
            <a:extLst>
              <a:ext uri="{FF2B5EF4-FFF2-40B4-BE49-F238E27FC236}">
                <a16:creationId xmlns:a16="http://schemas.microsoft.com/office/drawing/2014/main" id="{9C716230-2E91-4F75-8C48-C2322CA8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19" y="2181744"/>
            <a:ext cx="7450898" cy="1492429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4AEEC9B1-B20A-4840-B3BE-46014C807AF0}"/>
              </a:ext>
            </a:extLst>
          </p:cNvPr>
          <p:cNvSpPr txBox="1"/>
          <p:nvPr/>
        </p:nvSpPr>
        <p:spPr>
          <a:xfrm>
            <a:off x="4568086" y="814388"/>
            <a:ext cx="2743200" cy="371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/>
              <a:t>Ma </a:t>
            </a:r>
            <a:r>
              <a:rPr lang="vi-VN" err="1"/>
              <a:t>trận</a:t>
            </a:r>
            <a:r>
              <a:rPr lang="vi-VN"/>
              <a:t> A: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25E28CAB-459E-40E2-8AC2-B4AE4611897C}"/>
              </a:ext>
            </a:extLst>
          </p:cNvPr>
          <p:cNvSpPr txBox="1"/>
          <p:nvPr/>
        </p:nvSpPr>
        <p:spPr>
          <a:xfrm>
            <a:off x="2125250" y="28246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/>
              <a:t>Ma </a:t>
            </a:r>
            <a:r>
              <a:rPr lang="vi-VN" err="1"/>
              <a:t>trận</a:t>
            </a:r>
            <a:r>
              <a:rPr lang="vi-VN"/>
              <a:t> B:</a:t>
            </a:r>
          </a:p>
        </p:txBody>
      </p:sp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54D15547-DC0B-4A61-8EDC-6CA502269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64259"/>
              </p:ext>
            </p:extLst>
          </p:nvPr>
        </p:nvGraphicFramePr>
        <p:xfrm>
          <a:off x="167013" y="4144028"/>
          <a:ext cx="5852225" cy="188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58">
                  <a:extLst>
                    <a:ext uri="{9D8B030D-6E8A-4147-A177-3AD203B41FA5}">
                      <a16:colId xmlns:a16="http://schemas.microsoft.com/office/drawing/2014/main" val="2727079258"/>
                    </a:ext>
                  </a:extLst>
                </a:gridCol>
                <a:gridCol w="1023922">
                  <a:extLst>
                    <a:ext uri="{9D8B030D-6E8A-4147-A177-3AD203B41FA5}">
                      <a16:colId xmlns:a16="http://schemas.microsoft.com/office/drawing/2014/main" val="3821528674"/>
                    </a:ext>
                  </a:extLst>
                </a:gridCol>
                <a:gridCol w="1099235">
                  <a:extLst>
                    <a:ext uri="{9D8B030D-6E8A-4147-A177-3AD203B41FA5}">
                      <a16:colId xmlns:a16="http://schemas.microsoft.com/office/drawing/2014/main" val="1017602992"/>
                    </a:ext>
                  </a:extLst>
                </a:gridCol>
                <a:gridCol w="1235423">
                  <a:extLst>
                    <a:ext uri="{9D8B030D-6E8A-4147-A177-3AD203B41FA5}">
                      <a16:colId xmlns:a16="http://schemas.microsoft.com/office/drawing/2014/main" val="1414906347"/>
                    </a:ext>
                  </a:extLst>
                </a:gridCol>
                <a:gridCol w="1280187">
                  <a:extLst>
                    <a:ext uri="{9D8B030D-6E8A-4147-A177-3AD203B41FA5}">
                      <a16:colId xmlns:a16="http://schemas.microsoft.com/office/drawing/2014/main" val="996735363"/>
                    </a:ext>
                  </a:extLst>
                </a:gridCol>
              </a:tblGrid>
              <a:tr h="541875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&lt;S&gt;​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err="1">
                          <a:effectLst/>
                        </a:rPr>
                        <a:t>mới</a:t>
                      </a:r>
                      <a:r>
                        <a:rPr lang="vi-VN" sz="1400">
                          <a:effectLst/>
                        </a:rPr>
                        <a:t>​</a:t>
                      </a:r>
                      <a:endParaRPr lang="vi-VN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err="1">
                          <a:effectLst/>
                        </a:rPr>
                        <a:t>thông_báo</a:t>
                      </a:r>
                      <a:r>
                        <a:rPr lang="vi-VN" sz="1400">
                          <a:effectLst/>
                        </a:rPr>
                        <a:t>​</a:t>
                      </a:r>
                      <a:endParaRPr lang="vi-VN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err="1">
                          <a:effectLst/>
                        </a:rPr>
                        <a:t>thời_gian</a:t>
                      </a:r>
                      <a:r>
                        <a:rPr lang="vi-VN" sz="1400">
                          <a:effectLst/>
                        </a:rPr>
                        <a:t>​</a:t>
                      </a:r>
                      <a:endParaRPr lang="vi-VN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err="1">
                          <a:effectLst/>
                        </a:rPr>
                        <a:t>học</a:t>
                      </a:r>
                      <a:r>
                        <a:rPr lang="vi-VN" sz="1400">
                          <a:effectLst/>
                        </a:rPr>
                        <a:t>​</a:t>
                      </a:r>
                      <a:endParaRPr lang="vi-VN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33060762"/>
                  </a:ext>
                </a:extLst>
              </a:tr>
              <a:tr h="541875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NN​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​-2.9471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-14.431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-19.1356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-23.4654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16438155"/>
                  </a:ext>
                </a:extLst>
              </a:tr>
              <a:tr h="430582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VB​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-11.18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-12.156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-15.4655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-20.1565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065934"/>
                  </a:ext>
                </a:extLst>
              </a:tr>
              <a:tr h="329837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JJ​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-9.997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-18.456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​-20.4562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-22.1464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70425684"/>
                  </a:ext>
                </a:extLst>
              </a:tr>
            </a:tbl>
          </a:graphicData>
        </a:graphic>
      </p:graphicFrame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4B6C515A-43D1-48D1-B44F-E1876B353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79891"/>
              </p:ext>
            </p:extLst>
          </p:nvPr>
        </p:nvGraphicFramePr>
        <p:xfrm>
          <a:off x="6200383" y="4123150"/>
          <a:ext cx="5643445" cy="188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542">
                  <a:extLst>
                    <a:ext uri="{9D8B030D-6E8A-4147-A177-3AD203B41FA5}">
                      <a16:colId xmlns:a16="http://schemas.microsoft.com/office/drawing/2014/main" val="2727079258"/>
                    </a:ext>
                  </a:extLst>
                </a:gridCol>
                <a:gridCol w="1060019">
                  <a:extLst>
                    <a:ext uri="{9D8B030D-6E8A-4147-A177-3AD203B41FA5}">
                      <a16:colId xmlns:a16="http://schemas.microsoft.com/office/drawing/2014/main" val="3821528674"/>
                    </a:ext>
                  </a:extLst>
                </a:gridCol>
                <a:gridCol w="1060019">
                  <a:extLst>
                    <a:ext uri="{9D8B030D-6E8A-4147-A177-3AD203B41FA5}">
                      <a16:colId xmlns:a16="http://schemas.microsoft.com/office/drawing/2014/main" val="1017602992"/>
                    </a:ext>
                  </a:extLst>
                </a:gridCol>
                <a:gridCol w="1191349">
                  <a:extLst>
                    <a:ext uri="{9D8B030D-6E8A-4147-A177-3AD203B41FA5}">
                      <a16:colId xmlns:a16="http://schemas.microsoft.com/office/drawing/2014/main" val="1414906347"/>
                    </a:ext>
                  </a:extLst>
                </a:gridCol>
                <a:gridCol w="1234516">
                  <a:extLst>
                    <a:ext uri="{9D8B030D-6E8A-4147-A177-3AD203B41FA5}">
                      <a16:colId xmlns:a16="http://schemas.microsoft.com/office/drawing/2014/main" val="996735363"/>
                    </a:ext>
                  </a:extLst>
                </a:gridCol>
              </a:tblGrid>
              <a:tr h="541875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&lt;S&gt;​</a:t>
                      </a:r>
                      <a:endParaRPr lang="vi-VN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err="1">
                          <a:effectLst/>
                        </a:rPr>
                        <a:t>mới</a:t>
                      </a:r>
                      <a:r>
                        <a:rPr lang="vi-VN" sz="1400">
                          <a:effectLst/>
                        </a:rPr>
                        <a:t>​</a:t>
                      </a:r>
                      <a:endParaRPr lang="vi-VN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err="1">
                          <a:effectLst/>
                        </a:rPr>
                        <a:t>thông_báo</a:t>
                      </a:r>
                      <a:r>
                        <a:rPr lang="vi-VN" sz="1400">
                          <a:effectLst/>
                        </a:rPr>
                        <a:t>​</a:t>
                      </a:r>
                      <a:endParaRPr lang="vi-VN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err="1">
                          <a:effectLst/>
                        </a:rPr>
                        <a:t>thời_gian</a:t>
                      </a:r>
                      <a:r>
                        <a:rPr lang="vi-VN" sz="1400">
                          <a:effectLst/>
                        </a:rPr>
                        <a:t>​</a:t>
                      </a:r>
                      <a:endParaRPr lang="vi-VN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err="1">
                          <a:effectLst/>
                        </a:rPr>
                        <a:t>học</a:t>
                      </a:r>
                      <a:r>
                        <a:rPr lang="vi-VN" sz="1400">
                          <a:effectLst/>
                        </a:rPr>
                        <a:t>​</a:t>
                      </a:r>
                      <a:endParaRPr lang="vi-VN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33060762"/>
                  </a:ext>
                </a:extLst>
              </a:tr>
              <a:tr h="541875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NN​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​-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16438155"/>
                  </a:ext>
                </a:extLst>
              </a:tr>
              <a:tr h="430582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VB​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065934"/>
                  </a:ext>
                </a:extLst>
              </a:tr>
              <a:tr h="329837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JJ​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​1</a:t>
                      </a:r>
                      <a:endParaRPr lang="vi-VN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>
                          <a:effectLst/>
                        </a:rPr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70425684"/>
                  </a:ext>
                </a:extLst>
              </a:tr>
            </a:tbl>
          </a:graphicData>
        </a:graphic>
      </p:graphicFrame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888BB78-68CC-44FC-9196-6EB4D931F67A}"/>
              </a:ext>
            </a:extLst>
          </p:cNvPr>
          <p:cNvSpPr txBox="1"/>
          <p:nvPr/>
        </p:nvSpPr>
        <p:spPr>
          <a:xfrm>
            <a:off x="851770" y="15302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err="1">
                <a:latin typeface="Arial"/>
                <a:cs typeface="Arial"/>
              </a:rPr>
              <a:t>Ln</a:t>
            </a:r>
            <a:r>
              <a:rPr lang="vi-VN">
                <a:latin typeface="Arial"/>
                <a:cs typeface="Arial"/>
              </a:rPr>
              <a:t>(A[0,0])+</a:t>
            </a:r>
            <a:r>
              <a:rPr lang="vi-VN" err="1">
                <a:latin typeface="Arial"/>
                <a:cs typeface="Arial"/>
              </a:rPr>
              <a:t>Ln</a:t>
            </a:r>
            <a:r>
              <a:rPr lang="vi-VN">
                <a:latin typeface="Arial"/>
                <a:cs typeface="Arial"/>
              </a:rPr>
              <a:t>(B[0,0])</a:t>
            </a:r>
          </a:p>
        </p:txBody>
      </p:sp>
      <p:cxnSp>
        <p:nvCxnSpPr>
          <p:cNvPr id="24" name="Đường kết nối: Cong 23">
            <a:extLst>
              <a:ext uri="{FF2B5EF4-FFF2-40B4-BE49-F238E27FC236}">
                <a16:creationId xmlns:a16="http://schemas.microsoft.com/office/drawing/2014/main" id="{73C4B51A-B944-45FB-A219-368EBCD32368}"/>
              </a:ext>
            </a:extLst>
          </p:cNvPr>
          <p:cNvCxnSpPr/>
          <p:nvPr/>
        </p:nvCxnSpPr>
        <p:spPr>
          <a:xfrm flipH="1">
            <a:off x="1863117" y="703414"/>
            <a:ext cx="5056337" cy="820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ờng kết nối: Cong 25">
            <a:extLst>
              <a:ext uri="{FF2B5EF4-FFF2-40B4-BE49-F238E27FC236}">
                <a16:creationId xmlns:a16="http://schemas.microsoft.com/office/drawing/2014/main" id="{15BF00B7-2654-4DE6-A6FB-0ECDECA2A971}"/>
              </a:ext>
            </a:extLst>
          </p:cNvPr>
          <p:cNvCxnSpPr>
            <a:cxnSpLocks/>
          </p:cNvCxnSpPr>
          <p:nvPr/>
        </p:nvCxnSpPr>
        <p:spPr>
          <a:xfrm flipH="1" flipV="1">
            <a:off x="3199226" y="1784829"/>
            <a:ext cx="3323571" cy="99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D39F91D9-2C77-4D8C-BF10-B671D8A22B5C}"/>
              </a:ext>
            </a:extLst>
          </p:cNvPr>
          <p:cNvSpPr txBox="1"/>
          <p:nvPr/>
        </p:nvSpPr>
        <p:spPr>
          <a:xfrm>
            <a:off x="758477" y="200064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Arial"/>
                <a:cs typeface="Arial"/>
              </a:rPr>
              <a:t>= -2.9471</a:t>
            </a:r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D7483EAB-5D3B-4116-AE12-044E399519C8}"/>
              </a:ext>
            </a:extLst>
          </p:cNvPr>
          <p:cNvCxnSpPr/>
          <p:nvPr/>
        </p:nvCxnSpPr>
        <p:spPr>
          <a:xfrm>
            <a:off x="1301011" y="2412697"/>
            <a:ext cx="371605" cy="2480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D26BA2AF-225A-4513-A43D-23FF9AA5FD8E}"/>
              </a:ext>
            </a:extLst>
          </p:cNvPr>
          <p:cNvSpPr txBox="1"/>
          <p:nvPr/>
        </p:nvSpPr>
        <p:spPr>
          <a:xfrm>
            <a:off x="1300619" y="6279715"/>
            <a:ext cx="3797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Arial"/>
                <a:cs typeface="Arial"/>
              </a:rPr>
              <a:t>Ln</a:t>
            </a:r>
            <a:r>
              <a:rPr lang="vi-VN">
                <a:latin typeface="Arial"/>
                <a:cs typeface="Arial"/>
              </a:rPr>
              <a:t>(A[1,0]) + </a:t>
            </a:r>
            <a:r>
              <a:rPr lang="vi-VN" err="1">
                <a:latin typeface="Arial"/>
                <a:cs typeface="Arial"/>
              </a:rPr>
              <a:t>Ln</a:t>
            </a:r>
            <a:r>
              <a:rPr lang="vi-VN">
                <a:latin typeface="Arial"/>
                <a:cs typeface="Arial"/>
              </a:rPr>
              <a:t>(B[0,0]) + (-2.9471)</a:t>
            </a:r>
          </a:p>
        </p:txBody>
      </p:sp>
      <p:cxnSp>
        <p:nvCxnSpPr>
          <p:cNvPr id="32" name="Đường kết nối: Cong 31">
            <a:extLst>
              <a:ext uri="{FF2B5EF4-FFF2-40B4-BE49-F238E27FC236}">
                <a16:creationId xmlns:a16="http://schemas.microsoft.com/office/drawing/2014/main" id="{16A9001A-DD43-4107-8E99-C2DD89000118}"/>
              </a:ext>
            </a:extLst>
          </p:cNvPr>
          <p:cNvCxnSpPr/>
          <p:nvPr/>
        </p:nvCxnSpPr>
        <p:spPr>
          <a:xfrm flipH="1">
            <a:off x="2318230" y="1001952"/>
            <a:ext cx="4680556" cy="53089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Đường kết nối: Cong 33">
            <a:extLst>
              <a:ext uri="{FF2B5EF4-FFF2-40B4-BE49-F238E27FC236}">
                <a16:creationId xmlns:a16="http://schemas.microsoft.com/office/drawing/2014/main" id="{A053EEA7-B5D8-4156-BFA4-A958C4076B08}"/>
              </a:ext>
            </a:extLst>
          </p:cNvPr>
          <p:cNvCxnSpPr/>
          <p:nvPr/>
        </p:nvCxnSpPr>
        <p:spPr>
          <a:xfrm flipH="1">
            <a:off x="3462273" y="2824488"/>
            <a:ext cx="630474" cy="3492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7F11DA0-9C12-432E-8E6A-D05FFD453C95}"/>
              </a:ext>
            </a:extLst>
          </p:cNvPr>
          <p:cNvSpPr txBox="1"/>
          <p:nvPr/>
        </p:nvSpPr>
        <p:spPr>
          <a:xfrm>
            <a:off x="4950782" y="62764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>
                <a:latin typeface="Arial"/>
                <a:cs typeface="Arial"/>
              </a:rPr>
              <a:t>=-18.1564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9C18EA2-CBC5-408D-8CF4-A0FAA4BD09FA}"/>
              </a:ext>
            </a:extLst>
          </p:cNvPr>
          <p:cNvSpPr txBox="1"/>
          <p:nvPr/>
        </p:nvSpPr>
        <p:spPr>
          <a:xfrm>
            <a:off x="3200400" y="2965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u="sng" err="1">
                <a:latin typeface="Arial"/>
                <a:cs typeface="Arial"/>
              </a:rPr>
              <a:t>Bước</a:t>
            </a:r>
            <a:r>
              <a:rPr lang="vi-VN" b="1" u="sng">
                <a:latin typeface="Arial"/>
                <a:cs typeface="Arial"/>
              </a:rPr>
              <a:t> </a:t>
            </a:r>
            <a:r>
              <a:rPr lang="vi-VN" b="1" u="sng" err="1">
                <a:latin typeface="Arial"/>
                <a:cs typeface="Arial"/>
              </a:rPr>
              <a:t>tới</a:t>
            </a:r>
            <a:endParaRPr lang="vi-VN" b="1" u="sng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39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0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6A226888-A6AC-4162-9D3E-C44C8FA7A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26511"/>
              </p:ext>
            </p:extLst>
          </p:nvPr>
        </p:nvGraphicFramePr>
        <p:xfrm>
          <a:off x="2740491" y="1507636"/>
          <a:ext cx="5643445" cy="188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542">
                  <a:extLst>
                    <a:ext uri="{9D8B030D-6E8A-4147-A177-3AD203B41FA5}">
                      <a16:colId xmlns:a16="http://schemas.microsoft.com/office/drawing/2014/main" val="2727079258"/>
                    </a:ext>
                  </a:extLst>
                </a:gridCol>
                <a:gridCol w="1060019">
                  <a:extLst>
                    <a:ext uri="{9D8B030D-6E8A-4147-A177-3AD203B41FA5}">
                      <a16:colId xmlns:a16="http://schemas.microsoft.com/office/drawing/2014/main" val="3821528674"/>
                    </a:ext>
                  </a:extLst>
                </a:gridCol>
                <a:gridCol w="1060019">
                  <a:extLst>
                    <a:ext uri="{9D8B030D-6E8A-4147-A177-3AD203B41FA5}">
                      <a16:colId xmlns:a16="http://schemas.microsoft.com/office/drawing/2014/main" val="1017602992"/>
                    </a:ext>
                  </a:extLst>
                </a:gridCol>
                <a:gridCol w="1191349">
                  <a:extLst>
                    <a:ext uri="{9D8B030D-6E8A-4147-A177-3AD203B41FA5}">
                      <a16:colId xmlns:a16="http://schemas.microsoft.com/office/drawing/2014/main" val="1414906347"/>
                    </a:ext>
                  </a:extLst>
                </a:gridCol>
                <a:gridCol w="1234516">
                  <a:extLst>
                    <a:ext uri="{9D8B030D-6E8A-4147-A177-3AD203B41FA5}">
                      <a16:colId xmlns:a16="http://schemas.microsoft.com/office/drawing/2014/main" val="996735363"/>
                    </a:ext>
                  </a:extLst>
                </a:gridCol>
              </a:tblGrid>
              <a:tr h="541875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&lt;S&gt;​</a:t>
                      </a:r>
                      <a:endParaRPr lang="vi-VN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dirty="0" err="1">
                          <a:effectLst/>
                        </a:rPr>
                        <a:t>mới</a:t>
                      </a:r>
                      <a:r>
                        <a:rPr lang="vi-VN" sz="1400" dirty="0">
                          <a:effectLst/>
                        </a:rPr>
                        <a:t>​</a:t>
                      </a:r>
                      <a:endParaRPr lang="vi-VN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dirty="0" err="1">
                          <a:effectLst/>
                        </a:rPr>
                        <a:t>thông_báo</a:t>
                      </a:r>
                      <a:r>
                        <a:rPr lang="vi-VN" sz="1400" dirty="0">
                          <a:effectLst/>
                        </a:rPr>
                        <a:t>​</a:t>
                      </a:r>
                      <a:endParaRPr lang="vi-VN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dirty="0" err="1">
                          <a:effectLst/>
                        </a:rPr>
                        <a:t>thời_gian</a:t>
                      </a:r>
                      <a:r>
                        <a:rPr lang="vi-VN" sz="1400" dirty="0">
                          <a:effectLst/>
                        </a:rPr>
                        <a:t>​</a:t>
                      </a:r>
                      <a:endParaRPr lang="vi-VN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400" dirty="0" err="1">
                          <a:effectLst/>
                        </a:rPr>
                        <a:t>học</a:t>
                      </a:r>
                      <a:r>
                        <a:rPr lang="vi-VN" sz="1400" dirty="0">
                          <a:effectLst/>
                        </a:rPr>
                        <a:t>​</a:t>
                      </a:r>
                      <a:endParaRPr lang="vi-VN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33060762"/>
                  </a:ext>
                </a:extLst>
              </a:tr>
              <a:tr h="541875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NN​</a:t>
                      </a:r>
                      <a:endParaRPr lang="vi-VN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​-</a:t>
                      </a:r>
                      <a:endParaRPr lang="vi-VN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16438155"/>
                  </a:ext>
                </a:extLst>
              </a:tr>
              <a:tr h="430582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VB​</a:t>
                      </a:r>
                      <a:endParaRPr lang="vi-VN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065934"/>
                  </a:ext>
                </a:extLst>
              </a:tr>
              <a:tr h="329837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JJ​</a:t>
                      </a:r>
                      <a:endParaRPr lang="vi-VN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-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​1</a:t>
                      </a:r>
                      <a:endParaRPr lang="vi-VN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800" dirty="0">
                          <a:effectLst/>
                        </a:rPr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70425684"/>
                  </a:ext>
                </a:extLst>
              </a:tr>
            </a:tbl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8C77EF0-932C-469D-B57D-0920EE5A080A}"/>
              </a:ext>
            </a:extLst>
          </p:cNvPr>
          <p:cNvSpPr txBox="1"/>
          <p:nvPr/>
        </p:nvSpPr>
        <p:spPr>
          <a:xfrm>
            <a:off x="3262184" y="42012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u="sng" err="1">
                <a:latin typeface="Arial"/>
                <a:cs typeface="Arial"/>
              </a:rPr>
              <a:t>Bước</a:t>
            </a:r>
            <a:r>
              <a:rPr lang="vi-VN" b="1" u="sng">
                <a:latin typeface="Arial"/>
                <a:cs typeface="Arial"/>
              </a:rPr>
              <a:t> lui</a:t>
            </a: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BF21754-86D6-46CE-B142-5B8AAEA8E8D1}"/>
              </a:ext>
            </a:extLst>
          </p:cNvPr>
          <p:cNvCxnSpPr/>
          <p:nvPr/>
        </p:nvCxnSpPr>
        <p:spPr>
          <a:xfrm flipH="1" flipV="1">
            <a:off x="6726967" y="2340317"/>
            <a:ext cx="959708" cy="475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71109DCC-60B1-4EF0-96B2-213AE05CEEAF}"/>
              </a:ext>
            </a:extLst>
          </p:cNvPr>
          <p:cNvCxnSpPr>
            <a:cxnSpLocks/>
          </p:cNvCxnSpPr>
          <p:nvPr/>
        </p:nvCxnSpPr>
        <p:spPr>
          <a:xfrm flipH="1">
            <a:off x="5614859" y="2393862"/>
            <a:ext cx="753763" cy="5539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A6344822-E5A8-4601-906C-EDADA68D911A}"/>
              </a:ext>
            </a:extLst>
          </p:cNvPr>
          <p:cNvCxnSpPr>
            <a:cxnSpLocks/>
          </p:cNvCxnSpPr>
          <p:nvPr/>
        </p:nvCxnSpPr>
        <p:spPr>
          <a:xfrm flipH="1">
            <a:off x="4471858" y="2898429"/>
            <a:ext cx="877330" cy="389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135675FB-EEB3-43A8-B607-AE574F5E9083}"/>
              </a:ext>
            </a:extLst>
          </p:cNvPr>
          <p:cNvCxnSpPr>
            <a:cxnSpLocks/>
          </p:cNvCxnSpPr>
          <p:nvPr/>
        </p:nvCxnSpPr>
        <p:spPr>
          <a:xfrm flipH="1" flipV="1">
            <a:off x="3658371" y="1897533"/>
            <a:ext cx="722871" cy="1248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BC96172-7165-45EE-934A-9ABBFFEC20BC}"/>
              </a:ext>
            </a:extLst>
          </p:cNvPr>
          <p:cNvSpPr txBox="1"/>
          <p:nvPr/>
        </p:nvSpPr>
        <p:spPr>
          <a:xfrm>
            <a:off x="1933832" y="4508155"/>
            <a:ext cx="722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Arial"/>
                <a:cs typeface="Arial"/>
              </a:rPr>
              <a:t>=&gt; </a:t>
            </a:r>
            <a:r>
              <a:rPr lang="vi-VN" err="1">
                <a:latin typeface="Arial"/>
                <a:cs typeface="Arial"/>
              </a:rPr>
              <a:t>Các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nhãn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của</a:t>
            </a:r>
            <a:r>
              <a:rPr lang="vi-VN">
                <a:latin typeface="Arial"/>
                <a:cs typeface="Arial"/>
              </a:rPr>
              <a:t> câu: </a:t>
            </a:r>
            <a:r>
              <a:rPr lang="vi-VN" err="1">
                <a:latin typeface="Arial"/>
                <a:cs typeface="Arial"/>
              </a:rPr>
              <a:t>mới</a:t>
            </a:r>
            <a:r>
              <a:rPr lang="vi-VN">
                <a:solidFill>
                  <a:schemeClr val="accent5"/>
                </a:solidFill>
                <a:latin typeface="Arial"/>
                <a:cs typeface="Arial"/>
              </a:rPr>
              <a:t>/JJ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thông_báo</a:t>
            </a:r>
            <a:r>
              <a:rPr lang="vi-VN">
                <a:solidFill>
                  <a:schemeClr val="accent5"/>
                </a:solidFill>
                <a:latin typeface="Arial"/>
                <a:cs typeface="Arial"/>
              </a:rPr>
              <a:t>/VB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thời_gian</a:t>
            </a:r>
            <a:r>
              <a:rPr lang="vi-VN">
                <a:solidFill>
                  <a:schemeClr val="accent5"/>
                </a:solidFill>
                <a:latin typeface="Arial"/>
                <a:cs typeface="Arial"/>
              </a:rPr>
              <a:t>/NN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học</a:t>
            </a:r>
            <a:r>
              <a:rPr lang="vi-VN">
                <a:solidFill>
                  <a:schemeClr val="accent5"/>
                </a:solidFill>
                <a:latin typeface="Arial"/>
                <a:cs typeface="Arial"/>
              </a:rPr>
              <a:t>/VB</a:t>
            </a:r>
          </a:p>
        </p:txBody>
      </p:sp>
    </p:spTree>
    <p:extLst>
      <p:ext uri="{BB962C8B-B14F-4D97-AF65-F5344CB8AC3E}">
        <p14:creationId xmlns:p14="http://schemas.microsoft.com/office/powerpoint/2010/main" val="3840546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DA1772-D7C8-4521-995D-F40B926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476" y="565021"/>
            <a:ext cx="9235291" cy="907600"/>
          </a:xfrm>
        </p:spPr>
        <p:txBody>
          <a:bodyPr/>
          <a:lstStyle/>
          <a:p>
            <a:r>
              <a:rPr lang="vi-VN" sz="2800" b="1" dirty="0">
                <a:latin typeface="Times New Roman"/>
                <a:cs typeface="Times New Roman"/>
              </a:rPr>
              <a:t>III.3: </a:t>
            </a:r>
            <a:r>
              <a:rPr lang="vi-VN" sz="2800" b="1" dirty="0" err="1">
                <a:latin typeface="Times New Roman"/>
                <a:cs typeface="Times New Roman"/>
              </a:rPr>
              <a:t>Cài</a:t>
            </a:r>
            <a:r>
              <a:rPr lang="vi-VN" sz="2800" b="1" dirty="0">
                <a:latin typeface="Times New Roman"/>
                <a:cs typeface="Times New Roman"/>
              </a:rPr>
              <a:t> </a:t>
            </a:r>
            <a:r>
              <a:rPr lang="vi-VN" sz="2800" b="1" dirty="0" err="1">
                <a:latin typeface="Times New Roman"/>
                <a:cs typeface="Times New Roman"/>
              </a:rPr>
              <a:t>đặt</a:t>
            </a:r>
            <a:r>
              <a:rPr lang="vi-VN" sz="2800" b="1" dirty="0">
                <a:latin typeface="Times New Roman"/>
                <a:cs typeface="Times New Roman"/>
              </a:rPr>
              <a:t> </a:t>
            </a:r>
            <a:r>
              <a:rPr lang="vi-VN" sz="2800" b="1" dirty="0" err="1">
                <a:latin typeface="Times New Roman"/>
                <a:cs typeface="Times New Roman"/>
              </a:rPr>
              <a:t>và</a:t>
            </a:r>
            <a:r>
              <a:rPr lang="vi-VN" sz="2800" b="1" dirty="0">
                <a:latin typeface="Times New Roman"/>
                <a:cs typeface="Times New Roman"/>
              </a:rPr>
              <a:t> </a:t>
            </a:r>
            <a:r>
              <a:rPr lang="vi-VN" sz="2800" b="1" dirty="0" err="1">
                <a:latin typeface="Times New Roman"/>
                <a:cs typeface="Times New Roman"/>
              </a:rPr>
              <a:t>tính</a:t>
            </a:r>
            <a:r>
              <a:rPr lang="vi-VN" sz="2800" b="1" dirty="0">
                <a:latin typeface="Times New Roman"/>
                <a:cs typeface="Times New Roman"/>
              </a:rPr>
              <a:t> </a:t>
            </a:r>
            <a:r>
              <a:rPr lang="vi-VN" sz="2800" b="1" dirty="0" err="1">
                <a:latin typeface="Times New Roman"/>
                <a:cs typeface="Times New Roman"/>
              </a:rPr>
              <a:t>toán</a:t>
            </a:r>
            <a:r>
              <a:rPr lang="vi-VN" sz="2800" b="1" dirty="0">
                <a:latin typeface="Times New Roman"/>
                <a:cs typeface="Times New Roman"/>
              </a:rPr>
              <a:t> (</a:t>
            </a:r>
            <a:r>
              <a:rPr lang="vi-VN" sz="2800" b="1" dirty="0" err="1">
                <a:latin typeface="Times New Roman"/>
                <a:cs typeface="Times New Roman"/>
              </a:rPr>
              <a:t>Gán</a:t>
            </a:r>
            <a:r>
              <a:rPr lang="vi-VN" sz="2800" b="1" dirty="0">
                <a:latin typeface="Times New Roman"/>
                <a:cs typeface="Times New Roman"/>
              </a:rPr>
              <a:t> </a:t>
            </a:r>
            <a:r>
              <a:rPr lang="vi-VN" sz="2800" b="1" dirty="0" err="1">
                <a:latin typeface="Times New Roman"/>
                <a:cs typeface="Times New Roman"/>
              </a:rPr>
              <a:t>nhãn</a:t>
            </a:r>
            <a:r>
              <a:rPr lang="vi-VN" sz="2800" b="1" dirty="0">
                <a:latin typeface="Times New Roman"/>
                <a:cs typeface="Times New Roman"/>
              </a:rPr>
              <a:t> theo VLSP 2013)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36497F0-1DE7-465D-A487-FC9C27AE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806" y="3242461"/>
            <a:ext cx="3728000" cy="840072"/>
          </a:xfrm>
        </p:spPr>
        <p:txBody>
          <a:bodyPr/>
          <a:lstStyle/>
          <a:p>
            <a:pPr marL="152400" indent="0">
              <a:buNone/>
            </a:pPr>
            <a:r>
              <a:rPr lang="vi-VN" sz="2000" dirty="0">
                <a:latin typeface="Times New Roman"/>
                <a:cs typeface="Times New Roman"/>
              </a:rPr>
              <a:t>2. Bao </a:t>
            </a:r>
            <a:r>
              <a:rPr lang="vi-VN" sz="2000" dirty="0" err="1">
                <a:latin typeface="Times New Roman"/>
                <a:cs typeface="Times New Roman"/>
              </a:rPr>
              <a:t>gồm</a:t>
            </a:r>
            <a:r>
              <a:rPr lang="vi-VN" sz="2000" dirty="0">
                <a:latin typeface="Times New Roman"/>
                <a:cs typeface="Times New Roman"/>
              </a:rPr>
              <a:t> </a:t>
            </a:r>
            <a:r>
              <a:rPr lang="vi-VN" sz="2000" dirty="0" err="1">
                <a:latin typeface="Times New Roman"/>
                <a:cs typeface="Times New Roman"/>
              </a:rPr>
              <a:t>khoảng</a:t>
            </a:r>
            <a:r>
              <a:rPr lang="vi-VN" sz="2000" dirty="0">
                <a:latin typeface="Times New Roman"/>
                <a:cs typeface="Times New Roman"/>
              </a:rPr>
              <a:t> 5000 câu </a:t>
            </a:r>
            <a:r>
              <a:rPr lang="vi-VN" sz="2000" dirty="0" err="1">
                <a:latin typeface="Times New Roman"/>
                <a:cs typeface="Times New Roman"/>
              </a:rPr>
              <a:t>đã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gán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nhãn</a:t>
            </a:r>
            <a:endParaRPr lang="vi-VN" sz="2000" dirty="0">
              <a:latin typeface="Times New Roman"/>
              <a:cs typeface="Times New Roman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C5D86C9-0E8A-40B8-B2DC-E373CF15EA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3943" y="1948811"/>
            <a:ext cx="3728000" cy="1038401"/>
          </a:xfrm>
        </p:spPr>
        <p:txBody>
          <a:bodyPr/>
          <a:lstStyle/>
          <a:p>
            <a:pPr marL="152400" indent="0">
              <a:buNone/>
            </a:pPr>
            <a:r>
              <a:rPr lang="vi-VN" sz="2000" dirty="0">
                <a:latin typeface="Times New Roman"/>
                <a:cs typeface="Times New Roman"/>
              </a:rPr>
              <a:t>1. </a:t>
            </a:r>
            <a:r>
              <a:rPr lang="vi-VN" sz="2000" dirty="0" err="1">
                <a:latin typeface="Times New Roman"/>
                <a:cs typeface="Times New Roman"/>
              </a:rPr>
              <a:t>Sử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dụng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bộ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gán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nhãn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gồm</a:t>
            </a:r>
            <a:r>
              <a:rPr lang="vi-VN" sz="2000" dirty="0">
                <a:latin typeface="Times New Roman"/>
                <a:cs typeface="Times New Roman"/>
              </a:rPr>
              <a:t> 50 câu </a:t>
            </a:r>
            <a:r>
              <a:rPr lang="vi-VN" sz="2000" dirty="0" err="1">
                <a:latin typeface="Times New Roman"/>
                <a:cs typeface="Times New Roman"/>
              </a:rPr>
              <a:t>đã</a:t>
            </a:r>
            <a:r>
              <a:rPr lang="vi-VN" sz="2000" dirty="0">
                <a:latin typeface="Times New Roman"/>
                <a:cs typeface="Times New Roman"/>
              </a:rPr>
              <a:t> sưu </a:t>
            </a:r>
            <a:r>
              <a:rPr lang="vi-VN" sz="2000" dirty="0" err="1">
                <a:latin typeface="Times New Roman"/>
                <a:cs typeface="Times New Roman"/>
              </a:rPr>
              <a:t>tập</a:t>
            </a:r>
            <a:r>
              <a:rPr lang="vi-VN" sz="2000" dirty="0">
                <a:latin typeface="Times New Roman"/>
                <a:cs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</a:rPr>
              <a:t>từ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báo</a:t>
            </a:r>
            <a:r>
              <a:rPr lang="vi-VN" sz="2000" dirty="0">
                <a:latin typeface="Times New Roman"/>
                <a:cs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</a:rPr>
              <a:t>truyện</a:t>
            </a:r>
            <a:r>
              <a:rPr lang="vi-VN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9666D7E-5408-4965-8C1D-605DC2B586A6}"/>
              </a:ext>
            </a:extLst>
          </p:cNvPr>
          <p:cNvSpPr txBox="1"/>
          <p:nvPr/>
        </p:nvSpPr>
        <p:spPr>
          <a:xfrm>
            <a:off x="903961" y="4807907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>
                <a:latin typeface="Times New Roman"/>
                <a:cs typeface="Times New Roman"/>
              </a:rPr>
              <a:t>3. </a:t>
            </a:r>
            <a:r>
              <a:rPr lang="vi-VN" sz="2000" err="1">
                <a:latin typeface="Times New Roman"/>
                <a:cs typeface="Times New Roman"/>
              </a:rPr>
              <a:t>Sử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dụng</a:t>
            </a:r>
            <a:r>
              <a:rPr lang="vi-VN" sz="2000">
                <a:latin typeface="Times New Roman"/>
                <a:cs typeface="Times New Roman"/>
              </a:rPr>
              <a:t> thư viên </a:t>
            </a:r>
            <a:r>
              <a:rPr lang="vi-VN" sz="2000" err="1">
                <a:latin typeface="Times New Roman"/>
                <a:cs typeface="Times New Roman"/>
              </a:rPr>
              <a:t>vnCoreNLP</a:t>
            </a:r>
            <a:endParaRPr lang="vi-VN" sz="2000">
              <a:latin typeface="Times New Roman"/>
              <a:cs typeface="Times New Roman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8E2371C-5CD0-48B0-A6E6-68971DA96CC0}"/>
              </a:ext>
            </a:extLst>
          </p:cNvPr>
          <p:cNvSpPr txBox="1"/>
          <p:nvPr/>
        </p:nvSpPr>
        <p:spPr>
          <a:xfrm>
            <a:off x="5341797" y="3153974"/>
            <a:ext cx="54719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dirty="0" err="1">
                <a:latin typeface="Times New Roman"/>
                <a:cs typeface="Times New Roman"/>
              </a:rPr>
              <a:t>Dự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đoán</a:t>
            </a:r>
            <a:r>
              <a:rPr lang="vi-VN" sz="2000" dirty="0">
                <a:latin typeface="Times New Roman"/>
                <a:cs typeface="Times New Roman"/>
              </a:rPr>
              <a:t>: </a:t>
            </a:r>
            <a:r>
              <a:rPr lang="vi-VN" sz="2000" dirty="0" err="1">
                <a:latin typeface="Times New Roman"/>
                <a:cs typeface="Times New Roman"/>
              </a:rPr>
              <a:t>với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dữ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liệu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gấp</a:t>
            </a:r>
            <a:r>
              <a:rPr lang="vi-VN" sz="2000" dirty="0">
                <a:latin typeface="Times New Roman"/>
                <a:cs typeface="Times New Roman"/>
              </a:rPr>
              <a:t> 100 </a:t>
            </a:r>
            <a:r>
              <a:rPr lang="vi-VN" sz="2000" dirty="0" err="1">
                <a:latin typeface="Times New Roman"/>
                <a:cs typeface="Times New Roman"/>
              </a:rPr>
              <a:t>lần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thì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độ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chính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xác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sẽ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được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cải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thiện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đáng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kể</a:t>
            </a:r>
            <a:endParaRPr lang="vi-VN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7398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FF1D7C-08B7-48FA-9A01-9C217F0E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636" y="723641"/>
            <a:ext cx="7680400" cy="907600"/>
          </a:xfrm>
        </p:spPr>
        <p:txBody>
          <a:bodyPr/>
          <a:lstStyle/>
          <a:p>
            <a:r>
              <a:rPr lang="vi-VN" b="1" err="1">
                <a:latin typeface="Times New Roman"/>
                <a:cs typeface="Times New Roman"/>
              </a:rPr>
              <a:t>Mục</a:t>
            </a:r>
            <a:r>
              <a:rPr lang="vi-VN" b="1">
                <a:latin typeface="Times New Roman"/>
                <a:cs typeface="Times New Roman"/>
              </a:rPr>
              <a:t> </a:t>
            </a:r>
            <a:r>
              <a:rPr lang="vi-VN" b="1" err="1">
                <a:latin typeface="Times New Roman"/>
                <a:cs typeface="Times New Roman"/>
              </a:rPr>
              <a:t>Lục</a:t>
            </a:r>
            <a:r>
              <a:rPr lang="vi-VN" b="1">
                <a:latin typeface="Times New Roman"/>
                <a:cs typeface="Times New Roman"/>
              </a:rPr>
              <a:t>:</a:t>
            </a:r>
            <a:endParaRPr lang="vi-VN" b="1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20C883D-C00F-4575-AB9F-AC27783DD832}"/>
              </a:ext>
            </a:extLst>
          </p:cNvPr>
          <p:cNvSpPr txBox="1"/>
          <p:nvPr/>
        </p:nvSpPr>
        <p:spPr>
          <a:xfrm>
            <a:off x="1560881" y="1953474"/>
            <a:ext cx="701685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>
                <a:latin typeface="Times New Roman"/>
                <a:cs typeface="Times New Roman"/>
              </a:rPr>
              <a:t>I. </a:t>
            </a:r>
            <a:r>
              <a:rPr lang="vi-VN" sz="2400" b="1" err="1">
                <a:latin typeface="Times New Roman"/>
                <a:cs typeface="Times New Roman"/>
              </a:rPr>
              <a:t>Mở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đầu</a:t>
            </a:r>
            <a:endParaRPr lang="vi-VN" sz="2400" b="1">
              <a:latin typeface="Times New Roman"/>
              <a:cs typeface="Times New Roman"/>
            </a:endParaRPr>
          </a:p>
          <a:p>
            <a:r>
              <a:rPr lang="vi-VN" sz="2400" b="1">
                <a:latin typeface="Times New Roman"/>
                <a:cs typeface="Times New Roman"/>
              </a:rPr>
              <a:t>II. </a:t>
            </a:r>
            <a:r>
              <a:rPr lang="vi-VN" sz="2400" b="1" err="1">
                <a:latin typeface="Times New Roman"/>
                <a:cs typeface="Times New Roman"/>
              </a:rPr>
              <a:t>Tách</a:t>
            </a:r>
            <a:r>
              <a:rPr lang="vi-VN" sz="2400" b="1">
                <a:latin typeface="Times New Roman"/>
                <a:cs typeface="Times New Roman"/>
              </a:rPr>
              <a:t> </a:t>
            </a:r>
            <a:r>
              <a:rPr lang="vi-VN" sz="2400" b="1" err="1">
                <a:latin typeface="Times New Roman"/>
                <a:cs typeface="Times New Roman"/>
              </a:rPr>
              <a:t>từ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loại</a:t>
            </a:r>
            <a:endParaRPr lang="vi-VN" sz="2400" b="1">
              <a:latin typeface="Times New Roman"/>
              <a:cs typeface="Times New Roman"/>
            </a:endParaRPr>
          </a:p>
          <a:p>
            <a:r>
              <a:rPr lang="vi-VN" sz="2400" b="1">
                <a:latin typeface="Times New Roman"/>
                <a:cs typeface="Times New Roman"/>
              </a:rPr>
              <a:t>      1. Phương </a:t>
            </a:r>
            <a:r>
              <a:rPr lang="vi-VN" sz="2400" b="1" err="1">
                <a:latin typeface="Times New Roman"/>
                <a:cs typeface="Times New Roman"/>
              </a:rPr>
              <a:t>pháp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tách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từ</a:t>
            </a:r>
            <a:endParaRPr lang="vi-VN" sz="2400" b="1">
              <a:latin typeface="Times New Roman"/>
              <a:cs typeface="Times New Roman"/>
            </a:endParaRPr>
          </a:p>
          <a:p>
            <a:r>
              <a:rPr lang="vi-VN" sz="2400" b="1">
                <a:latin typeface="Times New Roman"/>
                <a:cs typeface="Times New Roman"/>
              </a:rPr>
              <a:t>      2. </a:t>
            </a:r>
            <a:r>
              <a:rPr lang="vi-VN" sz="2400" b="1" err="1">
                <a:latin typeface="Times New Roman"/>
                <a:cs typeface="Times New Roman"/>
              </a:rPr>
              <a:t>Ví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dụ</a:t>
            </a:r>
            <a:endParaRPr lang="vi-VN" sz="2400" b="1">
              <a:latin typeface="Times New Roman"/>
              <a:cs typeface="Times New Roman"/>
            </a:endParaRPr>
          </a:p>
          <a:p>
            <a:r>
              <a:rPr lang="vi-VN" sz="2400" b="1">
                <a:latin typeface="Times New Roman"/>
                <a:cs typeface="Times New Roman"/>
              </a:rPr>
              <a:t>      3. </a:t>
            </a:r>
            <a:r>
              <a:rPr lang="vi-VN" sz="2400" b="1" err="1">
                <a:latin typeface="Times New Roman"/>
                <a:cs typeface="Times New Roman"/>
              </a:rPr>
              <a:t>Đánh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giá</a:t>
            </a:r>
            <a:r>
              <a:rPr lang="vi-VN" sz="2400" b="1">
                <a:latin typeface="Times New Roman"/>
                <a:cs typeface="Times New Roman"/>
              </a:rPr>
              <a:t> trên </a:t>
            </a:r>
            <a:r>
              <a:rPr lang="vi-VN" sz="2400" b="1" err="1">
                <a:latin typeface="Times New Roman"/>
                <a:cs typeface="Times New Roman"/>
              </a:rPr>
              <a:t>ngữ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liệu</a:t>
            </a:r>
            <a:r>
              <a:rPr lang="vi-VN" sz="2400" b="1">
                <a:latin typeface="Times New Roman"/>
                <a:cs typeface="Times New Roman"/>
              </a:rPr>
              <a:t> thu </a:t>
            </a:r>
            <a:r>
              <a:rPr lang="vi-VN" sz="2400" b="1" err="1">
                <a:latin typeface="Times New Roman"/>
                <a:cs typeface="Times New Roman"/>
              </a:rPr>
              <a:t>thập</a:t>
            </a:r>
            <a:endParaRPr lang="vi-VN" sz="2400" b="1">
              <a:latin typeface="Times New Roman"/>
              <a:cs typeface="Times New Roman"/>
            </a:endParaRPr>
          </a:p>
          <a:p>
            <a:r>
              <a:rPr lang="vi-VN" sz="2400" b="1">
                <a:latin typeface="Times New Roman"/>
                <a:cs typeface="Times New Roman"/>
              </a:rPr>
              <a:t>III. </a:t>
            </a:r>
            <a:r>
              <a:rPr lang="vi-VN" sz="2400" b="1" err="1">
                <a:latin typeface="Times New Roman"/>
                <a:cs typeface="Times New Roman"/>
              </a:rPr>
              <a:t>Gán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nhãn</a:t>
            </a:r>
            <a:endParaRPr lang="vi-VN" sz="2400" b="1">
              <a:latin typeface="Times New Roman"/>
              <a:cs typeface="Times New Roman"/>
            </a:endParaRPr>
          </a:p>
          <a:p>
            <a:r>
              <a:rPr lang="vi-VN" sz="2400" b="1">
                <a:latin typeface="Times New Roman"/>
                <a:cs typeface="Times New Roman"/>
              </a:rPr>
              <a:t>      1. Phương </a:t>
            </a:r>
            <a:r>
              <a:rPr lang="vi-VN" sz="2400" b="1" err="1">
                <a:latin typeface="Times New Roman"/>
                <a:cs typeface="Times New Roman"/>
              </a:rPr>
              <a:t>pháp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gán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nhãn</a:t>
            </a:r>
            <a:endParaRPr lang="vi-VN" sz="2400" b="1">
              <a:latin typeface="Times New Roman"/>
              <a:cs typeface="Times New Roman"/>
            </a:endParaRPr>
          </a:p>
          <a:p>
            <a:r>
              <a:rPr lang="vi-VN" sz="2400" b="1">
                <a:latin typeface="Times New Roman"/>
                <a:cs typeface="Times New Roman"/>
              </a:rPr>
              <a:t>      2. </a:t>
            </a:r>
            <a:r>
              <a:rPr lang="vi-VN" sz="2400" b="1" err="1">
                <a:latin typeface="Times New Roman"/>
                <a:cs typeface="Times New Roman"/>
              </a:rPr>
              <a:t>Ví</a:t>
            </a:r>
            <a:r>
              <a:rPr lang="vi-VN" sz="2400" b="1">
                <a:latin typeface="Times New Roman"/>
                <a:cs typeface="Times New Roman"/>
              </a:rPr>
              <a:t> dụ</a:t>
            </a:r>
          </a:p>
          <a:p>
            <a:r>
              <a:rPr lang="vi-VN" sz="2400" b="1">
                <a:latin typeface="Times New Roman"/>
                <a:cs typeface="Times New Roman"/>
              </a:rPr>
              <a:t>      3. </a:t>
            </a:r>
            <a:r>
              <a:rPr lang="vi-VN" sz="2400" b="1" err="1">
                <a:latin typeface="Times New Roman"/>
                <a:cs typeface="Times New Roman"/>
              </a:rPr>
              <a:t>Thuật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toán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viterbi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và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gán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nhãn</a:t>
            </a:r>
            <a:r>
              <a:rPr lang="vi-VN" sz="2400" b="1">
                <a:latin typeface="Times New Roman"/>
                <a:cs typeface="Times New Roman"/>
              </a:rPr>
              <a:t> trên </a:t>
            </a:r>
            <a:r>
              <a:rPr lang="vi-VN" sz="2400" b="1" err="1">
                <a:latin typeface="Times New Roman"/>
                <a:cs typeface="Times New Roman"/>
              </a:rPr>
              <a:t>ngữ</a:t>
            </a:r>
            <a:r>
              <a:rPr lang="vi-VN" sz="2400" b="1">
                <a:latin typeface="Times New Roman"/>
                <a:cs typeface="Times New Roman"/>
              </a:rPr>
              <a:t> </a:t>
            </a:r>
            <a:r>
              <a:rPr lang="vi-VN" sz="2400" b="1" err="1">
                <a:latin typeface="Times New Roman"/>
                <a:cs typeface="Times New Roman"/>
              </a:rPr>
              <a:t>liệu</a:t>
            </a:r>
          </a:p>
          <a:p>
            <a:r>
              <a:rPr lang="vi-VN" sz="2400" b="1">
                <a:latin typeface="Times New Roman"/>
                <a:cs typeface="Times New Roman"/>
              </a:rPr>
              <a:t>      4. </a:t>
            </a:r>
            <a:r>
              <a:rPr lang="vi-VN" sz="2400" b="1" err="1">
                <a:latin typeface="Times New Roman"/>
                <a:cs typeface="Times New Roman"/>
              </a:rPr>
              <a:t>Đánh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giá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kết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quả</a:t>
            </a:r>
            <a:endParaRPr lang="vi-VN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7479673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7EC16C6-0042-4F24-9EF8-C8E82D605F8A}"/>
              </a:ext>
            </a:extLst>
          </p:cNvPr>
          <p:cNvSpPr txBox="1"/>
          <p:nvPr/>
        </p:nvSpPr>
        <p:spPr>
          <a:xfrm>
            <a:off x="3447535" y="43042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800" b="1">
                <a:latin typeface="Times New Roman"/>
                <a:cs typeface="Arial"/>
              </a:rPr>
              <a:t>III.4: </a:t>
            </a:r>
            <a:r>
              <a:rPr lang="vi-VN" sz="2800" b="1" err="1">
                <a:latin typeface="Times New Roman"/>
                <a:cs typeface="Arial"/>
              </a:rPr>
              <a:t>Đánh</a:t>
            </a:r>
            <a:r>
              <a:rPr lang="vi-VN" sz="2800" b="1">
                <a:latin typeface="Times New Roman"/>
                <a:cs typeface="Arial"/>
              </a:rPr>
              <a:t> </a:t>
            </a:r>
            <a:r>
              <a:rPr lang="vi-VN" sz="2800" b="1" err="1">
                <a:latin typeface="Times New Roman"/>
                <a:cs typeface="Arial"/>
              </a:rPr>
              <a:t>giá</a:t>
            </a:r>
            <a:endParaRPr lang="vi-VN" sz="2800" b="1">
              <a:latin typeface="Times New Roman"/>
              <a:cs typeface="Arial"/>
            </a:endParaRPr>
          </a:p>
        </p:txBody>
      </p:sp>
      <p:pic>
        <p:nvPicPr>
          <p:cNvPr id="3" name="Hình ảnh 3" descr="Ảnh có chứa bàn&#10;&#10;Mô tả được tự động tạo">
            <a:extLst>
              <a:ext uri="{FF2B5EF4-FFF2-40B4-BE49-F238E27FC236}">
                <a16:creationId xmlns:a16="http://schemas.microsoft.com/office/drawing/2014/main" id="{7CBA004F-C29B-4F31-A78E-3AEF6D4A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88" y="1919818"/>
            <a:ext cx="5043728" cy="4090976"/>
          </a:xfrm>
          <a:prstGeom prst="rect">
            <a:avLst/>
          </a:prstGeom>
        </p:spPr>
      </p:pic>
      <p:pic>
        <p:nvPicPr>
          <p:cNvPr id="4" name="Hình ảnh 4" descr="Ảnh có chứa bàn&#10;&#10;Mô tả được tự động tạo">
            <a:extLst>
              <a:ext uri="{FF2B5EF4-FFF2-40B4-BE49-F238E27FC236}">
                <a16:creationId xmlns:a16="http://schemas.microsoft.com/office/drawing/2014/main" id="{272E5DF1-2202-490B-B9B2-0C8030D0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95" y="1918294"/>
            <a:ext cx="5164898" cy="409092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6DD65D9-5530-4ACB-A1B9-32E146F9534A}"/>
              </a:ext>
            </a:extLst>
          </p:cNvPr>
          <p:cNvSpPr txBox="1"/>
          <p:nvPr/>
        </p:nvSpPr>
        <p:spPr>
          <a:xfrm>
            <a:off x="1944130" y="1202723"/>
            <a:ext cx="3165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Arial"/>
                <a:cs typeface="Arial"/>
              </a:rPr>
              <a:t>Kết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quả</a:t>
            </a:r>
            <a:r>
              <a:rPr lang="vi-VN">
                <a:latin typeface="Arial"/>
                <a:cs typeface="Arial"/>
              </a:rPr>
              <a:t> trên </a:t>
            </a:r>
            <a:r>
              <a:rPr lang="vi-VN" err="1">
                <a:latin typeface="Arial"/>
                <a:cs typeface="Arial"/>
              </a:rPr>
              <a:t>bộ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train</a:t>
            </a:r>
            <a:r>
              <a:rPr lang="vi-VN">
                <a:latin typeface="Arial"/>
                <a:cs typeface="Arial"/>
              </a:rPr>
              <a:t> 50 câu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DF08FCD-8F07-416E-8DF4-6BD61D42C14A}"/>
              </a:ext>
            </a:extLst>
          </p:cNvPr>
          <p:cNvSpPr txBox="1"/>
          <p:nvPr/>
        </p:nvSpPr>
        <p:spPr>
          <a:xfrm>
            <a:off x="7070897" y="1201436"/>
            <a:ext cx="3453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Arial"/>
                <a:cs typeface="Arial"/>
              </a:rPr>
              <a:t>Kết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quả</a:t>
            </a:r>
            <a:r>
              <a:rPr lang="vi-VN">
                <a:latin typeface="Arial"/>
                <a:cs typeface="Arial"/>
              </a:rPr>
              <a:t> trên </a:t>
            </a:r>
            <a:r>
              <a:rPr lang="vi-VN" err="1">
                <a:latin typeface="Arial"/>
                <a:cs typeface="Arial"/>
              </a:rPr>
              <a:t>bộ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train</a:t>
            </a:r>
            <a:r>
              <a:rPr lang="vi-VN">
                <a:latin typeface="Arial"/>
                <a:cs typeface="Arial"/>
              </a:rPr>
              <a:t> 5000 câu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08763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58928C-7774-4880-B55C-7965839F3EE7}"/>
              </a:ext>
            </a:extLst>
          </p:cNvPr>
          <p:cNvSpPr txBox="1"/>
          <p:nvPr/>
        </p:nvSpPr>
        <p:spPr>
          <a:xfrm>
            <a:off x="1133041" y="5001440"/>
            <a:ext cx="67264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Arial"/>
                <a:cs typeface="Arial"/>
              </a:rPr>
              <a:t>Nếu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bộ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đã</a:t>
            </a:r>
            <a:r>
              <a:rPr lang="vi-VN">
                <a:latin typeface="Arial"/>
                <a:cs typeface="Arial"/>
              </a:rPr>
              <a:t> bao </a:t>
            </a:r>
            <a:r>
              <a:rPr lang="vi-VN" err="1">
                <a:latin typeface="Arial"/>
                <a:cs typeface="Arial"/>
              </a:rPr>
              <a:t>quát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tốt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bộ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cần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gán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nhãn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thì</a:t>
            </a:r>
            <a:r>
              <a:rPr lang="vi-VN">
                <a:latin typeface="Arial"/>
                <a:cs typeface="Arial"/>
              </a:rPr>
              <a:t> cho </a:t>
            </a:r>
            <a:r>
              <a:rPr lang="vi-VN" err="1">
                <a:latin typeface="Arial"/>
                <a:cs typeface="Arial"/>
              </a:rPr>
              <a:t>dù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có</a:t>
            </a:r>
            <a:r>
              <a:rPr lang="vi-VN">
                <a:latin typeface="Arial"/>
                <a:cs typeface="Arial"/>
              </a:rPr>
              <a:t> tăng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 lên 100 </a:t>
            </a:r>
            <a:r>
              <a:rPr lang="vi-VN" err="1">
                <a:latin typeface="Arial"/>
                <a:cs typeface="Arial"/>
              </a:rPr>
              <a:t>lần</a:t>
            </a:r>
            <a:r>
              <a:rPr lang="vi-VN">
                <a:latin typeface="Arial"/>
                <a:cs typeface="Arial"/>
              </a:rPr>
              <a:t> ( </a:t>
            </a:r>
            <a:r>
              <a:rPr lang="vi-VN" err="1">
                <a:latin typeface="Arial"/>
                <a:cs typeface="Arial"/>
              </a:rPr>
              <a:t>mà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bộ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ko</a:t>
            </a:r>
            <a:r>
              <a:rPr lang="vi-VN">
                <a:latin typeface="Arial"/>
                <a:cs typeface="Arial"/>
              </a:rPr>
              <a:t> bao </a:t>
            </a:r>
            <a:r>
              <a:rPr lang="vi-VN" err="1">
                <a:latin typeface="Arial"/>
                <a:cs typeface="Arial"/>
              </a:rPr>
              <a:t>quát</a:t>
            </a:r>
            <a:r>
              <a:rPr lang="vi-VN">
                <a:latin typeface="Arial"/>
                <a:cs typeface="Arial"/>
              </a:rPr>
              <a:t> thêm </a:t>
            </a:r>
            <a:r>
              <a:rPr lang="vi-VN" err="1">
                <a:latin typeface="Arial"/>
                <a:cs typeface="Arial"/>
              </a:rPr>
              <a:t>được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trường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hợp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nào</a:t>
            </a:r>
            <a:r>
              <a:rPr lang="vi-VN">
                <a:latin typeface="Arial"/>
                <a:cs typeface="Arial"/>
              </a:rPr>
              <a:t>) </a:t>
            </a:r>
            <a:r>
              <a:rPr lang="vi-VN" err="1">
                <a:latin typeface="Arial"/>
                <a:cs typeface="Arial"/>
              </a:rPr>
              <a:t>thì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kết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quả</a:t>
            </a:r>
            <a:r>
              <a:rPr lang="vi-VN">
                <a:latin typeface="Arial"/>
                <a:cs typeface="Arial"/>
              </a:rPr>
              <a:t> không </a:t>
            </a:r>
            <a:r>
              <a:rPr lang="vi-VN" err="1">
                <a:latin typeface="Arial"/>
                <a:cs typeface="Arial"/>
              </a:rPr>
              <a:t>có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nhiều</a:t>
            </a:r>
            <a:r>
              <a:rPr lang="vi-VN">
                <a:latin typeface="Arial"/>
                <a:cs typeface="Arial"/>
              </a:rPr>
              <a:t> thay </a:t>
            </a:r>
            <a:r>
              <a:rPr lang="vi-VN" err="1">
                <a:latin typeface="Arial"/>
                <a:cs typeface="Arial"/>
              </a:rPr>
              <a:t>đổi</a:t>
            </a:r>
            <a:r>
              <a:rPr lang="vi-VN">
                <a:latin typeface="Arial"/>
                <a:cs typeface="Arial"/>
              </a:rPr>
              <a:t>.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4475742-E798-4A31-8A54-341C59AD62EB}"/>
              </a:ext>
            </a:extLst>
          </p:cNvPr>
          <p:cNvSpPr txBox="1"/>
          <p:nvPr/>
        </p:nvSpPr>
        <p:spPr>
          <a:xfrm>
            <a:off x="1135563" y="447414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err="1">
                <a:latin typeface="Arial"/>
                <a:cs typeface="Arial"/>
              </a:rPr>
              <a:t>Kết</a:t>
            </a:r>
            <a:r>
              <a:rPr lang="vi-VN" b="1">
                <a:latin typeface="Arial"/>
                <a:cs typeface="Arial"/>
              </a:rPr>
              <a:t> </a:t>
            </a:r>
            <a:r>
              <a:rPr lang="vi-VN" b="1" err="1">
                <a:latin typeface="Arial"/>
                <a:cs typeface="Arial"/>
              </a:rPr>
              <a:t>Luận</a:t>
            </a:r>
            <a:r>
              <a:rPr lang="vi-VN" b="1">
                <a:latin typeface="Arial"/>
                <a:cs typeface="Arial"/>
              </a:rPr>
              <a:t>: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31324D5-C499-4D90-917D-F23EA3D19696}"/>
              </a:ext>
            </a:extLst>
          </p:cNvPr>
          <p:cNvSpPr txBox="1"/>
          <p:nvPr/>
        </p:nvSpPr>
        <p:spPr>
          <a:xfrm>
            <a:off x="2510482" y="149104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err="1">
                <a:latin typeface="Times New Roman"/>
                <a:cs typeface="Arial"/>
              </a:rPr>
              <a:t>Sử</a:t>
            </a:r>
            <a:r>
              <a:rPr lang="vi-VN" b="1">
                <a:latin typeface="Times New Roman"/>
                <a:cs typeface="Arial"/>
              </a:rPr>
              <a:t> </a:t>
            </a:r>
            <a:r>
              <a:rPr lang="vi-VN" b="1" err="1">
                <a:latin typeface="Times New Roman"/>
                <a:cs typeface="Arial"/>
              </a:rPr>
              <a:t>dụng</a:t>
            </a:r>
            <a:r>
              <a:rPr lang="vi-VN" b="1">
                <a:latin typeface="Times New Roman"/>
                <a:cs typeface="Arial"/>
              </a:rPr>
              <a:t> thư viên </a:t>
            </a:r>
            <a:r>
              <a:rPr lang="vi-VN" b="1" err="1">
                <a:latin typeface="Times New Roman"/>
                <a:cs typeface="Arial"/>
              </a:rPr>
              <a:t>VNcoreNLP</a:t>
            </a:r>
            <a:endParaRPr lang="vi-VN" b="1">
              <a:latin typeface="Times New Roman"/>
              <a:cs typeface="Arial"/>
            </a:endParaRPr>
          </a:p>
        </p:txBody>
      </p:sp>
      <p:pic>
        <p:nvPicPr>
          <p:cNvPr id="3" name="Hình ảnh 3" descr="Ảnh có chứa bàn&#10;&#10;Mô tả được tự động tạo">
            <a:extLst>
              <a:ext uri="{FF2B5EF4-FFF2-40B4-BE49-F238E27FC236}">
                <a16:creationId xmlns:a16="http://schemas.microsoft.com/office/drawing/2014/main" id="{0CAA0224-73A5-4B0B-AB52-6D989802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805" y="676451"/>
            <a:ext cx="4349578" cy="34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397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782B1AF6-DF21-47FB-BB64-7A40C344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32" y="835819"/>
            <a:ext cx="3563798" cy="487680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9E4822E-6876-47DD-BE16-B43CABB51799}"/>
              </a:ext>
            </a:extLst>
          </p:cNvPr>
          <p:cNvSpPr txBox="1"/>
          <p:nvPr/>
        </p:nvSpPr>
        <p:spPr>
          <a:xfrm>
            <a:off x="640556" y="189071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So </a:t>
            </a:r>
            <a:r>
              <a:rPr lang="vi-VN" dirty="0" err="1">
                <a:latin typeface="Arial"/>
                <a:cs typeface="Arial"/>
              </a:rPr>
              <a:t>sánh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giữa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phần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test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gold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và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sử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dụng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thuật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toán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viterbi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6FEA7A7-9BDE-4EE9-916D-97F78DEF1221}"/>
              </a:ext>
            </a:extLst>
          </p:cNvPr>
          <p:cNvSpPr txBox="1"/>
          <p:nvPr/>
        </p:nvSpPr>
        <p:spPr>
          <a:xfrm>
            <a:off x="640556" y="3867149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ea typeface="+mn-lt"/>
                <a:cs typeface="Arial"/>
                <a:hlinkClick r:id="rId3"/>
              </a:rPr>
              <a:t>https://www.diffchecker.com/XGeHDKrO</a:t>
            </a:r>
            <a:endParaRPr lang="vi-VN" dirty="0">
              <a:ea typeface="+mn-lt"/>
              <a:cs typeface="+mn-lt"/>
            </a:endParaRPr>
          </a:p>
          <a:p>
            <a:endParaRPr lang="vi-V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113235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1AB3D-0364-4AEB-971E-2F42B3920FBB}"/>
              </a:ext>
            </a:extLst>
          </p:cNvPr>
          <p:cNvSpPr txBox="1"/>
          <p:nvPr/>
        </p:nvSpPr>
        <p:spPr>
          <a:xfrm>
            <a:off x="591312" y="2321004"/>
            <a:ext cx="8645363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b="1" err="1"/>
              <a:t>Cảm</a:t>
            </a:r>
            <a:r>
              <a:rPr lang="en-US" sz="6600" b="1"/>
              <a:t> </a:t>
            </a:r>
            <a:r>
              <a:rPr lang="en-US" sz="6600" b="1" err="1"/>
              <a:t>ơn</a:t>
            </a:r>
            <a:r>
              <a:rPr lang="en-US" sz="6600" b="1"/>
              <a:t> </a:t>
            </a:r>
            <a:r>
              <a:rPr lang="en-US" sz="6600" b="1" err="1"/>
              <a:t>các</a:t>
            </a:r>
            <a:r>
              <a:rPr lang="en-US" sz="6600" b="1"/>
              <a:t> </a:t>
            </a:r>
            <a:r>
              <a:rPr lang="en-US" sz="6600" b="1" err="1"/>
              <a:t>bạn</a:t>
            </a:r>
            <a:r>
              <a:rPr lang="en-US" sz="6600" b="1"/>
              <a:t> </a:t>
            </a:r>
            <a:r>
              <a:rPr lang="en-US" sz="6600" b="1" err="1"/>
              <a:t>và</a:t>
            </a:r>
            <a:r>
              <a:rPr lang="en-US" sz="6600" b="1"/>
              <a:t> </a:t>
            </a:r>
            <a:r>
              <a:rPr lang="en-US" sz="6600" b="1" err="1"/>
              <a:t>thầy</a:t>
            </a:r>
            <a:r>
              <a:rPr lang="en-US" sz="6600" b="1"/>
              <a:t> </a:t>
            </a:r>
            <a:r>
              <a:rPr lang="en-US" sz="6600" b="1" err="1"/>
              <a:t>đã</a:t>
            </a:r>
            <a:r>
              <a:rPr lang="en-US" sz="6600" b="1"/>
              <a:t> </a:t>
            </a:r>
            <a:r>
              <a:rPr lang="en-US" sz="6600" b="1" err="1"/>
              <a:t>lắng</a:t>
            </a:r>
            <a:r>
              <a:rPr lang="en-US" sz="6600" b="1"/>
              <a:t> </a:t>
            </a:r>
            <a:r>
              <a:rPr lang="en-US" sz="6600" b="1" err="1"/>
              <a:t>nghe</a:t>
            </a:r>
          </a:p>
        </p:txBody>
      </p:sp>
    </p:spTree>
    <p:extLst>
      <p:ext uri="{BB962C8B-B14F-4D97-AF65-F5344CB8AC3E}">
        <p14:creationId xmlns:p14="http://schemas.microsoft.com/office/powerpoint/2010/main" val="2386763103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6ADEAE-167A-4D19-9F42-1272A685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344" y="545189"/>
            <a:ext cx="7680400" cy="907600"/>
          </a:xfrm>
        </p:spPr>
        <p:txBody>
          <a:bodyPr/>
          <a:lstStyle/>
          <a:p>
            <a:r>
              <a:rPr lang="vi-VN" sz="2400" err="1">
                <a:latin typeface="Times New Roman"/>
                <a:cs typeface="Times New Roman"/>
              </a:rPr>
              <a:t>Link</a:t>
            </a:r>
            <a:r>
              <a:rPr lang="vi-VN" sz="2400">
                <a:latin typeface="Times New Roman"/>
                <a:cs typeface="Times New Roman"/>
              </a:rPr>
              <a:t> tham </a:t>
            </a:r>
            <a:r>
              <a:rPr lang="vi-VN" sz="2400" err="1">
                <a:latin typeface="Times New Roman"/>
                <a:cs typeface="Times New Roman"/>
              </a:rPr>
              <a:t>khảo</a:t>
            </a:r>
            <a:endParaRPr lang="vi-VN" sz="2400" err="1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901AE8D-FBAF-4F13-A3AF-9C74BD05090A}"/>
              </a:ext>
            </a:extLst>
          </p:cNvPr>
          <p:cNvSpPr txBox="1"/>
          <p:nvPr/>
        </p:nvSpPr>
        <p:spPr>
          <a:xfrm>
            <a:off x="613363" y="2730030"/>
            <a:ext cx="66566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>
                <a:ea typeface="+mn-lt"/>
                <a:cs typeface="+mn-lt"/>
                <a:hlinkClick r:id="rId2"/>
              </a:rPr>
              <a:t>https://towardsdatascience.com/laplace-smoothing-in-na%C3%AFve-bayes-algorithm-9c237a8bdece</a:t>
            </a:r>
            <a:endParaRPr lang="vi-VN">
              <a:ea typeface="+mn-lt"/>
              <a:cs typeface="+mn-lt"/>
            </a:endParaRPr>
          </a:p>
          <a:p>
            <a:endParaRPr lang="vi-VN">
              <a:ea typeface="+mn-lt"/>
              <a:cs typeface="+mn-lt"/>
            </a:endParaRPr>
          </a:p>
          <a:p>
            <a:r>
              <a:rPr lang="vi-VN">
                <a:ea typeface="+mn-lt"/>
                <a:cs typeface="+mn-lt"/>
                <a:hlinkClick r:id="rId3"/>
              </a:rPr>
              <a:t>https://en.wikipedia.org/wiki/Additive_smoothing</a:t>
            </a:r>
            <a:endParaRPr lang="vi-VN">
              <a:ea typeface="+mn-lt"/>
              <a:cs typeface="+mn-lt"/>
            </a:endParaRPr>
          </a:p>
          <a:p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34C7D19-63E8-427B-AE7B-72E3F2622F47}"/>
              </a:ext>
            </a:extLst>
          </p:cNvPr>
          <p:cNvSpPr txBox="1"/>
          <p:nvPr/>
        </p:nvSpPr>
        <p:spPr>
          <a:xfrm>
            <a:off x="574589" y="44257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 dirty="0">
              <a:latin typeface="Arial"/>
              <a:cs typeface="Arial"/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091D38AB-B244-4A3D-A390-3C27C1EF8670}"/>
              </a:ext>
            </a:extLst>
          </p:cNvPr>
          <p:cNvSpPr txBox="1"/>
          <p:nvPr/>
        </p:nvSpPr>
        <p:spPr>
          <a:xfrm>
            <a:off x="656968" y="4374291"/>
            <a:ext cx="4164226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dirty="0">
                <a:ea typeface="+mn-lt"/>
                <a:cs typeface="+mn-lt"/>
                <a:hlinkClick r:id="rId4"/>
              </a:rPr>
              <a:t>https://github.com/18520339/vietnamese-pos-tagging</a:t>
            </a:r>
            <a:endParaRPr lang="vi-VN">
              <a:ea typeface="+mn-lt"/>
              <a:cs typeface="+mn-lt"/>
            </a:endParaRPr>
          </a:p>
          <a:p>
            <a:endParaRPr lang="vi-VN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EF9EE66-945B-4703-95FA-65850FD14E8F}"/>
              </a:ext>
            </a:extLst>
          </p:cNvPr>
          <p:cNvSpPr txBox="1"/>
          <p:nvPr/>
        </p:nvSpPr>
        <p:spPr>
          <a:xfrm>
            <a:off x="614219" y="54171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 dirty="0">
              <a:latin typeface="Arial"/>
              <a:cs typeface="Arial"/>
            </a:endParaRPr>
          </a:p>
        </p:txBody>
      </p:sp>
      <p:sp>
        <p:nvSpPr>
          <p:cNvPr id="7" name="Hộp Văn bản 1">
            <a:extLst>
              <a:ext uri="{FF2B5EF4-FFF2-40B4-BE49-F238E27FC236}">
                <a16:creationId xmlns:a16="http://schemas.microsoft.com/office/drawing/2014/main" id="{FCA66E5A-5F3F-4444-942D-7D39C18EE3FB}"/>
              </a:ext>
            </a:extLst>
          </p:cNvPr>
          <p:cNvSpPr txBox="1"/>
          <p:nvPr/>
        </p:nvSpPr>
        <p:spPr>
          <a:xfrm>
            <a:off x="655293" y="5221903"/>
            <a:ext cx="300063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 </a:t>
            </a:r>
            <a:r>
              <a:rPr lang="vi-VN" dirty="0" err="1"/>
              <a:t>log-probability</a:t>
            </a:r>
            <a:r>
              <a:rPr lang="vi-VN" dirty="0"/>
              <a:t>: </a:t>
            </a:r>
          </a:p>
        </p:txBody>
      </p:sp>
      <p:sp>
        <p:nvSpPr>
          <p:cNvPr id="8" name="Hộp Văn bản 2">
            <a:extLst>
              <a:ext uri="{FF2B5EF4-FFF2-40B4-BE49-F238E27FC236}">
                <a16:creationId xmlns:a16="http://schemas.microsoft.com/office/drawing/2014/main" id="{379C23C4-4E4F-4555-A220-E39F3C1BFEC7}"/>
              </a:ext>
            </a:extLst>
          </p:cNvPr>
          <p:cNvSpPr txBox="1"/>
          <p:nvPr/>
        </p:nvSpPr>
        <p:spPr>
          <a:xfrm>
            <a:off x="3440183" y="5219294"/>
            <a:ext cx="654290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>
                <a:ea typeface="+mn-lt"/>
                <a:cs typeface="+mn-lt"/>
                <a:hlinkClick r:id="rId5"/>
              </a:rPr>
              <a:t>https://math.stackexchange.com/questions/892832/why-we-consider-log-likelihood-instead-of-likelihood-in-gaussian-distribution</a:t>
            </a:r>
            <a:endParaRPr lang="vi-VN">
              <a:ea typeface="+mn-lt"/>
              <a:cs typeface="+mn-lt"/>
            </a:endParaRP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907087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3796250" y="2825750"/>
            <a:ext cx="4955099" cy="12065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7200" b="1">
                <a:solidFill>
                  <a:schemeClr val="tx1"/>
                </a:solidFill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MỞ ĐẦU</a:t>
            </a:r>
            <a:endParaRPr lang="en-GB" sz="7200">
              <a:solidFill>
                <a:schemeClr val="tx1"/>
              </a:solidFill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174718" y="158017"/>
            <a:ext cx="8157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 </a:t>
            </a:r>
            <a:r>
              <a:rPr lang="en-GB" sz="3600"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I. </a:t>
            </a:r>
            <a:r>
              <a:rPr lang="en-GB" sz="3600" err="1"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Mở</a:t>
            </a:r>
            <a:r>
              <a:rPr lang="en-GB" sz="3600"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err="1"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đầu</a:t>
            </a:r>
            <a:endParaRPr lang="en-US" sz="3600">
              <a:latin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382ECF8-C9B6-4DD7-873C-C3008E3F4B37}"/>
              </a:ext>
            </a:extLst>
          </p:cNvPr>
          <p:cNvSpPr txBox="1"/>
          <p:nvPr/>
        </p:nvSpPr>
        <p:spPr>
          <a:xfrm>
            <a:off x="1910427" y="3304528"/>
            <a:ext cx="82841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>
                <a:latin typeface="Times New Roman"/>
                <a:ea typeface="+mn-lt"/>
                <a:cs typeface="+mn-lt"/>
              </a:rPr>
              <a:t>1. </a:t>
            </a:r>
            <a:r>
              <a:rPr lang="vi-VN" sz="2000" err="1">
                <a:latin typeface="Times New Roman"/>
                <a:ea typeface="+mn-lt"/>
                <a:cs typeface="+mn-lt"/>
              </a:rPr>
              <a:t>Gãn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nhãn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từ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loại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là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một</a:t>
            </a:r>
            <a:r>
              <a:rPr lang="vi-VN" sz="2000">
                <a:latin typeface="Times New Roman"/>
                <a:ea typeface="+mn-lt"/>
                <a:cs typeface="+mn-lt"/>
              </a:rPr>
              <a:t> trong </a:t>
            </a:r>
            <a:r>
              <a:rPr lang="vi-VN" sz="2000" err="1">
                <a:latin typeface="Times New Roman"/>
                <a:ea typeface="+mn-lt"/>
                <a:cs typeface="+mn-lt"/>
              </a:rPr>
              <a:t>những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bài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toán</a:t>
            </a:r>
            <a:r>
              <a:rPr lang="vi-VN" sz="2000">
                <a:latin typeface="Times New Roman"/>
                <a:ea typeface="+mn-lt"/>
                <a:cs typeface="+mn-lt"/>
              </a:rPr>
              <a:t> cơ </a:t>
            </a:r>
            <a:r>
              <a:rPr lang="vi-VN" sz="2000" err="1">
                <a:latin typeface="Times New Roman"/>
                <a:ea typeface="+mn-lt"/>
                <a:cs typeface="+mn-lt"/>
              </a:rPr>
              <a:t>bản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của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xử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lý</a:t>
            </a:r>
            <a:r>
              <a:rPr lang="vi-VN" sz="2000">
                <a:latin typeface="Times New Roman"/>
                <a:ea typeface="+mn-lt"/>
                <a:cs typeface="+mn-lt"/>
              </a:rPr>
              <a:t> ngôn </a:t>
            </a:r>
            <a:r>
              <a:rPr lang="vi-VN" sz="2000" err="1">
                <a:latin typeface="Times New Roman"/>
                <a:ea typeface="+mn-lt"/>
                <a:cs typeface="+mn-lt"/>
              </a:rPr>
              <a:t>ngữ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tự</a:t>
            </a:r>
            <a:r>
              <a:rPr lang="vi-VN" sz="2000">
                <a:latin typeface="Times New Roman"/>
                <a:ea typeface="+mn-lt"/>
                <a:cs typeface="+mn-lt"/>
              </a:rPr>
              <a:t> nhiên, </a:t>
            </a:r>
            <a:r>
              <a:rPr lang="vi-VN" sz="2000" err="1">
                <a:latin typeface="Times New Roman"/>
                <a:ea typeface="+mn-lt"/>
                <a:cs typeface="+mn-lt"/>
              </a:rPr>
              <a:t>nó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là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bước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tiền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xử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lý</a:t>
            </a:r>
            <a:r>
              <a:rPr lang="vi-VN" sz="2000">
                <a:latin typeface="Times New Roman"/>
                <a:ea typeface="+mn-lt"/>
                <a:cs typeface="+mn-lt"/>
              </a:rPr>
              <a:t> quan </a:t>
            </a:r>
            <a:r>
              <a:rPr lang="vi-VN" sz="2000" err="1">
                <a:latin typeface="Times New Roman"/>
                <a:ea typeface="+mn-lt"/>
                <a:cs typeface="+mn-lt"/>
              </a:rPr>
              <a:t>trọng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có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ảnh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hưởng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trực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tiếp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tới</a:t>
            </a:r>
            <a:r>
              <a:rPr lang="vi-VN" sz="2000">
                <a:latin typeface="Times New Roman"/>
                <a:ea typeface="+mn-lt"/>
                <a:cs typeface="+mn-lt"/>
              </a:rPr>
              <a:t> </a:t>
            </a:r>
            <a:r>
              <a:rPr lang="vi-VN" sz="2000" err="1">
                <a:latin typeface="Times New Roman"/>
                <a:ea typeface="+mn-lt"/>
                <a:cs typeface="+mn-lt"/>
              </a:rPr>
              <a:t>các</a:t>
            </a:r>
            <a:r>
              <a:rPr lang="vi-VN" sz="2000">
                <a:latin typeface="Times New Roman"/>
                <a:ea typeface="+mn-lt"/>
                <a:cs typeface="+mn-lt"/>
              </a:rPr>
              <a:t> phân </a:t>
            </a:r>
            <a:r>
              <a:rPr lang="vi-VN" sz="2000" err="1">
                <a:latin typeface="Times New Roman"/>
                <a:ea typeface="+mn-lt"/>
                <a:cs typeface="+mn-lt"/>
              </a:rPr>
              <a:t>tích</a:t>
            </a:r>
            <a:r>
              <a:rPr lang="vi-VN" sz="2000">
                <a:latin typeface="Times New Roman"/>
                <a:ea typeface="+mn-lt"/>
                <a:cs typeface="+mn-lt"/>
              </a:rPr>
              <a:t> văn </a:t>
            </a:r>
            <a:r>
              <a:rPr lang="vi-VN" sz="2000" err="1">
                <a:latin typeface="Times New Roman"/>
                <a:ea typeface="+mn-lt"/>
                <a:cs typeface="+mn-lt"/>
              </a:rPr>
              <a:t>phạm</a:t>
            </a:r>
            <a:r>
              <a:rPr lang="vi-VN" sz="2000">
                <a:latin typeface="Times New Roman"/>
                <a:ea typeface="+mn-lt"/>
                <a:cs typeface="+mn-lt"/>
              </a:rPr>
              <a:t> ở </a:t>
            </a:r>
            <a:r>
              <a:rPr lang="vi-VN" sz="2000" err="1">
                <a:latin typeface="Times New Roman"/>
                <a:ea typeface="+mn-lt"/>
                <a:cs typeface="+mn-lt"/>
              </a:rPr>
              <a:t>mức</a:t>
            </a:r>
            <a:r>
              <a:rPr lang="vi-VN" sz="2000">
                <a:latin typeface="Times New Roman"/>
                <a:ea typeface="+mn-lt"/>
                <a:cs typeface="+mn-lt"/>
              </a:rPr>
              <a:t> sâu.</a:t>
            </a:r>
            <a:endParaRPr lang="vi-VN" sz="2000">
              <a:latin typeface="Times New Roman"/>
              <a:cs typeface="Times New Roman"/>
            </a:endParaRP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26F6E596-58C4-49CA-997C-1ADB583F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456" y="1029937"/>
            <a:ext cx="5258843" cy="2063276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3DB9CF1-AD0F-411C-98FC-C0A10EB31950}"/>
              </a:ext>
            </a:extLst>
          </p:cNvPr>
          <p:cNvSpPr txBox="1"/>
          <p:nvPr/>
        </p:nvSpPr>
        <p:spPr>
          <a:xfrm>
            <a:off x="1954973" y="4345357"/>
            <a:ext cx="631311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>
                <a:latin typeface="Times New Roman"/>
                <a:cs typeface="Times New Roman"/>
              </a:rPr>
              <a:t>2. </a:t>
            </a:r>
            <a:r>
              <a:rPr lang="vi-VN" sz="2000" err="1">
                <a:latin typeface="Times New Roman"/>
                <a:cs typeface="Times New Roman"/>
              </a:rPr>
              <a:t>Đồ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án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lần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này</a:t>
            </a:r>
            <a:r>
              <a:rPr lang="vi-VN" sz="2000">
                <a:latin typeface="Times New Roman"/>
                <a:cs typeface="Times New Roman"/>
              </a:rPr>
              <a:t> em </a:t>
            </a:r>
            <a:r>
              <a:rPr lang="vi-VN" sz="2000" err="1">
                <a:latin typeface="Times New Roman"/>
                <a:cs typeface="Times New Roman"/>
              </a:rPr>
              <a:t>sẽ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trình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bày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quá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trình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thực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nghiệm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áp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dụng</a:t>
            </a:r>
            <a:r>
              <a:rPr lang="vi-VN" sz="2000">
                <a:latin typeface="Times New Roman"/>
                <a:ea typeface="+mn-lt"/>
                <a:cs typeface="Times New Roman"/>
              </a:rPr>
              <a:t> mô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hình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Markov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ẩn</a:t>
            </a:r>
            <a:r>
              <a:rPr lang="vi-VN" sz="2000">
                <a:latin typeface="Times New Roman"/>
                <a:ea typeface="+mn-lt"/>
                <a:cs typeface="Times New Roman"/>
              </a:rPr>
              <a:t> cho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bài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toán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gán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nhãn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từ</a:t>
            </a:r>
            <a:endParaRPr lang="vi-VN" sz="2000">
              <a:latin typeface="Times New Roman"/>
              <a:cs typeface="Times New Roman"/>
            </a:endParaRPr>
          </a:p>
          <a:p>
            <a:r>
              <a:rPr lang="vi-VN" sz="2000" err="1">
                <a:latin typeface="Times New Roman"/>
                <a:ea typeface="+mn-lt"/>
                <a:cs typeface="Times New Roman"/>
              </a:rPr>
              <a:t>loại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tiếng</a:t>
            </a:r>
            <a:r>
              <a:rPr lang="vi-VN" sz="2000">
                <a:latin typeface="Times New Roman"/>
                <a:ea typeface="+mn-lt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+mn-lt"/>
                <a:cs typeface="Times New Roman"/>
              </a:rPr>
              <a:t>Việt</a:t>
            </a:r>
            <a:r>
              <a:rPr lang="vi-VN" sz="2000">
                <a:latin typeface="Times New Roman"/>
                <a:ea typeface="+mn-lt"/>
                <a:cs typeface="Times New Roman"/>
              </a:rPr>
              <a:t>.</a:t>
            </a:r>
            <a:endParaRPr lang="vi-VN" sz="2000">
              <a:latin typeface="Times New Roman"/>
              <a:cs typeface="Times New Roman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80F065E-2D50-423F-927F-1509E999D07D}"/>
              </a:ext>
            </a:extLst>
          </p:cNvPr>
          <p:cNvSpPr txBox="1"/>
          <p:nvPr/>
        </p:nvSpPr>
        <p:spPr>
          <a:xfrm>
            <a:off x="1951712" y="5385931"/>
            <a:ext cx="609391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>
                <a:latin typeface="Times New Roman"/>
                <a:cs typeface="Times New Roman"/>
              </a:rPr>
              <a:t>3. Em </a:t>
            </a:r>
            <a:r>
              <a:rPr lang="vi-VN" sz="2000" err="1">
                <a:latin typeface="Times New Roman"/>
                <a:cs typeface="Times New Roman"/>
              </a:rPr>
              <a:t>sẽ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khảo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sát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tầm</a:t>
            </a:r>
            <a:r>
              <a:rPr lang="vi-VN" sz="2000">
                <a:latin typeface="Times New Roman"/>
                <a:cs typeface="Times New Roman"/>
              </a:rPr>
              <a:t> </a:t>
            </a:r>
            <a:r>
              <a:rPr lang="vi-VN" sz="2000" err="1">
                <a:latin typeface="Times New Roman"/>
                <a:cs typeface="Times New Roman"/>
              </a:rPr>
              <a:t>ảnh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hưởng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của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bộ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ngữ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liệu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đến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kết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quả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dự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đoán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nhãn</a:t>
            </a:r>
            <a:r>
              <a:rPr lang="vi-VN" sz="2000">
                <a:latin typeface="Times New Roman"/>
                <a:cs typeface="Times New Roman"/>
              </a:rPr>
              <a:t>, </a:t>
            </a:r>
            <a:r>
              <a:rPr lang="vi-VN" sz="2000" err="1">
                <a:latin typeface="Times New Roman"/>
                <a:cs typeface="Times New Roman"/>
              </a:rPr>
              <a:t>cũng</a:t>
            </a:r>
            <a:r>
              <a:rPr lang="vi-VN" sz="2000">
                <a:latin typeface="Times New Roman"/>
                <a:cs typeface="Times New Roman"/>
              </a:rPr>
              <a:t> như </a:t>
            </a:r>
            <a:r>
              <a:rPr lang="vi-VN" sz="2000" err="1">
                <a:latin typeface="Times New Roman"/>
                <a:cs typeface="Times New Roman"/>
              </a:rPr>
              <a:t>giải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pháp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cải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thiện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bộ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ngữ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liệu</a:t>
            </a:r>
            <a:r>
              <a:rPr lang="vi-VN" sz="2000">
                <a:latin typeface="Times New Roman"/>
                <a:cs typeface="Times New Roman"/>
              </a:rPr>
              <a:t>, </a:t>
            </a:r>
            <a:r>
              <a:rPr lang="vi-VN" sz="2000" err="1">
                <a:latin typeface="Times New Roman"/>
                <a:cs typeface="Times New Roman"/>
              </a:rPr>
              <a:t>góp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phần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cải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thiện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độ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chính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xác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của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bộ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gán</a:t>
            </a:r>
            <a:r>
              <a:rPr lang="vi-VN" sz="2000">
                <a:latin typeface="Times New Roman"/>
                <a:cs typeface="Times New Roman"/>
              </a:rPr>
              <a:t> </a:t>
            </a:r>
            <a:r>
              <a:rPr lang="vi-VN" sz="2000" err="1">
                <a:latin typeface="Times New Roman"/>
                <a:cs typeface="Times New Roman"/>
              </a:rPr>
              <a:t>nhãn</a:t>
            </a:r>
            <a:r>
              <a:rPr lang="vi-VN" sz="200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924050" y="2774745"/>
            <a:ext cx="8343900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7200" b="1">
                <a:solidFill>
                  <a:schemeClr val="tx1"/>
                </a:solidFill>
                <a:latin typeface="Times New Roman"/>
                <a:cs typeface="Times New Roman"/>
              </a:rPr>
              <a:t>II. </a:t>
            </a:r>
            <a:r>
              <a:rPr lang="en-GB" sz="7200" b="1" err="1">
                <a:solidFill>
                  <a:schemeClr val="tx1"/>
                </a:solidFill>
                <a:latin typeface="Times New Roman"/>
                <a:cs typeface="Times New Roman"/>
              </a:rPr>
              <a:t>Tách</a:t>
            </a:r>
            <a:r>
              <a:rPr lang="en-GB" sz="72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GB" sz="7200" b="1" err="1">
                <a:solidFill>
                  <a:schemeClr val="tx1"/>
                </a:solidFill>
                <a:latin typeface="Times New Roman"/>
                <a:cs typeface="Times New Roman"/>
              </a:rPr>
              <a:t>từ</a:t>
            </a:r>
            <a:endParaRPr lang="en-GB" sz="72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177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</a:t>
            </a:fld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728E39-DCCC-4277-884A-B913BAB224DA}"/>
              </a:ext>
            </a:extLst>
          </p:cNvPr>
          <p:cNvSpPr txBox="1"/>
          <p:nvPr/>
        </p:nvSpPr>
        <p:spPr>
          <a:xfrm>
            <a:off x="2686894" y="262401"/>
            <a:ext cx="886943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600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📖</a:t>
            </a:r>
            <a:r>
              <a:rPr lang="en-GB" sz="2800">
                <a:solidFill>
                  <a:srgbClr val="607896"/>
                </a:solidFill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II.1:Phương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pháp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tách</a:t>
            </a:r>
            <a:r>
              <a:rPr lang="en-GB" sz="2800" b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</a:t>
            </a:r>
            <a:r>
              <a:rPr lang="en-GB" sz="2800" b="1" err="1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từ</a:t>
            </a:r>
            <a:r>
              <a:rPr lang="en-GB" sz="2800">
                <a:latin typeface="Times New Roman"/>
                <a:ea typeface="Roboto Condensed" panose="020B0704020202020204"/>
                <a:cs typeface="Times New Roman"/>
                <a:sym typeface="Roboto Condensed" panose="020B0704020202020204"/>
              </a:rPr>
              <a:t> (Longest Matching)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3520A-E000-4721-B4FC-DB55A2A25078}"/>
              </a:ext>
            </a:extLst>
          </p:cNvPr>
          <p:cNvSpPr txBox="1"/>
          <p:nvPr/>
        </p:nvSpPr>
        <p:spPr>
          <a:xfrm>
            <a:off x="2176421" y="1099035"/>
            <a:ext cx="8949637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err="1">
                <a:latin typeface="Times New Roman"/>
                <a:cs typeface="Times New Roman"/>
              </a:rPr>
              <a:t>Sơ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lược</a:t>
            </a:r>
            <a:r>
              <a:rPr lang="en-US" dirty="0"/>
              <a:t>: </a:t>
            </a:r>
            <a:r>
              <a:rPr lang="en-US" dirty="0" err="1">
                <a:latin typeface="Times New Roman"/>
                <a:cs typeface="Times New Roman"/>
              </a:rPr>
              <a:t>Thuật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toán</a:t>
            </a:r>
            <a:r>
              <a:rPr lang="en-US" dirty="0">
                <a:latin typeface="Times New Roman"/>
                <a:cs typeface="Times New Roman"/>
              </a:rPr>
              <a:t> longest matching,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1 </a:t>
            </a:r>
            <a:r>
              <a:rPr lang="en-US" dirty="0" err="1">
                <a:latin typeface="Times New Roman"/>
                <a:cs typeface="Times New Roman"/>
              </a:rPr>
              <a:t>thuật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toán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đơn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giản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sử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dụng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kĩ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thuật</a:t>
            </a:r>
            <a:r>
              <a:rPr lang="en-US" dirty="0">
                <a:latin typeface="Times New Roman"/>
                <a:cs typeface="Times New Roman"/>
              </a:rPr>
              <a:t> so </a:t>
            </a:r>
            <a:r>
              <a:rPr lang="en-US" dirty="0" err="1">
                <a:latin typeface="Times New Roman"/>
                <a:cs typeface="Times New Roman"/>
              </a:rPr>
              <a:t>khớp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từ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trong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đoạn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bản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từ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trong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bộ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từ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dựng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sẵn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08687AC-5B12-42D1-9C5D-FE6E49BAFF6B}"/>
              </a:ext>
            </a:extLst>
          </p:cNvPr>
          <p:cNvSpPr txBox="1"/>
          <p:nvPr/>
        </p:nvSpPr>
        <p:spPr>
          <a:xfrm>
            <a:off x="534247" y="2960317"/>
            <a:ext cx="3784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</a:rPr>
              <a:t>Áp</a:t>
            </a:r>
            <a:r>
              <a:rPr lang="en-US">
                <a:latin typeface="Times New Roman"/>
              </a:rPr>
              <a:t> </a:t>
            </a:r>
            <a:r>
              <a:rPr lang="en-US" err="1">
                <a:latin typeface="Times New Roman"/>
              </a:rPr>
              <a:t>dụng</a:t>
            </a:r>
            <a:r>
              <a:rPr lang="en-US">
                <a:latin typeface="Times New Roman"/>
              </a:rPr>
              <a:t> Longest Matching </a:t>
            </a:r>
            <a:r>
              <a:rPr lang="en-US" err="1">
                <a:latin typeface="Times New Roman"/>
              </a:rPr>
              <a:t>để</a:t>
            </a:r>
            <a:r>
              <a:rPr lang="en-US">
                <a:latin typeface="Times New Roman"/>
              </a:rPr>
              <a:t> </a:t>
            </a:r>
            <a:r>
              <a:rPr lang="en-US" err="1">
                <a:latin typeface="Times New Roman"/>
              </a:rPr>
              <a:t>tách</a:t>
            </a:r>
            <a:r>
              <a:rPr lang="en-US">
                <a:latin typeface="Times New Roman"/>
              </a:rPr>
              <a:t> </a:t>
            </a:r>
            <a:r>
              <a:rPr lang="en-US" err="1">
                <a:latin typeface="Times New Roman"/>
              </a:rPr>
              <a:t>từ</a:t>
            </a:r>
            <a:r>
              <a:rPr lang="en-US">
                <a:latin typeface="Times New Roman"/>
              </a:rPr>
              <a:t> </a:t>
            </a:r>
            <a:r>
              <a:rPr lang="en-US" err="1">
                <a:latin typeface="Times New Roman"/>
              </a:rPr>
              <a:t>cho</a:t>
            </a:r>
            <a:r>
              <a:rPr lang="en-US">
                <a:latin typeface="Times New Roman"/>
              </a:rPr>
              <a:t> </a:t>
            </a:r>
            <a:r>
              <a:rPr lang="en-US" err="1">
                <a:latin typeface="Times New Roman"/>
              </a:rPr>
              <a:t>câu</a:t>
            </a:r>
            <a:r>
              <a:rPr lang="en-US">
                <a:latin typeface="Times New Roman"/>
              </a:rPr>
              <a:t>: </a:t>
            </a:r>
            <a:r>
              <a:rPr lang="en-US" b="1" i="1" err="1">
                <a:latin typeface="Times New Roman"/>
              </a:rPr>
              <a:t>mới</a:t>
            </a:r>
            <a:r>
              <a:rPr lang="en-US" b="1" i="1">
                <a:latin typeface="Times New Roman"/>
              </a:rPr>
              <a:t> </a:t>
            </a:r>
            <a:r>
              <a:rPr lang="en-US" b="1" i="1" err="1">
                <a:latin typeface="Times New Roman"/>
              </a:rPr>
              <a:t>thông</a:t>
            </a:r>
            <a:r>
              <a:rPr lang="en-US" b="1" i="1">
                <a:latin typeface="Times New Roman"/>
              </a:rPr>
              <a:t> </a:t>
            </a:r>
            <a:r>
              <a:rPr lang="en-US" b="1" i="1" err="1">
                <a:latin typeface="Times New Roman"/>
              </a:rPr>
              <a:t>báo</a:t>
            </a:r>
            <a:r>
              <a:rPr lang="en-US" b="1" i="1">
                <a:latin typeface="Times New Roman"/>
              </a:rPr>
              <a:t> </a:t>
            </a:r>
            <a:r>
              <a:rPr lang="en-US" b="1" i="1" err="1">
                <a:latin typeface="Times New Roman"/>
              </a:rPr>
              <a:t>thời</a:t>
            </a:r>
            <a:r>
              <a:rPr lang="en-US" b="1" i="1">
                <a:latin typeface="Times New Roman"/>
              </a:rPr>
              <a:t> </a:t>
            </a:r>
            <a:r>
              <a:rPr lang="en-US" b="1" i="1" err="1">
                <a:latin typeface="Times New Roman"/>
              </a:rPr>
              <a:t>gian</a:t>
            </a:r>
            <a:r>
              <a:rPr lang="en-US" b="1" i="1">
                <a:latin typeface="Times New Roman"/>
              </a:rPr>
              <a:t> </a:t>
            </a:r>
            <a:r>
              <a:rPr lang="en-US" b="1" i="1" err="1">
                <a:latin typeface="Times New Roman"/>
              </a:rPr>
              <a:t>học</a:t>
            </a:r>
            <a:r>
              <a:rPr lang="vi-VN">
                <a:latin typeface="Times New Roman"/>
                <a:cs typeface="Times New Roman"/>
              </a:rPr>
              <a:t>​</a:t>
            </a:r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D1C5B-DD69-4408-99EB-1840804AAB48}"/>
              </a:ext>
            </a:extLst>
          </p:cNvPr>
          <p:cNvSpPr txBox="1"/>
          <p:nvPr/>
        </p:nvSpPr>
        <p:spPr>
          <a:xfrm>
            <a:off x="5319631" y="2155213"/>
            <a:ext cx="498348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-</a:t>
            </a:r>
            <a:r>
              <a:rPr lang="en-US" sz="2000" dirty="0" err="1">
                <a:latin typeface="Times New Roman"/>
                <a:cs typeface="Times New Roman"/>
              </a:rPr>
              <a:t>Từ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dài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nhất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</a:rPr>
              <a:t> 2 </a:t>
            </a:r>
            <a:r>
              <a:rPr lang="en-US" sz="2000" dirty="0" err="1">
                <a:latin typeface="Times New Roman"/>
                <a:cs typeface="Times New Roman"/>
              </a:rPr>
              <a:t>tiếng</a:t>
            </a:r>
          </a:p>
          <a:p>
            <a:r>
              <a:rPr lang="en-US" sz="2000" dirty="0">
                <a:latin typeface="Times New Roman"/>
                <a:cs typeface="Times New Roman"/>
              </a:rPr>
              <a:t>-</a:t>
            </a:r>
            <a:r>
              <a:rPr lang="en-US" sz="2000" dirty="0" err="1">
                <a:latin typeface="Times New Roman"/>
                <a:cs typeface="Times New Roman"/>
              </a:rPr>
              <a:t>Xét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theo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chiều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từ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trái</a:t>
            </a:r>
            <a:r>
              <a:rPr lang="en-US" sz="2000" dirty="0">
                <a:latin typeface="Times New Roman"/>
                <a:cs typeface="Times New Roman"/>
              </a:rPr>
              <a:t> sang </a:t>
            </a:r>
            <a:r>
              <a:rPr lang="en-US" sz="2000" dirty="0" err="1">
                <a:latin typeface="Times New Roman"/>
                <a:cs typeface="Times New Roman"/>
              </a:rPr>
              <a:t>phải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- </a:t>
            </a:r>
            <a:r>
              <a:rPr lang="en-US" sz="2000" dirty="0" err="1">
                <a:latin typeface="Times New Roman"/>
                <a:cs typeface="Times New Roman"/>
              </a:rPr>
              <a:t>Xét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từ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</a:rPr>
              <a:t>mới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</a:rPr>
              <a:t>thông</a:t>
            </a:r>
            <a:r>
              <a:rPr lang="en-US" sz="2000" b="1" i="1" dirty="0">
                <a:latin typeface="Times New Roman"/>
                <a:cs typeface="Times New Roman"/>
              </a:rPr>
              <a:t> 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 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không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có</a:t>
            </a:r>
            <a:endParaRPr lang="en-US" sz="2000" b="1" i="1" dirty="0" err="1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-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Xét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từ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 </a:t>
            </a:r>
            <a:r>
              <a:rPr lang="en-US" sz="2000" b="1" i="1" dirty="0" err="1">
                <a:latin typeface="Times New Roman"/>
                <a:cs typeface="Times New Roman"/>
                <a:sym typeface="Wingdings" panose="05000000000000000000" pitchFamily="2" charset="2"/>
              </a:rPr>
              <a:t>thông</a:t>
            </a:r>
            <a:r>
              <a:rPr lang="en-US" sz="2000" b="1" i="1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  <a:sym typeface="Wingdings" panose="05000000000000000000" pitchFamily="2" charset="2"/>
              </a:rPr>
              <a:t>báo</a:t>
            </a:r>
            <a:r>
              <a:rPr lang="en-US" sz="2000" b="1" i="1" dirty="0">
                <a:latin typeface="Times New Roman"/>
                <a:cs typeface="Times New Roman"/>
              </a:rPr>
              <a:t> 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chọn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từ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  <a:sym typeface="Wingdings" panose="05000000000000000000" pitchFamily="2" charset="2"/>
              </a:rPr>
              <a:t>thông_báo</a:t>
            </a:r>
            <a:endParaRPr lang="en-US" sz="2000" dirty="0" err="1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-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Xét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từ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  <a:sym typeface="Wingdings" panose="05000000000000000000" pitchFamily="2" charset="2"/>
              </a:rPr>
              <a:t>thời</a:t>
            </a:r>
            <a:r>
              <a:rPr lang="en-US" sz="2000" b="1" i="1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  <a:sym typeface="Wingdings" panose="05000000000000000000" pitchFamily="2" charset="2"/>
              </a:rPr>
              <a:t>gian</a:t>
            </a:r>
            <a:r>
              <a:rPr lang="en-US" sz="2000" b="1" i="1" dirty="0">
                <a:latin typeface="Times New Roman"/>
                <a:cs typeface="Times New Roman"/>
                <a:sym typeface="Wingdings" panose="05000000000000000000" pitchFamily="2" charset="2"/>
              </a:rPr>
              <a:t> 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chọn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từ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  <a:sym typeface="Wingdings" panose="05000000000000000000" pitchFamily="2" charset="2"/>
              </a:rPr>
              <a:t>thời_gian</a:t>
            </a:r>
            <a:endParaRPr lang="en-US" sz="2000" b="1" i="1" dirty="0" err="1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- </a:t>
            </a:r>
            <a:r>
              <a:rPr lang="en-US" sz="2000" dirty="0" err="1">
                <a:latin typeface="Times New Roman"/>
                <a:cs typeface="Times New Roman"/>
              </a:rPr>
              <a:t>Xét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từ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</a:rPr>
              <a:t>học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--&gt;</a:t>
            </a:r>
            <a:r>
              <a:rPr lang="en-US" sz="2000" b="1" i="1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chọn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từ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</a:rPr>
              <a:t>học</a:t>
            </a:r>
            <a:endPara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Kết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quả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tách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Wingdings" panose="05000000000000000000" pitchFamily="2" charset="2"/>
              </a:rPr>
              <a:t>từ</a:t>
            </a:r>
            <a:r>
              <a:rPr lang="en-US" sz="2000" dirty="0">
                <a:latin typeface="Times New Roman"/>
                <a:cs typeface="Times New Roman"/>
                <a:sym typeface="Wingdings" panose="05000000000000000000" pitchFamily="2" charset="2"/>
              </a:rPr>
              <a:t>: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b="1" i="1" dirty="0">
                <a:latin typeface="Times New Roman"/>
                <a:cs typeface="Times New Roman"/>
                <a:sym typeface="Wingdings" panose="05000000000000000000" pitchFamily="2" charset="2"/>
              </a:rPr>
              <a:t> </a:t>
            </a:r>
            <a:r>
              <a:rPr lang="en-US" sz="2000" b="1" i="1" dirty="0" err="1">
                <a:latin typeface="Times New Roman"/>
                <a:cs typeface="Times New Roman"/>
                <a:sym typeface="Wingdings" panose="05000000000000000000" pitchFamily="2" charset="2"/>
              </a:rPr>
              <a:t>mới</a:t>
            </a:r>
            <a:r>
              <a:rPr lang="en-US" sz="2000" b="1" i="1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  <a:sym typeface="Wingdings" panose="05000000000000000000" pitchFamily="2" charset="2"/>
              </a:rPr>
              <a:t>thông_báo</a:t>
            </a:r>
            <a:r>
              <a:rPr lang="en-US" sz="2000" b="1" i="1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  <a:sym typeface="Wingdings" panose="05000000000000000000" pitchFamily="2" charset="2"/>
              </a:rPr>
              <a:t>thời</a:t>
            </a:r>
            <a:r>
              <a:rPr lang="en-US" sz="2000" b="1" i="1" dirty="0" err="1">
                <a:latin typeface="Times New Roman"/>
                <a:cs typeface="Times New Roman"/>
              </a:rPr>
              <a:t>_gian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b="1" i="1" dirty="0" err="1">
                <a:latin typeface="Times New Roman"/>
                <a:cs typeface="Times New Roman"/>
              </a:rPr>
              <a:t>học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306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D6728E39-DCCC-4277-884A-B913BAB224DA}"/>
              </a:ext>
            </a:extLst>
          </p:cNvPr>
          <p:cNvSpPr txBox="1"/>
          <p:nvPr/>
        </p:nvSpPr>
        <p:spPr>
          <a:xfrm>
            <a:off x="841248" y="503132"/>
            <a:ext cx="10509504" cy="513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  <a:sym typeface="Roboto Condensed" panose="020B0704020202020204"/>
              </a:rPr>
              <a:t>📖 </a:t>
            </a:r>
            <a:r>
              <a:rPr lang="en-US" sz="54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II.2 Ví </a:t>
            </a:r>
            <a:r>
              <a:rPr lang="en-US" sz="5400" b="1" err="1">
                <a:latin typeface="Times New Roman"/>
                <a:ea typeface="+mj-ea"/>
                <a:cs typeface="Times New Roman"/>
                <a:sym typeface="Roboto Condensed" panose="020B0704020202020204"/>
              </a:rPr>
              <a:t>dụ</a:t>
            </a:r>
            <a:r>
              <a:rPr lang="en-US" sz="54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: </a:t>
            </a:r>
            <a:endParaRPr lang="en-US" sz="54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5EB9A-F8F5-4F71-9EE8-31D65996980F}"/>
              </a:ext>
            </a:extLst>
          </p:cNvPr>
          <p:cNvSpPr txBox="1"/>
          <p:nvPr/>
        </p:nvSpPr>
        <p:spPr>
          <a:xfrm>
            <a:off x="5736837" y="1146800"/>
            <a:ext cx="5686984" cy="192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err="1"/>
              <a:t>Ví</a:t>
            </a:r>
            <a:r>
              <a:rPr lang="en-US" sz="2000" b="1"/>
              <a:t> </a:t>
            </a:r>
            <a:r>
              <a:rPr lang="en-US" sz="2000" b="1" err="1"/>
              <a:t>dụ</a:t>
            </a:r>
            <a:r>
              <a:rPr lang="en-US" sz="2000" b="1"/>
              <a:t>: 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a) </a:t>
            </a:r>
            <a:r>
              <a:rPr lang="en-US" sz="2000" err="1"/>
              <a:t>tay</a:t>
            </a:r>
            <a:r>
              <a:rPr lang="en-US" sz="2000"/>
              <a:t> </a:t>
            </a:r>
            <a:r>
              <a:rPr lang="en-US" sz="2000" err="1"/>
              <a:t>đua</a:t>
            </a:r>
            <a:r>
              <a:rPr lang="en-US" sz="2000"/>
              <a:t> </a:t>
            </a:r>
            <a:r>
              <a:rPr lang="en-US" sz="2000" err="1"/>
              <a:t>về</a:t>
            </a:r>
            <a:r>
              <a:rPr lang="en-US" sz="2000"/>
              <a:t> ở </a:t>
            </a:r>
            <a:r>
              <a:rPr lang="en-US" sz="2000" err="1"/>
              <a:t>vị</a:t>
            </a:r>
            <a:r>
              <a:rPr lang="en-US" sz="2000"/>
              <a:t> </a:t>
            </a:r>
            <a:r>
              <a:rPr lang="en-US" sz="2000" err="1"/>
              <a:t>trí</a:t>
            </a:r>
            <a:r>
              <a:rPr lang="en-US" sz="2000"/>
              <a:t> </a:t>
            </a:r>
            <a:r>
              <a:rPr lang="en-US" sz="2000" err="1"/>
              <a:t>thứ</a:t>
            </a:r>
            <a:r>
              <a:rPr lang="en-US" sz="2000"/>
              <a:t> </a:t>
            </a:r>
            <a:r>
              <a:rPr lang="en-US" sz="2000" err="1"/>
              <a:t>hai</a:t>
            </a:r>
            <a:endParaRPr lang="en-US" sz="20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b) </a:t>
            </a:r>
            <a:r>
              <a:rPr lang="en-US" sz="2000" err="1"/>
              <a:t>tốc</a:t>
            </a:r>
            <a:r>
              <a:rPr lang="en-US" sz="2000"/>
              <a:t> </a:t>
            </a:r>
            <a:r>
              <a:rPr lang="en-US" sz="2000" err="1"/>
              <a:t>độ</a:t>
            </a:r>
            <a:r>
              <a:rPr lang="en-US" sz="2000"/>
              <a:t> </a:t>
            </a:r>
            <a:r>
              <a:rPr lang="en-US" sz="2000" err="1"/>
              <a:t>truyền</a:t>
            </a:r>
            <a:r>
              <a:rPr lang="en-US" sz="2000"/>
              <a:t> </a:t>
            </a:r>
            <a:r>
              <a:rPr lang="en-US" sz="2000" err="1"/>
              <a:t>thông</a:t>
            </a:r>
            <a:r>
              <a:rPr lang="en-US" sz="2000"/>
              <a:t> tin </a:t>
            </a:r>
            <a:r>
              <a:rPr lang="en-US" sz="2000" err="1"/>
              <a:t>cao</a:t>
            </a:r>
            <a:endParaRPr lang="en-US" err="1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c) </a:t>
            </a:r>
            <a:r>
              <a:rPr lang="en-US" sz="2000" err="1"/>
              <a:t>sự</a:t>
            </a:r>
            <a:r>
              <a:rPr lang="en-US" sz="2000"/>
              <a:t> </a:t>
            </a:r>
            <a:r>
              <a:rPr lang="en-US" sz="2000" err="1"/>
              <a:t>thực</a:t>
            </a:r>
            <a:r>
              <a:rPr lang="en-US" sz="2000"/>
              <a:t> </a:t>
            </a:r>
            <a:r>
              <a:rPr lang="en-US" sz="2000" err="1"/>
              <a:t>hiện</a:t>
            </a:r>
            <a:r>
              <a:rPr lang="en-US" sz="2000"/>
              <a:t> </a:t>
            </a:r>
            <a:r>
              <a:rPr lang="en-US" sz="2000" err="1"/>
              <a:t>vẫn</a:t>
            </a:r>
            <a:r>
              <a:rPr lang="en-US" sz="2000"/>
              <a:t> </a:t>
            </a:r>
            <a:r>
              <a:rPr lang="en-US" sz="2000" err="1"/>
              <a:t>còn</a:t>
            </a:r>
            <a:r>
              <a:rPr lang="en-US" sz="2000"/>
              <a:t> </a:t>
            </a:r>
            <a:r>
              <a:rPr lang="en-US" sz="2000" err="1"/>
              <a:t>chưa</a:t>
            </a:r>
            <a:r>
              <a:rPr lang="en-US" sz="2000"/>
              <a:t> </a:t>
            </a:r>
            <a:r>
              <a:rPr lang="en-US" sz="2000" err="1"/>
              <a:t>thực</a:t>
            </a:r>
            <a:r>
              <a:rPr lang="en-US" sz="2000"/>
              <a:t> </a:t>
            </a:r>
            <a:r>
              <a:rPr lang="en-US" sz="2000" err="1"/>
              <a:t>sự</a:t>
            </a:r>
            <a:r>
              <a:rPr lang="en-US" sz="2000"/>
              <a:t> </a:t>
            </a:r>
            <a:r>
              <a:rPr lang="en-US" sz="2000" err="1"/>
              <a:t>phù</a:t>
            </a:r>
            <a:r>
              <a:rPr lang="en-US" sz="2000"/>
              <a:t> </a:t>
            </a:r>
            <a:r>
              <a:rPr lang="en-US" sz="2000" err="1"/>
              <a:t>hợp</a:t>
            </a:r>
            <a:endParaRPr lang="en-US" err="1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717280" y="6356350"/>
            <a:ext cx="2633472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latin typeface="+mn-lt"/>
              </a:rPr>
              <a:pPr>
                <a:spcAft>
                  <a:spcPts val="600"/>
                </a:spcAft>
              </a:pPr>
              <a:t>7</a:t>
            </a:fld>
            <a:endParaRPr lang="en-US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B11F9-3760-4CEF-AD75-15B90379ED92}"/>
              </a:ext>
            </a:extLst>
          </p:cNvPr>
          <p:cNvSpPr txBox="1"/>
          <p:nvPr/>
        </p:nvSpPr>
        <p:spPr>
          <a:xfrm>
            <a:off x="559740" y="1006994"/>
            <a:ext cx="4983480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 err="1">
                <a:latin typeface="Times New Roman"/>
                <a:cs typeface="Times New Roman"/>
              </a:rPr>
              <a:t>Những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trường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hợp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có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thể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thất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bại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những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trường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hợp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câu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những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từ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mang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nghĩa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nhập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nhằng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1">
            <a:extLst>
              <a:ext uri="{FF2B5EF4-FFF2-40B4-BE49-F238E27FC236}">
                <a16:creationId xmlns:a16="http://schemas.microsoft.com/office/drawing/2014/main" id="{94F3D7C8-AB86-4B56-9F5E-24CE013000DA}"/>
              </a:ext>
            </a:extLst>
          </p:cNvPr>
          <p:cNvSpPr txBox="1"/>
          <p:nvPr/>
        </p:nvSpPr>
        <p:spPr>
          <a:xfrm>
            <a:off x="1871908" y="3239049"/>
            <a:ext cx="32168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vi-VN" b="1" err="1"/>
              <a:t>Matching</a:t>
            </a:r>
            <a:r>
              <a:rPr lang="vi-VN" b="1"/>
              <a:t> </a:t>
            </a:r>
            <a:r>
              <a:rPr lang="vi-VN" b="1" err="1"/>
              <a:t>từ</a:t>
            </a:r>
            <a:r>
              <a:rPr lang="vi-VN" b="1"/>
              <a:t> </a:t>
            </a:r>
            <a:r>
              <a:rPr lang="vi-VN" b="1" err="1"/>
              <a:t>trái</a:t>
            </a:r>
            <a:r>
              <a:rPr lang="vi-VN" b="1"/>
              <a:t> qua </a:t>
            </a:r>
            <a:r>
              <a:rPr lang="vi-VN" b="1" err="1"/>
              <a:t>phải</a:t>
            </a:r>
          </a:p>
        </p:txBody>
      </p:sp>
      <p:sp>
        <p:nvSpPr>
          <p:cNvPr id="15" name="Hộp Văn bản 1">
            <a:extLst>
              <a:ext uri="{FF2B5EF4-FFF2-40B4-BE49-F238E27FC236}">
                <a16:creationId xmlns:a16="http://schemas.microsoft.com/office/drawing/2014/main" id="{6BB8F8B5-5C96-4958-8E8F-A68D69C8DECD}"/>
              </a:ext>
            </a:extLst>
          </p:cNvPr>
          <p:cNvSpPr txBox="1"/>
          <p:nvPr/>
        </p:nvSpPr>
        <p:spPr>
          <a:xfrm>
            <a:off x="7584227" y="3240742"/>
            <a:ext cx="32168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b="1" err="1"/>
              <a:t>Matching</a:t>
            </a:r>
            <a:r>
              <a:rPr lang="vi-VN" b="1"/>
              <a:t> </a:t>
            </a:r>
            <a:r>
              <a:rPr lang="vi-VN" b="1" err="1"/>
              <a:t>từ</a:t>
            </a:r>
            <a:r>
              <a:rPr lang="vi-VN" b="1"/>
              <a:t> </a:t>
            </a:r>
            <a:r>
              <a:rPr lang="vi-VN" b="1" err="1"/>
              <a:t>phải</a:t>
            </a:r>
            <a:r>
              <a:rPr lang="vi-VN" b="1"/>
              <a:t> qua </a:t>
            </a:r>
            <a:r>
              <a:rPr lang="vi-VN" b="1" err="1"/>
              <a:t>trái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873E1A-CDD6-445E-B359-C7453E8D749B}"/>
              </a:ext>
            </a:extLst>
          </p:cNvPr>
          <p:cNvSpPr/>
          <p:nvPr/>
        </p:nvSpPr>
        <p:spPr>
          <a:xfrm>
            <a:off x="5869407" y="3273248"/>
            <a:ext cx="160722" cy="327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411990D-2A90-4F62-9FB7-90C9DBD9B9B1}"/>
              </a:ext>
            </a:extLst>
          </p:cNvPr>
          <p:cNvSpPr txBox="1"/>
          <p:nvPr/>
        </p:nvSpPr>
        <p:spPr>
          <a:xfrm>
            <a:off x="1060537" y="4108537"/>
            <a:ext cx="4350705" cy="1442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latin typeface="Times New Roman"/>
                <a:ea typeface="+mn-lt"/>
                <a:cs typeface="Times New Roman"/>
              </a:rPr>
              <a:t>a) </a:t>
            </a:r>
            <a:r>
              <a:rPr lang="en-US" err="1">
                <a:latin typeface="Times New Roman"/>
                <a:ea typeface="+mn-lt"/>
                <a:cs typeface="Times New Roman"/>
              </a:rPr>
              <a:t>tay_đua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về</a:t>
            </a:r>
            <a:r>
              <a:rPr lang="en-US">
                <a:latin typeface="Times New Roman"/>
                <a:ea typeface="+mn-lt"/>
                <a:cs typeface="Times New Roman"/>
              </a:rPr>
              <a:t> ở </a:t>
            </a:r>
            <a:r>
              <a:rPr lang="en-US" err="1">
                <a:latin typeface="Times New Roman"/>
                <a:ea typeface="+mn-lt"/>
                <a:cs typeface="Times New Roman"/>
              </a:rPr>
              <a:t>vị_trí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thứ_hai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latin typeface="Times New Roman"/>
                <a:ea typeface="+mn-lt"/>
                <a:cs typeface="Times New Roman"/>
              </a:rPr>
              <a:t>b) </a:t>
            </a:r>
            <a:r>
              <a:rPr lang="en-US" err="1">
                <a:latin typeface="Times New Roman"/>
                <a:ea typeface="+mn-lt"/>
                <a:cs typeface="Times New Roman"/>
              </a:rPr>
              <a:t>tốc_độ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truyền_thông</a:t>
            </a:r>
            <a:r>
              <a:rPr lang="en-US">
                <a:latin typeface="Times New Roman"/>
                <a:ea typeface="+mn-lt"/>
                <a:cs typeface="Times New Roman"/>
              </a:rPr>
              <a:t> tin </a:t>
            </a:r>
            <a:r>
              <a:rPr lang="en-US" err="1">
                <a:latin typeface="Times New Roman"/>
                <a:ea typeface="+mn-lt"/>
                <a:cs typeface="Times New Roman"/>
              </a:rPr>
              <a:t>cao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latin typeface="Times New Roman"/>
                <a:ea typeface="+mn-lt"/>
                <a:cs typeface="Times New Roman"/>
              </a:rPr>
              <a:t>c) </a:t>
            </a:r>
            <a:r>
              <a:rPr lang="en-US" err="1">
                <a:latin typeface="Times New Roman"/>
                <a:ea typeface="+mn-lt"/>
                <a:cs typeface="Times New Roman"/>
              </a:rPr>
              <a:t>sự_thực</a:t>
            </a:r>
            <a:r>
              <a:rPr lang="en-US">
                <a:latin typeface="Times New Roman"/>
                <a:ea typeface="+mn-lt"/>
                <a:cs typeface="Times New Roman"/>
              </a:rPr>
              <a:t> </a:t>
            </a:r>
            <a:r>
              <a:rPr lang="en-US" err="1">
                <a:latin typeface="Times New Roman"/>
                <a:ea typeface="+mn-lt"/>
                <a:cs typeface="Times New Roman"/>
              </a:rPr>
              <a:t>hiện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vẫn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còn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chưa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thực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sự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phù</a:t>
            </a:r>
            <a:r>
              <a:rPr lang="en-US">
                <a:latin typeface="Times New Roman"/>
                <a:ea typeface="+mn-lt"/>
                <a:cs typeface="Times New Roman"/>
              </a:rPr>
              <a:t> </a:t>
            </a:r>
            <a:r>
              <a:rPr lang="en-US" err="1">
                <a:latin typeface="Times New Roman"/>
                <a:ea typeface="+mn-lt"/>
                <a:cs typeface="Times New Roman"/>
              </a:rPr>
              <a:t>hợp</a:t>
            </a:r>
            <a:endParaRPr lang="vi-VN" err="1">
              <a:latin typeface="Times New Roman"/>
              <a:cs typeface="Times New Roman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D968AA1-6C3C-4A64-82C5-709428B6DFEE}"/>
              </a:ext>
            </a:extLst>
          </p:cNvPr>
          <p:cNvSpPr txBox="1"/>
          <p:nvPr/>
        </p:nvSpPr>
        <p:spPr>
          <a:xfrm>
            <a:off x="6739003" y="4202482"/>
            <a:ext cx="5164898" cy="1138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Tay_đua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về</a:t>
            </a:r>
            <a:r>
              <a:rPr lang="en-US">
                <a:latin typeface="Times New Roman"/>
                <a:ea typeface="+mn-lt"/>
                <a:cs typeface="Times New Roman"/>
              </a:rPr>
              <a:t> ở </a:t>
            </a:r>
            <a:r>
              <a:rPr lang="en-US" err="1">
                <a:latin typeface="Times New Roman"/>
                <a:ea typeface="+mn-lt"/>
                <a:cs typeface="Times New Roman"/>
              </a:rPr>
              <a:t>vị_trí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thứ_hai</a:t>
            </a:r>
            <a:endParaRPr lang="vi-VN" err="1">
              <a:latin typeface="Times New Roman"/>
              <a:cs typeface="Times New Roman"/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err="1">
                <a:latin typeface="Times New Roman"/>
                <a:ea typeface="+mn-lt"/>
                <a:cs typeface="Times New Roman"/>
              </a:rPr>
              <a:t>Tốc_độ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truyền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thông_tin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cao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err="1">
                <a:latin typeface="Times New Roman"/>
                <a:ea typeface="+mn-lt"/>
                <a:cs typeface="Times New Roman"/>
              </a:rPr>
              <a:t>sự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thực_hiện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vẫn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còn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chưa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thực_sự</a:t>
            </a:r>
            <a:r>
              <a:rPr lang="en-US">
                <a:latin typeface="Times New Roman"/>
                <a:ea typeface="+mn-lt"/>
                <a:cs typeface="Times New Roman"/>
              </a:rPr>
              <a:t> </a:t>
            </a:r>
            <a:r>
              <a:rPr lang="en-US" err="1">
                <a:latin typeface="Times New Roman"/>
                <a:ea typeface="+mn-lt"/>
                <a:cs typeface="Times New Roman"/>
              </a:rPr>
              <a:t>phù_hợp</a:t>
            </a:r>
            <a:endParaRPr lang="en-US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60491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5" grpId="0"/>
      <p:bldP spid="6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9" name="Freeform: Shape 18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1" name="Freeform: Shape 19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728E39-DCCC-4277-884A-B913BAB224DA}"/>
              </a:ext>
            </a:extLst>
          </p:cNvPr>
          <p:cNvSpPr txBox="1"/>
          <p:nvPr/>
        </p:nvSpPr>
        <p:spPr>
          <a:xfrm>
            <a:off x="879389" y="253397"/>
            <a:ext cx="10474411" cy="90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  <a:sym typeface="Roboto Condensed" panose="020B0704020202020204"/>
              </a:rPr>
              <a:t>📖 </a:t>
            </a:r>
            <a:r>
              <a:rPr lang="en-US" sz="28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II.3 Đánh </a:t>
            </a:r>
            <a:r>
              <a:rPr lang="en-US" sz="2800" b="1" err="1">
                <a:latin typeface="Times New Roman"/>
                <a:ea typeface="+mj-ea"/>
                <a:cs typeface="Times New Roman"/>
                <a:sym typeface="Roboto Condensed" panose="020B0704020202020204"/>
              </a:rPr>
              <a:t>giá</a:t>
            </a:r>
            <a:r>
              <a:rPr lang="en-US" sz="28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 </a:t>
            </a:r>
            <a:r>
              <a:rPr lang="en-US" sz="2800" b="1" err="1">
                <a:latin typeface="Times New Roman"/>
                <a:ea typeface="+mj-ea"/>
                <a:cs typeface="Times New Roman"/>
                <a:sym typeface="Roboto Condensed" panose="020B0704020202020204"/>
              </a:rPr>
              <a:t>thuật</a:t>
            </a:r>
            <a:r>
              <a:rPr lang="en-US" sz="28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 </a:t>
            </a:r>
            <a:r>
              <a:rPr lang="en-US" sz="2800" b="1" err="1">
                <a:latin typeface="Times New Roman"/>
                <a:ea typeface="+mj-ea"/>
                <a:cs typeface="Times New Roman"/>
                <a:sym typeface="Roboto Condensed" panose="020B0704020202020204"/>
              </a:rPr>
              <a:t>toán</a:t>
            </a:r>
            <a:r>
              <a:rPr lang="en-US" sz="28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 </a:t>
            </a:r>
            <a:r>
              <a:rPr lang="en-US" sz="2800" b="1" err="1">
                <a:latin typeface="Times New Roman"/>
                <a:ea typeface="+mj-ea"/>
                <a:cs typeface="Times New Roman"/>
                <a:sym typeface="Roboto Condensed" panose="020B0704020202020204"/>
              </a:rPr>
              <a:t>trên</a:t>
            </a:r>
            <a:r>
              <a:rPr lang="en-US" sz="28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 </a:t>
            </a:r>
            <a:r>
              <a:rPr lang="en-US" sz="2800" b="1" err="1">
                <a:latin typeface="Times New Roman"/>
                <a:ea typeface="+mj-ea"/>
                <a:cs typeface="Times New Roman"/>
                <a:sym typeface="Roboto Condensed" panose="020B0704020202020204"/>
              </a:rPr>
              <a:t>ngữ</a:t>
            </a:r>
            <a:r>
              <a:rPr lang="en-US" sz="28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 </a:t>
            </a:r>
            <a:r>
              <a:rPr lang="en-US" sz="2800" b="1" err="1">
                <a:latin typeface="Times New Roman"/>
                <a:ea typeface="+mj-ea"/>
                <a:cs typeface="Times New Roman"/>
                <a:sym typeface="Roboto Condensed" panose="020B0704020202020204"/>
              </a:rPr>
              <a:t>liệu</a:t>
            </a:r>
            <a:r>
              <a:rPr lang="en-US" sz="28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 (60 </a:t>
            </a:r>
            <a:r>
              <a:rPr lang="en-US" sz="2800" b="1" err="1">
                <a:latin typeface="Times New Roman"/>
                <a:ea typeface="+mj-ea"/>
                <a:cs typeface="Times New Roman"/>
                <a:sym typeface="Roboto Condensed" panose="020B0704020202020204"/>
              </a:rPr>
              <a:t>câu</a:t>
            </a:r>
            <a:r>
              <a:rPr lang="en-US" sz="2800" b="1">
                <a:latin typeface="Times New Roman"/>
                <a:ea typeface="+mj-ea"/>
                <a:cs typeface="Times New Roman"/>
                <a:sym typeface="Roboto Condensed" panose="020B0704020202020204"/>
              </a:rPr>
              <a:t>) :</a:t>
            </a:r>
            <a:endParaRPr lang="en-US" sz="2800" b="1" err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ED9A0-0BE4-48AE-B7FA-D5003F49AAE0}"/>
              </a:ext>
            </a:extLst>
          </p:cNvPr>
          <p:cNvSpPr txBox="1"/>
          <p:nvPr/>
        </p:nvSpPr>
        <p:spPr>
          <a:xfrm>
            <a:off x="838200" y="1227397"/>
            <a:ext cx="10515600" cy="5493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200" b="1" err="1">
                <a:latin typeface="Times New Roman"/>
                <a:cs typeface="Times New Roman"/>
              </a:rPr>
              <a:t>Đánh</a:t>
            </a:r>
            <a:r>
              <a:rPr lang="en-US" sz="2200" b="1">
                <a:latin typeface="Times New Roman"/>
                <a:cs typeface="Times New Roman"/>
              </a:rPr>
              <a:t> </a:t>
            </a:r>
            <a:r>
              <a:rPr lang="en-US" sz="2200" b="1" err="1">
                <a:latin typeface="Times New Roman"/>
                <a:cs typeface="Times New Roman"/>
              </a:rPr>
              <a:t>giá</a:t>
            </a:r>
            <a:r>
              <a:rPr lang="en-US" sz="2200" b="1">
                <a:latin typeface="Times New Roman"/>
                <a:cs typeface="Times New Roman"/>
              </a:rPr>
              <a:t> </a:t>
            </a:r>
            <a:r>
              <a:rPr lang="en-US" sz="2200" b="1" err="1">
                <a:latin typeface="Times New Roman"/>
                <a:cs typeface="Times New Roman"/>
              </a:rPr>
              <a:t>thuật</a:t>
            </a:r>
            <a:r>
              <a:rPr lang="en-US" sz="2200" b="1">
                <a:latin typeface="Times New Roman"/>
                <a:cs typeface="Times New Roman"/>
              </a:rPr>
              <a:t> </a:t>
            </a:r>
            <a:r>
              <a:rPr lang="en-US" sz="2200" b="1" err="1">
                <a:latin typeface="Times New Roman"/>
                <a:cs typeface="Times New Roman"/>
              </a:rPr>
              <a:t>toán</a:t>
            </a:r>
            <a:r>
              <a:rPr lang="en-US" sz="2200" b="1">
                <a:latin typeface="Times New Roman"/>
                <a:cs typeface="Times New Roman"/>
              </a:rPr>
              <a:t>:</a:t>
            </a:r>
            <a:endParaRPr lang="vi-VN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chính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xác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của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thuật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toán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trên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tập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thật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ra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kết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quả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rất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khả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quan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solidFill>
                  <a:schemeClr val="tx2"/>
                </a:solidFill>
                <a:latin typeface="Times New Roman"/>
                <a:cs typeface="Times New Roman"/>
              </a:rPr>
              <a:t>98.34%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>
                <a:latin typeface="Times New Roman"/>
                <a:cs typeface="Times New Roman"/>
              </a:rPr>
              <a:t>Một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số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câu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lỗi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có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thể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dự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đoán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từ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err="1">
                <a:latin typeface="Times New Roman"/>
                <a:cs typeface="Times New Roman"/>
              </a:rPr>
              <a:t>trước</a:t>
            </a:r>
            <a:r>
              <a:rPr lang="en-US" sz="2200">
                <a:ea typeface="+mn-lt"/>
                <a:cs typeface="+mn-lt"/>
              </a:rPr>
              <a:t>:</a:t>
            </a:r>
            <a:endParaRPr lang="en-US" sz="2200" b="1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9395172" y="157377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latin typeface="+mn-lt"/>
              </a:rPr>
              <a:pPr>
                <a:spcAft>
                  <a:spcPts val="600"/>
                </a:spcAft>
              </a:pPr>
              <a:t>8</a:t>
            </a:fld>
            <a:endParaRPr lang="en-US">
              <a:latin typeface="+mn-lt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A75FE31-6309-4C9C-9D60-4B5BA534C07F}"/>
              </a:ext>
            </a:extLst>
          </p:cNvPr>
          <p:cNvSpPr txBox="1"/>
          <p:nvPr/>
        </p:nvSpPr>
        <p:spPr>
          <a:xfrm>
            <a:off x="5142753" y="3624657"/>
            <a:ext cx="4246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Times New Roman"/>
                <a:cs typeface="Times New Roman"/>
              </a:rPr>
              <a:t>Câu </a:t>
            </a:r>
            <a:r>
              <a:rPr lang="vi-VN" err="1">
                <a:latin typeface="Times New Roman"/>
                <a:cs typeface="Times New Roman"/>
              </a:rPr>
              <a:t>có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chứa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những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từ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nhập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nhằng</a:t>
            </a:r>
          </a:p>
        </p:txBody>
      </p:sp>
      <p:pic>
        <p:nvPicPr>
          <p:cNvPr id="7" name="Hình ảnh 7" descr="Ảnh có chứa bàn&#10;&#10;Mô tả được tự động tạo">
            <a:extLst>
              <a:ext uri="{FF2B5EF4-FFF2-40B4-BE49-F238E27FC236}">
                <a16:creationId xmlns:a16="http://schemas.microsoft.com/office/drawing/2014/main" id="{B6894A22-25F1-4B60-94A3-AA9D17F0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35" y="3997529"/>
            <a:ext cx="2743200" cy="572013"/>
          </a:xfrm>
          <a:prstGeom prst="rect">
            <a:avLst/>
          </a:prstGeo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BAF2A583-240B-49F4-8658-0C5739B7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67" y="3112144"/>
            <a:ext cx="2732903" cy="701001"/>
          </a:xfrm>
          <a:prstGeom prst="rect">
            <a:avLst/>
          </a:prstGeom>
        </p:spPr>
      </p:pic>
      <p:pic>
        <p:nvPicPr>
          <p:cNvPr id="9" name="Hình ảnh 9" descr="Ảnh có chứa văn bản&#10;&#10;Mô tả được tự động tạo">
            <a:extLst>
              <a:ext uri="{FF2B5EF4-FFF2-40B4-BE49-F238E27FC236}">
                <a16:creationId xmlns:a16="http://schemas.microsoft.com/office/drawing/2014/main" id="{8D0338C4-3B29-4CB9-BEBF-68BBD37F8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88" y="4846331"/>
            <a:ext cx="2743200" cy="481914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95B49A7-DBB5-4173-ACB0-BFF532AD49D3}"/>
              </a:ext>
            </a:extLst>
          </p:cNvPr>
          <p:cNvSpPr txBox="1"/>
          <p:nvPr/>
        </p:nvSpPr>
        <p:spPr>
          <a:xfrm>
            <a:off x="4840015" y="4702765"/>
            <a:ext cx="53319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Times New Roman"/>
                <a:cs typeface="Times New Roman"/>
              </a:rPr>
              <a:t>Một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số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từ</a:t>
            </a:r>
            <a:r>
              <a:rPr lang="vi-VN">
                <a:latin typeface="Times New Roman"/>
                <a:cs typeface="Times New Roman"/>
              </a:rPr>
              <a:t> không </a:t>
            </a:r>
            <a:r>
              <a:rPr lang="vi-VN" err="1">
                <a:latin typeface="Times New Roman"/>
                <a:cs typeface="Times New Roman"/>
              </a:rPr>
              <a:t>có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chứa</a:t>
            </a:r>
            <a:r>
              <a:rPr lang="vi-VN">
                <a:latin typeface="Times New Roman"/>
                <a:cs typeface="Times New Roman"/>
              </a:rPr>
              <a:t> trong </a:t>
            </a:r>
            <a:r>
              <a:rPr lang="vi-VN" err="1">
                <a:latin typeface="Times New Roman"/>
                <a:cs typeface="Times New Roman"/>
              </a:rPr>
              <a:t>từ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điển</a:t>
            </a:r>
            <a:r>
              <a:rPr lang="vi-VN">
                <a:latin typeface="Times New Roman"/>
                <a:cs typeface="Times New Roman"/>
              </a:rPr>
              <a:t> như: </a:t>
            </a:r>
            <a:r>
              <a:rPr lang="vi-VN" err="1">
                <a:latin typeface="Times New Roman"/>
                <a:cs typeface="Times New Roman"/>
              </a:rPr>
              <a:t>tòa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án</a:t>
            </a:r>
            <a:r>
              <a:rPr lang="vi-VN">
                <a:latin typeface="Times New Roman"/>
                <a:cs typeface="Times New Roman"/>
              </a:rPr>
              <a:t>, lâu </a:t>
            </a:r>
            <a:r>
              <a:rPr lang="vi-VN" err="1">
                <a:latin typeface="Times New Roman"/>
                <a:cs typeface="Times New Roman"/>
              </a:rPr>
              <a:t>đài</a:t>
            </a:r>
            <a:r>
              <a:rPr lang="vi-VN">
                <a:latin typeface="Times New Roman"/>
                <a:cs typeface="Times New Roman"/>
              </a:rPr>
              <a:t>, </a:t>
            </a:r>
            <a:r>
              <a:rPr lang="vi-VN" err="1">
                <a:latin typeface="Times New Roman"/>
                <a:cs typeface="Times New Roman"/>
              </a:rPr>
              <a:t>sức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khỏe</a:t>
            </a:r>
            <a:r>
              <a:rPr lang="vi-VN">
                <a:latin typeface="Times New Roman"/>
                <a:cs typeface="Times New Roman"/>
              </a:rPr>
              <a:t>..</a:t>
            </a:r>
          </a:p>
        </p:txBody>
      </p:sp>
      <p:pic>
        <p:nvPicPr>
          <p:cNvPr id="11" name="Hình ảnh 11">
            <a:extLst>
              <a:ext uri="{FF2B5EF4-FFF2-40B4-BE49-F238E27FC236}">
                <a16:creationId xmlns:a16="http://schemas.microsoft.com/office/drawing/2014/main" id="{CA66C8F1-1EDE-477D-A715-3BF297CC4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036" y="5607676"/>
            <a:ext cx="2743200" cy="337088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35CC022-9AAF-480C-BC7D-5F38CE77E18F}"/>
              </a:ext>
            </a:extLst>
          </p:cNvPr>
          <p:cNvSpPr txBox="1"/>
          <p:nvPr/>
        </p:nvSpPr>
        <p:spPr>
          <a:xfrm>
            <a:off x="4795000" y="5346682"/>
            <a:ext cx="60521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Times New Roman"/>
                <a:cs typeface="Times New Roman"/>
              </a:rPr>
              <a:t>Một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số</a:t>
            </a:r>
            <a:r>
              <a:rPr lang="vi-VN">
                <a:latin typeface="Times New Roman"/>
                <a:cs typeface="Times New Roman"/>
              </a:rPr>
              <a:t> tên riêng như: An Dương Vương, Loa </a:t>
            </a:r>
            <a:r>
              <a:rPr lang="vi-VN" err="1">
                <a:latin typeface="Times New Roman"/>
                <a:cs typeface="Times New Roman"/>
              </a:rPr>
              <a:t>Thành</a:t>
            </a:r>
            <a:r>
              <a:rPr lang="vi-VN">
                <a:latin typeface="Times New Roman"/>
                <a:cs typeface="Times New Roman"/>
              </a:rPr>
              <a:t>, </a:t>
            </a:r>
            <a:r>
              <a:rPr lang="vi-VN" err="1">
                <a:latin typeface="Times New Roman"/>
                <a:cs typeface="Times New Roman"/>
              </a:rPr>
              <a:t>Việt</a:t>
            </a:r>
            <a:r>
              <a:rPr lang="vi-VN">
                <a:latin typeface="Times New Roman"/>
                <a:cs typeface="Times New Roman"/>
              </a:rPr>
              <a:t> Nam, </a:t>
            </a:r>
            <a:r>
              <a:rPr lang="vi-VN" err="1">
                <a:latin typeface="Times New Roman"/>
                <a:cs typeface="Times New Roman"/>
              </a:rPr>
              <a:t>Sài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Gòn</a:t>
            </a:r>
            <a:r>
              <a:rPr lang="vi-VN">
                <a:latin typeface="Times New Roman"/>
                <a:cs typeface="Times New Roman"/>
              </a:rPr>
              <a:t>..</a:t>
            </a:r>
          </a:p>
        </p:txBody>
      </p:sp>
      <p:pic>
        <p:nvPicPr>
          <p:cNvPr id="13" name="Hình ảnh 13">
            <a:extLst>
              <a:ext uri="{FF2B5EF4-FFF2-40B4-BE49-F238E27FC236}">
                <a16:creationId xmlns:a16="http://schemas.microsoft.com/office/drawing/2014/main" id="{B6BF947D-2E57-4D9A-8209-1D011F9BC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034" y="6283631"/>
            <a:ext cx="2743200" cy="342163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9DA0331-D2C3-405E-8D15-FC4838BE6DED}"/>
              </a:ext>
            </a:extLst>
          </p:cNvPr>
          <p:cNvSpPr txBox="1"/>
          <p:nvPr/>
        </p:nvSpPr>
        <p:spPr>
          <a:xfrm>
            <a:off x="4791738" y="5990598"/>
            <a:ext cx="62400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Times New Roman"/>
                <a:cs typeface="Times New Roman"/>
              </a:rPr>
              <a:t>Có</a:t>
            </a:r>
            <a:r>
              <a:rPr lang="vi-VN">
                <a:latin typeface="Times New Roman"/>
                <a:cs typeface="Times New Roman"/>
              </a:rPr>
              <a:t> 1 </a:t>
            </a:r>
            <a:r>
              <a:rPr lang="vi-VN" err="1">
                <a:latin typeface="Times New Roman"/>
                <a:cs typeface="Times New Roman"/>
              </a:rPr>
              <a:t>trường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hợp</a:t>
            </a:r>
            <a:r>
              <a:rPr lang="vi-VN">
                <a:latin typeface="Times New Roman"/>
                <a:cs typeface="Times New Roman"/>
              </a:rPr>
              <a:t> trong </a:t>
            </a:r>
            <a:r>
              <a:rPr lang="vi-VN" err="1">
                <a:latin typeface="Times New Roman"/>
                <a:cs typeface="Times New Roman"/>
              </a:rPr>
              <a:t>từ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điển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dựng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sẵn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có</a:t>
            </a:r>
            <a:r>
              <a:rPr lang="vi-VN">
                <a:latin typeface="Times New Roman"/>
                <a:cs typeface="Times New Roman"/>
              </a:rPr>
              <a:t>, </a:t>
            </a:r>
            <a:r>
              <a:rPr lang="vi-VN" err="1">
                <a:latin typeface="Times New Roman"/>
                <a:cs typeface="Times New Roman"/>
              </a:rPr>
              <a:t>mà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thực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chất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từ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này</a:t>
            </a:r>
            <a:r>
              <a:rPr lang="vi-VN">
                <a:latin typeface="Times New Roman"/>
                <a:cs typeface="Times New Roman"/>
              </a:rPr>
              <a:t> không </a:t>
            </a:r>
            <a:r>
              <a:rPr lang="vi-VN" err="1">
                <a:latin typeface="Times New Roman"/>
                <a:cs typeface="Times New Roman"/>
              </a:rPr>
              <a:t>tồn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tại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B542C78-6841-4832-827C-145076101C92}"/>
              </a:ext>
            </a:extLst>
          </p:cNvPr>
          <p:cNvSpPr txBox="1"/>
          <p:nvPr/>
        </p:nvSpPr>
        <p:spPr>
          <a:xfrm>
            <a:off x="5145945" y="1039254"/>
            <a:ext cx="59816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dirty="0">
                <a:latin typeface="Times New Roman"/>
                <a:cs typeface="Times New Roman"/>
              </a:rPr>
              <a:t>60 câu </a:t>
            </a:r>
            <a:r>
              <a:rPr lang="vi-VN" b="1" dirty="0" err="1">
                <a:latin typeface="Times New Roman"/>
                <a:cs typeface="Times New Roman"/>
              </a:rPr>
              <a:t>được</a:t>
            </a:r>
            <a:r>
              <a:rPr lang="vi-VN" b="1" dirty="0">
                <a:latin typeface="Times New Roman"/>
                <a:cs typeface="Times New Roman"/>
              </a:rPr>
              <a:t> thu </a:t>
            </a:r>
            <a:r>
              <a:rPr lang="vi-VN" b="1" dirty="0" err="1">
                <a:latin typeface="Times New Roman"/>
                <a:cs typeface="Times New Roman"/>
              </a:rPr>
              <a:t>thập</a:t>
            </a:r>
            <a:r>
              <a:rPr lang="vi-VN" b="1" dirty="0">
                <a:latin typeface="Times New Roman"/>
                <a:cs typeface="Times New Roman"/>
              </a:rPr>
              <a:t> </a:t>
            </a:r>
            <a:r>
              <a:rPr lang="vi-VN" b="1" dirty="0" err="1">
                <a:latin typeface="Times New Roman"/>
                <a:cs typeface="Times New Roman"/>
              </a:rPr>
              <a:t>từ</a:t>
            </a:r>
            <a:r>
              <a:rPr lang="vi-VN" b="1" dirty="0">
                <a:latin typeface="Times New Roman"/>
                <a:cs typeface="Times New Roman"/>
              </a:rPr>
              <a:t> </a:t>
            </a:r>
            <a:r>
              <a:rPr lang="vi-VN" b="1" dirty="0" err="1">
                <a:latin typeface="Times New Roman"/>
                <a:cs typeface="Times New Roman"/>
              </a:rPr>
              <a:t>báo</a:t>
            </a:r>
            <a:r>
              <a:rPr lang="vi-VN" b="1" dirty="0">
                <a:latin typeface="Times New Roman"/>
                <a:cs typeface="Times New Roman"/>
              </a:rPr>
              <a:t>, </a:t>
            </a:r>
            <a:r>
              <a:rPr lang="vi-VN" b="1" dirty="0" err="1">
                <a:latin typeface="Times New Roman"/>
                <a:cs typeface="Times New Roman"/>
              </a:rPr>
              <a:t>tiểu</a:t>
            </a:r>
            <a:r>
              <a:rPr lang="vi-VN" b="1" dirty="0">
                <a:latin typeface="Times New Roman"/>
                <a:cs typeface="Times New Roman"/>
              </a:rPr>
              <a:t> </a:t>
            </a:r>
            <a:r>
              <a:rPr lang="vi-VN" b="1" dirty="0" err="1">
                <a:latin typeface="Times New Roman"/>
                <a:cs typeface="Times New Roman"/>
              </a:rPr>
              <a:t>thuyết</a:t>
            </a:r>
            <a:r>
              <a:rPr lang="vi-VN" b="1" dirty="0">
                <a:latin typeface="Times New Roman"/>
                <a:cs typeface="Times New Roman"/>
              </a:rPr>
              <a:t>, </a:t>
            </a:r>
            <a:r>
              <a:rPr lang="vi-VN" b="1" dirty="0" err="1">
                <a:latin typeface="Times New Roman"/>
                <a:cs typeface="Times New Roman"/>
              </a:rPr>
              <a:t>truyện</a:t>
            </a:r>
            <a:r>
              <a:rPr lang="vi-VN" b="1" dirty="0">
                <a:latin typeface="Times New Roman"/>
                <a:cs typeface="Times New Roman"/>
              </a:rPr>
              <a:t> </a:t>
            </a:r>
            <a:r>
              <a:rPr lang="vi-VN" b="1" dirty="0" err="1">
                <a:latin typeface="Times New Roman"/>
                <a:cs typeface="Times New Roman"/>
              </a:rPr>
              <a:t>cổ</a:t>
            </a:r>
            <a:r>
              <a:rPr lang="vi-VN" b="1" dirty="0">
                <a:latin typeface="Times New Roman"/>
                <a:cs typeface="Times New Roman"/>
              </a:rPr>
              <a:t> </a:t>
            </a:r>
            <a:r>
              <a:rPr lang="vi-VN" b="1" dirty="0" err="1">
                <a:latin typeface="Times New Roman"/>
                <a:cs typeface="Times New Roman"/>
              </a:rPr>
              <a:t>tích</a:t>
            </a:r>
            <a:endParaRPr lang="vi-VN" b="1">
              <a:latin typeface="Times New Roman"/>
              <a:cs typeface="Times New Roman"/>
            </a:endParaRPr>
          </a:p>
          <a:p>
            <a:r>
              <a:rPr lang="vi-VN" b="1" dirty="0" err="1">
                <a:latin typeface="Times New Roman"/>
                <a:cs typeface="Times New Roman"/>
              </a:rPr>
              <a:t>Bộ</a:t>
            </a:r>
            <a:r>
              <a:rPr lang="vi-VN" b="1" dirty="0">
                <a:latin typeface="Times New Roman"/>
                <a:cs typeface="Times New Roman"/>
              </a:rPr>
              <a:t> </a:t>
            </a:r>
            <a:r>
              <a:rPr lang="vi-VN" b="1" dirty="0" err="1">
                <a:latin typeface="Times New Roman"/>
                <a:cs typeface="Times New Roman"/>
              </a:rPr>
              <a:t>từ</a:t>
            </a:r>
            <a:r>
              <a:rPr lang="vi-VN" b="1" dirty="0">
                <a:latin typeface="Times New Roman"/>
                <a:cs typeface="Times New Roman"/>
              </a:rPr>
              <a:t> </a:t>
            </a:r>
            <a:r>
              <a:rPr lang="vi-VN" b="1" dirty="0" err="1">
                <a:latin typeface="Times New Roman"/>
                <a:cs typeface="Times New Roman"/>
              </a:rPr>
              <a:t>lấy</a:t>
            </a:r>
            <a:r>
              <a:rPr lang="vi-VN" b="1" dirty="0">
                <a:latin typeface="Times New Roman"/>
                <a:cs typeface="Times New Roman"/>
              </a:rPr>
              <a:t> trong 60 câu.</a:t>
            </a:r>
          </a:p>
        </p:txBody>
      </p:sp>
    </p:spTree>
    <p:extLst>
      <p:ext uri="{BB962C8B-B14F-4D97-AF65-F5344CB8AC3E}">
        <p14:creationId xmlns:p14="http://schemas.microsoft.com/office/powerpoint/2010/main" val="58776713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DC5BA2-6632-4B0F-934C-1B8B1959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288" y="844035"/>
            <a:ext cx="7680400" cy="907600"/>
          </a:xfrm>
        </p:spPr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Kết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quả</a:t>
            </a:r>
            <a:r>
              <a:rPr lang="vi-VN">
                <a:latin typeface="Times New Roman"/>
                <a:cs typeface="Times New Roman"/>
              </a:rPr>
              <a:t> </a:t>
            </a:r>
            <a:r>
              <a:rPr lang="vi-VN" err="1">
                <a:latin typeface="Times New Roman"/>
                <a:cs typeface="Times New Roman"/>
              </a:rPr>
              <a:t>đánh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giá</a:t>
            </a:r>
            <a:r>
              <a:rPr lang="vi-VN">
                <a:latin typeface="Times New Roman"/>
                <a:cs typeface="Times New Roman"/>
              </a:rPr>
              <a:t>:</a:t>
            </a:r>
            <a:endParaRPr lang="vi-VN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1E6D071-73CC-442D-9B6E-14D96D28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233" y="1844428"/>
            <a:ext cx="4397324" cy="3313962"/>
          </a:xfrm>
        </p:spPr>
        <p:txBody>
          <a:bodyPr/>
          <a:lstStyle/>
          <a:p>
            <a:pPr marL="608965" indent="-456565"/>
            <a:r>
              <a:rPr lang="vi-VN" err="1">
                <a:latin typeface="Times New Roman"/>
                <a:cs typeface="Times New Roman"/>
              </a:rPr>
              <a:t>Sử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dụng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thuật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toán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longest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matching</a:t>
            </a:r>
            <a:endParaRPr lang="vi-VN">
              <a:latin typeface="Times New Roman"/>
              <a:cs typeface="Times New Roman"/>
            </a:endParaRPr>
          </a:p>
          <a:p>
            <a:pPr marL="608965" indent="-456565"/>
            <a:r>
              <a:rPr lang="vi-VN" err="1">
                <a:latin typeface="Times New Roman"/>
                <a:cs typeface="Times New Roman"/>
              </a:rPr>
              <a:t>Độ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chính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xác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là</a:t>
            </a:r>
            <a:r>
              <a:rPr lang="vi-VN">
                <a:latin typeface="Times New Roman"/>
                <a:cs typeface="Times New Roman"/>
              </a:rPr>
              <a:t>: 98.34%</a:t>
            </a:r>
          </a:p>
          <a:p>
            <a:pPr marL="608965" indent="-456565"/>
            <a:endParaRPr lang="vi-VN">
              <a:cs typeface="Times New Roman" panose="02020603050405020304" pitchFamily="18" charset="0"/>
            </a:endParaRPr>
          </a:p>
          <a:p>
            <a:pPr marL="608965" indent="-456565"/>
            <a:r>
              <a:rPr lang="vi-VN" err="1">
                <a:latin typeface="Times New Roman"/>
                <a:cs typeface="Times New Roman"/>
              </a:rPr>
              <a:t>Link</a:t>
            </a:r>
            <a:r>
              <a:rPr lang="vi-VN">
                <a:latin typeface="Times New Roman"/>
                <a:cs typeface="Times New Roman"/>
              </a:rPr>
              <a:t>: </a:t>
            </a:r>
            <a:r>
              <a:rPr lang="vi-VN">
                <a:latin typeface="Times New Roman"/>
                <a:cs typeface="Times New Roman"/>
                <a:hlinkClick r:id="rId2"/>
              </a:rPr>
              <a:t>https://www.diffchecker.com/Afjmdb42</a:t>
            </a:r>
            <a:endParaRPr lang="vi-VN">
              <a:cs typeface="Times New Roman" panose="02020603050405020304" pitchFamily="18" charset="0"/>
            </a:endParaRPr>
          </a:p>
          <a:p>
            <a:pPr marL="608965" indent="-456565"/>
            <a:endParaRPr lang="vi-VN">
              <a:cs typeface="Times New Roman" panose="02020603050405020304" pitchFamily="18" charset="0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D594DE3-27B4-44A2-9EAC-031C56B23B9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63372" y="1885617"/>
            <a:ext cx="4397323" cy="3313961"/>
          </a:xfrm>
        </p:spPr>
        <p:txBody>
          <a:bodyPr/>
          <a:lstStyle/>
          <a:p>
            <a:pPr marL="608965" indent="-456565"/>
            <a:r>
              <a:rPr lang="vi-VN" err="1">
                <a:latin typeface="Times New Roman"/>
                <a:cs typeface="Times New Roman"/>
              </a:rPr>
              <a:t>Sử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dụng</a:t>
            </a:r>
            <a:r>
              <a:rPr lang="vi-VN">
                <a:latin typeface="Times New Roman"/>
                <a:cs typeface="Times New Roman"/>
              </a:rPr>
              <a:t> thư viên </a:t>
            </a:r>
            <a:r>
              <a:rPr lang="vi-VN" err="1">
                <a:latin typeface="Times New Roman"/>
                <a:cs typeface="Times New Roman"/>
              </a:rPr>
              <a:t>VNcoreNLP</a:t>
            </a:r>
            <a:endParaRPr lang="vi-VN" err="1">
              <a:cs typeface="Times New Roman" panose="02020603050405020304" pitchFamily="18" charset="0"/>
            </a:endParaRPr>
          </a:p>
          <a:p>
            <a:pPr marL="608965" indent="-456565"/>
            <a:r>
              <a:rPr lang="vi-VN" err="1">
                <a:latin typeface="Times New Roman"/>
                <a:cs typeface="Times New Roman"/>
              </a:rPr>
              <a:t>Độ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chính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xác</a:t>
            </a:r>
            <a:r>
              <a:rPr lang="vi-VN">
                <a:latin typeface="Times New Roman"/>
                <a:cs typeface="Times New Roman"/>
              </a:rPr>
              <a:t> </a:t>
            </a:r>
            <a:r>
              <a:rPr lang="vi-VN" err="1">
                <a:latin typeface="Times New Roman"/>
                <a:cs typeface="Times New Roman"/>
              </a:rPr>
              <a:t>là</a:t>
            </a:r>
            <a:r>
              <a:rPr lang="vi-VN">
                <a:latin typeface="Times New Roman"/>
                <a:cs typeface="Times New Roman"/>
              </a:rPr>
              <a:t>: 99.35%</a:t>
            </a:r>
          </a:p>
          <a:p>
            <a:pPr marL="608965" indent="-456565"/>
            <a:endParaRPr lang="vi-VN">
              <a:latin typeface="Times New Roman"/>
              <a:cs typeface="Times New Roman"/>
            </a:endParaRPr>
          </a:p>
          <a:p>
            <a:pPr marL="608965" indent="-456565"/>
            <a:r>
              <a:rPr lang="vi-VN" err="1">
                <a:latin typeface="Times New Roman"/>
                <a:cs typeface="Times New Roman"/>
              </a:rPr>
              <a:t>Link</a:t>
            </a:r>
            <a:r>
              <a:rPr lang="vi-VN">
                <a:latin typeface="Times New Roman"/>
                <a:cs typeface="Times New Roman"/>
              </a:rPr>
              <a:t>: </a:t>
            </a:r>
            <a:r>
              <a:rPr lang="vi-VN">
                <a:latin typeface="Times New Roman"/>
                <a:cs typeface="Times New Roman"/>
                <a:hlinkClick r:id="rId3"/>
              </a:rPr>
              <a:t>https://www.diffchecker.com/Z7EiefYl</a:t>
            </a:r>
            <a:endParaRPr lang="vi-VN">
              <a:latin typeface="Times New Roman"/>
              <a:cs typeface="Times New Roman"/>
            </a:endParaRPr>
          </a:p>
          <a:p>
            <a:pPr marL="608965" indent="-456565"/>
            <a:endParaRPr lang="vi-VN">
              <a:latin typeface="Times New Roman"/>
              <a:cs typeface="Times New Roman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1F1E6DC-175D-4362-B187-A237040D0C9E}"/>
              </a:ext>
            </a:extLst>
          </p:cNvPr>
          <p:cNvSpPr txBox="1"/>
          <p:nvPr/>
        </p:nvSpPr>
        <p:spPr>
          <a:xfrm>
            <a:off x="941202" y="5807168"/>
            <a:ext cx="65182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err="1">
                <a:latin typeface="Times New Roman"/>
                <a:cs typeface="Times New Roman"/>
              </a:rPr>
              <a:t>Kết</a:t>
            </a:r>
            <a:r>
              <a:rPr lang="vi-VN" sz="2400" b="1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Luận</a:t>
            </a:r>
            <a:r>
              <a:rPr lang="vi-VN" sz="2400" b="1">
                <a:latin typeface="Times New Roman"/>
                <a:cs typeface="Times New Roman"/>
              </a:rPr>
              <a:t>: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Để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thuật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toán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longest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matching</a:t>
            </a:r>
            <a:r>
              <a:rPr lang="vi-VN" sz="2400">
                <a:latin typeface="Times New Roman"/>
                <a:cs typeface="Times New Roman"/>
              </a:rPr>
              <a:t> </a:t>
            </a:r>
            <a:r>
              <a:rPr lang="vi-VN" sz="2400" err="1">
                <a:latin typeface="Times New Roman"/>
                <a:cs typeface="Times New Roman"/>
              </a:rPr>
              <a:t>hoạt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động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tốt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thì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cần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phải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có</a:t>
            </a:r>
            <a:r>
              <a:rPr lang="vi-VN" sz="2400">
                <a:latin typeface="Times New Roman"/>
                <a:cs typeface="Times New Roman"/>
              </a:rPr>
              <a:t> </a:t>
            </a:r>
            <a:r>
              <a:rPr lang="vi-VN" sz="2400" err="1">
                <a:latin typeface="Times New Roman"/>
                <a:cs typeface="Times New Roman"/>
              </a:rPr>
              <a:t>bộ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từ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điển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tốt</a:t>
            </a:r>
            <a:r>
              <a:rPr lang="vi-VN" sz="2400">
                <a:latin typeface="Times New Roman"/>
                <a:cs typeface="Times New Roman"/>
              </a:rPr>
              <a:t>, </a:t>
            </a:r>
            <a:r>
              <a:rPr lang="vi-VN" sz="2400" err="1">
                <a:latin typeface="Times New Roman"/>
                <a:cs typeface="Times New Roman"/>
              </a:rPr>
              <a:t>và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đồng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nhất</a:t>
            </a:r>
            <a:endParaRPr lang="vi-VN" sz="2400">
              <a:latin typeface="Times New Roman"/>
              <a:cs typeface="Times New Roman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79BE936-E9C5-4472-852C-B91CBADD0DC7}"/>
              </a:ext>
            </a:extLst>
          </p:cNvPr>
          <p:cNvSpPr txBox="1"/>
          <p:nvPr/>
        </p:nvSpPr>
        <p:spPr>
          <a:xfrm>
            <a:off x="1285103" y="4930345"/>
            <a:ext cx="833463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b="1">
                <a:latin typeface="Times New Roman"/>
                <a:cs typeface="Times New Roman"/>
              </a:rPr>
              <a:t>Thư </a:t>
            </a:r>
            <a:r>
              <a:rPr lang="vi-VN" sz="2000" b="1" err="1">
                <a:latin typeface="Times New Roman"/>
                <a:cs typeface="Times New Roman"/>
              </a:rPr>
              <a:t>viện</a:t>
            </a:r>
            <a:r>
              <a:rPr lang="vi-VN" sz="2000" b="1">
                <a:latin typeface="Times New Roman"/>
                <a:cs typeface="Times New Roman"/>
              </a:rPr>
              <a:t> </a:t>
            </a:r>
            <a:r>
              <a:rPr lang="vi-VN" sz="2000" b="1" err="1">
                <a:latin typeface="Times New Roman"/>
                <a:cs typeface="Times New Roman"/>
              </a:rPr>
              <a:t>vncoreNLP</a:t>
            </a:r>
            <a:r>
              <a:rPr lang="vi-VN" sz="2000" b="1">
                <a:latin typeface="Times New Roman"/>
                <a:cs typeface="Times New Roman"/>
              </a:rPr>
              <a:t> </a:t>
            </a:r>
            <a:r>
              <a:rPr lang="vi-VN" sz="2000" b="1" err="1">
                <a:latin typeface="Times New Roman"/>
                <a:cs typeface="Times New Roman"/>
              </a:rPr>
              <a:t>đã</a:t>
            </a:r>
            <a:r>
              <a:rPr lang="vi-VN" sz="2000" b="1">
                <a:latin typeface="Times New Roman"/>
                <a:cs typeface="Times New Roman"/>
              </a:rPr>
              <a:t> </a:t>
            </a:r>
            <a:r>
              <a:rPr lang="vi-VN" sz="2000" b="1" err="1">
                <a:latin typeface="Times New Roman"/>
                <a:cs typeface="Times New Roman"/>
              </a:rPr>
              <a:t>giải</a:t>
            </a:r>
            <a:r>
              <a:rPr lang="vi-VN" sz="2000" b="1">
                <a:latin typeface="Times New Roman"/>
                <a:cs typeface="Times New Roman"/>
              </a:rPr>
              <a:t> </a:t>
            </a:r>
            <a:r>
              <a:rPr lang="vi-VN" sz="2000" b="1" err="1">
                <a:latin typeface="Times New Roman"/>
                <a:cs typeface="Times New Roman"/>
              </a:rPr>
              <a:t>quyết</a:t>
            </a:r>
            <a:r>
              <a:rPr lang="vi-VN" sz="2000" b="1">
                <a:latin typeface="Times New Roman"/>
                <a:cs typeface="Times New Roman"/>
              </a:rPr>
              <a:t> </a:t>
            </a:r>
            <a:r>
              <a:rPr lang="vi-VN" sz="2000" b="1" err="1">
                <a:latin typeface="Times New Roman"/>
                <a:cs typeface="Times New Roman"/>
              </a:rPr>
              <a:t>được</a:t>
            </a:r>
            <a:r>
              <a:rPr lang="vi-VN" sz="2000" b="1">
                <a:latin typeface="Times New Roman"/>
                <a:cs typeface="Times New Roman"/>
              </a:rPr>
              <a:t> 1 </a:t>
            </a:r>
            <a:r>
              <a:rPr lang="vi-VN" sz="2000" b="1" err="1">
                <a:latin typeface="Times New Roman"/>
                <a:cs typeface="Times New Roman"/>
              </a:rPr>
              <a:t>số</a:t>
            </a:r>
            <a:r>
              <a:rPr lang="vi-VN" sz="2000" b="1">
                <a:latin typeface="Times New Roman"/>
                <a:cs typeface="Times New Roman"/>
              </a:rPr>
              <a:t> </a:t>
            </a:r>
            <a:r>
              <a:rPr lang="vi-VN" sz="2000" b="1" err="1">
                <a:latin typeface="Times New Roman"/>
                <a:cs typeface="Times New Roman"/>
              </a:rPr>
              <a:t>vấn</a:t>
            </a:r>
            <a:r>
              <a:rPr lang="vi-VN" sz="2000" b="1">
                <a:latin typeface="Times New Roman"/>
                <a:cs typeface="Times New Roman"/>
              </a:rPr>
              <a:t> </a:t>
            </a:r>
            <a:r>
              <a:rPr lang="vi-VN" sz="2000" b="1" err="1">
                <a:latin typeface="Times New Roman"/>
                <a:cs typeface="Times New Roman"/>
              </a:rPr>
              <a:t>đề</a:t>
            </a:r>
            <a:r>
              <a:rPr lang="vi-VN" sz="2000" b="1">
                <a:latin typeface="Times New Roman"/>
                <a:cs typeface="Times New Roman"/>
              </a:rPr>
              <a:t> </a:t>
            </a:r>
            <a:r>
              <a:rPr lang="vi-VN" sz="2000" b="1" err="1">
                <a:latin typeface="Times New Roman"/>
                <a:cs typeface="Times New Roman"/>
              </a:rPr>
              <a:t>nhập</a:t>
            </a:r>
            <a:r>
              <a:rPr lang="vi-VN" sz="2000" b="1">
                <a:latin typeface="Times New Roman"/>
                <a:cs typeface="Times New Roman"/>
              </a:rPr>
              <a:t> </a:t>
            </a:r>
            <a:r>
              <a:rPr lang="vi-VN" sz="2000" b="1" err="1">
                <a:latin typeface="Times New Roman"/>
                <a:cs typeface="Times New Roman"/>
              </a:rPr>
              <a:t>nhằng</a:t>
            </a:r>
            <a:r>
              <a:rPr lang="vi-VN" sz="2000" b="1">
                <a:latin typeface="Times New Roman"/>
                <a:cs typeface="Times New Roman"/>
              </a:rPr>
              <a:t>, </a:t>
            </a:r>
            <a:r>
              <a:rPr lang="vi-VN" sz="2000" b="1" err="1">
                <a:latin typeface="Times New Roman"/>
                <a:cs typeface="Times New Roman"/>
              </a:rPr>
              <a:t>cũng</a:t>
            </a:r>
            <a:r>
              <a:rPr lang="vi-VN" sz="2000" b="1">
                <a:latin typeface="Times New Roman"/>
                <a:cs typeface="Times New Roman"/>
              </a:rPr>
              <a:t> như phân </a:t>
            </a:r>
            <a:r>
              <a:rPr lang="vi-VN" sz="2000" b="1" err="1">
                <a:latin typeface="Times New Roman"/>
                <a:cs typeface="Times New Roman"/>
              </a:rPr>
              <a:t>biệt</a:t>
            </a:r>
            <a:r>
              <a:rPr lang="vi-VN" sz="2000" b="1">
                <a:latin typeface="Times New Roman"/>
                <a:cs typeface="Times New Roman"/>
              </a:rPr>
              <a:t> </a:t>
            </a:r>
            <a:r>
              <a:rPr lang="vi-VN" sz="2000" b="1" err="1">
                <a:latin typeface="Times New Roman"/>
                <a:cs typeface="Times New Roman"/>
              </a:rPr>
              <a:t>được</a:t>
            </a:r>
            <a:r>
              <a:rPr lang="vi-VN" sz="2000" b="1">
                <a:latin typeface="Times New Roman"/>
                <a:cs typeface="Times New Roman"/>
              </a:rPr>
              <a:t> tên riêng.</a:t>
            </a:r>
          </a:p>
        </p:txBody>
      </p:sp>
    </p:spTree>
    <p:extLst>
      <p:ext uri="{BB962C8B-B14F-4D97-AF65-F5344CB8AC3E}">
        <p14:creationId xmlns:p14="http://schemas.microsoft.com/office/powerpoint/2010/main" val="8486564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24</Slides>
  <Notes>12</Notes>
  <HiddenSlides>0</HiddenSlide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24</vt:i4>
      </vt:variant>
    </vt:vector>
  </HeadingPairs>
  <TitlesOfParts>
    <vt:vector size="26" baseType="lpstr">
      <vt:lpstr>Office Theme</vt:lpstr>
      <vt:lpstr>AccentBoxVTI</vt:lpstr>
      <vt:lpstr>TÁCH TỪ, GÁN NHÃN TỪ LOẠI TIẾNG VIỆT</vt:lpstr>
      <vt:lpstr>Mục Lục:</vt:lpstr>
      <vt:lpstr>MỞ ĐẦU</vt:lpstr>
      <vt:lpstr>Bản trình bày PowerPoint</vt:lpstr>
      <vt:lpstr>II. Tách từ</vt:lpstr>
      <vt:lpstr>Bản trình bày PowerPoint</vt:lpstr>
      <vt:lpstr>Bản trình bày PowerPoint</vt:lpstr>
      <vt:lpstr>Bản trình bày PowerPoint</vt:lpstr>
      <vt:lpstr>Kết quả đánh giá:</vt:lpstr>
      <vt:lpstr>III. Gán nhãn từ loại</vt:lpstr>
      <vt:lpstr>Bản trình bày PowerPoint</vt:lpstr>
      <vt:lpstr>Bản trình bày PowerPoint</vt:lpstr>
      <vt:lpstr>   Chuỗi nhãn: &lt;S&gt; NN VB JJ NN JJ &lt;S&gt; NN VB NN VB VB &lt;S&gt; NN VB JJ NN &lt;S&gt; NN JJ VB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III.3: Cài đặt và tính toán (Gán nhãn theo VLSP 2013)</vt:lpstr>
      <vt:lpstr>Bản trình bày PowerPoint</vt:lpstr>
      <vt:lpstr>Bản trình bày PowerPoint</vt:lpstr>
      <vt:lpstr>Bản trình bày PowerPoint</vt:lpstr>
      <vt:lpstr>Bản trình bày PowerPoint</vt:lpstr>
      <vt:lpstr>Link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lnaq131@gmail.com</dc:creator>
  <cp:revision>134</cp:revision>
  <dcterms:created xsi:type="dcterms:W3CDTF">2021-05-28T00:27:22Z</dcterms:created>
  <dcterms:modified xsi:type="dcterms:W3CDTF">2021-12-29T08:23:07Z</dcterms:modified>
</cp:coreProperties>
</file>