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9" r:id="rId5"/>
    <p:sldId id="265" r:id="rId6"/>
    <p:sldId id="267" r:id="rId7"/>
    <p:sldId id="268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>
      <p:cViewPr varScale="1">
        <p:scale>
          <a:sx n="97" d="100"/>
          <a:sy n="97" d="100"/>
        </p:scale>
        <p:origin x="19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ynh Ngoc Tu" userId="c95d9f86-079b-4b8f-8d00-c3090cca29c6" providerId="ADAL" clId="{804913BC-E288-174C-BF33-B914064E7673}"/>
    <pc:docChg chg="modSld">
      <pc:chgData name="Huynh Ngoc Tu" userId="c95d9f86-079b-4b8f-8d00-c3090cca29c6" providerId="ADAL" clId="{804913BC-E288-174C-BF33-B914064E7673}" dt="2022-02-09T17:10:23.551" v="16" actId="20577"/>
      <pc:docMkLst>
        <pc:docMk/>
      </pc:docMkLst>
      <pc:sldChg chg="modSp mod">
        <pc:chgData name="Huynh Ngoc Tu" userId="c95d9f86-079b-4b8f-8d00-c3090cca29c6" providerId="ADAL" clId="{804913BC-E288-174C-BF33-B914064E7673}" dt="2022-02-09T17:10:23.551" v="16" actId="20577"/>
        <pc:sldMkLst>
          <pc:docMk/>
          <pc:sldMk cId="4128136129" sldId="262"/>
        </pc:sldMkLst>
        <pc:graphicFrameChg chg="modGraphic">
          <ac:chgData name="Huynh Ngoc Tu" userId="c95d9f86-079b-4b8f-8d00-c3090cca29c6" providerId="ADAL" clId="{804913BC-E288-174C-BF33-B914064E7673}" dt="2022-02-09T17:10:23.551" v="16" actId="20577"/>
          <ac:graphicFrameMkLst>
            <pc:docMk/>
            <pc:sldMk cId="4128136129" sldId="262"/>
            <ac:graphicFrameMk id="5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3600"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9A46-2308-49A6-9AEE-5A1CC77B514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A94A-1AE3-42CA-84E0-A6BC22D68B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logoTDT-banquy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2" y="13447"/>
            <a:ext cx="1662953" cy="104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19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9A46-2308-49A6-9AEE-5A1CC77B514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A94A-1AE3-42CA-84E0-A6BC22D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2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9A46-2308-49A6-9AEE-5A1CC77B514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A94A-1AE3-42CA-84E0-A6BC22D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80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3838"/>
            <a:ext cx="7162800" cy="944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3716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924300"/>
            <a:ext cx="40386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2" descr="logoTDT-banquy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8" y="249384"/>
            <a:ext cx="1447800" cy="908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86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459" y="152400"/>
            <a:ext cx="7140388" cy="1143000"/>
          </a:xfrm>
          <a:solidFill>
            <a:srgbClr val="BBE0E3"/>
          </a:solidFill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247" y="1524000"/>
            <a:ext cx="8610600" cy="4800600"/>
          </a:xfrm>
        </p:spPr>
        <p:txBody>
          <a:bodyPr/>
          <a:lstStyle>
            <a:lvl1pPr algn="just">
              <a:defRPr>
                <a:latin typeface="Arial" pitchFamily="34" charset="0"/>
                <a:cs typeface="Arial" pitchFamily="34" charset="0"/>
              </a:defRPr>
            </a:lvl1pPr>
            <a:lvl2pPr algn="just">
              <a:defRPr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2pPr>
            <a:lvl3pPr algn="just">
              <a:defRPr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3pPr>
            <a:lvl4pPr algn="just">
              <a:defRPr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4pPr>
            <a:lvl5pPr algn="just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2" descr="logoTDT-banquy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47" y="402197"/>
            <a:ext cx="1388424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304800" y="1371600"/>
            <a:ext cx="8610600" cy="0"/>
          </a:xfrm>
          <a:prstGeom prst="line">
            <a:avLst/>
          </a:prstGeom>
          <a:ln w="34925" cmpd="dbl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6177" y="6378388"/>
            <a:ext cx="8610600" cy="0"/>
          </a:xfrm>
          <a:prstGeom prst="line">
            <a:avLst/>
          </a:prstGeom>
          <a:ln w="12700" cmpd="thinThick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82000" y="6418729"/>
            <a:ext cx="609600" cy="4034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7F3365D-8302-4123-8B8E-B7976C727DAF}" type="slidenum">
              <a:rPr lang="en-US" sz="1200" b="1" smtClean="0">
                <a:solidFill>
                  <a:srgbClr val="FF0000"/>
                </a:solidFill>
              </a:rPr>
              <a:t>‹#›</a:t>
            </a:fld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6418729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03-2016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3800" y="6418729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502049–Introduction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4359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9A46-2308-49A6-9AEE-5A1CC77B514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A94A-1AE3-42CA-84E0-A6BC22D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9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9A46-2308-49A6-9AEE-5A1CC77B514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A94A-1AE3-42CA-84E0-A6BC22D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1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9A46-2308-49A6-9AEE-5A1CC77B514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A94A-1AE3-42CA-84E0-A6BC22D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3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9A46-2308-49A6-9AEE-5A1CC77B514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A94A-1AE3-42CA-84E0-A6BC22D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0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9A46-2308-49A6-9AEE-5A1CC77B514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A94A-1AE3-42CA-84E0-A6BC22D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9A46-2308-49A6-9AEE-5A1CC77B514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A94A-1AE3-42CA-84E0-A6BC22D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8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9A46-2308-49A6-9AEE-5A1CC77B514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A94A-1AE3-42CA-84E0-A6BC22D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6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9A46-2308-49A6-9AEE-5A1CC77B514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5A94A-1AE3-42CA-84E0-A6BC22D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3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502049 – Introduction to Information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Faculty of Information Technology</a:t>
            </a:r>
          </a:p>
          <a:p>
            <a:r>
              <a:rPr lang="en-US" dirty="0"/>
              <a:t>Lecturer: Ngoc-</a:t>
            </a:r>
            <a:r>
              <a:rPr lang="en-US" dirty="0" err="1"/>
              <a:t>Tu</a:t>
            </a:r>
            <a:r>
              <a:rPr lang="en-US" dirty="0"/>
              <a:t> Huynh, </a:t>
            </a:r>
            <a:r>
              <a:rPr lang="en-US" i="1" dirty="0" err="1"/>
              <a:t>Ph.D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0691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credits: 3 (3.0)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2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9AF793-C843-AD48-B6C4-97DB4B81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VN" dirty="0"/>
              <a:t>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70295-AAF2-1443-AF70-46C6112A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This module covers the following topics:</a:t>
            </a:r>
          </a:p>
          <a:p>
            <a:pPr lvl="1"/>
            <a:r>
              <a:rPr lang="en-US" sz="2100" dirty="0"/>
              <a:t>Managing Security</a:t>
            </a:r>
            <a:endParaRPr lang="en-US" sz="2500" dirty="0"/>
          </a:p>
          <a:p>
            <a:pPr lvl="1"/>
            <a:r>
              <a:rPr lang="en-US" sz="2100" dirty="0"/>
              <a:t>Foundations of Computer Security</a:t>
            </a:r>
            <a:endParaRPr lang="en-US" sz="2500" dirty="0"/>
          </a:p>
          <a:p>
            <a:pPr lvl="1"/>
            <a:r>
              <a:rPr lang="en-US" sz="2100" dirty="0"/>
              <a:t>Identification and Authentication</a:t>
            </a:r>
            <a:endParaRPr lang="en-US" sz="2500" dirty="0"/>
          </a:p>
          <a:p>
            <a:pPr lvl="1"/>
            <a:r>
              <a:rPr lang="en-US" sz="2100" dirty="0"/>
              <a:t>Access Control</a:t>
            </a:r>
            <a:endParaRPr lang="en-US" sz="2500" dirty="0"/>
          </a:p>
          <a:p>
            <a:pPr lvl="1"/>
            <a:r>
              <a:rPr lang="en-US" sz="2100" dirty="0"/>
              <a:t>Database Security</a:t>
            </a:r>
            <a:endParaRPr lang="en-US" sz="2500" dirty="0"/>
          </a:p>
          <a:p>
            <a:pPr lvl="1"/>
            <a:r>
              <a:rPr lang="en-US" sz="2100" dirty="0"/>
              <a:t>Software Security</a:t>
            </a:r>
          </a:p>
          <a:p>
            <a:pPr lvl="1"/>
            <a:r>
              <a:rPr lang="en-US" sz="2500" dirty="0"/>
              <a:t>Cryptography</a:t>
            </a:r>
          </a:p>
          <a:p>
            <a:pPr lvl="1"/>
            <a:r>
              <a:rPr lang="en-US" sz="2100" dirty="0"/>
              <a:t>Key Establishment</a:t>
            </a:r>
            <a:endParaRPr lang="en-US" sz="2500" dirty="0"/>
          </a:p>
          <a:p>
            <a:pPr lvl="1"/>
            <a:r>
              <a:rPr lang="en-US" sz="2100" dirty="0"/>
              <a:t>Communications Security</a:t>
            </a:r>
          </a:p>
          <a:p>
            <a:pPr lvl="1"/>
            <a:r>
              <a:rPr lang="en-US" sz="2100" dirty="0"/>
              <a:t>Network Security</a:t>
            </a:r>
            <a:endParaRPr lang="en-VN" sz="2100" dirty="0"/>
          </a:p>
        </p:txBody>
      </p:sp>
    </p:spTree>
    <p:extLst>
      <p:ext uri="{BB962C8B-B14F-4D97-AF65-F5344CB8AC3E}">
        <p14:creationId xmlns:p14="http://schemas.microsoft.com/office/powerpoint/2010/main" val="40799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vi-VN" b="1" dirty="0"/>
              <a:t>Knowledge</a:t>
            </a:r>
            <a:r>
              <a:rPr lang="en-US" b="1" dirty="0"/>
              <a:t>: </a:t>
            </a:r>
            <a:endParaRPr lang="en-US" sz="2800" dirty="0"/>
          </a:p>
          <a:p>
            <a:pPr lvl="1"/>
            <a:r>
              <a:rPr lang="vi-VN" dirty="0"/>
              <a:t>Express some of the key concepts around information security</a:t>
            </a:r>
            <a:r>
              <a:rPr lang="en-US" dirty="0"/>
              <a:t>.</a:t>
            </a:r>
            <a:endParaRPr lang="en-US" sz="2400" dirty="0"/>
          </a:p>
          <a:p>
            <a:pPr lvl="1"/>
            <a:r>
              <a:rPr lang="vi-VN" dirty="0"/>
              <a:t>Relate knowledge areas to the discipline of information/cyber security</a:t>
            </a:r>
            <a:r>
              <a:rPr lang="en-US" dirty="0"/>
              <a:t>.</a:t>
            </a:r>
            <a:endParaRPr lang="en-US" sz="2400" dirty="0"/>
          </a:p>
          <a:p>
            <a:pPr lvl="0"/>
            <a:r>
              <a:rPr lang="vi-VN" b="1" dirty="0"/>
              <a:t>Operational skills</a:t>
            </a:r>
            <a:r>
              <a:rPr lang="en-US" b="1" dirty="0"/>
              <a:t>: </a:t>
            </a:r>
            <a:endParaRPr lang="en-US" sz="2800" dirty="0"/>
          </a:p>
          <a:p>
            <a:pPr lvl="1"/>
            <a:r>
              <a:rPr lang="vi-VN" dirty="0"/>
              <a:t>Evaluate different perspectives on control of cryptography</a:t>
            </a:r>
            <a:r>
              <a:rPr lang="en-US" dirty="0"/>
              <a:t>.</a:t>
            </a:r>
            <a:endParaRPr lang="en-US" sz="2400" dirty="0"/>
          </a:p>
          <a:p>
            <a:pPr lvl="1"/>
            <a:r>
              <a:rPr lang="vi-VN" dirty="0"/>
              <a:t>Gain an awareness of key information security principles regarding information, confidentiality, integrity and availability</a:t>
            </a:r>
            <a:r>
              <a:rPr lang="en-US" dirty="0"/>
              <a:t>.</a:t>
            </a:r>
            <a:endParaRPr lang="en-US" sz="2400" dirty="0"/>
          </a:p>
          <a:p>
            <a:pPr lvl="1"/>
            <a:r>
              <a:rPr lang="en-US" dirty="0"/>
              <a:t>B</a:t>
            </a:r>
            <a:r>
              <a:rPr lang="vi-VN" dirty="0"/>
              <a:t>e able to explain some of the key aspects of information risk and security management</a:t>
            </a:r>
            <a:r>
              <a:rPr lang="en-US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07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Late Policy</a:t>
            </a:r>
            <a:endParaRPr lang="en-US" dirty="0"/>
          </a:p>
          <a:p>
            <a:pPr lvl="1"/>
            <a:r>
              <a:rPr lang="en-US" dirty="0"/>
              <a:t>No late submission for assignment. Otherwise, it will be penalized or may not be graded.</a:t>
            </a:r>
          </a:p>
          <a:p>
            <a:r>
              <a:rPr lang="en-US" b="1" dirty="0"/>
              <a:t>Collaboration Policy</a:t>
            </a:r>
            <a:endParaRPr lang="en-US" dirty="0"/>
          </a:p>
          <a:p>
            <a:pPr lvl="1"/>
            <a:r>
              <a:rPr lang="en-US" dirty="0"/>
              <a:t>Students are encouraged to collaborate, particularly on the course project. But we will limit the team member to at </a:t>
            </a:r>
            <a:r>
              <a:rPr lang="en-US"/>
              <a:t>most three students</a:t>
            </a:r>
            <a:r>
              <a:rPr lang="en-US" dirty="0"/>
              <a:t>.</a:t>
            </a:r>
          </a:p>
          <a:p>
            <a:r>
              <a:rPr lang="en-US" b="1" dirty="0"/>
              <a:t>Cheating Policy</a:t>
            </a:r>
            <a:endParaRPr lang="en-US" dirty="0"/>
          </a:p>
          <a:p>
            <a:pPr lvl="1"/>
            <a:r>
              <a:rPr lang="en-US" dirty="0"/>
              <a:t>We will strictly follow the policy on cheating and plagiarism. Please avoid</a:t>
            </a:r>
          </a:p>
        </p:txBody>
      </p:sp>
    </p:spTree>
    <p:extLst>
      <p:ext uri="{BB962C8B-B14F-4D97-AF65-F5344CB8AC3E}">
        <p14:creationId xmlns:p14="http://schemas.microsoft.com/office/powerpoint/2010/main" val="191677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5270-B067-3349-AF85-D0609D07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VN" dirty="0"/>
              <a:t>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158F7-9710-6647-8D95-DA8BFBD0C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</a:t>
            </a:r>
          </a:p>
          <a:p>
            <a:pPr lvl="1"/>
            <a:r>
              <a:rPr lang="en-US" dirty="0"/>
              <a:t>Concepts and principles of Information security</a:t>
            </a:r>
          </a:p>
          <a:p>
            <a:r>
              <a:rPr lang="en-US" dirty="0"/>
              <a:t>Remember</a:t>
            </a:r>
          </a:p>
          <a:p>
            <a:pPr lvl="1"/>
            <a:r>
              <a:rPr lang="en-US" dirty="0"/>
              <a:t>The key concepts: authentication, identification,</a:t>
            </a:r>
          </a:p>
          <a:p>
            <a:pPr lvl="1"/>
            <a:r>
              <a:rPr lang="en-US" dirty="0"/>
              <a:t>access control, encryption, key establishment,...</a:t>
            </a:r>
          </a:p>
          <a:p>
            <a:r>
              <a:rPr lang="en-US" dirty="0"/>
              <a:t>Apply</a:t>
            </a:r>
          </a:p>
          <a:p>
            <a:pPr lvl="1"/>
            <a:r>
              <a:rPr lang="en-US" dirty="0"/>
              <a:t>Grant/revocation user access, encrypt /decryption information, authentication, manage network security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81772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5270-B067-3349-AF85-D0609D07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VN" dirty="0"/>
              <a:t>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158F7-9710-6647-8D95-DA8BFBD0C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</a:t>
            </a:r>
          </a:p>
          <a:p>
            <a:pPr lvl="1"/>
            <a:r>
              <a:rPr lang="en-US" dirty="0"/>
              <a:t>Risk/Threat may be encountered in Information security.</a:t>
            </a:r>
          </a:p>
          <a:p>
            <a:r>
              <a:rPr lang="en-US" dirty="0"/>
              <a:t>Evaluate</a:t>
            </a:r>
          </a:p>
          <a:p>
            <a:pPr lvl="1"/>
            <a:r>
              <a:rPr lang="en-US" dirty="0"/>
              <a:t>Algorithms and security solutions for specific scenarios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27571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Assesments</a:t>
            </a:r>
            <a:r>
              <a:rPr lang="en-US" dirty="0"/>
              <a:t>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300563"/>
              </p:ext>
            </p:extLst>
          </p:nvPr>
        </p:nvGraphicFramePr>
        <p:xfrm>
          <a:off x="317500" y="1524000"/>
          <a:ext cx="8610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Assessment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Grade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Assignment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Attendance/Quiz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Final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50%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136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247" y="1412776"/>
            <a:ext cx="8610600" cy="504056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500" b="1" dirty="0"/>
              <a:t>Textbook:</a:t>
            </a:r>
            <a:endParaRPr lang="en-US" sz="3500" dirty="0"/>
          </a:p>
          <a:p>
            <a:r>
              <a:rPr lang="en-US" sz="3000" dirty="0"/>
              <a:t>[1] Dieter </a:t>
            </a:r>
            <a:r>
              <a:rPr lang="en-US" sz="3000" dirty="0" err="1"/>
              <a:t>Gollmann</a:t>
            </a:r>
            <a:r>
              <a:rPr lang="en-US" sz="3000" dirty="0"/>
              <a:t>, </a:t>
            </a:r>
            <a:r>
              <a:rPr lang="en-US" sz="3000" i="1" dirty="0">
                <a:solidFill>
                  <a:srgbClr val="FF0000"/>
                </a:solidFill>
              </a:rPr>
              <a:t>Computer Security</a:t>
            </a:r>
            <a:r>
              <a:rPr lang="en-US" sz="3000" dirty="0"/>
              <a:t>, [2011], 3</a:t>
            </a:r>
            <a:r>
              <a:rPr lang="en-US" sz="3000" baseline="30000" dirty="0"/>
              <a:t>rd</a:t>
            </a:r>
            <a:r>
              <a:rPr lang="en-US" sz="3000" dirty="0"/>
              <a:t> Edition, Wiley.</a:t>
            </a:r>
          </a:p>
          <a:p>
            <a:pPr marL="0" indent="0">
              <a:buNone/>
            </a:pPr>
            <a:r>
              <a:rPr lang="en-US" sz="3500" b="1" dirty="0"/>
              <a:t>References:</a:t>
            </a:r>
            <a:endParaRPr lang="en-US" sz="3500" dirty="0"/>
          </a:p>
          <a:p>
            <a:r>
              <a:rPr lang="en-US" sz="3000" dirty="0"/>
              <a:t>[2] </a:t>
            </a:r>
            <a:r>
              <a:rPr lang="en-US" sz="3000" dirty="0" err="1"/>
              <a:t>Merkow</a:t>
            </a:r>
            <a:r>
              <a:rPr lang="en-US" sz="3000" dirty="0"/>
              <a:t>, M.S. and Breithaupt, J., [2014]. </a:t>
            </a:r>
            <a:r>
              <a:rPr lang="en-US" sz="3000" i="1" dirty="0">
                <a:solidFill>
                  <a:srgbClr val="FF0000"/>
                </a:solidFill>
              </a:rPr>
              <a:t>Information security: Principles and practices</a:t>
            </a:r>
            <a:r>
              <a:rPr lang="en-US" sz="3000" dirty="0"/>
              <a:t>, 2nd Edition, Pearson Education.</a:t>
            </a:r>
          </a:p>
          <a:p>
            <a:r>
              <a:rPr lang="en-US" sz="3000" dirty="0"/>
              <a:t>[3] William Stallings, Lawrie Brown, [2014], </a:t>
            </a:r>
            <a:r>
              <a:rPr lang="en-US" sz="3000" i="1" dirty="0">
                <a:solidFill>
                  <a:srgbClr val="FF0000"/>
                </a:solidFill>
              </a:rPr>
              <a:t>Computer Security: Principles and Practice</a:t>
            </a:r>
            <a:r>
              <a:rPr lang="en-US" sz="3000" dirty="0"/>
              <a:t>, 3</a:t>
            </a:r>
            <a:r>
              <a:rPr lang="en-US" sz="3000" baseline="30000" dirty="0"/>
              <a:t>rd</a:t>
            </a:r>
            <a:r>
              <a:rPr lang="en-US" sz="3000" dirty="0"/>
              <a:t> Edition, Pearson.</a:t>
            </a:r>
          </a:p>
          <a:p>
            <a:r>
              <a:rPr lang="en-US" sz="3000" dirty="0"/>
              <a:t>[4] William Stallings, [2005], </a:t>
            </a:r>
            <a:r>
              <a:rPr lang="en-US" sz="3000" i="1" dirty="0">
                <a:solidFill>
                  <a:srgbClr val="FF0000"/>
                </a:solidFill>
              </a:rPr>
              <a:t>Cryptography and Network Security: Principles and Practice</a:t>
            </a:r>
            <a:r>
              <a:rPr lang="en-US" sz="3000" dirty="0"/>
              <a:t>, 4</a:t>
            </a:r>
            <a:r>
              <a:rPr lang="en-US" sz="3000" baseline="30000" dirty="0"/>
              <a:t>th</a:t>
            </a:r>
            <a:r>
              <a:rPr lang="en-US" sz="3000" dirty="0"/>
              <a:t> Edition, Prentice Hall.</a:t>
            </a:r>
          </a:p>
          <a:p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8467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13422</TotalTime>
  <Words>382</Words>
  <Application>Microsoft Macintosh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Theme2</vt:lpstr>
      <vt:lpstr>502049 – Introduction to Information Security</vt:lpstr>
      <vt:lpstr>Information of the course</vt:lpstr>
      <vt:lpstr>Outline</vt:lpstr>
      <vt:lpstr>Course Objectives</vt:lpstr>
      <vt:lpstr>Course Policy</vt:lpstr>
      <vt:lpstr>Learning Outcomes</vt:lpstr>
      <vt:lpstr>Learning Outcomes</vt:lpstr>
      <vt:lpstr>Assesments </vt:lpstr>
      <vt:lpstr>Textbook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502049 – Introduction to Information Security</dc:title>
  <dc:creator>Serenade</dc:creator>
  <cp:lastModifiedBy>Huynh Ngoc Tu</cp:lastModifiedBy>
  <cp:revision>12</cp:revision>
  <dcterms:created xsi:type="dcterms:W3CDTF">2016-03-29T08:33:04Z</dcterms:created>
  <dcterms:modified xsi:type="dcterms:W3CDTF">2022-02-09T17:10:38Z</dcterms:modified>
</cp:coreProperties>
</file>