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2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790" autoAdjust="0"/>
  </p:normalViewPr>
  <p:slideViewPr>
    <p:cSldViewPr>
      <p:cViewPr varScale="1">
        <p:scale>
          <a:sx n="70" d="100"/>
          <a:sy n="70" d="100"/>
        </p:scale>
        <p:origin x="115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1720952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2680779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2078502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3985632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603816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1984849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3059110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245375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3529333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50381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3259357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2014406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168958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317503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230147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2476900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3175721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1186193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1958336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315754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3169720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2413417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1820967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345690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1976448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34</a:t>
            </a:fld>
            <a:endParaRPr lang="en-US"/>
          </a:p>
        </p:txBody>
      </p:sp>
    </p:spTree>
    <p:extLst>
      <p:ext uri="{BB962C8B-B14F-4D97-AF65-F5344CB8AC3E}">
        <p14:creationId xmlns:p14="http://schemas.microsoft.com/office/powerpoint/2010/main" val="2962495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35</a:t>
            </a:fld>
            <a:endParaRPr lang="en-US"/>
          </a:p>
        </p:txBody>
      </p:sp>
    </p:spTree>
    <p:extLst>
      <p:ext uri="{BB962C8B-B14F-4D97-AF65-F5344CB8AC3E}">
        <p14:creationId xmlns:p14="http://schemas.microsoft.com/office/powerpoint/2010/main" val="2158137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36</a:t>
            </a:fld>
            <a:endParaRPr lang="en-US"/>
          </a:p>
        </p:txBody>
      </p:sp>
    </p:spTree>
    <p:extLst>
      <p:ext uri="{BB962C8B-B14F-4D97-AF65-F5344CB8AC3E}">
        <p14:creationId xmlns:p14="http://schemas.microsoft.com/office/powerpoint/2010/main" val="4039830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37</a:t>
            </a:fld>
            <a:endParaRPr lang="en-US"/>
          </a:p>
        </p:txBody>
      </p:sp>
    </p:spTree>
    <p:extLst>
      <p:ext uri="{BB962C8B-B14F-4D97-AF65-F5344CB8AC3E}">
        <p14:creationId xmlns:p14="http://schemas.microsoft.com/office/powerpoint/2010/main" val="3919051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38</a:t>
            </a:fld>
            <a:endParaRPr lang="en-US"/>
          </a:p>
        </p:txBody>
      </p:sp>
    </p:spTree>
    <p:extLst>
      <p:ext uri="{BB962C8B-B14F-4D97-AF65-F5344CB8AC3E}">
        <p14:creationId xmlns:p14="http://schemas.microsoft.com/office/powerpoint/2010/main" val="1496100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39</a:t>
            </a:fld>
            <a:endParaRPr lang="en-US"/>
          </a:p>
        </p:txBody>
      </p:sp>
    </p:spTree>
    <p:extLst>
      <p:ext uri="{BB962C8B-B14F-4D97-AF65-F5344CB8AC3E}">
        <p14:creationId xmlns:p14="http://schemas.microsoft.com/office/powerpoint/2010/main" val="2756084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40</a:t>
            </a:fld>
            <a:endParaRPr lang="en-US"/>
          </a:p>
        </p:txBody>
      </p:sp>
    </p:spTree>
    <p:extLst>
      <p:ext uri="{BB962C8B-B14F-4D97-AF65-F5344CB8AC3E}">
        <p14:creationId xmlns:p14="http://schemas.microsoft.com/office/powerpoint/2010/main" val="608193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3470333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41</a:t>
            </a:fld>
            <a:endParaRPr lang="en-US"/>
          </a:p>
        </p:txBody>
      </p:sp>
    </p:spTree>
    <p:extLst>
      <p:ext uri="{BB962C8B-B14F-4D97-AF65-F5344CB8AC3E}">
        <p14:creationId xmlns:p14="http://schemas.microsoft.com/office/powerpoint/2010/main" val="142786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3765097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14245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408132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42601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26551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08/10/2016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Xây dựng Lớp và các thành phần của Lớp</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Phương thức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Các hàm bên trong lớp</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Mô tả hoạt động của đối tượng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Thêm mức truy xuất khi khai báo</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Truy xuất phương thức</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tenBien.TenPhuongThuc();</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Ví dụ:</a:t>
            </a:r>
          </a:p>
          <a:p>
            <a:pPr marL="1143000" marR="0" lvl="2" indent="-228600" algn="l" defTabSz="914400" rtl="0" eaLnBrk="1" fontAlgn="base" latinLnBrk="0" hangingPunct="1">
              <a:lnSpc>
                <a:spcPct val="100000"/>
              </a:lnSpc>
              <a:spcBef>
                <a:spcPct val="20000"/>
              </a:spcBef>
              <a:spcAft>
                <a:spcPct val="0"/>
              </a:spcAft>
              <a:buClr>
                <a:srgbClr val="000066"/>
              </a:buClr>
              <a:buSzTx/>
              <a:buFontTx/>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PhanSo a = new PhanSo();</a:t>
            </a:r>
          </a:p>
          <a:p>
            <a:pPr marL="1143000" marR="0" lvl="2" indent="-228600" algn="l" defTabSz="914400" rtl="0" eaLnBrk="1" fontAlgn="base" latinLnBrk="0" hangingPunct="1">
              <a:lnSpc>
                <a:spcPct val="100000"/>
              </a:lnSpc>
              <a:spcBef>
                <a:spcPct val="20000"/>
              </a:spcBef>
              <a:spcAft>
                <a:spcPct val="0"/>
              </a:spcAft>
              <a:buClr>
                <a:srgbClr val="000066"/>
              </a:buClr>
              <a:buSzTx/>
              <a:buFontTx/>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a.ToiGian();</a:t>
            </a:r>
          </a:p>
          <a:p>
            <a:pPr marL="1143000" marR="0" lvl="2" indent="-228600" algn="l" defTabSz="914400" rtl="0" eaLnBrk="1" fontAlgn="base" latinLnBrk="0" hangingPunct="1">
              <a:lnSpc>
                <a:spcPct val="100000"/>
              </a:lnSpc>
              <a:spcBef>
                <a:spcPct val="20000"/>
              </a:spcBef>
              <a:spcAft>
                <a:spcPct val="0"/>
              </a:spcAft>
              <a:buClr>
                <a:srgbClr val="000066"/>
              </a:buClr>
              <a:buSzTx/>
              <a:buFontTx/>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PhanSo b = a.NhanMotSo(2);</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2045AE"/>
              </a:solidFill>
              <a:effectLst/>
              <a:uLnTx/>
              <a:uFillTx/>
              <a:latin typeface="Cambria" panose="02040503050406030204" pitchFamily="18" charset="0"/>
            </a:endParaRPr>
          </a:p>
        </p:txBody>
      </p:sp>
    </p:spTree>
    <p:extLst>
      <p:ext uri="{BB962C8B-B14F-4D97-AF65-F5344CB8AC3E}">
        <p14:creationId xmlns:p14="http://schemas.microsoft.com/office/powerpoint/2010/main" val="1985014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static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600" b="0" i="0" u="none" strike="noStrike" kern="0" cap="none" spc="0" normalizeH="0" baseline="0" noProof="0" smtClean="0">
                <a:ln>
                  <a:noFill/>
                </a:ln>
                <a:solidFill>
                  <a:srgbClr val="002060"/>
                </a:solidFill>
                <a:effectLst/>
                <a:uLnTx/>
                <a:uFillTx/>
                <a:latin typeface="Cambria" panose="02040503050406030204" pitchFamily="18" charset="0"/>
              </a:rPr>
              <a:t>Dùng cho các thành phần lớp không phụ thuộc vào đối tượng cụ thể</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600" b="0" i="0" u="none" strike="noStrike" kern="0" cap="none" spc="0" normalizeH="0" baseline="0" noProof="0" smtClean="0">
                <a:ln>
                  <a:noFill/>
                </a:ln>
                <a:solidFill>
                  <a:srgbClr val="002060"/>
                </a:solidFill>
                <a:effectLst/>
                <a:uLnTx/>
                <a:uFillTx/>
                <a:latin typeface="Cambria" panose="02040503050406030204" pitchFamily="18" charset="0"/>
              </a:rPr>
              <a:t>Có thể truy cập trong bản thân lớp</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600" b="0" i="0" u="none" strike="noStrike" kern="0" cap="none" spc="0" normalizeH="0" baseline="0" noProof="0" smtClean="0">
                <a:ln>
                  <a:noFill/>
                </a:ln>
                <a:solidFill>
                  <a:srgbClr val="002060"/>
                </a:solidFill>
                <a:effectLst/>
                <a:uLnTx/>
                <a:uFillTx/>
                <a:latin typeface="Cambria" panose="02040503050406030204" pitchFamily="18" charset="0"/>
              </a:rPr>
              <a:t>Được truy cập trực tiếp từ tên lớp</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600" b="0" i="0" u="none" strike="noStrike" kern="0" cap="none" spc="0" normalizeH="0" baseline="0" noProof="0" smtClean="0">
                <a:ln>
                  <a:noFill/>
                </a:ln>
                <a:solidFill>
                  <a:srgbClr val="002060"/>
                </a:solidFill>
                <a:effectLst/>
                <a:uLnTx/>
                <a:uFillTx/>
                <a:latin typeface="Cambria" panose="02040503050406030204" pitchFamily="18" charset="0"/>
              </a:rPr>
              <a:t>Phương thức static chỉ truy cập được những thành viên static của lớp</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600" b="0" i="0" u="none" strike="noStrike" kern="0" cap="none" spc="0" normalizeH="0" baseline="0" noProof="0" smtClean="0">
                <a:ln>
                  <a:noFill/>
                </a:ln>
                <a:solidFill>
                  <a:srgbClr val="002060"/>
                </a:solidFill>
                <a:effectLst/>
                <a:uLnTx/>
                <a:uFillTx/>
                <a:latin typeface="Cambria" panose="02040503050406030204" pitchFamily="18" charset="0"/>
              </a:rPr>
              <a:t>Truy cập: </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600" b="0" i="0" u="none" strike="noStrike" kern="0" cap="none" spc="0" normalizeH="0" baseline="0" noProof="0" smtClean="0">
                <a:ln>
                  <a:noFill/>
                </a:ln>
                <a:solidFill>
                  <a:srgbClr val="002060"/>
                </a:solidFill>
                <a:effectLst/>
                <a:uLnTx/>
                <a:uFillTx/>
                <a:latin typeface="Cambria" panose="02040503050406030204" pitchFamily="18" charset="0"/>
              </a:rPr>
              <a:t>TenLop.TenBien</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600" b="0" i="0" u="none" strike="noStrike" kern="0" cap="none" spc="0" normalizeH="0" baseline="0" noProof="0" smtClean="0">
                <a:ln>
                  <a:noFill/>
                </a:ln>
                <a:solidFill>
                  <a:srgbClr val="002060"/>
                </a:solidFill>
                <a:effectLst/>
                <a:uLnTx/>
                <a:uFillTx/>
                <a:latin typeface="Cambria" panose="02040503050406030204" pitchFamily="18" charset="0"/>
              </a:rPr>
              <a:t>TenLop.TenPhuongThuc()</a:t>
            </a:r>
          </a:p>
          <a:p>
            <a:pPr marL="514350" indent="-457200" algn="just">
              <a:buClr>
                <a:srgbClr val="2045AE"/>
              </a:buClr>
              <a:defRPr/>
            </a:pPr>
            <a:r>
              <a:rPr lang="en-US" sz="2600" kern="0" smtClean="0">
                <a:solidFill>
                  <a:srgbClr val="002060"/>
                </a:solidFill>
                <a:latin typeface="Cambria" panose="02040503050406030204" pitchFamily="18" charset="0"/>
              </a:rPr>
              <a:t>Có thể hiểu static là ô nhớ chia sẻ chung, khi biến static thay đổi giá trị thì toàn bộ các đối tượng đều thấy sự thay đổi này.</a:t>
            </a:r>
            <a:endParaRPr kumimoji="0" lang="en-US" sz="2600"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4028753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Hàm khởi tạo (Constructor)</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Khởi tạo giá trị ban đầu cho đối tượng khi khai báo</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Cùng tên với tên lớp</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Không khai báo kiểu trả về</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Khai báo:</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11" name="TextBox 10"/>
          <p:cNvSpPr txBox="1"/>
          <p:nvPr/>
        </p:nvSpPr>
        <p:spPr>
          <a:xfrm>
            <a:off x="2334576" y="3276600"/>
            <a:ext cx="5181600" cy="2739211"/>
          </a:xfrm>
          <a:prstGeom prst="rect">
            <a:avLst/>
          </a:prstGeom>
          <a:noFill/>
        </p:spPr>
        <p:txBody>
          <a:bodyPr wrap="square" rtlCol="0">
            <a:spAutoFit/>
          </a:bodyPr>
          <a:lstStyle/>
          <a:p>
            <a:r>
              <a:rPr lang="en-US" sz="2200" dirty="0" smtClean="0">
                <a:solidFill>
                  <a:srgbClr val="0000FF"/>
                </a:solidFill>
                <a:latin typeface="Consolas"/>
              </a:rPr>
              <a:t>class </a:t>
            </a:r>
            <a:r>
              <a:rPr lang="en-US" sz="2200" dirty="0" err="1" smtClean="0">
                <a:solidFill>
                  <a:srgbClr val="2B91AF"/>
                </a:solidFill>
                <a:latin typeface="Consolas"/>
              </a:rPr>
              <a:t>TenLop</a:t>
            </a:r>
            <a:endParaRPr lang="en-US" sz="2200" dirty="0" smtClean="0">
              <a:solidFill>
                <a:srgbClr val="2B91AF"/>
              </a:solidFill>
              <a:latin typeface="Consolas"/>
            </a:endParaRPr>
          </a:p>
          <a:p>
            <a:r>
              <a:rPr lang="en-US" sz="2200" dirty="0" smtClean="0">
                <a:solidFill>
                  <a:srgbClr val="2B91AF"/>
                </a:solidFill>
                <a:latin typeface="Consolas"/>
              </a:rPr>
              <a:t>    {</a:t>
            </a:r>
          </a:p>
          <a:p>
            <a:r>
              <a:rPr lang="en-US" sz="2200" dirty="0" smtClean="0">
                <a:solidFill>
                  <a:srgbClr val="2B91AF"/>
                </a:solidFill>
                <a:latin typeface="Consolas"/>
              </a:rPr>
              <a:t>        </a:t>
            </a:r>
            <a:r>
              <a:rPr lang="en-US" sz="2200" dirty="0" smtClean="0">
                <a:solidFill>
                  <a:srgbClr val="0000FF"/>
                </a:solidFill>
                <a:latin typeface="Consolas"/>
              </a:rPr>
              <a:t>public </a:t>
            </a:r>
            <a:r>
              <a:rPr lang="en-US" sz="2200" dirty="0" err="1" smtClean="0">
                <a:solidFill>
                  <a:srgbClr val="0000FF"/>
                </a:solidFill>
                <a:latin typeface="Consolas"/>
              </a:rPr>
              <a:t>TenLop</a:t>
            </a:r>
            <a:r>
              <a:rPr lang="en-US" sz="2200" dirty="0" smtClean="0">
                <a:solidFill>
                  <a:srgbClr val="0000FF"/>
                </a:solidFill>
                <a:latin typeface="Consolas"/>
              </a:rPr>
              <a:t>()</a:t>
            </a:r>
          </a:p>
          <a:p>
            <a:r>
              <a:rPr lang="en-US" sz="2200" dirty="0" smtClean="0">
                <a:solidFill>
                  <a:srgbClr val="0000FF"/>
                </a:solidFill>
                <a:latin typeface="Consolas"/>
              </a:rPr>
              <a:t>        {</a:t>
            </a:r>
          </a:p>
          <a:p>
            <a:r>
              <a:rPr lang="en-US" sz="2200" dirty="0" smtClean="0">
                <a:solidFill>
                  <a:srgbClr val="0000FF"/>
                </a:solidFill>
                <a:latin typeface="Consolas"/>
              </a:rPr>
              <a:t>            ...</a:t>
            </a:r>
          </a:p>
          <a:p>
            <a:r>
              <a:rPr lang="en-US" sz="2200" dirty="0" smtClean="0">
                <a:solidFill>
                  <a:srgbClr val="0000FF"/>
                </a:solidFill>
                <a:latin typeface="Consolas"/>
              </a:rPr>
              <a:t>        }</a:t>
            </a:r>
          </a:p>
          <a:p>
            <a:r>
              <a:rPr lang="en-US" sz="2200" dirty="0" smtClean="0">
                <a:solidFill>
                  <a:srgbClr val="0000FF"/>
                </a:solidFill>
                <a:latin typeface="Consolas"/>
              </a:rPr>
              <a:t>    }</a:t>
            </a:r>
          </a:p>
          <a:p>
            <a:endParaRPr lang="en-US" dirty="0"/>
          </a:p>
        </p:txBody>
      </p:sp>
    </p:spTree>
    <p:extLst>
      <p:ext uri="{BB962C8B-B14F-4D97-AF65-F5344CB8AC3E}">
        <p14:creationId xmlns:p14="http://schemas.microsoft.com/office/powerpoint/2010/main" val="2794354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Constructor mặc định</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Là constructor không có tham số và không thực hiện lệnh gì cả (hoặc</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thực hiện một số lệnh khởi tạo mặc định theo chủ ý của Lập trình viên)</a:t>
            </a: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Nếu không khai báo constructor thì trình biên dịch sẽ tự thêm constructor mặc định</a:t>
            </a: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1894864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Constructor</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Một lớp có thể có nhiều constructor</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Các constructor khác nhau về tham số</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Số tham số</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Kiểu tham số</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Đối tượng được khởi tạo theo constructor tương ứng khi khai báo</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Chú ý: Khi khai báo constructor khác, constructor mặc định sẽ không có. Nếu muốn sử dụng thì phải khai báo lại.</a:t>
            </a:r>
            <a:endParaRPr kumimoji="0" lang="en-US" sz="2800"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1137526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Constructor</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1676400" y="1143000"/>
            <a:ext cx="5715000" cy="5355312"/>
          </a:xfrm>
          <a:prstGeom prst="rect">
            <a:avLst/>
          </a:prstGeom>
          <a:noFill/>
        </p:spPr>
        <p:txBody>
          <a:bodyPr wrap="square" rtlCol="0">
            <a:spAutoFit/>
          </a:bodyPr>
          <a:lstStyle/>
          <a:p>
            <a:r>
              <a:rPr lang="en-US" dirty="0" smtClean="0">
                <a:solidFill>
                  <a:srgbClr val="0000FF"/>
                </a:solidFill>
                <a:latin typeface="Consolas"/>
              </a:rPr>
              <a:t>class </a:t>
            </a:r>
            <a:r>
              <a:rPr lang="en-US" dirty="0" err="1" smtClean="0">
                <a:solidFill>
                  <a:srgbClr val="2B91AF"/>
                </a:solidFill>
                <a:latin typeface="Consolas"/>
              </a:rPr>
              <a:t>PhanSo</a:t>
            </a:r>
            <a:endParaRPr lang="en-US" dirty="0" smtClean="0">
              <a:solidFill>
                <a:srgbClr val="2B91AF"/>
              </a:solidFill>
              <a:latin typeface="Consolas"/>
            </a:endParaRPr>
          </a:p>
          <a:p>
            <a:r>
              <a:rPr lang="en-US" dirty="0" smtClean="0">
                <a:solidFill>
                  <a:srgbClr val="2B91AF"/>
                </a:solidFill>
                <a:latin typeface="Consolas"/>
              </a:rPr>
              <a:t>    {</a:t>
            </a:r>
          </a:p>
          <a:p>
            <a:r>
              <a:rPr lang="en-US" dirty="0" smtClean="0">
                <a:solidFill>
                  <a:srgbClr val="2B91AF"/>
                </a:solidFill>
                <a:latin typeface="Consolas"/>
              </a:rPr>
              <a:t>        </a:t>
            </a:r>
            <a:r>
              <a:rPr lang="en-US" dirty="0" smtClean="0">
                <a:solidFill>
                  <a:srgbClr val="008000"/>
                </a:solidFill>
                <a:latin typeface="Consolas"/>
              </a:rPr>
              <a:t>//</a:t>
            </a:r>
            <a:r>
              <a:rPr lang="en-US" dirty="0" err="1" smtClean="0">
                <a:solidFill>
                  <a:srgbClr val="008000"/>
                </a:solidFill>
                <a:latin typeface="Consolas"/>
              </a:rPr>
              <a:t>khai</a:t>
            </a:r>
            <a:r>
              <a:rPr lang="en-US" dirty="0" smtClean="0">
                <a:solidFill>
                  <a:srgbClr val="008000"/>
                </a:solidFill>
                <a:latin typeface="Consolas"/>
              </a:rPr>
              <a:t> </a:t>
            </a:r>
            <a:r>
              <a:rPr lang="en-US" dirty="0" err="1" smtClean="0">
                <a:solidFill>
                  <a:srgbClr val="008000"/>
                </a:solidFill>
                <a:latin typeface="Consolas"/>
              </a:rPr>
              <a:t>báo</a:t>
            </a:r>
            <a:r>
              <a:rPr lang="en-US" dirty="0" smtClean="0">
                <a:solidFill>
                  <a:srgbClr val="008000"/>
                </a:solidFill>
                <a:latin typeface="Consolas"/>
              </a:rPr>
              <a:t> </a:t>
            </a:r>
            <a:r>
              <a:rPr lang="en-US" dirty="0" err="1" smtClean="0">
                <a:solidFill>
                  <a:srgbClr val="008000"/>
                </a:solidFill>
                <a:latin typeface="Consolas"/>
              </a:rPr>
              <a:t>biến</a:t>
            </a:r>
            <a:r>
              <a:rPr lang="en-US" dirty="0" smtClean="0">
                <a:solidFill>
                  <a:srgbClr val="008000"/>
                </a:solidFill>
                <a:latin typeface="Consolas"/>
              </a:rPr>
              <a:t> </a:t>
            </a:r>
            <a:r>
              <a:rPr lang="en-US" dirty="0" err="1" smtClean="0">
                <a:solidFill>
                  <a:srgbClr val="008000"/>
                </a:solidFill>
                <a:latin typeface="Consolas"/>
              </a:rPr>
              <a:t>lớp</a:t>
            </a:r>
            <a:endParaRPr lang="en-US" dirty="0" smtClean="0">
              <a:solidFill>
                <a:srgbClr val="008000"/>
              </a:solidFill>
              <a:latin typeface="Consolas"/>
            </a:endParaRPr>
          </a:p>
          <a:p>
            <a:r>
              <a:rPr lang="en-US" smtClean="0">
                <a:solidFill>
                  <a:srgbClr val="008000"/>
                </a:solidFill>
                <a:latin typeface="Consolas"/>
              </a:rPr>
              <a:t>        </a:t>
            </a:r>
            <a:r>
              <a:rPr lang="en-US" smtClean="0">
                <a:solidFill>
                  <a:srgbClr val="0000FF"/>
                </a:solidFill>
                <a:latin typeface="Consolas"/>
              </a:rPr>
              <a:t>private </a:t>
            </a:r>
            <a:r>
              <a:rPr lang="en-US" dirty="0" err="1" smtClean="0">
                <a:solidFill>
                  <a:srgbClr val="0000FF"/>
                </a:solidFill>
                <a:latin typeface="Consolas"/>
              </a:rPr>
              <a:t>int</a:t>
            </a:r>
            <a:r>
              <a:rPr lang="en-US" dirty="0" smtClean="0">
                <a:solidFill>
                  <a:srgbClr val="0000FF"/>
                </a:solidFill>
                <a:latin typeface="Consolas"/>
              </a:rPr>
              <a:t> </a:t>
            </a:r>
            <a:r>
              <a:rPr lang="en-US" dirty="0" err="1" smtClean="0">
                <a:solidFill>
                  <a:srgbClr val="0000FF"/>
                </a:solidFill>
                <a:latin typeface="Consolas"/>
              </a:rPr>
              <a:t>tuSo</a:t>
            </a:r>
            <a:r>
              <a:rPr lang="en-US" dirty="0" smtClean="0">
                <a:solidFill>
                  <a:srgbClr val="0000FF"/>
                </a:solidFill>
                <a:latin typeface="Consolas"/>
              </a:rPr>
              <a:t>;</a:t>
            </a:r>
          </a:p>
          <a:p>
            <a:r>
              <a:rPr lang="en-US" smtClean="0">
                <a:solidFill>
                  <a:srgbClr val="0000FF"/>
                </a:solidFill>
                <a:latin typeface="Consolas"/>
              </a:rPr>
              <a:t>        private </a:t>
            </a:r>
            <a:r>
              <a:rPr lang="en-US" dirty="0" err="1" smtClean="0">
                <a:solidFill>
                  <a:srgbClr val="0000FF"/>
                </a:solidFill>
                <a:latin typeface="Consolas"/>
              </a:rPr>
              <a:t>int</a:t>
            </a:r>
            <a:r>
              <a:rPr lang="en-US" dirty="0" smtClean="0">
                <a:solidFill>
                  <a:srgbClr val="0000FF"/>
                </a:solidFill>
                <a:latin typeface="Consolas"/>
              </a:rPr>
              <a:t> </a:t>
            </a:r>
            <a:r>
              <a:rPr lang="en-US" dirty="0" err="1" smtClean="0">
                <a:solidFill>
                  <a:srgbClr val="0000FF"/>
                </a:solidFill>
                <a:latin typeface="Consolas"/>
              </a:rPr>
              <a:t>mauSo</a:t>
            </a:r>
            <a:r>
              <a:rPr lang="en-US" dirty="0" smtClean="0">
                <a:solidFill>
                  <a:srgbClr val="0000FF"/>
                </a:solidFill>
                <a:latin typeface="Consolas"/>
              </a:rPr>
              <a:t>;</a:t>
            </a:r>
          </a:p>
          <a:p>
            <a:endParaRPr lang="en-US" dirty="0" smtClean="0">
              <a:solidFill>
                <a:srgbClr val="0000FF"/>
              </a:solidFill>
              <a:latin typeface="Consolas"/>
            </a:endParaRPr>
          </a:p>
          <a:p>
            <a:r>
              <a:rPr lang="en-US" dirty="0" smtClean="0">
                <a:solidFill>
                  <a:srgbClr val="0000FF"/>
                </a:solidFill>
                <a:latin typeface="Consolas"/>
              </a:rPr>
              <a:t>        public </a:t>
            </a:r>
            <a:r>
              <a:rPr lang="en-US" dirty="0" err="1" smtClean="0">
                <a:solidFill>
                  <a:srgbClr val="0000FF"/>
                </a:solidFill>
                <a:latin typeface="Consolas"/>
              </a:rPr>
              <a:t>PhanSo</a:t>
            </a:r>
            <a:r>
              <a:rPr lang="en-US" dirty="0" smtClean="0">
                <a:solidFill>
                  <a:srgbClr val="0000FF"/>
                </a:solidFill>
                <a:latin typeface="Consolas"/>
              </a:rPr>
              <a:t>()</a:t>
            </a:r>
          </a:p>
          <a:p>
            <a:r>
              <a:rPr lang="en-US" dirty="0" smtClean="0">
                <a:solidFill>
                  <a:srgbClr val="0000FF"/>
                </a:solidFill>
                <a:latin typeface="Consolas"/>
              </a:rPr>
              <a:t>        {</a:t>
            </a:r>
          </a:p>
          <a:p>
            <a:r>
              <a:rPr lang="en-US" dirty="0" smtClean="0">
                <a:solidFill>
                  <a:srgbClr val="0000FF"/>
                </a:solidFill>
                <a:latin typeface="Consolas"/>
              </a:rPr>
              <a:t>            </a:t>
            </a:r>
            <a:r>
              <a:rPr lang="en-US" dirty="0" err="1" smtClean="0">
                <a:solidFill>
                  <a:srgbClr val="0000FF"/>
                </a:solidFill>
                <a:latin typeface="Consolas"/>
              </a:rPr>
              <a:t>tuSo</a:t>
            </a:r>
            <a:r>
              <a:rPr lang="en-US" dirty="0" smtClean="0">
                <a:solidFill>
                  <a:srgbClr val="0000FF"/>
                </a:solidFill>
                <a:latin typeface="Consolas"/>
              </a:rPr>
              <a:t> = 0;</a:t>
            </a:r>
          </a:p>
          <a:p>
            <a:r>
              <a:rPr lang="en-US" dirty="0" smtClean="0">
                <a:solidFill>
                  <a:srgbClr val="0000FF"/>
                </a:solidFill>
                <a:latin typeface="Consolas"/>
              </a:rPr>
              <a:t>            </a:t>
            </a:r>
            <a:r>
              <a:rPr lang="en-US" dirty="0" err="1" smtClean="0">
                <a:solidFill>
                  <a:srgbClr val="0000FF"/>
                </a:solidFill>
                <a:latin typeface="Consolas"/>
              </a:rPr>
              <a:t>mauSo</a:t>
            </a:r>
            <a:r>
              <a:rPr lang="en-US" dirty="0" smtClean="0">
                <a:solidFill>
                  <a:srgbClr val="0000FF"/>
                </a:solidFill>
                <a:latin typeface="Consolas"/>
              </a:rPr>
              <a:t> = 1;</a:t>
            </a:r>
          </a:p>
          <a:p>
            <a:r>
              <a:rPr lang="en-US" dirty="0" smtClean="0">
                <a:solidFill>
                  <a:srgbClr val="0000FF"/>
                </a:solidFill>
                <a:latin typeface="Consolas"/>
              </a:rPr>
              <a:t>        }</a:t>
            </a:r>
          </a:p>
          <a:p>
            <a:endParaRPr lang="en-US" dirty="0" smtClean="0">
              <a:solidFill>
                <a:srgbClr val="0000FF"/>
              </a:solidFill>
              <a:latin typeface="Consolas"/>
            </a:endParaRPr>
          </a:p>
          <a:p>
            <a:r>
              <a:rPr lang="en-US" dirty="0" smtClean="0">
                <a:solidFill>
                  <a:srgbClr val="0000FF"/>
                </a:solidFill>
                <a:latin typeface="Consolas"/>
              </a:rPr>
              <a:t>        public </a:t>
            </a:r>
            <a:r>
              <a:rPr lang="en-US" dirty="0" err="1" smtClean="0">
                <a:solidFill>
                  <a:srgbClr val="0000FF"/>
                </a:solidFill>
                <a:latin typeface="Consolas"/>
              </a:rPr>
              <a:t>PhanSo</a:t>
            </a:r>
            <a:r>
              <a:rPr lang="en-US" dirty="0" smtClean="0">
                <a:solidFill>
                  <a:srgbClr val="0000FF"/>
                </a:solidFill>
                <a:latin typeface="Consolas"/>
              </a:rPr>
              <a:t>(</a:t>
            </a:r>
            <a:r>
              <a:rPr lang="en-US" dirty="0" err="1" smtClean="0">
                <a:solidFill>
                  <a:srgbClr val="0000FF"/>
                </a:solidFill>
                <a:latin typeface="Consolas"/>
              </a:rPr>
              <a:t>int</a:t>
            </a:r>
            <a:r>
              <a:rPr lang="en-US" dirty="0" smtClean="0">
                <a:solidFill>
                  <a:srgbClr val="0000FF"/>
                </a:solidFill>
                <a:latin typeface="Consolas"/>
              </a:rPr>
              <a:t> </a:t>
            </a:r>
            <a:r>
              <a:rPr lang="en-US" dirty="0" err="1" smtClean="0">
                <a:solidFill>
                  <a:srgbClr val="0000FF"/>
                </a:solidFill>
                <a:latin typeface="Consolas"/>
              </a:rPr>
              <a:t>ts</a:t>
            </a:r>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srgbClr val="0000FF"/>
                </a:solidFill>
                <a:latin typeface="Consolas"/>
              </a:rPr>
              <a:t> ms)</a:t>
            </a:r>
          </a:p>
          <a:p>
            <a:r>
              <a:rPr lang="en-US" dirty="0" smtClean="0">
                <a:solidFill>
                  <a:srgbClr val="0000FF"/>
                </a:solidFill>
                <a:latin typeface="Consolas"/>
              </a:rPr>
              <a:t>        {</a:t>
            </a:r>
          </a:p>
          <a:p>
            <a:r>
              <a:rPr lang="en-US" dirty="0" smtClean="0">
                <a:solidFill>
                  <a:srgbClr val="0000FF"/>
                </a:solidFill>
                <a:latin typeface="Consolas"/>
              </a:rPr>
              <a:t>            </a:t>
            </a:r>
            <a:r>
              <a:rPr lang="en-US" dirty="0" err="1" smtClean="0">
                <a:solidFill>
                  <a:srgbClr val="0000FF"/>
                </a:solidFill>
                <a:latin typeface="Consolas"/>
              </a:rPr>
              <a:t>tuSo</a:t>
            </a:r>
            <a:r>
              <a:rPr lang="en-US" dirty="0" smtClean="0">
                <a:solidFill>
                  <a:srgbClr val="0000FF"/>
                </a:solidFill>
                <a:latin typeface="Consolas"/>
              </a:rPr>
              <a:t> = </a:t>
            </a:r>
            <a:r>
              <a:rPr lang="en-US" dirty="0" err="1" smtClean="0">
                <a:solidFill>
                  <a:srgbClr val="0000FF"/>
                </a:solidFill>
                <a:latin typeface="Consolas"/>
              </a:rPr>
              <a:t>ts</a:t>
            </a:r>
            <a:r>
              <a:rPr lang="en-US" dirty="0" smtClean="0">
                <a:solidFill>
                  <a:srgbClr val="0000FF"/>
                </a:solidFill>
                <a:latin typeface="Consolas"/>
              </a:rPr>
              <a:t>;</a:t>
            </a:r>
          </a:p>
          <a:p>
            <a:r>
              <a:rPr lang="en-US" dirty="0" smtClean="0">
                <a:solidFill>
                  <a:srgbClr val="0000FF"/>
                </a:solidFill>
                <a:latin typeface="Consolas"/>
              </a:rPr>
              <a:t>            </a:t>
            </a:r>
            <a:r>
              <a:rPr lang="en-US" dirty="0" err="1" smtClean="0">
                <a:solidFill>
                  <a:srgbClr val="0000FF"/>
                </a:solidFill>
                <a:latin typeface="Consolas"/>
              </a:rPr>
              <a:t>mauSo</a:t>
            </a:r>
            <a:r>
              <a:rPr lang="en-US" dirty="0" smtClean="0">
                <a:solidFill>
                  <a:srgbClr val="0000FF"/>
                </a:solidFill>
                <a:latin typeface="Consolas"/>
              </a:rPr>
              <a:t> = ms;</a:t>
            </a:r>
          </a:p>
          <a:p>
            <a:r>
              <a:rPr lang="en-US" dirty="0" smtClean="0">
                <a:solidFill>
                  <a:srgbClr val="0000FF"/>
                </a:solidFill>
                <a:latin typeface="Consolas"/>
              </a:rPr>
              <a:t>        }</a:t>
            </a:r>
          </a:p>
          <a:p>
            <a:r>
              <a:rPr lang="en-US" dirty="0" smtClean="0">
                <a:solidFill>
                  <a:srgbClr val="0000FF"/>
                </a:solidFill>
                <a:latin typeface="Consolas"/>
              </a:rPr>
              <a:t>    }</a:t>
            </a:r>
          </a:p>
          <a:p>
            <a:endParaRPr lang="en-US" dirty="0">
              <a:solidFill>
                <a:srgbClr val="000066"/>
              </a:solidFill>
              <a:latin typeface="Arial"/>
            </a:endParaRPr>
          </a:p>
        </p:txBody>
      </p:sp>
    </p:spTree>
    <p:extLst>
      <p:ext uri="{BB962C8B-B14F-4D97-AF65-F5344CB8AC3E}">
        <p14:creationId xmlns:p14="http://schemas.microsoft.com/office/powerpoint/2010/main" val="1450643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Constructor</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3820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Khởi tạo đối tượng phân số có tử số = 0, mẫu số = 1:</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PhanSo a = </a:t>
            </a:r>
            <a:r>
              <a:rPr kumimoji="0" lang="en-US" b="0" i="0" u="none" strike="noStrike" kern="0" cap="none" spc="0" normalizeH="0" baseline="0" noProof="0" smtClean="0">
                <a:ln>
                  <a:noFill/>
                </a:ln>
                <a:solidFill>
                  <a:srgbClr val="FF0000"/>
                </a:solidFill>
                <a:effectLst/>
                <a:uLnTx/>
                <a:uFillTx/>
                <a:latin typeface="Cambria" panose="02040503050406030204" pitchFamily="18" charset="0"/>
              </a:rPr>
              <a:t>new</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PhanSo();</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PhanSo b = </a:t>
            </a:r>
            <a:r>
              <a:rPr kumimoji="0" lang="en-US" b="0" i="0" u="none" strike="noStrike" kern="0" cap="none" spc="0" normalizeH="0" baseline="0" noProof="0" smtClean="0">
                <a:ln>
                  <a:noFill/>
                </a:ln>
                <a:solidFill>
                  <a:srgbClr val="FF0000"/>
                </a:solidFill>
                <a:effectLst/>
                <a:uLnTx/>
                <a:uFillTx/>
                <a:latin typeface="Cambria" panose="02040503050406030204" pitchFamily="18" charset="0"/>
              </a:rPr>
              <a:t>new</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PhanSo(0, 1);</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Khởi tạo đối tượng phân số có tử số = 1, mẫu số = 2:</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PhanSo c = </a:t>
            </a:r>
            <a:r>
              <a:rPr kumimoji="0" lang="en-US" b="0" i="0" u="none" strike="noStrike" kern="0" cap="none" spc="0" normalizeH="0" baseline="0" noProof="0" smtClean="0">
                <a:ln>
                  <a:noFill/>
                </a:ln>
                <a:solidFill>
                  <a:srgbClr val="FF0000"/>
                </a:solidFill>
                <a:effectLst/>
                <a:uLnTx/>
                <a:uFillTx/>
                <a:latin typeface="Cambria" panose="02040503050406030204" pitchFamily="18" charset="0"/>
              </a:rPr>
              <a:t>new</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PhanSo(1, 2)</a:t>
            </a:r>
            <a:endParaRPr kumimoji="0" lang="en-US"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966202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Tham chiếu this</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Tham khảo đến đối tượng hiện hành</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Trong trường hợp đặt tên tham số trùng với tên biến lớp, sử dụng </a:t>
            </a:r>
            <a:r>
              <a:rPr kumimoji="0" lang="en-US" sz="2800" b="1" i="0" u="none" strike="noStrike" kern="0" cap="none" spc="0" normalizeH="0" baseline="0" noProof="0" smtClean="0">
                <a:ln>
                  <a:noFill/>
                </a:ln>
                <a:solidFill>
                  <a:srgbClr val="002060"/>
                </a:solidFill>
                <a:effectLst/>
                <a:uLnTx/>
                <a:uFillTx/>
                <a:latin typeface="Cambria" panose="02040503050406030204" pitchFamily="18" charset="0"/>
              </a:rPr>
              <a:t>this</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để chỉ biến lớp</a:t>
            </a:r>
            <a:endParaRPr kumimoji="0" lang="en-US" sz="2800"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
        <p:nvSpPr>
          <p:cNvPr id="11" name="TextBox 10"/>
          <p:cNvSpPr txBox="1"/>
          <p:nvPr/>
        </p:nvSpPr>
        <p:spPr>
          <a:xfrm>
            <a:off x="1921274" y="2590800"/>
            <a:ext cx="5301451" cy="4093428"/>
          </a:xfrm>
          <a:prstGeom prst="rect">
            <a:avLst/>
          </a:prstGeom>
          <a:noFill/>
        </p:spPr>
        <p:txBody>
          <a:bodyPr wrap="none" rtlCol="0">
            <a:spAutoFit/>
          </a:bodyPr>
          <a:lstStyle/>
          <a:p>
            <a:r>
              <a:rPr lang="en-US" sz="2200" dirty="0" smtClean="0">
                <a:solidFill>
                  <a:srgbClr val="000066"/>
                </a:solidFill>
                <a:latin typeface="Arial"/>
              </a:rPr>
              <a:t>class </a:t>
            </a:r>
            <a:r>
              <a:rPr lang="en-US" sz="2200" dirty="0" err="1" smtClean="0">
                <a:solidFill>
                  <a:srgbClr val="000066"/>
                </a:solidFill>
                <a:latin typeface="Arial"/>
              </a:rPr>
              <a:t>PhanSo</a:t>
            </a:r>
            <a:endParaRPr lang="en-US" sz="2200" dirty="0" smtClean="0">
              <a:solidFill>
                <a:srgbClr val="000066"/>
              </a:solidFill>
              <a:latin typeface="Arial"/>
            </a:endParaRPr>
          </a:p>
          <a:p>
            <a:r>
              <a:rPr lang="en-US" sz="2200" dirty="0" smtClean="0">
                <a:solidFill>
                  <a:srgbClr val="000066"/>
                </a:solidFill>
                <a:latin typeface="Arial"/>
              </a:rPr>
              <a:t>    {</a:t>
            </a:r>
          </a:p>
          <a:p>
            <a:r>
              <a:rPr lang="en-US" sz="2200" smtClean="0">
                <a:solidFill>
                  <a:srgbClr val="000066"/>
                </a:solidFill>
                <a:latin typeface="Arial"/>
              </a:rPr>
              <a:t>        private </a:t>
            </a:r>
            <a:r>
              <a:rPr lang="en-US" sz="2200" dirty="0" err="1" smtClean="0">
                <a:solidFill>
                  <a:srgbClr val="000066"/>
                </a:solidFill>
                <a:latin typeface="Arial"/>
              </a:rPr>
              <a:t>int</a:t>
            </a:r>
            <a:r>
              <a:rPr lang="en-US" sz="2200" dirty="0" smtClean="0">
                <a:solidFill>
                  <a:srgbClr val="000066"/>
                </a:solidFill>
                <a:latin typeface="Arial"/>
              </a:rPr>
              <a:t> </a:t>
            </a:r>
            <a:r>
              <a:rPr lang="en-US" sz="2200" dirty="0" err="1" smtClean="0">
                <a:solidFill>
                  <a:srgbClr val="FF0000"/>
                </a:solidFill>
                <a:latin typeface="Arial"/>
              </a:rPr>
              <a:t>tuSo</a:t>
            </a:r>
            <a:r>
              <a:rPr lang="en-US" sz="2200" dirty="0" smtClean="0">
                <a:solidFill>
                  <a:srgbClr val="000066"/>
                </a:solidFill>
                <a:latin typeface="Arial"/>
              </a:rPr>
              <a:t>;</a:t>
            </a:r>
          </a:p>
          <a:p>
            <a:r>
              <a:rPr lang="en-US" sz="2200" smtClean="0">
                <a:solidFill>
                  <a:srgbClr val="000066"/>
                </a:solidFill>
                <a:latin typeface="Arial"/>
              </a:rPr>
              <a:t>        private </a:t>
            </a:r>
            <a:r>
              <a:rPr lang="en-US" sz="2200" dirty="0" err="1" smtClean="0">
                <a:solidFill>
                  <a:srgbClr val="000066"/>
                </a:solidFill>
                <a:latin typeface="Arial"/>
              </a:rPr>
              <a:t>int</a:t>
            </a:r>
            <a:r>
              <a:rPr lang="en-US" sz="2200" dirty="0" smtClean="0">
                <a:solidFill>
                  <a:srgbClr val="000066"/>
                </a:solidFill>
                <a:latin typeface="Arial"/>
              </a:rPr>
              <a:t> </a:t>
            </a:r>
            <a:r>
              <a:rPr lang="en-US" sz="2200" dirty="0" err="1" smtClean="0">
                <a:solidFill>
                  <a:srgbClr val="FF0000"/>
                </a:solidFill>
                <a:latin typeface="Arial"/>
              </a:rPr>
              <a:t>mauSo</a:t>
            </a:r>
            <a:r>
              <a:rPr lang="en-US" sz="2200" dirty="0" smtClean="0">
                <a:solidFill>
                  <a:srgbClr val="000066"/>
                </a:solidFill>
                <a:latin typeface="Arial"/>
              </a:rPr>
              <a:t>;</a:t>
            </a:r>
          </a:p>
          <a:p>
            <a:endParaRPr lang="en-US" sz="2200" dirty="0" smtClean="0">
              <a:solidFill>
                <a:srgbClr val="000066"/>
              </a:solidFill>
              <a:latin typeface="Arial"/>
            </a:endParaRPr>
          </a:p>
          <a:p>
            <a:r>
              <a:rPr lang="en-US" sz="2200" dirty="0" smtClean="0">
                <a:solidFill>
                  <a:srgbClr val="000066"/>
                </a:solidFill>
                <a:latin typeface="Arial"/>
              </a:rPr>
              <a:t>        public </a:t>
            </a:r>
            <a:r>
              <a:rPr lang="en-US" sz="2200" dirty="0" err="1" smtClean="0">
                <a:solidFill>
                  <a:srgbClr val="000066"/>
                </a:solidFill>
                <a:latin typeface="Arial"/>
              </a:rPr>
              <a:t>PhanSo</a:t>
            </a:r>
            <a:r>
              <a:rPr lang="en-US" sz="2200" dirty="0" smtClean="0">
                <a:solidFill>
                  <a:srgbClr val="000066"/>
                </a:solidFill>
                <a:latin typeface="Arial"/>
              </a:rPr>
              <a:t>(</a:t>
            </a:r>
            <a:r>
              <a:rPr lang="en-US" sz="2200" dirty="0" err="1" smtClean="0">
                <a:solidFill>
                  <a:srgbClr val="000066"/>
                </a:solidFill>
                <a:latin typeface="Arial"/>
              </a:rPr>
              <a:t>int</a:t>
            </a:r>
            <a:r>
              <a:rPr lang="en-US" sz="2200" dirty="0" smtClean="0">
                <a:solidFill>
                  <a:srgbClr val="000066"/>
                </a:solidFill>
                <a:latin typeface="Arial"/>
              </a:rPr>
              <a:t> </a:t>
            </a:r>
            <a:r>
              <a:rPr lang="en-US" sz="2200" b="1" dirty="0" err="1" smtClean="0">
                <a:solidFill>
                  <a:srgbClr val="00B050"/>
                </a:solidFill>
                <a:latin typeface="Arial"/>
              </a:rPr>
              <a:t>tuSo</a:t>
            </a:r>
            <a:r>
              <a:rPr lang="en-US" sz="2200" dirty="0" smtClean="0">
                <a:solidFill>
                  <a:srgbClr val="000066"/>
                </a:solidFill>
                <a:latin typeface="Arial"/>
              </a:rPr>
              <a:t>, </a:t>
            </a:r>
            <a:r>
              <a:rPr lang="en-US" sz="2200" dirty="0" err="1" smtClean="0">
                <a:solidFill>
                  <a:srgbClr val="000066"/>
                </a:solidFill>
                <a:latin typeface="Arial"/>
              </a:rPr>
              <a:t>int</a:t>
            </a:r>
            <a:r>
              <a:rPr lang="en-US" sz="2200" dirty="0" smtClean="0">
                <a:solidFill>
                  <a:srgbClr val="000066"/>
                </a:solidFill>
                <a:latin typeface="Arial"/>
              </a:rPr>
              <a:t> </a:t>
            </a:r>
            <a:r>
              <a:rPr lang="en-US" sz="2200" b="1" dirty="0" err="1" smtClean="0">
                <a:solidFill>
                  <a:srgbClr val="00B050"/>
                </a:solidFill>
                <a:latin typeface="Arial"/>
              </a:rPr>
              <a:t>mauSo</a:t>
            </a:r>
            <a:r>
              <a:rPr lang="en-US" sz="2200" dirty="0" smtClean="0">
                <a:solidFill>
                  <a:srgbClr val="000066"/>
                </a:solidFill>
                <a:latin typeface="Arial"/>
              </a:rPr>
              <a:t>)</a:t>
            </a:r>
          </a:p>
          <a:p>
            <a:r>
              <a:rPr lang="en-US" sz="2200" dirty="0" smtClean="0">
                <a:solidFill>
                  <a:srgbClr val="000066"/>
                </a:solidFill>
                <a:latin typeface="Arial"/>
              </a:rPr>
              <a:t>        {</a:t>
            </a:r>
          </a:p>
          <a:p>
            <a:r>
              <a:rPr lang="en-US" sz="2200" dirty="0" smtClean="0">
                <a:solidFill>
                  <a:srgbClr val="000066"/>
                </a:solidFill>
                <a:latin typeface="Arial"/>
              </a:rPr>
              <a:t>            </a:t>
            </a:r>
            <a:r>
              <a:rPr lang="en-US" sz="2200" b="1" dirty="0" err="1" smtClean="0">
                <a:solidFill>
                  <a:srgbClr val="000066"/>
                </a:solidFill>
                <a:latin typeface="Arial"/>
              </a:rPr>
              <a:t>this</a:t>
            </a:r>
            <a:r>
              <a:rPr lang="en-US" sz="2200" dirty="0" err="1" smtClean="0">
                <a:solidFill>
                  <a:srgbClr val="000066"/>
                </a:solidFill>
                <a:latin typeface="Arial"/>
              </a:rPr>
              <a:t>.</a:t>
            </a:r>
            <a:r>
              <a:rPr lang="en-US" sz="2200" dirty="0" err="1" smtClean="0">
                <a:solidFill>
                  <a:srgbClr val="FF0000"/>
                </a:solidFill>
                <a:latin typeface="Arial"/>
              </a:rPr>
              <a:t>tuSo</a:t>
            </a:r>
            <a:r>
              <a:rPr lang="en-US" sz="2200" dirty="0" smtClean="0">
                <a:solidFill>
                  <a:srgbClr val="000066"/>
                </a:solidFill>
                <a:latin typeface="Arial"/>
              </a:rPr>
              <a:t> = </a:t>
            </a:r>
            <a:r>
              <a:rPr lang="en-US" sz="2200" b="1" dirty="0" err="1" smtClean="0">
                <a:solidFill>
                  <a:srgbClr val="00B050"/>
                </a:solidFill>
                <a:latin typeface="Arial"/>
              </a:rPr>
              <a:t>tuSo</a:t>
            </a:r>
            <a:r>
              <a:rPr lang="en-US" sz="2200" dirty="0" smtClean="0">
                <a:solidFill>
                  <a:srgbClr val="000066"/>
                </a:solidFill>
                <a:latin typeface="Arial"/>
              </a:rPr>
              <a:t>;</a:t>
            </a:r>
          </a:p>
          <a:p>
            <a:r>
              <a:rPr lang="en-US" sz="2200" dirty="0" smtClean="0">
                <a:solidFill>
                  <a:srgbClr val="000066"/>
                </a:solidFill>
                <a:latin typeface="Arial"/>
              </a:rPr>
              <a:t>            </a:t>
            </a:r>
            <a:r>
              <a:rPr lang="en-US" sz="2200" b="1" dirty="0" err="1" smtClean="0">
                <a:solidFill>
                  <a:srgbClr val="000066"/>
                </a:solidFill>
                <a:latin typeface="Arial"/>
              </a:rPr>
              <a:t>this</a:t>
            </a:r>
            <a:r>
              <a:rPr lang="en-US" sz="2200" dirty="0" err="1" smtClean="0">
                <a:solidFill>
                  <a:srgbClr val="000066"/>
                </a:solidFill>
                <a:latin typeface="Arial"/>
              </a:rPr>
              <a:t>.</a:t>
            </a:r>
            <a:r>
              <a:rPr lang="en-US" sz="2200" dirty="0" err="1" smtClean="0">
                <a:solidFill>
                  <a:srgbClr val="FF0000"/>
                </a:solidFill>
                <a:latin typeface="Arial"/>
              </a:rPr>
              <a:t>mauSo</a:t>
            </a:r>
            <a:r>
              <a:rPr lang="en-US" sz="2200" dirty="0" smtClean="0">
                <a:solidFill>
                  <a:srgbClr val="000066"/>
                </a:solidFill>
                <a:latin typeface="Arial"/>
              </a:rPr>
              <a:t> = </a:t>
            </a:r>
            <a:r>
              <a:rPr lang="en-US" sz="2200" b="1" dirty="0" err="1" smtClean="0">
                <a:solidFill>
                  <a:srgbClr val="00B050"/>
                </a:solidFill>
                <a:latin typeface="Arial"/>
              </a:rPr>
              <a:t>mauSo</a:t>
            </a:r>
            <a:r>
              <a:rPr lang="en-US" sz="2200" dirty="0" smtClean="0">
                <a:solidFill>
                  <a:srgbClr val="000066"/>
                </a:solidFill>
                <a:latin typeface="Arial"/>
              </a:rPr>
              <a:t>;</a:t>
            </a:r>
          </a:p>
          <a:p>
            <a:r>
              <a:rPr lang="en-US" sz="2200" dirty="0" smtClean="0">
                <a:solidFill>
                  <a:srgbClr val="000066"/>
                </a:solidFill>
                <a:latin typeface="Arial"/>
              </a:rPr>
              <a:t>        }</a:t>
            </a:r>
          </a:p>
          <a:p>
            <a:r>
              <a:rPr lang="en-US" sz="2200" dirty="0" smtClean="0">
                <a:solidFill>
                  <a:srgbClr val="000066"/>
                </a:solidFill>
                <a:latin typeface="Arial"/>
              </a:rPr>
              <a:t>    }</a:t>
            </a:r>
          </a:p>
          <a:p>
            <a:endParaRPr lang="en-US" dirty="0">
              <a:solidFill>
                <a:srgbClr val="000066"/>
              </a:solidFill>
              <a:latin typeface="Arial"/>
            </a:endParaRPr>
          </a:p>
        </p:txBody>
      </p:sp>
    </p:spTree>
    <p:extLst>
      <p:ext uri="{BB962C8B-B14F-4D97-AF65-F5344CB8AC3E}">
        <p14:creationId xmlns:p14="http://schemas.microsoft.com/office/powerpoint/2010/main" val="1258274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Truyền đối tượng vào phương thức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Đối tượng là kiểu tham chiếu</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Nếu có câu lệnh tác động đến giá trị các biến lớp của đối tượng trong phương thức </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 đối tượng bị thay đổi sau khi hoàn tất phương thức.</a:t>
            </a:r>
            <a:endParaRPr kumimoji="0" lang="en-US" sz="2800" b="0" i="0" u="none" strike="noStrike" kern="0" cap="none" spc="0" normalizeH="0" baseline="0" noProof="0" dirty="0" smtClean="0">
              <a:ln>
                <a:noFill/>
              </a:ln>
              <a:solidFill>
                <a:srgbClr val="002060"/>
              </a:solidFill>
              <a:effectLst/>
              <a:uLnTx/>
              <a:uFillTx/>
              <a:latin typeface="Cambria" panose="02040503050406030204" pitchFamily="18" charset="0"/>
              <a:sym typeface="Wingdings" pitchFamily="2" charset="2"/>
            </a:endParaRPr>
          </a:p>
        </p:txBody>
      </p:sp>
    </p:spTree>
    <p:extLst>
      <p:ext uri="{BB962C8B-B14F-4D97-AF65-F5344CB8AC3E}">
        <p14:creationId xmlns:p14="http://schemas.microsoft.com/office/powerpoint/2010/main" val="4216589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Bảo vệ truy cập biến lớp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Thay đổi tên biến </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 thay đổi code ở những chỗ dùng biến?</a:t>
            </a: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Hạn chế người dùng thay đổi giá trị biến?</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Kiểm tra hợp lệ khi gán giá trị biến?</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Biến chỉ đọc (read only)?</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Truy cập giá trị là kết quả của việc xử lý các biến lớp?</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None/>
              <a:tabLst/>
              <a:defRPr/>
            </a:pPr>
            <a:endParaRPr kumimoji="0" lang="en-US" sz="2800"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998625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Content Placeholder 2"/>
          <p:cNvSpPr txBox="1">
            <a:spLocks/>
          </p:cNvSpPr>
          <p:nvPr/>
        </p:nvSpPr>
        <p:spPr bwMode="auto">
          <a:xfrm>
            <a:off x="458848" y="1170737"/>
            <a:ext cx="8456552"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0" lvl="0">
              <a:lnSpc>
                <a:spcPct val="100000"/>
              </a:lnSpc>
              <a:buSzTx/>
              <a:tabLst/>
              <a:defRPr/>
            </a:pPr>
            <a:r>
              <a:rPr lang="en-US" sz="2800" smtClean="0">
                <a:solidFill>
                  <a:srgbClr val="002060"/>
                </a:solidFill>
                <a:latin typeface="Cambria" panose="02040503050406030204" pitchFamily="18" charset="0"/>
              </a:rPr>
              <a:t>Cách tạo Lớp và các quy tắc</a:t>
            </a:r>
          </a:p>
          <a:p>
            <a:pPr marR="0" lvl="0">
              <a:lnSpc>
                <a:spcPct val="100000"/>
              </a:lnSpc>
              <a:buSzTx/>
              <a:tabLst/>
              <a:defRPr/>
            </a:pPr>
            <a:r>
              <a:rPr lang="en-US" sz="2800" smtClean="0">
                <a:solidFill>
                  <a:srgbClr val="002060"/>
                </a:solidFill>
                <a:latin typeface="Cambria" panose="02040503050406030204" pitchFamily="18" charset="0"/>
              </a:rPr>
              <a:t>Các </a:t>
            </a:r>
            <a:r>
              <a:rPr lang="en-US" sz="2800">
                <a:solidFill>
                  <a:srgbClr val="002060"/>
                </a:solidFill>
                <a:latin typeface="Cambria" panose="02040503050406030204" pitchFamily="18" charset="0"/>
              </a:rPr>
              <a:t>mức truy xuất</a:t>
            </a:r>
          </a:p>
          <a:p>
            <a:pPr marR="0" lvl="0">
              <a:lnSpc>
                <a:spcPct val="100000"/>
              </a:lnSpc>
              <a:buSzTx/>
              <a:tabLst/>
              <a:defRPr/>
            </a:pPr>
            <a:r>
              <a:rPr lang="en-US" sz="2800">
                <a:solidFill>
                  <a:srgbClr val="002060"/>
                </a:solidFill>
                <a:latin typeface="Cambria" panose="02040503050406030204" pitchFamily="18" charset="0"/>
              </a:rPr>
              <a:t>Các thành phần của lớp</a:t>
            </a:r>
          </a:p>
          <a:p>
            <a:r>
              <a:rPr lang="en-US" sz="2800">
                <a:solidFill>
                  <a:srgbClr val="002060"/>
                </a:solidFill>
                <a:latin typeface="Cambria" panose="02040503050406030204" pitchFamily="18" charset="0"/>
              </a:rPr>
              <a:t>Thuộc tính, phương thức</a:t>
            </a:r>
          </a:p>
          <a:p>
            <a:r>
              <a:rPr lang="en-US" sz="2800">
                <a:solidFill>
                  <a:srgbClr val="002060"/>
                </a:solidFill>
                <a:latin typeface="Cambria" panose="02040503050406030204" pitchFamily="18" charset="0"/>
              </a:rPr>
              <a:t>Operator</a:t>
            </a:r>
          </a:p>
          <a:p>
            <a:r>
              <a:rPr lang="en-US" sz="2800">
                <a:solidFill>
                  <a:srgbClr val="002060"/>
                </a:solidFill>
                <a:latin typeface="Cambria" panose="02040503050406030204" pitchFamily="18" charset="0"/>
              </a:rPr>
              <a:t>Service Method và Support Method</a:t>
            </a:r>
          </a:p>
          <a:p>
            <a:r>
              <a:rPr lang="en-US" sz="2800">
                <a:solidFill>
                  <a:srgbClr val="002060"/>
                </a:solidFill>
                <a:latin typeface="Cambria" panose="02040503050406030204" pitchFamily="18" charset="0"/>
              </a:rPr>
              <a:t>Overloading method</a:t>
            </a:r>
          </a:p>
          <a:p>
            <a:r>
              <a:rPr lang="en-US" sz="2800">
                <a:solidFill>
                  <a:srgbClr val="002060"/>
                </a:solidFill>
                <a:latin typeface="Cambria" panose="02040503050406030204" pitchFamily="18" charset="0"/>
              </a:rPr>
              <a:t>Parameter list method</a:t>
            </a:r>
          </a:p>
          <a:p>
            <a:r>
              <a:rPr lang="en-US" sz="2800">
                <a:solidFill>
                  <a:srgbClr val="002060"/>
                </a:solidFill>
                <a:latin typeface="Cambria" panose="02040503050406030204" pitchFamily="18" charset="0"/>
              </a:rPr>
              <a:t>Alias và cơ chế gom rác tự động</a:t>
            </a:r>
            <a:endParaRPr lang="en-US" sz="2800" kern="0" dirty="0">
              <a:solidFill>
                <a:srgbClr val="002060"/>
              </a:solidFill>
              <a:latin typeface="Cambria" panose="02040503050406030204" pitchFamily="18" charset="0"/>
            </a:endParaRPr>
          </a:p>
        </p:txBody>
      </p:sp>
    </p:spTree>
    <p:extLst>
      <p:ext uri="{BB962C8B-B14F-4D97-AF65-F5344CB8AC3E}">
        <p14:creationId xmlns:p14="http://schemas.microsoft.com/office/powerpoint/2010/main" val="4278258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Bảo vệ truy cập biến lớp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 Không cho phép truy cập biến lớp </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 dùng hàm để truy cập </a:t>
            </a: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11" name="TextBox 10"/>
          <p:cNvSpPr txBox="1"/>
          <p:nvPr/>
        </p:nvSpPr>
        <p:spPr>
          <a:xfrm>
            <a:off x="1964685" y="2133600"/>
            <a:ext cx="5121915" cy="4401205"/>
          </a:xfrm>
          <a:prstGeom prst="rect">
            <a:avLst/>
          </a:prstGeom>
          <a:noFill/>
        </p:spPr>
        <p:txBody>
          <a:bodyPr wrap="none" rtlCol="0">
            <a:spAutoFit/>
          </a:bodyPr>
          <a:lstStyle/>
          <a:p>
            <a:r>
              <a:rPr lang="en-US" sz="2000" dirty="0" smtClean="0">
                <a:solidFill>
                  <a:srgbClr val="0000FF"/>
                </a:solidFill>
                <a:latin typeface="Consolas"/>
              </a:rPr>
              <a:t>class </a:t>
            </a:r>
            <a:r>
              <a:rPr lang="en-US" sz="2000" dirty="0" err="1" smtClean="0">
                <a:solidFill>
                  <a:srgbClr val="2B91AF"/>
                </a:solidFill>
                <a:latin typeface="Consolas"/>
              </a:rPr>
              <a:t>PhanSo</a:t>
            </a:r>
            <a:endParaRPr lang="en-US" sz="2000" dirty="0" smtClean="0">
              <a:solidFill>
                <a:srgbClr val="2B91AF"/>
              </a:solidFill>
              <a:latin typeface="Consolas"/>
            </a:endParaRPr>
          </a:p>
          <a:p>
            <a:r>
              <a:rPr lang="en-US" sz="2000" dirty="0" smtClean="0">
                <a:solidFill>
                  <a:srgbClr val="2B91AF"/>
                </a:solidFill>
                <a:latin typeface="Consolas"/>
              </a:rPr>
              <a:t>    {</a:t>
            </a:r>
          </a:p>
          <a:p>
            <a:r>
              <a:rPr lang="en-US" sz="2000" dirty="0" smtClean="0">
                <a:solidFill>
                  <a:srgbClr val="2B91AF"/>
                </a:solidFill>
                <a:latin typeface="Consolas"/>
              </a:rPr>
              <a:t>        </a:t>
            </a:r>
            <a:r>
              <a:rPr lang="en-US" sz="2000" dirty="0" smtClean="0">
                <a:solidFill>
                  <a:srgbClr val="0000FF"/>
                </a:solidFill>
                <a:latin typeface="Consolas"/>
              </a:rPr>
              <a:t>private </a:t>
            </a:r>
            <a:r>
              <a:rPr lang="en-US" sz="2000" dirty="0" err="1" smtClean="0">
                <a:solidFill>
                  <a:srgbClr val="0000FF"/>
                </a:solidFill>
                <a:latin typeface="Consolas"/>
              </a:rPr>
              <a:t>int</a:t>
            </a:r>
            <a:r>
              <a:rPr lang="en-US" sz="2000" dirty="0" smtClean="0">
                <a:solidFill>
                  <a:srgbClr val="0000FF"/>
                </a:solidFill>
                <a:latin typeface="Consolas"/>
              </a:rPr>
              <a:t> </a:t>
            </a:r>
            <a:r>
              <a:rPr lang="en-US" sz="2000" dirty="0" err="1" smtClean="0">
                <a:solidFill>
                  <a:srgbClr val="0000FF"/>
                </a:solidFill>
                <a:latin typeface="Consolas"/>
              </a:rPr>
              <a:t>tuSo</a:t>
            </a:r>
            <a:r>
              <a:rPr lang="en-US" sz="2000" dirty="0" smtClean="0">
                <a:solidFill>
                  <a:srgbClr val="0000FF"/>
                </a:solidFill>
                <a:latin typeface="Consolas"/>
              </a:rPr>
              <a:t>;</a:t>
            </a:r>
          </a:p>
          <a:p>
            <a:r>
              <a:rPr lang="en-US" sz="2000" dirty="0" smtClean="0">
                <a:solidFill>
                  <a:srgbClr val="0000FF"/>
                </a:solidFill>
                <a:latin typeface="Consolas"/>
              </a:rPr>
              <a:t>        public </a:t>
            </a:r>
            <a:r>
              <a:rPr lang="en-US" sz="2000" dirty="0" err="1" smtClean="0">
                <a:solidFill>
                  <a:srgbClr val="0000FF"/>
                </a:solidFill>
                <a:latin typeface="Consolas"/>
              </a:rPr>
              <a:t>int</a:t>
            </a:r>
            <a:r>
              <a:rPr lang="en-US" sz="2000" dirty="0" smtClean="0">
                <a:solidFill>
                  <a:srgbClr val="0000FF"/>
                </a:solidFill>
                <a:latin typeface="Consolas"/>
              </a:rPr>
              <a:t> </a:t>
            </a:r>
            <a:r>
              <a:rPr lang="en-US" sz="2000" dirty="0" err="1" smtClean="0">
                <a:solidFill>
                  <a:srgbClr val="0000FF"/>
                </a:solidFill>
                <a:latin typeface="Consolas"/>
              </a:rPr>
              <a:t>mauSo</a:t>
            </a:r>
            <a:r>
              <a:rPr lang="en-US" sz="2000" dirty="0" smtClean="0">
                <a:solidFill>
                  <a:srgbClr val="0000FF"/>
                </a:solidFill>
                <a:latin typeface="Consolas"/>
              </a:rPr>
              <a:t>;</a:t>
            </a:r>
          </a:p>
          <a:p>
            <a:endParaRPr lang="en-US" sz="2000" dirty="0" smtClean="0">
              <a:solidFill>
                <a:srgbClr val="0000FF"/>
              </a:solidFill>
              <a:latin typeface="Consolas"/>
            </a:endParaRPr>
          </a:p>
          <a:p>
            <a:r>
              <a:rPr lang="en-US" sz="2000" dirty="0" smtClean="0">
                <a:solidFill>
                  <a:srgbClr val="0000FF"/>
                </a:solidFill>
                <a:latin typeface="Consolas"/>
              </a:rPr>
              <a:t>        public </a:t>
            </a:r>
            <a:r>
              <a:rPr lang="en-US" sz="2000" dirty="0" err="1" smtClean="0">
                <a:solidFill>
                  <a:srgbClr val="0000FF"/>
                </a:solidFill>
                <a:latin typeface="Consolas"/>
              </a:rPr>
              <a:t>int</a:t>
            </a:r>
            <a:r>
              <a:rPr lang="en-US" sz="2000" dirty="0" smtClean="0">
                <a:solidFill>
                  <a:srgbClr val="0000FF"/>
                </a:solidFill>
                <a:latin typeface="Consolas"/>
              </a:rPr>
              <a:t> </a:t>
            </a:r>
            <a:r>
              <a:rPr lang="en-US" sz="2000" dirty="0" err="1" smtClean="0">
                <a:solidFill>
                  <a:srgbClr val="0000FF"/>
                </a:solidFill>
                <a:latin typeface="Consolas"/>
              </a:rPr>
              <a:t>LayTuSo</a:t>
            </a:r>
            <a:r>
              <a:rPr lang="en-US" sz="2000" dirty="0" smtClean="0">
                <a:solidFill>
                  <a:srgbClr val="0000FF"/>
                </a:solidFill>
                <a:latin typeface="Consolas"/>
              </a:rPr>
              <a:t>()</a:t>
            </a:r>
          </a:p>
          <a:p>
            <a:r>
              <a:rPr lang="en-US" sz="2000" dirty="0" smtClean="0">
                <a:solidFill>
                  <a:srgbClr val="0000FF"/>
                </a:solidFill>
                <a:latin typeface="Consolas"/>
              </a:rPr>
              <a:t>        {</a:t>
            </a:r>
          </a:p>
          <a:p>
            <a:r>
              <a:rPr lang="en-US" sz="2000" dirty="0" smtClean="0">
                <a:solidFill>
                  <a:srgbClr val="0000FF"/>
                </a:solidFill>
                <a:latin typeface="Consolas"/>
              </a:rPr>
              <a:t>            return </a:t>
            </a:r>
            <a:r>
              <a:rPr lang="en-US" sz="2000" dirty="0" err="1" smtClean="0">
                <a:solidFill>
                  <a:srgbClr val="0000FF"/>
                </a:solidFill>
                <a:latin typeface="Consolas"/>
              </a:rPr>
              <a:t>tuSo</a:t>
            </a:r>
            <a:r>
              <a:rPr lang="en-US" sz="2000" dirty="0" smtClean="0">
                <a:solidFill>
                  <a:srgbClr val="0000FF"/>
                </a:solidFill>
                <a:latin typeface="Consolas"/>
              </a:rPr>
              <a:t>;</a:t>
            </a:r>
          </a:p>
          <a:p>
            <a:r>
              <a:rPr lang="en-US" sz="2000" dirty="0" smtClean="0">
                <a:solidFill>
                  <a:srgbClr val="0000FF"/>
                </a:solidFill>
                <a:latin typeface="Consolas"/>
              </a:rPr>
              <a:t>        }</a:t>
            </a:r>
          </a:p>
          <a:p>
            <a:r>
              <a:rPr lang="en-US" sz="2000" dirty="0" smtClean="0">
                <a:solidFill>
                  <a:srgbClr val="0000FF"/>
                </a:solidFill>
                <a:latin typeface="Consolas"/>
              </a:rPr>
              <a:t>        public void </a:t>
            </a:r>
            <a:r>
              <a:rPr lang="en-US" sz="2000" dirty="0" err="1" smtClean="0">
                <a:solidFill>
                  <a:srgbClr val="0000FF"/>
                </a:solidFill>
                <a:latin typeface="Consolas"/>
              </a:rPr>
              <a:t>GanTuSo</a:t>
            </a:r>
            <a:r>
              <a:rPr lang="en-US" sz="2000" dirty="0" smtClean="0">
                <a:solidFill>
                  <a:srgbClr val="0000FF"/>
                </a:solidFill>
                <a:latin typeface="Consolas"/>
              </a:rPr>
              <a:t>(</a:t>
            </a:r>
            <a:r>
              <a:rPr lang="en-US" sz="2000" dirty="0" err="1" smtClean="0">
                <a:solidFill>
                  <a:srgbClr val="0000FF"/>
                </a:solidFill>
                <a:latin typeface="Consolas"/>
              </a:rPr>
              <a:t>int</a:t>
            </a:r>
            <a:r>
              <a:rPr lang="en-US" sz="2000" dirty="0" smtClean="0">
                <a:solidFill>
                  <a:srgbClr val="0000FF"/>
                </a:solidFill>
                <a:latin typeface="Consolas"/>
              </a:rPr>
              <a:t> </a:t>
            </a:r>
            <a:r>
              <a:rPr lang="en-US" sz="2000" dirty="0" err="1" smtClean="0">
                <a:solidFill>
                  <a:srgbClr val="0000FF"/>
                </a:solidFill>
                <a:latin typeface="Consolas"/>
              </a:rPr>
              <a:t>gt</a:t>
            </a:r>
            <a:r>
              <a:rPr lang="en-US" sz="2000" dirty="0" smtClean="0">
                <a:solidFill>
                  <a:srgbClr val="0000FF"/>
                </a:solidFill>
                <a:latin typeface="Consolas"/>
              </a:rPr>
              <a:t>)</a:t>
            </a:r>
          </a:p>
          <a:p>
            <a:r>
              <a:rPr lang="en-US" sz="2000" dirty="0" smtClean="0">
                <a:solidFill>
                  <a:srgbClr val="0000FF"/>
                </a:solidFill>
                <a:latin typeface="Consolas"/>
              </a:rPr>
              <a:t>        {</a:t>
            </a:r>
          </a:p>
          <a:p>
            <a:r>
              <a:rPr lang="en-US" sz="2000" dirty="0" smtClean="0">
                <a:solidFill>
                  <a:srgbClr val="0000FF"/>
                </a:solidFill>
                <a:latin typeface="Consolas"/>
              </a:rPr>
              <a:t>            </a:t>
            </a:r>
            <a:r>
              <a:rPr lang="en-US" sz="2000" dirty="0" err="1" smtClean="0">
                <a:solidFill>
                  <a:srgbClr val="0000FF"/>
                </a:solidFill>
                <a:latin typeface="Consolas"/>
              </a:rPr>
              <a:t>tuSo</a:t>
            </a:r>
            <a:r>
              <a:rPr lang="en-US" sz="2000" dirty="0" smtClean="0">
                <a:solidFill>
                  <a:srgbClr val="0000FF"/>
                </a:solidFill>
                <a:latin typeface="Consolas"/>
              </a:rPr>
              <a:t> = </a:t>
            </a:r>
            <a:r>
              <a:rPr lang="en-US" sz="2000" dirty="0" err="1" smtClean="0">
                <a:solidFill>
                  <a:srgbClr val="0000FF"/>
                </a:solidFill>
                <a:latin typeface="Consolas"/>
              </a:rPr>
              <a:t>gt</a:t>
            </a:r>
            <a:r>
              <a:rPr lang="en-US" sz="2000" dirty="0" smtClean="0">
                <a:solidFill>
                  <a:srgbClr val="0000FF"/>
                </a:solidFill>
                <a:latin typeface="Consolas"/>
              </a:rPr>
              <a:t>;</a:t>
            </a:r>
          </a:p>
          <a:p>
            <a:r>
              <a:rPr lang="en-US" sz="2000" dirty="0" smtClean="0">
                <a:solidFill>
                  <a:srgbClr val="0000FF"/>
                </a:solidFill>
                <a:latin typeface="Consolas"/>
              </a:rPr>
              <a:t>        }</a:t>
            </a:r>
          </a:p>
          <a:p>
            <a:r>
              <a:rPr lang="en-US" sz="2000" smtClean="0">
                <a:solidFill>
                  <a:srgbClr val="0000FF"/>
                </a:solidFill>
                <a:latin typeface="Consolas"/>
              </a:rPr>
              <a:t>    }</a:t>
            </a:r>
            <a:endParaRPr lang="en-US" dirty="0">
              <a:solidFill>
                <a:srgbClr val="000066"/>
              </a:solidFill>
              <a:latin typeface="Arial"/>
            </a:endParaRPr>
          </a:p>
        </p:txBody>
      </p:sp>
    </p:spTree>
    <p:extLst>
      <p:ext uri="{BB962C8B-B14F-4D97-AF65-F5344CB8AC3E}">
        <p14:creationId xmlns:p14="http://schemas.microsoft.com/office/powerpoint/2010/main" val="508355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Thuộc tính</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Dùng để bảo vệ việc truy cập biến lớp</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Cho phép chỉnh sửa code không làm ảnh hưởng nhiều đến chương trình</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156967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Thuộc tính</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1371600" y="997089"/>
            <a:ext cx="6934200" cy="5632311"/>
          </a:xfrm>
          <a:prstGeom prst="rect">
            <a:avLst/>
          </a:prstGeom>
          <a:noFill/>
        </p:spPr>
        <p:txBody>
          <a:bodyPr wrap="square" rtlCol="0">
            <a:spAutoFit/>
          </a:bodyPr>
          <a:lstStyle/>
          <a:p>
            <a:r>
              <a:rPr lang="en-US" sz="2400" dirty="0" smtClean="0">
                <a:solidFill>
                  <a:srgbClr val="0000FF"/>
                </a:solidFill>
                <a:latin typeface="Consolas"/>
              </a:rPr>
              <a:t>class </a:t>
            </a:r>
            <a:r>
              <a:rPr lang="en-US" sz="2400" dirty="0" err="1" smtClean="0">
                <a:solidFill>
                  <a:srgbClr val="2B91AF"/>
                </a:solidFill>
                <a:latin typeface="Consolas"/>
              </a:rPr>
              <a:t>PhanSo</a:t>
            </a:r>
            <a:endParaRPr lang="en-US" sz="2400" dirty="0" smtClean="0">
              <a:solidFill>
                <a:srgbClr val="2B91AF"/>
              </a:solidFill>
              <a:latin typeface="Consolas"/>
            </a:endParaRPr>
          </a:p>
          <a:p>
            <a:r>
              <a:rPr lang="en-US" sz="2400" dirty="0" smtClean="0">
                <a:solidFill>
                  <a:srgbClr val="2B91AF"/>
                </a:solidFill>
                <a:latin typeface="Consolas"/>
              </a:rPr>
              <a:t>{</a:t>
            </a:r>
          </a:p>
          <a:p>
            <a:r>
              <a:rPr lang="en-US" sz="2400" dirty="0" smtClean="0">
                <a:solidFill>
                  <a:srgbClr val="2B91AF"/>
                </a:solidFill>
                <a:latin typeface="Consolas"/>
              </a:rPr>
              <a:t>     	</a:t>
            </a:r>
            <a:r>
              <a:rPr lang="en-US" sz="2400" dirty="0" smtClean="0">
                <a:solidFill>
                  <a:srgbClr val="0000FF"/>
                </a:solidFill>
                <a:latin typeface="Consolas"/>
              </a:rPr>
              <a:t>private </a:t>
            </a:r>
            <a:r>
              <a:rPr lang="en-US" sz="2400" dirty="0" err="1" smtClean="0">
                <a:solidFill>
                  <a:srgbClr val="0000FF"/>
                </a:solidFill>
                <a:latin typeface="Consolas"/>
              </a:rPr>
              <a:t>int</a:t>
            </a:r>
            <a:r>
              <a:rPr lang="en-US" sz="2400" dirty="0" smtClean="0">
                <a:solidFill>
                  <a:srgbClr val="0000FF"/>
                </a:solidFill>
                <a:latin typeface="Consolas"/>
              </a:rPr>
              <a:t> </a:t>
            </a:r>
            <a:r>
              <a:rPr lang="en-US" sz="2400" dirty="0" err="1" smtClean="0">
                <a:solidFill>
                  <a:srgbClr val="0000FF"/>
                </a:solidFill>
                <a:latin typeface="Consolas"/>
              </a:rPr>
              <a:t>tuSo</a:t>
            </a:r>
            <a:r>
              <a:rPr lang="en-US" sz="2400" dirty="0" smtClean="0">
                <a:solidFill>
                  <a:srgbClr val="0000FF"/>
                </a:solidFill>
                <a:latin typeface="Consolas"/>
              </a:rPr>
              <a:t>;</a:t>
            </a:r>
          </a:p>
          <a:p>
            <a:r>
              <a:rPr lang="en-US" sz="2400" dirty="0" smtClean="0">
                <a:solidFill>
                  <a:srgbClr val="0000FF"/>
                </a:solidFill>
                <a:latin typeface="Consolas"/>
              </a:rPr>
              <a:t>	private </a:t>
            </a:r>
            <a:r>
              <a:rPr lang="en-US" sz="2400" dirty="0" err="1" smtClean="0">
                <a:solidFill>
                  <a:srgbClr val="0000FF"/>
                </a:solidFill>
                <a:latin typeface="Consolas"/>
              </a:rPr>
              <a:t>int</a:t>
            </a:r>
            <a:r>
              <a:rPr lang="en-US" sz="2400" dirty="0" smtClean="0">
                <a:solidFill>
                  <a:srgbClr val="0000FF"/>
                </a:solidFill>
                <a:latin typeface="Consolas"/>
              </a:rPr>
              <a:t> </a:t>
            </a:r>
            <a:r>
              <a:rPr lang="en-US" sz="2400" dirty="0" err="1" smtClean="0">
                <a:solidFill>
                  <a:srgbClr val="0000FF"/>
                </a:solidFill>
                <a:latin typeface="Consolas"/>
              </a:rPr>
              <a:t>mauSo</a:t>
            </a:r>
            <a:r>
              <a:rPr lang="en-US" sz="2400" dirty="0" smtClean="0">
                <a:solidFill>
                  <a:srgbClr val="0000FF"/>
                </a:solidFill>
                <a:latin typeface="Consolas"/>
              </a:rPr>
              <a:t>;</a:t>
            </a:r>
          </a:p>
          <a:p>
            <a:pPr lvl="1"/>
            <a:r>
              <a:rPr lang="en-US" sz="2400" dirty="0" smtClean="0">
                <a:solidFill>
                  <a:srgbClr val="0000FF"/>
                </a:solidFill>
                <a:latin typeface="Consolas"/>
              </a:rPr>
              <a:t>   </a:t>
            </a:r>
            <a:r>
              <a:rPr lang="en-US" sz="2400" dirty="0" smtClean="0">
                <a:solidFill>
                  <a:srgbClr val="FF0000"/>
                </a:solidFill>
                <a:latin typeface="Consolas"/>
              </a:rPr>
              <a:t>public </a:t>
            </a:r>
            <a:r>
              <a:rPr lang="en-US" sz="2400" dirty="0" err="1" smtClean="0">
                <a:solidFill>
                  <a:srgbClr val="FF0000"/>
                </a:solidFill>
                <a:latin typeface="Consolas"/>
              </a:rPr>
              <a:t>int</a:t>
            </a:r>
            <a:r>
              <a:rPr lang="en-US" sz="2400" dirty="0" smtClean="0">
                <a:solidFill>
                  <a:srgbClr val="FF0000"/>
                </a:solidFill>
                <a:latin typeface="Consolas"/>
              </a:rPr>
              <a:t> </a:t>
            </a:r>
            <a:r>
              <a:rPr lang="en-US" sz="2400" dirty="0" err="1" smtClean="0">
                <a:solidFill>
                  <a:srgbClr val="FF0000"/>
                </a:solidFill>
                <a:latin typeface="Consolas"/>
              </a:rPr>
              <a:t>TuSo</a:t>
            </a:r>
            <a:endParaRPr lang="en-US" sz="2400" dirty="0" smtClean="0">
              <a:solidFill>
                <a:srgbClr val="FF0000"/>
              </a:solidFill>
              <a:latin typeface="Consolas"/>
            </a:endParaRPr>
          </a:p>
          <a:p>
            <a:pPr lvl="1"/>
            <a:r>
              <a:rPr lang="en-US" sz="2400" dirty="0" smtClean="0">
                <a:solidFill>
                  <a:srgbClr val="FF0000"/>
                </a:solidFill>
                <a:latin typeface="Consolas"/>
              </a:rPr>
              <a:t>    {</a:t>
            </a:r>
          </a:p>
          <a:p>
            <a:pPr lvl="1"/>
            <a:r>
              <a:rPr lang="en-US" sz="2400" dirty="0" smtClean="0">
                <a:solidFill>
                  <a:srgbClr val="FF0000"/>
                </a:solidFill>
                <a:latin typeface="Consolas"/>
              </a:rPr>
              <a:t>         get { return </a:t>
            </a:r>
            <a:r>
              <a:rPr lang="en-US" sz="2400" dirty="0" err="1" smtClean="0">
                <a:solidFill>
                  <a:srgbClr val="FF0000"/>
                </a:solidFill>
                <a:latin typeface="Consolas"/>
              </a:rPr>
              <a:t>tuSo</a:t>
            </a:r>
            <a:r>
              <a:rPr lang="en-US" sz="2400" dirty="0" smtClean="0">
                <a:solidFill>
                  <a:srgbClr val="FF0000"/>
                </a:solidFill>
                <a:latin typeface="Consolas"/>
              </a:rPr>
              <a:t>; }</a:t>
            </a:r>
          </a:p>
          <a:p>
            <a:pPr lvl="1"/>
            <a:r>
              <a:rPr lang="en-US" sz="2400" dirty="0" smtClean="0">
                <a:solidFill>
                  <a:srgbClr val="FF0000"/>
                </a:solidFill>
                <a:latin typeface="Consolas"/>
              </a:rPr>
              <a:t>         set { </a:t>
            </a:r>
            <a:r>
              <a:rPr lang="en-US" sz="2400" dirty="0" err="1" smtClean="0">
                <a:solidFill>
                  <a:srgbClr val="FF0000"/>
                </a:solidFill>
                <a:latin typeface="Consolas"/>
              </a:rPr>
              <a:t>tuSo</a:t>
            </a:r>
            <a:r>
              <a:rPr lang="en-US" sz="2400" dirty="0" smtClean="0">
                <a:solidFill>
                  <a:srgbClr val="FF0000"/>
                </a:solidFill>
                <a:latin typeface="Consolas"/>
              </a:rPr>
              <a:t> = value; }</a:t>
            </a:r>
          </a:p>
          <a:p>
            <a:pPr lvl="1"/>
            <a:r>
              <a:rPr lang="en-US" sz="2400" dirty="0" smtClean="0">
                <a:solidFill>
                  <a:srgbClr val="FF0000"/>
                </a:solidFill>
                <a:latin typeface="Consolas"/>
              </a:rPr>
              <a:t>    }</a:t>
            </a:r>
          </a:p>
          <a:p>
            <a:pPr lvl="1"/>
            <a:r>
              <a:rPr lang="en-US" sz="2400" dirty="0" smtClean="0">
                <a:solidFill>
                  <a:srgbClr val="FF0000"/>
                </a:solidFill>
                <a:latin typeface="Consolas"/>
              </a:rPr>
              <a:t>	public </a:t>
            </a:r>
            <a:r>
              <a:rPr lang="en-US" sz="2400" dirty="0" err="1" smtClean="0">
                <a:solidFill>
                  <a:srgbClr val="FF0000"/>
                </a:solidFill>
                <a:latin typeface="Consolas"/>
              </a:rPr>
              <a:t>int</a:t>
            </a:r>
            <a:r>
              <a:rPr lang="en-US" sz="2400" dirty="0" smtClean="0">
                <a:solidFill>
                  <a:srgbClr val="FF0000"/>
                </a:solidFill>
                <a:latin typeface="Consolas"/>
              </a:rPr>
              <a:t> </a:t>
            </a:r>
            <a:r>
              <a:rPr lang="en-US" sz="2400" dirty="0" err="1" smtClean="0">
                <a:solidFill>
                  <a:srgbClr val="FF0000"/>
                </a:solidFill>
                <a:latin typeface="Consolas"/>
              </a:rPr>
              <a:t>MauSo</a:t>
            </a:r>
            <a:endParaRPr lang="en-US" sz="2400" dirty="0" smtClean="0">
              <a:solidFill>
                <a:srgbClr val="FF0000"/>
              </a:solidFill>
              <a:latin typeface="Consolas"/>
            </a:endParaRPr>
          </a:p>
          <a:p>
            <a:pPr lvl="1"/>
            <a:r>
              <a:rPr lang="en-US" sz="2400" dirty="0" smtClean="0">
                <a:solidFill>
                  <a:srgbClr val="FF0000"/>
                </a:solidFill>
                <a:latin typeface="Consolas"/>
              </a:rPr>
              <a:t>    {</a:t>
            </a:r>
          </a:p>
          <a:p>
            <a:pPr lvl="1"/>
            <a:r>
              <a:rPr lang="en-US" sz="2400" dirty="0" smtClean="0">
                <a:solidFill>
                  <a:srgbClr val="FF0000"/>
                </a:solidFill>
                <a:latin typeface="Consolas"/>
              </a:rPr>
              <a:t>         get { return </a:t>
            </a:r>
            <a:r>
              <a:rPr lang="en-US" sz="2400" dirty="0" err="1" smtClean="0">
                <a:solidFill>
                  <a:srgbClr val="FF0000"/>
                </a:solidFill>
                <a:latin typeface="Consolas"/>
              </a:rPr>
              <a:t>mauSo</a:t>
            </a:r>
            <a:r>
              <a:rPr lang="en-US" sz="2400" dirty="0" smtClean="0">
                <a:solidFill>
                  <a:srgbClr val="FF0000"/>
                </a:solidFill>
                <a:latin typeface="Consolas"/>
              </a:rPr>
              <a:t>; }</a:t>
            </a:r>
          </a:p>
          <a:p>
            <a:pPr lvl="1"/>
            <a:r>
              <a:rPr lang="en-US" sz="2400" dirty="0" smtClean="0">
                <a:solidFill>
                  <a:srgbClr val="FF0000"/>
                </a:solidFill>
                <a:latin typeface="Consolas"/>
              </a:rPr>
              <a:t>         set { </a:t>
            </a:r>
            <a:r>
              <a:rPr lang="en-US" sz="2400" dirty="0" err="1" smtClean="0">
                <a:solidFill>
                  <a:srgbClr val="FF0000"/>
                </a:solidFill>
                <a:latin typeface="Consolas"/>
              </a:rPr>
              <a:t>mauSo</a:t>
            </a:r>
            <a:r>
              <a:rPr lang="en-US" sz="2400" dirty="0" smtClean="0">
                <a:solidFill>
                  <a:srgbClr val="FF0000"/>
                </a:solidFill>
                <a:latin typeface="Consolas"/>
              </a:rPr>
              <a:t> = value; }</a:t>
            </a:r>
          </a:p>
          <a:p>
            <a:pPr lvl="1"/>
            <a:r>
              <a:rPr lang="en-US" sz="2400" dirty="0" smtClean="0">
                <a:solidFill>
                  <a:srgbClr val="FF0000"/>
                </a:solidFill>
                <a:latin typeface="Consolas"/>
              </a:rPr>
              <a:t>    }</a:t>
            </a:r>
            <a:endParaRPr lang="en-US" sz="2400" dirty="0" smtClean="0">
              <a:solidFill>
                <a:srgbClr val="0000FF"/>
              </a:solidFill>
              <a:latin typeface="Consolas"/>
            </a:endParaRPr>
          </a:p>
          <a:p>
            <a:r>
              <a:rPr lang="en-US" sz="2400" dirty="0" smtClean="0">
                <a:solidFill>
                  <a:srgbClr val="0000FF"/>
                </a:solidFill>
                <a:latin typeface="Consolas"/>
              </a:rPr>
              <a:t>}</a:t>
            </a:r>
            <a:endParaRPr lang="en-US" sz="2400" dirty="0">
              <a:solidFill>
                <a:srgbClr val="000066"/>
              </a:solidFill>
              <a:latin typeface="Arial"/>
            </a:endParaRPr>
          </a:p>
        </p:txBody>
      </p:sp>
    </p:spTree>
    <p:extLst>
      <p:ext uri="{BB962C8B-B14F-4D97-AF65-F5344CB8AC3E}">
        <p14:creationId xmlns:p14="http://schemas.microsoft.com/office/powerpoint/2010/main" val="2172859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Kiểm tra hợp lệ</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1371600" y="1143000"/>
            <a:ext cx="6934200" cy="5324535"/>
          </a:xfrm>
          <a:prstGeom prst="rect">
            <a:avLst/>
          </a:prstGeom>
          <a:noFill/>
        </p:spPr>
        <p:txBody>
          <a:bodyPr wrap="square" rtlCol="0">
            <a:spAutoFit/>
          </a:bodyPr>
          <a:lstStyle/>
          <a:p>
            <a:r>
              <a:rPr lang="en-US" sz="2000" dirty="0" smtClean="0">
                <a:solidFill>
                  <a:srgbClr val="0000FF"/>
                </a:solidFill>
                <a:latin typeface="Consolas"/>
              </a:rPr>
              <a:t>class </a:t>
            </a:r>
            <a:r>
              <a:rPr lang="en-US" sz="2000" dirty="0" err="1" smtClean="0">
                <a:solidFill>
                  <a:srgbClr val="2B91AF"/>
                </a:solidFill>
                <a:latin typeface="Consolas"/>
              </a:rPr>
              <a:t>PhanSo</a:t>
            </a:r>
            <a:endParaRPr lang="en-US" sz="2000" dirty="0" smtClean="0">
              <a:solidFill>
                <a:srgbClr val="2B91AF"/>
              </a:solidFill>
              <a:latin typeface="Consolas"/>
            </a:endParaRPr>
          </a:p>
          <a:p>
            <a:r>
              <a:rPr lang="en-US" sz="2000" dirty="0" smtClean="0">
                <a:solidFill>
                  <a:srgbClr val="2B91AF"/>
                </a:solidFill>
                <a:latin typeface="Consolas"/>
              </a:rPr>
              <a:t>{</a:t>
            </a:r>
          </a:p>
          <a:p>
            <a:r>
              <a:rPr lang="en-US" sz="2000" dirty="0" smtClean="0">
                <a:solidFill>
                  <a:srgbClr val="2B91AF"/>
                </a:solidFill>
                <a:latin typeface="Consolas"/>
              </a:rPr>
              <a:t>     	</a:t>
            </a:r>
            <a:r>
              <a:rPr lang="en-US" sz="2000" dirty="0" smtClean="0">
                <a:solidFill>
                  <a:srgbClr val="0000FF"/>
                </a:solidFill>
                <a:latin typeface="Consolas"/>
              </a:rPr>
              <a:t>private </a:t>
            </a:r>
            <a:r>
              <a:rPr lang="en-US" sz="2000" dirty="0" err="1" smtClean="0">
                <a:solidFill>
                  <a:srgbClr val="0000FF"/>
                </a:solidFill>
                <a:latin typeface="Consolas"/>
              </a:rPr>
              <a:t>int</a:t>
            </a:r>
            <a:r>
              <a:rPr lang="en-US" sz="2000" dirty="0" smtClean="0">
                <a:solidFill>
                  <a:srgbClr val="0000FF"/>
                </a:solidFill>
                <a:latin typeface="Consolas"/>
              </a:rPr>
              <a:t> </a:t>
            </a:r>
            <a:r>
              <a:rPr lang="en-US" sz="2000" dirty="0" err="1" smtClean="0">
                <a:solidFill>
                  <a:srgbClr val="0000FF"/>
                </a:solidFill>
                <a:latin typeface="Consolas"/>
              </a:rPr>
              <a:t>tuSo</a:t>
            </a:r>
            <a:r>
              <a:rPr lang="en-US" sz="2000" dirty="0" smtClean="0">
                <a:solidFill>
                  <a:srgbClr val="0000FF"/>
                </a:solidFill>
                <a:latin typeface="Consolas"/>
              </a:rPr>
              <a:t>;</a:t>
            </a:r>
          </a:p>
          <a:p>
            <a:r>
              <a:rPr lang="en-US" sz="2000" dirty="0" smtClean="0">
                <a:solidFill>
                  <a:srgbClr val="0000FF"/>
                </a:solidFill>
                <a:latin typeface="Consolas"/>
              </a:rPr>
              <a:t>	private </a:t>
            </a:r>
            <a:r>
              <a:rPr lang="en-US" sz="2000" dirty="0" err="1" smtClean="0">
                <a:solidFill>
                  <a:srgbClr val="0000FF"/>
                </a:solidFill>
                <a:latin typeface="Consolas"/>
              </a:rPr>
              <a:t>int</a:t>
            </a:r>
            <a:r>
              <a:rPr lang="en-US" sz="2000" dirty="0" smtClean="0">
                <a:solidFill>
                  <a:srgbClr val="0000FF"/>
                </a:solidFill>
                <a:latin typeface="Consolas"/>
              </a:rPr>
              <a:t> </a:t>
            </a:r>
            <a:r>
              <a:rPr lang="en-US" sz="2000" dirty="0" err="1" smtClean="0">
                <a:solidFill>
                  <a:srgbClr val="0000FF"/>
                </a:solidFill>
                <a:latin typeface="Consolas"/>
              </a:rPr>
              <a:t>mauSo</a:t>
            </a:r>
            <a:r>
              <a:rPr lang="en-US" sz="2000" dirty="0" smtClean="0">
                <a:solidFill>
                  <a:srgbClr val="0000FF"/>
                </a:solidFill>
                <a:latin typeface="Consolas"/>
              </a:rPr>
              <a:t>;</a:t>
            </a:r>
          </a:p>
          <a:p>
            <a:r>
              <a:rPr lang="en-US" sz="2000" dirty="0" smtClean="0">
                <a:solidFill>
                  <a:srgbClr val="0000FF"/>
                </a:solidFill>
                <a:latin typeface="Consolas"/>
              </a:rPr>
              <a:t>	public </a:t>
            </a:r>
            <a:r>
              <a:rPr lang="en-US" sz="2000" dirty="0" err="1" smtClean="0">
                <a:solidFill>
                  <a:srgbClr val="0000FF"/>
                </a:solidFill>
                <a:latin typeface="Consolas"/>
              </a:rPr>
              <a:t>int</a:t>
            </a:r>
            <a:r>
              <a:rPr lang="en-US" sz="2000" dirty="0" smtClean="0">
                <a:solidFill>
                  <a:srgbClr val="0000FF"/>
                </a:solidFill>
                <a:latin typeface="Consolas"/>
              </a:rPr>
              <a:t> </a:t>
            </a:r>
            <a:r>
              <a:rPr lang="en-US" sz="2000" dirty="0" err="1" smtClean="0">
                <a:solidFill>
                  <a:srgbClr val="0000FF"/>
                </a:solidFill>
                <a:latin typeface="Consolas"/>
              </a:rPr>
              <a:t>TuSo</a:t>
            </a:r>
            <a:r>
              <a:rPr lang="en-US" sz="2000" dirty="0" smtClean="0">
                <a:solidFill>
                  <a:srgbClr val="0000FF"/>
                </a:solidFill>
                <a:latin typeface="Consolas"/>
              </a:rPr>
              <a:t> { … }</a:t>
            </a:r>
          </a:p>
          <a:p>
            <a:r>
              <a:rPr lang="en-US" sz="2000" dirty="0" smtClean="0">
                <a:solidFill>
                  <a:srgbClr val="0000FF"/>
                </a:solidFill>
                <a:latin typeface="Consolas"/>
              </a:rPr>
              <a:t> </a:t>
            </a:r>
            <a:r>
              <a:rPr lang="en-US" sz="2000" dirty="0" smtClean="0">
                <a:solidFill>
                  <a:srgbClr val="FF0000"/>
                </a:solidFill>
                <a:latin typeface="Consolas"/>
              </a:rPr>
              <a:t>	public </a:t>
            </a:r>
            <a:r>
              <a:rPr lang="en-US" sz="2000" dirty="0" err="1" smtClean="0">
                <a:solidFill>
                  <a:srgbClr val="FF0000"/>
                </a:solidFill>
                <a:latin typeface="Consolas"/>
              </a:rPr>
              <a:t>int</a:t>
            </a:r>
            <a:r>
              <a:rPr lang="en-US" sz="2000" dirty="0" smtClean="0">
                <a:solidFill>
                  <a:srgbClr val="FF0000"/>
                </a:solidFill>
                <a:latin typeface="Consolas"/>
              </a:rPr>
              <a:t> </a:t>
            </a:r>
            <a:r>
              <a:rPr lang="en-US" sz="2000" dirty="0" err="1" smtClean="0">
                <a:solidFill>
                  <a:srgbClr val="FF0000"/>
                </a:solidFill>
                <a:latin typeface="Consolas"/>
              </a:rPr>
              <a:t>MauSo</a:t>
            </a:r>
            <a:endParaRPr lang="en-US" sz="2000" dirty="0" smtClean="0">
              <a:solidFill>
                <a:srgbClr val="FF0000"/>
              </a:solidFill>
              <a:latin typeface="Consolas"/>
            </a:endParaRPr>
          </a:p>
          <a:p>
            <a:r>
              <a:rPr lang="en-US" sz="2000" dirty="0" smtClean="0">
                <a:solidFill>
                  <a:srgbClr val="FF0000"/>
                </a:solidFill>
                <a:latin typeface="Consolas"/>
              </a:rPr>
              <a:t>	{</a:t>
            </a:r>
          </a:p>
          <a:p>
            <a:r>
              <a:rPr lang="en-US" sz="2000" dirty="0" smtClean="0">
                <a:solidFill>
                  <a:srgbClr val="FF0000"/>
                </a:solidFill>
                <a:latin typeface="Consolas"/>
              </a:rPr>
              <a:t>		get { return </a:t>
            </a:r>
            <a:r>
              <a:rPr lang="en-US" sz="2000" dirty="0" err="1" smtClean="0">
                <a:solidFill>
                  <a:srgbClr val="FF0000"/>
                </a:solidFill>
                <a:latin typeface="Consolas"/>
              </a:rPr>
              <a:t>mauSo</a:t>
            </a:r>
            <a:r>
              <a:rPr lang="en-US" sz="2000" dirty="0" smtClean="0">
                <a:solidFill>
                  <a:srgbClr val="FF0000"/>
                </a:solidFill>
                <a:latin typeface="Consolas"/>
              </a:rPr>
              <a:t>; }</a:t>
            </a:r>
          </a:p>
          <a:p>
            <a:r>
              <a:rPr lang="en-US" sz="2000" dirty="0" smtClean="0">
                <a:solidFill>
                  <a:srgbClr val="FF0000"/>
                </a:solidFill>
                <a:latin typeface="Consolas"/>
              </a:rPr>
              <a:t>		set</a:t>
            </a:r>
          </a:p>
          <a:p>
            <a:r>
              <a:rPr lang="en-US" sz="2000" dirty="0" smtClean="0">
                <a:solidFill>
                  <a:srgbClr val="FF0000"/>
                </a:solidFill>
                <a:latin typeface="Consolas"/>
              </a:rPr>
              <a:t>		{</a:t>
            </a:r>
          </a:p>
          <a:p>
            <a:r>
              <a:rPr lang="en-US" sz="2000" dirty="0" smtClean="0">
                <a:solidFill>
                  <a:srgbClr val="FF0000"/>
                </a:solidFill>
                <a:latin typeface="Consolas"/>
              </a:rPr>
              <a:t>			if(value == 0)</a:t>
            </a:r>
          </a:p>
          <a:p>
            <a:r>
              <a:rPr lang="en-US" sz="2000" dirty="0" smtClean="0">
                <a:solidFill>
                  <a:srgbClr val="FF0000"/>
                </a:solidFill>
                <a:latin typeface="Consolas"/>
              </a:rPr>
              <a:t>				</a:t>
            </a:r>
            <a:r>
              <a:rPr lang="en-US" sz="2000" dirty="0" err="1" smtClean="0">
                <a:solidFill>
                  <a:srgbClr val="FF0000"/>
                </a:solidFill>
                <a:latin typeface="Consolas"/>
              </a:rPr>
              <a:t>mauSo</a:t>
            </a:r>
            <a:r>
              <a:rPr lang="en-US" sz="2000" dirty="0" smtClean="0">
                <a:solidFill>
                  <a:srgbClr val="FF0000"/>
                </a:solidFill>
                <a:latin typeface="Consolas"/>
              </a:rPr>
              <a:t> = 1;</a:t>
            </a:r>
          </a:p>
          <a:p>
            <a:r>
              <a:rPr lang="en-US" sz="2000" dirty="0" smtClean="0">
                <a:solidFill>
                  <a:srgbClr val="FF0000"/>
                </a:solidFill>
                <a:latin typeface="Consolas"/>
              </a:rPr>
              <a:t>			else</a:t>
            </a:r>
          </a:p>
          <a:p>
            <a:r>
              <a:rPr lang="en-US" sz="2000" dirty="0" smtClean="0">
                <a:solidFill>
                  <a:srgbClr val="FF0000"/>
                </a:solidFill>
                <a:latin typeface="Consolas"/>
              </a:rPr>
              <a:t>				</a:t>
            </a:r>
            <a:r>
              <a:rPr lang="en-US" sz="2000" dirty="0" err="1" smtClean="0">
                <a:solidFill>
                  <a:srgbClr val="FF0000"/>
                </a:solidFill>
                <a:latin typeface="Consolas"/>
              </a:rPr>
              <a:t>mauSo</a:t>
            </a:r>
            <a:r>
              <a:rPr lang="en-US" sz="2000" dirty="0" smtClean="0">
                <a:solidFill>
                  <a:srgbClr val="FF0000"/>
                </a:solidFill>
                <a:latin typeface="Consolas"/>
              </a:rPr>
              <a:t> = value;</a:t>
            </a:r>
          </a:p>
          <a:p>
            <a:r>
              <a:rPr lang="en-US" sz="2000" dirty="0" smtClean="0">
                <a:solidFill>
                  <a:srgbClr val="FF0000"/>
                </a:solidFill>
                <a:latin typeface="Consolas"/>
              </a:rPr>
              <a:t>		}</a:t>
            </a:r>
          </a:p>
          <a:p>
            <a:r>
              <a:rPr lang="en-US" sz="2000" dirty="0" smtClean="0">
                <a:solidFill>
                  <a:srgbClr val="FF0000"/>
                </a:solidFill>
                <a:latin typeface="Consolas"/>
              </a:rPr>
              <a:t>	} </a:t>
            </a:r>
            <a:endParaRPr lang="en-US" sz="2000" dirty="0" smtClean="0">
              <a:solidFill>
                <a:srgbClr val="0000FF"/>
              </a:solidFill>
              <a:latin typeface="Consolas"/>
            </a:endParaRPr>
          </a:p>
          <a:p>
            <a:r>
              <a:rPr lang="en-US" sz="2000" dirty="0" smtClean="0">
                <a:solidFill>
                  <a:srgbClr val="0000FF"/>
                </a:solidFill>
                <a:latin typeface="Consolas"/>
              </a:rPr>
              <a:t>}</a:t>
            </a:r>
            <a:endParaRPr lang="en-US" sz="2000" dirty="0">
              <a:solidFill>
                <a:srgbClr val="000066"/>
              </a:solidFill>
              <a:latin typeface="Arial"/>
            </a:endParaRPr>
          </a:p>
        </p:txBody>
      </p:sp>
    </p:spTree>
    <p:extLst>
      <p:ext uri="{BB962C8B-B14F-4D97-AF65-F5344CB8AC3E}">
        <p14:creationId xmlns:p14="http://schemas.microsoft.com/office/powerpoint/2010/main" val="887265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Thuộc tính chỉ đọc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Không cho người dùng sửa giá trị biến</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Chỉ có get, không có set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dirty="0">
              <a:ln>
                <a:noFill/>
              </a:ln>
              <a:solidFill>
                <a:srgbClr val="2045AE"/>
              </a:solidFill>
              <a:effectLst/>
              <a:uLnTx/>
              <a:uFillTx/>
              <a:latin typeface="Arial"/>
            </a:endParaRPr>
          </a:p>
        </p:txBody>
      </p:sp>
      <p:sp>
        <p:nvSpPr>
          <p:cNvPr id="11" name="TextBox 10"/>
          <p:cNvSpPr txBox="1"/>
          <p:nvPr/>
        </p:nvSpPr>
        <p:spPr>
          <a:xfrm>
            <a:off x="1120254" y="2107280"/>
            <a:ext cx="7543800" cy="4247317"/>
          </a:xfrm>
          <a:prstGeom prst="rect">
            <a:avLst/>
          </a:prstGeom>
          <a:solidFill>
            <a:srgbClr val="FFFFFF"/>
          </a:solidFill>
          <a:ln w="25400" cap="flat" cmpd="sng" algn="ctr">
            <a:solidFill>
              <a:srgbClr val="FFFFFF"/>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66"/>
                </a:solidFill>
                <a:effectLst/>
                <a:uLnTx/>
                <a:uFillTx/>
                <a:latin typeface="Consolas"/>
              </a:rPr>
              <a:t> </a:t>
            </a:r>
            <a:r>
              <a:rPr kumimoji="0" lang="en-US" sz="1800" b="0" i="0" u="none" strike="noStrike" kern="0" cap="none" spc="0" normalizeH="0" baseline="0" noProof="0" dirty="0" smtClean="0">
                <a:ln>
                  <a:noFill/>
                </a:ln>
                <a:solidFill>
                  <a:srgbClr val="0000FF"/>
                </a:solidFill>
                <a:effectLst/>
                <a:uLnTx/>
                <a:uFillTx/>
                <a:latin typeface="Consolas"/>
              </a:rPr>
              <a:t>class </a:t>
            </a:r>
            <a:r>
              <a:rPr kumimoji="0" lang="en-US" sz="1800" b="0" i="0" u="none" strike="noStrike" kern="0" cap="none" spc="0" normalizeH="0" baseline="0" noProof="0" dirty="0" err="1" smtClean="0">
                <a:ln>
                  <a:noFill/>
                </a:ln>
                <a:solidFill>
                  <a:srgbClr val="2B91AF"/>
                </a:solidFill>
                <a:effectLst/>
                <a:uLnTx/>
                <a:uFillTx/>
                <a:latin typeface="Consolas"/>
              </a:rPr>
              <a:t>PhanSo</a:t>
            </a:r>
            <a:endParaRPr kumimoji="0" lang="en-US" sz="1800" b="0" i="0" u="none" strike="noStrike" kern="0" cap="none" spc="0" normalizeH="0" baseline="0" noProof="0" dirty="0" smtClean="0">
              <a:ln>
                <a:noFill/>
              </a:ln>
              <a:solidFill>
                <a:srgbClr val="2B91AF"/>
              </a:solidFill>
              <a:effectLs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B91AF"/>
                </a:solidFill>
                <a:effectLs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2B91AF"/>
                </a:solidFill>
                <a:effectLst/>
                <a:uLnTx/>
                <a:uFillTx/>
                <a:latin typeface="Consolas"/>
              </a:rPr>
              <a:t>        </a:t>
            </a:r>
            <a:r>
              <a:rPr kumimoji="0" lang="en-US" sz="1800" b="0" i="0" u="none" strike="noStrike" kern="0" cap="none" spc="0" normalizeH="0" baseline="0" noProof="0" dirty="0" smtClean="0">
                <a:ln>
                  <a:noFill/>
                </a:ln>
                <a:solidFill>
                  <a:srgbClr val="0000FF"/>
                </a:solidFill>
                <a:effectLst/>
                <a:uLnTx/>
                <a:uFillTx/>
                <a:latin typeface="Consolas"/>
              </a:rPr>
              <a:t>private </a:t>
            </a:r>
            <a:r>
              <a:rPr kumimoji="0" lang="en-US" sz="1800" b="0" i="0" u="none" strike="noStrike" kern="0" cap="none" spc="0" normalizeH="0" baseline="0" noProof="0" dirty="0" err="1" smtClean="0">
                <a:ln>
                  <a:noFill/>
                </a:ln>
                <a:solidFill>
                  <a:srgbClr val="0000FF"/>
                </a:solidFill>
                <a:effectLst/>
                <a:uLnTx/>
                <a:uFillTx/>
                <a:latin typeface="Consolas"/>
              </a:rPr>
              <a:t>int</a:t>
            </a:r>
            <a:r>
              <a:rPr kumimoji="0" lang="en-US" sz="1800" b="0" i="0" u="none" strike="noStrike" kern="0" cap="none" spc="0" normalizeH="0" baseline="0" noProof="0" dirty="0" smtClean="0">
                <a:ln>
                  <a:noFill/>
                </a:ln>
                <a:solidFill>
                  <a:srgbClr val="0000FF"/>
                </a:solidFill>
                <a:effectLst/>
                <a:uLnTx/>
                <a:uFillTx/>
                <a:latin typeface="Consolas"/>
              </a:rPr>
              <a:t> </a:t>
            </a:r>
            <a:r>
              <a:rPr kumimoji="0" lang="en-US" sz="1800" b="0" i="0" u="none" strike="noStrike" kern="0" cap="none" spc="0" normalizeH="0" baseline="0" noProof="0" dirty="0" err="1" smtClean="0">
                <a:ln>
                  <a:noFill/>
                </a:ln>
                <a:solidFill>
                  <a:srgbClr val="0000FF"/>
                </a:solidFill>
                <a:effectLst/>
                <a:uLnTx/>
                <a:uFillTx/>
                <a:latin typeface="Consolas"/>
              </a:rPr>
              <a:t>tuSo</a:t>
            </a:r>
            <a:r>
              <a:rPr kumimoji="0" lang="en-US" sz="1800" b="0" i="0" u="none" strike="noStrike" kern="0" cap="none" spc="0" normalizeH="0" baseline="0" noProof="0" dirty="0" smtClean="0">
                <a:ln>
                  <a:noFill/>
                </a:ln>
                <a:solidFill>
                  <a:srgbClr val="0000FF"/>
                </a:solidFill>
                <a:effectLs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private </a:t>
            </a:r>
            <a:r>
              <a:rPr kumimoji="0" lang="en-US" sz="1800" b="0" i="0" u="none" strike="noStrike" kern="0" cap="none" spc="0" normalizeH="0" baseline="0" noProof="0" dirty="0" err="1" smtClean="0">
                <a:ln>
                  <a:noFill/>
                </a:ln>
                <a:solidFill>
                  <a:srgbClr val="0000FF"/>
                </a:solidFill>
                <a:effectLst/>
                <a:uLnTx/>
                <a:uFillTx/>
                <a:latin typeface="Consolas"/>
              </a:rPr>
              <a:t>int</a:t>
            </a:r>
            <a:r>
              <a:rPr kumimoji="0" lang="en-US" sz="1800" b="0" i="0" u="none" strike="noStrike" kern="0" cap="none" spc="0" normalizeH="0" baseline="0" noProof="0" dirty="0" smtClean="0">
                <a:ln>
                  <a:noFill/>
                </a:ln>
                <a:solidFill>
                  <a:srgbClr val="0000FF"/>
                </a:solidFill>
                <a:effectLst/>
                <a:uLnTx/>
                <a:uFillTx/>
                <a:latin typeface="Consolas"/>
              </a:rPr>
              <a:t> </a:t>
            </a:r>
            <a:r>
              <a:rPr kumimoji="0" lang="en-US" sz="1800" b="0" i="0" u="none" strike="noStrike" kern="0" cap="none" spc="0" normalizeH="0" baseline="0" noProof="0" dirty="0" err="1" smtClean="0">
                <a:ln>
                  <a:noFill/>
                </a:ln>
                <a:solidFill>
                  <a:srgbClr val="0000FF"/>
                </a:solidFill>
                <a:effectLst/>
                <a:uLnTx/>
                <a:uFillTx/>
                <a:latin typeface="Consolas"/>
              </a:rPr>
              <a:t>mauSo</a:t>
            </a:r>
            <a:r>
              <a:rPr kumimoji="0" lang="en-US" sz="1800" b="0" i="0" u="none" strike="noStrike" kern="0" cap="none" spc="0" normalizeH="0" baseline="0" noProof="0" dirty="0" smtClean="0">
                <a:ln>
                  <a:noFill/>
                </a:ln>
                <a:solidFill>
                  <a:srgbClr val="0000FF"/>
                </a:solidFill>
                <a:effectLs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private double </a:t>
            </a:r>
            <a:r>
              <a:rPr kumimoji="0" lang="en-US" sz="1800" b="0" i="0" u="none" strike="noStrike" kern="0" cap="none" spc="0" normalizeH="0" baseline="0" noProof="0" dirty="0" err="1" smtClean="0">
                <a:ln>
                  <a:noFill/>
                </a:ln>
                <a:solidFill>
                  <a:srgbClr val="0000FF"/>
                </a:solidFill>
                <a:effectLst/>
                <a:uLnTx/>
                <a:uFillTx/>
                <a:latin typeface="Consolas"/>
              </a:rPr>
              <a:t>giaTri</a:t>
            </a:r>
            <a:r>
              <a:rPr kumimoji="0" lang="en-US" sz="1800" b="0" i="0" u="none" strike="noStrike" kern="0" cap="none" spc="0" normalizeH="0" baseline="0" noProof="0" dirty="0" smtClean="0">
                <a:ln>
                  <a:noFill/>
                </a:ln>
                <a:solidFill>
                  <a:srgbClr val="0000FF"/>
                </a:solidFill>
                <a:effectLs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a:t>
            </a:r>
            <a:r>
              <a:rPr kumimoji="0" lang="en-US" sz="1800" b="0" i="0" u="none" strike="noStrike" kern="0" cap="none" spc="0" normalizeH="0" baseline="0" noProof="0" dirty="0" smtClean="0">
                <a:ln>
                  <a:noFill/>
                </a:ln>
                <a:solidFill>
                  <a:srgbClr val="FF0000"/>
                </a:solidFill>
                <a:effectLst/>
                <a:uLnTx/>
                <a:uFillTx/>
                <a:latin typeface="Consolas"/>
              </a:rPr>
              <a:t>public double </a:t>
            </a:r>
            <a:r>
              <a:rPr kumimoji="0" lang="en-US" sz="1800" b="0" i="0" u="none" strike="noStrike" kern="0" cap="none" spc="0" normalizeH="0" baseline="0" noProof="0" dirty="0" err="1" smtClean="0">
                <a:ln>
                  <a:noFill/>
                </a:ln>
                <a:solidFill>
                  <a:srgbClr val="FF0000"/>
                </a:solidFill>
                <a:effectLst/>
                <a:uLnTx/>
                <a:uFillTx/>
                <a:latin typeface="Consolas"/>
              </a:rPr>
              <a:t>GiaTri</a:t>
            </a:r>
            <a:endParaRPr kumimoji="0" lang="en-US" sz="1800" b="0" i="0" u="none" strike="noStrike" kern="0" cap="none" spc="0" normalizeH="0" baseline="0" noProof="0" dirty="0" smtClean="0">
              <a:ln>
                <a:noFill/>
              </a:ln>
              <a:solidFill>
                <a:srgbClr val="FF0000"/>
              </a:solidFill>
              <a:effectLst/>
              <a:uLnTx/>
              <a:uFillTx/>
              <a:latin typeface="Consola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0000"/>
                </a:solidFill>
                <a:effectLs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0000"/>
                </a:solidFill>
                <a:effectLst/>
                <a:uLnTx/>
                <a:uFillTx/>
                <a:latin typeface="Consolas"/>
              </a:rPr>
              <a:t>            get { return </a:t>
            </a:r>
            <a:r>
              <a:rPr kumimoji="0" lang="en-US" sz="1800" b="0" i="0" u="none" strike="noStrike" kern="0" cap="none" spc="0" normalizeH="0" baseline="0" noProof="0" dirty="0" err="1" smtClean="0">
                <a:ln>
                  <a:noFill/>
                </a:ln>
                <a:solidFill>
                  <a:srgbClr val="FF0000"/>
                </a:solidFill>
                <a:effectLst/>
                <a:uLnTx/>
                <a:uFillTx/>
                <a:latin typeface="Consolas"/>
              </a:rPr>
              <a:t>giaTri</a:t>
            </a:r>
            <a:r>
              <a:rPr kumimoji="0" lang="en-US" sz="1800" b="0" i="0" u="none" strike="noStrike" kern="0" cap="none" spc="0" normalizeH="0" baseline="0" noProof="0" dirty="0" smtClean="0">
                <a:ln>
                  <a:noFill/>
                </a:ln>
                <a:solidFill>
                  <a:srgbClr val="FF0000"/>
                </a:solidFill>
                <a:effectLs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0000"/>
                </a:solidFill>
                <a:effectLs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public double </a:t>
            </a:r>
            <a:r>
              <a:rPr kumimoji="0" lang="en-US" sz="1800" b="0" i="0" u="none" strike="noStrike" kern="0" cap="none" spc="0" normalizeH="0" baseline="0" noProof="0" dirty="0" err="1" smtClean="0">
                <a:ln>
                  <a:noFill/>
                </a:ln>
                <a:solidFill>
                  <a:srgbClr val="0000FF"/>
                </a:solidFill>
                <a:effectLst/>
                <a:uLnTx/>
                <a:uFillTx/>
                <a:latin typeface="Consolas"/>
              </a:rPr>
              <a:t>LayGiaTri</a:t>
            </a:r>
            <a:r>
              <a:rPr kumimoji="0" lang="en-US" sz="1800" b="0" i="0" u="none" strike="noStrike" kern="0" cap="none" spc="0" normalizeH="0" baseline="0" noProof="0" dirty="0" smtClean="0">
                <a:ln>
                  <a:noFill/>
                </a:ln>
                <a:solidFill>
                  <a:srgbClr val="0000FF"/>
                </a:solidFill>
                <a:effectLs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a:t>
            </a:r>
            <a:r>
              <a:rPr kumimoji="0" lang="en-US" sz="1800" b="0" i="0" u="none" strike="noStrike" kern="0" cap="none" spc="0" normalizeH="0" baseline="0" noProof="0" dirty="0" err="1" smtClean="0">
                <a:ln>
                  <a:noFill/>
                </a:ln>
                <a:solidFill>
                  <a:srgbClr val="0000FF"/>
                </a:solidFill>
                <a:effectLst/>
                <a:uLnTx/>
                <a:uFillTx/>
                <a:latin typeface="Consolas"/>
              </a:rPr>
              <a:t>giaTri</a:t>
            </a:r>
            <a:r>
              <a:rPr kumimoji="0" lang="en-US" sz="1800" b="0" i="0" u="none" strike="noStrike" kern="0" cap="none" spc="0" normalizeH="0" baseline="0" noProof="0" dirty="0" smtClean="0">
                <a:ln>
                  <a:noFill/>
                </a:ln>
                <a:solidFill>
                  <a:srgbClr val="0000FF"/>
                </a:solidFill>
                <a:effectLst/>
                <a:uLnTx/>
                <a:uFillTx/>
                <a:latin typeface="Consolas"/>
              </a:rPr>
              <a:t> = (double)</a:t>
            </a:r>
            <a:r>
              <a:rPr kumimoji="0" lang="en-US" sz="1800" b="0" i="0" u="none" strike="noStrike" kern="0" cap="none" spc="0" normalizeH="0" baseline="0" noProof="0" dirty="0" err="1" smtClean="0">
                <a:ln>
                  <a:noFill/>
                </a:ln>
                <a:solidFill>
                  <a:srgbClr val="0000FF"/>
                </a:solidFill>
                <a:effectLst/>
                <a:uLnTx/>
                <a:uFillTx/>
                <a:latin typeface="Consolas"/>
              </a:rPr>
              <a:t>tuSo</a:t>
            </a:r>
            <a:r>
              <a:rPr kumimoji="0" lang="en-US" sz="1800" b="0" i="0" u="none" strike="noStrike" kern="0" cap="none" spc="0" normalizeH="0" baseline="0" noProof="0" dirty="0" smtClean="0">
                <a:ln>
                  <a:noFill/>
                </a:ln>
                <a:solidFill>
                  <a:srgbClr val="0000FF"/>
                </a:solidFill>
                <a:effectLst/>
                <a:uLnTx/>
                <a:uFillTx/>
                <a:latin typeface="Consolas"/>
              </a:rPr>
              <a:t> / (double)</a:t>
            </a:r>
            <a:r>
              <a:rPr kumimoji="0" lang="en-US" sz="1800" b="0" i="0" u="none" strike="noStrike" kern="0" cap="none" spc="0" normalizeH="0" baseline="0" noProof="0" dirty="0" err="1" smtClean="0">
                <a:ln>
                  <a:noFill/>
                </a:ln>
                <a:solidFill>
                  <a:srgbClr val="0000FF"/>
                </a:solidFill>
                <a:effectLst/>
                <a:uLnTx/>
                <a:uFillTx/>
                <a:latin typeface="Consolas"/>
              </a:rPr>
              <a:t>mauSo</a:t>
            </a:r>
            <a:r>
              <a:rPr kumimoji="0" lang="en-US" sz="1800" b="0" i="0" u="none" strike="noStrike" kern="0" cap="none" spc="0" normalizeH="0" baseline="0" noProof="0" dirty="0" smtClean="0">
                <a:ln>
                  <a:noFill/>
                </a:ln>
                <a:solidFill>
                  <a:srgbClr val="0000FF"/>
                </a:solidFill>
                <a:effectLs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return </a:t>
            </a:r>
            <a:r>
              <a:rPr kumimoji="0" lang="en-US" sz="1800" b="0" i="0" u="none" strike="noStrike" kern="0" cap="none" spc="0" normalizeH="0" baseline="0" noProof="0" dirty="0" err="1" smtClean="0">
                <a:ln>
                  <a:noFill/>
                </a:ln>
                <a:solidFill>
                  <a:srgbClr val="0000FF"/>
                </a:solidFill>
                <a:effectLst/>
                <a:uLnTx/>
                <a:uFillTx/>
                <a:latin typeface="Consolas"/>
              </a:rPr>
              <a:t>giaTri</a:t>
            </a:r>
            <a:r>
              <a:rPr kumimoji="0" lang="en-US" sz="1800" b="0" i="0" u="none" strike="noStrike" kern="0" cap="none" spc="0" normalizeH="0" baseline="0" noProof="0" dirty="0" smtClean="0">
                <a:ln>
                  <a:noFill/>
                </a:ln>
                <a:solidFill>
                  <a:srgbClr val="0000FF"/>
                </a:solidFill>
                <a:effectLst/>
                <a:uLnTx/>
                <a:uFillTx/>
                <a:latin typeface="Consola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FF"/>
                </a:solidFill>
                <a:effectLst/>
                <a:uLnTx/>
                <a:uFillTx/>
                <a:latin typeface="Consolas"/>
              </a:rPr>
              <a:t>    }</a:t>
            </a:r>
            <a:endParaRPr kumimoji="0" lang="en-US" sz="1800" b="0" i="0" u="none" strike="noStrike" kern="0" cap="none" spc="0" normalizeH="0" baseline="0" noProof="0" dirty="0" smtClean="0">
              <a:ln>
                <a:noFill/>
              </a:ln>
              <a:solidFill>
                <a:srgbClr val="000066"/>
              </a:solidFill>
              <a:effectLst/>
              <a:uLnTx/>
              <a:uFillTx/>
              <a:latin typeface="Arial"/>
            </a:endParaRPr>
          </a:p>
        </p:txBody>
      </p:sp>
    </p:spTree>
    <p:extLst>
      <p:ext uri="{BB962C8B-B14F-4D97-AF65-F5344CB8AC3E}">
        <p14:creationId xmlns:p14="http://schemas.microsoft.com/office/powerpoint/2010/main" val="2432241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Thuộc tính là kết quả xử lý</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9"/>
          <p:cNvSpPr txBox="1"/>
          <p:nvPr/>
        </p:nvSpPr>
        <p:spPr>
          <a:xfrm>
            <a:off x="152400" y="1219200"/>
            <a:ext cx="8991600" cy="4493538"/>
          </a:xfrm>
          <a:prstGeom prst="rect">
            <a:avLst/>
          </a:prstGeom>
          <a:noFill/>
        </p:spPr>
        <p:txBody>
          <a:bodyPr wrap="square" rtlCol="0">
            <a:spAutoFit/>
          </a:bodyPr>
          <a:lstStyle/>
          <a:p>
            <a:r>
              <a:rPr lang="en-US" sz="2000" dirty="0" smtClean="0">
                <a:solidFill>
                  <a:srgbClr val="000066"/>
                </a:solidFill>
                <a:latin typeface="Arial"/>
              </a:rPr>
              <a:t> </a:t>
            </a:r>
            <a:r>
              <a:rPr lang="en-US" sz="2200" dirty="0" smtClean="0">
                <a:solidFill>
                  <a:srgbClr val="0000FF"/>
                </a:solidFill>
                <a:latin typeface="Consolas"/>
              </a:rPr>
              <a:t>class </a:t>
            </a:r>
            <a:r>
              <a:rPr lang="en-US" sz="2200" dirty="0" err="1" smtClean="0">
                <a:solidFill>
                  <a:srgbClr val="2B91AF"/>
                </a:solidFill>
                <a:latin typeface="Consolas"/>
              </a:rPr>
              <a:t>PhanSo</a:t>
            </a:r>
            <a:endParaRPr lang="en-US" sz="2200" dirty="0" smtClean="0">
              <a:solidFill>
                <a:srgbClr val="2B91AF"/>
              </a:solidFill>
              <a:latin typeface="Consolas"/>
            </a:endParaRPr>
          </a:p>
          <a:p>
            <a:r>
              <a:rPr lang="en-US" sz="2200" dirty="0" smtClean="0">
                <a:solidFill>
                  <a:srgbClr val="2B91AF"/>
                </a:solidFill>
                <a:latin typeface="Consolas"/>
              </a:rPr>
              <a:t>{</a:t>
            </a:r>
          </a:p>
          <a:p>
            <a:r>
              <a:rPr lang="en-US" sz="2200" dirty="0" smtClean="0">
                <a:solidFill>
                  <a:srgbClr val="2B91AF"/>
                </a:solidFill>
                <a:latin typeface="Consolas"/>
              </a:rPr>
              <a:t>	</a:t>
            </a:r>
            <a:r>
              <a:rPr lang="en-US" sz="2200" dirty="0" smtClean="0">
                <a:solidFill>
                  <a:srgbClr val="0000FF"/>
                </a:solidFill>
                <a:latin typeface="Consolas"/>
              </a:rPr>
              <a:t>private </a:t>
            </a:r>
            <a:r>
              <a:rPr lang="en-US" sz="2200" dirty="0" err="1" smtClean="0">
                <a:solidFill>
                  <a:srgbClr val="0000FF"/>
                </a:solidFill>
                <a:latin typeface="Consolas"/>
              </a:rPr>
              <a:t>int</a:t>
            </a:r>
            <a:r>
              <a:rPr lang="en-US" sz="2200" dirty="0" smtClean="0">
                <a:solidFill>
                  <a:srgbClr val="0000FF"/>
                </a:solidFill>
                <a:latin typeface="Consolas"/>
              </a:rPr>
              <a:t> </a:t>
            </a:r>
            <a:r>
              <a:rPr lang="en-US" sz="2200" dirty="0" err="1" smtClean="0">
                <a:solidFill>
                  <a:srgbClr val="0000FF"/>
                </a:solidFill>
                <a:latin typeface="Consolas"/>
              </a:rPr>
              <a:t>tuSo</a:t>
            </a:r>
            <a:r>
              <a:rPr lang="en-US" sz="2200" dirty="0" smtClean="0">
                <a:solidFill>
                  <a:srgbClr val="0000FF"/>
                </a:solidFill>
                <a:latin typeface="Consolas"/>
              </a:rPr>
              <a:t>;</a:t>
            </a:r>
          </a:p>
          <a:p>
            <a:r>
              <a:rPr lang="en-US" sz="2200" dirty="0" smtClean="0">
                <a:solidFill>
                  <a:srgbClr val="0000FF"/>
                </a:solidFill>
                <a:latin typeface="Consolas"/>
              </a:rPr>
              <a:t>	private </a:t>
            </a:r>
            <a:r>
              <a:rPr lang="en-US" sz="2200" dirty="0" err="1" smtClean="0">
                <a:solidFill>
                  <a:srgbClr val="0000FF"/>
                </a:solidFill>
                <a:latin typeface="Consolas"/>
              </a:rPr>
              <a:t>int</a:t>
            </a:r>
            <a:r>
              <a:rPr lang="en-US" sz="2200" dirty="0" smtClean="0">
                <a:solidFill>
                  <a:srgbClr val="0000FF"/>
                </a:solidFill>
                <a:latin typeface="Consolas"/>
              </a:rPr>
              <a:t> </a:t>
            </a:r>
            <a:r>
              <a:rPr lang="en-US" sz="2200" dirty="0" err="1" smtClean="0">
                <a:solidFill>
                  <a:srgbClr val="0000FF"/>
                </a:solidFill>
                <a:latin typeface="Consolas"/>
              </a:rPr>
              <a:t>mauSo</a:t>
            </a:r>
            <a:r>
              <a:rPr lang="en-US" sz="2200" dirty="0" smtClean="0">
                <a:solidFill>
                  <a:srgbClr val="0000FF"/>
                </a:solidFill>
                <a:latin typeface="Consolas"/>
              </a:rPr>
              <a:t>;</a:t>
            </a:r>
          </a:p>
          <a:p>
            <a:r>
              <a:rPr lang="en-US" sz="2200" dirty="0" smtClean="0">
                <a:solidFill>
                  <a:srgbClr val="0000FF"/>
                </a:solidFill>
                <a:latin typeface="Consolas"/>
              </a:rPr>
              <a:t>	private double </a:t>
            </a:r>
            <a:r>
              <a:rPr lang="en-US" sz="2200" dirty="0" err="1" smtClean="0">
                <a:solidFill>
                  <a:srgbClr val="0000FF"/>
                </a:solidFill>
                <a:latin typeface="Consolas"/>
              </a:rPr>
              <a:t>giaTri</a:t>
            </a:r>
            <a:r>
              <a:rPr lang="en-US" sz="2200" dirty="0" smtClean="0">
                <a:solidFill>
                  <a:srgbClr val="0000FF"/>
                </a:solidFill>
                <a:latin typeface="Consolas"/>
              </a:rPr>
              <a:t>;</a:t>
            </a:r>
          </a:p>
          <a:p>
            <a:r>
              <a:rPr lang="en-US" sz="2200" dirty="0" smtClean="0">
                <a:solidFill>
                  <a:srgbClr val="0000FF"/>
                </a:solidFill>
                <a:latin typeface="Consolas"/>
              </a:rPr>
              <a:t>	public </a:t>
            </a:r>
            <a:r>
              <a:rPr lang="en-US" sz="2200" dirty="0" err="1" smtClean="0">
                <a:solidFill>
                  <a:srgbClr val="0000FF"/>
                </a:solidFill>
                <a:latin typeface="Consolas"/>
              </a:rPr>
              <a:t>int</a:t>
            </a:r>
            <a:r>
              <a:rPr lang="en-US" sz="2200" dirty="0" smtClean="0">
                <a:solidFill>
                  <a:srgbClr val="0000FF"/>
                </a:solidFill>
                <a:latin typeface="Consolas"/>
              </a:rPr>
              <a:t> </a:t>
            </a:r>
            <a:r>
              <a:rPr lang="en-US" sz="2200" dirty="0" err="1" smtClean="0">
                <a:solidFill>
                  <a:srgbClr val="0000FF"/>
                </a:solidFill>
                <a:latin typeface="Consolas"/>
              </a:rPr>
              <a:t>TuSo</a:t>
            </a:r>
            <a:r>
              <a:rPr lang="en-US" sz="2200" dirty="0" smtClean="0">
                <a:solidFill>
                  <a:srgbClr val="0000FF"/>
                </a:solidFill>
                <a:latin typeface="Consolas"/>
              </a:rPr>
              <a:t>{…}</a:t>
            </a:r>
          </a:p>
          <a:p>
            <a:r>
              <a:rPr lang="en-US" sz="2200" dirty="0" smtClean="0">
                <a:solidFill>
                  <a:srgbClr val="0000FF"/>
                </a:solidFill>
                <a:latin typeface="Consolas"/>
              </a:rPr>
              <a:t>	public </a:t>
            </a:r>
            <a:r>
              <a:rPr lang="en-US" sz="2200" dirty="0" err="1" smtClean="0">
                <a:solidFill>
                  <a:srgbClr val="0000FF"/>
                </a:solidFill>
                <a:latin typeface="Consolas"/>
              </a:rPr>
              <a:t>int</a:t>
            </a:r>
            <a:r>
              <a:rPr lang="en-US" sz="2200" dirty="0" smtClean="0">
                <a:solidFill>
                  <a:srgbClr val="0000FF"/>
                </a:solidFill>
                <a:latin typeface="Consolas"/>
              </a:rPr>
              <a:t> </a:t>
            </a:r>
            <a:r>
              <a:rPr lang="en-US" sz="2200" dirty="0" err="1" smtClean="0">
                <a:solidFill>
                  <a:srgbClr val="0000FF"/>
                </a:solidFill>
                <a:latin typeface="Consolas"/>
              </a:rPr>
              <a:t>MauSo</a:t>
            </a:r>
            <a:r>
              <a:rPr lang="en-US" sz="2200" dirty="0" smtClean="0">
                <a:solidFill>
                  <a:srgbClr val="0000FF"/>
                </a:solidFill>
                <a:latin typeface="Consolas"/>
              </a:rPr>
              <a:t>{…}</a:t>
            </a:r>
          </a:p>
          <a:p>
            <a:endParaRPr lang="en-US" sz="2200" dirty="0" smtClean="0">
              <a:solidFill>
                <a:srgbClr val="0000FF"/>
              </a:solidFill>
              <a:latin typeface="Consolas"/>
            </a:endParaRPr>
          </a:p>
          <a:p>
            <a:r>
              <a:rPr lang="en-US" sz="2200" dirty="0" smtClean="0">
                <a:solidFill>
                  <a:srgbClr val="FF0000"/>
                </a:solidFill>
                <a:latin typeface="Consolas"/>
              </a:rPr>
              <a:t>        public double </a:t>
            </a:r>
            <a:r>
              <a:rPr lang="en-US" sz="2200" dirty="0" err="1" smtClean="0">
                <a:solidFill>
                  <a:srgbClr val="FF0000"/>
                </a:solidFill>
                <a:latin typeface="Consolas"/>
              </a:rPr>
              <a:t>GiaTri</a:t>
            </a:r>
            <a:endParaRPr lang="en-US" sz="2200" dirty="0" smtClean="0">
              <a:solidFill>
                <a:srgbClr val="FF0000"/>
              </a:solidFill>
              <a:latin typeface="Consolas"/>
            </a:endParaRPr>
          </a:p>
          <a:p>
            <a:r>
              <a:rPr lang="en-US" sz="2200" dirty="0" smtClean="0">
                <a:solidFill>
                  <a:srgbClr val="FF0000"/>
                </a:solidFill>
                <a:latin typeface="Consolas"/>
              </a:rPr>
              <a:t>        {</a:t>
            </a:r>
          </a:p>
          <a:p>
            <a:r>
              <a:rPr lang="en-US" sz="2200" dirty="0" smtClean="0">
                <a:solidFill>
                  <a:srgbClr val="FF0000"/>
                </a:solidFill>
                <a:latin typeface="Consolas"/>
              </a:rPr>
              <a:t>            get { return (double)</a:t>
            </a:r>
            <a:r>
              <a:rPr lang="en-US" sz="2200" dirty="0" err="1" smtClean="0">
                <a:solidFill>
                  <a:srgbClr val="FF0000"/>
                </a:solidFill>
                <a:latin typeface="Consolas"/>
              </a:rPr>
              <a:t>tuSo</a:t>
            </a:r>
            <a:r>
              <a:rPr lang="en-US" sz="2200" dirty="0" smtClean="0">
                <a:solidFill>
                  <a:srgbClr val="FF0000"/>
                </a:solidFill>
                <a:latin typeface="Consolas"/>
              </a:rPr>
              <a:t> / (double)</a:t>
            </a:r>
            <a:r>
              <a:rPr lang="en-US" sz="2200" dirty="0" err="1" smtClean="0">
                <a:solidFill>
                  <a:srgbClr val="FF0000"/>
                </a:solidFill>
                <a:latin typeface="Consolas"/>
              </a:rPr>
              <a:t>mauSo</a:t>
            </a:r>
            <a:r>
              <a:rPr lang="en-US" sz="2200" dirty="0" smtClean="0">
                <a:solidFill>
                  <a:srgbClr val="FF0000"/>
                </a:solidFill>
                <a:latin typeface="Consolas"/>
              </a:rPr>
              <a:t>; }</a:t>
            </a:r>
          </a:p>
          <a:p>
            <a:r>
              <a:rPr lang="en-US" sz="2200" dirty="0" smtClean="0">
                <a:solidFill>
                  <a:srgbClr val="FF0000"/>
                </a:solidFill>
                <a:latin typeface="Consolas"/>
              </a:rPr>
              <a:t>        }</a:t>
            </a:r>
          </a:p>
          <a:p>
            <a:r>
              <a:rPr lang="en-US" sz="2200" dirty="0" smtClean="0">
                <a:solidFill>
                  <a:srgbClr val="0000FF"/>
                </a:solidFill>
                <a:latin typeface="Consolas"/>
              </a:rPr>
              <a:t>}</a:t>
            </a:r>
          </a:p>
        </p:txBody>
      </p:sp>
    </p:spTree>
    <p:extLst>
      <p:ext uri="{BB962C8B-B14F-4D97-AF65-F5344CB8AC3E}">
        <p14:creationId xmlns:p14="http://schemas.microsoft.com/office/powerpoint/2010/main" val="2675986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Toán tử</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Các phép tính +, -, *, /</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Phép so sánh &gt;, &lt;, &gt;=, &lt;=</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Các kiểu xây dựng sẵn (int, string, double…) sử dụng được toán tử.</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sym typeface="Wingdings" pitchFamily="2" charset="2"/>
              </a:rPr>
              <a:t> </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Các kiểu do người dùng tạo cũng cần toán tử</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Ví dụ: </a:t>
            </a:r>
          </a:p>
          <a:p>
            <a:pPr marL="1143000" marR="0" lvl="2" indent="-228600" algn="just" defTabSz="914400" rtl="0" eaLnBrk="1" fontAlgn="base" latinLnBrk="0" hangingPunct="1">
              <a:lnSpc>
                <a:spcPct val="100000"/>
              </a:lnSpc>
              <a:spcBef>
                <a:spcPct val="20000"/>
              </a:spcBef>
              <a:spcAft>
                <a:spcPct val="0"/>
              </a:spcAft>
              <a:buClr>
                <a:srgbClr val="000066"/>
              </a:buClr>
              <a:buSzTx/>
              <a:buFontTx/>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Phân số</a:t>
            </a:r>
          </a:p>
          <a:p>
            <a:pPr marL="1143000" marR="0" lvl="2" indent="-228600" algn="just" defTabSz="914400" rtl="0" eaLnBrk="1" fontAlgn="base" latinLnBrk="0" hangingPunct="1">
              <a:lnSpc>
                <a:spcPct val="100000"/>
              </a:lnSpc>
              <a:spcBef>
                <a:spcPct val="20000"/>
              </a:spcBef>
              <a:spcAft>
                <a:spcPct val="0"/>
              </a:spcAft>
              <a:buClr>
                <a:srgbClr val="000066"/>
              </a:buClr>
              <a:buSzTx/>
              <a:buFontTx/>
              <a:buChar char="•"/>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Số La Mã</a:t>
            </a:r>
            <a:endParaRPr kumimoji="0" lang="en-US" sz="2800"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63151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Thực hiện bằng Hàm</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Xây dựng hàm để thực hiện tính toán</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11" name="TextBox 10"/>
          <p:cNvSpPr txBox="1"/>
          <p:nvPr/>
        </p:nvSpPr>
        <p:spPr>
          <a:xfrm>
            <a:off x="533400" y="1828800"/>
            <a:ext cx="8153400" cy="3693319"/>
          </a:xfrm>
          <a:prstGeom prst="rect">
            <a:avLst/>
          </a:prstGeom>
          <a:noFill/>
        </p:spPr>
        <p:txBody>
          <a:bodyPr wrap="square" rtlCol="0">
            <a:spAutoFit/>
          </a:bodyPr>
          <a:lstStyle/>
          <a:p>
            <a:r>
              <a:rPr lang="en-US" dirty="0" smtClean="0">
                <a:solidFill>
                  <a:srgbClr val="0000FF"/>
                </a:solidFill>
                <a:latin typeface="Consolas"/>
              </a:rPr>
              <a:t>class </a:t>
            </a:r>
            <a:r>
              <a:rPr lang="en-US" dirty="0" err="1" smtClean="0">
                <a:solidFill>
                  <a:srgbClr val="2B91AF"/>
                </a:solidFill>
                <a:latin typeface="Consolas"/>
              </a:rPr>
              <a:t>PhanSo</a:t>
            </a:r>
            <a:endParaRPr lang="en-US" dirty="0" smtClean="0">
              <a:solidFill>
                <a:srgbClr val="2B91AF"/>
              </a:solidFill>
              <a:latin typeface="Consolas"/>
            </a:endParaRPr>
          </a:p>
          <a:p>
            <a:r>
              <a:rPr lang="en-US" dirty="0" smtClean="0">
                <a:solidFill>
                  <a:srgbClr val="2B91AF"/>
                </a:solidFill>
                <a:latin typeface="Consolas"/>
              </a:rPr>
              <a:t>    {</a:t>
            </a:r>
          </a:p>
          <a:p>
            <a:r>
              <a:rPr lang="en-US" dirty="0" smtClean="0">
                <a:solidFill>
                  <a:srgbClr val="2B91AF"/>
                </a:solidFill>
                <a:latin typeface="Consolas"/>
              </a:rPr>
              <a:t>        </a:t>
            </a:r>
            <a:r>
              <a:rPr lang="en-US" dirty="0" smtClean="0">
                <a:solidFill>
                  <a:srgbClr val="0000FF"/>
                </a:solidFill>
                <a:latin typeface="Consolas"/>
              </a:rPr>
              <a:t>private </a:t>
            </a:r>
            <a:r>
              <a:rPr lang="en-US" dirty="0" err="1" smtClean="0">
                <a:solidFill>
                  <a:srgbClr val="0000FF"/>
                </a:solidFill>
                <a:latin typeface="Consolas"/>
              </a:rPr>
              <a:t>int</a:t>
            </a:r>
            <a:r>
              <a:rPr lang="en-US" dirty="0" smtClean="0">
                <a:solidFill>
                  <a:srgbClr val="0000FF"/>
                </a:solidFill>
                <a:latin typeface="Consolas"/>
              </a:rPr>
              <a:t> </a:t>
            </a:r>
            <a:r>
              <a:rPr lang="en-US" dirty="0" err="1" smtClean="0">
                <a:solidFill>
                  <a:srgbClr val="0000FF"/>
                </a:solidFill>
                <a:latin typeface="Consolas"/>
              </a:rPr>
              <a:t>tuSo</a:t>
            </a:r>
            <a:r>
              <a:rPr lang="en-US" dirty="0" smtClean="0">
                <a:solidFill>
                  <a:srgbClr val="0000FF"/>
                </a:solidFill>
                <a:latin typeface="Consolas"/>
              </a:rPr>
              <a:t>;</a:t>
            </a:r>
          </a:p>
          <a:p>
            <a:r>
              <a:rPr lang="en-US" dirty="0" smtClean="0">
                <a:solidFill>
                  <a:srgbClr val="0000FF"/>
                </a:solidFill>
                <a:latin typeface="Consolas"/>
              </a:rPr>
              <a:t>        private </a:t>
            </a:r>
            <a:r>
              <a:rPr lang="en-US" dirty="0" err="1" smtClean="0">
                <a:solidFill>
                  <a:srgbClr val="0000FF"/>
                </a:solidFill>
                <a:latin typeface="Consolas"/>
              </a:rPr>
              <a:t>int</a:t>
            </a:r>
            <a:r>
              <a:rPr lang="en-US" dirty="0" smtClean="0">
                <a:solidFill>
                  <a:srgbClr val="0000FF"/>
                </a:solidFill>
                <a:latin typeface="Consolas"/>
              </a:rPr>
              <a:t> </a:t>
            </a:r>
            <a:r>
              <a:rPr lang="en-US" dirty="0" err="1" smtClean="0">
                <a:solidFill>
                  <a:srgbClr val="0000FF"/>
                </a:solidFill>
                <a:latin typeface="Consolas"/>
              </a:rPr>
              <a:t>mauSo</a:t>
            </a:r>
            <a:r>
              <a:rPr lang="en-US" dirty="0" smtClean="0">
                <a:solidFill>
                  <a:srgbClr val="0000FF"/>
                </a:solidFill>
                <a:latin typeface="Consolas"/>
              </a:rPr>
              <a:t>;</a:t>
            </a:r>
          </a:p>
          <a:p>
            <a:r>
              <a:rPr lang="en-US" dirty="0" smtClean="0">
                <a:solidFill>
                  <a:srgbClr val="0000FF"/>
                </a:solidFill>
                <a:latin typeface="Consolas"/>
              </a:rPr>
              <a:t>        </a:t>
            </a:r>
            <a:r>
              <a:rPr lang="en-US" dirty="0" smtClean="0">
                <a:solidFill>
                  <a:srgbClr val="FF0000"/>
                </a:solidFill>
                <a:latin typeface="Consolas"/>
              </a:rPr>
              <a:t>public </a:t>
            </a:r>
            <a:r>
              <a:rPr lang="en-US" dirty="0" err="1" smtClean="0">
                <a:solidFill>
                  <a:srgbClr val="FF0000"/>
                </a:solidFill>
                <a:latin typeface="Consolas"/>
              </a:rPr>
              <a:t>PhanSo</a:t>
            </a:r>
            <a:r>
              <a:rPr lang="en-US" dirty="0" smtClean="0">
                <a:solidFill>
                  <a:srgbClr val="FF0000"/>
                </a:solidFill>
                <a:latin typeface="Consolas"/>
              </a:rPr>
              <a:t> Cong(</a:t>
            </a:r>
            <a:r>
              <a:rPr lang="en-US" dirty="0" err="1" smtClean="0">
                <a:solidFill>
                  <a:srgbClr val="FF0000"/>
                </a:solidFill>
                <a:latin typeface="Consolas"/>
              </a:rPr>
              <a:t>PhanSo</a:t>
            </a:r>
            <a:r>
              <a:rPr lang="en-US" dirty="0" smtClean="0">
                <a:solidFill>
                  <a:srgbClr val="FF0000"/>
                </a:solidFill>
                <a:latin typeface="Consolas"/>
              </a:rPr>
              <a:t> b)</a:t>
            </a:r>
          </a:p>
          <a:p>
            <a:r>
              <a:rPr lang="en-US" dirty="0" smtClean="0">
                <a:solidFill>
                  <a:srgbClr val="FF0000"/>
                </a:solidFill>
                <a:latin typeface="Consolas"/>
              </a:rPr>
              <a:t>        {</a:t>
            </a:r>
          </a:p>
          <a:p>
            <a:r>
              <a:rPr lang="en-US" dirty="0" smtClean="0">
                <a:solidFill>
                  <a:srgbClr val="FF0000"/>
                </a:solidFill>
                <a:latin typeface="Consolas"/>
              </a:rPr>
              <a:t>            </a:t>
            </a:r>
            <a:r>
              <a:rPr lang="en-US" dirty="0" err="1" smtClean="0">
                <a:solidFill>
                  <a:srgbClr val="FF0000"/>
                </a:solidFill>
                <a:latin typeface="Consolas"/>
              </a:rPr>
              <a:t>PhanSo</a:t>
            </a:r>
            <a:r>
              <a:rPr lang="en-US" dirty="0" smtClean="0">
                <a:solidFill>
                  <a:srgbClr val="FF0000"/>
                </a:solidFill>
                <a:latin typeface="Consolas"/>
              </a:rPr>
              <a:t> c = new </a:t>
            </a:r>
            <a:r>
              <a:rPr lang="en-US" dirty="0" err="1" smtClean="0">
                <a:solidFill>
                  <a:srgbClr val="FF0000"/>
                </a:solidFill>
                <a:latin typeface="Consolas"/>
              </a:rPr>
              <a:t>PhanSo</a:t>
            </a:r>
            <a:r>
              <a:rPr lang="en-US" dirty="0" smtClean="0">
                <a:solidFill>
                  <a:srgbClr val="FF0000"/>
                </a:solidFill>
                <a:latin typeface="Consolas"/>
              </a:rPr>
              <a:t>();</a:t>
            </a:r>
          </a:p>
          <a:p>
            <a:r>
              <a:rPr lang="en-US" dirty="0" smtClean="0">
                <a:solidFill>
                  <a:srgbClr val="FF0000"/>
                </a:solidFill>
                <a:latin typeface="Consolas"/>
              </a:rPr>
              <a:t>            </a:t>
            </a:r>
            <a:r>
              <a:rPr lang="en-US" dirty="0" err="1" smtClean="0">
                <a:solidFill>
                  <a:srgbClr val="FF0000"/>
                </a:solidFill>
                <a:latin typeface="Consolas"/>
              </a:rPr>
              <a:t>c.TuSo</a:t>
            </a:r>
            <a:r>
              <a:rPr lang="en-US" dirty="0" smtClean="0">
                <a:solidFill>
                  <a:srgbClr val="FF0000"/>
                </a:solidFill>
                <a:latin typeface="Consolas"/>
              </a:rPr>
              <a:t> = </a:t>
            </a:r>
            <a:r>
              <a:rPr lang="en-US" dirty="0" err="1" smtClean="0">
                <a:solidFill>
                  <a:srgbClr val="FF0000"/>
                </a:solidFill>
                <a:latin typeface="Consolas"/>
              </a:rPr>
              <a:t>this.MauSo</a:t>
            </a:r>
            <a:r>
              <a:rPr lang="en-US" dirty="0" smtClean="0">
                <a:solidFill>
                  <a:srgbClr val="FF0000"/>
                </a:solidFill>
                <a:latin typeface="Consolas"/>
              </a:rPr>
              <a:t> * </a:t>
            </a:r>
            <a:r>
              <a:rPr lang="en-US" dirty="0" err="1" smtClean="0">
                <a:solidFill>
                  <a:srgbClr val="FF0000"/>
                </a:solidFill>
                <a:latin typeface="Consolas"/>
              </a:rPr>
              <a:t>b.TuSo</a:t>
            </a:r>
            <a:r>
              <a:rPr lang="en-US" dirty="0" smtClean="0">
                <a:solidFill>
                  <a:srgbClr val="FF0000"/>
                </a:solidFill>
                <a:latin typeface="Consolas"/>
              </a:rPr>
              <a:t> + </a:t>
            </a:r>
            <a:r>
              <a:rPr lang="en-US" dirty="0" err="1" smtClean="0">
                <a:solidFill>
                  <a:srgbClr val="FF0000"/>
                </a:solidFill>
                <a:latin typeface="Consolas"/>
              </a:rPr>
              <a:t>this.TuSo</a:t>
            </a:r>
            <a:r>
              <a:rPr lang="en-US" dirty="0" smtClean="0">
                <a:solidFill>
                  <a:srgbClr val="FF0000"/>
                </a:solidFill>
                <a:latin typeface="Consolas"/>
              </a:rPr>
              <a:t> * </a:t>
            </a:r>
            <a:r>
              <a:rPr lang="en-US" dirty="0" err="1" smtClean="0">
                <a:solidFill>
                  <a:srgbClr val="FF0000"/>
                </a:solidFill>
                <a:latin typeface="Consolas"/>
              </a:rPr>
              <a:t>b.MauSo</a:t>
            </a:r>
            <a:r>
              <a:rPr lang="en-US" dirty="0" smtClean="0">
                <a:solidFill>
                  <a:srgbClr val="FF0000"/>
                </a:solidFill>
                <a:latin typeface="Consolas"/>
              </a:rPr>
              <a:t>;</a:t>
            </a:r>
          </a:p>
          <a:p>
            <a:r>
              <a:rPr lang="en-US" dirty="0" smtClean="0">
                <a:solidFill>
                  <a:srgbClr val="FF0000"/>
                </a:solidFill>
                <a:latin typeface="Consolas"/>
              </a:rPr>
              <a:t>            </a:t>
            </a:r>
            <a:r>
              <a:rPr lang="en-US" dirty="0" err="1" smtClean="0">
                <a:solidFill>
                  <a:srgbClr val="FF0000"/>
                </a:solidFill>
                <a:latin typeface="Consolas"/>
              </a:rPr>
              <a:t>c.MauSo</a:t>
            </a:r>
            <a:r>
              <a:rPr lang="en-US" dirty="0" smtClean="0">
                <a:solidFill>
                  <a:srgbClr val="FF0000"/>
                </a:solidFill>
                <a:latin typeface="Consolas"/>
              </a:rPr>
              <a:t> = </a:t>
            </a:r>
            <a:r>
              <a:rPr lang="en-US" dirty="0" err="1" smtClean="0">
                <a:solidFill>
                  <a:srgbClr val="FF0000"/>
                </a:solidFill>
                <a:latin typeface="Consolas"/>
              </a:rPr>
              <a:t>this.MauSo</a:t>
            </a:r>
            <a:r>
              <a:rPr lang="en-US" dirty="0" smtClean="0">
                <a:solidFill>
                  <a:srgbClr val="FF0000"/>
                </a:solidFill>
                <a:latin typeface="Consolas"/>
              </a:rPr>
              <a:t> * </a:t>
            </a:r>
            <a:r>
              <a:rPr lang="en-US" dirty="0" err="1" smtClean="0">
                <a:solidFill>
                  <a:srgbClr val="FF0000"/>
                </a:solidFill>
                <a:latin typeface="Consolas"/>
              </a:rPr>
              <a:t>b.MauSo</a:t>
            </a:r>
            <a:r>
              <a:rPr lang="en-US" dirty="0" smtClean="0">
                <a:solidFill>
                  <a:srgbClr val="FF0000"/>
                </a:solidFill>
                <a:latin typeface="Consolas"/>
              </a:rPr>
              <a:t>;</a:t>
            </a:r>
          </a:p>
          <a:p>
            <a:r>
              <a:rPr lang="en-US" dirty="0" smtClean="0">
                <a:solidFill>
                  <a:srgbClr val="FF0000"/>
                </a:solidFill>
                <a:latin typeface="Consolas"/>
              </a:rPr>
              <a:t>            return c;</a:t>
            </a:r>
          </a:p>
          <a:p>
            <a:r>
              <a:rPr lang="en-US" dirty="0" smtClean="0">
                <a:solidFill>
                  <a:srgbClr val="FF0000"/>
                </a:solidFill>
                <a:latin typeface="Consolas"/>
              </a:rPr>
              <a:t>        }</a:t>
            </a:r>
          </a:p>
          <a:p>
            <a:r>
              <a:rPr lang="en-US" dirty="0" smtClean="0">
                <a:solidFill>
                  <a:srgbClr val="0000FF"/>
                </a:solidFill>
                <a:latin typeface="Consolas"/>
              </a:rPr>
              <a:t>}</a:t>
            </a:r>
          </a:p>
          <a:p>
            <a:endParaRPr lang="en-US" dirty="0">
              <a:solidFill>
                <a:srgbClr val="000066"/>
              </a:solidFill>
              <a:latin typeface="Arial"/>
            </a:endParaRPr>
          </a:p>
        </p:txBody>
      </p:sp>
    </p:spTree>
    <p:extLst>
      <p:ext uri="{BB962C8B-B14F-4D97-AF65-F5344CB8AC3E}">
        <p14:creationId xmlns:p14="http://schemas.microsoft.com/office/powerpoint/2010/main" val="3344045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Sử dụng toán tử</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TextBox 11"/>
          <p:cNvSpPr txBox="1"/>
          <p:nvPr/>
        </p:nvSpPr>
        <p:spPr>
          <a:xfrm>
            <a:off x="76200" y="1219200"/>
            <a:ext cx="9047670" cy="3077766"/>
          </a:xfrm>
          <a:prstGeom prst="rect">
            <a:avLst/>
          </a:prstGeom>
          <a:noFill/>
        </p:spPr>
        <p:txBody>
          <a:bodyPr wrap="none" rtlCol="0">
            <a:spAutoFit/>
          </a:bodyPr>
          <a:lstStyle/>
          <a:p>
            <a:r>
              <a:rPr lang="en-US" sz="2200" dirty="0" smtClean="0">
                <a:solidFill>
                  <a:srgbClr val="0000FF"/>
                </a:solidFill>
                <a:latin typeface="Consolas"/>
              </a:rPr>
              <a:t>public static </a:t>
            </a:r>
            <a:r>
              <a:rPr lang="en-US" sz="2200" dirty="0" err="1" smtClean="0">
                <a:solidFill>
                  <a:srgbClr val="2B91AF"/>
                </a:solidFill>
                <a:latin typeface="Consolas"/>
              </a:rPr>
              <a:t>PhanSo</a:t>
            </a:r>
            <a:r>
              <a:rPr lang="en-US" sz="2200" dirty="0" smtClean="0">
                <a:solidFill>
                  <a:srgbClr val="2B91AF"/>
                </a:solidFill>
                <a:latin typeface="Consolas"/>
              </a:rPr>
              <a:t> </a:t>
            </a:r>
            <a:r>
              <a:rPr lang="en-US" sz="2200" dirty="0" smtClean="0">
                <a:solidFill>
                  <a:srgbClr val="0000FF"/>
                </a:solidFill>
                <a:latin typeface="Consolas"/>
              </a:rPr>
              <a:t>operator </a:t>
            </a:r>
            <a:r>
              <a:rPr lang="en-US" sz="2200" dirty="0" smtClean="0">
                <a:solidFill>
                  <a:srgbClr val="FF0000"/>
                </a:solidFill>
                <a:latin typeface="Consolas"/>
              </a:rPr>
              <a:t>+</a:t>
            </a:r>
            <a:r>
              <a:rPr lang="en-US" sz="2200" dirty="0" smtClean="0">
                <a:solidFill>
                  <a:srgbClr val="0000FF"/>
                </a:solidFill>
                <a:latin typeface="Consolas"/>
              </a:rPr>
              <a:t>(</a:t>
            </a:r>
            <a:r>
              <a:rPr lang="en-US" sz="2200" dirty="0" err="1" smtClean="0">
                <a:solidFill>
                  <a:srgbClr val="2B91AF"/>
                </a:solidFill>
                <a:latin typeface="Consolas"/>
              </a:rPr>
              <a:t>PhanSo</a:t>
            </a:r>
            <a:r>
              <a:rPr lang="en-US" sz="2200" dirty="0" smtClean="0">
                <a:solidFill>
                  <a:srgbClr val="2B91AF"/>
                </a:solidFill>
                <a:latin typeface="Consolas"/>
              </a:rPr>
              <a:t> </a:t>
            </a:r>
            <a:r>
              <a:rPr lang="en-US" sz="2200" dirty="0" err="1" smtClean="0">
                <a:solidFill>
                  <a:srgbClr val="2B91AF"/>
                </a:solidFill>
                <a:latin typeface="Consolas"/>
              </a:rPr>
              <a:t>trai</a:t>
            </a:r>
            <a:r>
              <a:rPr lang="en-US" sz="2200" dirty="0" smtClean="0">
                <a:solidFill>
                  <a:srgbClr val="2B91AF"/>
                </a:solidFill>
                <a:latin typeface="Consolas"/>
              </a:rPr>
              <a:t>, </a:t>
            </a:r>
            <a:r>
              <a:rPr lang="en-US" sz="2200" dirty="0" err="1" smtClean="0">
                <a:solidFill>
                  <a:srgbClr val="2B91AF"/>
                </a:solidFill>
                <a:latin typeface="Consolas"/>
              </a:rPr>
              <a:t>PhanSo</a:t>
            </a:r>
            <a:r>
              <a:rPr lang="en-US" sz="2200" dirty="0" smtClean="0">
                <a:solidFill>
                  <a:srgbClr val="2B91AF"/>
                </a:solidFill>
                <a:latin typeface="Consolas"/>
              </a:rPr>
              <a:t> </a:t>
            </a:r>
            <a:r>
              <a:rPr lang="en-US" sz="2200" dirty="0" err="1" smtClean="0">
                <a:solidFill>
                  <a:srgbClr val="2B91AF"/>
                </a:solidFill>
                <a:latin typeface="Consolas"/>
              </a:rPr>
              <a:t>phai</a:t>
            </a:r>
            <a:r>
              <a:rPr lang="en-US" sz="2200" dirty="0" smtClean="0">
                <a:solidFill>
                  <a:srgbClr val="2B91AF"/>
                </a:solidFill>
                <a:latin typeface="Consolas"/>
              </a:rPr>
              <a:t>)</a:t>
            </a:r>
          </a:p>
          <a:p>
            <a:r>
              <a:rPr lang="en-US" sz="2200" dirty="0" smtClean="0">
                <a:solidFill>
                  <a:srgbClr val="2B91AF"/>
                </a:solidFill>
                <a:latin typeface="Consolas"/>
              </a:rPr>
              <a:t>{</a:t>
            </a:r>
          </a:p>
          <a:p>
            <a:r>
              <a:rPr lang="en-US" sz="2200" dirty="0" smtClean="0">
                <a:solidFill>
                  <a:srgbClr val="2B91AF"/>
                </a:solidFill>
                <a:latin typeface="Consolas"/>
              </a:rPr>
              <a:t>	</a:t>
            </a:r>
            <a:r>
              <a:rPr lang="en-US" sz="2200" dirty="0" err="1" smtClean="0">
                <a:solidFill>
                  <a:srgbClr val="2B91AF"/>
                </a:solidFill>
                <a:latin typeface="Consolas"/>
              </a:rPr>
              <a:t>PhanSo</a:t>
            </a:r>
            <a:r>
              <a:rPr lang="en-US" sz="2200" dirty="0" smtClean="0">
                <a:solidFill>
                  <a:srgbClr val="2B91AF"/>
                </a:solidFill>
                <a:latin typeface="Consolas"/>
              </a:rPr>
              <a:t> c = </a:t>
            </a:r>
            <a:r>
              <a:rPr lang="en-US" sz="2200" dirty="0" smtClean="0">
                <a:solidFill>
                  <a:srgbClr val="0000FF"/>
                </a:solidFill>
                <a:latin typeface="Consolas"/>
              </a:rPr>
              <a:t>new </a:t>
            </a:r>
            <a:r>
              <a:rPr lang="en-US" sz="2200" dirty="0" err="1" smtClean="0">
                <a:solidFill>
                  <a:srgbClr val="2B91AF"/>
                </a:solidFill>
                <a:latin typeface="Consolas"/>
              </a:rPr>
              <a:t>PhanSo</a:t>
            </a:r>
            <a:r>
              <a:rPr lang="en-US" sz="2200" dirty="0" smtClean="0">
                <a:solidFill>
                  <a:srgbClr val="2B91AF"/>
                </a:solidFill>
                <a:latin typeface="Consolas"/>
              </a:rPr>
              <a:t>();</a:t>
            </a:r>
          </a:p>
          <a:p>
            <a:r>
              <a:rPr lang="en-US" sz="2200" dirty="0" smtClean="0">
                <a:solidFill>
                  <a:srgbClr val="2B91AF"/>
                </a:solidFill>
                <a:latin typeface="Consolas"/>
              </a:rPr>
              <a:t>	</a:t>
            </a:r>
            <a:r>
              <a:rPr lang="en-US" sz="2200" dirty="0" err="1" smtClean="0">
                <a:solidFill>
                  <a:srgbClr val="2B91AF"/>
                </a:solidFill>
                <a:latin typeface="Consolas"/>
              </a:rPr>
              <a:t>c.TuSo</a:t>
            </a:r>
            <a:r>
              <a:rPr lang="en-US" sz="2200" dirty="0" smtClean="0">
                <a:solidFill>
                  <a:srgbClr val="2B91AF"/>
                </a:solidFill>
                <a:latin typeface="Consolas"/>
              </a:rPr>
              <a:t> = </a:t>
            </a:r>
            <a:r>
              <a:rPr lang="en-US" sz="2200" dirty="0" err="1" smtClean="0">
                <a:solidFill>
                  <a:srgbClr val="2B91AF"/>
                </a:solidFill>
                <a:latin typeface="Consolas"/>
              </a:rPr>
              <a:t>trai.MauSo</a:t>
            </a:r>
            <a:r>
              <a:rPr lang="en-US" sz="2200" dirty="0" smtClean="0">
                <a:solidFill>
                  <a:srgbClr val="2B91AF"/>
                </a:solidFill>
                <a:latin typeface="Consolas"/>
              </a:rPr>
              <a:t> * </a:t>
            </a:r>
            <a:r>
              <a:rPr lang="en-US" sz="2200" dirty="0" err="1" smtClean="0">
                <a:solidFill>
                  <a:srgbClr val="2B91AF"/>
                </a:solidFill>
                <a:latin typeface="Consolas"/>
              </a:rPr>
              <a:t>phai.TuSo</a:t>
            </a:r>
            <a:r>
              <a:rPr lang="en-US" sz="2200" dirty="0" smtClean="0">
                <a:solidFill>
                  <a:srgbClr val="2B91AF"/>
                </a:solidFill>
                <a:latin typeface="Consolas"/>
              </a:rPr>
              <a:t> </a:t>
            </a:r>
          </a:p>
          <a:p>
            <a:r>
              <a:rPr lang="en-US" sz="2200" dirty="0" smtClean="0">
                <a:solidFill>
                  <a:srgbClr val="2B91AF"/>
                </a:solidFill>
                <a:latin typeface="Consolas"/>
              </a:rPr>
              <a:t>		+ </a:t>
            </a:r>
            <a:r>
              <a:rPr lang="en-US" sz="2200" dirty="0" err="1" smtClean="0">
                <a:solidFill>
                  <a:srgbClr val="2B91AF"/>
                </a:solidFill>
                <a:latin typeface="Consolas"/>
              </a:rPr>
              <a:t>trai.TuSo</a:t>
            </a:r>
            <a:r>
              <a:rPr lang="en-US" sz="2200" dirty="0" smtClean="0">
                <a:solidFill>
                  <a:srgbClr val="2B91AF"/>
                </a:solidFill>
                <a:latin typeface="Consolas"/>
              </a:rPr>
              <a:t> * </a:t>
            </a:r>
            <a:r>
              <a:rPr lang="en-US" sz="2200" dirty="0" err="1" smtClean="0">
                <a:solidFill>
                  <a:srgbClr val="2B91AF"/>
                </a:solidFill>
                <a:latin typeface="Consolas"/>
              </a:rPr>
              <a:t>phai.MauSo</a:t>
            </a:r>
            <a:r>
              <a:rPr lang="en-US" sz="2200" dirty="0" smtClean="0">
                <a:solidFill>
                  <a:srgbClr val="2B91AF"/>
                </a:solidFill>
                <a:latin typeface="Consolas"/>
              </a:rPr>
              <a:t>;</a:t>
            </a:r>
          </a:p>
          <a:p>
            <a:r>
              <a:rPr lang="en-US" sz="2200" dirty="0" smtClean="0">
                <a:solidFill>
                  <a:srgbClr val="2B91AF"/>
                </a:solidFill>
                <a:latin typeface="Consolas"/>
              </a:rPr>
              <a:t>	</a:t>
            </a:r>
            <a:r>
              <a:rPr lang="en-US" sz="2200" dirty="0" err="1" smtClean="0">
                <a:solidFill>
                  <a:srgbClr val="2B91AF"/>
                </a:solidFill>
                <a:latin typeface="Consolas"/>
              </a:rPr>
              <a:t>c.MauSo</a:t>
            </a:r>
            <a:r>
              <a:rPr lang="en-US" sz="2200" dirty="0" smtClean="0">
                <a:solidFill>
                  <a:srgbClr val="2B91AF"/>
                </a:solidFill>
                <a:latin typeface="Consolas"/>
              </a:rPr>
              <a:t> = </a:t>
            </a:r>
            <a:r>
              <a:rPr lang="en-US" sz="2200" dirty="0" err="1" smtClean="0">
                <a:solidFill>
                  <a:srgbClr val="2B91AF"/>
                </a:solidFill>
                <a:latin typeface="Consolas"/>
              </a:rPr>
              <a:t>trai.MauSo</a:t>
            </a:r>
            <a:r>
              <a:rPr lang="en-US" sz="2200" dirty="0" smtClean="0">
                <a:solidFill>
                  <a:srgbClr val="2B91AF"/>
                </a:solidFill>
                <a:latin typeface="Consolas"/>
              </a:rPr>
              <a:t> * </a:t>
            </a:r>
            <a:r>
              <a:rPr lang="en-US" sz="2200" dirty="0" err="1" smtClean="0">
                <a:solidFill>
                  <a:srgbClr val="2B91AF"/>
                </a:solidFill>
                <a:latin typeface="Consolas"/>
              </a:rPr>
              <a:t>phai.MauSo</a:t>
            </a:r>
            <a:r>
              <a:rPr lang="en-US" sz="2200" dirty="0" smtClean="0">
                <a:solidFill>
                  <a:srgbClr val="2B91AF"/>
                </a:solidFill>
                <a:latin typeface="Consolas"/>
              </a:rPr>
              <a:t>;</a:t>
            </a:r>
          </a:p>
          <a:p>
            <a:r>
              <a:rPr lang="en-US" sz="2200" dirty="0" smtClean="0">
                <a:solidFill>
                  <a:srgbClr val="2B91AF"/>
                </a:solidFill>
                <a:latin typeface="Consolas"/>
              </a:rPr>
              <a:t>	</a:t>
            </a:r>
            <a:r>
              <a:rPr lang="en-US" sz="2200" dirty="0" smtClean="0">
                <a:solidFill>
                  <a:srgbClr val="0000FF"/>
                </a:solidFill>
                <a:latin typeface="Consolas"/>
              </a:rPr>
              <a:t>return c;</a:t>
            </a:r>
          </a:p>
          <a:p>
            <a:r>
              <a:rPr lang="en-US" sz="2200" dirty="0" smtClean="0">
                <a:solidFill>
                  <a:srgbClr val="0000FF"/>
                </a:solidFill>
                <a:latin typeface="Consolas"/>
              </a:rPr>
              <a:t>}</a:t>
            </a:r>
          </a:p>
          <a:p>
            <a:endParaRPr lang="en-US" dirty="0">
              <a:solidFill>
                <a:srgbClr val="000066"/>
              </a:solidFill>
              <a:latin typeface="Arial"/>
            </a:endParaRPr>
          </a:p>
        </p:txBody>
      </p:sp>
    </p:spTree>
    <p:extLst>
      <p:ext uri="{BB962C8B-B14F-4D97-AF65-F5344CB8AC3E}">
        <p14:creationId xmlns:p14="http://schemas.microsoft.com/office/powerpoint/2010/main" val="2239218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Sử dụng toán tử</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Các toán tử logic phải đi đôi với nhau</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&gt;</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và </a:t>
            </a: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&lt;</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&gt;=</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và </a:t>
            </a: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&lt;=</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và </a:t>
            </a: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a:t>
            </a:r>
            <a:endParaRPr kumimoji="0" lang="en-US" b="1"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51282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Định nghĩa</a:t>
              </a:r>
              <a:r>
                <a:rPr lang="en-US" sz="2400" b="1" noProof="0" smtClean="0">
                  <a:latin typeface="Cambria" panose="02040503050406030204" pitchFamily="18" charset="0"/>
                </a:rPr>
                <a:t> Lớp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en-US" sz="2800" kern="0" smtClean="0">
                <a:solidFill>
                  <a:srgbClr val="002060"/>
                </a:solidFill>
                <a:latin typeface="Cambria" panose="02040503050406030204" pitchFamily="18" charset="0"/>
              </a:rPr>
              <a:t>Quy tắc đặt tên Lớp trong C#</a:t>
            </a:r>
          </a:p>
          <a:p>
            <a:pPr lvl="1" algn="just">
              <a:lnSpc>
                <a:spcPct val="90000"/>
              </a:lnSpc>
              <a:buClr>
                <a:srgbClr val="3DC5C5"/>
              </a:buClr>
              <a:defRPr/>
            </a:pPr>
            <a:r>
              <a:rPr lang="vi-VN" kern="0" smtClean="0">
                <a:solidFill>
                  <a:srgbClr val="002060"/>
                </a:solidFill>
                <a:latin typeface="Cambria" panose="02040503050406030204" pitchFamily="18" charset="0"/>
              </a:rPr>
              <a:t>Tên </a:t>
            </a:r>
            <a:r>
              <a:rPr lang="vi-VN" kern="0">
                <a:solidFill>
                  <a:srgbClr val="002060"/>
                </a:solidFill>
                <a:latin typeface="Cambria" panose="02040503050406030204" pitchFamily="18" charset="0"/>
              </a:rPr>
              <a:t>lớp nên là một danh từ</a:t>
            </a:r>
          </a:p>
          <a:p>
            <a:pPr lvl="1" algn="just">
              <a:lnSpc>
                <a:spcPct val="90000"/>
              </a:lnSpc>
              <a:buClr>
                <a:srgbClr val="3DC5C5"/>
              </a:buClr>
              <a:defRPr/>
            </a:pPr>
            <a:r>
              <a:rPr lang="vi-VN" kern="0">
                <a:solidFill>
                  <a:srgbClr val="002060"/>
                </a:solidFill>
                <a:latin typeface="Cambria" panose="02040503050406030204" pitchFamily="18" charset="0"/>
              </a:rPr>
              <a:t>Tên lớp có thể gồm nhiều từ, ký tự đầu tiên của mỗi từ nên viết hoa</a:t>
            </a:r>
          </a:p>
          <a:p>
            <a:pPr lvl="1" algn="just">
              <a:lnSpc>
                <a:spcPct val="90000"/>
              </a:lnSpc>
              <a:buClr>
                <a:srgbClr val="3DC5C5"/>
              </a:buClr>
              <a:defRPr/>
            </a:pPr>
            <a:r>
              <a:rPr lang="vi-VN" kern="0">
                <a:solidFill>
                  <a:srgbClr val="002060"/>
                </a:solidFill>
                <a:latin typeface="Cambria" panose="02040503050406030204" pitchFamily="18" charset="0"/>
              </a:rPr>
              <a:t>Tên lớp nên đặt đơn giản, dễ nhớ, và có ý nghĩa</a:t>
            </a:r>
          </a:p>
          <a:p>
            <a:pPr lvl="1" algn="just">
              <a:lnSpc>
                <a:spcPct val="90000"/>
              </a:lnSpc>
              <a:buClr>
                <a:srgbClr val="3DC5C5"/>
              </a:buClr>
              <a:defRPr/>
            </a:pPr>
            <a:r>
              <a:rPr lang="vi-VN" kern="0">
                <a:solidFill>
                  <a:srgbClr val="002060"/>
                </a:solidFill>
                <a:latin typeface="Cambria" panose="02040503050406030204" pitchFamily="18" charset="0"/>
              </a:rPr>
              <a:t>Tên lớp không được trùng với từ khóa của </a:t>
            </a:r>
            <a:r>
              <a:rPr lang="en-US" kern="0" smtClean="0">
                <a:solidFill>
                  <a:srgbClr val="002060"/>
                </a:solidFill>
                <a:latin typeface="Cambria" panose="02040503050406030204" pitchFamily="18" charset="0"/>
              </a:rPr>
              <a:t>c#</a:t>
            </a:r>
            <a:endParaRPr lang="vi-VN" kern="0">
              <a:solidFill>
                <a:srgbClr val="002060"/>
              </a:solidFill>
              <a:latin typeface="Cambria" panose="02040503050406030204" pitchFamily="18" charset="0"/>
            </a:endParaRPr>
          </a:p>
          <a:p>
            <a:pPr lvl="1" algn="just">
              <a:lnSpc>
                <a:spcPct val="90000"/>
              </a:lnSpc>
              <a:buClr>
                <a:srgbClr val="3DC5C5"/>
              </a:buClr>
              <a:defRPr/>
            </a:pPr>
            <a:r>
              <a:rPr lang="vi-VN" kern="0">
                <a:solidFill>
                  <a:srgbClr val="002060"/>
                </a:solidFill>
                <a:latin typeface="Cambria" panose="02040503050406030204" pitchFamily="18" charset="0"/>
              </a:rPr>
              <a:t>Tên lớp không thể bắt đầu bằng </a:t>
            </a:r>
            <a:r>
              <a:rPr lang="vi-VN" kern="0" smtClean="0">
                <a:solidFill>
                  <a:srgbClr val="002060"/>
                </a:solidFill>
                <a:latin typeface="Cambria" panose="02040503050406030204" pitchFamily="18" charset="0"/>
              </a:rPr>
              <a:t>số</a:t>
            </a:r>
            <a:r>
              <a:rPr lang="en-US" kern="0" smtClean="0">
                <a:solidFill>
                  <a:srgbClr val="002060"/>
                </a:solidFill>
                <a:latin typeface="Cambria" panose="02040503050406030204" pitchFamily="18" charset="0"/>
              </a:rPr>
              <a:t>.</a:t>
            </a:r>
            <a:endParaRPr lang="en-US" kern="0">
              <a:solidFill>
                <a:srgbClr val="002060"/>
              </a:solidFill>
              <a:latin typeface="Cambria" panose="02040503050406030204" pitchFamily="18" charset="0"/>
            </a:endParaRPr>
          </a:p>
          <a:p>
            <a:pPr algn="just">
              <a:lnSpc>
                <a:spcPct val="90000"/>
              </a:lnSpc>
              <a:buClr>
                <a:srgbClr val="3DC5C5"/>
              </a:buClr>
              <a:defRPr/>
            </a:pPr>
            <a:r>
              <a:rPr lang="en-US" kern="0" smtClean="0">
                <a:solidFill>
                  <a:srgbClr val="FF0000"/>
                </a:solidFill>
                <a:latin typeface="Cambria" panose="02040503050406030204" pitchFamily="18" charset="0"/>
              </a:rPr>
              <a:t>Trong một dự án thực tế làm sao xác định được các Lớp, các đối tượng, thuộc tính và phương thức của đối tượng???</a:t>
            </a:r>
            <a:endParaRPr lang="en-US" kern="0">
              <a:solidFill>
                <a:srgbClr val="FF0000"/>
              </a:solidFill>
              <a:latin typeface="Cambria" panose="02040503050406030204" pitchFamily="18" charset="0"/>
            </a:endParaRPr>
          </a:p>
        </p:txBody>
      </p:sp>
    </p:spTree>
    <p:extLst>
      <p:ext uri="{BB962C8B-B14F-4D97-AF65-F5344CB8AC3E}">
        <p14:creationId xmlns:p14="http://schemas.microsoft.com/office/powerpoint/2010/main" val="4025657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Lưu ý</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Sử dụng toán tử đúng chỗ, hợp lý</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Nên sử dụng đúng ý nghĩa toán tử (toán tử + thì nên là phép cộng)</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Sử dụng toán tử để thực hiện công việc đơn giản</a:t>
            </a: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467758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Service Method và Support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Một</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lớp có nhiều phương thức, có những phương thức cung cấp ra ngoài cho các đối tượng khác sử dụng (public, gọi là Service method), có phương phức chỉ sử dụng trong lớp (private, gọi là Support Method).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baseline="0" smtClean="0">
                <a:solidFill>
                  <a:srgbClr val="002060"/>
                </a:solidFill>
                <a:latin typeface="Cambria" panose="02040503050406030204" pitchFamily="18" charset="0"/>
              </a:rPr>
              <a:t>Các</a:t>
            </a:r>
            <a:r>
              <a:rPr lang="en-US" sz="2800" kern="0" smtClean="0">
                <a:solidFill>
                  <a:srgbClr val="002060"/>
                </a:solidFill>
                <a:latin typeface="Cambria" panose="02040503050406030204" pitchFamily="18" charset="0"/>
              </a:rPr>
              <a:t> support method sẽ bổ trợ cho Service method</a:t>
            </a: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76390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Service Method và Support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862488" y="1066800"/>
            <a:ext cx="7748112" cy="5355312"/>
          </a:xfrm>
          <a:prstGeom prst="rect">
            <a:avLst/>
          </a:prstGeom>
        </p:spPr>
        <p:txBody>
          <a:bodyPr wrap="square">
            <a:spAutoFit/>
          </a:bodyPr>
          <a:lstStyle/>
          <a:p>
            <a:r>
              <a:rPr lang="en-US">
                <a:solidFill>
                  <a:srgbClr val="0000FF"/>
                </a:solidFill>
                <a:highlight>
                  <a:srgbClr val="FFFFFF"/>
                </a:highlight>
                <a:latin typeface="Cambria" panose="02040503050406030204" pitchFamily="18" charset="0"/>
              </a:rPr>
              <a:t>public</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class</a:t>
            </a:r>
            <a:r>
              <a:rPr lang="en-US">
                <a:solidFill>
                  <a:srgbClr val="000000"/>
                </a:solidFill>
                <a:highlight>
                  <a:srgbClr val="FFFFFF"/>
                </a:highlight>
                <a:latin typeface="Cambria" panose="02040503050406030204" pitchFamily="18" charset="0"/>
              </a:rPr>
              <a:t> </a:t>
            </a:r>
            <a:r>
              <a:rPr lang="en-US">
                <a:solidFill>
                  <a:srgbClr val="2B91AF"/>
                </a:solidFill>
                <a:highlight>
                  <a:srgbClr val="FFFFFF"/>
                </a:highlight>
                <a:latin typeface="Cambria" panose="02040503050406030204" pitchFamily="18" charset="0"/>
              </a:rPr>
              <a:t>TamGiac</a:t>
            </a:r>
            <a:endParaRPr lang="en-US">
              <a:solidFill>
                <a:srgbClr val="000000"/>
              </a:solidFill>
              <a:highlight>
                <a:srgbClr val="FFFFFF"/>
              </a:highlight>
              <a:latin typeface="Cambria" panose="02040503050406030204" pitchFamily="18" charset="0"/>
            </a:endParaRPr>
          </a:p>
          <a:p>
            <a:r>
              <a:rPr lang="en-US">
                <a:solidFill>
                  <a:srgbClr val="000000"/>
                </a:solidFill>
                <a:highlight>
                  <a:srgbClr val="FFFFFF"/>
                </a:highlight>
                <a:latin typeface="Cambria" panose="02040503050406030204" pitchFamily="18" charset="0"/>
              </a:rPr>
              <a:t>    {</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public</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int</a:t>
            </a:r>
            <a:r>
              <a:rPr lang="en-US">
                <a:solidFill>
                  <a:srgbClr val="000000"/>
                </a:solidFill>
                <a:highlight>
                  <a:srgbClr val="FFFFFF"/>
                </a:highlight>
                <a:latin typeface="Cambria" panose="02040503050406030204" pitchFamily="18" charset="0"/>
              </a:rPr>
              <a:t> CanhA { </a:t>
            </a:r>
            <a:r>
              <a:rPr lang="en-US">
                <a:solidFill>
                  <a:srgbClr val="0000FF"/>
                </a:solidFill>
                <a:highlight>
                  <a:srgbClr val="FFFFFF"/>
                </a:highlight>
                <a:latin typeface="Cambria" panose="02040503050406030204" pitchFamily="18" charset="0"/>
              </a:rPr>
              <a:t>get</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set</a:t>
            </a:r>
            <a:r>
              <a:rPr lang="en-US">
                <a:solidFill>
                  <a:srgbClr val="000000"/>
                </a:solidFill>
                <a:highlight>
                  <a:srgbClr val="FFFFFF"/>
                </a:highlight>
                <a:latin typeface="Cambria" panose="02040503050406030204" pitchFamily="18" charset="0"/>
              </a:rPr>
              <a:t>; }</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public</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int</a:t>
            </a:r>
            <a:r>
              <a:rPr lang="en-US">
                <a:solidFill>
                  <a:srgbClr val="000000"/>
                </a:solidFill>
                <a:highlight>
                  <a:srgbClr val="FFFFFF"/>
                </a:highlight>
                <a:latin typeface="Cambria" panose="02040503050406030204" pitchFamily="18" charset="0"/>
              </a:rPr>
              <a:t> CanhB { </a:t>
            </a:r>
            <a:r>
              <a:rPr lang="en-US">
                <a:solidFill>
                  <a:srgbClr val="0000FF"/>
                </a:solidFill>
                <a:highlight>
                  <a:srgbClr val="FFFFFF"/>
                </a:highlight>
                <a:latin typeface="Cambria" panose="02040503050406030204" pitchFamily="18" charset="0"/>
              </a:rPr>
              <a:t>get</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set</a:t>
            </a:r>
            <a:r>
              <a:rPr lang="en-US">
                <a:solidFill>
                  <a:srgbClr val="000000"/>
                </a:solidFill>
                <a:highlight>
                  <a:srgbClr val="FFFFFF"/>
                </a:highlight>
                <a:latin typeface="Cambria" panose="02040503050406030204" pitchFamily="18" charset="0"/>
              </a:rPr>
              <a:t>; }</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public</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int</a:t>
            </a:r>
            <a:r>
              <a:rPr lang="en-US">
                <a:solidFill>
                  <a:srgbClr val="000000"/>
                </a:solidFill>
                <a:highlight>
                  <a:srgbClr val="FFFFFF"/>
                </a:highlight>
                <a:latin typeface="Cambria" panose="02040503050406030204" pitchFamily="18" charset="0"/>
              </a:rPr>
              <a:t> CanhC { </a:t>
            </a:r>
            <a:r>
              <a:rPr lang="en-US">
                <a:solidFill>
                  <a:srgbClr val="0000FF"/>
                </a:solidFill>
                <a:highlight>
                  <a:srgbClr val="FFFFFF"/>
                </a:highlight>
                <a:latin typeface="Cambria" panose="02040503050406030204" pitchFamily="18" charset="0"/>
              </a:rPr>
              <a:t>get</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set</a:t>
            </a:r>
            <a:r>
              <a:rPr lang="en-US">
                <a:solidFill>
                  <a:srgbClr val="000000"/>
                </a:solidFill>
                <a:highlight>
                  <a:srgbClr val="FFFFFF"/>
                </a:highlight>
                <a:latin typeface="Cambria" panose="02040503050406030204" pitchFamily="18" charset="0"/>
              </a:rPr>
              <a:t>; }</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private</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bool</a:t>
            </a:r>
            <a:r>
              <a:rPr lang="en-US">
                <a:solidFill>
                  <a:srgbClr val="000000"/>
                </a:solidFill>
                <a:highlight>
                  <a:srgbClr val="FFFFFF"/>
                </a:highlight>
                <a:latin typeface="Cambria" panose="02040503050406030204" pitchFamily="18" charset="0"/>
              </a:rPr>
              <a:t> laHopLe</a:t>
            </a:r>
            <a:r>
              <a:rPr lang="en-US" smtClean="0">
                <a:solidFill>
                  <a:srgbClr val="000000"/>
                </a:solidFill>
                <a:highlight>
                  <a:srgbClr val="FFFFFF"/>
                </a:highlight>
                <a:latin typeface="Cambria" panose="02040503050406030204" pitchFamily="18" charset="0"/>
              </a:rPr>
              <a:t>()        </a:t>
            </a:r>
            <a:r>
              <a:rPr lang="en-US">
                <a:solidFill>
                  <a:srgbClr val="000000"/>
                </a:solidFill>
                <a:highlight>
                  <a:srgbClr val="FFFFFF"/>
                </a:highlight>
                <a:latin typeface="Cambria" panose="02040503050406030204" pitchFamily="18" charset="0"/>
              </a:rPr>
              <a:t>{</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if</a:t>
            </a:r>
            <a:r>
              <a:rPr lang="en-US">
                <a:solidFill>
                  <a:srgbClr val="000000"/>
                </a:solidFill>
                <a:highlight>
                  <a:srgbClr val="FFFFFF"/>
                </a:highlight>
                <a:latin typeface="Cambria" panose="02040503050406030204" pitchFamily="18" charset="0"/>
              </a:rPr>
              <a:t> (CanhA &gt; 0 &amp;&amp; CanhB &gt; 0 &amp;&amp; CanhC &gt; 0 &amp;&amp;</a:t>
            </a:r>
          </a:p>
          <a:p>
            <a:r>
              <a:rPr lang="en-US">
                <a:solidFill>
                  <a:srgbClr val="000000"/>
                </a:solidFill>
                <a:highlight>
                  <a:srgbClr val="FFFFFF"/>
                </a:highlight>
                <a:latin typeface="Cambria" panose="02040503050406030204" pitchFamily="18" charset="0"/>
              </a:rPr>
              <a:t>                (CanhA + CanhB) &gt; CanhC &amp;&amp;</a:t>
            </a:r>
          </a:p>
          <a:p>
            <a:r>
              <a:rPr lang="en-US">
                <a:solidFill>
                  <a:srgbClr val="000000"/>
                </a:solidFill>
                <a:highlight>
                  <a:srgbClr val="FFFFFF"/>
                </a:highlight>
                <a:latin typeface="Cambria" panose="02040503050406030204" pitchFamily="18" charset="0"/>
              </a:rPr>
              <a:t>                (CanhB + CanhC) &gt; CanhA &amp;&amp;</a:t>
            </a:r>
          </a:p>
          <a:p>
            <a:r>
              <a:rPr lang="en-US">
                <a:solidFill>
                  <a:srgbClr val="000000"/>
                </a:solidFill>
                <a:highlight>
                  <a:srgbClr val="FFFFFF"/>
                </a:highlight>
                <a:latin typeface="Cambria" panose="02040503050406030204" pitchFamily="18" charset="0"/>
              </a:rPr>
              <a:t>                (CanhA + CanhC) &gt; CanhB)</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return</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true</a:t>
            </a:r>
            <a:r>
              <a:rPr lang="en-US">
                <a:solidFill>
                  <a:srgbClr val="000000"/>
                </a:solidFill>
                <a:highlight>
                  <a:srgbClr val="FFFFFF"/>
                </a:highlight>
                <a:latin typeface="Cambria" panose="02040503050406030204" pitchFamily="18" charset="0"/>
              </a:rPr>
              <a:t>;</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return</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false</a:t>
            </a:r>
            <a:r>
              <a:rPr lang="en-US">
                <a:solidFill>
                  <a:srgbClr val="000000"/>
                </a:solidFill>
                <a:highlight>
                  <a:srgbClr val="FFFFFF"/>
                </a:highlight>
                <a:latin typeface="Cambria" panose="02040503050406030204" pitchFamily="18" charset="0"/>
              </a:rPr>
              <a:t>;</a:t>
            </a:r>
          </a:p>
          <a:p>
            <a:r>
              <a:rPr lang="en-US">
                <a:solidFill>
                  <a:srgbClr val="000000"/>
                </a:solidFill>
                <a:highlight>
                  <a:srgbClr val="FFFFFF"/>
                </a:highlight>
                <a:latin typeface="Cambria" panose="02040503050406030204" pitchFamily="18" charset="0"/>
              </a:rPr>
              <a:t>        }</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public</a:t>
            </a:r>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int</a:t>
            </a:r>
            <a:r>
              <a:rPr lang="en-US">
                <a:solidFill>
                  <a:srgbClr val="000000"/>
                </a:solidFill>
                <a:highlight>
                  <a:srgbClr val="FFFFFF"/>
                </a:highlight>
                <a:latin typeface="Cambria" panose="02040503050406030204" pitchFamily="18" charset="0"/>
              </a:rPr>
              <a:t> ChuVi</a:t>
            </a:r>
            <a:r>
              <a:rPr lang="en-US" smtClean="0">
                <a:solidFill>
                  <a:srgbClr val="000000"/>
                </a:solidFill>
                <a:highlight>
                  <a:srgbClr val="FFFFFF"/>
                </a:highlight>
                <a:latin typeface="Cambria" panose="02040503050406030204" pitchFamily="18" charset="0"/>
              </a:rPr>
              <a:t>()        </a:t>
            </a:r>
            <a:r>
              <a:rPr lang="en-US">
                <a:solidFill>
                  <a:srgbClr val="000000"/>
                </a:solidFill>
                <a:highlight>
                  <a:srgbClr val="FFFFFF"/>
                </a:highlight>
                <a:latin typeface="Cambria" panose="02040503050406030204" pitchFamily="18" charset="0"/>
              </a:rPr>
              <a:t>{</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if</a:t>
            </a:r>
            <a:r>
              <a:rPr lang="en-US">
                <a:solidFill>
                  <a:srgbClr val="000000"/>
                </a:solidFill>
                <a:highlight>
                  <a:srgbClr val="FFFFFF"/>
                </a:highlight>
                <a:latin typeface="Cambria" panose="02040503050406030204" pitchFamily="18" charset="0"/>
              </a:rPr>
              <a:t> (laHopLe() == </a:t>
            </a:r>
            <a:r>
              <a:rPr lang="en-US">
                <a:solidFill>
                  <a:srgbClr val="0000FF"/>
                </a:solidFill>
                <a:highlight>
                  <a:srgbClr val="FFFFFF"/>
                </a:highlight>
                <a:latin typeface="Cambria" panose="02040503050406030204" pitchFamily="18" charset="0"/>
              </a:rPr>
              <a:t>false</a:t>
            </a:r>
            <a:r>
              <a:rPr lang="en-US">
                <a:solidFill>
                  <a:srgbClr val="000000"/>
                </a:solidFill>
                <a:highlight>
                  <a:srgbClr val="FFFFFF"/>
                </a:highlight>
                <a:latin typeface="Cambria" panose="02040503050406030204" pitchFamily="18" charset="0"/>
              </a:rPr>
              <a:t>)</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return</a:t>
            </a:r>
            <a:r>
              <a:rPr lang="en-US">
                <a:solidFill>
                  <a:srgbClr val="000000"/>
                </a:solidFill>
                <a:highlight>
                  <a:srgbClr val="FFFFFF"/>
                </a:highlight>
                <a:latin typeface="Cambria" panose="02040503050406030204" pitchFamily="18" charset="0"/>
              </a:rPr>
              <a:t> -1;</a:t>
            </a:r>
          </a:p>
          <a:p>
            <a:r>
              <a:rPr lang="en-US">
                <a:solidFill>
                  <a:srgbClr val="000000"/>
                </a:solidFill>
                <a:highlight>
                  <a:srgbClr val="FFFFFF"/>
                </a:highlight>
                <a:latin typeface="Cambria" panose="02040503050406030204" pitchFamily="18" charset="0"/>
              </a:rPr>
              <a:t>            </a:t>
            </a:r>
            <a:r>
              <a:rPr lang="en-US">
                <a:solidFill>
                  <a:srgbClr val="0000FF"/>
                </a:solidFill>
                <a:highlight>
                  <a:srgbClr val="FFFFFF"/>
                </a:highlight>
                <a:latin typeface="Cambria" panose="02040503050406030204" pitchFamily="18" charset="0"/>
              </a:rPr>
              <a:t>return</a:t>
            </a:r>
            <a:r>
              <a:rPr lang="en-US">
                <a:solidFill>
                  <a:srgbClr val="000000"/>
                </a:solidFill>
                <a:highlight>
                  <a:srgbClr val="FFFFFF"/>
                </a:highlight>
                <a:latin typeface="Cambria" panose="02040503050406030204" pitchFamily="18" charset="0"/>
              </a:rPr>
              <a:t> CanhA + CanhB + CanhC;</a:t>
            </a:r>
          </a:p>
          <a:p>
            <a:r>
              <a:rPr lang="en-US">
                <a:solidFill>
                  <a:srgbClr val="000000"/>
                </a:solidFill>
                <a:highlight>
                  <a:srgbClr val="FFFFFF"/>
                </a:highlight>
                <a:latin typeface="Cambria" panose="02040503050406030204" pitchFamily="18" charset="0"/>
              </a:rPr>
              <a:t>        }</a:t>
            </a:r>
          </a:p>
          <a:p>
            <a:r>
              <a:rPr lang="en-US">
                <a:solidFill>
                  <a:srgbClr val="000000"/>
                </a:solidFill>
                <a:highlight>
                  <a:srgbClr val="FFFFFF"/>
                </a:highlight>
                <a:latin typeface="Cambria" panose="02040503050406030204" pitchFamily="18" charset="0"/>
              </a:rPr>
              <a:t>    }</a:t>
            </a:r>
            <a:endParaRPr lang="en-US">
              <a:latin typeface="Cambria" panose="02040503050406030204" pitchFamily="18" charset="0"/>
            </a:endParaRPr>
          </a:p>
        </p:txBody>
      </p:sp>
    </p:spTree>
    <p:extLst>
      <p:ext uri="{BB962C8B-B14F-4D97-AF65-F5344CB8AC3E}">
        <p14:creationId xmlns:p14="http://schemas.microsoft.com/office/powerpoint/2010/main" val="33087617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Overloading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Overloading</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Method:</a:t>
            </a:r>
          </a:p>
          <a:p>
            <a:pPr marR="0" lvl="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kern="0" baseline="0" smtClean="0">
                <a:solidFill>
                  <a:srgbClr val="002060"/>
                </a:solidFill>
                <a:latin typeface="Cambria" panose="02040503050406030204" pitchFamily="18" charset="0"/>
              </a:rPr>
              <a:t>Là</a:t>
            </a:r>
            <a:r>
              <a:rPr lang="en-US" sz="2800" kern="0" smtClean="0">
                <a:solidFill>
                  <a:srgbClr val="002060"/>
                </a:solidFill>
                <a:latin typeface="Cambria" panose="02040503050406030204" pitchFamily="18" charset="0"/>
              </a:rPr>
              <a:t> đặc điểm </a:t>
            </a:r>
            <a:r>
              <a:rPr lang="en-US" sz="2800" kern="0" baseline="0" smtClean="0">
                <a:solidFill>
                  <a:srgbClr val="002060"/>
                </a:solidFill>
                <a:latin typeface="Cambria" panose="02040503050406030204" pitchFamily="18" charset="0"/>
              </a:rPr>
              <a:t>trong</a:t>
            </a:r>
            <a:r>
              <a:rPr lang="en-US" sz="2800" kern="0" smtClean="0">
                <a:solidFill>
                  <a:srgbClr val="002060"/>
                </a:solidFill>
                <a:latin typeface="Cambria" panose="02040503050406030204" pitchFamily="18" charset="0"/>
              </a:rPr>
              <a:t> cùng 1 lớp có nhiều phương thức cùng tên nhưng khác nhau về Signature. </a:t>
            </a:r>
          </a:p>
          <a:p>
            <a:pPr marR="0" lvl="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kern="0" smtClean="0">
                <a:solidFill>
                  <a:srgbClr val="002060"/>
                </a:solidFill>
                <a:latin typeface="Cambria" panose="02040503050406030204" pitchFamily="18" charset="0"/>
              </a:rPr>
              <a:t>Signature bao gồm: Số lượng các đối số hoặc kiểu dữ liệu các đối số hoặc thứ tự các đối số.</a:t>
            </a:r>
          </a:p>
          <a:p>
            <a:pPr marR="0" lvl="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kern="0" smtClean="0">
                <a:solidFill>
                  <a:srgbClr val="002060"/>
                </a:solidFill>
                <a:latin typeface="Cambria" panose="02040503050406030204" pitchFamily="18" charset="0"/>
              </a:rPr>
              <a:t>Kiểu dữ liệu trả về không được tính vào signature</a:t>
            </a:r>
          </a:p>
          <a:p>
            <a:pPr marR="0" lvl="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kern="0" smtClean="0">
                <a:solidFill>
                  <a:srgbClr val="002060"/>
                </a:solidFill>
                <a:latin typeface="Cambria" panose="02040503050406030204" pitchFamily="18" charset="0"/>
              </a:rPr>
              <a:t>Lợi ích của Overloading là </a:t>
            </a:r>
            <a:r>
              <a:rPr lang="en-US" sz="2800" kern="0" smtClean="0">
                <a:solidFill>
                  <a:srgbClr val="FF0000"/>
                </a:solidFill>
                <a:latin typeface="Cambria" panose="02040503050406030204" pitchFamily="18" charset="0"/>
              </a:rPr>
              <a:t>khả năng tái sử dụng lại phương thức và giúp việc gọi hàm “uyển chuyển”</a:t>
            </a:r>
            <a:r>
              <a:rPr lang="en-US" sz="2800" kern="0" smtClean="0">
                <a:solidFill>
                  <a:srgbClr val="002060"/>
                </a:solidFill>
                <a:latin typeface="Cambria" panose="02040503050406030204" pitchFamily="18" charset="0"/>
              </a:rPr>
              <a:t>.</a:t>
            </a:r>
          </a:p>
          <a:p>
            <a:pPr marR="0" lvl="0" algn="just" defTabSz="914400" rtl="0" eaLnBrk="1" fontAlgn="base" latinLnBrk="0" hangingPunct="1">
              <a:lnSpc>
                <a:spcPct val="100000"/>
              </a:lnSpc>
              <a:spcBef>
                <a:spcPct val="20000"/>
              </a:spcBef>
              <a:spcAft>
                <a:spcPct val="0"/>
              </a:spcAft>
              <a:buClr>
                <a:srgbClr val="3DC5C5"/>
              </a:buClr>
              <a:buSzTx/>
              <a:buFont typeface="Wingdings" panose="05000000000000000000" pitchFamily="2" charset="2"/>
              <a:buChar char="ü"/>
              <a:tabLst/>
              <a:defRPr/>
            </a:pPr>
            <a:r>
              <a:rPr lang="en-US" sz="2800" kern="0" smtClean="0">
                <a:solidFill>
                  <a:srgbClr val="002060"/>
                </a:solidFill>
                <a:latin typeface="Cambria" panose="02040503050406030204" pitchFamily="18" charset="0"/>
              </a:rPr>
              <a:t>Các Constructor là trường hợp đặc biệt của Overloading Method</a:t>
            </a: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2497745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Overloading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marR="0" lvl="0" indent="0" algn="just" defTabSz="914400" rtl="0" eaLnBrk="1" fontAlgn="base" latinLnBrk="0" hangingPunct="1">
              <a:lnSpc>
                <a:spcPct val="100000"/>
              </a:lnSpc>
              <a:spcBef>
                <a:spcPct val="20000"/>
              </a:spcBef>
              <a:spcAft>
                <a:spcPct val="0"/>
              </a:spcAft>
              <a:buClr>
                <a:srgbClr val="3DC5C5"/>
              </a:buClr>
              <a:buSzTx/>
              <a:buNone/>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9" name="Text Box 5"/>
          <p:cNvSpPr txBox="1">
            <a:spLocks noChangeArrowheads="1"/>
          </p:cNvSpPr>
          <p:nvPr/>
        </p:nvSpPr>
        <p:spPr bwMode="auto">
          <a:xfrm>
            <a:off x="505776" y="1297337"/>
            <a:ext cx="36941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b="1">
                <a:solidFill>
                  <a:srgbClr val="000000"/>
                </a:solidFill>
                <a:latin typeface="Courier New" panose="02070309020205020404" pitchFamily="49" charset="0"/>
              </a:rPr>
              <a:t>float tryMe(int x)</a:t>
            </a:r>
          </a:p>
          <a:p>
            <a:pPr eaLnBrk="1" fontAlgn="base" hangingPunct="1">
              <a:spcBef>
                <a:spcPct val="0"/>
              </a:spcBef>
              <a:spcAft>
                <a:spcPct val="0"/>
              </a:spcAft>
            </a:pPr>
            <a:r>
              <a:rPr lang="en-US" b="1">
                <a:solidFill>
                  <a:srgbClr val="000000"/>
                </a:solidFill>
                <a:latin typeface="Courier New" panose="02070309020205020404" pitchFamily="49" charset="0"/>
              </a:rPr>
              <a:t>{</a:t>
            </a:r>
          </a:p>
          <a:p>
            <a:pPr eaLnBrk="1" fontAlgn="base" hangingPunct="1">
              <a:spcBef>
                <a:spcPct val="0"/>
              </a:spcBef>
              <a:spcAft>
                <a:spcPct val="0"/>
              </a:spcAft>
            </a:pPr>
            <a:r>
              <a:rPr lang="en-US" b="1">
                <a:solidFill>
                  <a:srgbClr val="000000"/>
                </a:solidFill>
                <a:latin typeface="Courier New" panose="02070309020205020404" pitchFamily="49" charset="0"/>
              </a:rPr>
              <a:t>   return x + .375;</a:t>
            </a:r>
          </a:p>
          <a:p>
            <a:pPr eaLnBrk="1" fontAlgn="base" hangingPunct="1">
              <a:spcBef>
                <a:spcPct val="0"/>
              </a:spcBef>
              <a:spcAft>
                <a:spcPct val="0"/>
              </a:spcAft>
            </a:pPr>
            <a:r>
              <a:rPr lang="en-US" b="1">
                <a:solidFill>
                  <a:srgbClr val="000000"/>
                </a:solidFill>
                <a:latin typeface="Courier New" panose="02070309020205020404" pitchFamily="49" charset="0"/>
              </a:rPr>
              <a:t>}</a:t>
            </a:r>
          </a:p>
        </p:txBody>
      </p:sp>
      <p:sp>
        <p:nvSpPr>
          <p:cNvPr id="10" name="Text Box 8"/>
          <p:cNvSpPr txBox="1">
            <a:spLocks noChangeArrowheads="1"/>
          </p:cNvSpPr>
          <p:nvPr/>
        </p:nvSpPr>
        <p:spPr bwMode="auto">
          <a:xfrm>
            <a:off x="505776" y="3178524"/>
            <a:ext cx="5172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b="1">
                <a:solidFill>
                  <a:srgbClr val="000000"/>
                </a:solidFill>
                <a:latin typeface="Courier New" panose="02070309020205020404" pitchFamily="49" charset="0"/>
              </a:rPr>
              <a:t>float tryMe(int x, float y)</a:t>
            </a:r>
          </a:p>
          <a:p>
            <a:pPr eaLnBrk="1" fontAlgn="base" hangingPunct="1">
              <a:spcBef>
                <a:spcPct val="0"/>
              </a:spcBef>
              <a:spcAft>
                <a:spcPct val="0"/>
              </a:spcAft>
            </a:pPr>
            <a:r>
              <a:rPr lang="en-US" b="1">
                <a:solidFill>
                  <a:srgbClr val="000000"/>
                </a:solidFill>
                <a:latin typeface="Courier New" panose="02070309020205020404" pitchFamily="49" charset="0"/>
              </a:rPr>
              <a:t>{</a:t>
            </a:r>
          </a:p>
          <a:p>
            <a:pPr eaLnBrk="1" fontAlgn="base" hangingPunct="1">
              <a:spcBef>
                <a:spcPct val="0"/>
              </a:spcBef>
              <a:spcAft>
                <a:spcPct val="0"/>
              </a:spcAft>
            </a:pPr>
            <a:r>
              <a:rPr lang="en-US" b="1">
                <a:solidFill>
                  <a:srgbClr val="000000"/>
                </a:solidFill>
                <a:latin typeface="Courier New" panose="02070309020205020404" pitchFamily="49" charset="0"/>
              </a:rPr>
              <a:t>   return x*y;</a:t>
            </a:r>
          </a:p>
          <a:p>
            <a:pPr eaLnBrk="1" fontAlgn="base" hangingPunct="1">
              <a:spcBef>
                <a:spcPct val="0"/>
              </a:spcBef>
              <a:spcAft>
                <a:spcPct val="0"/>
              </a:spcAft>
            </a:pPr>
            <a:r>
              <a:rPr lang="en-US" b="1">
                <a:solidFill>
                  <a:srgbClr val="000000"/>
                </a:solidFill>
                <a:latin typeface="Courier New" panose="02070309020205020404" pitchFamily="49" charset="0"/>
              </a:rPr>
              <a:t>}</a:t>
            </a:r>
          </a:p>
        </p:txBody>
      </p:sp>
      <p:grpSp>
        <p:nvGrpSpPr>
          <p:cNvPr id="11" name="Group 14"/>
          <p:cNvGrpSpPr>
            <a:grpSpLocks/>
          </p:cNvGrpSpPr>
          <p:nvPr/>
        </p:nvGrpSpPr>
        <p:grpSpPr bwMode="auto">
          <a:xfrm>
            <a:off x="4772976" y="1927574"/>
            <a:ext cx="3841750" cy="869950"/>
            <a:chOff x="3216" y="1756"/>
            <a:chExt cx="2420" cy="548"/>
          </a:xfrm>
        </p:grpSpPr>
        <p:sp>
          <p:nvSpPr>
            <p:cNvPr id="12" name="Text Box 11"/>
            <p:cNvSpPr txBox="1">
              <a:spLocks noChangeArrowheads="1"/>
            </p:cNvSpPr>
            <p:nvPr/>
          </p:nvSpPr>
          <p:spPr bwMode="auto">
            <a:xfrm>
              <a:off x="3216" y="2054"/>
              <a:ext cx="2420" cy="250"/>
            </a:xfrm>
            <a:prstGeom prst="rect">
              <a:avLst/>
            </a:prstGeom>
            <a:solidFill>
              <a:srgbClr val="F5E985"/>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2000" b="1">
                  <a:solidFill>
                    <a:srgbClr val="000000"/>
                  </a:solidFill>
                  <a:latin typeface="Courier New" panose="02070309020205020404" pitchFamily="49" charset="0"/>
                </a:rPr>
                <a:t>result = tryMe(25, 4.32)</a:t>
              </a:r>
            </a:p>
          </p:txBody>
        </p:sp>
        <p:sp>
          <p:nvSpPr>
            <p:cNvPr id="13" name="Text Box 12"/>
            <p:cNvSpPr txBox="1">
              <a:spLocks noChangeArrowheads="1"/>
            </p:cNvSpPr>
            <p:nvPr/>
          </p:nvSpPr>
          <p:spPr bwMode="auto">
            <a:xfrm>
              <a:off x="3780" y="1756"/>
              <a:ext cx="10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sz="2000" b="1">
                  <a:solidFill>
                    <a:srgbClr val="008000"/>
                  </a:solidFill>
                  <a:latin typeface="Verdana" panose="020B0604030504040204" pitchFamily="34" charset="0"/>
                </a:rPr>
                <a:t>Invocation</a:t>
              </a:r>
              <a:endParaRPr lang="en-US">
                <a:solidFill>
                  <a:srgbClr val="008000"/>
                </a:solidFill>
                <a:latin typeface="Verdana" panose="020B0604030504040204" pitchFamily="34" charset="0"/>
              </a:endParaRPr>
            </a:p>
          </p:txBody>
        </p:sp>
      </p:grpSp>
      <p:cxnSp>
        <p:nvCxnSpPr>
          <p:cNvPr id="14" name="AutoShape 13"/>
          <p:cNvCxnSpPr>
            <a:cxnSpLocks noChangeShapeType="1"/>
            <a:stCxn id="12" idx="2"/>
            <a:endCxn id="10" idx="3"/>
          </p:cNvCxnSpPr>
          <p:nvPr/>
        </p:nvCxnSpPr>
        <p:spPr bwMode="auto">
          <a:xfrm rot="5400000">
            <a:off x="5603238" y="2872137"/>
            <a:ext cx="1165225" cy="1016000"/>
          </a:xfrm>
          <a:prstGeom prst="bentConnector2">
            <a:avLst/>
          </a:prstGeom>
          <a:noFill/>
          <a:ln w="57150">
            <a:solidFill>
              <a:srgbClr val="DE2C28"/>
            </a:solidFill>
            <a:miter lim="800000"/>
            <a:headEnd/>
            <a:tailEnd type="triangle"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402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Parameter List Method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 cung cấp</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một loại phương thức đặc biệt đó là Parameter List, cũng là một trường hợp đặc biệt của Overloading Method.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sz="2800" ker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sz="2800" kern="0" smtClea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sz="2800" ker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sz="2800" kern="0" smtClea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sz="2800" ker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lang="en-US" sz="2800" kern="0" smtClea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smtClean="0">
                <a:solidFill>
                  <a:srgbClr val="002060"/>
                </a:solidFill>
                <a:latin typeface="Cambria" panose="02040503050406030204" pitchFamily="18" charset="0"/>
              </a:rPr>
              <a:t>Ta có thể truyền bao nhiêu đối số kiểu int vào cho phương thức Sum cũng được.</a:t>
            </a: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9" name="Rectangle 8"/>
          <p:cNvSpPr/>
          <p:nvPr/>
        </p:nvSpPr>
        <p:spPr>
          <a:xfrm>
            <a:off x="1828800" y="2667000"/>
            <a:ext cx="6400800" cy="2862322"/>
          </a:xfrm>
          <a:prstGeom prst="rect">
            <a:avLst/>
          </a:prstGeom>
        </p:spPr>
        <p:txBody>
          <a:bodyPr wrap="square">
            <a:spAutoFit/>
          </a:bodyPr>
          <a:lstStyle/>
          <a:p>
            <a:r>
              <a:rPr lang="en-US" sz="2000">
                <a:solidFill>
                  <a:srgbClr val="0000FF"/>
                </a:solidFill>
                <a:highlight>
                  <a:srgbClr val="FFFFFF"/>
                </a:highlight>
                <a:latin typeface="Consolas" panose="020B0609020204030204" pitchFamily="49" charset="0"/>
              </a:rPr>
              <a:t>public</a:t>
            </a:r>
            <a:r>
              <a:rPr lang="en-US" sz="2000">
                <a:solidFill>
                  <a:srgbClr val="000000"/>
                </a:solidFill>
                <a:highlight>
                  <a:srgbClr val="FFFFFF"/>
                </a:highlight>
                <a:latin typeface="Consolas" panose="020B0609020204030204" pitchFamily="49" charset="0"/>
              </a:rPr>
              <a:t> </a:t>
            </a:r>
            <a:r>
              <a:rPr lang="en-US" sz="2000">
                <a:solidFill>
                  <a:srgbClr val="0000FF"/>
                </a:solidFill>
                <a:highlight>
                  <a:srgbClr val="FFFFFF"/>
                </a:highlight>
                <a:latin typeface="Consolas" panose="020B0609020204030204" pitchFamily="49" charset="0"/>
              </a:rPr>
              <a:t>int</a:t>
            </a:r>
            <a:r>
              <a:rPr lang="en-US" sz="2000">
                <a:solidFill>
                  <a:srgbClr val="000000"/>
                </a:solidFill>
                <a:highlight>
                  <a:srgbClr val="FFFFFF"/>
                </a:highlight>
                <a:latin typeface="Consolas" panose="020B0609020204030204" pitchFamily="49" charset="0"/>
              </a:rPr>
              <a:t> Sum(</a:t>
            </a:r>
            <a:r>
              <a:rPr lang="en-US" sz="2000">
                <a:solidFill>
                  <a:srgbClr val="0000FF"/>
                </a:solidFill>
                <a:highlight>
                  <a:srgbClr val="FFFFFF"/>
                </a:highlight>
                <a:latin typeface="Consolas" panose="020B0609020204030204" pitchFamily="49" charset="0"/>
              </a:rPr>
              <a:t>params</a:t>
            </a:r>
            <a:r>
              <a:rPr lang="en-US" sz="2000">
                <a:solidFill>
                  <a:srgbClr val="000000"/>
                </a:solidFill>
                <a:highlight>
                  <a:srgbClr val="FFFFFF"/>
                </a:highlight>
                <a:latin typeface="Consolas" panose="020B0609020204030204" pitchFamily="49" charset="0"/>
              </a:rPr>
              <a:t>  </a:t>
            </a:r>
            <a:r>
              <a:rPr lang="en-US" sz="2000">
                <a:solidFill>
                  <a:srgbClr val="0000FF"/>
                </a:solidFill>
                <a:highlight>
                  <a:srgbClr val="FFFFFF"/>
                </a:highlight>
                <a:latin typeface="Consolas" panose="020B0609020204030204" pitchFamily="49" charset="0"/>
              </a:rPr>
              <a:t>int</a:t>
            </a:r>
            <a:r>
              <a:rPr lang="en-US" sz="2000">
                <a:solidFill>
                  <a:srgbClr val="000000"/>
                </a:solidFill>
                <a:highlight>
                  <a:srgbClr val="FFFFFF"/>
                </a:highlight>
                <a:latin typeface="Consolas" panose="020B0609020204030204" pitchFamily="49" charset="0"/>
              </a:rPr>
              <a:t>  []arr)</a:t>
            </a:r>
          </a:p>
          <a:p>
            <a:r>
              <a:rPr lang="en-US" sz="2000" smtClean="0">
                <a:solidFill>
                  <a:srgbClr val="000000"/>
                </a:solidFill>
                <a:highlight>
                  <a:srgbClr val="FFFFFF"/>
                </a:highlight>
                <a:latin typeface="Consolas" panose="020B0609020204030204" pitchFamily="49" charset="0"/>
              </a:rPr>
              <a:t>{</a:t>
            </a:r>
            <a:endParaRPr lang="en-US" sz="2000">
              <a:solidFill>
                <a:srgbClr val="000000"/>
              </a:solidFill>
              <a:highlight>
                <a:srgbClr val="FFFFFF"/>
              </a:highlight>
              <a:latin typeface="Consolas" panose="020B0609020204030204" pitchFamily="49" charset="0"/>
            </a:endParaRPr>
          </a:p>
          <a:p>
            <a:r>
              <a:rPr lang="en-US" sz="2000" smtClean="0">
                <a:solidFill>
                  <a:srgbClr val="0000FF"/>
                </a:solidFill>
                <a:highlight>
                  <a:srgbClr val="FFFFFF"/>
                </a:highlight>
                <a:latin typeface="Consolas" panose="020B0609020204030204" pitchFamily="49" charset="0"/>
              </a:rPr>
              <a:t>    int</a:t>
            </a:r>
            <a:r>
              <a:rPr lang="en-US" sz="2000" smtClean="0">
                <a:solidFill>
                  <a:srgbClr val="000000"/>
                </a:solidFill>
                <a:highlight>
                  <a:srgbClr val="FFFFFF"/>
                </a:highlight>
                <a:latin typeface="Consolas" panose="020B0609020204030204" pitchFamily="49" charset="0"/>
              </a:rPr>
              <a:t> </a:t>
            </a:r>
            <a:r>
              <a:rPr lang="en-US" sz="2000">
                <a:solidFill>
                  <a:srgbClr val="000000"/>
                </a:solidFill>
                <a:highlight>
                  <a:srgbClr val="FFFFFF"/>
                </a:highlight>
                <a:latin typeface="Consolas" panose="020B0609020204030204" pitchFamily="49" charset="0"/>
              </a:rPr>
              <a:t>s = 0;</a:t>
            </a:r>
          </a:p>
          <a:p>
            <a:r>
              <a:rPr lang="en-US" sz="2000">
                <a:solidFill>
                  <a:srgbClr val="000000"/>
                </a:solidFill>
                <a:highlight>
                  <a:srgbClr val="FFFFFF"/>
                </a:highlight>
                <a:latin typeface="Consolas" panose="020B0609020204030204" pitchFamily="49" charset="0"/>
              </a:rPr>
              <a:t>    </a:t>
            </a:r>
            <a:r>
              <a:rPr lang="en-US" sz="2000" smtClean="0">
                <a:solidFill>
                  <a:srgbClr val="0000FF"/>
                </a:solidFill>
                <a:highlight>
                  <a:srgbClr val="FFFFFF"/>
                </a:highlight>
                <a:latin typeface="Consolas" panose="020B0609020204030204" pitchFamily="49" charset="0"/>
              </a:rPr>
              <a:t>foreach</a:t>
            </a:r>
            <a:r>
              <a:rPr lang="en-US" sz="2000" smtClean="0">
                <a:solidFill>
                  <a:srgbClr val="000000"/>
                </a:solidFill>
                <a:highlight>
                  <a:srgbClr val="FFFFFF"/>
                </a:highlight>
                <a:latin typeface="Consolas" panose="020B0609020204030204" pitchFamily="49" charset="0"/>
              </a:rPr>
              <a:t>(</a:t>
            </a:r>
            <a:r>
              <a:rPr lang="en-US" sz="2000" smtClean="0">
                <a:solidFill>
                  <a:srgbClr val="0000FF"/>
                </a:solidFill>
                <a:highlight>
                  <a:srgbClr val="FFFFFF"/>
                </a:highlight>
                <a:latin typeface="Consolas" panose="020B0609020204030204" pitchFamily="49" charset="0"/>
              </a:rPr>
              <a:t>int</a:t>
            </a:r>
            <a:r>
              <a:rPr lang="en-US" sz="2000" smtClean="0">
                <a:solidFill>
                  <a:srgbClr val="000000"/>
                </a:solidFill>
                <a:highlight>
                  <a:srgbClr val="FFFFFF"/>
                </a:highlight>
                <a:latin typeface="Consolas" panose="020B0609020204030204" pitchFamily="49" charset="0"/>
              </a:rPr>
              <a:t> </a:t>
            </a:r>
            <a:r>
              <a:rPr lang="en-US" sz="2000">
                <a:solidFill>
                  <a:srgbClr val="000000"/>
                </a:solidFill>
                <a:highlight>
                  <a:srgbClr val="FFFFFF"/>
                </a:highlight>
                <a:latin typeface="Consolas" panose="020B0609020204030204" pitchFamily="49" charset="0"/>
              </a:rPr>
              <a:t>x </a:t>
            </a:r>
            <a:r>
              <a:rPr lang="en-US" sz="2000">
                <a:solidFill>
                  <a:srgbClr val="0000FF"/>
                </a:solidFill>
                <a:highlight>
                  <a:srgbClr val="FFFFFF"/>
                </a:highlight>
                <a:latin typeface="Consolas" panose="020B0609020204030204" pitchFamily="49" charset="0"/>
              </a:rPr>
              <a:t>in</a:t>
            </a:r>
            <a:r>
              <a:rPr lang="en-US" sz="2000">
                <a:solidFill>
                  <a:srgbClr val="000000"/>
                </a:solidFill>
                <a:highlight>
                  <a:srgbClr val="FFFFFF"/>
                </a:highlight>
                <a:latin typeface="Consolas" panose="020B0609020204030204" pitchFamily="49" charset="0"/>
              </a:rPr>
              <a:t> arr)</a:t>
            </a:r>
          </a:p>
          <a:p>
            <a:r>
              <a:rPr lang="en-US" sz="2000">
                <a:solidFill>
                  <a:srgbClr val="000000"/>
                </a:solidFill>
                <a:highlight>
                  <a:srgbClr val="FFFFFF"/>
                </a:highlight>
                <a:latin typeface="Consolas" panose="020B0609020204030204" pitchFamily="49" charset="0"/>
              </a:rPr>
              <a:t>    </a:t>
            </a:r>
            <a:r>
              <a:rPr lang="en-US" sz="2000" smtClean="0">
                <a:solidFill>
                  <a:srgbClr val="000000"/>
                </a:solidFill>
                <a:highlight>
                  <a:srgbClr val="FFFFFF"/>
                </a:highlight>
                <a:latin typeface="Consolas" panose="020B0609020204030204" pitchFamily="49" charset="0"/>
              </a:rPr>
              <a:t>{</a:t>
            </a:r>
            <a:endParaRPr lang="en-US" sz="2000">
              <a:solidFill>
                <a:srgbClr val="000000"/>
              </a:solidFill>
              <a:highlight>
                <a:srgbClr val="FFFFFF"/>
              </a:highlight>
              <a:latin typeface="Consolas" panose="020B0609020204030204" pitchFamily="49" charset="0"/>
            </a:endParaRPr>
          </a:p>
          <a:p>
            <a:r>
              <a:rPr lang="en-US" sz="2000">
                <a:solidFill>
                  <a:srgbClr val="000000"/>
                </a:solidFill>
                <a:highlight>
                  <a:srgbClr val="FFFFFF"/>
                </a:highlight>
                <a:latin typeface="Consolas" panose="020B0609020204030204" pitchFamily="49" charset="0"/>
              </a:rPr>
              <a:t>    </a:t>
            </a:r>
            <a:r>
              <a:rPr lang="en-US" sz="2000" smtClean="0">
                <a:solidFill>
                  <a:srgbClr val="000000"/>
                </a:solidFill>
                <a:highlight>
                  <a:srgbClr val="FFFFFF"/>
                </a:highlight>
                <a:latin typeface="Consolas" panose="020B0609020204030204" pitchFamily="49" charset="0"/>
              </a:rPr>
              <a:t> s </a:t>
            </a:r>
            <a:r>
              <a:rPr lang="en-US" sz="2000">
                <a:solidFill>
                  <a:srgbClr val="000000"/>
                </a:solidFill>
                <a:highlight>
                  <a:srgbClr val="FFFFFF"/>
                </a:highlight>
                <a:latin typeface="Consolas" panose="020B0609020204030204" pitchFamily="49" charset="0"/>
              </a:rPr>
              <a:t>+= x;</a:t>
            </a:r>
          </a:p>
          <a:p>
            <a:r>
              <a:rPr lang="en-US" sz="2000">
                <a:solidFill>
                  <a:srgbClr val="000000"/>
                </a:solidFill>
                <a:highlight>
                  <a:srgbClr val="FFFFFF"/>
                </a:highlight>
                <a:latin typeface="Consolas" panose="020B0609020204030204" pitchFamily="49" charset="0"/>
              </a:rPr>
              <a:t>    </a:t>
            </a:r>
            <a:r>
              <a:rPr lang="en-US" sz="2000" smtClean="0">
                <a:solidFill>
                  <a:srgbClr val="000000"/>
                </a:solidFill>
                <a:highlight>
                  <a:srgbClr val="FFFFFF"/>
                </a:highlight>
                <a:latin typeface="Consolas" panose="020B0609020204030204" pitchFamily="49" charset="0"/>
              </a:rPr>
              <a:t>}</a:t>
            </a:r>
            <a:endParaRPr lang="en-US" sz="2000">
              <a:solidFill>
                <a:srgbClr val="000000"/>
              </a:solidFill>
              <a:highlight>
                <a:srgbClr val="FFFFFF"/>
              </a:highlight>
              <a:latin typeface="Consolas" panose="020B0609020204030204" pitchFamily="49" charset="0"/>
            </a:endParaRPr>
          </a:p>
          <a:p>
            <a:r>
              <a:rPr lang="en-US" sz="2000" smtClean="0">
                <a:solidFill>
                  <a:srgbClr val="0000FF"/>
                </a:solidFill>
                <a:highlight>
                  <a:srgbClr val="FFFFFF"/>
                </a:highlight>
                <a:latin typeface="Consolas" panose="020B0609020204030204" pitchFamily="49" charset="0"/>
              </a:rPr>
              <a:t>    return</a:t>
            </a:r>
            <a:r>
              <a:rPr lang="en-US" sz="2000" smtClean="0">
                <a:solidFill>
                  <a:srgbClr val="000000"/>
                </a:solidFill>
                <a:highlight>
                  <a:srgbClr val="FFFFFF"/>
                </a:highlight>
                <a:latin typeface="Consolas" panose="020B0609020204030204" pitchFamily="49" charset="0"/>
              </a:rPr>
              <a:t> </a:t>
            </a:r>
            <a:r>
              <a:rPr lang="en-US" sz="2000">
                <a:solidFill>
                  <a:srgbClr val="000000"/>
                </a:solidFill>
                <a:highlight>
                  <a:srgbClr val="FFFFFF"/>
                </a:highlight>
                <a:latin typeface="Consolas" panose="020B0609020204030204" pitchFamily="49" charset="0"/>
              </a:rPr>
              <a:t>s;</a:t>
            </a:r>
          </a:p>
          <a:p>
            <a:r>
              <a:rPr lang="en-US" sz="2000" smtClean="0">
                <a:solidFill>
                  <a:srgbClr val="000000"/>
                </a:solidFill>
                <a:highlight>
                  <a:srgbClr val="FFFFFF"/>
                </a:highlight>
                <a:latin typeface="Consolas" panose="020B0609020204030204" pitchFamily="49" charset="0"/>
              </a:rPr>
              <a:t>}</a:t>
            </a:r>
            <a:endParaRPr lang="en-US" sz="4800"/>
          </a:p>
        </p:txBody>
      </p:sp>
      <p:sp>
        <p:nvSpPr>
          <p:cNvPr id="10" name="Rectangle 9"/>
          <p:cNvSpPr/>
          <p:nvPr/>
        </p:nvSpPr>
        <p:spPr>
          <a:xfrm>
            <a:off x="6373975" y="3767137"/>
            <a:ext cx="2084225" cy="923330"/>
          </a:xfrm>
          <a:prstGeom prst="rect">
            <a:avLst/>
          </a:prstGeom>
        </p:spPr>
        <p:txBody>
          <a:bodyPr wrap="none">
            <a:spAutoFit/>
          </a:bodyPr>
          <a:lstStyle/>
          <a:p>
            <a:r>
              <a:rPr lang="en-US">
                <a:solidFill>
                  <a:srgbClr val="FF0000"/>
                </a:solidFill>
                <a:highlight>
                  <a:srgbClr val="FFFFFF"/>
                </a:highlight>
                <a:latin typeface="Consolas" panose="020B0609020204030204" pitchFamily="49" charset="0"/>
              </a:rPr>
              <a:t>Sum(1, 2, 4</a:t>
            </a:r>
            <a:r>
              <a:rPr lang="en-US" smtClean="0">
                <a:solidFill>
                  <a:srgbClr val="FF0000"/>
                </a:solidFill>
                <a:highlight>
                  <a:srgbClr val="FFFFFF"/>
                </a:highlight>
                <a:latin typeface="Consolas" panose="020B0609020204030204" pitchFamily="49" charset="0"/>
              </a:rPr>
              <a:t>)</a:t>
            </a:r>
          </a:p>
          <a:p>
            <a:r>
              <a:rPr lang="en-US">
                <a:solidFill>
                  <a:srgbClr val="FF0000"/>
                </a:solidFill>
                <a:highlight>
                  <a:srgbClr val="FFFFFF"/>
                </a:highlight>
                <a:latin typeface="Consolas" panose="020B0609020204030204" pitchFamily="49" charset="0"/>
              </a:rPr>
              <a:t>Sum</a:t>
            </a:r>
            <a:r>
              <a:rPr lang="en-US" smtClean="0">
                <a:solidFill>
                  <a:srgbClr val="FF0000"/>
                </a:solidFill>
                <a:highlight>
                  <a:srgbClr val="FFFFFF"/>
                </a:highlight>
                <a:latin typeface="Consolas" panose="020B0609020204030204" pitchFamily="49" charset="0"/>
              </a:rPr>
              <a:t>()</a:t>
            </a:r>
            <a:endParaRPr lang="en-US">
              <a:solidFill>
                <a:srgbClr val="FF0000"/>
              </a:solidFill>
              <a:highlight>
                <a:srgbClr val="FFFFFF"/>
              </a:highlight>
              <a:latin typeface="Consolas" panose="020B0609020204030204" pitchFamily="49" charset="0"/>
            </a:endParaRPr>
          </a:p>
          <a:p>
            <a:r>
              <a:rPr lang="en-US">
                <a:solidFill>
                  <a:srgbClr val="FF0000"/>
                </a:solidFill>
                <a:highlight>
                  <a:srgbClr val="FFFFFF"/>
                </a:highlight>
                <a:latin typeface="Consolas" panose="020B0609020204030204" pitchFamily="49" charset="0"/>
              </a:rPr>
              <a:t>Sum(1, </a:t>
            </a:r>
            <a:r>
              <a:rPr lang="en-US" smtClean="0">
                <a:solidFill>
                  <a:srgbClr val="FF0000"/>
                </a:solidFill>
                <a:highlight>
                  <a:srgbClr val="FFFFFF"/>
                </a:highlight>
                <a:latin typeface="Consolas" panose="020B0609020204030204" pitchFamily="49" charset="0"/>
              </a:rPr>
              <a:t>5, -8,2)</a:t>
            </a:r>
            <a:endParaRPr lang="en-US">
              <a:solidFill>
                <a:srgbClr val="FF0000"/>
              </a:solidFill>
            </a:endParaRPr>
          </a:p>
        </p:txBody>
      </p:sp>
    </p:spTree>
    <p:extLst>
      <p:ext uri="{BB962C8B-B14F-4D97-AF65-F5344CB8AC3E}">
        <p14:creationId xmlns:p14="http://schemas.microsoft.com/office/powerpoint/2010/main" val="1280999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Alias và cơ chế gom rác tự động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Alias</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là đặc điểm mà trên một ô nhớ có nhiều biến đối tượng cùng trỏ tới.</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smtClean="0">
                <a:solidFill>
                  <a:srgbClr val="002060"/>
                </a:solidFill>
                <a:latin typeface="Cambria" panose="02040503050406030204" pitchFamily="18" charset="0"/>
              </a:rPr>
              <a:t>Ví dụ:</a:t>
            </a: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r>
              <a:rPr kumimoji="0" lang="en-US" sz="2800" b="0" i="0" u="none" strike="noStrike" kern="0" cap="none" spc="0" normalizeH="0" noProof="0" smtClean="0">
                <a:ln>
                  <a:noFill/>
                </a:ln>
                <a:solidFill>
                  <a:srgbClr val="002060"/>
                </a:solidFill>
                <a:effectLst/>
                <a:uLnTx/>
                <a:uFillTx/>
                <a:latin typeface="Cambria" panose="02040503050406030204" pitchFamily="18" charset="0"/>
              </a:rPr>
              <a:t>PhanSo psA=</a:t>
            </a:r>
            <a:r>
              <a:rPr kumimoji="0" lang="en-US" sz="2800" b="0" i="0" u="none" strike="noStrike" kern="0" cap="none" spc="0" normalizeH="0" noProof="0" smtClean="0">
                <a:ln>
                  <a:noFill/>
                </a:ln>
                <a:solidFill>
                  <a:srgbClr val="FF0000"/>
                </a:solidFill>
                <a:effectLst/>
                <a:uLnTx/>
                <a:uFillTx/>
                <a:latin typeface="Cambria" panose="02040503050406030204" pitchFamily="18" charset="0"/>
              </a:rPr>
              <a:t>new</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PhanSo(1,5);</a:t>
            </a: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r>
              <a:rPr lang="en-US" sz="2800" kern="0" smtClean="0">
                <a:solidFill>
                  <a:srgbClr val="002060"/>
                </a:solidFill>
                <a:latin typeface="Cambria" panose="02040503050406030204" pitchFamily="18" charset="0"/>
              </a:rPr>
              <a:t>PhanSo psB=</a:t>
            </a:r>
            <a:r>
              <a:rPr lang="en-US" sz="2800" kern="0" smtClean="0">
                <a:solidFill>
                  <a:srgbClr val="FF0000"/>
                </a:solidFill>
                <a:latin typeface="Cambria" panose="02040503050406030204" pitchFamily="18" charset="0"/>
              </a:rPr>
              <a:t>new</a:t>
            </a:r>
            <a:r>
              <a:rPr lang="en-US" sz="2800" kern="0" smtClean="0">
                <a:solidFill>
                  <a:srgbClr val="002060"/>
                </a:solidFill>
                <a:latin typeface="Cambria" panose="02040503050406030204" pitchFamily="18" charset="0"/>
              </a:rPr>
              <a:t> PhanSo(3,7);</a:t>
            </a:r>
            <a:endParaRPr kumimoji="0" lang="en-US" sz="2800" b="0" i="0" u="none" strike="noStrike" kern="0" cap="none" spc="0" normalizeH="0" noProof="0" smtClean="0">
              <a:ln>
                <a:noFill/>
              </a:ln>
              <a:solidFill>
                <a:srgbClr val="002060"/>
              </a:solidFill>
              <a:effectLst/>
              <a:uLnTx/>
              <a:uFillTx/>
              <a:latin typeface="Cambria" panose="02040503050406030204" pitchFamily="18" charset="0"/>
            </a:endParaRP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Lúc</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này trên thanh RAM sẽ có 2 ô nhớ cấp phát cho 2 đối tượng phân số được quản lý bởi 2 biến đối tượng psA và psB</a:t>
            </a: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9" name="Isosceles Triangle 8"/>
          <p:cNvSpPr/>
          <p:nvPr/>
        </p:nvSpPr>
        <p:spPr>
          <a:xfrm>
            <a:off x="3333465" y="5095875"/>
            <a:ext cx="1905000" cy="12954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latin typeface="Cambria" panose="02040503050406030204" pitchFamily="18" charset="0"/>
              </a:rPr>
              <a:t>Vùng nhớ A</a:t>
            </a:r>
            <a:endParaRPr lang="en-US">
              <a:latin typeface="Cambria" panose="02040503050406030204" pitchFamily="18" charset="0"/>
            </a:endParaRPr>
          </a:p>
        </p:txBody>
      </p:sp>
      <p:sp>
        <p:nvSpPr>
          <p:cNvPr id="10" name="Isosceles Triangle 9"/>
          <p:cNvSpPr/>
          <p:nvPr/>
        </p:nvSpPr>
        <p:spPr>
          <a:xfrm>
            <a:off x="6149451" y="5009510"/>
            <a:ext cx="1905000" cy="12954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latin typeface="Cambria" panose="02040503050406030204" pitchFamily="18" charset="0"/>
              </a:rPr>
              <a:t>Vùng nhớ B</a:t>
            </a:r>
            <a:endParaRPr lang="en-US">
              <a:latin typeface="Cambria" panose="02040503050406030204" pitchFamily="18" charset="0"/>
            </a:endParaRPr>
          </a:p>
        </p:txBody>
      </p:sp>
      <p:sp>
        <p:nvSpPr>
          <p:cNvPr id="11" name="Oval Callout 10"/>
          <p:cNvSpPr/>
          <p:nvPr/>
        </p:nvSpPr>
        <p:spPr>
          <a:xfrm>
            <a:off x="2761965" y="4609531"/>
            <a:ext cx="990600" cy="685800"/>
          </a:xfrm>
          <a:prstGeom prst="wedgeEllipseCallout">
            <a:avLst>
              <a:gd name="adj1" fmla="val 63208"/>
              <a:gd name="adj2" fmla="val 7842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psA</a:t>
            </a:r>
            <a:endParaRPr lang="en-US">
              <a:latin typeface="Cambria" panose="02040503050406030204" pitchFamily="18" charset="0"/>
            </a:endParaRPr>
          </a:p>
        </p:txBody>
      </p:sp>
      <p:sp>
        <p:nvSpPr>
          <p:cNvPr id="12" name="Oval Callout 11"/>
          <p:cNvSpPr/>
          <p:nvPr/>
        </p:nvSpPr>
        <p:spPr>
          <a:xfrm>
            <a:off x="8042510" y="4545655"/>
            <a:ext cx="990600" cy="685800"/>
          </a:xfrm>
          <a:prstGeom prst="wedgeEllipseCallout">
            <a:avLst>
              <a:gd name="adj1" fmla="val -114519"/>
              <a:gd name="adj2" fmla="val 744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psB</a:t>
            </a:r>
            <a:endParaRPr lang="en-US">
              <a:latin typeface="Cambria" panose="02040503050406030204" pitchFamily="18" charset="0"/>
            </a:endParaRPr>
          </a:p>
        </p:txBody>
      </p:sp>
    </p:spTree>
    <p:extLst>
      <p:ext uri="{BB962C8B-B14F-4D97-AF65-F5344CB8AC3E}">
        <p14:creationId xmlns:p14="http://schemas.microsoft.com/office/powerpoint/2010/main" val="2631222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Alias và cơ chế gom rác tự động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smtClean="0">
                <a:solidFill>
                  <a:srgbClr val="002060"/>
                </a:solidFill>
                <a:latin typeface="Cambria" panose="02040503050406030204" pitchFamily="18" charset="0"/>
              </a:rPr>
              <a:t>Giả sử ta thực hiện lệnh: </a:t>
            </a: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r>
              <a:rPr lang="en-US" sz="2800" kern="0" smtClean="0">
                <a:solidFill>
                  <a:srgbClr val="002060"/>
                </a:solidFill>
                <a:latin typeface="Cambria" panose="02040503050406030204" pitchFamily="18" charset="0"/>
              </a:rPr>
              <a:t>psA=psB;</a:t>
            </a:r>
          </a:p>
          <a:p>
            <a:pPr marL="0" marR="0" lvl="0" indent="0" algn="just" defTabSz="914400" rtl="0" eaLnBrk="1" fontAlgn="base" latinLnBrk="0" hangingPunct="1">
              <a:lnSpc>
                <a:spcPct val="100000"/>
              </a:lnSpc>
              <a:spcBef>
                <a:spcPct val="20000"/>
              </a:spcBef>
              <a:spcAft>
                <a:spcPct val="0"/>
              </a:spcAft>
              <a:buClr>
                <a:srgbClr val="3DC5C5"/>
              </a:buClr>
              <a:buSzTx/>
              <a:buNone/>
              <a:tabLst/>
              <a:defRPr/>
            </a:pPr>
            <a:r>
              <a:rPr kumimoji="0" lang="en-US" sz="2800" b="0" i="0" u="none" strike="noStrike" kern="0" cap="none" spc="0" normalizeH="0" noProof="0" smtClean="0">
                <a:ln>
                  <a:noFill/>
                </a:ln>
                <a:solidFill>
                  <a:srgbClr val="002060"/>
                </a:solidFill>
                <a:effectLst/>
                <a:uLnTx/>
                <a:uFillTx/>
                <a:latin typeface="Cambria" panose="02040503050406030204" pitchFamily="18" charset="0"/>
                <a:sym typeface="Wingdings" panose="05000000000000000000" pitchFamily="2" charset="2"/>
              </a:rPr>
              <a:t> Ngôn ngữ nói “Phân số A bằng Phân số B”, nhưng hệ thống máy tính sẽ làm việc theo cơ chế “Phân số A trỏ tới vùng nhớ mà phân số B đang quản lý”. Hay nói cách khác “Vùng nhớ B” bây giờ có 2 biến đối tượng cùng trỏ tới(cùng quản lý)</a:t>
            </a: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3" name="Isosceles Triangle 22"/>
          <p:cNvSpPr/>
          <p:nvPr/>
        </p:nvSpPr>
        <p:spPr>
          <a:xfrm>
            <a:off x="2670414" y="4886965"/>
            <a:ext cx="1905000" cy="12954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latin typeface="Cambria" panose="02040503050406030204" pitchFamily="18" charset="0"/>
              </a:rPr>
              <a:t>Vùng nhớ A</a:t>
            </a:r>
            <a:endParaRPr lang="en-US">
              <a:latin typeface="Cambria" panose="02040503050406030204" pitchFamily="18" charset="0"/>
            </a:endParaRPr>
          </a:p>
        </p:txBody>
      </p:sp>
      <p:sp>
        <p:nvSpPr>
          <p:cNvPr id="24" name="Isosceles Triangle 23"/>
          <p:cNvSpPr/>
          <p:nvPr/>
        </p:nvSpPr>
        <p:spPr>
          <a:xfrm>
            <a:off x="5486400" y="4800600"/>
            <a:ext cx="1905000" cy="12954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latin typeface="Cambria" panose="02040503050406030204" pitchFamily="18" charset="0"/>
              </a:rPr>
              <a:t>Vùng nhớ B</a:t>
            </a:r>
            <a:endParaRPr lang="en-US">
              <a:latin typeface="Cambria" panose="02040503050406030204" pitchFamily="18" charset="0"/>
            </a:endParaRPr>
          </a:p>
        </p:txBody>
      </p:sp>
      <p:sp>
        <p:nvSpPr>
          <p:cNvPr id="25" name="Oval Callout 24"/>
          <p:cNvSpPr/>
          <p:nvPr/>
        </p:nvSpPr>
        <p:spPr>
          <a:xfrm>
            <a:off x="2098914" y="4400621"/>
            <a:ext cx="990600" cy="685800"/>
          </a:xfrm>
          <a:prstGeom prst="wedgeEllipseCallout">
            <a:avLst>
              <a:gd name="adj1" fmla="val 374574"/>
              <a:gd name="adj2" fmla="val 2867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psA</a:t>
            </a:r>
            <a:endParaRPr lang="en-US">
              <a:latin typeface="Cambria" panose="02040503050406030204" pitchFamily="18" charset="0"/>
            </a:endParaRPr>
          </a:p>
        </p:txBody>
      </p:sp>
      <p:sp>
        <p:nvSpPr>
          <p:cNvPr id="26" name="Oval Callout 25"/>
          <p:cNvSpPr/>
          <p:nvPr/>
        </p:nvSpPr>
        <p:spPr>
          <a:xfrm>
            <a:off x="7379459" y="4336745"/>
            <a:ext cx="990600" cy="685800"/>
          </a:xfrm>
          <a:prstGeom prst="wedgeEllipseCallout">
            <a:avLst>
              <a:gd name="adj1" fmla="val -114519"/>
              <a:gd name="adj2" fmla="val 744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psB</a:t>
            </a:r>
            <a:endParaRPr lang="en-US">
              <a:latin typeface="Cambria" panose="02040503050406030204" pitchFamily="18" charset="0"/>
            </a:endParaRPr>
          </a:p>
        </p:txBody>
      </p:sp>
    </p:spTree>
    <p:extLst>
      <p:ext uri="{BB962C8B-B14F-4D97-AF65-F5344CB8AC3E}">
        <p14:creationId xmlns:p14="http://schemas.microsoft.com/office/powerpoint/2010/main" val="3666301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Alias và cơ chế gom rác tự động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smtClean="0">
                <a:solidFill>
                  <a:srgbClr val="002060"/>
                </a:solidFill>
                <a:latin typeface="Cambria" panose="02040503050406030204" pitchFamily="18" charset="0"/>
              </a:rPr>
              <a:t>Như vậy đã xuất hiện Alias ở “vùng nhớ B”. Lúc này sẽ xảy ra 2 hiện tượng như sau:</a:t>
            </a:r>
          </a:p>
          <a:p>
            <a:pPr lvl="1" indent="-342900" algn="just">
              <a:buClr>
                <a:srgbClr val="3DC5C5"/>
              </a:buClr>
              <a:buFont typeface="Wingdings" pitchFamily="2" charset="2"/>
              <a:buChar char="v"/>
              <a:defRPr/>
            </a:pPr>
            <a:r>
              <a:rPr kumimoji="0" lang="en-US" sz="2400" b="0" i="0" u="none" strike="noStrike" kern="0" cap="none" spc="0" normalizeH="0" baseline="0" noProof="0" smtClean="0">
                <a:ln>
                  <a:noFill/>
                </a:ln>
                <a:solidFill>
                  <a:srgbClr val="002060"/>
                </a:solidFill>
                <a:effectLst/>
                <a:uLnTx/>
                <a:uFillTx/>
                <a:latin typeface="Cambria" panose="02040503050406030204" pitchFamily="18" charset="0"/>
              </a:rPr>
              <a:t>Tại</a:t>
            </a:r>
            <a:r>
              <a:rPr kumimoji="0" lang="en-US" sz="2400" b="0" i="0" u="none" strike="noStrike" kern="0" cap="none" spc="0" normalizeH="0" noProof="0" smtClean="0">
                <a:ln>
                  <a:noFill/>
                </a:ln>
                <a:solidFill>
                  <a:srgbClr val="002060"/>
                </a:solidFill>
                <a:effectLst/>
                <a:uLnTx/>
                <a:uFillTx/>
                <a:latin typeface="Cambria" panose="02040503050406030204" pitchFamily="18" charset="0"/>
              </a:rPr>
              <a:t> “vùng nhớ B”, nếu psA thay đổi thông tin sẽ làm cho psB thay đổi thông tin (vì cả 2 đối tượng này cùng quản lý một vùng nhớ)</a:t>
            </a:r>
          </a:p>
          <a:p>
            <a:pPr lvl="1" indent="-342900" algn="just">
              <a:buClr>
                <a:srgbClr val="3DC5C5"/>
              </a:buClr>
              <a:buFont typeface="Wingdings" pitchFamily="2" charset="2"/>
              <a:buChar char="v"/>
              <a:defRPr/>
            </a:pPr>
            <a:r>
              <a:rPr lang="en-US" sz="2400" kern="0" baseline="0" smtClean="0">
                <a:solidFill>
                  <a:srgbClr val="002060"/>
                </a:solidFill>
                <a:latin typeface="Cambria" panose="02040503050406030204" pitchFamily="18" charset="0"/>
              </a:rPr>
              <a:t>“Vùng nhớ</a:t>
            </a:r>
            <a:r>
              <a:rPr lang="en-US" sz="2400" kern="0" smtClean="0">
                <a:solidFill>
                  <a:srgbClr val="002060"/>
                </a:solidFill>
                <a:latin typeface="Cambria" panose="02040503050406030204" pitchFamily="18" charset="0"/>
              </a:rPr>
              <a:t> A” không còn đối tượng nào tham chiếu tới, lúc này hệ thống sẽ tự động thu hồi bộ nhớ (hủy vùng nhớ A đã cấp trước đó), cơ chế này gọi là cơ chế gom rác tự động</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3" name="Isosceles Triangle 22"/>
          <p:cNvSpPr/>
          <p:nvPr/>
        </p:nvSpPr>
        <p:spPr>
          <a:xfrm>
            <a:off x="2987155" y="4953000"/>
            <a:ext cx="1905000" cy="12954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latin typeface="Cambria" panose="02040503050406030204" pitchFamily="18" charset="0"/>
              </a:rPr>
              <a:t>Vùng nhớ A</a:t>
            </a:r>
            <a:endParaRPr lang="en-US">
              <a:latin typeface="Cambria" panose="02040503050406030204" pitchFamily="18" charset="0"/>
            </a:endParaRPr>
          </a:p>
        </p:txBody>
      </p:sp>
      <p:sp>
        <p:nvSpPr>
          <p:cNvPr id="24" name="Isosceles Triangle 23"/>
          <p:cNvSpPr/>
          <p:nvPr/>
        </p:nvSpPr>
        <p:spPr>
          <a:xfrm>
            <a:off x="5803141" y="4866635"/>
            <a:ext cx="1905000" cy="12954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latin typeface="Cambria" panose="02040503050406030204" pitchFamily="18" charset="0"/>
              </a:rPr>
              <a:t>Vùng nhớ B</a:t>
            </a:r>
            <a:endParaRPr lang="en-US">
              <a:latin typeface="Cambria" panose="02040503050406030204" pitchFamily="18" charset="0"/>
            </a:endParaRPr>
          </a:p>
        </p:txBody>
      </p:sp>
      <p:sp>
        <p:nvSpPr>
          <p:cNvPr id="25" name="Oval Callout 24"/>
          <p:cNvSpPr/>
          <p:nvPr/>
        </p:nvSpPr>
        <p:spPr>
          <a:xfrm>
            <a:off x="2415655" y="4466656"/>
            <a:ext cx="990600" cy="685800"/>
          </a:xfrm>
          <a:prstGeom prst="wedgeEllipseCallout">
            <a:avLst>
              <a:gd name="adj1" fmla="val 374574"/>
              <a:gd name="adj2" fmla="val 2867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psA</a:t>
            </a:r>
            <a:endParaRPr lang="en-US">
              <a:latin typeface="Cambria" panose="02040503050406030204" pitchFamily="18" charset="0"/>
            </a:endParaRPr>
          </a:p>
        </p:txBody>
      </p:sp>
      <p:sp>
        <p:nvSpPr>
          <p:cNvPr id="26" name="Oval Callout 25"/>
          <p:cNvSpPr/>
          <p:nvPr/>
        </p:nvSpPr>
        <p:spPr>
          <a:xfrm>
            <a:off x="7696200" y="4402780"/>
            <a:ext cx="990600" cy="685800"/>
          </a:xfrm>
          <a:prstGeom prst="wedgeEllipseCallout">
            <a:avLst>
              <a:gd name="adj1" fmla="val -114519"/>
              <a:gd name="adj2" fmla="val 744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psB</a:t>
            </a:r>
            <a:endParaRPr lang="en-US">
              <a:latin typeface="Cambria" panose="02040503050406030204" pitchFamily="18" charset="0"/>
            </a:endParaRPr>
          </a:p>
        </p:txBody>
      </p:sp>
      <p:sp>
        <p:nvSpPr>
          <p:cNvPr id="9" name="Multiply 8"/>
          <p:cNvSpPr/>
          <p:nvPr/>
        </p:nvSpPr>
        <p:spPr>
          <a:xfrm>
            <a:off x="3520555" y="4953000"/>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091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Alias và cơ chế gom rác tự động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sz="2800" kern="0" noProof="0" smtClean="0">
                <a:solidFill>
                  <a:srgbClr val="002060"/>
                </a:solidFill>
                <a:latin typeface="Cambria" panose="02040503050406030204" pitchFamily="18" charset="0"/>
              </a:rPr>
              <a:t>Đôi khi trong quá trình thực hiện phần mềm ta có nhu cầu sao chép đối tượng ra (tạo thêm một đối tượng giống y xì đối tượng cũ nhưng nằm ở ô nhớ khác, để ta có thể tự do thay đổi thông tin trên đối tượng sao chép mà không làm ảnh hưởng tới đối tượng gốc). C# hỗ trợ chúng ta hàm </a:t>
            </a:r>
            <a:r>
              <a:rPr lang="en-US" sz="2800" smtClean="0">
                <a:solidFill>
                  <a:srgbClr val="FF0000"/>
                </a:solidFill>
                <a:latin typeface="Cambria" panose="02040503050406030204" pitchFamily="18" charset="0"/>
              </a:rPr>
              <a:t>MemberwiseClone</a:t>
            </a:r>
            <a:r>
              <a:rPr lang="en-US" sz="2800" smtClean="0">
                <a:latin typeface="Cambria" panose="02040503050406030204" pitchFamily="18" charset="0"/>
              </a:rPr>
              <a:t> </a:t>
            </a:r>
            <a:r>
              <a:rPr lang="en-US" sz="2800" smtClean="0">
                <a:solidFill>
                  <a:srgbClr val="002060"/>
                </a:solidFill>
                <a:latin typeface="Cambria" panose="02040503050406030204" pitchFamily="18" charset="0"/>
              </a:rPr>
              <a:t>để sao chép đối tượng</a:t>
            </a:r>
            <a:r>
              <a:rPr lang="en-US" sz="2800" smtClean="0">
                <a:latin typeface="Cambria" panose="02040503050406030204" pitchFamily="18" charset="0"/>
              </a:rPr>
              <a:t>.</a:t>
            </a: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10" name="Rectangle 9"/>
          <p:cNvSpPr/>
          <p:nvPr/>
        </p:nvSpPr>
        <p:spPr>
          <a:xfrm>
            <a:off x="838200" y="4419600"/>
            <a:ext cx="8053490" cy="1200329"/>
          </a:xfrm>
          <a:prstGeom prst="rect">
            <a:avLst/>
          </a:prstGeom>
        </p:spPr>
        <p:txBody>
          <a:bodyPr wrap="square">
            <a:spAutoFit/>
          </a:bodyPr>
          <a:lstStyle/>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PhanSo</a:t>
            </a:r>
            <a:r>
              <a:rPr lang="en-US">
                <a:solidFill>
                  <a:srgbClr val="000000"/>
                </a:solidFill>
                <a:highlight>
                  <a:srgbClr val="FFFFFF"/>
                </a:highlight>
                <a:latin typeface="Consolas" panose="020B0609020204030204" pitchFamily="49" charset="0"/>
              </a:rPr>
              <a:t> copy()</a:t>
            </a:r>
          </a:p>
          <a:p>
            <a:r>
              <a:rPr lang="en-US">
                <a:solidFill>
                  <a:srgbClr val="000000"/>
                </a:solidFill>
                <a:highlight>
                  <a:srgbClr val="FFFFFF"/>
                </a:highlight>
                <a:latin typeface="Consolas" panose="020B0609020204030204" pitchFamily="49" charset="0"/>
              </a:rPr>
              <a:t> </a:t>
            </a:r>
            <a:r>
              <a:rPr lang="en-US" smtClean="0">
                <a:solidFill>
                  <a:srgbClr val="000000"/>
                </a:solidFill>
                <a:highlight>
                  <a:srgbClr val="FFFFFF"/>
                </a:highlight>
                <a:latin typeface="Consolas" panose="020B0609020204030204" pitchFamily="49" charset="0"/>
              </a:rPr>
              <a:t>{</a:t>
            </a:r>
            <a:endParaRPr lang="en-US">
              <a:solidFill>
                <a:srgbClr val="000000"/>
              </a:solidFill>
              <a:highlight>
                <a:srgbClr val="FFFFFF"/>
              </a:highlight>
              <a:latin typeface="Consolas" panose="020B0609020204030204" pitchFamily="49" charset="0"/>
            </a:endParaRPr>
          </a:p>
          <a:p>
            <a:r>
              <a:rPr lang="en-US" smtClean="0">
                <a:solidFill>
                  <a:srgbClr val="0000FF"/>
                </a:solidFill>
                <a:highlight>
                  <a:srgbClr val="FFFFFF"/>
                </a:highlight>
                <a:latin typeface="Consolas" panose="020B0609020204030204" pitchFamily="49" charset="0"/>
              </a:rPr>
              <a:t>     return</a:t>
            </a:r>
            <a:r>
              <a:rPr lang="en-US" smtClean="0">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this</a:t>
            </a:r>
            <a:r>
              <a:rPr lang="en-US">
                <a:solidFill>
                  <a:srgbClr val="000000"/>
                </a:solidFill>
                <a:highlight>
                  <a:srgbClr val="FFFFFF"/>
                </a:highlight>
                <a:latin typeface="Consolas" panose="020B0609020204030204" pitchFamily="49" charset="0"/>
              </a:rPr>
              <a:t>.MemberwiseClone() </a:t>
            </a:r>
            <a:r>
              <a:rPr lang="en-US">
                <a:solidFill>
                  <a:srgbClr val="0000FF"/>
                </a:solidFill>
                <a:highlight>
                  <a:srgbClr val="FFFFFF"/>
                </a:highlight>
                <a:latin typeface="Consolas" panose="020B0609020204030204" pitchFamily="49" charset="0"/>
              </a:rPr>
              <a:t>as</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PhanSo</a:t>
            </a:r>
            <a:r>
              <a:rPr lang="en-US">
                <a:solidFill>
                  <a:srgbClr val="000000"/>
                </a:solidFill>
                <a:highlight>
                  <a:srgbClr val="FFFFFF"/>
                </a:highlight>
                <a:latin typeface="Consolas" panose="020B0609020204030204" pitchFamily="49" charset="0"/>
              </a:rPr>
              <a:t>;</a:t>
            </a:r>
          </a:p>
          <a:p>
            <a:r>
              <a:rPr lang="en-US" smtClean="0">
                <a:solidFill>
                  <a:srgbClr val="000000"/>
                </a:solidFill>
                <a:highlight>
                  <a:srgbClr val="FFFFFF"/>
                </a:highlight>
                <a:latin typeface="Consolas" panose="020B0609020204030204" pitchFamily="49" charset="0"/>
              </a:rPr>
              <a:t> }</a:t>
            </a:r>
            <a:endParaRPr lang="en-US"/>
          </a:p>
        </p:txBody>
      </p:sp>
    </p:spTree>
    <p:extLst>
      <p:ext uri="{BB962C8B-B14F-4D97-AF65-F5344CB8AC3E}">
        <p14:creationId xmlns:p14="http://schemas.microsoft.com/office/powerpoint/2010/main" val="3045150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Định nghĩa</a:t>
              </a:r>
              <a:r>
                <a:rPr lang="en-US" sz="2400" b="1" noProof="0" smtClean="0">
                  <a:latin typeface="Cambria" panose="02040503050406030204" pitchFamily="18" charset="0"/>
                </a:rPr>
                <a:t> Lớp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479321" y="1160501"/>
            <a:ext cx="8229600" cy="5016758"/>
          </a:xfrm>
          <a:prstGeom prst="rect">
            <a:avLst/>
          </a:prstGeom>
          <a:noFill/>
        </p:spPr>
        <p:txBody>
          <a:bodyPr wrap="square" rtlCol="0">
            <a:spAutoFit/>
          </a:bodyPr>
          <a:lstStyle/>
          <a:p>
            <a:r>
              <a:rPr lang="en-US" sz="3200" dirty="0" smtClean="0">
                <a:solidFill>
                  <a:srgbClr val="0000FF"/>
                </a:solidFill>
                <a:latin typeface="Consolas"/>
              </a:rPr>
              <a:t>    class </a:t>
            </a:r>
            <a:r>
              <a:rPr lang="en-US" sz="3200" dirty="0" err="1" smtClean="0">
                <a:solidFill>
                  <a:srgbClr val="2B91AF"/>
                </a:solidFill>
                <a:latin typeface="Consolas"/>
              </a:rPr>
              <a:t>TenLop</a:t>
            </a:r>
            <a:endParaRPr lang="en-US" sz="3200" dirty="0" smtClean="0">
              <a:solidFill>
                <a:srgbClr val="2B91AF"/>
              </a:solidFill>
              <a:latin typeface="Consolas"/>
            </a:endParaRPr>
          </a:p>
          <a:p>
            <a:r>
              <a:rPr lang="en-US" sz="3200" dirty="0" smtClean="0">
                <a:solidFill>
                  <a:srgbClr val="2B91AF"/>
                </a:solidFill>
                <a:latin typeface="Consolas"/>
              </a:rPr>
              <a:t>    {</a:t>
            </a:r>
          </a:p>
          <a:p>
            <a:r>
              <a:rPr lang="en-US" sz="3200" dirty="0" smtClean="0">
                <a:solidFill>
                  <a:srgbClr val="2B91AF"/>
                </a:solidFill>
                <a:latin typeface="Consolas"/>
              </a:rPr>
              <a:t>        </a:t>
            </a:r>
            <a:r>
              <a:rPr lang="en-US" sz="3200" dirty="0" smtClean="0">
                <a:solidFill>
                  <a:srgbClr val="008000"/>
                </a:solidFill>
                <a:latin typeface="Consolas"/>
              </a:rPr>
              <a:t>//</a:t>
            </a:r>
            <a:r>
              <a:rPr lang="en-US" sz="3200" dirty="0" err="1" smtClean="0">
                <a:solidFill>
                  <a:srgbClr val="008000"/>
                </a:solidFill>
                <a:latin typeface="Consolas"/>
              </a:rPr>
              <a:t>khai</a:t>
            </a:r>
            <a:r>
              <a:rPr lang="en-US" sz="3200" dirty="0" smtClean="0">
                <a:solidFill>
                  <a:srgbClr val="008000"/>
                </a:solidFill>
                <a:latin typeface="Consolas"/>
              </a:rPr>
              <a:t> </a:t>
            </a:r>
            <a:r>
              <a:rPr lang="en-US" sz="3200" dirty="0" err="1" smtClean="0">
                <a:solidFill>
                  <a:srgbClr val="008000"/>
                </a:solidFill>
                <a:latin typeface="Consolas"/>
              </a:rPr>
              <a:t>báo</a:t>
            </a:r>
            <a:r>
              <a:rPr lang="en-US" sz="3200" dirty="0" smtClean="0">
                <a:solidFill>
                  <a:srgbClr val="008000"/>
                </a:solidFill>
                <a:latin typeface="Consolas"/>
              </a:rPr>
              <a:t> </a:t>
            </a:r>
            <a:r>
              <a:rPr lang="en-US" sz="3200" dirty="0" err="1" smtClean="0">
                <a:solidFill>
                  <a:srgbClr val="008000"/>
                </a:solidFill>
                <a:latin typeface="Consolas"/>
              </a:rPr>
              <a:t>biến</a:t>
            </a:r>
            <a:r>
              <a:rPr lang="en-US" sz="3200" dirty="0" smtClean="0">
                <a:solidFill>
                  <a:srgbClr val="008000"/>
                </a:solidFill>
                <a:latin typeface="Consolas"/>
              </a:rPr>
              <a:t> </a:t>
            </a:r>
            <a:r>
              <a:rPr lang="en-US" sz="3200" dirty="0" err="1" smtClean="0">
                <a:solidFill>
                  <a:srgbClr val="008000"/>
                </a:solidFill>
                <a:latin typeface="Consolas"/>
              </a:rPr>
              <a:t>lớp</a:t>
            </a:r>
            <a:endParaRPr lang="en-US" sz="3200" dirty="0" smtClean="0">
              <a:solidFill>
                <a:srgbClr val="008000"/>
              </a:solidFill>
              <a:latin typeface="Consolas"/>
            </a:endParaRPr>
          </a:p>
          <a:p>
            <a:r>
              <a:rPr lang="en-US" sz="3200" dirty="0" smtClean="0">
                <a:solidFill>
                  <a:srgbClr val="008000"/>
                </a:solidFill>
                <a:latin typeface="Consolas"/>
              </a:rPr>
              <a:t>        </a:t>
            </a:r>
            <a:r>
              <a:rPr lang="en-US" sz="3200" dirty="0" err="1" smtClean="0">
                <a:solidFill>
                  <a:srgbClr val="0000FF"/>
                </a:solidFill>
                <a:latin typeface="Consolas"/>
              </a:rPr>
              <a:t>kieubien</a:t>
            </a:r>
            <a:r>
              <a:rPr lang="en-US" sz="3200" dirty="0" smtClean="0">
                <a:solidFill>
                  <a:srgbClr val="0000FF"/>
                </a:solidFill>
                <a:latin typeface="Consolas"/>
              </a:rPr>
              <a:t> tenBien1;</a:t>
            </a:r>
          </a:p>
          <a:p>
            <a:r>
              <a:rPr lang="en-US" sz="3200" dirty="0" smtClean="0">
                <a:solidFill>
                  <a:srgbClr val="0000FF"/>
                </a:solidFill>
                <a:latin typeface="Consolas"/>
              </a:rPr>
              <a:t>        </a:t>
            </a:r>
            <a:r>
              <a:rPr lang="en-US" sz="3200" dirty="0" err="1" smtClean="0">
                <a:solidFill>
                  <a:srgbClr val="0000FF"/>
                </a:solidFill>
                <a:latin typeface="Consolas"/>
              </a:rPr>
              <a:t>kieubien</a:t>
            </a:r>
            <a:r>
              <a:rPr lang="en-US" sz="3200" dirty="0" smtClean="0">
                <a:solidFill>
                  <a:srgbClr val="0000FF"/>
                </a:solidFill>
                <a:latin typeface="Consolas"/>
              </a:rPr>
              <a:t> tenBien2;</a:t>
            </a:r>
          </a:p>
          <a:p>
            <a:endParaRPr lang="en-US" sz="3200" dirty="0" smtClean="0">
              <a:solidFill>
                <a:srgbClr val="0000FF"/>
              </a:solidFill>
              <a:latin typeface="Consolas"/>
            </a:endParaRPr>
          </a:p>
          <a:p>
            <a:r>
              <a:rPr lang="vi-VN" sz="3200" dirty="0" smtClean="0">
                <a:solidFill>
                  <a:srgbClr val="0000FF"/>
                </a:solidFill>
                <a:latin typeface="Consolas"/>
              </a:rPr>
              <a:t>        </a:t>
            </a:r>
            <a:r>
              <a:rPr lang="vi-VN" sz="3200" dirty="0" smtClean="0">
                <a:solidFill>
                  <a:srgbClr val="008000"/>
                </a:solidFill>
                <a:latin typeface="Consolas"/>
              </a:rPr>
              <a:t>//khai báo phương thức</a:t>
            </a:r>
          </a:p>
          <a:p>
            <a:r>
              <a:rPr lang="en-US" sz="3200" dirty="0" smtClean="0">
                <a:solidFill>
                  <a:srgbClr val="008000"/>
                </a:solidFill>
                <a:latin typeface="Consolas"/>
              </a:rPr>
              <a:t>        </a:t>
            </a:r>
            <a:r>
              <a:rPr lang="en-US" sz="3200" dirty="0" smtClean="0">
                <a:solidFill>
                  <a:srgbClr val="000066"/>
                </a:solidFill>
                <a:latin typeface="Consolas"/>
              </a:rPr>
              <a:t>PhuongThuc1();</a:t>
            </a:r>
          </a:p>
          <a:p>
            <a:r>
              <a:rPr lang="en-US" sz="3200" dirty="0" smtClean="0">
                <a:solidFill>
                  <a:srgbClr val="000066"/>
                </a:solidFill>
                <a:latin typeface="Consolas"/>
              </a:rPr>
              <a:t>        PhuongThuc2();</a:t>
            </a:r>
          </a:p>
          <a:p>
            <a:r>
              <a:rPr lang="en-US" sz="3200" dirty="0" smtClean="0">
                <a:solidFill>
                  <a:srgbClr val="008000"/>
                </a:solidFill>
                <a:latin typeface="Consolas"/>
              </a:rPr>
              <a:t>    }</a:t>
            </a:r>
          </a:p>
        </p:txBody>
      </p:sp>
    </p:spTree>
    <p:extLst>
      <p:ext uri="{BB962C8B-B14F-4D97-AF65-F5344CB8AC3E}">
        <p14:creationId xmlns:p14="http://schemas.microsoft.com/office/powerpoint/2010/main" val="24114271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486400"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Alias và cơ chế gom rác tự động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57200" y="11430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Ví</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dụ:</a:t>
            </a:r>
          </a:p>
          <a:p>
            <a:pPr lvl="0" algn="just">
              <a:buClr>
                <a:srgbClr val="3DC5C5"/>
              </a:buClr>
              <a:defRPr/>
            </a:pPr>
            <a:endParaRPr lang="en-US" sz="2800" kern="0" baseline="0">
              <a:solidFill>
                <a:srgbClr val="002060"/>
              </a:solidFill>
              <a:latin typeface="Cambria" panose="02040503050406030204" pitchFamily="18" charset="0"/>
            </a:endParaRPr>
          </a:p>
          <a:p>
            <a:pPr lvl="0" algn="just">
              <a:buClr>
                <a:srgbClr val="3DC5C5"/>
              </a:buClr>
              <a:defRPr/>
            </a:pPr>
            <a:endParaRPr kumimoji="0" lang="en-US" sz="2800" b="0" i="0" u="none" strike="noStrike" kern="0" cap="none" spc="0" normalizeH="0" noProof="0" smtClean="0">
              <a:ln>
                <a:noFill/>
              </a:ln>
              <a:solidFill>
                <a:srgbClr val="002060"/>
              </a:solidFill>
              <a:effectLst/>
              <a:uLnTx/>
              <a:uFillTx/>
              <a:latin typeface="Cambria" panose="02040503050406030204" pitchFamily="18" charset="0"/>
            </a:endParaRPr>
          </a:p>
          <a:p>
            <a:pPr lvl="0" algn="just">
              <a:buClr>
                <a:srgbClr val="3DC5C5"/>
              </a:buClr>
              <a:defRPr/>
            </a:pPr>
            <a:endParaRPr lang="en-US" sz="2800" kern="0" baseline="0">
              <a:solidFill>
                <a:srgbClr val="002060"/>
              </a:solidFill>
              <a:latin typeface="Cambria" panose="02040503050406030204" pitchFamily="18" charset="0"/>
            </a:endParaRPr>
          </a:p>
          <a:p>
            <a:pPr lvl="0" algn="just">
              <a:buClr>
                <a:srgbClr val="3DC5C5"/>
              </a:buClr>
              <a:defRPr/>
            </a:pPr>
            <a:endParaRPr kumimoji="0" lang="en-US" sz="2800" b="0" i="0" u="none" strike="noStrike" kern="0" cap="none" spc="0" normalizeH="0" noProof="0" smtClean="0">
              <a:ln>
                <a:noFill/>
              </a:ln>
              <a:solidFill>
                <a:srgbClr val="002060"/>
              </a:solidFill>
              <a:effectLst/>
              <a:uLnTx/>
              <a:uFillTx/>
              <a:latin typeface="Cambria" panose="02040503050406030204" pitchFamily="18" charset="0"/>
            </a:endParaRPr>
          </a:p>
          <a:p>
            <a:pPr lvl="0" algn="just">
              <a:buClr>
                <a:srgbClr val="3DC5C5"/>
              </a:buClr>
              <a:defRPr/>
            </a:pPr>
            <a:endParaRPr lang="en-US" sz="2800" kern="0" baseline="0">
              <a:solidFill>
                <a:srgbClr val="002060"/>
              </a:solidFill>
              <a:latin typeface="Cambria" panose="02040503050406030204" pitchFamily="18" charset="0"/>
            </a:endParaRPr>
          </a:p>
          <a:p>
            <a:pPr lvl="0" algn="just">
              <a:buClr>
                <a:srgbClr val="3DC5C5"/>
              </a:buClr>
              <a:defRPr/>
            </a:pPr>
            <a:endParaRPr kumimoji="0" lang="en-US" sz="2800" b="0" i="0" u="none" strike="noStrike" kern="0" cap="none" spc="0" normalizeH="0" noProof="0" smtClean="0">
              <a:ln>
                <a:noFill/>
              </a:ln>
              <a:solidFill>
                <a:srgbClr val="002060"/>
              </a:solidFill>
              <a:effectLst/>
              <a:uLnTx/>
              <a:uFillTx/>
              <a:latin typeface="Cambria" panose="02040503050406030204" pitchFamily="18" charset="0"/>
            </a:endParaRPr>
          </a:p>
          <a:p>
            <a:pPr lvl="0" algn="just">
              <a:buClr>
                <a:srgbClr val="3DC5C5"/>
              </a:buClr>
              <a:defRPr/>
            </a:pPr>
            <a:endParaRPr lang="en-US" sz="2800" kern="0" baseline="0">
              <a:solidFill>
                <a:srgbClr val="002060"/>
              </a:solidFill>
              <a:latin typeface="Cambria" panose="02040503050406030204" pitchFamily="18" charset="0"/>
            </a:endParaRPr>
          </a:p>
          <a:p>
            <a:pPr lvl="0" algn="just">
              <a:buClr>
                <a:srgbClr val="3DC5C5"/>
              </a:buClr>
              <a:defRPr/>
            </a:pPr>
            <a:endParaRPr kumimoji="0" lang="en-US" sz="2800" b="0" i="0" u="none" strike="noStrike" kern="0" cap="none" spc="0" normalizeH="0" noProof="0" smtClean="0">
              <a:ln>
                <a:noFill/>
              </a:ln>
              <a:solidFill>
                <a:srgbClr val="002060"/>
              </a:solidFill>
              <a:effectLst/>
              <a:uLnTx/>
              <a:uFillTx/>
              <a:latin typeface="Cambria" panose="02040503050406030204" pitchFamily="18" charset="0"/>
            </a:endParaRPr>
          </a:p>
          <a:p>
            <a:pPr marL="0" lvl="0" indent="0" algn="just">
              <a:lnSpc>
                <a:spcPct val="200000"/>
              </a:lnSpc>
              <a:buClr>
                <a:srgbClr val="3DC5C5"/>
              </a:buClr>
              <a:buNone/>
              <a:defRPr/>
            </a:pPr>
            <a:r>
              <a:rPr lang="en-US" sz="2400" kern="0" noProof="0" smtClean="0">
                <a:solidFill>
                  <a:srgbClr val="FF0000"/>
                </a:solidFill>
                <a:latin typeface="Cambria" panose="02040503050406030204" pitchFamily="18" charset="0"/>
              </a:rPr>
              <a:t>psA</a:t>
            </a:r>
            <a:r>
              <a:rPr lang="en-US" sz="2400" kern="0" noProof="0" smtClean="0">
                <a:solidFill>
                  <a:srgbClr val="002060"/>
                </a:solidFill>
                <a:latin typeface="Cambria" panose="02040503050406030204" pitchFamily="18" charset="0"/>
              </a:rPr>
              <a:t> thay đổi không ảnh hưởng gì tới </a:t>
            </a:r>
            <a:r>
              <a:rPr lang="en-US" sz="2400" kern="0" noProof="0" smtClean="0">
                <a:solidFill>
                  <a:srgbClr val="FF0000"/>
                </a:solidFill>
                <a:latin typeface="Cambria" panose="02040503050406030204" pitchFamily="18" charset="0"/>
              </a:rPr>
              <a:t>psB</a:t>
            </a:r>
            <a:r>
              <a:rPr lang="en-US" sz="2400" kern="0" noProof="0" smtClean="0">
                <a:solidFill>
                  <a:srgbClr val="002060"/>
                </a:solidFill>
                <a:latin typeface="Cambria" panose="02040503050406030204" pitchFamily="18" charset="0"/>
              </a:rPr>
              <a:t> và ngược lại</a:t>
            </a:r>
            <a:endParaRPr kumimoji="0" lang="en-US" sz="2400" b="0"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9" name="Rectangle 8"/>
          <p:cNvSpPr/>
          <p:nvPr/>
        </p:nvSpPr>
        <p:spPr>
          <a:xfrm>
            <a:off x="1295400" y="1828800"/>
            <a:ext cx="7391400" cy="1938992"/>
          </a:xfrm>
          <a:prstGeom prst="rect">
            <a:avLst/>
          </a:prstGeom>
        </p:spPr>
        <p:txBody>
          <a:bodyPr wrap="square">
            <a:spAutoFit/>
          </a:bodyPr>
          <a:lstStyle/>
          <a:p>
            <a:r>
              <a:rPr lang="en-US" sz="2000">
                <a:solidFill>
                  <a:srgbClr val="2B91AF"/>
                </a:solidFill>
                <a:highlight>
                  <a:srgbClr val="FFFFFF"/>
                </a:highlight>
                <a:latin typeface="Consolas" panose="020B0609020204030204" pitchFamily="49" charset="0"/>
              </a:rPr>
              <a:t>PhanSo</a:t>
            </a:r>
            <a:r>
              <a:rPr lang="en-US" sz="2000">
                <a:solidFill>
                  <a:srgbClr val="000000"/>
                </a:solidFill>
                <a:highlight>
                  <a:srgbClr val="FFFFFF"/>
                </a:highlight>
                <a:latin typeface="Consolas" panose="020B0609020204030204" pitchFamily="49" charset="0"/>
              </a:rPr>
              <a:t> psB = </a:t>
            </a:r>
            <a:r>
              <a:rPr lang="en-US" sz="2000">
                <a:solidFill>
                  <a:srgbClr val="0000FF"/>
                </a:solidFill>
                <a:highlight>
                  <a:srgbClr val="FFFFFF"/>
                </a:highlight>
                <a:latin typeface="Consolas" panose="020B0609020204030204" pitchFamily="49" charset="0"/>
              </a:rPr>
              <a:t>new</a:t>
            </a:r>
            <a:r>
              <a:rPr lang="en-US" sz="2000">
                <a:solidFill>
                  <a:srgbClr val="000000"/>
                </a:solidFill>
                <a:highlight>
                  <a:srgbClr val="FFFFFF"/>
                </a:highlight>
                <a:latin typeface="Consolas" panose="020B0609020204030204" pitchFamily="49" charset="0"/>
              </a:rPr>
              <a:t> </a:t>
            </a:r>
            <a:r>
              <a:rPr lang="en-US" sz="2000">
                <a:solidFill>
                  <a:srgbClr val="2B91AF"/>
                </a:solidFill>
                <a:highlight>
                  <a:srgbClr val="FFFFFF"/>
                </a:highlight>
                <a:latin typeface="Consolas" panose="020B0609020204030204" pitchFamily="49" charset="0"/>
              </a:rPr>
              <a:t>PhanSo</a:t>
            </a:r>
            <a:r>
              <a:rPr lang="en-US" sz="2000">
                <a:solidFill>
                  <a:srgbClr val="000000"/>
                </a:solidFill>
                <a:highlight>
                  <a:srgbClr val="FFFFFF"/>
                </a:highlight>
                <a:latin typeface="Consolas" panose="020B0609020204030204" pitchFamily="49" charset="0"/>
              </a:rPr>
              <a:t>(1,4</a:t>
            </a:r>
            <a:r>
              <a:rPr lang="en-US" sz="2000" smtClean="0">
                <a:solidFill>
                  <a:srgbClr val="000000"/>
                </a:solidFill>
                <a:highlight>
                  <a:srgbClr val="FFFFFF"/>
                </a:highlight>
                <a:latin typeface="Consolas" panose="020B0609020204030204" pitchFamily="49" charset="0"/>
              </a:rPr>
              <a:t>);</a:t>
            </a:r>
          </a:p>
          <a:p>
            <a:endParaRPr lang="en-US" sz="2000">
              <a:solidFill>
                <a:srgbClr val="000000"/>
              </a:solidFill>
              <a:highlight>
                <a:srgbClr val="FFFFFF"/>
              </a:highlight>
              <a:latin typeface="Consolas" panose="020B0609020204030204" pitchFamily="49" charset="0"/>
            </a:endParaRPr>
          </a:p>
          <a:p>
            <a:endParaRPr lang="en-US" sz="2000" smtClean="0">
              <a:solidFill>
                <a:srgbClr val="000000"/>
              </a:solidFill>
              <a:highlight>
                <a:srgbClr val="FFFFFF"/>
              </a:highlight>
              <a:latin typeface="Consolas" panose="020B0609020204030204" pitchFamily="49" charset="0"/>
            </a:endParaRPr>
          </a:p>
          <a:p>
            <a:endParaRPr lang="en-US" sz="2000" smtClean="0">
              <a:solidFill>
                <a:srgbClr val="000000"/>
              </a:solidFill>
              <a:highlight>
                <a:srgbClr val="FFFFFF"/>
              </a:highlight>
              <a:latin typeface="Consolas" panose="020B0609020204030204" pitchFamily="49" charset="0"/>
            </a:endParaRPr>
          </a:p>
          <a:p>
            <a:endParaRPr lang="en-US" sz="2000">
              <a:solidFill>
                <a:srgbClr val="000000"/>
              </a:solidFill>
              <a:highlight>
                <a:srgbClr val="FFFFFF"/>
              </a:highlight>
              <a:latin typeface="Consolas" panose="020B0609020204030204" pitchFamily="49" charset="0"/>
            </a:endParaRPr>
          </a:p>
          <a:p>
            <a:r>
              <a:rPr lang="en-US" sz="2000" smtClean="0">
                <a:solidFill>
                  <a:srgbClr val="2B91AF"/>
                </a:solidFill>
                <a:highlight>
                  <a:srgbClr val="FFFFFF"/>
                </a:highlight>
                <a:latin typeface="Consolas" panose="020B0609020204030204" pitchFamily="49" charset="0"/>
              </a:rPr>
              <a:t>PhanSo</a:t>
            </a:r>
            <a:r>
              <a:rPr lang="en-US" sz="2000" smtClean="0">
                <a:solidFill>
                  <a:srgbClr val="000000"/>
                </a:solidFill>
                <a:highlight>
                  <a:srgbClr val="FFFFFF"/>
                </a:highlight>
                <a:latin typeface="Consolas" panose="020B0609020204030204" pitchFamily="49" charset="0"/>
              </a:rPr>
              <a:t> </a:t>
            </a:r>
            <a:r>
              <a:rPr lang="en-US" sz="2000">
                <a:solidFill>
                  <a:srgbClr val="000000"/>
                </a:solidFill>
                <a:highlight>
                  <a:srgbClr val="FFFFFF"/>
                </a:highlight>
                <a:latin typeface="Consolas" panose="020B0609020204030204" pitchFamily="49" charset="0"/>
              </a:rPr>
              <a:t>psA = psB.copy();</a:t>
            </a:r>
            <a:endParaRPr lang="en-US" sz="4800"/>
          </a:p>
        </p:txBody>
      </p:sp>
      <p:sp>
        <p:nvSpPr>
          <p:cNvPr id="11" name="Isosceles Triangle 10"/>
          <p:cNvSpPr/>
          <p:nvPr/>
        </p:nvSpPr>
        <p:spPr>
          <a:xfrm>
            <a:off x="4991100" y="4702710"/>
            <a:ext cx="1905000" cy="12954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latin typeface="Cambria" panose="02040503050406030204" pitchFamily="18" charset="0"/>
              </a:rPr>
              <a:t>Vùng nhớ A</a:t>
            </a:r>
            <a:endParaRPr lang="en-US">
              <a:latin typeface="Cambria" panose="02040503050406030204" pitchFamily="18" charset="0"/>
            </a:endParaRPr>
          </a:p>
        </p:txBody>
      </p:sp>
      <p:sp>
        <p:nvSpPr>
          <p:cNvPr id="12" name="Isosceles Triangle 11"/>
          <p:cNvSpPr/>
          <p:nvPr/>
        </p:nvSpPr>
        <p:spPr>
          <a:xfrm>
            <a:off x="5251311" y="1818649"/>
            <a:ext cx="1905000" cy="1295400"/>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latin typeface="Cambria" panose="02040503050406030204" pitchFamily="18" charset="0"/>
              </a:rPr>
              <a:t>Vùng nhớ B</a:t>
            </a:r>
            <a:endParaRPr lang="en-US">
              <a:latin typeface="Cambria" panose="02040503050406030204" pitchFamily="18" charset="0"/>
            </a:endParaRPr>
          </a:p>
        </p:txBody>
      </p:sp>
      <p:sp>
        <p:nvSpPr>
          <p:cNvPr id="13" name="Oval Callout 12"/>
          <p:cNvSpPr/>
          <p:nvPr/>
        </p:nvSpPr>
        <p:spPr>
          <a:xfrm>
            <a:off x="2298561" y="3679531"/>
            <a:ext cx="990600" cy="685800"/>
          </a:xfrm>
          <a:prstGeom prst="wedgeEllipseCallout">
            <a:avLst>
              <a:gd name="adj1" fmla="val 240934"/>
              <a:gd name="adj2" fmla="val 1620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psA</a:t>
            </a:r>
            <a:endParaRPr lang="en-US">
              <a:latin typeface="Cambria" panose="02040503050406030204" pitchFamily="18" charset="0"/>
            </a:endParaRPr>
          </a:p>
        </p:txBody>
      </p:sp>
      <p:sp>
        <p:nvSpPr>
          <p:cNvPr id="14" name="Oval Callout 13"/>
          <p:cNvSpPr/>
          <p:nvPr/>
        </p:nvSpPr>
        <p:spPr>
          <a:xfrm>
            <a:off x="2157888" y="2123449"/>
            <a:ext cx="990600" cy="685800"/>
          </a:xfrm>
          <a:prstGeom prst="wedgeEllipseCallout">
            <a:avLst>
              <a:gd name="adj1" fmla="val 271244"/>
              <a:gd name="adj2" fmla="val 5653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psB</a:t>
            </a:r>
            <a:endParaRPr lang="en-US">
              <a:latin typeface="Cambria" panose="02040503050406030204" pitchFamily="18" charset="0"/>
            </a:endParaRPr>
          </a:p>
        </p:txBody>
      </p:sp>
      <p:cxnSp>
        <p:nvCxnSpPr>
          <p:cNvPr id="16" name="Straight Arrow Connector 15"/>
          <p:cNvCxnSpPr/>
          <p:nvPr/>
        </p:nvCxnSpPr>
        <p:spPr>
          <a:xfrm flipH="1">
            <a:off x="4032111" y="2992915"/>
            <a:ext cx="1219200" cy="402554"/>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59775" y="3772846"/>
            <a:ext cx="1435239" cy="1100107"/>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17283" y="3184388"/>
            <a:ext cx="3847248" cy="1477328"/>
          </a:xfrm>
          <a:prstGeom prst="rect">
            <a:avLst/>
          </a:prstGeom>
          <a:noFill/>
        </p:spPr>
        <p:txBody>
          <a:bodyPr wrap="square" rtlCol="0">
            <a:spAutoFit/>
          </a:bodyPr>
          <a:lstStyle/>
          <a:p>
            <a:pPr algn="just"/>
            <a:r>
              <a:rPr lang="en-US" smtClean="0">
                <a:solidFill>
                  <a:srgbClr val="FF0000"/>
                </a:solidFill>
                <a:latin typeface="Cambria" panose="02040503050406030204" pitchFamily="18" charset="0"/>
              </a:rPr>
              <a:t>Sao chép toàn bộ thông tin trong Vùng nhớ B vào vùng nhớ A </a:t>
            </a:r>
            <a:r>
              <a:rPr lang="en-US" smtClean="0">
                <a:solidFill>
                  <a:srgbClr val="FF0000"/>
                </a:solidFill>
                <a:latin typeface="Cambria" panose="02040503050406030204" pitchFamily="18" charset="0"/>
                <a:sym typeface="Wingdings" panose="05000000000000000000" pitchFamily="2" charset="2"/>
              </a:rPr>
              <a:t>Tức là ta có 2 đối tượng có thông tin giống nhau y xì nhưng nằm trên 2 ô nhớ hoàn toàn khác nhau</a:t>
            </a:r>
            <a:endParaRPr lang="en-US">
              <a:solidFill>
                <a:srgbClr val="FF0000"/>
              </a:solidFill>
              <a:latin typeface="Cambria" panose="02040503050406030204" pitchFamily="18" charset="0"/>
            </a:endParaRPr>
          </a:p>
        </p:txBody>
      </p:sp>
      <p:cxnSp>
        <p:nvCxnSpPr>
          <p:cNvPr id="23" name="Straight Arrow Connector 22"/>
          <p:cNvCxnSpPr>
            <a:endCxn id="12" idx="1"/>
          </p:cNvCxnSpPr>
          <p:nvPr/>
        </p:nvCxnSpPr>
        <p:spPr>
          <a:xfrm>
            <a:off x="4508361" y="2161209"/>
            <a:ext cx="1219200" cy="305140"/>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6593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Định nghĩa</a:t>
              </a:r>
              <a:r>
                <a:rPr lang="en-US" sz="2400" b="1" noProof="0" smtClean="0">
                  <a:latin typeface="Cambria" panose="02040503050406030204" pitchFamily="18" charset="0"/>
                </a:rPr>
                <a:t> Lớp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smtClean="0">
                <a:solidFill>
                  <a:srgbClr val="2045AE"/>
                </a:solidFill>
                <a:latin typeface="Cambria" panose="02040503050406030204" pitchFamily="18" charset="0"/>
              </a:rPr>
              <a:t>Định nghĩa lớp</a:t>
            </a: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 Phân Số:</a:t>
            </a:r>
            <a:endParaRPr kumimoji="0" lang="en-US" sz="2800" b="0" i="0" u="none" strike="noStrike" kern="0" cap="none" spc="0" normalizeH="0" baseline="0" noProof="0" dirty="0">
              <a:ln>
                <a:noFill/>
              </a:ln>
              <a:solidFill>
                <a:srgbClr val="2045AE"/>
              </a:solidFill>
              <a:effectLst/>
              <a:uLnTx/>
              <a:uFillTx/>
              <a:latin typeface="Cambria" panose="02040503050406030204" pitchFamily="18" charset="0"/>
            </a:endParaRPr>
          </a:p>
        </p:txBody>
      </p:sp>
      <p:sp>
        <p:nvSpPr>
          <p:cNvPr id="11" name="TextBox 10"/>
          <p:cNvSpPr txBox="1"/>
          <p:nvPr/>
        </p:nvSpPr>
        <p:spPr>
          <a:xfrm>
            <a:off x="1371600" y="1752600"/>
            <a:ext cx="6172200" cy="4247317"/>
          </a:xfrm>
          <a:prstGeom prst="rect">
            <a:avLst/>
          </a:prstGeom>
          <a:noFill/>
        </p:spPr>
        <p:txBody>
          <a:bodyPr wrap="square" rtlCol="0">
            <a:spAutoFit/>
          </a:bodyPr>
          <a:lstStyle/>
          <a:p>
            <a:r>
              <a:rPr lang="en-US" sz="2800" dirty="0" smtClean="0">
                <a:solidFill>
                  <a:srgbClr val="0000FF"/>
                </a:solidFill>
                <a:latin typeface="Consolas"/>
              </a:rPr>
              <a:t>    class </a:t>
            </a:r>
            <a:r>
              <a:rPr lang="en-US" sz="2800" dirty="0" err="1" smtClean="0">
                <a:solidFill>
                  <a:srgbClr val="2B91AF"/>
                </a:solidFill>
                <a:latin typeface="Consolas"/>
              </a:rPr>
              <a:t>PhanSo</a:t>
            </a:r>
            <a:endParaRPr lang="en-US" sz="2800" dirty="0" smtClean="0">
              <a:solidFill>
                <a:srgbClr val="2B91AF"/>
              </a:solidFill>
              <a:latin typeface="Consolas"/>
            </a:endParaRPr>
          </a:p>
          <a:p>
            <a:r>
              <a:rPr lang="en-US" sz="2800" dirty="0" smtClean="0">
                <a:solidFill>
                  <a:srgbClr val="2B91AF"/>
                </a:solidFill>
                <a:latin typeface="Consolas"/>
              </a:rPr>
              <a:t>    {</a:t>
            </a:r>
          </a:p>
          <a:p>
            <a:r>
              <a:rPr lang="en-US" sz="2800" dirty="0" smtClean="0">
                <a:solidFill>
                  <a:srgbClr val="2B91AF"/>
                </a:solidFill>
                <a:latin typeface="Consolas"/>
              </a:rPr>
              <a:t>        </a:t>
            </a:r>
            <a:r>
              <a:rPr lang="en-US" sz="2800" dirty="0" smtClean="0">
                <a:solidFill>
                  <a:srgbClr val="008000"/>
                </a:solidFill>
                <a:latin typeface="Consolas"/>
              </a:rPr>
              <a:t>//</a:t>
            </a:r>
            <a:r>
              <a:rPr lang="en-US" sz="2800" dirty="0" err="1" smtClean="0">
                <a:solidFill>
                  <a:srgbClr val="008000"/>
                </a:solidFill>
                <a:latin typeface="Consolas"/>
              </a:rPr>
              <a:t>khai</a:t>
            </a:r>
            <a:r>
              <a:rPr lang="en-US" sz="2800" dirty="0" smtClean="0">
                <a:solidFill>
                  <a:srgbClr val="008000"/>
                </a:solidFill>
                <a:latin typeface="Consolas"/>
              </a:rPr>
              <a:t> </a:t>
            </a:r>
            <a:r>
              <a:rPr lang="en-US" sz="2800" dirty="0" err="1" smtClean="0">
                <a:solidFill>
                  <a:srgbClr val="008000"/>
                </a:solidFill>
                <a:latin typeface="Consolas"/>
              </a:rPr>
              <a:t>báo</a:t>
            </a:r>
            <a:r>
              <a:rPr lang="en-US" sz="2800" dirty="0" smtClean="0">
                <a:solidFill>
                  <a:srgbClr val="008000"/>
                </a:solidFill>
                <a:latin typeface="Consolas"/>
              </a:rPr>
              <a:t> </a:t>
            </a:r>
            <a:r>
              <a:rPr lang="en-US" sz="2800" dirty="0" err="1" smtClean="0">
                <a:solidFill>
                  <a:srgbClr val="008000"/>
                </a:solidFill>
                <a:latin typeface="Consolas"/>
              </a:rPr>
              <a:t>biến</a:t>
            </a:r>
            <a:r>
              <a:rPr lang="en-US" sz="2800" dirty="0" smtClean="0">
                <a:solidFill>
                  <a:srgbClr val="008000"/>
                </a:solidFill>
                <a:latin typeface="Consolas"/>
              </a:rPr>
              <a:t> </a:t>
            </a:r>
            <a:r>
              <a:rPr lang="en-US" sz="2800" dirty="0" err="1" smtClean="0">
                <a:solidFill>
                  <a:srgbClr val="008000"/>
                </a:solidFill>
                <a:latin typeface="Consolas"/>
              </a:rPr>
              <a:t>lớp</a:t>
            </a:r>
            <a:endParaRPr lang="en-US" sz="2800" dirty="0" smtClean="0">
              <a:solidFill>
                <a:srgbClr val="008000"/>
              </a:solidFill>
              <a:latin typeface="Consolas"/>
            </a:endParaRPr>
          </a:p>
          <a:p>
            <a:r>
              <a:rPr lang="en-US" sz="2800" dirty="0" smtClean="0">
                <a:solidFill>
                  <a:srgbClr val="008000"/>
                </a:solidFill>
                <a:latin typeface="Consolas"/>
              </a:rPr>
              <a:t>        </a:t>
            </a:r>
            <a:r>
              <a:rPr lang="en-US" sz="2800" dirty="0" err="1" smtClean="0">
                <a:solidFill>
                  <a:srgbClr val="0000FF"/>
                </a:solidFill>
                <a:latin typeface="Consolas"/>
              </a:rPr>
              <a:t>int</a:t>
            </a:r>
            <a:r>
              <a:rPr lang="en-US" sz="2800" dirty="0" smtClean="0">
                <a:solidFill>
                  <a:srgbClr val="0000FF"/>
                </a:solidFill>
                <a:latin typeface="Consolas"/>
              </a:rPr>
              <a:t> </a:t>
            </a:r>
            <a:r>
              <a:rPr lang="en-US" sz="2800" dirty="0" err="1" smtClean="0">
                <a:solidFill>
                  <a:srgbClr val="0000FF"/>
                </a:solidFill>
                <a:latin typeface="Consolas"/>
              </a:rPr>
              <a:t>tuSo</a:t>
            </a:r>
            <a:r>
              <a:rPr lang="en-US" sz="2800" dirty="0" smtClean="0">
                <a:solidFill>
                  <a:srgbClr val="0000FF"/>
                </a:solidFill>
                <a:latin typeface="Consolas"/>
              </a:rPr>
              <a:t>;</a:t>
            </a:r>
          </a:p>
          <a:p>
            <a:r>
              <a:rPr lang="en-US" sz="2800" dirty="0" smtClean="0">
                <a:solidFill>
                  <a:srgbClr val="0000FF"/>
                </a:solidFill>
                <a:latin typeface="Consolas"/>
              </a:rPr>
              <a:t>        </a:t>
            </a:r>
            <a:r>
              <a:rPr lang="en-US" sz="2800" dirty="0" err="1" smtClean="0">
                <a:solidFill>
                  <a:srgbClr val="0000FF"/>
                </a:solidFill>
                <a:latin typeface="Consolas"/>
              </a:rPr>
              <a:t>int</a:t>
            </a:r>
            <a:r>
              <a:rPr lang="en-US" sz="2800" dirty="0" smtClean="0">
                <a:solidFill>
                  <a:srgbClr val="0000FF"/>
                </a:solidFill>
                <a:latin typeface="Consolas"/>
              </a:rPr>
              <a:t> </a:t>
            </a:r>
            <a:r>
              <a:rPr lang="en-US" sz="2800" dirty="0" err="1" smtClean="0">
                <a:solidFill>
                  <a:srgbClr val="0000FF"/>
                </a:solidFill>
                <a:latin typeface="Consolas"/>
              </a:rPr>
              <a:t>mauSo</a:t>
            </a:r>
            <a:r>
              <a:rPr lang="en-US" sz="2800" dirty="0" smtClean="0">
                <a:solidFill>
                  <a:srgbClr val="0000FF"/>
                </a:solidFill>
                <a:latin typeface="Consolas"/>
              </a:rPr>
              <a:t>;</a:t>
            </a:r>
          </a:p>
          <a:p>
            <a:endParaRPr lang="en-US" sz="2800" dirty="0" smtClean="0">
              <a:solidFill>
                <a:srgbClr val="0000FF"/>
              </a:solidFill>
              <a:latin typeface="Consolas"/>
            </a:endParaRPr>
          </a:p>
          <a:p>
            <a:r>
              <a:rPr lang="vi-VN" sz="2800" dirty="0" smtClean="0">
                <a:solidFill>
                  <a:srgbClr val="0000FF"/>
                </a:solidFill>
                <a:latin typeface="Consolas"/>
              </a:rPr>
              <a:t>        </a:t>
            </a:r>
            <a:r>
              <a:rPr lang="vi-VN" sz="2800" dirty="0" smtClean="0">
                <a:solidFill>
                  <a:srgbClr val="008000"/>
                </a:solidFill>
                <a:latin typeface="Consolas"/>
              </a:rPr>
              <a:t>//khai báo phương thức</a:t>
            </a:r>
          </a:p>
          <a:p>
            <a:r>
              <a:rPr lang="en-US" sz="2800" dirty="0" smtClean="0">
                <a:solidFill>
                  <a:srgbClr val="008000"/>
                </a:solidFill>
                <a:latin typeface="Consolas"/>
              </a:rPr>
              <a:t>        ...</a:t>
            </a:r>
          </a:p>
          <a:p>
            <a:r>
              <a:rPr lang="en-US" sz="2800" dirty="0" smtClean="0">
                <a:solidFill>
                  <a:srgbClr val="008000"/>
                </a:solidFill>
                <a:latin typeface="Consolas"/>
              </a:rPr>
              <a:t>    }</a:t>
            </a:r>
          </a:p>
          <a:p>
            <a:endParaRPr lang="en-US" dirty="0">
              <a:solidFill>
                <a:srgbClr val="000066"/>
              </a:solidFill>
              <a:latin typeface="Arial"/>
            </a:endParaRPr>
          </a:p>
        </p:txBody>
      </p:sp>
    </p:spTree>
    <p:extLst>
      <p:ext uri="{BB962C8B-B14F-4D97-AF65-F5344CB8AC3E}">
        <p14:creationId xmlns:p14="http://schemas.microsoft.com/office/powerpoint/2010/main" val="63749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54182" y="558800"/>
            <a:ext cx="4987636" cy="508000"/>
            <a:chOff x="789624" y="1191463"/>
            <a:chExt cx="5486400" cy="508000"/>
          </a:xfrm>
        </p:grpSpPr>
        <p:sp>
          <p:nvSpPr>
            <p:cNvPr id="3" name="AutoShape 52"/>
            <p:cNvSpPr>
              <a:spLocks noChangeArrowheads="1"/>
            </p:cNvSpPr>
            <p:nvPr/>
          </p:nvSpPr>
          <p:spPr bwMode="gray">
            <a:xfrm>
              <a:off x="990600" y="1191463"/>
              <a:ext cx="5285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Định nghĩa Lớp kiểu POCO</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2895600" y="1600201"/>
            <a:ext cx="5791200" cy="4801314"/>
          </a:xfrm>
          <a:prstGeom prst="rect">
            <a:avLst/>
          </a:prstGeom>
        </p:spPr>
        <p:txBody>
          <a:bodyPr wrap="square">
            <a:spAutoFit/>
          </a:bodyPr>
          <a:lstStyle/>
          <a:p>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class</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PhanSo</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int</a:t>
            </a:r>
            <a:r>
              <a:rPr lang="en-US">
                <a:solidFill>
                  <a:srgbClr val="000000"/>
                </a:solidFill>
                <a:highlight>
                  <a:srgbClr val="FFFFFF"/>
                </a:highlight>
                <a:latin typeface="Consolas" panose="020B0609020204030204" pitchFamily="49" charset="0"/>
              </a:rPr>
              <a:t> TuSo </a:t>
            </a: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int</a:t>
            </a:r>
            <a:r>
              <a:rPr lang="en-US">
                <a:solidFill>
                  <a:srgbClr val="000000"/>
                </a:solidFill>
                <a:highlight>
                  <a:srgbClr val="FFFFFF"/>
                </a:highlight>
                <a:latin typeface="Consolas" panose="020B0609020204030204" pitchFamily="49" charset="0"/>
              </a:rPr>
              <a:t> MauSo</a:t>
            </a: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a:t>
            </a: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override</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ToString()</a:t>
            </a: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return</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this</a:t>
            </a:r>
            <a:r>
              <a:rPr lang="en-US">
                <a:solidFill>
                  <a:srgbClr val="000000"/>
                </a:solidFill>
                <a:highlight>
                  <a:srgbClr val="FFFFFF"/>
                </a:highlight>
                <a:latin typeface="Consolas" panose="020B0609020204030204" pitchFamily="49" charset="0"/>
              </a:rPr>
              <a:t>.TuSo+</a:t>
            </a:r>
            <a:r>
              <a:rPr lang="en-US">
                <a:solidFill>
                  <a:srgbClr val="A31515"/>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this</a:t>
            </a:r>
            <a:r>
              <a:rPr lang="en-US">
                <a:solidFill>
                  <a:srgbClr val="000000"/>
                </a:solidFill>
                <a:highlight>
                  <a:srgbClr val="FFFFFF"/>
                </a:highlight>
                <a:latin typeface="Consolas" panose="020B0609020204030204" pitchFamily="49" charset="0"/>
              </a:rPr>
              <a:t>.MauSo;</a:t>
            </a: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endParaRPr lang="en-US" sz="4400"/>
          </a:p>
        </p:txBody>
      </p:sp>
      <p:sp>
        <p:nvSpPr>
          <p:cNvPr id="9" name="Content Placeholder 2"/>
          <p:cNvSpPr txBox="1">
            <a:spLocks/>
          </p:cNvSpPr>
          <p:nvPr/>
        </p:nvSpPr>
        <p:spPr bwMode="auto">
          <a:xfrm>
            <a:off x="457200" y="1143001"/>
            <a:ext cx="822960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Không</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cần khai báo thuộc tính, sử dụng trực tiếp Properties:</a:t>
            </a: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75065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Khởi tạo</a:t>
              </a:r>
              <a:r>
                <a:rPr lang="en-US" sz="2400" b="1" noProof="0" smtClean="0">
                  <a:latin typeface="Cambria" panose="02040503050406030204" pitchFamily="18" charset="0"/>
                </a:rPr>
                <a:t> đối tượng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2"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TenLop tenBien = </a:t>
            </a:r>
            <a:r>
              <a:rPr kumimoji="0" lang="en-US" sz="2800" b="0" i="0" u="none" strike="noStrike" kern="0" cap="none" spc="0" normalizeH="0" baseline="0" noProof="0" smtClean="0">
                <a:ln>
                  <a:noFill/>
                </a:ln>
                <a:solidFill>
                  <a:srgbClr val="FF0000"/>
                </a:solidFill>
                <a:effectLst/>
                <a:uLnTx/>
                <a:uFillTx/>
                <a:latin typeface="Cambria" panose="02040503050406030204" pitchFamily="18" charset="0"/>
              </a:rPr>
              <a:t>new</a:t>
            </a: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 TenLop();</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Ví dụ:</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PhanSo psA = </a:t>
            </a:r>
            <a:r>
              <a:rPr kumimoji="0" lang="en-US" b="0" i="0" u="none" strike="noStrike" kern="0" cap="none" spc="0" normalizeH="0" baseline="0" noProof="0" smtClean="0">
                <a:ln>
                  <a:noFill/>
                </a:ln>
                <a:solidFill>
                  <a:srgbClr val="FF0000"/>
                </a:solidFill>
                <a:effectLst/>
                <a:uLnTx/>
                <a:uFillTx/>
                <a:latin typeface="Cambria" panose="02040503050406030204" pitchFamily="18" charset="0"/>
              </a:rPr>
              <a:t>new</a:t>
            </a: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 PhanSo();</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XeHoi xeHoiB = </a:t>
            </a:r>
            <a:r>
              <a:rPr kumimoji="0" lang="en-US" b="0" i="0" u="none" strike="noStrike" kern="0" cap="none" spc="0" normalizeH="0" baseline="0" noProof="0" smtClean="0">
                <a:ln>
                  <a:noFill/>
                </a:ln>
                <a:solidFill>
                  <a:srgbClr val="FF0000"/>
                </a:solidFill>
                <a:effectLst/>
                <a:uLnTx/>
                <a:uFillTx/>
                <a:latin typeface="Cambria" panose="02040503050406030204" pitchFamily="18" charset="0"/>
              </a:rPr>
              <a:t>new</a:t>
            </a: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 XeHoi();</a:t>
            </a:r>
            <a:endParaRPr lang="en-US" kern="0" dirty="0">
              <a:solidFill>
                <a:srgbClr val="000066"/>
              </a:solidFill>
              <a:latin typeface="Cambria" panose="02040503050406030204" pitchFamily="18" charset="0"/>
            </a:endParaRPr>
          </a:p>
          <a:p>
            <a:pPr marL="457200" marR="0" lvl="1" indent="0" algn="just" defTabSz="914400" rtl="0" eaLnBrk="1" fontAlgn="base" latinLnBrk="0" hangingPunct="1">
              <a:lnSpc>
                <a:spcPct val="100000"/>
              </a:lnSpc>
              <a:spcBef>
                <a:spcPct val="20000"/>
              </a:spcBef>
              <a:spcAft>
                <a:spcPct val="0"/>
              </a:spcAft>
              <a:buClr>
                <a:srgbClr val="2045AE"/>
              </a:buClr>
              <a:buSzTx/>
              <a:buNone/>
              <a:tabLst/>
              <a:defRPr/>
            </a:pPr>
            <a:r>
              <a:rPr lang="en-US" kern="0" smtClean="0">
                <a:solidFill>
                  <a:srgbClr val="000066"/>
                </a:solidFill>
                <a:latin typeface="Cambria" panose="02040503050406030204" pitchFamily="18" charset="0"/>
              </a:rPr>
              <a:t>Từ khóa </a:t>
            </a:r>
            <a:r>
              <a:rPr lang="en-US" kern="0" smtClean="0">
                <a:solidFill>
                  <a:srgbClr val="FF0000"/>
                </a:solidFill>
                <a:latin typeface="Cambria" panose="02040503050406030204" pitchFamily="18" charset="0"/>
              </a:rPr>
              <a:t>new </a:t>
            </a:r>
            <a:r>
              <a:rPr lang="en-US" kern="0" smtClean="0">
                <a:solidFill>
                  <a:srgbClr val="000066"/>
                </a:solidFill>
                <a:latin typeface="Cambria" panose="02040503050406030204" pitchFamily="18" charset="0"/>
              </a:rPr>
              <a:t>dùng để cấp phát bộ nhớ cho đối tượng. psA và xeHoiB là 2 biến đối tượng trỏ tới 2 vùng nhớ được cấp phát trong thanh RAM</a:t>
            </a:r>
            <a:endParaRPr lang="en-US" kern="0">
              <a:solidFill>
                <a:srgbClr val="000066"/>
              </a:solidFill>
              <a:latin typeface="Cambria" panose="02040503050406030204" pitchFamily="18" charset="0"/>
            </a:endParaRPr>
          </a:p>
        </p:txBody>
      </p:sp>
      <p:graphicFrame>
        <p:nvGraphicFramePr>
          <p:cNvPr id="8" name="Table 7"/>
          <p:cNvGraphicFramePr>
            <a:graphicFrameLocks noGrp="1"/>
          </p:cNvGraphicFramePr>
          <p:nvPr>
            <p:extLst/>
          </p:nvPr>
        </p:nvGraphicFramePr>
        <p:xfrm>
          <a:off x="1371600" y="510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endParaRPr lang="en-US"/>
                    </a:p>
                  </a:txBody>
                  <a:tcPr/>
                </a:tc>
                <a:tc>
                  <a:txBody>
                    <a:bodyPr/>
                    <a:lstStyle/>
                    <a:p>
                      <a:endParaRPr lang="en-US"/>
                    </a:p>
                  </a:txBody>
                  <a:tcPr/>
                </a:tc>
                <a:tc>
                  <a:txBody>
                    <a:bodyPr/>
                    <a:lstStyle/>
                    <a:p>
                      <a:r>
                        <a:rPr lang="en-US" smtClean="0"/>
                        <a:t>XXX</a:t>
                      </a:r>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mtClean="0"/>
                        <a:t>YYY</a:t>
                      </a:r>
                      <a:endParaRPr lang="en-US"/>
                    </a:p>
                  </a:txBody>
                  <a:tcPr/>
                </a:tc>
              </a:tr>
            </a:tbl>
          </a:graphicData>
        </a:graphic>
      </p:graphicFrame>
      <p:sp>
        <p:nvSpPr>
          <p:cNvPr id="9" name="Oval Callout 8"/>
          <p:cNvSpPr/>
          <p:nvPr/>
        </p:nvSpPr>
        <p:spPr>
          <a:xfrm>
            <a:off x="2667000" y="5715000"/>
            <a:ext cx="990600" cy="685800"/>
          </a:xfrm>
          <a:prstGeom prst="wedgeEllipseCallout">
            <a:avLst>
              <a:gd name="adj1" fmla="val -23589"/>
              <a:gd name="adj2" fmla="val -9073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psA</a:t>
            </a:r>
            <a:endParaRPr lang="en-US">
              <a:latin typeface="Cambria" panose="02040503050406030204" pitchFamily="18" charset="0"/>
            </a:endParaRPr>
          </a:p>
        </p:txBody>
      </p:sp>
      <p:sp>
        <p:nvSpPr>
          <p:cNvPr id="13" name="Oval Callout 12"/>
          <p:cNvSpPr/>
          <p:nvPr/>
        </p:nvSpPr>
        <p:spPr>
          <a:xfrm>
            <a:off x="7620000" y="4114800"/>
            <a:ext cx="1295400" cy="838200"/>
          </a:xfrm>
          <a:prstGeom prst="wedgeEllipseCallout">
            <a:avLst>
              <a:gd name="adj1" fmla="val -92475"/>
              <a:gd name="adj2" fmla="val 724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latin typeface="Cambria" panose="02040503050406030204" pitchFamily="18" charset="0"/>
              </a:rPr>
              <a:t>xeHoiB</a:t>
            </a:r>
            <a:endParaRPr lang="en-US">
              <a:latin typeface="Cambria" panose="02040503050406030204" pitchFamily="18" charset="0"/>
            </a:endParaRPr>
          </a:p>
        </p:txBody>
      </p:sp>
      <p:sp>
        <p:nvSpPr>
          <p:cNvPr id="14" name="TextBox 13"/>
          <p:cNvSpPr txBox="1"/>
          <p:nvPr/>
        </p:nvSpPr>
        <p:spPr>
          <a:xfrm>
            <a:off x="674544" y="5105400"/>
            <a:ext cx="683200" cy="369332"/>
          </a:xfrm>
          <a:prstGeom prst="rect">
            <a:avLst/>
          </a:prstGeom>
          <a:noFill/>
        </p:spPr>
        <p:txBody>
          <a:bodyPr wrap="none" rtlCol="0">
            <a:spAutoFit/>
          </a:bodyPr>
          <a:lstStyle/>
          <a:p>
            <a:r>
              <a:rPr lang="en-US" b="1" smtClean="0">
                <a:latin typeface="Cambria" panose="02040503050406030204" pitchFamily="18" charset="0"/>
              </a:rPr>
              <a:t>RAM</a:t>
            </a:r>
            <a:endParaRPr lang="en-US" b="1">
              <a:latin typeface="Cambria" panose="02040503050406030204" pitchFamily="18" charset="0"/>
            </a:endParaRPr>
          </a:p>
        </p:txBody>
      </p:sp>
    </p:spTree>
    <p:extLst>
      <p:ext uri="{BB962C8B-B14F-4D97-AF65-F5344CB8AC3E}">
        <p14:creationId xmlns:p14="http://schemas.microsoft.com/office/powerpoint/2010/main" val="63375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Mức truy suất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public</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Có thể truy xuất ở mọi nơi khác</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private</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Chỉ có thể truy xuất ở trong class</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2045AE"/>
                </a:solidFill>
                <a:effectLst/>
                <a:uLnTx/>
                <a:uFillTx/>
                <a:latin typeface="Cambria" panose="02040503050406030204" pitchFamily="18" charset="0"/>
              </a:rPr>
              <a:t>protected</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sz="2800" b="0" i="0" u="none" strike="noStrike" kern="0" cap="none" spc="0" normalizeH="0" baseline="0" noProof="0" smtClean="0">
                <a:ln>
                  <a:noFill/>
                </a:ln>
                <a:solidFill>
                  <a:srgbClr val="000066"/>
                </a:solidFill>
                <a:effectLst/>
                <a:uLnTx/>
                <a:uFillTx/>
                <a:latin typeface="Cambria" panose="02040503050406030204" pitchFamily="18" charset="0"/>
              </a:rPr>
              <a:t>Chỉ có thể truy xuất ở trong class hoặc class kế thừa</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3200" b="0" i="0" u="none" strike="noStrike" kern="0" cap="none" spc="0" normalizeH="0" baseline="0" noProof="0" dirty="0">
              <a:ln>
                <a:noFill/>
              </a:ln>
              <a:solidFill>
                <a:srgbClr val="2045AE"/>
              </a:solidFill>
              <a:effectLst/>
              <a:uLnTx/>
              <a:uFillTx/>
              <a:latin typeface="Cambria" panose="02040503050406030204" pitchFamily="18" charset="0"/>
            </a:endParaRPr>
          </a:p>
        </p:txBody>
      </p:sp>
    </p:spTree>
    <p:extLst>
      <p:ext uri="{BB962C8B-B14F-4D97-AF65-F5344CB8AC3E}">
        <p14:creationId xmlns:p14="http://schemas.microsoft.com/office/powerpoint/2010/main" val="3445593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Biến Lớp</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Lưu trữ tình trạng của đối tượng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Sử dụng cách khai báo biến thông thường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Thêm mức truy xuất</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Ví dụ</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FF0000"/>
                </a:solidFill>
                <a:effectLst/>
                <a:uLnTx/>
                <a:uFillTx/>
                <a:latin typeface="Cambria" panose="02040503050406030204" pitchFamily="18" charset="0"/>
              </a:rPr>
              <a:t>public</a:t>
            </a: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 int tuSo;</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FF0000"/>
                </a:solidFill>
                <a:effectLst/>
                <a:uLnTx/>
                <a:uFillTx/>
                <a:latin typeface="Cambria" panose="02040503050406030204" pitchFamily="18" charset="0"/>
              </a:rPr>
              <a:t>private</a:t>
            </a: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 int mauSo</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FF0000"/>
                </a:solidFill>
                <a:effectLst/>
                <a:uLnTx/>
                <a:uFillTx/>
                <a:latin typeface="Cambria" panose="02040503050406030204" pitchFamily="18" charset="0"/>
              </a:rPr>
              <a:t>protected</a:t>
            </a: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 int</a:t>
            </a:r>
            <a:r>
              <a:rPr kumimoji="0" lang="en-US" b="0" i="0" u="none" strike="noStrike" kern="0" cap="none" spc="0" normalizeH="0" noProof="0" smtClean="0">
                <a:ln>
                  <a:noFill/>
                </a:ln>
                <a:solidFill>
                  <a:srgbClr val="000066"/>
                </a:solidFill>
                <a:effectLst/>
                <a:uLnTx/>
                <a:uFillTx/>
                <a:latin typeface="Cambria" panose="02040503050406030204" pitchFamily="18" charset="0"/>
              </a:rPr>
              <a:t> </a:t>
            </a: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soBanhXe;</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Truy xuất biến lớp:</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0066"/>
                </a:solidFill>
                <a:effectLst/>
                <a:uLnTx/>
                <a:uFillTx/>
                <a:latin typeface="Cambria" panose="02040503050406030204" pitchFamily="18" charset="0"/>
              </a:rPr>
              <a:t>tenDoiTuong.bienLop</a:t>
            </a:r>
            <a:endParaRPr kumimoji="0" lang="en-US" b="0" i="0" u="none" strike="noStrike" kern="0" cap="none" spc="0" normalizeH="0" baseline="0" noProof="0" dirty="0">
              <a:ln>
                <a:noFill/>
              </a:ln>
              <a:solidFill>
                <a:srgbClr val="000066"/>
              </a:solidFill>
              <a:effectLst/>
              <a:uLnTx/>
              <a:uFillTx/>
              <a:latin typeface="Cambria" panose="02040503050406030204" pitchFamily="18" charset="0"/>
            </a:endParaRPr>
          </a:p>
        </p:txBody>
      </p:sp>
    </p:spTree>
    <p:extLst>
      <p:ext uri="{BB962C8B-B14F-4D97-AF65-F5344CB8AC3E}">
        <p14:creationId xmlns:p14="http://schemas.microsoft.com/office/powerpoint/2010/main" val="1587561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TotalTime>
  <Words>2309</Words>
  <Application>Microsoft Office PowerPoint</Application>
  <PresentationFormat>On-screen Show (4:3)</PresentationFormat>
  <Paragraphs>461</Paragraphs>
  <Slides>41</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Cambria</vt:lpstr>
      <vt:lpstr>Consolas</vt:lpstr>
      <vt:lpstr>Courier New</vt:lpstr>
      <vt:lpstr>Times New Roman</vt:lpstr>
      <vt:lpstr>Verdana</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740</cp:revision>
  <dcterms:created xsi:type="dcterms:W3CDTF">2011-04-06T04:04:31Z</dcterms:created>
  <dcterms:modified xsi:type="dcterms:W3CDTF">2016-10-08T06:17:38Z</dcterms:modified>
</cp:coreProperties>
</file>