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6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4790" autoAdjust="0"/>
  </p:normalViewPr>
  <p:slideViewPr>
    <p:cSldViewPr>
      <p:cViewPr varScale="1">
        <p:scale>
          <a:sx n="70" d="100"/>
          <a:sy n="70" d="100"/>
        </p:scale>
        <p:origin x="11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Xây dựng các Lớp 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kế thừa trong C#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Từ khóa base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Dùng để truy cập đến thành phần của lớp cơ sở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Mức truy cập: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public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protected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Khai báo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038600"/>
            <a:ext cx="74430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class</a:t>
            </a:r>
            <a:r>
              <a:rPr kumimoji="0" lang="vi-V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 &lt;baseName&gt;{</a:t>
            </a:r>
            <a:br>
              <a:rPr kumimoji="0" lang="vi-V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</a:br>
            <a:r>
              <a:rPr kumimoji="0" lang="vi-V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     …</a:t>
            </a:r>
            <a:br>
              <a:rPr kumimoji="0" lang="vi-V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</a:br>
            <a:r>
              <a:rPr kumimoji="0" lang="vi-V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&lt;access_modifier&gt;  &lt;return_type&gt; </a:t>
            </a:r>
            <a:r>
              <a:rPr kumimoji="0" lang="vi-V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&lt;Base_Method&gt; </a:t>
            </a:r>
            <a:r>
              <a:rPr kumimoji="0" lang="vi-V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(list_of_argument){</a:t>
            </a:r>
            <a:br>
              <a:rPr kumimoji="0" lang="vi-V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</a:br>
            <a:r>
              <a:rPr kumimoji="0" lang="vi-V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     }</a:t>
            </a:r>
            <a:br>
              <a:rPr kumimoji="0" lang="vi-V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</a:br>
            <a:r>
              <a:rPr kumimoji="0" lang="vi-V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}</a:t>
            </a:r>
            <a:br>
              <a:rPr kumimoji="0" lang="vi-V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</a:br>
            <a:r>
              <a:rPr kumimoji="0" lang="vi-V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class</a:t>
            </a:r>
            <a:r>
              <a:rPr kumimoji="0" lang="vi-V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 &lt;derivedName&gt; : &lt;baseName&gt;{</a:t>
            </a:r>
            <a:br>
              <a:rPr kumimoji="0" lang="vi-V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</a:br>
            <a:r>
              <a:rPr kumimoji="0" lang="vi-V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         </a:t>
            </a:r>
            <a:r>
              <a:rPr kumimoji="0" lang="vi-V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base</a:t>
            </a:r>
            <a:r>
              <a:rPr kumimoji="0" lang="vi-V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.&lt;Base_Method&gt;( … );</a:t>
            </a:r>
            <a:r>
              <a:rPr kumimoji="0" lang="vi-V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 </a:t>
            </a:r>
            <a:br>
              <a:rPr kumimoji="0" lang="vi-V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</a:br>
            <a:r>
              <a:rPr kumimoji="0" lang="vi-V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}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76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Từ khóa new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Dùng để khai báo phương thức ở lớp nhận khi đã có phương thức cùng tên ở lớp cơ sở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public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new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void TinhDienTich() {…}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Overriding Methods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Trong một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tập các lớp có mối quan hệ huyết thống có các phương thức giống signature y xì (nội dung phương thức khác nhau)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8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Overriding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methods giúp lập trình viên có thể định nghĩa cách hành xử khác nhau ứng với các đối tượng khác nhau nhưng cùng sử dụng một tên phương thức.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dụ: Nhân viên chính thức và Nhân viên thời vụ đều có phương thức là Tính Lương, tuy nhiên cách thức tính lương của 2 đối tượng này sẽ khác nhau.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Overriding Methods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94" y="2097206"/>
            <a:ext cx="5590211" cy="43434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dụ mô hình lớp NhanVien có phương thức tính lương.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4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Đa hình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Lớp nhận kế thừa từ lớp cơ sở và có thêm những đặc tính riêng biệt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Từ khóa: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virtual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Khai báo trong lớp cơ sở, cho biết thành phần đó có thể được nạp chồng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override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Khai báo trong lớp nhận, cho biết thành phần đó được nạp chồng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Đa hình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Khi tham chiếu đến đối tượng: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Nếu đối tượng là lớp cơ sở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itchFamily="2" charset="2"/>
              </a:rPr>
              <a:t> phương thức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sym typeface="Wingdings" pitchFamily="2" charset="2"/>
              </a:rPr>
              <a:t>virtual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itchFamily="2" charset="2"/>
              </a:rPr>
              <a:t> của lớp cơ sở được thực hiện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itchFamily="2" charset="2"/>
              </a:rPr>
              <a:t>Nếu đối tượng là lớp nhận  phương thức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sym typeface="Wingdings" pitchFamily="2" charset="2"/>
              </a:rPr>
              <a:t>override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itchFamily="2" charset="2"/>
              </a:rPr>
              <a:t> của lớp nhận được thực hiện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Đa hình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itchFamily="2" charset="2"/>
              </a:rPr>
              <a:t>Đa hình được tạo nên từ 2 trường hợp:</a:t>
            </a:r>
          </a:p>
          <a:p>
            <a:pPr marL="857250" lvl="1" indent="-457200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itchFamily="2" charset="2"/>
              </a:rPr>
              <a:t>Trường</a:t>
            </a:r>
            <a:r>
              <a:rPr kumimoji="0" lang="en-US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itchFamily="2" charset="2"/>
              </a:rPr>
              <a:t> hợp 1: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itchFamily="2" charset="2"/>
              </a:rPr>
              <a:t>Từ</a:t>
            </a:r>
            <a:r>
              <a:rPr kumimoji="0" lang="en-US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itchFamily="2" charset="2"/>
              </a:rPr>
              <a:t> kế thừa</a:t>
            </a:r>
          </a:p>
          <a:p>
            <a:pPr marL="857250" lvl="1" indent="-457200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endParaRPr lang="en-US" kern="0">
              <a:solidFill>
                <a:srgbClr val="002060"/>
              </a:solidFill>
              <a:latin typeface="Cambria" panose="02040503050406030204" pitchFamily="18" charset="0"/>
              <a:sym typeface="Wingdings" pitchFamily="2" charset="2"/>
            </a:endParaRPr>
          </a:p>
          <a:p>
            <a:pPr marL="857250" lvl="1" indent="-457200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endParaRPr kumimoji="0" lang="en-US" b="0" i="0" u="none" strike="noStrike" kern="0" cap="none" spc="0" normalizeH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sym typeface="Wingdings" pitchFamily="2" charset="2"/>
            </a:endParaRPr>
          </a:p>
          <a:p>
            <a:pPr marL="857250" lvl="1" indent="-457200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endParaRPr kumimoji="0" lang="en-US" b="0" i="0" u="none" strike="noStrike" kern="0" cap="none" spc="0" normalizeH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sym typeface="Wingdings" pitchFamily="2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167167" y="3190875"/>
            <a:ext cx="4208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anose="02070309020205020404" pitchFamily="49" charset="0"/>
              </a:rPr>
              <a:t>Holiday day;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anose="02070309020205020404" pitchFamily="49" charset="0"/>
              </a:rPr>
              <a:t>day = new Christmas();</a:t>
            </a:r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1721260" y="2781300"/>
            <a:ext cx="1600200" cy="1704975"/>
            <a:chOff x="1344" y="2640"/>
            <a:chExt cx="1008" cy="1074"/>
          </a:xfrm>
        </p:grpSpPr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872" y="306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1776" y="2922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vi-VN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344" y="2640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Arial Unicode MS" panose="020B0604020202020204" pitchFamily="34" charset="-128"/>
                </a:rPr>
                <a:t>Holiday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344" y="3456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>
                  <a:latin typeface="Arial Unicode MS" panose="020B0604020202020204" pitchFamily="34" charset="-128"/>
                </a:rPr>
                <a:t>Christmas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08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Đa hình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itchFamily="2" charset="2"/>
              </a:rPr>
              <a:t>Trường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itchFamily="2" charset="2"/>
              </a:rPr>
              <a:t> hợp 1: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itchFamily="2" charset="2"/>
              </a:rPr>
              <a:t>Từ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itchFamily="2" charset="2"/>
              </a:rPr>
              <a:t> kế thừa</a:t>
            </a:r>
          </a:p>
          <a:p>
            <a:pPr marL="857250" lvl="1" indent="-457200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endParaRPr lang="en-US" kern="0">
              <a:solidFill>
                <a:srgbClr val="002060"/>
              </a:solidFill>
              <a:latin typeface="Cambria" panose="02040503050406030204" pitchFamily="18" charset="0"/>
              <a:sym typeface="Wingdings" pitchFamily="2" charset="2"/>
            </a:endParaRPr>
          </a:p>
          <a:p>
            <a:pPr marL="857250" lvl="1" indent="-457200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endParaRPr kumimoji="0" lang="en-US" b="0" i="0" u="none" strike="noStrike" kern="0" cap="none" spc="0" normalizeH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sym typeface="Wingdings" pitchFamily="2" charset="2"/>
            </a:endParaRPr>
          </a:p>
          <a:p>
            <a:pPr marL="857250" lvl="1" indent="-457200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endParaRPr kumimoji="0" lang="en-US" b="0" i="0" u="none" strike="noStrike" kern="0" cap="none" spc="0" normalizeH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sym typeface="Wingdings" pitchFamily="2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344" y="1608763"/>
            <a:ext cx="4583256" cy="4877762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75598" y="2188712"/>
            <a:ext cx="39164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i="1">
                <a:latin typeface="Arial Unicode MS" panose="020B0604020202020204" pitchFamily="34" charset="-128"/>
              </a:rPr>
              <a:t>StaffMember </a:t>
            </a:r>
            <a:r>
              <a:rPr lang="en-US" sz="2400" b="1" i="1" smtClean="0">
                <a:latin typeface="Arial Unicode MS" panose="020B0604020202020204" pitchFamily="34" charset="-128"/>
              </a:rPr>
              <a:t> </a:t>
            </a:r>
            <a:r>
              <a:rPr lang="en-US" sz="2400" b="1" smtClean="0">
                <a:latin typeface="Courier New" panose="02070309020205020404" pitchFamily="49" charset="0"/>
              </a:rPr>
              <a:t>teo;</a:t>
            </a:r>
            <a:endParaRPr lang="en-US" sz="2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anose="02070309020205020404" pitchFamily="49" charset="0"/>
              </a:rPr>
              <a:t>teo = new </a:t>
            </a:r>
            <a:r>
              <a:rPr lang="en-US" sz="2400" b="1">
                <a:latin typeface="Arial Unicode MS" panose="020B0604020202020204" pitchFamily="34" charset="-128"/>
              </a:rPr>
              <a:t>Executive</a:t>
            </a:r>
            <a:r>
              <a:rPr lang="en-US" sz="2400" b="1" smtClean="0">
                <a:latin typeface="Courier New" panose="02070309020205020404" pitchFamily="49" charset="0"/>
              </a:rPr>
              <a:t>();</a:t>
            </a:r>
            <a:endParaRPr lang="en-US" sz="24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8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Đa hình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Clr>
                <a:srgbClr val="3DC5C5"/>
              </a:buClr>
              <a:buFont typeface="Wingdings" panose="05000000000000000000" pitchFamily="2" charset="2"/>
              <a:buChar char="ü"/>
              <a:defRPr/>
            </a:pPr>
            <a:r>
              <a:rPr lang="en-US" sz="2800" kern="0" baseline="0" smtClean="0">
                <a:solidFill>
                  <a:srgbClr val="002060"/>
                </a:solidFill>
                <a:latin typeface="Cambria" panose="02040503050406030204" pitchFamily="18" charset="0"/>
                <a:sym typeface="Wingdings" pitchFamily="2" charset="2"/>
              </a:rPr>
              <a:t>Trường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itchFamily="2" charset="2"/>
              </a:rPr>
              <a:t> hợp 2: </a:t>
            </a:r>
            <a:r>
              <a:rPr lang="en-US" sz="2800" kern="0" baseline="0" smtClean="0">
                <a:solidFill>
                  <a:srgbClr val="002060"/>
                </a:solidFill>
                <a:latin typeface="Cambria" panose="02040503050406030204" pitchFamily="18" charset="0"/>
                <a:sym typeface="Wingdings" pitchFamily="2" charset="2"/>
              </a:rPr>
              <a:t>Từ Interface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sym typeface="Wingdings" pitchFamily="2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2"/>
          <a:stretch>
            <a:fillRect/>
          </a:stretch>
        </p:blipFill>
        <p:spPr>
          <a:xfrm>
            <a:off x="655210" y="1762694"/>
            <a:ext cx="5629275" cy="4600575"/>
          </a:xfrm>
          <a:prstGeom prst="rect">
            <a:avLst/>
          </a:prstGeom>
        </p:spPr>
      </p:pic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675598" y="2188712"/>
            <a:ext cx="40110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i="1" smtClean="0">
                <a:latin typeface="Arial Unicode MS" panose="020B0604020202020204" pitchFamily="34" charset="-128"/>
              </a:rPr>
              <a:t>Mammal  </a:t>
            </a:r>
            <a:r>
              <a:rPr lang="en-US" sz="2400" b="1" smtClean="0">
                <a:latin typeface="Courier New" panose="02070309020205020404" pitchFamily="49" charset="0"/>
              </a:rPr>
              <a:t>thiNo;</a:t>
            </a:r>
            <a:endParaRPr lang="en-US" sz="2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anose="02070309020205020404" pitchFamily="49" charset="0"/>
              </a:rPr>
              <a:t>thiNo </a:t>
            </a:r>
            <a:r>
              <a:rPr lang="en-US" sz="2400" b="1">
                <a:latin typeface="Courier New" panose="02070309020205020404" pitchFamily="49" charset="0"/>
              </a:rPr>
              <a:t>= new </a:t>
            </a:r>
            <a:r>
              <a:rPr lang="en-US" sz="2400" b="1" smtClean="0">
                <a:latin typeface="Arial Unicode MS" panose="020B0604020202020204" pitchFamily="34" charset="-128"/>
              </a:rPr>
              <a:t>Woman</a:t>
            </a:r>
            <a:r>
              <a:rPr lang="en-US" sz="2400" b="1" smtClean="0">
                <a:latin typeface="Courier New" panose="02070309020205020404" pitchFamily="49" charset="0"/>
              </a:rPr>
              <a:t>();</a:t>
            </a:r>
            <a:endParaRPr lang="en-US" sz="24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Ví dụ Đa hình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457200" y="1149489"/>
            <a:ext cx="808426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HinhHoc</a:t>
            </a:r>
            <a:endParaRPr lang="en-US" sz="20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   {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	…</a:t>
            </a:r>
            <a:endParaRPr lang="en-US" sz="20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       public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void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TinhDienTich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()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      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Console.WriteLine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</a:rPr>
              <a:t>Dien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</a:rPr>
              <a:t>tich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 " + 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</a:rPr>
              <a:t>loaiHinh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); </a:t>
            </a:r>
          </a:p>
          <a:p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        }</a:t>
            </a:r>
          </a:p>
          <a:p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HinhTron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: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HinhHoc</a:t>
            </a:r>
            <a:endParaRPr lang="en-US" sz="20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   {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       …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public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void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TinhDienTich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()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      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base.TinhDienTich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();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DienTich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=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BanKinh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*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BanKinh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*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Math.PI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       }</a:t>
            </a:r>
            <a:endParaRPr lang="en-US" sz="20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2000" smtClean="0">
                <a:solidFill>
                  <a:srgbClr val="008000"/>
                </a:solidFill>
                <a:latin typeface="Consolas"/>
              </a:rPr>
              <a:t>    }</a:t>
            </a:r>
            <a:endParaRPr lang="en-US" sz="2000" dirty="0">
              <a:solidFill>
                <a:srgbClr val="00006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66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Khái niệm kế thừa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Khái niệm đa hình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Giao diện (interface)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19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Ví dụ Đa hình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</a:rPr>
              <a:t>HinhHoc hh = 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</a:rPr>
              <a:t>new 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</a:rPr>
              <a:t>HinhHoc();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</a:rPr>
              <a:t>//TinhDienTich cua lop HinhHoc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2B91AF"/>
              </a:solidFill>
              <a:effectLst/>
              <a:uLnTx/>
              <a:uFillTx/>
              <a:latin typeface="Consola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</a:rPr>
              <a:t>hh.TinhDienTich();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</a:rPr>
              <a:t>HinhHoc htr = 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</a:rPr>
              <a:t>new 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</a:rPr>
              <a:t>HinhTron();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</a:rPr>
              <a:t>//TinhDienTich cua lop HinhTron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2B91AF"/>
              </a:solidFill>
              <a:effectLst/>
              <a:uLnTx/>
              <a:uFillTx/>
              <a:latin typeface="Consola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</a:rPr>
              <a:t>htr.TinhDienTich(); 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8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Giao diện (Interface)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Interface là một giao ước, khi một lớp thực hiện inteface thì phải tuân theo đúng những gì interface đó mô tả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Thành phần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Property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Method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Event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8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Interface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Khai báo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Mức truy xuất: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public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Các phương thức chỉ có phần khai báo, không có phần thân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1828800"/>
            <a:ext cx="4419600" cy="1815882"/>
          </a:xfrm>
          <a:prstGeom prst="rect">
            <a:avLst/>
          </a:prstGeom>
          <a:gradFill rotWithShape="1">
            <a:gsLst>
              <a:gs pos="0">
                <a:srgbClr val="2045AE">
                  <a:tint val="50000"/>
                  <a:satMod val="300000"/>
                </a:srgbClr>
              </a:gs>
              <a:gs pos="35000">
                <a:srgbClr val="2045AE">
                  <a:tint val="37000"/>
                  <a:satMod val="300000"/>
                </a:srgbClr>
              </a:gs>
              <a:gs pos="100000">
                <a:srgbClr val="2045AE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045AE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</a:rPr>
              <a:t>    interface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</a:rPr>
              <a:t>TenInterface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</a:rPr>
              <a:t>  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</a:rPr>
              <a:t>        //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</a:rPr>
              <a:t>các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</a:rPr>
              <a:t>thành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</a:rPr>
              <a:t>phần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811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Ví dụ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228600" y="1143000"/>
            <a:ext cx="8763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nsolas"/>
              </a:rPr>
              <a:t>interface </a:t>
            </a:r>
            <a:r>
              <a:rPr lang="en-US" sz="3200" dirty="0" err="1" smtClean="0">
                <a:solidFill>
                  <a:srgbClr val="2B91AF"/>
                </a:solidFill>
                <a:latin typeface="Consolas"/>
              </a:rPr>
              <a:t>ILamViec</a:t>
            </a:r>
            <a:endParaRPr lang="en-US" sz="3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3200" dirty="0" smtClean="0">
                <a:solidFill>
                  <a:srgbClr val="2B91AF"/>
                </a:solidFill>
                <a:latin typeface="Consolas"/>
              </a:rPr>
              <a:t>{</a:t>
            </a:r>
          </a:p>
          <a:p>
            <a:r>
              <a:rPr lang="en-US" sz="3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3200" dirty="0" smtClean="0">
                <a:solidFill>
                  <a:srgbClr val="0000FF"/>
                </a:solidFill>
                <a:latin typeface="Consolas"/>
              </a:rPr>
              <a:t>string </a:t>
            </a:r>
            <a:r>
              <a:rPr lang="en-US" sz="3200" dirty="0" err="1" smtClean="0">
                <a:solidFill>
                  <a:srgbClr val="0000FF"/>
                </a:solidFill>
                <a:latin typeface="Consolas"/>
              </a:rPr>
              <a:t>LamViec</a:t>
            </a:r>
            <a:r>
              <a:rPr lang="en-US" sz="3200" dirty="0" smtClean="0">
                <a:solidFill>
                  <a:srgbClr val="0000FF"/>
                </a:solidFill>
                <a:latin typeface="Consolas"/>
              </a:rPr>
              <a:t>(string </a:t>
            </a:r>
            <a:r>
              <a:rPr lang="en-US" sz="3200" dirty="0" err="1" smtClean="0">
                <a:solidFill>
                  <a:srgbClr val="0000FF"/>
                </a:solidFill>
                <a:latin typeface="Consolas"/>
              </a:rPr>
              <a:t>tenViec</a:t>
            </a:r>
            <a:r>
              <a:rPr lang="en-US" sz="3200" dirty="0" smtClean="0">
                <a:solidFill>
                  <a:srgbClr val="0000FF"/>
                </a:solidFill>
                <a:latin typeface="Consolas"/>
              </a:rPr>
              <a:t>);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Consolas"/>
              </a:rPr>
              <a:t>}</a:t>
            </a:r>
            <a:endParaRPr lang="en-US" sz="3200" dirty="0" smtClean="0">
              <a:solidFill>
                <a:srgbClr val="00006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75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Ví dụ(tt)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Lớp SinhVien thực hiện interface ILamViec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84148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SinhVien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: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ILamViec</a:t>
            </a:r>
            <a:endParaRPr lang="en-US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 string MSSV { get; set; 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public string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Nganh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{ get; set; 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public string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HoTen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{ get; set; }</a:t>
            </a: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public string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LamViec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(string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tenViec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/>
              </a:rPr>
              <a:t>            return "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Sinh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Vien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 " +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HoTen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 + " dang " +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tenViec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/>
              </a:rPr>
              <a:t>        }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00006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43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Ví dụ(tt)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Lớp NhanVien thực hiện ILamViec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1828800"/>
            <a:ext cx="77829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NhanVien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: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ILamViec</a:t>
            </a:r>
            <a:endParaRPr lang="en-US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 string MSNV { get; set; 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public string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Phong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{ get; set; 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public string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HoTen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{ get; set; 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public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HsLuong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{ get; set; 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public virtual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Luong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get { return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HsLuong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* 800000; 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}</a:t>
            </a: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public string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LamViec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(string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tenViec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/>
              </a:rPr>
              <a:t>            return "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NhanVien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 " +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HoTen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 + " dang " +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tenViec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/>
              </a:rPr>
              <a:t>        }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/>
              </a:rPr>
              <a:t>    }</a:t>
            </a:r>
            <a:endParaRPr lang="en-US" dirty="0">
              <a:solidFill>
                <a:srgbClr val="00006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8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Ví dụ(tt)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Thực thi interface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1905000"/>
            <a:ext cx="8153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 void Main(string[]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)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{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SinhVien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a =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SinhVien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();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a.HoTen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"SVA";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NhanVien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b =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NhanVien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();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b.HoTen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"NVB";</a:t>
            </a:r>
          </a:p>
          <a:p>
            <a:endParaRPr lang="en-US" sz="2000" dirty="0" smtClean="0">
              <a:solidFill>
                <a:srgbClr val="A31515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C00000"/>
                </a:solidFill>
                <a:latin typeface="Consolas"/>
              </a:rPr>
              <a:t>ILamViec</a:t>
            </a:r>
            <a:r>
              <a:rPr lang="en-US" sz="2000" dirty="0" smtClean="0">
                <a:solidFill>
                  <a:srgbClr val="C00000"/>
                </a:solidFill>
                <a:latin typeface="Consolas"/>
              </a:rPr>
              <a:t> lv1 = a;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Console.WriteLine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C00000"/>
                </a:solidFill>
                <a:latin typeface="Consolas"/>
              </a:rPr>
              <a:t>lv1.LamViec("hoc </a:t>
            </a:r>
            <a:r>
              <a:rPr lang="en-US" sz="2000" dirty="0" err="1" smtClean="0">
                <a:solidFill>
                  <a:srgbClr val="C00000"/>
                </a:solidFill>
                <a:latin typeface="Consolas"/>
              </a:rPr>
              <a:t>bai</a:t>
            </a:r>
            <a:r>
              <a:rPr lang="en-US" sz="2000" dirty="0" smtClean="0">
                <a:solidFill>
                  <a:srgbClr val="C00000"/>
                </a:solidFill>
                <a:latin typeface="Consolas"/>
              </a:rPr>
              <a:t>")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);</a:t>
            </a:r>
          </a:p>
          <a:p>
            <a:endParaRPr lang="en-US" sz="2000" dirty="0" smtClean="0">
              <a:solidFill>
                <a:srgbClr val="A31515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C00000"/>
                </a:solidFill>
                <a:latin typeface="Consolas"/>
              </a:rPr>
              <a:t>ILamViec</a:t>
            </a:r>
            <a:r>
              <a:rPr lang="en-US" sz="2000" dirty="0" smtClean="0">
                <a:solidFill>
                  <a:srgbClr val="C00000"/>
                </a:solidFill>
                <a:latin typeface="Consolas"/>
              </a:rPr>
              <a:t> lv2 = b;</a:t>
            </a:r>
          </a:p>
          <a:p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Console.WriteLine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C00000"/>
                </a:solidFill>
                <a:latin typeface="Consolas"/>
              </a:rPr>
              <a:t>lv2.LamViec("lam </a:t>
            </a:r>
            <a:r>
              <a:rPr lang="en-US" sz="2000" dirty="0" err="1" smtClean="0">
                <a:solidFill>
                  <a:srgbClr val="C00000"/>
                </a:solidFill>
                <a:latin typeface="Consolas"/>
              </a:rPr>
              <a:t>bao</a:t>
            </a:r>
            <a:r>
              <a:rPr lang="en-US" sz="2000" dirty="0" smtClean="0">
                <a:solidFill>
                  <a:srgbClr val="C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nsolas"/>
              </a:rPr>
              <a:t>cao</a:t>
            </a:r>
            <a:r>
              <a:rPr lang="en-US" sz="2000" dirty="0" smtClean="0">
                <a:solidFill>
                  <a:srgbClr val="C00000"/>
                </a:solidFill>
                <a:latin typeface="Consolas"/>
              </a:rPr>
              <a:t>")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);</a:t>
            </a:r>
          </a:p>
          <a:p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}</a:t>
            </a:r>
            <a:endParaRPr lang="en-US" sz="2000" dirty="0">
              <a:solidFill>
                <a:srgbClr val="00006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6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Ví dụ(tt)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Kết quả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 descr="2012-04-13_1106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209800"/>
            <a:ext cx="785404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Interface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Interface có thể kế thừa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Một lớp có thể thực hiện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1 hoặc nhiều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interface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Khi thực hiện interface, lớp đó phải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thực hiện đầy đủ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những thành phần interface đó mô tả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Ví dụ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Interface IQuanTri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16764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interface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IQuanTri</a:t>
            </a:r>
            <a:endParaRPr lang="en-US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GiaoViec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(string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tenViec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, string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tenNguoiNhan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}</a:t>
            </a: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SinhVien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: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ILamViec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IQuanTri</a:t>
            </a:r>
            <a:endParaRPr lang="en-US" dirty="0" smtClean="0">
              <a:solidFill>
                <a:srgbClr val="C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    //…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các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thành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phần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khác</a:t>
            </a:r>
            <a:endParaRPr lang="en-US" dirty="0" smtClean="0">
              <a:solidFill>
                <a:srgbClr val="2B91AF"/>
              </a:solidFill>
              <a:latin typeface="Consolas"/>
            </a:endParaRPr>
          </a:p>
          <a:p>
            <a:endParaRPr lang="en-US" dirty="0" smtClean="0">
              <a:solidFill>
                <a:srgbClr val="A31515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public string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GiaoViec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(string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tenViec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, string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nguoiNhan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/>
              </a:rPr>
              <a:t>            return "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Sinh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vien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 " +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HoTen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/>
              </a:rPr>
              <a:t>			+ " dang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giao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viec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 " +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tenViec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/>
              </a:rPr>
              <a:t>			+ "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cho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 " +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nguoiNhan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/>
              </a:rPr>
              <a:t>        }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/>
              </a:rPr>
              <a:t>    }</a:t>
            </a: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endParaRPr lang="en-US" dirty="0">
              <a:solidFill>
                <a:srgbClr val="00006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60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Kế thừa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Các đối tượng có cùng chung một số đặc điểm, hành vi được nhóm lại với nhau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Xe đạp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Xe máy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Xe hơi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Xe tải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itchFamily="2" charset="2"/>
              </a:rPr>
              <a:t> Phương tiện giao thông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1" name="Picture 2" descr="http://www.bodua.com/Pages/6/107/107_Files/image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133600"/>
            <a:ext cx="3429000" cy="4276726"/>
          </a:xfrm>
          <a:prstGeom prst="rect">
            <a:avLst/>
          </a:prstGeom>
          <a:noFill/>
        </p:spPr>
      </p:pic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3429000" y="2530594"/>
            <a:ext cx="1600200" cy="1704975"/>
            <a:chOff x="2400" y="1662"/>
            <a:chExt cx="1008" cy="1074"/>
          </a:xfrm>
        </p:grpSpPr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V="1">
              <a:off x="2928" y="20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2832" y="1944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vi-VN" sz="1800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2400" y="1662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 Unicode MS" panose="020B0604020202020204" pitchFamily="34" charset="-128"/>
                </a:rPr>
                <a:t>Vehicle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2400" y="2478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 Unicode MS" panose="020B0604020202020204" pitchFamily="34" charset="-128"/>
                </a:rPr>
                <a:t>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714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Ví dụ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Lớp QuanLy kế thừa NhanVien, thực hiện IQuanTri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286" y="1715303"/>
            <a:ext cx="82894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QuanLy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: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NhanVien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IQuanTri</a:t>
            </a:r>
            <a:endParaRPr lang="en-US" dirty="0" smtClean="0">
              <a:solidFill>
                <a:srgbClr val="C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{        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public string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LamViec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(string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tenViec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return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Quan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ly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 " + 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HoTen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 + " dang " + 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tenViec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/>
              </a:rPr>
              <a:t>        }</a:t>
            </a:r>
          </a:p>
          <a:p>
            <a:endParaRPr lang="en-US" dirty="0" smtClean="0">
              <a:solidFill>
                <a:srgbClr val="A31515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public string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GiaoViec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(string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tenViec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, string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nguoiNhan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/>
              </a:rPr>
              <a:t>        {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/>
              </a:rPr>
              <a:t>            return "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Quan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ly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 " +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HoTen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/>
              </a:rPr>
              <a:t>			+ " dang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giao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viec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 " +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tenViec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/>
              </a:rPr>
              <a:t>			+ "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cho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 " + </a:t>
            </a:r>
            <a:r>
              <a:rPr lang="en-US" dirty="0" err="1" smtClean="0">
                <a:solidFill>
                  <a:srgbClr val="C00000"/>
                </a:solidFill>
                <a:latin typeface="Consolas"/>
              </a:rPr>
              <a:t>nguoiNhan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/>
              </a:rPr>
              <a:t>        }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/>
              </a:rPr>
              <a:t>    }</a:t>
            </a:r>
            <a:endParaRPr lang="en-US" dirty="0">
              <a:solidFill>
                <a:srgbClr val="00006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2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Ví dụ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Thực thi giao diện IQuanTri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1905000"/>
            <a:ext cx="766107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SinhVien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a =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SinhVien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();</a:t>
            </a:r>
          </a:p>
          <a:p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a.HoTen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"SVA";</a:t>
            </a:r>
          </a:p>
          <a:p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NhanVien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b =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NhanVien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();</a:t>
            </a:r>
          </a:p>
          <a:p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b.HoTen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"NVB";</a:t>
            </a:r>
          </a:p>
          <a:p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QuanLy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c =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QuanLy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();</a:t>
            </a:r>
          </a:p>
          <a:p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c.HoTen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= 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"QLC";</a:t>
            </a:r>
          </a:p>
          <a:p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IQuanTri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qt1 = a;</a:t>
            </a:r>
          </a:p>
          <a:p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Console.WriteLine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(qt1.GiaoViec(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</a:rPr>
              <a:t>truc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</a:rPr>
              <a:t>nhat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", "SVB"));</a:t>
            </a:r>
          </a:p>
          <a:p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IQuanTri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 qt2 = c;</a:t>
            </a:r>
          </a:p>
          <a:p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Console.WriteLine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(qt2.GiaoViec(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</a:rPr>
              <a:t>dat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 hang", 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</a:rPr>
              <a:t>b.HoTen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60237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Ví dụ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Kết quả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 descr="2012-04-13_1119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828800"/>
            <a:ext cx="844731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Kiểm tra thực hiện Interface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Từ khóa </a:t>
            </a:r>
            <a:r>
              <a:rPr kumimoji="0" lang="en-US" sz="2800" b="1" i="1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is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1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True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 nếu đối tượng thực hiện interface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1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False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 nếu đối tượng không thực hiện interface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9680" y="2915632"/>
            <a:ext cx="7191392" cy="156966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2045AE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kt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 = a is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IQuanTri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; //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kt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 =true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kt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 = b is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IQuanTri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; //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kt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 =false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41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Kiểm tra thực hiện Interface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Từ khóa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as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Thực hiện chuyển đổi sang interface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Nếu đối tượng không thực hiện interface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  <a:sym typeface="Wingdings" pitchFamily="2" charset="2"/>
              </a:rPr>
              <a:t> null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2819400"/>
            <a:ext cx="7282763" cy="123110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66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IQuanTri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 qt3 = a as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IQuanTri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IQuanTri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 qt4 = b as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IQuanTri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>
                    <a:lumMod val="75000"/>
                  </a:srgbClr>
                </a:solidFill>
                <a:effectLst/>
                <a:uLnTx/>
                <a:uFillTx/>
                <a:latin typeface="Consolas"/>
              </a:rPr>
              <a:t>; //null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0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Kế thừa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dụ: Windows form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1752600" y="1752600"/>
            <a:ext cx="6172200" cy="4724400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6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19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Kế thừa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076325"/>
            <a:ext cx="85344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dụ: Một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lớp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con có thể là lớp cha của các lớp khác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1143000" y="1828800"/>
            <a:ext cx="6477000" cy="3200400"/>
            <a:chOff x="768" y="1488"/>
            <a:chExt cx="4080" cy="2016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V="1">
              <a:off x="2928" y="1914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2832" y="1770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vi-VN" sz="1800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1872" y="2160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1248" y="3006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1872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4176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1248" y="3006"/>
              <a:ext cx="0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2544" y="300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V="1">
              <a:off x="4176" y="278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22" name="AutoShape 14"/>
            <p:cNvSpPr>
              <a:spLocks noChangeArrowheads="1"/>
            </p:cNvSpPr>
            <p:nvPr/>
          </p:nvSpPr>
          <p:spPr bwMode="auto">
            <a:xfrm>
              <a:off x="4080" y="2640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vi-VN" sz="180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V="1">
              <a:off x="1872" y="278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24" name="AutoShape 16"/>
            <p:cNvSpPr>
              <a:spLocks noChangeArrowheads="1"/>
            </p:cNvSpPr>
            <p:nvPr/>
          </p:nvSpPr>
          <p:spPr bwMode="auto">
            <a:xfrm>
              <a:off x="1776" y="2640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vi-VN" sz="1800"/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2400" y="1488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 Unicode MS" panose="020B0604020202020204" pitchFamily="34" charset="-128"/>
                </a:rPr>
                <a:t>Business</a:t>
              </a: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68" y="3246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 Unicode MS" panose="020B0604020202020204" pitchFamily="34" charset="-128"/>
                </a:rPr>
                <a:t>KMart</a:t>
              </a: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2064" y="3246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 Unicode MS" panose="020B0604020202020204" pitchFamily="34" charset="-128"/>
                </a:rPr>
                <a:t>Macys</a:t>
              </a: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408" y="2352"/>
              <a:ext cx="1440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 Unicode MS" panose="020B0604020202020204" pitchFamily="34" charset="-128"/>
                </a:rPr>
                <a:t>ServiceBusiness</a:t>
              </a: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3696" y="3246"/>
              <a:ext cx="100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 Unicode MS" panose="020B0604020202020204" pitchFamily="34" charset="-128"/>
                </a:rPr>
                <a:t>Kinkos</a:t>
              </a: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1296" y="2352"/>
              <a:ext cx="124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1800">
                  <a:latin typeface="Arial Unicode MS" panose="020B0604020202020204" pitchFamily="34" charset="-128"/>
                </a:rPr>
                <a:t>RetailBusiness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69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Kế thừa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Tạo ra các lớp mới từ việc sử dụng lại những thành phần của lớp đã có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Lợi ích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Nhất quán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Thuận tiện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Tái sử dụng code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Kế thừa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505776" y="14478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rgbClr val="FF0000"/>
                </a:solidFill>
                <a:latin typeface="Cambria" panose="02040503050406030204" pitchFamily="18" charset="0"/>
              </a:rPr>
              <a:t>Trong 1 mô tả dự án thực tế làm sao phát hiện được mô hình lớp mà ở đó </a:t>
            </a:r>
          </a:p>
          <a:p>
            <a:pPr algn="ctr"/>
            <a:r>
              <a:rPr lang="en-US" sz="3600" smtClean="0">
                <a:solidFill>
                  <a:srgbClr val="FF0000"/>
                </a:solidFill>
                <a:latin typeface="Cambria" panose="02040503050406030204" pitchFamily="18" charset="0"/>
              </a:rPr>
              <a:t>có tính kế thừa?</a:t>
            </a:r>
          </a:p>
        </p:txBody>
      </p:sp>
      <p:sp>
        <p:nvSpPr>
          <p:cNvPr id="9" name="Rectangle 8"/>
          <p:cNvSpPr/>
          <p:nvPr/>
        </p:nvSpPr>
        <p:spPr>
          <a:xfrm>
            <a:off x="924341" y="3886200"/>
            <a:ext cx="70114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smtClean="0">
                <a:solidFill>
                  <a:srgbClr val="FF0000"/>
                </a:solidFill>
                <a:latin typeface="Cambria" panose="02040503050406030204" pitchFamily="18" charset="0"/>
              </a:rPr>
              <a:t>Cần nắm được khái niệm</a:t>
            </a:r>
          </a:p>
          <a:p>
            <a:pPr algn="ctr"/>
            <a:r>
              <a:rPr lang="en-US" sz="3600" b="1" smtClean="0">
                <a:solidFill>
                  <a:srgbClr val="FF0000"/>
                </a:solidFill>
                <a:latin typeface="Cambria" panose="02040503050406030204" pitchFamily="18" charset="0"/>
              </a:rPr>
              <a:t>Tổng </a:t>
            </a:r>
            <a:r>
              <a:rPr lang="en-US" sz="3600" b="1">
                <a:solidFill>
                  <a:srgbClr val="FF0000"/>
                </a:solidFill>
                <a:latin typeface="Cambria" panose="02040503050406030204" pitchFamily="18" charset="0"/>
              </a:rPr>
              <a:t>quát hóa</a:t>
            </a:r>
            <a:r>
              <a:rPr lang="en-US" sz="3600">
                <a:solidFill>
                  <a:srgbClr val="FF0000"/>
                </a:solidFill>
                <a:latin typeface="Cambria" panose="02040503050406030204" pitchFamily="18" charset="0"/>
              </a:rPr>
              <a:t>? </a:t>
            </a:r>
            <a:r>
              <a:rPr lang="en-US" sz="3600" b="1">
                <a:solidFill>
                  <a:srgbClr val="FF0000"/>
                </a:solidFill>
                <a:latin typeface="Cambria" panose="02040503050406030204" pitchFamily="18" charset="0"/>
              </a:rPr>
              <a:t>chuyên biệt hóa</a:t>
            </a:r>
            <a:r>
              <a:rPr lang="en-US" sz="3600">
                <a:solidFill>
                  <a:srgbClr val="FF0000"/>
                </a:solidFill>
                <a:latin typeface="Cambria" panose="020405030504060302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95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Khai báo Kế thừa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Lớp cơ sở (base class): làm cơ sở để các lớp khác kế thừa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Lớp nhận (derived class): kế thừa đặc điểm của lớp cơ sở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Khai báo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class LopNhan :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LopCoSo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dụ: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class XeDap : PhuongTienGiaoThong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class XeMay : PhuongTienGiaoThong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2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Constructor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Không được kế thừa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Lớp con truy cập bằng từ khóa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base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6967" y="2133600"/>
            <a:ext cx="4941033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  <a:latin typeface="Arial"/>
              </a:rPr>
              <a:t> </a:t>
            </a:r>
            <a:r>
              <a:rPr lang="en-US" sz="1600" dirty="0" smtClean="0">
                <a:solidFill>
                  <a:srgbClr val="000066"/>
                </a:solidFill>
                <a:latin typeface="Arial"/>
              </a:rPr>
              <a:t>class </a:t>
            </a:r>
            <a:r>
              <a:rPr lang="en-US" sz="1600" dirty="0" err="1" smtClean="0">
                <a:solidFill>
                  <a:srgbClr val="000066"/>
                </a:solidFill>
                <a:latin typeface="Arial"/>
              </a:rPr>
              <a:t>HinhHoc</a:t>
            </a:r>
            <a:endParaRPr lang="en-US" sz="1600" dirty="0" smtClean="0">
              <a:solidFill>
                <a:srgbClr val="000066"/>
              </a:solidFill>
              <a:latin typeface="Arial"/>
            </a:endParaRP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{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    …</a:t>
            </a:r>
          </a:p>
          <a:p>
            <a:r>
              <a:rPr lang="fr-FR" sz="1600" dirty="0" smtClean="0">
                <a:solidFill>
                  <a:srgbClr val="000066"/>
                </a:solidFill>
                <a:latin typeface="Arial"/>
              </a:rPr>
              <a:t>        public </a:t>
            </a:r>
            <a:r>
              <a:rPr lang="fr-FR" sz="1600" dirty="0" err="1" smtClean="0">
                <a:solidFill>
                  <a:srgbClr val="000066"/>
                </a:solidFill>
                <a:latin typeface="Arial"/>
              </a:rPr>
              <a:t>HinhHoc</a:t>
            </a:r>
            <a:r>
              <a:rPr lang="fr-FR" sz="1600" dirty="0" smtClean="0">
                <a:solidFill>
                  <a:srgbClr val="000066"/>
                </a:solidFill>
                <a:latin typeface="Arial"/>
              </a:rPr>
              <a:t>(double </a:t>
            </a:r>
            <a:r>
              <a:rPr lang="fr-FR" sz="1600" dirty="0" err="1" smtClean="0">
                <a:solidFill>
                  <a:srgbClr val="000066"/>
                </a:solidFill>
                <a:latin typeface="Arial"/>
              </a:rPr>
              <a:t>chuVi</a:t>
            </a:r>
            <a:r>
              <a:rPr lang="fr-FR" sz="1600" dirty="0" smtClean="0">
                <a:solidFill>
                  <a:srgbClr val="000066"/>
                </a:solidFill>
                <a:latin typeface="Arial"/>
              </a:rPr>
              <a:t>, double </a:t>
            </a:r>
            <a:r>
              <a:rPr lang="fr-FR" sz="1600" dirty="0" err="1" smtClean="0">
                <a:solidFill>
                  <a:srgbClr val="000066"/>
                </a:solidFill>
                <a:latin typeface="Arial"/>
              </a:rPr>
              <a:t>dienTich</a:t>
            </a:r>
            <a:r>
              <a:rPr lang="fr-FR" sz="1600" dirty="0" smtClean="0">
                <a:solidFill>
                  <a:srgbClr val="000066"/>
                </a:solidFill>
                <a:latin typeface="Arial"/>
              </a:rPr>
              <a:t>)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    {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        </a:t>
            </a:r>
            <a:r>
              <a:rPr lang="en-US" sz="1600" dirty="0" err="1" smtClean="0">
                <a:solidFill>
                  <a:srgbClr val="000066"/>
                </a:solidFill>
                <a:latin typeface="Arial"/>
              </a:rPr>
              <a:t>ChuVi</a:t>
            </a:r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= </a:t>
            </a:r>
            <a:r>
              <a:rPr lang="en-US" sz="1600" dirty="0" err="1" smtClean="0">
                <a:solidFill>
                  <a:srgbClr val="000066"/>
                </a:solidFill>
                <a:latin typeface="Arial"/>
              </a:rPr>
              <a:t>chuVi</a:t>
            </a:r>
            <a:r>
              <a:rPr lang="en-US" sz="1600" dirty="0" smtClean="0">
                <a:solidFill>
                  <a:srgbClr val="000066"/>
                </a:solidFill>
                <a:latin typeface="Arial"/>
              </a:rPr>
              <a:t>;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        </a:t>
            </a:r>
            <a:r>
              <a:rPr lang="en-US" sz="1600" dirty="0" err="1" smtClean="0">
                <a:solidFill>
                  <a:srgbClr val="000066"/>
                </a:solidFill>
                <a:latin typeface="Arial"/>
              </a:rPr>
              <a:t>DienTich</a:t>
            </a:r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= </a:t>
            </a:r>
            <a:r>
              <a:rPr lang="en-US" sz="1600" dirty="0" err="1" smtClean="0">
                <a:solidFill>
                  <a:srgbClr val="000066"/>
                </a:solidFill>
                <a:latin typeface="Arial"/>
              </a:rPr>
              <a:t>dienTich</a:t>
            </a:r>
            <a:r>
              <a:rPr lang="en-US" sz="1600" dirty="0" smtClean="0">
                <a:solidFill>
                  <a:srgbClr val="000066"/>
                </a:solidFill>
                <a:latin typeface="Arial"/>
              </a:rPr>
              <a:t>;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    }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}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class </a:t>
            </a:r>
            <a:r>
              <a:rPr lang="en-US" sz="1600" dirty="0" err="1" smtClean="0">
                <a:solidFill>
                  <a:srgbClr val="000066"/>
                </a:solidFill>
                <a:latin typeface="Arial"/>
              </a:rPr>
              <a:t>HinhTron</a:t>
            </a:r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: </a:t>
            </a:r>
            <a:r>
              <a:rPr lang="en-US" sz="1600" dirty="0" err="1" smtClean="0">
                <a:solidFill>
                  <a:srgbClr val="000066"/>
                </a:solidFill>
                <a:latin typeface="Arial"/>
              </a:rPr>
              <a:t>HinhHoc</a:t>
            </a:r>
            <a:endParaRPr lang="en-US" sz="1600" dirty="0" smtClean="0">
              <a:solidFill>
                <a:srgbClr val="000066"/>
              </a:solidFill>
              <a:latin typeface="Arial"/>
            </a:endParaRP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{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   …</a:t>
            </a:r>
          </a:p>
          <a:p>
            <a:r>
              <a:rPr lang="fr-FR" sz="1600" dirty="0" smtClean="0">
                <a:solidFill>
                  <a:srgbClr val="000066"/>
                </a:solidFill>
                <a:latin typeface="Arial"/>
              </a:rPr>
              <a:t>        public </a:t>
            </a:r>
            <a:r>
              <a:rPr lang="fr-FR" sz="1600" dirty="0" err="1" smtClean="0">
                <a:solidFill>
                  <a:srgbClr val="000066"/>
                </a:solidFill>
                <a:latin typeface="Arial"/>
              </a:rPr>
              <a:t>HinhTron</a:t>
            </a:r>
            <a:r>
              <a:rPr lang="fr-FR" sz="1600" dirty="0" smtClean="0">
                <a:solidFill>
                  <a:srgbClr val="000066"/>
                </a:solidFill>
                <a:latin typeface="Arial"/>
              </a:rPr>
              <a:t>(double </a:t>
            </a:r>
            <a:r>
              <a:rPr lang="fr-FR" sz="1600" dirty="0" err="1" smtClean="0">
                <a:solidFill>
                  <a:srgbClr val="000066"/>
                </a:solidFill>
                <a:latin typeface="Arial"/>
              </a:rPr>
              <a:t>chuVi</a:t>
            </a:r>
            <a:r>
              <a:rPr lang="fr-FR" sz="1600" dirty="0" smtClean="0">
                <a:solidFill>
                  <a:srgbClr val="000066"/>
                </a:solidFill>
                <a:latin typeface="Arial"/>
              </a:rPr>
              <a:t>, double </a:t>
            </a:r>
            <a:r>
              <a:rPr lang="fr-FR" sz="1600" dirty="0" err="1" smtClean="0">
                <a:solidFill>
                  <a:srgbClr val="000066"/>
                </a:solidFill>
                <a:latin typeface="Arial"/>
              </a:rPr>
              <a:t>dienTich</a:t>
            </a:r>
            <a:r>
              <a:rPr lang="fr-FR" sz="1600" dirty="0" smtClean="0">
                <a:solidFill>
                  <a:srgbClr val="000066"/>
                </a:solidFill>
                <a:latin typeface="Arial"/>
              </a:rPr>
              <a:t>)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        : base(</a:t>
            </a:r>
            <a:r>
              <a:rPr lang="en-US" sz="1600" dirty="0" err="1" smtClean="0">
                <a:solidFill>
                  <a:srgbClr val="000066"/>
                </a:solidFill>
                <a:latin typeface="Arial"/>
              </a:rPr>
              <a:t>chuVi</a:t>
            </a:r>
            <a:r>
              <a:rPr lang="en-US" sz="1600" dirty="0" smtClean="0">
                <a:solidFill>
                  <a:srgbClr val="000066"/>
                </a:solidFill>
                <a:latin typeface="Arial"/>
              </a:rPr>
              <a:t>, </a:t>
            </a:r>
            <a:r>
              <a:rPr lang="en-US" sz="1600" dirty="0" err="1" smtClean="0">
                <a:solidFill>
                  <a:srgbClr val="000066"/>
                </a:solidFill>
                <a:latin typeface="Arial"/>
              </a:rPr>
              <a:t>dienTich</a:t>
            </a:r>
            <a:r>
              <a:rPr lang="en-US" sz="1600" dirty="0" smtClean="0">
                <a:solidFill>
                  <a:srgbClr val="000066"/>
                </a:solidFill>
                <a:latin typeface="Arial"/>
              </a:rPr>
              <a:t>)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    {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    } </a:t>
            </a:r>
          </a:p>
          <a:p>
            <a:r>
              <a:rPr lang="en-US" sz="1600" dirty="0" smtClean="0">
                <a:solidFill>
                  <a:srgbClr val="000066"/>
                </a:solidFill>
                <a:latin typeface="Arial"/>
              </a:rPr>
              <a:t>    }</a:t>
            </a:r>
            <a:endParaRPr lang="en-US" sz="1600" dirty="0">
              <a:solidFill>
                <a:srgbClr val="00006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60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1220</Words>
  <Application>Microsoft Office PowerPoint</Application>
  <PresentationFormat>On-screen Show (4:3)</PresentationFormat>
  <Paragraphs>276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 Unicode MS</vt:lpstr>
      <vt:lpstr>Arial</vt:lpstr>
      <vt:lpstr>Calibri</vt:lpstr>
      <vt:lpstr>Cambria</vt:lpstr>
      <vt:lpstr>Consolas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743</cp:revision>
  <dcterms:created xsi:type="dcterms:W3CDTF">2011-04-06T04:04:31Z</dcterms:created>
  <dcterms:modified xsi:type="dcterms:W3CDTF">2016-10-08T06:20:17Z</dcterms:modified>
</cp:coreProperties>
</file>