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4790" autoAdjust="0"/>
  </p:normalViewPr>
  <p:slideViewPr>
    <p:cSldViewPr>
      <p:cViewPr varScale="1">
        <p:scale>
          <a:sx n="70" d="100"/>
          <a:sy n="70" d="100"/>
        </p:scale>
        <p:origin x="113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Giới thiệu về </a:t>
            </a:r>
          </a:p>
          <a:p>
            <a:pPr lvl="0">
              <a:defRPr/>
            </a:pPr>
            <a:r>
              <a:rPr lang="en-US" kern="0" smtClean="0">
                <a:solidFill>
                  <a:srgbClr val="002060"/>
                </a:solidFill>
                <a:latin typeface="Cambria" panose="02040503050406030204" pitchFamily="18" charset="0"/>
              </a:rPr>
              <a:t>Windows Form</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43000"/>
            <a:ext cx="8396273" cy="517065"/>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ea typeface="Calibri" panose="020F0502020204030204" pitchFamily="34" charset="0"/>
              </a:rPr>
              <a:t>Các sự kiện quan trọng của </a:t>
            </a:r>
            <a:r>
              <a:rPr lang="en-US" sz="2400" b="1" smtClean="0">
                <a:latin typeface="Cambria" panose="02040503050406030204" pitchFamily="18" charset="0"/>
                <a:ea typeface="Calibri" panose="020F0502020204030204" pitchFamily="34" charset="0"/>
              </a:rPr>
              <a:t>Form</a:t>
            </a:r>
            <a:r>
              <a:rPr lang="en-US" sz="2400" smtClean="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pic>
        <p:nvPicPr>
          <p:cNvPr id="9" name="Picture 8"/>
          <p:cNvPicPr>
            <a:picLocks noChangeAspect="1"/>
          </p:cNvPicPr>
          <p:nvPr/>
        </p:nvPicPr>
        <p:blipFill>
          <a:blip r:embed="rId2"/>
          <a:stretch>
            <a:fillRect/>
          </a:stretch>
        </p:blipFill>
        <p:spPr>
          <a:xfrm>
            <a:off x="5305425" y="1727166"/>
            <a:ext cx="3381375" cy="4143375"/>
          </a:xfrm>
          <a:prstGeom prst="rect">
            <a:avLst/>
          </a:prstGeom>
        </p:spPr>
      </p:pic>
      <p:sp>
        <p:nvSpPr>
          <p:cNvPr id="11" name="Rectangle 10"/>
          <p:cNvSpPr/>
          <p:nvPr/>
        </p:nvSpPr>
        <p:spPr>
          <a:xfrm>
            <a:off x="5991225" y="2133600"/>
            <a:ext cx="457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6253496" y="2377223"/>
            <a:ext cx="1485231" cy="4070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nvPr>
        </p:nvGraphicFramePr>
        <p:xfrm>
          <a:off x="304800" y="1727166"/>
          <a:ext cx="4760734" cy="4303807"/>
        </p:xfrm>
        <a:graphic>
          <a:graphicData uri="http://schemas.openxmlformats.org/drawingml/2006/table">
            <a:tbl>
              <a:tblPr firstRow="1" bandRow="1">
                <a:tableStyleId>{5C22544A-7EE6-4342-B048-85BDC9FD1C3A}</a:tableStyleId>
              </a:tblPr>
              <a:tblGrid>
                <a:gridCol w="1828800"/>
                <a:gridCol w="2931934"/>
              </a:tblGrid>
              <a:tr h="483627">
                <a:tc>
                  <a:txBody>
                    <a:bodyPr/>
                    <a:lstStyle/>
                    <a:p>
                      <a:pPr algn="ctr"/>
                      <a:r>
                        <a:rPr lang="en-US" sz="2200" smtClean="0">
                          <a:solidFill>
                            <a:srgbClr val="002060"/>
                          </a:solidFill>
                          <a:latin typeface="Cambria" panose="02040503050406030204" pitchFamily="18" charset="0"/>
                        </a:rPr>
                        <a:t>Sự</a:t>
                      </a:r>
                      <a:r>
                        <a:rPr lang="en-US" sz="2200" baseline="0" smtClean="0">
                          <a:solidFill>
                            <a:srgbClr val="002060"/>
                          </a:solidFill>
                          <a:latin typeface="Cambria" panose="02040503050406030204" pitchFamily="18" charset="0"/>
                        </a:rPr>
                        <a:t> kiện</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smtClean="0">
                          <a:solidFill>
                            <a:srgbClr val="002060"/>
                          </a:solidFill>
                          <a:latin typeface="Cambria" panose="02040503050406030204" pitchFamily="18" charset="0"/>
                        </a:rPr>
                        <a:t>Mô</a:t>
                      </a:r>
                      <a:r>
                        <a:rPr lang="en-US" sz="2200" baseline="0" smtClean="0">
                          <a:solidFill>
                            <a:srgbClr val="002060"/>
                          </a:solidFill>
                          <a:latin typeface="Cambria" panose="02040503050406030204" pitchFamily="18" charset="0"/>
                        </a:rPr>
                        <a:t> tả</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863620">
                <a:tc>
                  <a:txBody>
                    <a:bodyPr/>
                    <a:lstStyle/>
                    <a:p>
                      <a:r>
                        <a:rPr lang="en-US" sz="2200" dirty="0" smtClean="0">
                          <a:solidFill>
                            <a:srgbClr val="002060"/>
                          </a:solidFill>
                          <a:latin typeface="Cambria" panose="02040503050406030204" pitchFamily="18" charset="0"/>
                        </a:rPr>
                        <a:t>Click</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smtClean="0">
                          <a:solidFill>
                            <a:srgbClr val="002060"/>
                          </a:solidFill>
                          <a:latin typeface="Cambria" panose="02040503050406030204" pitchFamily="18" charset="0"/>
                        </a:rPr>
                        <a:t>Thực</a:t>
                      </a:r>
                      <a:r>
                        <a:rPr lang="en-US" sz="2200" baseline="0" smtClean="0">
                          <a:solidFill>
                            <a:srgbClr val="002060"/>
                          </a:solidFill>
                          <a:latin typeface="Cambria" panose="02040503050406030204" pitchFamily="18" charset="0"/>
                        </a:rPr>
                        <a:t> hiện lệnh khi nhấn chuột</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3620">
                <a:tc>
                  <a:txBody>
                    <a:bodyPr/>
                    <a:lstStyle/>
                    <a:p>
                      <a:r>
                        <a:rPr lang="en-US" sz="2200" dirty="0" smtClean="0">
                          <a:solidFill>
                            <a:srgbClr val="002060"/>
                          </a:solidFill>
                          <a:latin typeface="Cambria" panose="02040503050406030204" pitchFamily="18" charset="0"/>
                        </a:rPr>
                        <a:t>DoubleClick</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smtClean="0">
                          <a:solidFill>
                            <a:srgbClr val="002060"/>
                          </a:solidFill>
                          <a:latin typeface="Cambria" panose="02040503050406030204" pitchFamily="18" charset="0"/>
                        </a:rPr>
                        <a:t>Thực</a:t>
                      </a:r>
                      <a:r>
                        <a:rPr lang="en-US" sz="2200" baseline="0" smtClean="0">
                          <a:solidFill>
                            <a:srgbClr val="002060"/>
                          </a:solidFill>
                          <a:latin typeface="Cambria" panose="02040503050406030204" pitchFamily="18" charset="0"/>
                        </a:rPr>
                        <a:t> hiện lệnh khi nhấn chuột 2 lần liên tiếp</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3620">
                <a:tc>
                  <a:txBody>
                    <a:bodyPr/>
                    <a:lstStyle/>
                    <a:p>
                      <a:r>
                        <a:rPr lang="en-US" sz="2200" dirty="0" smtClean="0">
                          <a:solidFill>
                            <a:srgbClr val="002060"/>
                          </a:solidFill>
                          <a:latin typeface="Cambria" panose="02040503050406030204" pitchFamily="18" charset="0"/>
                        </a:rPr>
                        <a:t>Load</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smtClean="0">
                          <a:solidFill>
                            <a:srgbClr val="002060"/>
                          </a:solidFill>
                          <a:latin typeface="Cambria" panose="02040503050406030204" pitchFamily="18" charset="0"/>
                        </a:rPr>
                        <a:t>Thực</a:t>
                      </a:r>
                      <a:r>
                        <a:rPr lang="en-US" sz="2200" baseline="0" smtClean="0">
                          <a:solidFill>
                            <a:srgbClr val="002060"/>
                          </a:solidFill>
                          <a:latin typeface="Cambria" panose="02040503050406030204" pitchFamily="18" charset="0"/>
                        </a:rPr>
                        <a:t> hiện lệnh khi cửa sổ được mở lên lần đầu tiên</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3627">
                <a:tc>
                  <a:txBody>
                    <a:bodyPr/>
                    <a:lstStyle/>
                    <a:p>
                      <a:r>
                        <a:rPr lang="en-US" sz="2200" dirty="0" err="1" smtClean="0">
                          <a:solidFill>
                            <a:srgbClr val="002060"/>
                          </a:solidFill>
                          <a:latin typeface="Cambria" panose="02040503050406030204" pitchFamily="18" charset="0"/>
                        </a:rPr>
                        <a:t>FormClosing</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smtClean="0">
                          <a:solidFill>
                            <a:srgbClr val="002060"/>
                          </a:solidFill>
                          <a:latin typeface="Cambria" panose="02040503050406030204" pitchFamily="18" charset="0"/>
                        </a:rPr>
                        <a:t>Thực</a:t>
                      </a:r>
                      <a:r>
                        <a:rPr lang="en-US" sz="2200" baseline="0" smtClean="0">
                          <a:solidFill>
                            <a:srgbClr val="002060"/>
                          </a:solidFill>
                          <a:latin typeface="Cambria" panose="02040503050406030204" pitchFamily="18" charset="0"/>
                        </a:rPr>
                        <a:t> hiện lệnh trước khi cửa sổ được đóng</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6811420" y="2428164"/>
            <a:ext cx="1829347" cy="369332"/>
          </a:xfrm>
          <a:prstGeom prst="rect">
            <a:avLst/>
          </a:prstGeom>
          <a:noFill/>
        </p:spPr>
        <p:txBody>
          <a:bodyPr wrap="none" rtlCol="0">
            <a:spAutoFit/>
          </a:bodyPr>
          <a:lstStyle/>
          <a:p>
            <a:r>
              <a:rPr lang="en-US" smtClean="0">
                <a:solidFill>
                  <a:srgbClr val="FF0000"/>
                </a:solidFill>
                <a:latin typeface="Cambria" panose="02040503050406030204" pitchFamily="18" charset="0"/>
              </a:rPr>
              <a:t>Thiết lập sự kiện</a:t>
            </a:r>
            <a:endParaRPr lang="en-US">
              <a:solidFill>
                <a:srgbClr val="FF0000"/>
              </a:solidFill>
              <a:latin typeface="Cambria" panose="02040503050406030204" pitchFamily="18" charset="0"/>
            </a:endParaRPr>
          </a:p>
        </p:txBody>
      </p:sp>
    </p:spTree>
    <p:extLst>
      <p:ext uri="{BB962C8B-B14F-4D97-AF65-F5344CB8AC3E}">
        <p14:creationId xmlns:p14="http://schemas.microsoft.com/office/powerpoint/2010/main" val="32388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Các control phổ biến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143000"/>
            <a:ext cx="3256067" cy="3914918"/>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ea typeface="Calibri" panose="020F0502020204030204" pitchFamily="34" charset="0"/>
              </a:rPr>
              <a:t>Control có thể hiểu là những thành phần được sắp xếp trên Form. Nó cho phép hiển thị dữ liệu đồng thời giúp người sử dụng có thể tương tác với hệ thống phần mềm.</a:t>
            </a:r>
            <a:endParaRPr lang="en-US" sz="2400">
              <a:effectLst/>
              <a:latin typeface="Cambria" panose="02040503050406030204" pitchFamily="18" charset="0"/>
              <a:ea typeface="Calibri" panose="020F0502020204030204" pitchFamily="34" charset="0"/>
            </a:endParaRPr>
          </a:p>
        </p:txBody>
      </p:sp>
      <p:pic>
        <p:nvPicPr>
          <p:cNvPr id="16" name="Content Placeholder 3" descr="controls.gif"/>
          <p:cNvPicPr>
            <a:picLocks noChangeAspect="1"/>
          </p:cNvPicPr>
          <p:nvPr/>
        </p:nvPicPr>
        <p:blipFill>
          <a:blip r:embed="rId2" cstate="print"/>
          <a:stretch>
            <a:fillRect/>
          </a:stretch>
        </p:blipFill>
        <p:spPr>
          <a:xfrm>
            <a:off x="3733800" y="1104089"/>
            <a:ext cx="5257800" cy="5220511"/>
          </a:xfrm>
          <a:prstGeom prst="rect">
            <a:avLst/>
          </a:prstGeom>
        </p:spPr>
      </p:pic>
    </p:spTree>
    <p:extLst>
      <p:ext uri="{BB962C8B-B14F-4D97-AF65-F5344CB8AC3E}">
        <p14:creationId xmlns:p14="http://schemas.microsoft.com/office/powerpoint/2010/main" val="248320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Các control phổ biến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3775720388"/>
              </p:ext>
            </p:extLst>
          </p:nvPr>
        </p:nvGraphicFramePr>
        <p:xfrm>
          <a:off x="325332" y="1219200"/>
          <a:ext cx="7772400" cy="3590544"/>
        </p:xfrm>
        <a:graphic>
          <a:graphicData uri="http://schemas.openxmlformats.org/drawingml/2006/table">
            <a:tbl>
              <a:tblPr firstRow="1" bandRow="1">
                <a:tableStyleId>{5C22544A-7EE6-4342-B048-85BDC9FD1C3A}</a:tableStyleId>
              </a:tblPr>
              <a:tblGrid>
                <a:gridCol w="3886200"/>
                <a:gridCol w="3886200"/>
              </a:tblGrid>
              <a:tr h="370840">
                <a:tc>
                  <a:txBody>
                    <a:bodyPr/>
                    <a:lstStyle/>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Label</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Textbox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Button</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Checkbox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RadioButton</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b="1" kern="0" smtClean="0">
                          <a:solidFill>
                            <a:srgbClr val="002060"/>
                          </a:solidFill>
                          <a:latin typeface="Cambria" panose="02040503050406030204" pitchFamily="18" charset="0"/>
                          <a:ea typeface="+mn-ea"/>
                          <a:cs typeface="+mn-cs"/>
                        </a:rPr>
                        <a:t>Picturebox</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b="1" kern="0" smtClean="0">
                          <a:solidFill>
                            <a:srgbClr val="002060"/>
                          </a:solidFill>
                          <a:latin typeface="Cambria" panose="02040503050406030204" pitchFamily="18" charset="0"/>
                          <a:ea typeface="+mn-ea"/>
                          <a:cs typeface="+mn-cs"/>
                        </a:rPr>
                        <a:t>DateTimePicker</a:t>
                      </a:r>
                      <a:endParaRPr lang="en-US" sz="2800"/>
                    </a:p>
                  </a:txBody>
                  <a:tcPr>
                    <a:noFill/>
                  </a:tcPr>
                </a:tc>
                <a:tc>
                  <a:txBody>
                    <a:bodyPr/>
                    <a:lstStyle/>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smtClean="0">
                          <a:solidFill>
                            <a:srgbClr val="002060"/>
                          </a:solidFill>
                          <a:latin typeface="Cambria" panose="02040503050406030204" pitchFamily="18" charset="0"/>
                        </a:rPr>
                        <a:t>Listbox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Combobox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smtClean="0">
                          <a:solidFill>
                            <a:srgbClr val="002060"/>
                          </a:solidFill>
                          <a:latin typeface="Cambria" panose="02040503050406030204" pitchFamily="18" charset="0"/>
                        </a:rPr>
                        <a:t>RichTextbox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smtClean="0">
                          <a:solidFill>
                            <a:srgbClr val="FF0000"/>
                          </a:solidFill>
                          <a:latin typeface="Cambria" panose="02040503050406030204" pitchFamily="18" charset="0"/>
                        </a:rPr>
                        <a:t>Timer</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b="1" kern="0" smtClean="0">
                          <a:solidFill>
                            <a:srgbClr val="FF0000"/>
                          </a:solidFill>
                          <a:latin typeface="Cambria" panose="02040503050406030204" pitchFamily="18" charset="0"/>
                          <a:ea typeface="+mn-ea"/>
                          <a:cs typeface="+mn-cs"/>
                        </a:rPr>
                        <a:t>ListView</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b="1" kern="0" smtClean="0">
                          <a:solidFill>
                            <a:srgbClr val="FF0000"/>
                          </a:solidFill>
                          <a:latin typeface="Cambria" panose="02040503050406030204" pitchFamily="18" charset="0"/>
                          <a:ea typeface="+mn-ea"/>
                          <a:cs typeface="+mn-cs"/>
                        </a:rPr>
                        <a:t>TreeView</a:t>
                      </a:r>
                      <a:endParaRPr lang="en-US" sz="2800" b="1" kern="0" smtClean="0">
                        <a:solidFill>
                          <a:srgbClr val="FF0000"/>
                        </a:solidFill>
                        <a:latin typeface="Cambria" panose="02040503050406030204" pitchFamily="18" charset="0"/>
                        <a:ea typeface="+mn-ea"/>
                        <a:cs typeface="+mn-cs"/>
                      </a:endParaRPr>
                    </a:p>
                  </a:txBody>
                  <a:tcPr>
                    <a:noFill/>
                  </a:tcPr>
                </a:tc>
              </a:tr>
            </a:tbl>
          </a:graphicData>
        </a:graphic>
      </p:graphicFrame>
    </p:spTree>
    <p:extLst>
      <p:ext uri="{BB962C8B-B14F-4D97-AF65-F5344CB8AC3E}">
        <p14:creationId xmlns:p14="http://schemas.microsoft.com/office/powerpoint/2010/main" val="3827106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3398" y="1170737"/>
            <a:ext cx="7994801" cy="1557349"/>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2800" kern="0">
                <a:solidFill>
                  <a:srgbClr val="002060"/>
                </a:solidFill>
                <a:latin typeface="Cambria" panose="02040503050406030204" pitchFamily="18" charset="0"/>
              </a:rPr>
              <a:t>Khái niệm và ứng dụng </a:t>
            </a:r>
            <a:r>
              <a:rPr lang="en-US" sz="2800" kern="0" smtClean="0">
                <a:solidFill>
                  <a:srgbClr val="002060"/>
                </a:solidFill>
                <a:latin typeface="Cambria" panose="02040503050406030204" pitchFamily="18" charset="0"/>
              </a:rPr>
              <a:t>của Windows </a:t>
            </a:r>
            <a:r>
              <a:rPr lang="en-US" sz="2800" kern="0">
                <a:solidFill>
                  <a:srgbClr val="002060"/>
                </a:solidFill>
                <a:latin typeface="Cambria" panose="02040503050406030204" pitchFamily="18" charset="0"/>
              </a:rPr>
              <a:t>Form?</a:t>
            </a:r>
          </a:p>
          <a:p>
            <a:pPr marL="342900" lvl="0" indent="-342900" algn="just" fontAlgn="base">
              <a:spcBef>
                <a:spcPct val="20000"/>
              </a:spcBef>
              <a:spcAft>
                <a:spcPct val="0"/>
              </a:spcAft>
              <a:buClr>
                <a:srgbClr val="3DC5C5"/>
              </a:buClr>
              <a:buFont typeface="Wingdings" pitchFamily="2" charset="2"/>
              <a:buChar char="v"/>
            </a:pPr>
            <a:r>
              <a:rPr lang="en-US" sz="2800" kern="0" smtClean="0">
                <a:solidFill>
                  <a:srgbClr val="002060"/>
                </a:solidFill>
                <a:latin typeface="Cambria" panose="02040503050406030204" pitchFamily="18" charset="0"/>
              </a:rPr>
              <a:t>Môi trường thiết kế và xử lý sự kiện của Form</a:t>
            </a:r>
            <a:endParaRPr lang="en-US" sz="2800" kern="0">
              <a:solidFill>
                <a:srgbClr val="002060"/>
              </a:solidFill>
              <a:latin typeface="Cambria" panose="02040503050406030204" pitchFamily="18" charset="0"/>
            </a:endParaRPr>
          </a:p>
          <a:p>
            <a:pPr marL="342900" lvl="0" indent="-342900" algn="just" fontAlgn="base">
              <a:spcBef>
                <a:spcPct val="20000"/>
              </a:spcBef>
              <a:spcAft>
                <a:spcPct val="0"/>
              </a:spcAft>
              <a:buClr>
                <a:srgbClr val="3DC5C5"/>
              </a:buClr>
              <a:buFont typeface="Wingdings" pitchFamily="2" charset="2"/>
              <a:buChar char="v"/>
            </a:pPr>
            <a:r>
              <a:rPr lang="en-US" sz="2800" kern="0" smtClean="0">
                <a:solidFill>
                  <a:srgbClr val="002060"/>
                </a:solidFill>
                <a:latin typeface="Cambria" panose="02040503050406030204" pitchFamily="18" charset="0"/>
              </a:rPr>
              <a:t>Các control phổ biến trong Form:</a:t>
            </a:r>
            <a:endParaRPr lang="en-US" sz="2800" kern="0">
              <a:solidFill>
                <a:srgbClr val="002060"/>
              </a:solidFill>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29919513"/>
              </p:ext>
            </p:extLst>
          </p:nvPr>
        </p:nvGraphicFramePr>
        <p:xfrm>
          <a:off x="381000" y="2728086"/>
          <a:ext cx="7772400" cy="3090672"/>
        </p:xfrm>
        <a:graphic>
          <a:graphicData uri="http://schemas.openxmlformats.org/drawingml/2006/table">
            <a:tbl>
              <a:tblPr firstRow="1" bandRow="1">
                <a:tableStyleId>{5C22544A-7EE6-4342-B048-85BDC9FD1C3A}</a:tableStyleId>
              </a:tblPr>
              <a:tblGrid>
                <a:gridCol w="3886200"/>
                <a:gridCol w="3886200"/>
              </a:tblGrid>
              <a:tr h="370840">
                <a:tc>
                  <a:txBody>
                    <a:bodyPr/>
                    <a:lstStyle/>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Label</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Textbox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Button</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Checkbox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RadioButton</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b="1" kern="0" smtClean="0">
                          <a:solidFill>
                            <a:srgbClr val="002060"/>
                          </a:solidFill>
                          <a:latin typeface="Cambria" panose="02040503050406030204" pitchFamily="18" charset="0"/>
                          <a:ea typeface="+mn-ea"/>
                          <a:cs typeface="+mn-cs"/>
                        </a:rPr>
                        <a:t>Picturebox</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b="1" kern="0" smtClean="0">
                          <a:solidFill>
                            <a:srgbClr val="002060"/>
                          </a:solidFill>
                          <a:latin typeface="Cambria" panose="02040503050406030204" pitchFamily="18" charset="0"/>
                          <a:ea typeface="+mn-ea"/>
                          <a:cs typeface="+mn-cs"/>
                        </a:rPr>
                        <a:t>DatetimePicker</a:t>
                      </a:r>
                      <a:endParaRPr lang="en-US" sz="2400"/>
                    </a:p>
                  </a:txBody>
                  <a:tcPr>
                    <a:noFill/>
                  </a:tcPr>
                </a:tc>
                <a:tc>
                  <a:txBody>
                    <a:bodyPr/>
                    <a:lstStyle/>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kern="0" smtClean="0">
                          <a:solidFill>
                            <a:srgbClr val="002060"/>
                          </a:solidFill>
                          <a:latin typeface="Cambria" panose="02040503050406030204" pitchFamily="18" charset="0"/>
                        </a:rPr>
                        <a:t>Listbox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Combobox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smtClean="0">
                          <a:solidFill>
                            <a:srgbClr val="002060"/>
                          </a:solidFill>
                          <a:latin typeface="Cambria" panose="02040503050406030204" pitchFamily="18" charset="0"/>
                        </a:rPr>
                        <a:t>RichTextbox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smtClean="0">
                          <a:solidFill>
                            <a:srgbClr val="FF0000"/>
                          </a:solidFill>
                          <a:latin typeface="Cambria" panose="02040503050406030204" pitchFamily="18" charset="0"/>
                        </a:rPr>
                        <a:t>Timer</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b="1" kern="0" smtClean="0">
                          <a:solidFill>
                            <a:srgbClr val="FF0000"/>
                          </a:solidFill>
                          <a:latin typeface="Cambria" panose="02040503050406030204" pitchFamily="18" charset="0"/>
                          <a:ea typeface="+mn-ea"/>
                          <a:cs typeface="+mn-cs"/>
                        </a:rPr>
                        <a:t>ListView</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b="1" kern="0" smtClean="0">
                          <a:solidFill>
                            <a:srgbClr val="FF0000"/>
                          </a:solidFill>
                          <a:latin typeface="Cambria" panose="02040503050406030204" pitchFamily="18" charset="0"/>
                          <a:ea typeface="+mn-ea"/>
                          <a:cs typeface="+mn-cs"/>
                        </a:rPr>
                        <a:t>TreeView</a:t>
                      </a:r>
                      <a:endParaRPr lang="en-US" sz="2400" b="1" kern="0" smtClean="0">
                        <a:solidFill>
                          <a:srgbClr val="FF0000"/>
                        </a:solidFill>
                        <a:latin typeface="Cambria" panose="02040503050406030204" pitchFamily="18" charset="0"/>
                        <a:ea typeface="+mn-ea"/>
                        <a:cs typeface="+mn-cs"/>
                      </a:endParaRPr>
                    </a:p>
                  </a:txBody>
                  <a:tcPr>
                    <a:noFill/>
                  </a:tcPr>
                </a:tc>
              </a:tr>
            </a:tbl>
          </a:graphicData>
        </a:graphic>
      </p:graphicFrame>
    </p:spTree>
    <p:extLst>
      <p:ext uri="{BB962C8B-B14F-4D97-AF65-F5344CB8AC3E}">
        <p14:creationId xmlns:p14="http://schemas.microsoft.com/office/powerpoint/2010/main" val="535076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Khái niệm Windows Form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01465" y="1200307"/>
            <a:ext cx="4297753" cy="4031873"/>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3200">
                <a:latin typeface="Cambria" panose="02040503050406030204" pitchFamily="18" charset="0"/>
              </a:rPr>
              <a:t>Windows Form là một môi trường giao diện đồ họa giúp việc tương tác giữa người dùng với chương trình diễn ra một cách thuận tiện và linh </a:t>
            </a:r>
            <a:r>
              <a:rPr lang="en-US" sz="3200" smtClean="0">
                <a:latin typeface="Cambria" panose="02040503050406030204" pitchFamily="18" charset="0"/>
              </a:rPr>
              <a:t>hoạt.</a:t>
            </a:r>
            <a:endParaRPr lang="en-US" sz="3200" kern="0">
              <a:solidFill>
                <a:srgbClr val="002060"/>
              </a:solidFill>
              <a:latin typeface="Cambria" panose="020405030504060302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932200" y="1095375"/>
            <a:ext cx="4048125" cy="5381625"/>
          </a:xfrm>
          <a:prstGeom prst="rect">
            <a:avLst/>
          </a:prstGeom>
          <a:noFill/>
          <a:ln>
            <a:noFill/>
          </a:ln>
        </p:spPr>
      </p:pic>
    </p:spTree>
    <p:extLst>
      <p:ext uri="{BB962C8B-B14F-4D97-AF65-F5344CB8AC3E}">
        <p14:creationId xmlns:p14="http://schemas.microsoft.com/office/powerpoint/2010/main" val="2491891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Các ứng dụng của Windows Form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Tạo những ứng dụng với giao diện đồ hoạ giao tiếp với người dùng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Hiển thị thông tin</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Nhận thông tin nhập từ người dùng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Phản ứng với những hoạt động của người dùng (nhấn chuột, gõ phím…)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Kết nối qua mạng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77164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Các ứng dụng của Windows Form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01465" y="1200307"/>
            <a:ext cx="8085335" cy="2357568"/>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3200" smtClean="0">
                <a:solidFill>
                  <a:srgbClr val="002060"/>
                </a:solidFill>
                <a:latin typeface="Cambria" panose="02040503050406030204" pitchFamily="18" charset="0"/>
              </a:rPr>
              <a:t>Phần mềm văn phòng Microsoft Office</a:t>
            </a:r>
          </a:p>
          <a:p>
            <a:pPr marL="342900" lvl="0" indent="-342900" algn="just" fontAlgn="base">
              <a:spcBef>
                <a:spcPct val="20000"/>
              </a:spcBef>
              <a:spcAft>
                <a:spcPct val="0"/>
              </a:spcAft>
              <a:buClr>
                <a:srgbClr val="3DC5C5"/>
              </a:buClr>
              <a:buFont typeface="Wingdings" pitchFamily="2" charset="2"/>
              <a:buChar char="v"/>
            </a:pPr>
            <a:r>
              <a:rPr lang="en-US" sz="3200" kern="0" smtClean="0">
                <a:solidFill>
                  <a:srgbClr val="002060"/>
                </a:solidFill>
                <a:latin typeface="Cambria" panose="02040503050406030204" pitchFamily="18" charset="0"/>
              </a:rPr>
              <a:t>Phần mềm quản lý dự án MS Project</a:t>
            </a:r>
          </a:p>
          <a:p>
            <a:pPr marL="342900" lvl="0" indent="-342900" algn="just" fontAlgn="base">
              <a:spcBef>
                <a:spcPct val="20000"/>
              </a:spcBef>
              <a:spcAft>
                <a:spcPct val="0"/>
              </a:spcAft>
              <a:buClr>
                <a:srgbClr val="3DC5C5"/>
              </a:buClr>
              <a:buFont typeface="Wingdings" pitchFamily="2" charset="2"/>
              <a:buChar char="v"/>
            </a:pPr>
            <a:r>
              <a:rPr lang="en-US" sz="3200" kern="0" smtClean="0">
                <a:solidFill>
                  <a:srgbClr val="002060"/>
                </a:solidFill>
                <a:latin typeface="Cambria" panose="02040503050406030204" pitchFamily="18" charset="0"/>
              </a:rPr>
              <a:t>Phần mềm lập trình Visual Studio</a:t>
            </a:r>
          </a:p>
          <a:p>
            <a:pPr marL="342900" lvl="0" indent="-342900" algn="just" fontAlgn="base">
              <a:spcBef>
                <a:spcPct val="20000"/>
              </a:spcBef>
              <a:spcAft>
                <a:spcPct val="0"/>
              </a:spcAft>
              <a:buClr>
                <a:srgbClr val="3DC5C5"/>
              </a:buClr>
              <a:buFont typeface="Wingdings" pitchFamily="2" charset="2"/>
              <a:buChar char="v"/>
            </a:pPr>
            <a:r>
              <a:rPr lang="en-US" sz="3200" kern="0" smtClean="0">
                <a:solidFill>
                  <a:srgbClr val="002060"/>
                </a:solidFill>
                <a:latin typeface="Cambria" panose="02040503050406030204" pitchFamily="18" charset="0"/>
              </a:rPr>
              <a:t>… Các loại phần mềm tương tác khác</a:t>
            </a:r>
            <a:endParaRPr lang="en-US" sz="32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3230423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335568" y="1170737"/>
            <a:ext cx="8732232" cy="1330301"/>
          </a:xfrm>
          <a:prstGeom prst="rect">
            <a:avLst/>
          </a:prstGeom>
        </p:spPr>
        <p:txBody>
          <a:bodyPr wrap="square">
            <a:spAutoFit/>
          </a:bodyPr>
          <a:lstStyle/>
          <a:p>
            <a:pPr indent="365760" algn="just">
              <a:lnSpc>
                <a:spcPct val="115000"/>
              </a:lnSpc>
              <a:spcBef>
                <a:spcPts val="500"/>
              </a:spcBef>
              <a:spcAft>
                <a:spcPts val="500"/>
              </a:spcAft>
            </a:pPr>
            <a:r>
              <a:rPr lang="en-US" sz="2400">
                <a:latin typeface="Cambria" panose="02040503050406030204" pitchFamily="18" charset="0"/>
                <a:ea typeface="Calibri" panose="020F0502020204030204" pitchFamily="34" charset="0"/>
              </a:rPr>
              <a:t>Để tạo ứng dụng Windows Form trong Visual Studio, chúng ta vào menu </a:t>
            </a:r>
            <a:r>
              <a:rPr lang="en-US" sz="2400" i="1">
                <a:latin typeface="Cambria" panose="02040503050406030204" pitchFamily="18" charset="0"/>
                <a:ea typeface="Calibri" panose="020F0502020204030204" pitchFamily="34" charset="0"/>
              </a:rPr>
              <a:t>FILE,</a:t>
            </a:r>
            <a:r>
              <a:rPr lang="en-US" sz="2400">
                <a:latin typeface="Cambria" panose="02040503050406030204" pitchFamily="18" charset="0"/>
                <a:ea typeface="Calibri" panose="020F0502020204030204" pitchFamily="34" charset="0"/>
              </a:rPr>
              <a:t> chọn </a:t>
            </a:r>
            <a:r>
              <a:rPr lang="en-US" sz="2400" i="1">
                <a:latin typeface="Cambria" panose="02040503050406030204" pitchFamily="18" charset="0"/>
                <a:ea typeface="Calibri" panose="020F0502020204030204" pitchFamily="34" charset="0"/>
              </a:rPr>
              <a:t>New Project</a:t>
            </a:r>
            <a:r>
              <a:rPr lang="en-US" sz="2400">
                <a:latin typeface="Cambria" panose="02040503050406030204" pitchFamily="18" charset="0"/>
                <a:ea typeface="Calibri" panose="020F0502020204030204" pitchFamily="34" charset="0"/>
              </a:rPr>
              <a:t>, chọn Template là </a:t>
            </a:r>
            <a:r>
              <a:rPr lang="en-US" sz="2400" i="1">
                <a:latin typeface="Cambria" panose="02040503050406030204" pitchFamily="18" charset="0"/>
                <a:ea typeface="Calibri" panose="020F0502020204030204" pitchFamily="34" charset="0"/>
              </a:rPr>
              <a:t>Windows Forms Application</a:t>
            </a:r>
            <a:r>
              <a:rPr lang="en-US" sz="240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pic>
        <p:nvPicPr>
          <p:cNvPr id="14" name="Picture 13"/>
          <p:cNvPicPr>
            <a:picLocks noChangeAspect="1"/>
          </p:cNvPicPr>
          <p:nvPr/>
        </p:nvPicPr>
        <p:blipFill>
          <a:blip r:embed="rId2"/>
          <a:stretch>
            <a:fillRect/>
          </a:stretch>
        </p:blipFill>
        <p:spPr>
          <a:xfrm>
            <a:off x="1066800" y="2496489"/>
            <a:ext cx="7167123" cy="4024927"/>
          </a:xfrm>
          <a:prstGeom prst="rect">
            <a:avLst/>
          </a:prstGeom>
          <a:ln>
            <a:solidFill>
              <a:schemeClr val="tx1"/>
            </a:solidFill>
          </a:ln>
        </p:spPr>
      </p:pic>
    </p:spTree>
    <p:extLst>
      <p:ext uri="{BB962C8B-B14F-4D97-AF65-F5344CB8AC3E}">
        <p14:creationId xmlns:p14="http://schemas.microsoft.com/office/powerpoint/2010/main" val="2534429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3434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3048000" y="1447800"/>
            <a:ext cx="4936914" cy="3657600"/>
          </a:xfrm>
          <a:prstGeom prst="rect">
            <a:avLst/>
          </a:prstGeom>
        </p:spPr>
      </p:pic>
      <p:sp>
        <p:nvSpPr>
          <p:cNvPr id="10" name="Line Callout 1 9"/>
          <p:cNvSpPr/>
          <p:nvPr/>
        </p:nvSpPr>
        <p:spPr>
          <a:xfrm>
            <a:off x="229244" y="4724400"/>
            <a:ext cx="2518724" cy="1676400"/>
          </a:xfrm>
          <a:prstGeom prst="borderCallout1">
            <a:avLst>
              <a:gd name="adj1" fmla="val -1164"/>
              <a:gd name="adj2" fmla="val 89060"/>
              <a:gd name="adj3" fmla="val -46052"/>
              <a:gd name="adj4" fmla="val 124139"/>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solidFill>
                  <a:srgbClr val="002060"/>
                </a:solidFill>
                <a:latin typeface="Cambria" panose="02040503050406030204" pitchFamily="18" charset="0"/>
              </a:rPr>
              <a:t>Toolbox</a:t>
            </a:r>
            <a:r>
              <a:rPr lang="en-US">
                <a:solidFill>
                  <a:srgbClr val="002060"/>
                </a:solidFill>
                <a:latin typeface="Cambria" panose="02040503050406030204" pitchFamily="18" charset="0"/>
              </a:rPr>
              <a:t>: </a:t>
            </a:r>
            <a:r>
              <a:rPr lang="en-US" smtClean="0">
                <a:solidFill>
                  <a:srgbClr val="002060"/>
                </a:solidFill>
                <a:latin typeface="Cambria" panose="02040503050406030204" pitchFamily="18" charset="0"/>
              </a:rPr>
              <a:t>Chứa </a:t>
            </a:r>
            <a:r>
              <a:rPr lang="en-US">
                <a:solidFill>
                  <a:srgbClr val="002060"/>
                </a:solidFill>
                <a:latin typeface="Cambria" panose="02040503050406030204" pitchFamily="18" charset="0"/>
              </a:rPr>
              <a:t>các control trong .NET framework được chia thành nhiều nhóm theo chức </a:t>
            </a:r>
            <a:r>
              <a:rPr lang="en-US" smtClean="0">
                <a:solidFill>
                  <a:srgbClr val="002060"/>
                </a:solidFill>
                <a:latin typeface="Cambria" panose="02040503050406030204" pitchFamily="18" charset="0"/>
              </a:rPr>
              <a:t>năng (kéo thả trực tiếp control vào Form).</a:t>
            </a:r>
            <a:endParaRPr lang="en-US">
              <a:solidFill>
                <a:srgbClr val="002060"/>
              </a:solidFill>
              <a:latin typeface="Cambria" panose="02040503050406030204" pitchFamily="18" charset="0"/>
            </a:endParaRPr>
          </a:p>
        </p:txBody>
      </p:sp>
      <p:sp>
        <p:nvSpPr>
          <p:cNvPr id="13" name="Line Callout 1 12"/>
          <p:cNvSpPr/>
          <p:nvPr/>
        </p:nvSpPr>
        <p:spPr>
          <a:xfrm>
            <a:off x="229244" y="1828800"/>
            <a:ext cx="2518724" cy="1676400"/>
          </a:xfrm>
          <a:prstGeom prst="borderCallout1">
            <a:avLst>
              <a:gd name="adj1" fmla="val 53975"/>
              <a:gd name="adj2" fmla="val 103148"/>
              <a:gd name="adj3" fmla="val 71069"/>
              <a:gd name="adj4" fmla="val 178325"/>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Form Design</a:t>
            </a:r>
            <a:r>
              <a:rPr lang="en-US">
                <a:solidFill>
                  <a:srgbClr val="002060"/>
                </a:solidFill>
                <a:latin typeface="Cambria" panose="02040503050406030204" pitchFamily="18" charset="0"/>
              </a:rPr>
              <a:t>: phần thiết kế form, ở chính giữa màn hình</a:t>
            </a:r>
            <a:r>
              <a:rPr lang="en-US" smtClean="0">
                <a:solidFill>
                  <a:srgbClr val="002060"/>
                </a:solidFill>
                <a:latin typeface="Cambria" panose="02040503050406030204" pitchFamily="18" charset="0"/>
              </a:rPr>
              <a:t>. Cũng là không gian để lập trình sự kiện (double click vào Form)</a:t>
            </a:r>
            <a:endParaRPr lang="en-US">
              <a:solidFill>
                <a:srgbClr val="002060"/>
              </a:solidFill>
              <a:latin typeface="Cambria" panose="02040503050406030204" pitchFamily="18" charset="0"/>
            </a:endParaRPr>
          </a:p>
        </p:txBody>
      </p:sp>
      <p:sp>
        <p:nvSpPr>
          <p:cNvPr id="15" name="Line Callout 1 14"/>
          <p:cNvSpPr/>
          <p:nvPr/>
        </p:nvSpPr>
        <p:spPr>
          <a:xfrm>
            <a:off x="5516457" y="5257800"/>
            <a:ext cx="3346819" cy="1219200"/>
          </a:xfrm>
          <a:prstGeom prst="borderCallout1">
            <a:avLst>
              <a:gd name="adj1" fmla="val 1364"/>
              <a:gd name="adj2" fmla="val 73788"/>
              <a:gd name="adj3" fmla="val -56441"/>
              <a:gd name="adj4" fmla="val 55487"/>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Properties</a:t>
            </a:r>
            <a:r>
              <a:rPr lang="en-US">
                <a:solidFill>
                  <a:srgbClr val="002060"/>
                </a:solidFill>
                <a:latin typeface="Cambria" panose="02040503050406030204" pitchFamily="18" charset="0"/>
              </a:rPr>
              <a:t>: </a:t>
            </a:r>
            <a:r>
              <a:rPr lang="en-US" smtClean="0">
                <a:solidFill>
                  <a:srgbClr val="002060"/>
                </a:solidFill>
                <a:latin typeface="Cambria" panose="02040503050406030204" pitchFamily="18" charset="0"/>
              </a:rPr>
              <a:t>Cho </a:t>
            </a:r>
            <a:r>
              <a:rPr lang="en-US">
                <a:solidFill>
                  <a:srgbClr val="002060"/>
                </a:solidFill>
                <a:latin typeface="Cambria" panose="02040503050406030204" pitchFamily="18" charset="0"/>
              </a:rPr>
              <a:t>phép thay đổi cấu hình các thuộc tính của control cũng như tạo sự kiện cho control đó.</a:t>
            </a:r>
          </a:p>
        </p:txBody>
      </p:sp>
      <p:sp>
        <p:nvSpPr>
          <p:cNvPr id="16" name="Line Callout 1 15"/>
          <p:cNvSpPr/>
          <p:nvPr/>
        </p:nvSpPr>
        <p:spPr>
          <a:xfrm>
            <a:off x="4775180" y="457236"/>
            <a:ext cx="4343400" cy="914364"/>
          </a:xfrm>
          <a:prstGeom prst="borderCallout1">
            <a:avLst>
              <a:gd name="adj1" fmla="val 103602"/>
              <a:gd name="adj2" fmla="val 82179"/>
              <a:gd name="adj3" fmla="val 250280"/>
              <a:gd name="adj4" fmla="val 62561"/>
            </a:avLst>
          </a:prstGeom>
          <a:solidFill>
            <a:schemeClr val="bg1"/>
          </a:solid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Solution Explorer</a:t>
            </a:r>
            <a:r>
              <a:rPr lang="en-US">
                <a:solidFill>
                  <a:srgbClr val="002060"/>
                </a:solidFill>
                <a:latin typeface="Cambria" panose="02040503050406030204" pitchFamily="18" charset="0"/>
              </a:rPr>
              <a:t>: giúp theo dõi và quản lý các thành phần trong solution như các projects, các lớp đối tượng, các form…</a:t>
            </a:r>
          </a:p>
        </p:txBody>
      </p:sp>
    </p:spTree>
    <p:extLst>
      <p:ext uri="{BB962C8B-B14F-4D97-AF65-F5344CB8AC3E}">
        <p14:creationId xmlns:p14="http://schemas.microsoft.com/office/powerpoint/2010/main" val="1728624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93613"/>
            <a:ext cx="8396273" cy="1366528"/>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ea typeface="Calibri" panose="020F0502020204030204" pitchFamily="34" charset="0"/>
              </a:rPr>
              <a:t>Trong C#, màn hình tương tác giữa người dùng và phần mềm được gọi là </a:t>
            </a:r>
            <a:r>
              <a:rPr lang="en-US" sz="2400" b="1" smtClean="0">
                <a:latin typeface="Cambria" panose="02040503050406030204" pitchFamily="18" charset="0"/>
                <a:ea typeface="Calibri" panose="020F0502020204030204" pitchFamily="34" charset="0"/>
              </a:rPr>
              <a:t>Form(</a:t>
            </a:r>
            <a:r>
              <a:rPr lang="en-US" sz="2400" smtClean="0">
                <a:latin typeface="Cambria" panose="02040503050406030204" pitchFamily="18" charset="0"/>
                <a:ea typeface="Calibri" panose="020F0502020204030204" pitchFamily="34" charset="0"/>
              </a:rPr>
              <a:t>còn gọi </a:t>
            </a:r>
            <a:r>
              <a:rPr lang="en-US" sz="2400">
                <a:latin typeface="Cambria" panose="02040503050406030204" pitchFamily="18" charset="0"/>
                <a:ea typeface="Calibri" panose="020F0502020204030204" pitchFamily="34" charset="0"/>
              </a:rPr>
              <a:t>là một cửa sổ chương trình, chứa các control khác bên </a:t>
            </a:r>
            <a:r>
              <a:rPr lang="en-US" sz="2400" smtClean="0">
                <a:latin typeface="Cambria" panose="02040503050406030204" pitchFamily="18" charset="0"/>
                <a:ea typeface="Calibri" panose="020F0502020204030204" pitchFamily="34" charset="0"/>
              </a:rPr>
              <a:t>trong):</a:t>
            </a:r>
            <a:endParaRPr lang="en-US" sz="2400">
              <a:effectLst/>
              <a:latin typeface="Cambria" panose="02040503050406030204" pitchFamily="18" charset="0"/>
              <a:ea typeface="Calibri" panose="020F0502020204030204" pitchFamily="34" charset="0"/>
            </a:endParaRPr>
          </a:p>
        </p:txBody>
      </p:sp>
      <p:pic>
        <p:nvPicPr>
          <p:cNvPr id="9" name="Picture 8"/>
          <p:cNvPicPr>
            <a:picLocks noChangeAspect="1"/>
          </p:cNvPicPr>
          <p:nvPr/>
        </p:nvPicPr>
        <p:blipFill>
          <a:blip r:embed="rId2"/>
          <a:stretch>
            <a:fillRect/>
          </a:stretch>
        </p:blipFill>
        <p:spPr>
          <a:xfrm>
            <a:off x="1219200" y="2685817"/>
            <a:ext cx="3657600" cy="3681903"/>
          </a:xfrm>
          <a:prstGeom prst="rect">
            <a:avLst/>
          </a:prstGeom>
        </p:spPr>
      </p:pic>
      <p:pic>
        <p:nvPicPr>
          <p:cNvPr id="10" name="Picture 9"/>
          <p:cNvPicPr>
            <a:picLocks noChangeAspect="1"/>
          </p:cNvPicPr>
          <p:nvPr/>
        </p:nvPicPr>
        <p:blipFill>
          <a:blip r:embed="rId3"/>
          <a:stretch>
            <a:fillRect/>
          </a:stretch>
        </p:blipFill>
        <p:spPr>
          <a:xfrm>
            <a:off x="5562600" y="2214536"/>
            <a:ext cx="3390900" cy="4133850"/>
          </a:xfrm>
          <a:prstGeom prst="rect">
            <a:avLst/>
          </a:prstGeom>
        </p:spPr>
      </p:pic>
      <p:sp>
        <p:nvSpPr>
          <p:cNvPr id="15" name="Rectangle 14"/>
          <p:cNvSpPr/>
          <p:nvPr/>
        </p:nvSpPr>
        <p:spPr>
          <a:xfrm>
            <a:off x="6019800" y="2548242"/>
            <a:ext cx="457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248401" y="2818545"/>
            <a:ext cx="121919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60475" y="2796250"/>
            <a:ext cx="2113079" cy="369332"/>
          </a:xfrm>
          <a:prstGeom prst="rect">
            <a:avLst/>
          </a:prstGeom>
          <a:noFill/>
        </p:spPr>
        <p:txBody>
          <a:bodyPr wrap="none" rtlCol="0">
            <a:spAutoFit/>
          </a:bodyPr>
          <a:lstStyle/>
          <a:p>
            <a:r>
              <a:rPr lang="en-US" smtClean="0">
                <a:solidFill>
                  <a:srgbClr val="FF0000"/>
                </a:solidFill>
                <a:latin typeface="Cambria" panose="02040503050406030204" pitchFamily="18" charset="0"/>
              </a:rPr>
              <a:t>Thiết lập thuộc tính</a:t>
            </a:r>
            <a:endParaRPr lang="en-US">
              <a:solidFill>
                <a:srgbClr val="FF0000"/>
              </a:solidFill>
              <a:latin typeface="Cambria" panose="02040503050406030204" pitchFamily="18" charset="0"/>
            </a:endParaRPr>
          </a:p>
        </p:txBody>
      </p:sp>
    </p:spTree>
    <p:extLst>
      <p:ext uri="{BB962C8B-B14F-4D97-AF65-F5344CB8AC3E}">
        <p14:creationId xmlns:p14="http://schemas.microsoft.com/office/powerpoint/2010/main" val="3449313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93613"/>
            <a:ext cx="8396273" cy="480837"/>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smtClean="0">
                <a:latin typeface="Cambria" panose="02040503050406030204" pitchFamily="18" charset="0"/>
                <a:ea typeface="Calibri" panose="020F0502020204030204" pitchFamily="34" charset="0"/>
              </a:rPr>
              <a:t>Các thuộc tính quan trọng của </a:t>
            </a:r>
            <a:r>
              <a:rPr lang="en-US" sz="2400" b="1" smtClean="0">
                <a:latin typeface="Cambria" panose="02040503050406030204" pitchFamily="18" charset="0"/>
                <a:ea typeface="Calibri" panose="020F0502020204030204" pitchFamily="34" charset="0"/>
              </a:rPr>
              <a:t>Form</a:t>
            </a:r>
            <a:r>
              <a:rPr lang="en-US" sz="2400" smtClean="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graphicFrame>
        <p:nvGraphicFramePr>
          <p:cNvPr id="10" name="Table 9"/>
          <p:cNvGraphicFramePr>
            <a:graphicFrameLocks noGrp="1"/>
          </p:cNvGraphicFramePr>
          <p:nvPr>
            <p:extLst/>
          </p:nvPr>
        </p:nvGraphicFramePr>
        <p:xfrm>
          <a:off x="325332" y="1674450"/>
          <a:ext cx="8627660" cy="4626864"/>
        </p:xfrm>
        <a:graphic>
          <a:graphicData uri="http://schemas.openxmlformats.org/drawingml/2006/table">
            <a:tbl>
              <a:tblPr firstRow="1" firstCol="1" bandRow="1">
                <a:tableStyleId>{5C22544A-7EE6-4342-B048-85BDC9FD1C3A}</a:tableStyleId>
              </a:tblPr>
              <a:tblGrid>
                <a:gridCol w="1905000"/>
                <a:gridCol w="6722660"/>
              </a:tblGrid>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Thuộc tính</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200">
                          <a:solidFill>
                            <a:srgbClr val="002060"/>
                          </a:solidFill>
                          <a:effectLst/>
                          <a:latin typeface="Cambria" panose="02040503050406030204" pitchFamily="18" charset="0"/>
                        </a:rPr>
                        <a:t>Mô tả</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Name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Tên form, thường bắt đầu bằng </a:t>
                      </a:r>
                      <a:r>
                        <a:rPr lang="en-US" sz="2200">
                          <a:solidFill>
                            <a:srgbClr val="FF0000"/>
                          </a:solidFill>
                          <a:effectLst/>
                          <a:latin typeface="Cambria" panose="02040503050406030204" pitchFamily="18" charset="0"/>
                        </a:rPr>
                        <a:t>frm</a:t>
                      </a:r>
                      <a:endParaRPr lang="en-US" sz="22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Text</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Tiêu đề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BackColor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Màu nền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ForeColor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Màu chữ trên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Font</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dạng chữ trên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StartPosition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vị trí form khi mới xuất hiện (giữa màn hình hoặc tự khai báo…)</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WindowState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trạng thái form khi mới xuất hiện (Normal, Minimized, Maximined)</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AcceptButton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Chọn nút bấm được thực hiện khi nhấn </a:t>
                      </a:r>
                      <a:r>
                        <a:rPr lang="en-US" sz="2200" smtClean="0">
                          <a:solidFill>
                            <a:srgbClr val="002060"/>
                          </a:solidFill>
                          <a:effectLst/>
                          <a:latin typeface="Cambria" panose="02040503050406030204" pitchFamily="18" charset="0"/>
                        </a:rPr>
                        <a:t>Enter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CancelButton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Chọn nút bấm được thực hiện khi nhấn </a:t>
                      </a:r>
                      <a:r>
                        <a:rPr lang="en-US" sz="2200" smtClean="0">
                          <a:solidFill>
                            <a:srgbClr val="002060"/>
                          </a:solidFill>
                          <a:effectLst/>
                          <a:latin typeface="Cambria" panose="02040503050406030204" pitchFamily="18" charset="0"/>
                        </a:rPr>
                        <a:t>Escape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3887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571</Words>
  <Application>Microsoft Office PowerPoint</Application>
  <PresentationFormat>On-screen Show (4:3)</PresentationFormat>
  <Paragraphs>98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753</cp:revision>
  <dcterms:created xsi:type="dcterms:W3CDTF">2011-04-06T04:04:31Z</dcterms:created>
  <dcterms:modified xsi:type="dcterms:W3CDTF">2016-10-08T06:45:27Z</dcterms:modified>
</cp:coreProperties>
</file>