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70" r:id="rId4"/>
    <p:sldId id="265" r:id="rId5"/>
    <p:sldId id="266" r:id="rId6"/>
    <p:sldId id="267" r:id="rId7"/>
    <p:sldId id="268" r:id="rId8"/>
    <p:sldId id="26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71" autoAdjust="0"/>
    <p:restoredTop sz="95578" autoAdjust="0"/>
  </p:normalViewPr>
  <p:slideViewPr>
    <p:cSldViewPr>
      <p:cViewPr varScale="1">
        <p:scale>
          <a:sx n="94" d="100"/>
          <a:sy n="94" d="100"/>
        </p:scale>
        <p:origin x="25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65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84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72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06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247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C# trong 5 tuần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-76200" y="6565612"/>
            <a:ext cx="4619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smtClean="0">
                <a:solidFill>
                  <a:srgbClr val="002060"/>
                </a:solidFill>
                <a:latin typeface="Cambria" panose="02040503050406030204" pitchFamily="18" charset="0"/>
              </a:rPr>
              <a:t>Trần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Duy Thanh – 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duythanhcse@gmail.com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- 0987773061</a:t>
            </a:r>
            <a:endParaRPr lang="en-US" sz="1300" b="1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DateTimePicker &amp; MonthCalendar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90800"/>
            <a:ext cx="2728882" cy="10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DateTimePicker &amp; MonthCalendar</a:t>
              </a:r>
              <a:endParaRPr lang="en-US" sz="2400" b="1"/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47800"/>
            <a:ext cx="6172200" cy="4347197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2743200" y="2491250"/>
            <a:ext cx="1282890" cy="789761"/>
          </a:xfrm>
          <a:custGeom>
            <a:avLst/>
            <a:gdLst>
              <a:gd name="connsiteX0" fmla="*/ 0 w 1282890"/>
              <a:gd name="connsiteY0" fmla="*/ 770565 h 789761"/>
              <a:gd name="connsiteX1" fmla="*/ 368490 w 1282890"/>
              <a:gd name="connsiteY1" fmla="*/ 756917 h 789761"/>
              <a:gd name="connsiteX2" fmla="*/ 409433 w 1282890"/>
              <a:gd name="connsiteY2" fmla="*/ 743269 h 789761"/>
              <a:gd name="connsiteX3" fmla="*/ 450376 w 1282890"/>
              <a:gd name="connsiteY3" fmla="*/ 715974 h 789761"/>
              <a:gd name="connsiteX4" fmla="*/ 477672 w 1282890"/>
              <a:gd name="connsiteY4" fmla="*/ 675031 h 789761"/>
              <a:gd name="connsiteX5" fmla="*/ 491319 w 1282890"/>
              <a:gd name="connsiteY5" fmla="*/ 634087 h 789761"/>
              <a:gd name="connsiteX6" fmla="*/ 545910 w 1282890"/>
              <a:gd name="connsiteY6" fmla="*/ 552201 h 789761"/>
              <a:gd name="connsiteX7" fmla="*/ 586854 w 1282890"/>
              <a:gd name="connsiteY7" fmla="*/ 388428 h 789761"/>
              <a:gd name="connsiteX8" fmla="*/ 682388 w 1282890"/>
              <a:gd name="connsiteY8" fmla="*/ 238302 h 789761"/>
              <a:gd name="connsiteX9" fmla="*/ 750627 w 1282890"/>
              <a:gd name="connsiteY9" fmla="*/ 142768 h 789761"/>
              <a:gd name="connsiteX10" fmla="*/ 805218 w 1282890"/>
              <a:gd name="connsiteY10" fmla="*/ 129120 h 789761"/>
              <a:gd name="connsiteX11" fmla="*/ 887104 w 1282890"/>
              <a:gd name="connsiteY11" fmla="*/ 60881 h 789761"/>
              <a:gd name="connsiteX12" fmla="*/ 928048 w 1282890"/>
              <a:gd name="connsiteY12" fmla="*/ 33586 h 789761"/>
              <a:gd name="connsiteX13" fmla="*/ 968991 w 1282890"/>
              <a:gd name="connsiteY13" fmla="*/ 19938 h 789761"/>
              <a:gd name="connsiteX14" fmla="*/ 1282890 w 1282890"/>
              <a:gd name="connsiteY14" fmla="*/ 6290 h 789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82890" h="789761">
                <a:moveTo>
                  <a:pt x="0" y="770565"/>
                </a:moveTo>
                <a:cubicBezTo>
                  <a:pt x="159999" y="802565"/>
                  <a:pt x="74533" y="792192"/>
                  <a:pt x="368490" y="756917"/>
                </a:cubicBezTo>
                <a:cubicBezTo>
                  <a:pt x="382773" y="755203"/>
                  <a:pt x="396566" y="749703"/>
                  <a:pt x="409433" y="743269"/>
                </a:cubicBezTo>
                <a:cubicBezTo>
                  <a:pt x="424104" y="735934"/>
                  <a:pt x="436728" y="725072"/>
                  <a:pt x="450376" y="715974"/>
                </a:cubicBezTo>
                <a:cubicBezTo>
                  <a:pt x="459475" y="702326"/>
                  <a:pt x="470337" y="689702"/>
                  <a:pt x="477672" y="675031"/>
                </a:cubicBezTo>
                <a:cubicBezTo>
                  <a:pt x="484106" y="662164"/>
                  <a:pt x="484333" y="646663"/>
                  <a:pt x="491319" y="634087"/>
                </a:cubicBezTo>
                <a:cubicBezTo>
                  <a:pt x="507250" y="605410"/>
                  <a:pt x="545910" y="552201"/>
                  <a:pt x="545910" y="552201"/>
                </a:cubicBezTo>
                <a:cubicBezTo>
                  <a:pt x="559558" y="497610"/>
                  <a:pt x="555640" y="435249"/>
                  <a:pt x="586854" y="388428"/>
                </a:cubicBezTo>
                <a:cubicBezTo>
                  <a:pt x="703854" y="212928"/>
                  <a:pt x="586001" y="392521"/>
                  <a:pt x="682388" y="238302"/>
                </a:cubicBezTo>
                <a:cubicBezTo>
                  <a:pt x="692198" y="222607"/>
                  <a:pt x="741589" y="149224"/>
                  <a:pt x="750627" y="142768"/>
                </a:cubicBezTo>
                <a:cubicBezTo>
                  <a:pt x="765890" y="131866"/>
                  <a:pt x="787021" y="133669"/>
                  <a:pt x="805218" y="129120"/>
                </a:cubicBezTo>
                <a:cubicBezTo>
                  <a:pt x="848093" y="64807"/>
                  <a:pt x="812516" y="103503"/>
                  <a:pt x="887104" y="60881"/>
                </a:cubicBezTo>
                <a:cubicBezTo>
                  <a:pt x="901346" y="52743"/>
                  <a:pt x="913377" y="40921"/>
                  <a:pt x="928048" y="33586"/>
                </a:cubicBezTo>
                <a:cubicBezTo>
                  <a:pt x="940915" y="27152"/>
                  <a:pt x="955159" y="23890"/>
                  <a:pt x="968991" y="19938"/>
                </a:cubicBezTo>
                <a:cubicBezTo>
                  <a:pt x="1090131" y="-14674"/>
                  <a:pt x="1084575" y="6290"/>
                  <a:pt x="1282890" y="629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849943" y="4038600"/>
            <a:ext cx="1282890" cy="789761"/>
          </a:xfrm>
          <a:custGeom>
            <a:avLst/>
            <a:gdLst>
              <a:gd name="connsiteX0" fmla="*/ 0 w 1282890"/>
              <a:gd name="connsiteY0" fmla="*/ 770565 h 789761"/>
              <a:gd name="connsiteX1" fmla="*/ 368490 w 1282890"/>
              <a:gd name="connsiteY1" fmla="*/ 756917 h 789761"/>
              <a:gd name="connsiteX2" fmla="*/ 409433 w 1282890"/>
              <a:gd name="connsiteY2" fmla="*/ 743269 h 789761"/>
              <a:gd name="connsiteX3" fmla="*/ 450376 w 1282890"/>
              <a:gd name="connsiteY3" fmla="*/ 715974 h 789761"/>
              <a:gd name="connsiteX4" fmla="*/ 477672 w 1282890"/>
              <a:gd name="connsiteY4" fmla="*/ 675031 h 789761"/>
              <a:gd name="connsiteX5" fmla="*/ 491319 w 1282890"/>
              <a:gd name="connsiteY5" fmla="*/ 634087 h 789761"/>
              <a:gd name="connsiteX6" fmla="*/ 545910 w 1282890"/>
              <a:gd name="connsiteY6" fmla="*/ 552201 h 789761"/>
              <a:gd name="connsiteX7" fmla="*/ 586854 w 1282890"/>
              <a:gd name="connsiteY7" fmla="*/ 388428 h 789761"/>
              <a:gd name="connsiteX8" fmla="*/ 682388 w 1282890"/>
              <a:gd name="connsiteY8" fmla="*/ 238302 h 789761"/>
              <a:gd name="connsiteX9" fmla="*/ 750627 w 1282890"/>
              <a:gd name="connsiteY9" fmla="*/ 142768 h 789761"/>
              <a:gd name="connsiteX10" fmla="*/ 805218 w 1282890"/>
              <a:gd name="connsiteY10" fmla="*/ 129120 h 789761"/>
              <a:gd name="connsiteX11" fmla="*/ 887104 w 1282890"/>
              <a:gd name="connsiteY11" fmla="*/ 60881 h 789761"/>
              <a:gd name="connsiteX12" fmla="*/ 928048 w 1282890"/>
              <a:gd name="connsiteY12" fmla="*/ 33586 h 789761"/>
              <a:gd name="connsiteX13" fmla="*/ 968991 w 1282890"/>
              <a:gd name="connsiteY13" fmla="*/ 19938 h 789761"/>
              <a:gd name="connsiteX14" fmla="*/ 1282890 w 1282890"/>
              <a:gd name="connsiteY14" fmla="*/ 6290 h 789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82890" h="789761">
                <a:moveTo>
                  <a:pt x="0" y="770565"/>
                </a:moveTo>
                <a:cubicBezTo>
                  <a:pt x="159999" y="802565"/>
                  <a:pt x="74533" y="792192"/>
                  <a:pt x="368490" y="756917"/>
                </a:cubicBezTo>
                <a:cubicBezTo>
                  <a:pt x="382773" y="755203"/>
                  <a:pt x="396566" y="749703"/>
                  <a:pt x="409433" y="743269"/>
                </a:cubicBezTo>
                <a:cubicBezTo>
                  <a:pt x="424104" y="735934"/>
                  <a:pt x="436728" y="725072"/>
                  <a:pt x="450376" y="715974"/>
                </a:cubicBezTo>
                <a:cubicBezTo>
                  <a:pt x="459475" y="702326"/>
                  <a:pt x="470337" y="689702"/>
                  <a:pt x="477672" y="675031"/>
                </a:cubicBezTo>
                <a:cubicBezTo>
                  <a:pt x="484106" y="662164"/>
                  <a:pt x="484333" y="646663"/>
                  <a:pt x="491319" y="634087"/>
                </a:cubicBezTo>
                <a:cubicBezTo>
                  <a:pt x="507250" y="605410"/>
                  <a:pt x="545910" y="552201"/>
                  <a:pt x="545910" y="552201"/>
                </a:cubicBezTo>
                <a:cubicBezTo>
                  <a:pt x="559558" y="497610"/>
                  <a:pt x="555640" y="435249"/>
                  <a:pt x="586854" y="388428"/>
                </a:cubicBezTo>
                <a:cubicBezTo>
                  <a:pt x="703854" y="212928"/>
                  <a:pt x="586001" y="392521"/>
                  <a:pt x="682388" y="238302"/>
                </a:cubicBezTo>
                <a:cubicBezTo>
                  <a:pt x="692198" y="222607"/>
                  <a:pt x="741589" y="149224"/>
                  <a:pt x="750627" y="142768"/>
                </a:cubicBezTo>
                <a:cubicBezTo>
                  <a:pt x="765890" y="131866"/>
                  <a:pt x="787021" y="133669"/>
                  <a:pt x="805218" y="129120"/>
                </a:cubicBezTo>
                <a:cubicBezTo>
                  <a:pt x="848093" y="64807"/>
                  <a:pt x="812516" y="103503"/>
                  <a:pt x="887104" y="60881"/>
                </a:cubicBezTo>
                <a:cubicBezTo>
                  <a:pt x="901346" y="52743"/>
                  <a:pt x="913377" y="40921"/>
                  <a:pt x="928048" y="33586"/>
                </a:cubicBezTo>
                <a:cubicBezTo>
                  <a:pt x="940915" y="27152"/>
                  <a:pt x="955159" y="23890"/>
                  <a:pt x="968991" y="19938"/>
                </a:cubicBezTo>
                <a:cubicBezTo>
                  <a:pt x="1090131" y="-14674"/>
                  <a:pt x="1084575" y="6290"/>
                  <a:pt x="1282890" y="629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4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DateTimePicker &amp; MonthCalendar</a:t>
              </a:r>
              <a:endParaRPr lang="en-US" sz="2400" b="1"/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17226"/>
            <a:ext cx="4150741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462261" y="1163119"/>
            <a:ext cx="84087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smtClean="0">
                <a:latin typeface="Cambria" panose="02040503050406030204" pitchFamily="18" charset="0"/>
                <a:ea typeface="Calibri" panose="020F0502020204030204" pitchFamily="34" charset="0"/>
              </a:rPr>
              <a:t>Các DatePicker control dùng để hiển thị ngày tháng năm</a:t>
            </a:r>
            <a:endParaRPr lang="en-US" sz="2800"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47864" y="2772870"/>
            <a:ext cx="27254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>
                <a:latin typeface="Cambria" panose="02040503050406030204" pitchFamily="18" charset="0"/>
                <a:ea typeface="Calibri" panose="020F0502020204030204" pitchFamily="34" charset="0"/>
              </a:rPr>
              <a:t>DateTimePicker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74022" y="4800600"/>
            <a:ext cx="30184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>
                <a:latin typeface="Cambria" panose="02040503050406030204" pitchFamily="18" charset="0"/>
                <a:ea typeface="Calibri" panose="020F0502020204030204" pitchFamily="34" charset="0"/>
              </a:rPr>
              <a:t>MonthCalendar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181600" y="2971800"/>
            <a:ext cx="8382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255641" y="5031432"/>
            <a:ext cx="8382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3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DateTimePicker &amp; MonthCalendar</a:t>
              </a:r>
              <a:endParaRPr lang="en-US" sz="2400" b="1"/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462261" y="1163119"/>
            <a:ext cx="8408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smtClean="0">
                <a:latin typeface="Cambria" panose="02040503050406030204" pitchFamily="18" charset="0"/>
                <a:ea typeface="Calibri" panose="020F0502020204030204" pitchFamily="34" charset="0"/>
              </a:rPr>
              <a:t>Các thuộc tính quan trọng:</a:t>
            </a:r>
            <a:endParaRPr lang="en-US" sz="2800">
              <a:latin typeface="Cambria" panose="020405030504060302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45804" y="1828800"/>
          <a:ext cx="8667623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4023"/>
                <a:gridCol w="5943600"/>
              </a:tblGrid>
              <a:tr h="352435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</a:rPr>
                        <a:t>Thuộc</a:t>
                      </a:r>
                      <a:r>
                        <a:rPr lang="en-US" sz="2800" baseline="0" smtClean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</a:rPr>
                        <a:t> tính</a:t>
                      </a:r>
                      <a:endParaRPr lang="en-US" sz="2800" dirty="0">
                        <a:solidFill>
                          <a:srgbClr val="00206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</a:rPr>
                        <a:t>Mô</a:t>
                      </a:r>
                      <a:r>
                        <a:rPr lang="en-US" sz="2800" baseline="0" smtClean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</a:rPr>
                        <a:t> tả</a:t>
                      </a:r>
                      <a:endParaRPr lang="en-US" sz="2800" dirty="0">
                        <a:solidFill>
                          <a:srgbClr val="00206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</a:rPr>
                        <a:t>Name</a:t>
                      </a:r>
                      <a:endParaRPr lang="en-US" sz="2800" dirty="0">
                        <a:solidFill>
                          <a:srgbClr val="00206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</a:rPr>
                        <a:t>Tên</a:t>
                      </a:r>
                      <a:r>
                        <a:rPr lang="en-US" sz="2800" baseline="0" smtClean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</a:rPr>
                        <a:t> control, thường bắt đầu </a:t>
                      </a:r>
                      <a:r>
                        <a:rPr lang="en-US" sz="2800" b="0" i="0" kern="120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dtp</a:t>
                      </a:r>
                      <a:endParaRPr lang="en-US" sz="28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</a:rPr>
                        <a:t>Format </a:t>
                      </a:r>
                      <a:endParaRPr lang="en-US" sz="2800" dirty="0">
                        <a:solidFill>
                          <a:srgbClr val="00206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</a:rPr>
                        <a:t>Cách</a:t>
                      </a:r>
                      <a:r>
                        <a:rPr lang="en-US" sz="2800" baseline="0" smtClean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</a:rPr>
                        <a:t> hiển thị ngày tháng có sẵn</a:t>
                      </a:r>
                      <a:endParaRPr lang="en-US" sz="2800" dirty="0">
                        <a:solidFill>
                          <a:srgbClr val="00206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</a:rPr>
                        <a:t>CustomFormat</a:t>
                      </a:r>
                      <a:endParaRPr lang="en-US" sz="2800" dirty="0">
                        <a:solidFill>
                          <a:srgbClr val="00206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</a:rPr>
                        <a:t>Hiển</a:t>
                      </a:r>
                      <a:r>
                        <a:rPr lang="en-US" sz="2800" baseline="0" smtClean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</a:rPr>
                        <a:t> thị ngày tháng theo cách NSD</a:t>
                      </a:r>
                      <a:endParaRPr lang="en-US" sz="2800" dirty="0">
                        <a:solidFill>
                          <a:srgbClr val="00206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</a:rPr>
                        <a:t>Value</a:t>
                      </a:r>
                      <a:endParaRPr lang="en-US" sz="2800" dirty="0">
                        <a:solidFill>
                          <a:srgbClr val="00206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</a:rPr>
                        <a:t>Giá</a:t>
                      </a:r>
                      <a:r>
                        <a:rPr lang="en-US" sz="2800" baseline="0" smtClean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</a:rPr>
                        <a:t> trị ngày tháng trên control</a:t>
                      </a:r>
                      <a:endParaRPr lang="en-US" sz="2800" dirty="0">
                        <a:solidFill>
                          <a:srgbClr val="00206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2400" y="4724400"/>
            <a:ext cx="8718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chemeClr val="dk1"/>
                </a:solidFill>
                <a:latin typeface="Cambria" panose="02040503050406030204" pitchFamily="18" charset="0"/>
              </a:rPr>
              <a:t>dateTimePicker1.</a:t>
            </a:r>
            <a:r>
              <a:rPr lang="en-US" sz="2400" b="1">
                <a:solidFill>
                  <a:srgbClr val="FF0000"/>
                </a:solidFill>
                <a:latin typeface="Cambria" panose="02040503050406030204" pitchFamily="18" charset="0"/>
              </a:rPr>
              <a:t>Format</a:t>
            </a:r>
            <a:r>
              <a:rPr lang="en-US" sz="2400">
                <a:latin typeface="Cambria" panose="02040503050406030204" pitchFamily="18" charset="0"/>
                <a:cs typeface="Arial" pitchFamily="34" charset="0"/>
              </a:rPr>
              <a:t> = </a:t>
            </a:r>
            <a:r>
              <a:rPr lang="en-US" sz="2400">
                <a:solidFill>
                  <a:schemeClr val="dk1"/>
                </a:solidFill>
                <a:latin typeface="Cambria" panose="02040503050406030204" pitchFamily="18" charset="0"/>
              </a:rPr>
              <a:t>DateTimePickerFormat.</a:t>
            </a:r>
            <a:r>
              <a:rPr lang="en-US" sz="2400" b="1">
                <a:solidFill>
                  <a:srgbClr val="FF0000"/>
                </a:solidFill>
                <a:latin typeface="Cambria" panose="02040503050406030204" pitchFamily="18" charset="0"/>
              </a:rPr>
              <a:t>Custom</a:t>
            </a:r>
            <a:r>
              <a:rPr lang="en-US" sz="2400">
                <a:latin typeface="Cambria" panose="02040503050406030204" pitchFamily="18" charset="0"/>
                <a:cs typeface="Arial" pitchFamily="34" charset="0"/>
              </a:rPr>
              <a:t>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chemeClr val="dk1"/>
                </a:solidFill>
                <a:latin typeface="Cambria" panose="02040503050406030204" pitchFamily="18" charset="0"/>
              </a:rPr>
              <a:t>dateTimePicker1.</a:t>
            </a:r>
            <a:r>
              <a:rPr lang="en-US" sz="2400" b="1">
                <a:solidFill>
                  <a:srgbClr val="FF0000"/>
                </a:solidFill>
                <a:latin typeface="Cambria" panose="02040503050406030204" pitchFamily="18" charset="0"/>
              </a:rPr>
              <a:t>CustomFormat</a:t>
            </a:r>
            <a:r>
              <a:rPr lang="en-US" sz="2400">
                <a:latin typeface="Cambria" panose="02040503050406030204" pitchFamily="18" charset="0"/>
                <a:cs typeface="Arial" pitchFamily="34" charset="0"/>
              </a:rPr>
              <a:t> =</a:t>
            </a:r>
            <a:r>
              <a:rPr lang="en-US" sz="2400">
                <a:solidFill>
                  <a:schemeClr val="dk1"/>
                </a:solidFill>
                <a:latin typeface="Cambria" panose="02040503050406030204" pitchFamily="18" charset="0"/>
              </a:rPr>
              <a:t> </a:t>
            </a:r>
            <a:r>
              <a:rPr lang="en-US" sz="2400" smtClean="0">
                <a:solidFill>
                  <a:schemeClr val="dk1"/>
                </a:solidFill>
                <a:latin typeface="Cambria" panose="02040503050406030204" pitchFamily="18" charset="0"/>
              </a:rPr>
              <a:t>“</a:t>
            </a:r>
            <a:r>
              <a:rPr lang="en-US" sz="2400" b="1" smtClean="0">
                <a:solidFill>
                  <a:srgbClr val="FF0000"/>
                </a:solidFill>
                <a:latin typeface="Cambria" panose="02040503050406030204" pitchFamily="18" charset="0"/>
              </a:rPr>
              <a:t>dd/MM/yyyy</a:t>
            </a:r>
            <a:r>
              <a:rPr lang="en-US" sz="2400" smtClean="0">
                <a:solidFill>
                  <a:srgbClr val="800000"/>
                </a:solidFill>
                <a:latin typeface="Cambria" panose="02040503050406030204" pitchFamily="18" charset="0"/>
                <a:cs typeface="Arial" pitchFamily="34" charset="0"/>
              </a:rPr>
              <a:t>"</a:t>
            </a:r>
            <a:r>
              <a:rPr lang="en-US" sz="2400" smtClean="0">
                <a:latin typeface="Cambria" panose="02040503050406030204" pitchFamily="18" charset="0"/>
                <a:cs typeface="Arial" pitchFamily="34" charset="0"/>
              </a:rPr>
              <a:t>; </a:t>
            </a:r>
            <a:endParaRPr lang="en-US" sz="2400" dirty="0">
              <a:latin typeface="Cambria" panose="02040503050406030204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41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141877"/>
              </p:ext>
            </p:extLst>
          </p:nvPr>
        </p:nvGraphicFramePr>
        <p:xfrm>
          <a:off x="228600" y="1219200"/>
          <a:ext cx="8534400" cy="4301888"/>
        </p:xfrm>
        <a:graphic>
          <a:graphicData uri="http://schemas.openxmlformats.org/drawingml/2006/table">
            <a:tbl>
              <a:tblPr/>
              <a:tblGrid>
                <a:gridCol w="2514600"/>
                <a:gridCol w="6019800"/>
              </a:tblGrid>
              <a:tr h="13926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Format string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Description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26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</a:rPr>
                        <a:t>d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The one- or two-digit day.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706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</a:rPr>
                        <a:t>dd</a:t>
                      </a:r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</a:rPr>
                        <a:t>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The two-digit day. Single-digit day values are preceded by a 0.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706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</a:rPr>
                        <a:t>ddd</a:t>
                      </a:r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</a:rPr>
                        <a:t>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The three-character day-of-week abbreviation.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26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</a:rPr>
                        <a:t>dddd</a:t>
                      </a:r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</a:rPr>
                        <a:t>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The full day-of-week name.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706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</a:rPr>
                        <a:t>h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The one- or two-digit hour in 12-hour format.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706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</a:rPr>
                        <a:t>hh</a:t>
                      </a:r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</a:rPr>
                        <a:t>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The two-digit hour in 12-hour format. Single digit values are preceded by a 0.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706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</a:rPr>
                        <a:t>H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The one- or two-digit hour in 24-hour format.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4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DateTimePicker &amp; MonthCalendar</a:t>
              </a:r>
              <a:endParaRPr lang="en-US" sz="2400" b="1"/>
            </a:p>
          </p:txBody>
        </p: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6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994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611811"/>
              </p:ext>
            </p:extLst>
          </p:nvPr>
        </p:nvGraphicFramePr>
        <p:xfrm>
          <a:off x="533400" y="1180176"/>
          <a:ext cx="7924800" cy="5068224"/>
        </p:xfrm>
        <a:graphic>
          <a:graphicData uri="http://schemas.openxmlformats.org/drawingml/2006/table">
            <a:tbl>
              <a:tblPr/>
              <a:tblGrid>
                <a:gridCol w="2362200"/>
                <a:gridCol w="5562600"/>
              </a:tblGrid>
              <a:tr h="13926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Format string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Description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706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</a:rPr>
                        <a:t>HH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The two-digit hour in 24-hour format. Single digit values are preceded by a 0.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706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</a:rPr>
                        <a:t>m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The one- or two-digit minute.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706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</a:rPr>
                        <a:t>mm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The two-digit minute. Single digit values are preceded by a 0.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706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</a:rPr>
                        <a:t>M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The one- or two-digit month number.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706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</a:rPr>
                        <a:t>mm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ambria" panose="02040503050406030204" pitchFamily="18" charset="0"/>
                        </a:rPr>
                        <a:t>The two-digit minute. Single digit values are preceded by a 0.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26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</a:rPr>
                        <a:t>M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ambria" panose="02040503050406030204" pitchFamily="18" charset="0"/>
                        </a:rPr>
                        <a:t>The one- or two-digit month number.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706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</a:rPr>
                        <a:t>MM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The two-digit month number. Single digit values are preceded by a 0.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26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</a:rPr>
                        <a:t>MMM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The three-character month abbreviation.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5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DateTimePicker &amp; MonthCalendar</a:t>
              </a:r>
              <a:endParaRPr lang="en-US" sz="2400" b="1"/>
            </a:p>
          </p:txBody>
        </p: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9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526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646296"/>
              </p:ext>
            </p:extLst>
          </p:nvPr>
        </p:nvGraphicFramePr>
        <p:xfrm>
          <a:off x="228600" y="1144888"/>
          <a:ext cx="8763000" cy="5103512"/>
        </p:xfrm>
        <a:graphic>
          <a:graphicData uri="http://schemas.openxmlformats.org/drawingml/2006/table">
            <a:tbl>
              <a:tblPr/>
              <a:tblGrid>
                <a:gridCol w="2170651"/>
                <a:gridCol w="6592349"/>
              </a:tblGrid>
              <a:tr h="435864"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Format </a:t>
                      </a:r>
                      <a:r>
                        <a:rPr lang="en-US" sz="2400" b="1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string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Description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71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</a:rPr>
                        <a:t>MMMM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The full month name.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71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</a:rPr>
                        <a:t>s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ambria" panose="02040503050406030204" pitchFamily="18" charset="0"/>
                        </a:rPr>
                        <a:t>The one- or two-digit seconds.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286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</a:rPr>
                        <a:t>ss</a:t>
                      </a:r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</a:rPr>
                        <a:t>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The two-digit seconds. Single digit values are preceded by a 0.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286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</a:rPr>
                        <a:t>t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The one-letter A.M./P.M. abbreviation (A.M. is displayed as "A").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286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</a:rPr>
                        <a:t>tt</a:t>
                      </a:r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</a:rPr>
                        <a:t>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The two-letter A.M./P.M. abbreviation (A.M. is displayed as "AM").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71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</a:rPr>
                        <a:t>y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The one-digit year (2001 is displayed as "1").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286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</a:rPr>
                        <a:t>yy</a:t>
                      </a:r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</a:rPr>
                        <a:t>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The last two digits of the year (2001 is displayed as "01").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71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</a:rPr>
                        <a:t>yyyy</a:t>
                      </a:r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</a:rPr>
                        <a:t>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The full year (2001 is displayed as "2001"). 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4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DateTimePicker &amp; MonthCalendar</a:t>
              </a:r>
              <a:endParaRPr lang="en-US" sz="2400" b="1"/>
            </a:p>
          </p:txBody>
        </p: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6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262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4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DateTimePicker &amp; MonthCalendar</a:t>
              </a:r>
              <a:endParaRPr lang="en-US" sz="2400" b="1"/>
            </a:p>
          </p:txBody>
        </p: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6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6642834" cy="4799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487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368</Words>
  <Application>Microsoft Office PowerPoint</Application>
  <PresentationFormat>On-screen Show (4:3)</PresentationFormat>
  <Paragraphs>84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884</cp:revision>
  <dcterms:created xsi:type="dcterms:W3CDTF">2011-04-06T04:04:31Z</dcterms:created>
  <dcterms:modified xsi:type="dcterms:W3CDTF">2016-10-17T05:35:48Z</dcterms:modified>
</cp:coreProperties>
</file>