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6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4" autoAdjust="0"/>
    <p:restoredTop sz="95578" autoAdjust="0"/>
  </p:normalViewPr>
  <p:slideViewPr>
    <p:cSldViewPr>
      <p:cViewPr varScale="1">
        <p:scale>
          <a:sx n="94" d="100"/>
          <a:sy n="94" d="100"/>
        </p:scale>
        <p:origin x="36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6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control cơ bản nhất</a:t>
            </a:r>
          </a:p>
          <a:p>
            <a:pPr lvl="0">
              <a:defRPr/>
            </a:pPr>
            <a:r>
              <a:rPr kumimoji="0" lang="en-US" sz="4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Label,</a:t>
            </a:r>
            <a:r>
              <a:rPr kumimoji="0" lang="en-US" sz="4800" b="1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Textbox, Button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3398" y="1170737"/>
            <a:ext cx="7994801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Label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Textbox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Button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Label</a:t>
              </a:r>
              <a:endParaRPr lang="en-US" sz="2400" b="1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79320" y="1104454"/>
            <a:ext cx="85122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>
                <a:latin typeface="Cambria" panose="02040503050406030204" pitchFamily="18" charset="0"/>
                <a:ea typeface="Calibri" panose="020F0502020204030204" pitchFamily="34" charset="0"/>
              </a:rPr>
              <a:t>Label</a:t>
            </a:r>
            <a:r>
              <a:rPr lang="en-US" sz="2800">
                <a:latin typeface="Cambria" panose="02040503050406030204" pitchFamily="18" charset="0"/>
                <a:ea typeface="Calibri" panose="020F0502020204030204" pitchFamily="34" charset="0"/>
              </a:rPr>
              <a:t> là control dùng để thể hiện một chuỗi hoặc văn bản trên </a:t>
            </a:r>
            <a:r>
              <a:rPr lang="en-US" sz="2800" smtClean="0">
                <a:latin typeface="Cambria" panose="02040503050406030204" pitchFamily="18" charset="0"/>
                <a:ea typeface="Calibri" panose="020F0502020204030204" pitchFamily="34" charset="0"/>
              </a:rPr>
              <a:t>form.</a:t>
            </a:r>
            <a:endParaRPr lang="en-US" sz="2800">
              <a:latin typeface="Cambria" panose="020405030504060302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55210" y="2133600"/>
          <a:ext cx="8031590" cy="2523744"/>
        </p:xfrm>
        <a:graphic>
          <a:graphicData uri="http://schemas.openxmlformats.org/drawingml/2006/table">
            <a:tbl>
              <a:tblPr firstRow="1" firstCol="1" bandRow="1"/>
              <a:tblGrid>
                <a:gridCol w="2202387"/>
                <a:gridCol w="5829203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Thuộc tính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Mô tả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Tên label, thường bắt đầu bằng </a:t>
                      </a:r>
                      <a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lbl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Chuỗi văn bản được hiển thị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BackColor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Màu nền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ForeColor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Màu chữ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Font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Định dạng chữ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782847"/>
            <a:ext cx="3151241" cy="1609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87403"/>
            <a:ext cx="2873480" cy="18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Textbox</a:t>
              </a:r>
              <a:endParaRPr lang="en-US" sz="2400" b="1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81000" y="1150203"/>
            <a:ext cx="65651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Cambria" panose="02040503050406030204" pitchFamily="18" charset="0"/>
                <a:ea typeface="Calibri" panose="020F0502020204030204" pitchFamily="34" charset="0"/>
              </a:rPr>
              <a:t>TextBox được dùng để làm nơi cho người dùng nhập thông tin vào chương trình</a:t>
            </a:r>
            <a:endParaRPr lang="en-US" sz="2800">
              <a:latin typeface="Cambria" panose="020405030504060302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04800" y="2093217"/>
          <a:ext cx="8629192" cy="4241292"/>
        </p:xfrm>
        <a:graphic>
          <a:graphicData uri="http://schemas.openxmlformats.org/drawingml/2006/table">
            <a:tbl>
              <a:tblPr firstRow="1" firstCol="1" bandRow="1"/>
              <a:tblGrid>
                <a:gridCol w="1905000"/>
                <a:gridCol w="6724192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Thuộc tính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Mô tả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Tên textbox, thường bắt đầu bằng </a:t>
                      </a:r>
                      <a:r>
                        <a:rPr lang="en-US" sz="2200" i="1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txt</a:t>
                      </a:r>
                      <a:endParaRPr lang="en-US" sz="220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Chuỗi văn bản được hiển thị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Enabled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Xác định textbox có hoạt động (</a:t>
                      </a:r>
                      <a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hay không (</a:t>
                      </a:r>
                      <a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Multiline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Nếu đặt là </a:t>
                      </a:r>
                      <a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thì nội dung trong textbox được viết thành nhiều dòng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AcceptsReturn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Nếu đặt là </a:t>
                      </a:r>
                      <a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thì nội dung trong multiline textbox chấp nhận dấu xuống hàng </a:t>
                      </a:r>
                      <a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("\r\n")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PasswordChar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Khai báo ký tự thay thế khi nhập password (ví dụ </a:t>
                      </a:r>
                      <a:r>
                        <a:rPr lang="en-US" sz="2200" i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'*'</a:t>
                      </a:r>
                      <a:r>
                        <a:rPr lang="en-US" sz="22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ReadOnly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Nếu đặt là </a:t>
                      </a:r>
                      <a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textbox chỉ được phép đọc, không được phép chỉnh sửa nội dung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981" y="595194"/>
            <a:ext cx="2425019" cy="14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Button</a:t>
              </a:r>
              <a:endParaRPr lang="en-US" sz="2400" b="1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2261" y="1163119"/>
            <a:ext cx="84087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>
                <a:latin typeface="Cambria" panose="02040503050406030204" pitchFamily="18" charset="0"/>
                <a:ea typeface="Calibri" panose="020F0502020204030204" pitchFamily="34" charset="0"/>
              </a:rPr>
              <a:t>Button là nút bấm trên form, thường được dùng như một hiệu lệnh bắt đầu thực hiện một công việc nào đó</a:t>
            </a:r>
            <a:endParaRPr lang="en-US" sz="2800">
              <a:latin typeface="Cambria" panose="020405030504060302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35885"/>
              </p:ext>
            </p:extLst>
          </p:nvPr>
        </p:nvGraphicFramePr>
        <p:xfrm>
          <a:off x="616250" y="2200656"/>
          <a:ext cx="8070550" cy="2523744"/>
        </p:xfrm>
        <a:graphic>
          <a:graphicData uri="http://schemas.openxmlformats.org/drawingml/2006/table">
            <a:tbl>
              <a:tblPr firstRow="1" firstCol="1" bandRow="1"/>
              <a:tblGrid>
                <a:gridCol w="2213070"/>
                <a:gridCol w="585748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Thuộc tính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Mô tả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Tên button, thường bắt đầu bằng </a:t>
                      </a:r>
                      <a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btn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Tiêu đề button trên form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BackColor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Màu nền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ForeColor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Màu chữ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Font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Định dạng chữ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09" y="4267200"/>
            <a:ext cx="3695700" cy="21431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8314" y="4793792"/>
            <a:ext cx="4572000" cy="161653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200">
                <a:solidFill>
                  <a:srgbClr val="00206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Trong màn hình thiết kế, nhấn double click vào Button sẽ tạo ra phương thức xử lý sự kiện mặc định của Button là </a:t>
            </a:r>
            <a:r>
              <a:rPr lang="en-US" sz="2200" i="1">
                <a:solidFill>
                  <a:srgbClr val="00206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Click</a:t>
            </a:r>
            <a:r>
              <a:rPr lang="en-US" sz="2200">
                <a:solidFill>
                  <a:srgbClr val="00206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.</a:t>
            </a:r>
            <a:endParaRPr lang="en-US" sz="2200">
              <a:solidFill>
                <a:srgbClr val="002060"/>
              </a:solidFill>
              <a:effectLst/>
              <a:latin typeface="Cambria" panose="020405030504060302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Button</a:t>
              </a:r>
              <a:endParaRPr lang="en-US" sz="2400" b="1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000" y="1219200"/>
            <a:ext cx="3371850" cy="2051050"/>
          </a:xfrm>
          <a:prstGeom prst="rect">
            <a:avLst/>
          </a:prstGeom>
        </p:spPr>
      </p:pic>
      <p:sp>
        <p:nvSpPr>
          <p:cNvPr id="13" name="AutoShape 110"/>
          <p:cNvSpPr>
            <a:spLocks noChangeArrowheads="1"/>
          </p:cNvSpPr>
          <p:nvPr/>
        </p:nvSpPr>
        <p:spPr bwMode="auto">
          <a:xfrm>
            <a:off x="7762875" y="1387475"/>
            <a:ext cx="800100" cy="342900"/>
          </a:xfrm>
          <a:prstGeom prst="wedgeRectCallout">
            <a:avLst>
              <a:gd name="adj1" fmla="val -146588"/>
              <a:gd name="adj2" fmla="val 3464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lblHoTen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4" name="AutoShape 111"/>
          <p:cNvSpPr>
            <a:spLocks noChangeArrowheads="1"/>
          </p:cNvSpPr>
          <p:nvPr/>
        </p:nvSpPr>
        <p:spPr bwMode="auto">
          <a:xfrm>
            <a:off x="7762875" y="1825625"/>
            <a:ext cx="800100" cy="342900"/>
          </a:xfrm>
          <a:prstGeom prst="wedgeRectCallout">
            <a:avLst>
              <a:gd name="adj1" fmla="val -159843"/>
              <a:gd name="adj2" fmla="val 2166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txtHo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5" name="AutoShape 112"/>
          <p:cNvSpPr>
            <a:spLocks noChangeArrowheads="1"/>
          </p:cNvSpPr>
          <p:nvPr/>
        </p:nvSpPr>
        <p:spPr bwMode="auto">
          <a:xfrm>
            <a:off x="7762875" y="2282825"/>
            <a:ext cx="800100" cy="342900"/>
          </a:xfrm>
          <a:prstGeom prst="wedgeRectCallout">
            <a:avLst>
              <a:gd name="adj1" fmla="val -156268"/>
              <a:gd name="adj2" fmla="val -3388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txtTen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6" name="AutoShape 113"/>
          <p:cNvSpPr>
            <a:spLocks noChangeArrowheads="1"/>
          </p:cNvSpPr>
          <p:nvPr/>
        </p:nvSpPr>
        <p:spPr bwMode="auto">
          <a:xfrm>
            <a:off x="7762875" y="2759075"/>
            <a:ext cx="800100" cy="342900"/>
          </a:xfrm>
          <a:prstGeom prst="wedgeRectCallout">
            <a:avLst>
              <a:gd name="adj1" fmla="val -164603"/>
              <a:gd name="adj2" fmla="val -61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btnHoTen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7" name="AutoShape 114"/>
          <p:cNvSpPr>
            <a:spLocks noChangeArrowheads="1"/>
          </p:cNvSpPr>
          <p:nvPr/>
        </p:nvSpPr>
        <p:spPr bwMode="auto">
          <a:xfrm>
            <a:off x="2691288" y="2286119"/>
            <a:ext cx="800100" cy="342900"/>
          </a:xfrm>
          <a:prstGeom prst="wedgeRectCallout">
            <a:avLst>
              <a:gd name="adj1" fmla="val 161727"/>
              <a:gd name="adj2" fmla="val 3265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btnHo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776" y="1219200"/>
            <a:ext cx="2836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Demo chương trình:</a:t>
            </a:r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22746" y="3308390"/>
            <a:ext cx="892791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237490" algn="l"/>
              </a:tabLst>
            </a:pPr>
            <a:r>
              <a:rPr lang="en-US" sz="2000" smtClean="0">
                <a:latin typeface="Cambria" panose="02040503050406030204" pitchFamily="18" charset="0"/>
                <a:ea typeface="Arial Unicode MS" panose="020B0604020202020204" pitchFamily="34" charset="-128"/>
              </a:rPr>
              <a:t>Nhấn </a:t>
            </a:r>
            <a:r>
              <a:rPr lang="en-US" sz="2000">
                <a:latin typeface="Cambria" panose="02040503050406030204" pitchFamily="18" charset="0"/>
                <a:ea typeface="Arial Unicode MS" panose="020B0604020202020204" pitchFamily="34" charset="-128"/>
              </a:rPr>
              <a:t>vào Button  </a:t>
            </a:r>
            <a:r>
              <a:rPr lang="en-US" sz="2000" b="1">
                <a:latin typeface="Cambria" panose="02040503050406030204" pitchFamily="18" charset="0"/>
                <a:ea typeface="Arial Unicode MS" panose="020B0604020202020204" pitchFamily="34" charset="-128"/>
              </a:rPr>
              <a:t>btnHo</a:t>
            </a:r>
            <a:r>
              <a:rPr lang="en-US" sz="2000">
                <a:latin typeface="Cambria" panose="02040503050406030204" pitchFamily="18" charset="0"/>
                <a:ea typeface="Arial Unicode MS" panose="020B0604020202020204" pitchFamily="34" charset="-128"/>
              </a:rPr>
              <a:t> thì gán nội dung của </a:t>
            </a:r>
            <a:r>
              <a:rPr lang="en-US" sz="2000" b="1">
                <a:latin typeface="Cambria" panose="02040503050406030204" pitchFamily="18" charset="0"/>
                <a:ea typeface="Arial Unicode MS" panose="020B0604020202020204" pitchFamily="34" charset="-128"/>
              </a:rPr>
              <a:t>txtHo</a:t>
            </a:r>
            <a:r>
              <a:rPr lang="en-US" sz="2000">
                <a:latin typeface="Cambria" panose="02040503050406030204" pitchFamily="18" charset="0"/>
                <a:ea typeface="Arial Unicode MS" panose="020B0604020202020204" pitchFamily="34" charset="-128"/>
              </a:rPr>
              <a:t> cho </a:t>
            </a:r>
            <a:r>
              <a:rPr lang="en-US" sz="2000" b="1">
                <a:latin typeface="Cambria" panose="02040503050406030204" pitchFamily="18" charset="0"/>
                <a:ea typeface="Arial Unicode MS" panose="020B0604020202020204" pitchFamily="34" charset="-128"/>
              </a:rPr>
              <a:t>lblHoTen </a:t>
            </a:r>
            <a:endParaRPr lang="en-US" sz="2000" b="1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237490" algn="l"/>
              </a:tabLst>
            </a:pPr>
            <a:r>
              <a:rPr lang="en-US" sz="2000">
                <a:latin typeface="Cambria" panose="02040503050406030204" pitchFamily="18" charset="0"/>
                <a:ea typeface="Arial Unicode MS" panose="020B0604020202020204" pitchFamily="34" charset="-128"/>
              </a:rPr>
              <a:t>Nhấn vào Button </a:t>
            </a:r>
            <a:r>
              <a:rPr lang="en-US" sz="2000" b="1">
                <a:latin typeface="Cambria" panose="02040503050406030204" pitchFamily="18" charset="0"/>
                <a:ea typeface="Arial Unicode MS" panose="020B0604020202020204" pitchFamily="34" charset="-128"/>
              </a:rPr>
              <a:t>btnTen</a:t>
            </a:r>
            <a:r>
              <a:rPr lang="en-US" sz="2000">
                <a:latin typeface="Cambria" panose="02040503050406030204" pitchFamily="18" charset="0"/>
                <a:ea typeface="Arial Unicode MS" panose="020B0604020202020204" pitchFamily="34" charset="-128"/>
              </a:rPr>
              <a:t> thì gán nội dung của </a:t>
            </a:r>
            <a:r>
              <a:rPr lang="en-US" sz="2000" b="1">
                <a:latin typeface="Cambria" panose="02040503050406030204" pitchFamily="18" charset="0"/>
                <a:ea typeface="Arial Unicode MS" panose="020B0604020202020204" pitchFamily="34" charset="-128"/>
              </a:rPr>
              <a:t>txtTen</a:t>
            </a:r>
            <a:r>
              <a:rPr lang="en-US" sz="2000">
                <a:latin typeface="Cambria" panose="02040503050406030204" pitchFamily="18" charset="0"/>
                <a:ea typeface="Arial Unicode MS" panose="020B0604020202020204" pitchFamily="34" charset="-128"/>
              </a:rPr>
              <a:t> cho </a:t>
            </a:r>
            <a:r>
              <a:rPr lang="en-US" sz="2000" b="1">
                <a:latin typeface="Cambria" panose="02040503050406030204" pitchFamily="18" charset="0"/>
                <a:ea typeface="Arial Unicode MS" panose="020B0604020202020204" pitchFamily="34" charset="-128"/>
              </a:rPr>
              <a:t>lblHoTen </a:t>
            </a:r>
            <a:endParaRPr lang="en-US" sz="2000" b="1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237490" algn="l"/>
              </a:tabLst>
            </a:pPr>
            <a:r>
              <a:rPr lang="en-US" sz="2000">
                <a:latin typeface="Cambria" panose="02040503050406030204" pitchFamily="18" charset="0"/>
                <a:ea typeface="Arial Unicode MS" panose="020B0604020202020204" pitchFamily="34" charset="-128"/>
              </a:rPr>
              <a:t>Nhấn vào Button </a:t>
            </a:r>
            <a:r>
              <a:rPr lang="en-US" sz="2000" b="1">
                <a:latin typeface="Cambria" panose="02040503050406030204" pitchFamily="18" charset="0"/>
                <a:ea typeface="Arial Unicode MS" panose="020B0604020202020204" pitchFamily="34" charset="-128"/>
              </a:rPr>
              <a:t>btnHoTen</a:t>
            </a:r>
            <a:r>
              <a:rPr lang="en-US" sz="2000">
                <a:latin typeface="Cambria" panose="02040503050406030204" pitchFamily="18" charset="0"/>
                <a:ea typeface="Arial Unicode MS" panose="020B0604020202020204" pitchFamily="34" charset="-128"/>
              </a:rPr>
              <a:t> thì gán nội dung của </a:t>
            </a:r>
            <a:r>
              <a:rPr lang="en-US" sz="2000" b="1">
                <a:latin typeface="Cambria" panose="02040503050406030204" pitchFamily="18" charset="0"/>
                <a:ea typeface="Arial Unicode MS" panose="020B0604020202020204" pitchFamily="34" charset="-128"/>
              </a:rPr>
              <a:t>txtHo</a:t>
            </a:r>
            <a:r>
              <a:rPr lang="en-US" sz="2000">
                <a:latin typeface="Cambria" panose="02040503050406030204" pitchFamily="18" charset="0"/>
                <a:ea typeface="Arial Unicode MS" panose="020B0604020202020204" pitchFamily="34" charset="-128"/>
              </a:rPr>
              <a:t> cộng với </a:t>
            </a:r>
            <a:r>
              <a:rPr lang="en-US" sz="2000" b="1">
                <a:latin typeface="Cambria" panose="02040503050406030204" pitchFamily="18" charset="0"/>
                <a:ea typeface="Arial Unicode MS" panose="020B0604020202020204" pitchFamily="34" charset="-128"/>
              </a:rPr>
              <a:t>txtTen</a:t>
            </a:r>
            <a:r>
              <a:rPr lang="en-US" sz="2000">
                <a:latin typeface="Cambria" panose="02040503050406030204" pitchFamily="18" charset="0"/>
                <a:ea typeface="Arial Unicode MS" panose="020B0604020202020204" pitchFamily="34" charset="-128"/>
              </a:rPr>
              <a:t> cho </a:t>
            </a:r>
            <a:r>
              <a:rPr lang="en-US" sz="2000" b="1">
                <a:latin typeface="Cambria" panose="02040503050406030204" pitchFamily="18" charset="0"/>
                <a:ea typeface="Arial Unicode MS" panose="020B0604020202020204" pitchFamily="34" charset="-128"/>
              </a:rPr>
              <a:t>lblHoTen </a:t>
            </a:r>
            <a:endParaRPr lang="en-US" sz="2000" b="1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731520" marR="0">
              <a:spcBef>
                <a:spcPts val="600"/>
              </a:spcBef>
              <a:spcAft>
                <a:spcPts val="600"/>
              </a:spcAft>
              <a:tabLst>
                <a:tab pos="1143000" algn="l"/>
              </a:tabLst>
            </a:pPr>
            <a:r>
              <a:rPr lang="en-US" sz="2000" b="1" i="1">
                <a:solidFill>
                  <a:srgbClr val="0000FF"/>
                </a:solidFill>
                <a:latin typeface="Cambria" panose="02040503050406030204" pitchFamily="18" charset="0"/>
                <a:ea typeface="Arial Unicode MS" panose="020B0604020202020204" pitchFamily="34" charset="-128"/>
              </a:rPr>
              <a:t>Hướng dẫn: lblHoTen.Text = txtHo.Text  + “  “ + txtTen.Text</a:t>
            </a:r>
            <a:endParaRPr lang="en-US" sz="200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237490" algn="l"/>
              </a:tabLst>
            </a:pPr>
            <a:r>
              <a:rPr lang="en-US" sz="2000">
                <a:latin typeface="Cambria" panose="02040503050406030204" pitchFamily="18" charset="0"/>
                <a:ea typeface="Arial Unicode MS" panose="020B0604020202020204" pitchFamily="34" charset="-128"/>
              </a:rPr>
              <a:t>Nhấn Double click vào </a:t>
            </a:r>
            <a:r>
              <a:rPr lang="en-US" sz="2000" b="1">
                <a:latin typeface="Cambria" panose="02040503050406030204" pitchFamily="18" charset="0"/>
                <a:ea typeface="Arial Unicode MS" panose="020B0604020202020204" pitchFamily="34" charset="-128"/>
              </a:rPr>
              <a:t>lblHoTen</a:t>
            </a:r>
            <a:r>
              <a:rPr lang="en-US" sz="2000">
                <a:latin typeface="Cambria" panose="02040503050406030204" pitchFamily="18" charset="0"/>
                <a:ea typeface="Arial Unicode MS" panose="020B0604020202020204" pitchFamily="34" charset="-128"/>
              </a:rPr>
              <a:t> thì nội dung của </a:t>
            </a:r>
            <a:r>
              <a:rPr lang="en-US" sz="2000" b="1">
                <a:latin typeface="Cambria" panose="02040503050406030204" pitchFamily="18" charset="0"/>
                <a:ea typeface="Arial Unicode MS" panose="020B0604020202020204" pitchFamily="34" charset="-128"/>
              </a:rPr>
              <a:t>lblHoTen</a:t>
            </a:r>
            <a:r>
              <a:rPr lang="en-US" sz="2000">
                <a:latin typeface="Cambria" panose="02040503050406030204" pitchFamily="18" charset="0"/>
                <a:ea typeface="Arial Unicode MS" panose="020B0604020202020204" pitchFamily="34" charset="-128"/>
              </a:rPr>
              <a:t> bị xoá</a:t>
            </a:r>
            <a:endParaRPr lang="en-US" sz="200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237490" algn="l"/>
              </a:tabLst>
            </a:pPr>
            <a:r>
              <a:rPr lang="en-US" sz="2000">
                <a:latin typeface="Cambria" panose="02040503050406030204" pitchFamily="18" charset="0"/>
                <a:ea typeface="Arial Unicode MS" panose="020B0604020202020204" pitchFamily="34" charset="-128"/>
              </a:rPr>
              <a:t>Nhấn vào </a:t>
            </a:r>
            <a:r>
              <a:rPr lang="en-US" sz="2000" b="1">
                <a:latin typeface="Cambria" panose="02040503050406030204" pitchFamily="18" charset="0"/>
                <a:ea typeface="Arial Unicode MS" panose="020B0604020202020204" pitchFamily="34" charset="-128"/>
              </a:rPr>
              <a:t>btnKetThuc</a:t>
            </a:r>
            <a:r>
              <a:rPr lang="en-US" sz="2000">
                <a:latin typeface="Cambria" panose="02040503050406030204" pitchFamily="18" charset="0"/>
                <a:ea typeface="Arial Unicode MS" panose="020B0604020202020204" pitchFamily="34" charset="-128"/>
              </a:rPr>
              <a:t> thi đóng chương trình </a:t>
            </a:r>
            <a:endParaRPr lang="en-US" sz="2000"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AutoShape 113"/>
          <p:cNvSpPr>
            <a:spLocks noChangeArrowheads="1"/>
          </p:cNvSpPr>
          <p:nvPr/>
        </p:nvSpPr>
        <p:spPr bwMode="auto">
          <a:xfrm>
            <a:off x="2691288" y="2983071"/>
            <a:ext cx="1042512" cy="342900"/>
          </a:xfrm>
          <a:prstGeom prst="wedgeRectCallout">
            <a:avLst>
              <a:gd name="adj1" fmla="val 191143"/>
              <a:gd name="adj2" fmla="val -2982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btnKetThuc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022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349</Words>
  <Application>Microsoft Office PowerPoint</Application>
  <PresentationFormat>On-screen Show (4:3)</PresentationFormat>
  <Paragraphs>78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 Unicode MS</vt:lpstr>
      <vt:lpstr>Arial</vt:lpstr>
      <vt:lpstr>Calibri</vt:lpstr>
      <vt:lpstr>Cambria</vt:lpstr>
      <vt:lpstr>Symbol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850</cp:revision>
  <dcterms:created xsi:type="dcterms:W3CDTF">2011-04-06T04:04:31Z</dcterms:created>
  <dcterms:modified xsi:type="dcterms:W3CDTF">2016-10-17T02:07:06Z</dcterms:modified>
</cp:coreProperties>
</file>