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790" autoAdjust="0"/>
  </p:normalViewPr>
  <p:slideViewPr>
    <p:cSldViewPr>
      <p:cViewPr varScale="1">
        <p:scale>
          <a:sx n="89" d="100"/>
          <a:sy n="89" d="100"/>
        </p:scale>
        <p:origin x="5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Checkbox và RadioButton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Checkbox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RadioButton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98" y="1103974"/>
            <a:ext cx="4600575" cy="2224356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5573729" y="2971800"/>
            <a:ext cx="1187356" cy="42184"/>
          </a:xfrm>
          <a:custGeom>
            <a:avLst/>
            <a:gdLst>
              <a:gd name="connsiteX0" fmla="*/ 0 w 1187356"/>
              <a:gd name="connsiteY0" fmla="*/ 0 h 42184"/>
              <a:gd name="connsiteX1" fmla="*/ 805218 w 1187356"/>
              <a:gd name="connsiteY1" fmla="*/ 13648 h 42184"/>
              <a:gd name="connsiteX2" fmla="*/ 1009935 w 1187356"/>
              <a:gd name="connsiteY2" fmla="*/ 27296 h 42184"/>
              <a:gd name="connsiteX3" fmla="*/ 1078174 w 1187356"/>
              <a:gd name="connsiteY3" fmla="*/ 40944 h 42184"/>
              <a:gd name="connsiteX4" fmla="*/ 1187356 w 1187356"/>
              <a:gd name="connsiteY4" fmla="*/ 40944 h 4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356" h="42184">
                <a:moveTo>
                  <a:pt x="0" y="0"/>
                </a:moveTo>
                <a:lnTo>
                  <a:pt x="805218" y="13648"/>
                </a:lnTo>
                <a:cubicBezTo>
                  <a:pt x="873584" y="15496"/>
                  <a:pt x="941884" y="20491"/>
                  <a:pt x="1009935" y="27296"/>
                </a:cubicBezTo>
                <a:cubicBezTo>
                  <a:pt x="1033017" y="29604"/>
                  <a:pt x="1055046" y="39165"/>
                  <a:pt x="1078174" y="40944"/>
                </a:cubicBezTo>
                <a:cubicBezTo>
                  <a:pt x="1114461" y="43735"/>
                  <a:pt x="1150962" y="40944"/>
                  <a:pt x="1187356" y="409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74" y="3501092"/>
            <a:ext cx="4267826" cy="2845217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1542197" y="4326340"/>
            <a:ext cx="1392124" cy="818866"/>
          </a:xfrm>
          <a:custGeom>
            <a:avLst/>
            <a:gdLst>
              <a:gd name="connsiteX0" fmla="*/ 0 w 1392124"/>
              <a:gd name="connsiteY0" fmla="*/ 0 h 818866"/>
              <a:gd name="connsiteX1" fmla="*/ 395785 w 1392124"/>
              <a:gd name="connsiteY1" fmla="*/ 27296 h 818866"/>
              <a:gd name="connsiteX2" fmla="*/ 491319 w 1392124"/>
              <a:gd name="connsiteY2" fmla="*/ 40944 h 818866"/>
              <a:gd name="connsiteX3" fmla="*/ 655093 w 1392124"/>
              <a:gd name="connsiteY3" fmla="*/ 81887 h 818866"/>
              <a:gd name="connsiteX4" fmla="*/ 709684 w 1392124"/>
              <a:gd name="connsiteY4" fmla="*/ 109182 h 818866"/>
              <a:gd name="connsiteX5" fmla="*/ 791570 w 1392124"/>
              <a:gd name="connsiteY5" fmla="*/ 136478 h 818866"/>
              <a:gd name="connsiteX6" fmla="*/ 832513 w 1392124"/>
              <a:gd name="connsiteY6" fmla="*/ 163773 h 818866"/>
              <a:gd name="connsiteX7" fmla="*/ 914400 w 1392124"/>
              <a:gd name="connsiteY7" fmla="*/ 191069 h 818866"/>
              <a:gd name="connsiteX8" fmla="*/ 1064525 w 1392124"/>
              <a:gd name="connsiteY8" fmla="*/ 327547 h 818866"/>
              <a:gd name="connsiteX9" fmla="*/ 1132764 w 1392124"/>
              <a:gd name="connsiteY9" fmla="*/ 382138 h 818866"/>
              <a:gd name="connsiteX10" fmla="*/ 1160060 w 1392124"/>
              <a:gd name="connsiteY10" fmla="*/ 423081 h 818866"/>
              <a:gd name="connsiteX11" fmla="*/ 1187355 w 1392124"/>
              <a:gd name="connsiteY11" fmla="*/ 477672 h 818866"/>
              <a:gd name="connsiteX12" fmla="*/ 1228299 w 1392124"/>
              <a:gd name="connsiteY12" fmla="*/ 504967 h 818866"/>
              <a:gd name="connsiteX13" fmla="*/ 1269242 w 1392124"/>
              <a:gd name="connsiteY13" fmla="*/ 600502 h 818866"/>
              <a:gd name="connsiteX14" fmla="*/ 1282890 w 1392124"/>
              <a:gd name="connsiteY14" fmla="*/ 641445 h 818866"/>
              <a:gd name="connsiteX15" fmla="*/ 1323833 w 1392124"/>
              <a:gd name="connsiteY15" fmla="*/ 682388 h 818866"/>
              <a:gd name="connsiteX16" fmla="*/ 1351128 w 1392124"/>
              <a:gd name="connsiteY16" fmla="*/ 764275 h 818866"/>
              <a:gd name="connsiteX17" fmla="*/ 1392072 w 1392124"/>
              <a:gd name="connsiteY17" fmla="*/ 818866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2124" h="818866">
                <a:moveTo>
                  <a:pt x="0" y="0"/>
                </a:moveTo>
                <a:lnTo>
                  <a:pt x="395785" y="27296"/>
                </a:lnTo>
                <a:cubicBezTo>
                  <a:pt x="427842" y="29967"/>
                  <a:pt x="459841" y="34317"/>
                  <a:pt x="491319" y="40944"/>
                </a:cubicBezTo>
                <a:cubicBezTo>
                  <a:pt x="546383" y="52536"/>
                  <a:pt x="601383" y="65103"/>
                  <a:pt x="655093" y="81887"/>
                </a:cubicBezTo>
                <a:cubicBezTo>
                  <a:pt x="674512" y="87955"/>
                  <a:pt x="690794" y="101626"/>
                  <a:pt x="709684" y="109182"/>
                </a:cubicBezTo>
                <a:cubicBezTo>
                  <a:pt x="736398" y="119868"/>
                  <a:pt x="765278" y="124793"/>
                  <a:pt x="791570" y="136478"/>
                </a:cubicBezTo>
                <a:cubicBezTo>
                  <a:pt x="806559" y="143140"/>
                  <a:pt x="817524" y="157111"/>
                  <a:pt x="832513" y="163773"/>
                </a:cubicBezTo>
                <a:cubicBezTo>
                  <a:pt x="858805" y="175458"/>
                  <a:pt x="914400" y="191069"/>
                  <a:pt x="914400" y="191069"/>
                </a:cubicBezTo>
                <a:cubicBezTo>
                  <a:pt x="984809" y="284949"/>
                  <a:pt x="932804" y="226223"/>
                  <a:pt x="1064525" y="327547"/>
                </a:cubicBezTo>
                <a:cubicBezTo>
                  <a:pt x="1087614" y="345308"/>
                  <a:pt x="1116606" y="357901"/>
                  <a:pt x="1132764" y="382138"/>
                </a:cubicBezTo>
                <a:cubicBezTo>
                  <a:pt x="1141863" y="395786"/>
                  <a:pt x="1151922" y="408840"/>
                  <a:pt x="1160060" y="423081"/>
                </a:cubicBezTo>
                <a:cubicBezTo>
                  <a:pt x="1170154" y="440745"/>
                  <a:pt x="1174331" y="462043"/>
                  <a:pt x="1187355" y="477672"/>
                </a:cubicBezTo>
                <a:cubicBezTo>
                  <a:pt x="1197856" y="490273"/>
                  <a:pt x="1214651" y="495869"/>
                  <a:pt x="1228299" y="504967"/>
                </a:cubicBezTo>
                <a:cubicBezTo>
                  <a:pt x="1260299" y="600975"/>
                  <a:pt x="1218655" y="482468"/>
                  <a:pt x="1269242" y="600502"/>
                </a:cubicBezTo>
                <a:cubicBezTo>
                  <a:pt x="1274909" y="613725"/>
                  <a:pt x="1274910" y="629475"/>
                  <a:pt x="1282890" y="641445"/>
                </a:cubicBezTo>
                <a:cubicBezTo>
                  <a:pt x="1293596" y="657504"/>
                  <a:pt x="1310185" y="668740"/>
                  <a:pt x="1323833" y="682388"/>
                </a:cubicBezTo>
                <a:cubicBezTo>
                  <a:pt x="1332931" y="709684"/>
                  <a:pt x="1330783" y="743930"/>
                  <a:pt x="1351128" y="764275"/>
                </a:cubicBezTo>
                <a:cubicBezTo>
                  <a:pt x="1395289" y="808435"/>
                  <a:pt x="1392072" y="785917"/>
                  <a:pt x="1392072" y="8188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73958" y="5622842"/>
            <a:ext cx="1201003" cy="121275"/>
          </a:xfrm>
          <a:custGeom>
            <a:avLst/>
            <a:gdLst>
              <a:gd name="connsiteX0" fmla="*/ 0 w 1201003"/>
              <a:gd name="connsiteY0" fmla="*/ 95570 h 121275"/>
              <a:gd name="connsiteX1" fmla="*/ 655093 w 1201003"/>
              <a:gd name="connsiteY1" fmla="*/ 95570 h 121275"/>
              <a:gd name="connsiteX2" fmla="*/ 764275 w 1201003"/>
              <a:gd name="connsiteY2" fmla="*/ 68274 h 121275"/>
              <a:gd name="connsiteX3" fmla="*/ 805218 w 1201003"/>
              <a:gd name="connsiteY3" fmla="*/ 40979 h 121275"/>
              <a:gd name="connsiteX4" fmla="*/ 1078173 w 1201003"/>
              <a:gd name="connsiteY4" fmla="*/ 27331 h 121275"/>
              <a:gd name="connsiteX5" fmla="*/ 1146412 w 1201003"/>
              <a:gd name="connsiteY5" fmla="*/ 13683 h 121275"/>
              <a:gd name="connsiteX6" fmla="*/ 1201003 w 1201003"/>
              <a:gd name="connsiteY6" fmla="*/ 36 h 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003" h="121275">
                <a:moveTo>
                  <a:pt x="0" y="95570"/>
                </a:moveTo>
                <a:cubicBezTo>
                  <a:pt x="262615" y="139340"/>
                  <a:pt x="108054" y="118849"/>
                  <a:pt x="655093" y="95570"/>
                </a:cubicBezTo>
                <a:cubicBezTo>
                  <a:pt x="672116" y="94846"/>
                  <a:pt x="741837" y="79493"/>
                  <a:pt x="764275" y="68274"/>
                </a:cubicBezTo>
                <a:cubicBezTo>
                  <a:pt x="778946" y="60939"/>
                  <a:pt x="788953" y="43100"/>
                  <a:pt x="805218" y="40979"/>
                </a:cubicBezTo>
                <a:cubicBezTo>
                  <a:pt x="895551" y="29196"/>
                  <a:pt x="987188" y="31880"/>
                  <a:pt x="1078173" y="27331"/>
                </a:cubicBezTo>
                <a:cubicBezTo>
                  <a:pt x="1100919" y="22782"/>
                  <a:pt x="1123908" y="19309"/>
                  <a:pt x="1146412" y="13683"/>
                </a:cubicBezTo>
                <a:cubicBezTo>
                  <a:pt x="1206755" y="-1403"/>
                  <a:pt x="1168199" y="36"/>
                  <a:pt x="1201003" y="3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Checkbox và RadioButton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2261" y="1163119"/>
            <a:ext cx="84087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Checkbox cho phép trên giao diện người sử dụng có thể chọn nhiều lựa chọn.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RadioButton cho phép trên giao diện người sử dụng chỉ được chọn 1 lựa chọn. Phải kết hợp với GroupBox để nhóm các RadioButton (bắt buộc)</a:t>
            </a:r>
          </a:p>
          <a:p>
            <a:pPr algn="just"/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38200" y="3438970"/>
          <a:ext cx="7797594" cy="1927860"/>
        </p:xfrm>
        <a:graphic>
          <a:graphicData uri="http://schemas.openxmlformats.org/drawingml/2006/table">
            <a:tbl>
              <a:tblPr firstRow="1" firstCol="1" bandRow="1"/>
              <a:tblGrid>
                <a:gridCol w="1676400"/>
                <a:gridCol w="612119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Thuộc tính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tả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control, thường bắt đầu bằng </a:t>
                      </a:r>
                      <a:r>
                        <a:rPr lang="en-US" sz="2200" i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220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(CheckBox) và </a:t>
                      </a:r>
                      <a:r>
                        <a:rPr lang="en-US" sz="2200" i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rad</a:t>
                      </a:r>
                      <a:r>
                        <a:rPr lang="en-US" sz="2200" i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rbtn</a:t>
                      </a:r>
                      <a:r>
                        <a:rPr lang="en-US" sz="22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(RadioButton)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Tiêu đề control, thường nằm bên phải control đó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Checked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Trạng thái control, </a:t>
                      </a:r>
                      <a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là đang được chọn.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8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Checkbox và RadioButton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295400"/>
            <a:ext cx="3486150" cy="2514600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2786987" y="2276475"/>
            <a:ext cx="1009650" cy="371475"/>
          </a:xfrm>
          <a:prstGeom prst="wedgeRectCallout">
            <a:avLst>
              <a:gd name="adj1" fmla="val 106216"/>
              <a:gd name="adj2" fmla="val -729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radRed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848600" y="1614486"/>
            <a:ext cx="1009650" cy="371475"/>
          </a:xfrm>
          <a:prstGeom prst="wedgeRectCallout">
            <a:avLst>
              <a:gd name="adj1" fmla="val -127972"/>
              <a:gd name="adj2" fmla="val -183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txtNhapTen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696200" y="2276474"/>
            <a:ext cx="1009650" cy="371475"/>
          </a:xfrm>
          <a:prstGeom prst="wedgeRectCallout">
            <a:avLst>
              <a:gd name="adj1" fmla="val -119637"/>
              <a:gd name="adj2" fmla="val -511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chkBold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962400" y="3962400"/>
            <a:ext cx="1009650" cy="371475"/>
          </a:xfrm>
          <a:prstGeom prst="wedgeRectCallout">
            <a:avLst>
              <a:gd name="adj1" fmla="val 93318"/>
              <a:gd name="adj2" fmla="val -1549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lblLapTrinh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96200" y="3962400"/>
            <a:ext cx="1009650" cy="371475"/>
          </a:xfrm>
          <a:prstGeom prst="wedgeRectCallout">
            <a:avLst>
              <a:gd name="adj1" fmla="val -120256"/>
              <a:gd name="adj2" fmla="val -1586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btnThoat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322" y="3706211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276225" algn="l"/>
              </a:tabLst>
            </a:pPr>
            <a:r>
              <a:rPr lang="en-US" sz="2200">
                <a:latin typeface="Cambria" panose="02040503050406030204" pitchFamily="18" charset="0"/>
                <a:ea typeface="Arial Unicode MS" panose="020B0604020202020204" pitchFamily="34" charset="-128"/>
              </a:rPr>
              <a:t>khi Form load.</a:t>
            </a:r>
            <a:endParaRPr lang="en-US" sz="220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962025" algn="l"/>
              </a:tabLst>
            </a:pPr>
            <a:r>
              <a:rPr lang="en-US" sz="2200">
                <a:latin typeface="Cambria" panose="02040503050406030204" pitchFamily="18" charset="0"/>
                <a:ea typeface="Arial Unicode MS" panose="020B0604020202020204" pitchFamily="34" charset="-128"/>
              </a:rPr>
              <a:t>Radiobutton Red được chọn mặc định </a:t>
            </a:r>
            <a:endParaRPr lang="en-US" sz="220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962025" algn="l"/>
              </a:tabLst>
            </a:pPr>
            <a:r>
              <a:rPr lang="en-US" sz="2200">
                <a:latin typeface="Cambria" panose="02040503050406030204" pitchFamily="18" charset="0"/>
                <a:ea typeface="Arial Unicode MS" panose="020B0604020202020204" pitchFamily="34" charset="-128"/>
              </a:rPr>
              <a:t>Con trỏ xuất hiện ngay tại ô Nhập tên.</a:t>
            </a:r>
            <a:endParaRPr lang="en-US" sz="220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276225" algn="l"/>
              </a:tabLst>
            </a:pPr>
            <a:r>
              <a:rPr lang="en-US" sz="2200">
                <a:latin typeface="Cambria" panose="02040503050406030204" pitchFamily="18" charset="0"/>
                <a:ea typeface="Arial Unicode MS" panose="020B0604020202020204" pitchFamily="34" charset="-128"/>
              </a:rPr>
              <a:t>Khi gõ tên vào ô Nhập tên (gõ ký tự nào thì </a:t>
            </a:r>
            <a:r>
              <a:rPr lang="en-US" sz="2200" b="1" i="1">
                <a:latin typeface="Cambria" panose="02040503050406030204" pitchFamily="18" charset="0"/>
                <a:ea typeface="Arial Unicode MS" panose="020B0604020202020204" pitchFamily="34" charset="-128"/>
              </a:rPr>
              <a:t>lable lập trình </a:t>
            </a:r>
            <a:r>
              <a:rPr lang="en-US" sz="2200">
                <a:latin typeface="Cambria" panose="02040503050406030204" pitchFamily="18" charset="0"/>
                <a:ea typeface="Arial Unicode MS" panose="020B0604020202020204" pitchFamily="34" charset="-128"/>
              </a:rPr>
              <a:t>chạy song song cùng giá trị trong ô nhập tên)</a:t>
            </a:r>
            <a:endParaRPr lang="en-US" sz="220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776" y="1219200"/>
            <a:ext cx="28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Demo chương trình: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676" y="5793670"/>
            <a:ext cx="8556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8900" marR="0" indent="-21717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>
                <a:latin typeface="Tahoma" panose="020B0604030504040204" pitchFamily="34" charset="0"/>
                <a:ea typeface="Arial Unicode MS" panose="020B0604020202020204" pitchFamily="34" charset="-128"/>
              </a:rPr>
              <a:t>lblLapTrinh.Font = </a:t>
            </a:r>
            <a:r>
              <a:rPr lang="en-US" sz="1600">
                <a:solidFill>
                  <a:srgbClr val="0000FF"/>
                </a:solidFill>
                <a:latin typeface="Tahoma" panose="020B0604030504040204" pitchFamily="34" charset="0"/>
                <a:ea typeface="Arial Unicode MS" panose="020B0604020202020204" pitchFamily="34" charset="-128"/>
              </a:rPr>
              <a:t>new</a:t>
            </a:r>
            <a:r>
              <a:rPr lang="en-US" sz="1600" b="1">
                <a:latin typeface="Tahoma" panose="020B0604030504040204" pitchFamily="34" charset="0"/>
                <a:ea typeface="Arial Unicode MS" panose="020B0604020202020204" pitchFamily="34" charset="-128"/>
              </a:rPr>
              <a:t> </a:t>
            </a:r>
            <a:r>
              <a:rPr lang="en-US" sz="1600">
                <a:solidFill>
                  <a:srgbClr val="008080"/>
                </a:solidFill>
                <a:latin typeface="Tahoma" panose="020B0604030504040204" pitchFamily="34" charset="0"/>
                <a:ea typeface="Arial Unicode MS" panose="020B0604020202020204" pitchFamily="34" charset="-128"/>
              </a:rPr>
              <a:t>Font</a:t>
            </a:r>
            <a:r>
              <a:rPr lang="en-US" sz="1600" b="1">
                <a:latin typeface="Tahoma" panose="020B0604030504040204" pitchFamily="34" charset="0"/>
                <a:ea typeface="Arial Unicode MS" panose="020B0604020202020204" pitchFamily="34" charset="-128"/>
              </a:rPr>
              <a:t>(lblLapTrinh.Font.Name, lblLapTrinh.Font.Size, lblLapTrinh.Font.Style ^ </a:t>
            </a:r>
            <a:r>
              <a:rPr lang="en-US" sz="1600">
                <a:solidFill>
                  <a:srgbClr val="008080"/>
                </a:solidFill>
                <a:latin typeface="Tahoma" panose="020B0604030504040204" pitchFamily="34" charset="0"/>
                <a:ea typeface="Arial Unicode MS" panose="020B0604020202020204" pitchFamily="34" charset="-128"/>
              </a:rPr>
              <a:t>FontStyle</a:t>
            </a:r>
            <a:r>
              <a:rPr lang="en-US" sz="1600">
                <a:latin typeface="Tahoma" panose="020B0604030504040204" pitchFamily="34" charset="0"/>
                <a:ea typeface="Arial Unicode MS" panose="020B0604020202020204" pitchFamily="34" charset="-128"/>
              </a:rPr>
              <a:t>.Bold);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179</Words>
  <Application>Microsoft Office PowerPoint</Application>
  <PresentationFormat>On-screen Show (4:3)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Unicode MS</vt:lpstr>
      <vt:lpstr>Arial</vt:lpstr>
      <vt:lpstr>Calibri</vt:lpstr>
      <vt:lpstr>Cambria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858</cp:revision>
  <dcterms:created xsi:type="dcterms:W3CDTF">2011-04-06T04:04:31Z</dcterms:created>
  <dcterms:modified xsi:type="dcterms:W3CDTF">2016-10-17T02:41:35Z</dcterms:modified>
</cp:coreProperties>
</file>