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70" r:id="rId11"/>
    <p:sldId id="268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41" autoAdjust="0"/>
    <p:restoredTop sz="94790" autoAdjust="0"/>
  </p:normalViewPr>
  <p:slideViewPr>
    <p:cSldViewPr>
      <p:cViewPr varScale="1">
        <p:scale>
          <a:sx n="89" d="100"/>
          <a:sy n="89" d="100"/>
        </p:scale>
        <p:origin x="44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13/10/2016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247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C# trong 5 tuần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-76200" y="6565612"/>
            <a:ext cx="4619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smtClean="0">
                <a:solidFill>
                  <a:srgbClr val="002060"/>
                </a:solidFill>
                <a:latin typeface="Cambria" panose="02040503050406030204" pitchFamily="18" charset="0"/>
              </a:rPr>
              <a:t>Trần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Duy Thanh – 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  <a:hlinkClick r:id="rId2"/>
              </a:rPr>
              <a:t>duythanhcse@gmail.com</a:t>
            </a:r>
            <a:r>
              <a:rPr lang="en-US" sz="1300" b="1" baseline="0" smtClean="0">
                <a:solidFill>
                  <a:srgbClr val="002060"/>
                </a:solidFill>
                <a:latin typeface="Cambria" panose="02040503050406030204" pitchFamily="18" charset="0"/>
              </a:rPr>
              <a:t> - 0987773061</a:t>
            </a:r>
            <a:endParaRPr lang="en-US" sz="1300" b="1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 phép toán trong C#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90800"/>
            <a:ext cx="2728882" cy="10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33400"/>
            <a:ext cx="399244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int a=5, b =8, c=9;</a:t>
            </a:r>
          </a:p>
          <a:p>
            <a:r>
              <a:rPr lang="en-US" sz="3200" smtClean="0"/>
              <a:t>int z=++a - --b + c++ -2;</a:t>
            </a:r>
          </a:p>
          <a:p>
            <a:r>
              <a:rPr lang="en-US" sz="3200" smtClean="0"/>
              <a:t>B1)a=6, b=7</a:t>
            </a:r>
          </a:p>
          <a:p>
            <a:r>
              <a:rPr lang="en-US" sz="3200" smtClean="0"/>
              <a:t>B2)6 – 7+ 9 – 2=6</a:t>
            </a:r>
          </a:p>
          <a:p>
            <a:r>
              <a:rPr lang="en-US" sz="3200" smtClean="0"/>
              <a:t>B3)z=6</a:t>
            </a:r>
          </a:p>
          <a:p>
            <a:r>
              <a:rPr lang="en-US" sz="3200" smtClean="0"/>
              <a:t>B4) c=10</a:t>
            </a:r>
            <a:endParaRPr lang="en-US" sz="3200"/>
          </a:p>
        </p:txBody>
      </p:sp>
      <p:sp>
        <p:nvSpPr>
          <p:cNvPr id="4" name="TextBox 3"/>
          <p:cNvSpPr txBox="1"/>
          <p:nvPr/>
        </p:nvSpPr>
        <p:spPr>
          <a:xfrm>
            <a:off x="2590800" y="3810000"/>
            <a:ext cx="40725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int a=5, b =8, c=9;</a:t>
            </a:r>
          </a:p>
          <a:p>
            <a:r>
              <a:rPr lang="en-US" sz="3200" smtClean="0"/>
              <a:t>int z=++a – b++ - --c +2;</a:t>
            </a:r>
          </a:p>
        </p:txBody>
      </p:sp>
    </p:spTree>
    <p:extLst>
      <p:ext uri="{BB962C8B-B14F-4D97-AF65-F5344CB8AC3E}">
        <p14:creationId xmlns:p14="http://schemas.microsoft.com/office/powerpoint/2010/main" val="3979157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2400" b="1" kern="0">
                  <a:latin typeface="Cambria" panose="02040503050406030204" pitchFamily="18" charset="0"/>
                  <a:cs typeface="Tahoma" panose="020B0604030504040204" pitchFamily="34" charset="0"/>
                </a:rPr>
                <a:t>Độ ưu tiên giữa các toán tử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468029"/>
              </p:ext>
            </p:extLst>
          </p:nvPr>
        </p:nvGraphicFramePr>
        <p:xfrm>
          <a:off x="662034" y="1295400"/>
          <a:ext cx="6261100" cy="28416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7470"/>
                <a:gridCol w="4813630"/>
              </a:tblGrid>
              <a:tr h="4736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Thứ tự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Toán tử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</a:tr>
              <a:tr h="4736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Các toán tử đơn như: +, -, ++, --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</a:tr>
              <a:tr h="4736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Các toán tử số học *, /, +, -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</a:tr>
              <a:tr h="4736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Các toán tử quan hệ &gt;, &lt;, &gt;=, &lt;=, ==, !=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</a:tr>
              <a:tr h="4736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Các toán tử luận lý &amp;&amp;, ||, ?: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</a:tr>
              <a:tr h="4736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Các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toán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tử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gán</a:t>
                      </a:r>
                      <a:r>
                        <a:rPr lang="en-US" sz="2000" dirty="0">
                          <a:effectLst/>
                        </a:rPr>
                        <a:t> =, *=, /=, +=, -=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" y="4495800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smtClean="0"/>
              <a:t>Chú ý quan trọng:</a:t>
            </a:r>
          </a:p>
          <a:p>
            <a:endParaRPr lang="en-US" smtClean="0"/>
          </a:p>
          <a:p>
            <a:r>
              <a:rPr lang="en-US" smtClean="0"/>
              <a:t>Ta nên dùng ngoặc tròn () để quy định biểu thức nào sẽ được thực hiện trước để tránh nhầm lẫn</a:t>
            </a:r>
          </a:p>
          <a:p>
            <a:endParaRPr lang="en-US"/>
          </a:p>
          <a:p>
            <a:r>
              <a:rPr lang="en-US" smtClean="0"/>
              <a:t>int  a= ((5*(2+3))/4)-8;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0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219200"/>
            <a:ext cx="84582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kern="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Toán tử gán</a:t>
            </a:r>
          </a:p>
          <a:p>
            <a:r>
              <a:rPr lang="en-US" altLang="en-US" kern="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Toán tử số học</a:t>
            </a:r>
          </a:p>
          <a:p>
            <a:pPr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Toán tử 1 ngôi</a:t>
            </a:r>
          </a:p>
          <a:p>
            <a:pPr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Toán tử so sánh</a:t>
            </a:r>
          </a:p>
          <a:p>
            <a:r>
              <a:rPr lang="en-US" altLang="en-US" kern="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Toán tử luận lý điều kiện</a:t>
            </a:r>
          </a:p>
          <a:p>
            <a:r>
              <a:rPr lang="en-US" altLang="en-US" kern="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Toán tử tiền tố, hậu </a:t>
            </a:r>
            <a:r>
              <a:rPr lang="en-US" altLang="en-US" kern="0" smtClean="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tố</a:t>
            </a:r>
          </a:p>
          <a:p>
            <a:r>
              <a:rPr lang="en-US" altLang="en-US" kern="0" smtClean="0">
                <a:solidFill>
                  <a:srgbClr val="002060"/>
                </a:solidFill>
                <a:latin typeface="Cambria" panose="02040503050406030204" pitchFamily="18" charset="0"/>
                <a:cs typeface="Tahoma" panose="020B0604030504040204" pitchFamily="34" charset="0"/>
              </a:rPr>
              <a:t>Độ ưu tiên toán tử</a:t>
            </a:r>
            <a:endParaRPr lang="en-US" altLang="en-US" kern="0">
              <a:solidFill>
                <a:srgbClr val="002060"/>
              </a:solidFill>
              <a:latin typeface="Cambria" panose="02040503050406030204" pitchFamily="18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2400" b="1" kern="0">
                  <a:latin typeface="Cambria" panose="02040503050406030204" pitchFamily="18" charset="0"/>
                  <a:cs typeface="Tahoma" panose="020B0604030504040204" pitchFamily="34" charset="0"/>
                </a:rPr>
                <a:t>Toán tử gán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68313" y="1196975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altLang="en-US" sz="2800" kern="0" smtClean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166740"/>
              </p:ext>
            </p:extLst>
          </p:nvPr>
        </p:nvGraphicFramePr>
        <p:xfrm>
          <a:off x="655210" y="1447800"/>
          <a:ext cx="7345362" cy="40688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7372"/>
                <a:gridCol w="5110026"/>
                <a:gridCol w="1047964"/>
              </a:tblGrid>
              <a:tr h="5037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Ký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hiệu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Mô tả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Ví dụ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</a:tr>
              <a:tr h="6298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=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Gán toán tử hạng hai cho toán tử hạng nhất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 = 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</a:tr>
              <a:tr h="9783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+=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Cộng hoặc nối chuỗi toán hạng sau vào toán hạng đầu và gán kết quả cho toán hạng đầu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 += 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</a:tr>
              <a:tr h="6522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-=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Trừ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toán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hạng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sau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khỏi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toán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hạng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đầu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và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gán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kết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quả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cho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toán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hạng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đầu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 -= </a:t>
                      </a:r>
                      <a:r>
                        <a:rPr lang="en-US" sz="2000" smtClean="0">
                          <a:effectLst/>
                        </a:rPr>
                        <a:t>1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a=a-1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</a:tr>
              <a:tr h="6522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*=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Nhân toán hạng sau vào toán hạng đầu và gán kết quả cho toán hạng đầu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 *= 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</a:tr>
              <a:tr h="6522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/=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Chia toán hạng sau cho toán hạng đầu và gán kết quả cho toán hạng đầu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 /= 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6" marR="6858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46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2400" b="1" kern="0">
                  <a:latin typeface="Cambria" panose="02040503050406030204" pitchFamily="18" charset="0"/>
                  <a:cs typeface="Tahoma" panose="020B0604030504040204" pitchFamily="34" charset="0"/>
                </a:rPr>
                <a:t>Toán tử số học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612677"/>
              </p:ext>
            </p:extLst>
          </p:nvPr>
        </p:nvGraphicFramePr>
        <p:xfrm>
          <a:off x="633310" y="1295400"/>
          <a:ext cx="5754688" cy="2793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77344"/>
                <a:gridCol w="2877344"/>
              </a:tblGrid>
              <a:tr h="3659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Toán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tử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Mô tả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</a:tr>
              <a:tr h="3659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+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Cộng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</a:tr>
              <a:tr h="3659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Trừ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</a:tr>
              <a:tr h="3659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*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Nhân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</a:tr>
              <a:tr h="3659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/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Chia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</a:tr>
              <a:tr h="3659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Chia </a:t>
                      </a:r>
                      <a:r>
                        <a:rPr lang="en-US" sz="2000" dirty="0" err="1">
                          <a:effectLst/>
                        </a:rPr>
                        <a:t>lấy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err="1">
                          <a:effectLst/>
                        </a:rPr>
                        <a:t>phần</a:t>
                      </a:r>
                      <a:r>
                        <a:rPr lang="en-US" sz="2000">
                          <a:effectLst/>
                        </a:rPr>
                        <a:t> </a:t>
                      </a:r>
                      <a:r>
                        <a:rPr lang="en-US" sz="2000" smtClean="0">
                          <a:effectLst/>
                        </a:rPr>
                        <a:t>dư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5/2=2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5%2=1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4572000"/>
            <a:ext cx="5243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A%B bằng 0 </a:t>
            </a:r>
            <a:r>
              <a:rPr lang="en-US" smtClean="0">
                <a:sym typeface="Wingdings" panose="05000000000000000000" pitchFamily="2" charset="2"/>
              </a:rPr>
              <a:t> A chia hết cho B, hay B là ước số của A</a:t>
            </a:r>
          </a:p>
          <a:p>
            <a:r>
              <a:rPr lang="en-US" smtClean="0">
                <a:sym typeface="Wingdings" panose="05000000000000000000" pitchFamily="2" charset="2"/>
              </a:rPr>
              <a:t>A%2 bằng 0 A là số chẵn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0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2400" b="1" kern="0">
                  <a:latin typeface="Cambria" panose="02040503050406030204" pitchFamily="18" charset="0"/>
                  <a:cs typeface="Tahoma" panose="020B0604030504040204" pitchFamily="34" charset="0"/>
                </a:rPr>
                <a:t>Toán tử 1 ngôi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396479"/>
              </p:ext>
            </p:extLst>
          </p:nvPr>
        </p:nvGraphicFramePr>
        <p:xfrm>
          <a:off x="633310" y="1295400"/>
          <a:ext cx="6621463" cy="25717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2302"/>
                <a:gridCol w="4389161"/>
              </a:tblGrid>
              <a:tr h="3646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Toán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tử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Mô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tả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</a:tr>
              <a:tr h="3646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+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Chỉ định giá trị không âm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</a:tr>
              <a:tr h="3646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Chỉ định giá trị âm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</a:tr>
              <a:tr h="3646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++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Tăng giá trị lên 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</a:tr>
              <a:tr h="3646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--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Giảm giá trị đi 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</a:tr>
              <a:tr h="7485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!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Phép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toán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phủ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định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trên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một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giá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trị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luận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lý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59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2400" b="1" kern="0">
                  <a:latin typeface="Cambria" panose="02040503050406030204" pitchFamily="18" charset="0"/>
                  <a:cs typeface="Tahoma" panose="020B0604030504040204" pitchFamily="34" charset="0"/>
                </a:rPr>
                <a:t>Toán tử so sánh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912397"/>
              </p:ext>
            </p:extLst>
          </p:nvPr>
        </p:nvGraphicFramePr>
        <p:xfrm>
          <a:off x="632173" y="1295400"/>
          <a:ext cx="6261100" cy="3044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6418"/>
                <a:gridCol w="3884682"/>
              </a:tblGrid>
              <a:tr h="3467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Toán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tử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Mô tả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</a:tr>
              <a:tr h="3467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==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So sánh </a:t>
                      </a:r>
                      <a:r>
                        <a:rPr lang="en-US" sz="2000" smtClean="0">
                          <a:effectLst/>
                        </a:rPr>
                        <a:t>bằng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Chỗ này</a:t>
                      </a:r>
                      <a:r>
                        <a:rPr lang="en-US" sz="2000" baseline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ta hay sai, vì ta có thói quen gõ 1 dấu bằng (=)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</a:tr>
              <a:tr h="3467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!=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So sánh không bằng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</a:tr>
              <a:tr h="3467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&gt;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So sánh lớn hơn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</a:tr>
              <a:tr h="3467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&gt;=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So sánh lớn hơn hoặc bằng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</a:tr>
              <a:tr h="3467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&lt;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So sánh nhỏ hơn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</a:tr>
              <a:tr h="3467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&lt;=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So </a:t>
                      </a:r>
                      <a:r>
                        <a:rPr lang="en-US" sz="2000" dirty="0" err="1">
                          <a:effectLst/>
                        </a:rPr>
                        <a:t>sánh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nhỏ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hơn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hoặc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bằng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0" y="4572000"/>
            <a:ext cx="5456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Nhập vào 1 điểm, Nếu điểm &gt;=9 và &lt;=10 thì xếp loại giỏi</a:t>
            </a:r>
          </a:p>
          <a:p>
            <a:endParaRPr lang="en-US"/>
          </a:p>
          <a:p>
            <a:r>
              <a:rPr lang="en-US" smtClean="0"/>
              <a:t>If(9&lt;=diem&lt;=10) </a:t>
            </a:r>
            <a:r>
              <a:rPr lang="en-US" smtClean="0">
                <a:sym typeface="Wingdings" panose="05000000000000000000" pitchFamily="2" charset="2"/>
              </a:rPr>
              <a:t>SAI vì C# nó không hiểu</a:t>
            </a:r>
          </a:p>
          <a:p>
            <a:r>
              <a:rPr lang="en-US" smtClean="0">
                <a:sym typeface="Wingdings" panose="05000000000000000000" pitchFamily="2" charset="2"/>
              </a:rPr>
              <a:t>If(diem&gt;=9 &amp;&amp; diem &lt;=10)C# mới hiểu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8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2400" b="1" kern="0">
                  <a:latin typeface="Cambria" panose="02040503050406030204" pitchFamily="18" charset="0"/>
                  <a:cs typeface="Tahoma" panose="020B0604030504040204" pitchFamily="34" charset="0"/>
                </a:rPr>
                <a:t>Toán tử luận lý điều kiện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844698"/>
              </p:ext>
            </p:extLst>
          </p:nvPr>
        </p:nvGraphicFramePr>
        <p:xfrm>
          <a:off x="631035" y="1371600"/>
          <a:ext cx="7416800" cy="29511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2694"/>
                <a:gridCol w="5014106"/>
              </a:tblGrid>
              <a:tr h="3593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Toán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tử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Mô tả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161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&amp;&amp;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Phép toán luận lý VÀ (AND) trên 2 giá trị. Kết quả trả về TRUE khi cả hai đều đúng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161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||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Phép toán luận lý HOẶC (OR) trên 2 giá trị. Kết quả trả về FALSE khi cả hai đều sai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93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?: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Toán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tử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điều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kiện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83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2400" b="1" kern="0">
                  <a:latin typeface="Cambria" panose="02040503050406030204" pitchFamily="18" charset="0"/>
                  <a:cs typeface="Tahoma" panose="020B0604030504040204" pitchFamily="34" charset="0"/>
                </a:rPr>
                <a:t>Toán tử tiền tố, hậu tố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305292"/>
              </p:ext>
            </p:extLst>
          </p:nvPr>
        </p:nvGraphicFramePr>
        <p:xfrm>
          <a:off x="655210" y="1295400"/>
          <a:ext cx="7272338" cy="18716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36169"/>
                <a:gridCol w="3636169"/>
              </a:tblGrid>
              <a:tr h="6238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Toán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tử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Mô tả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</a:tr>
              <a:tr h="6238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++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Tăng một giá trị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</a:tr>
              <a:tr h="6238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--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Giảm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một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giá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trị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3310" y="3048000"/>
            <a:ext cx="648228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int a=5;</a:t>
            </a:r>
          </a:p>
          <a:p>
            <a:r>
              <a:rPr lang="en-US" sz="2800"/>
              <a:t>a</a:t>
            </a:r>
            <a:r>
              <a:rPr lang="en-US" sz="2800" smtClean="0"/>
              <a:t>++;</a:t>
            </a:r>
            <a:r>
              <a:rPr lang="en-US" sz="2800" smtClean="0">
                <a:sym typeface="Wingdings" panose="05000000000000000000" pitchFamily="2" charset="2"/>
              </a:rPr>
              <a:t> tự tăng a lên 1 đơn vịa=6</a:t>
            </a:r>
          </a:p>
          <a:p>
            <a:r>
              <a:rPr lang="en-US" sz="2800" smtClean="0">
                <a:sym typeface="Wingdings" panose="05000000000000000000" pitchFamily="2" charset="2"/>
              </a:rPr>
              <a:t>int b=5;</a:t>
            </a:r>
          </a:p>
          <a:p>
            <a:r>
              <a:rPr lang="en-US" sz="2800" smtClean="0">
                <a:sym typeface="Wingdings" panose="05000000000000000000" pitchFamily="2" charset="2"/>
              </a:rPr>
              <a:t>++b;tự tăng b lên 1 đơn vịb=6</a:t>
            </a:r>
          </a:p>
          <a:p>
            <a:r>
              <a:rPr lang="en-US" sz="2800" smtClean="0">
                <a:sym typeface="Wingdings" panose="05000000000000000000" pitchFamily="2" charset="2"/>
              </a:rPr>
              <a:t>int c=5;</a:t>
            </a:r>
          </a:p>
          <a:p>
            <a:r>
              <a:rPr lang="en-US" sz="2800" smtClean="0">
                <a:sym typeface="Wingdings" panose="05000000000000000000" pitchFamily="2" charset="2"/>
              </a:rPr>
              <a:t>c--;c=4 </a:t>
            </a:r>
          </a:p>
          <a:p>
            <a:r>
              <a:rPr lang="en-US" sz="2800" smtClean="0">
                <a:sym typeface="Wingdings" panose="05000000000000000000" pitchFamily="2" charset="2"/>
              </a:rPr>
              <a:t>Nếu ++, -- mà đứng đằng sau biếnPostfix</a:t>
            </a:r>
          </a:p>
          <a:p>
            <a:r>
              <a:rPr lang="en-US" sz="2800" smtClean="0"/>
              <a:t>Còn đằng trước gọi là Prefix.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17487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33400"/>
            <a:ext cx="318933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int a=5, b =8;</a:t>
            </a:r>
          </a:p>
          <a:p>
            <a:r>
              <a:rPr lang="en-US" sz="3200" smtClean="0"/>
              <a:t>int c=a++ - ++b -5;</a:t>
            </a:r>
          </a:p>
          <a:p>
            <a:endParaRPr lang="en-US" sz="3200"/>
          </a:p>
          <a:p>
            <a:r>
              <a:rPr lang="en-US" sz="3200" smtClean="0"/>
              <a:t>B1) b=9</a:t>
            </a:r>
          </a:p>
          <a:p>
            <a:r>
              <a:rPr lang="en-US" sz="3200" smtClean="0"/>
              <a:t>B2)5-9-5=-9</a:t>
            </a:r>
          </a:p>
          <a:p>
            <a:r>
              <a:rPr lang="en-US" sz="3200" smtClean="0"/>
              <a:t>B3)c=-9</a:t>
            </a:r>
          </a:p>
          <a:p>
            <a:r>
              <a:rPr lang="en-US" sz="3200" smtClean="0"/>
              <a:t>B4)a=6</a:t>
            </a:r>
            <a:endParaRPr lang="en-US" sz="3200"/>
          </a:p>
        </p:txBody>
      </p:sp>
      <p:sp>
        <p:nvSpPr>
          <p:cNvPr id="3" name="TextBox 2"/>
          <p:cNvSpPr txBox="1"/>
          <p:nvPr/>
        </p:nvSpPr>
        <p:spPr>
          <a:xfrm>
            <a:off x="3584679" y="381000"/>
            <a:ext cx="5334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Trong trường hợp postfix và prefix nằm trong 1 biểu thức hỗn hợp thì cách xử lý như sau:</a:t>
            </a:r>
          </a:p>
          <a:p>
            <a:r>
              <a:rPr lang="en-US" sz="3200" u="sng" smtClean="0"/>
              <a:t>Bước 1:</a:t>
            </a:r>
            <a:r>
              <a:rPr lang="en-US" sz="3200" smtClean="0"/>
              <a:t> Ưu tiên xử lý Prefix trước</a:t>
            </a:r>
          </a:p>
          <a:p>
            <a:r>
              <a:rPr lang="en-US" sz="3200" u="sng" smtClean="0"/>
              <a:t>Bước 2:</a:t>
            </a:r>
            <a:r>
              <a:rPr lang="en-US" sz="3200" smtClean="0"/>
              <a:t> Thực hiện các phép toán còn lại</a:t>
            </a:r>
          </a:p>
          <a:p>
            <a:r>
              <a:rPr lang="en-US" sz="3200" u="sng" smtClean="0"/>
              <a:t>Bước 3:</a:t>
            </a:r>
            <a:r>
              <a:rPr lang="en-US" sz="3200" smtClean="0"/>
              <a:t> gán giá trị cho biến bên trái dấu bằng</a:t>
            </a:r>
          </a:p>
          <a:p>
            <a:r>
              <a:rPr lang="en-US" sz="3200" u="sng" smtClean="0"/>
              <a:t>Bước 4:</a:t>
            </a:r>
            <a:r>
              <a:rPr lang="en-US" sz="3200" smtClean="0"/>
              <a:t> tiến hành tính postfix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41362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732</Words>
  <Application>Microsoft Office PowerPoint</Application>
  <PresentationFormat>On-screen Show (4:3)</PresentationFormat>
  <Paragraphs>145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</vt:lpstr>
      <vt:lpstr>Tahoma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468</cp:revision>
  <dcterms:created xsi:type="dcterms:W3CDTF">2011-04-06T04:04:31Z</dcterms:created>
  <dcterms:modified xsi:type="dcterms:W3CDTF">2016-10-13T15:02:20Z</dcterms:modified>
</cp:coreProperties>
</file>