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97" autoAdjust="0"/>
    <p:restoredTop sz="94790" autoAdjust="0"/>
  </p:normalViewPr>
  <p:slideViewPr>
    <p:cSldViewPr>
      <p:cViewPr varScale="1">
        <p:scale>
          <a:sx n="70" d="100"/>
          <a:sy n="70" d="100"/>
        </p:scale>
        <p:origin x="94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3293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06/10/2016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Hàm trong C#</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558800"/>
            <a:ext cx="6400800" cy="508000"/>
            <a:chOff x="789624" y="1191463"/>
            <a:chExt cx="6400800" cy="508000"/>
          </a:xfrm>
        </p:grpSpPr>
        <p:sp>
          <p:nvSpPr>
            <p:cNvPr id="15" name="AutoShape 52"/>
            <p:cNvSpPr>
              <a:spLocks noChangeArrowheads="1"/>
            </p:cNvSpPr>
            <p:nvPr/>
          </p:nvSpPr>
          <p:spPr bwMode="gray">
            <a:xfrm>
              <a:off x="990600" y="1191463"/>
              <a:ext cx="619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tham trị và tham chiếu trong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16" name="Group 17"/>
            <p:cNvGrpSpPr>
              <a:grpSpLocks/>
            </p:cNvGrpSpPr>
            <p:nvPr/>
          </p:nvGrpSpPr>
          <p:grpSpPr bwMode="auto">
            <a:xfrm>
              <a:off x="789624" y="1295400"/>
              <a:ext cx="353376" cy="272472"/>
              <a:chOff x="1110" y="2656"/>
              <a:chExt cx="1549" cy="1351"/>
            </a:xfrm>
          </p:grpSpPr>
          <p:sp>
            <p:nvSpPr>
              <p:cNvPr id="1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0" name="Content Placeholder 2"/>
          <p:cNvSpPr txBox="1">
            <a:spLocks/>
          </p:cNvSpPr>
          <p:nvPr/>
        </p:nvSpPr>
        <p:spPr>
          <a:xfrm>
            <a:off x="381000" y="1262063"/>
            <a:ext cx="8253413" cy="4071937"/>
          </a:xfrm>
          <a:prstGeom prst="rect">
            <a:avLst/>
          </a:prstGeom>
          <a:noFill/>
          <a:ln>
            <a:noFill/>
          </a:ln>
          <a:scene3d>
            <a:camera prst="orthographicFront"/>
            <a:lightRig rig="threePt" dir="t"/>
          </a:scene3d>
          <a:sp3d>
            <a:bevelT prst="relaxedInset"/>
          </a:sp3d>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b="1" i="1" smtClean="0">
                <a:latin typeface="Cambria" panose="02040503050406030204" pitchFamily="18" charset="0"/>
                <a:cs typeface="Times New Roman" pitchFamily="18" charset="0"/>
              </a:rPr>
              <a:t>Truyền tham trị (call by value)</a:t>
            </a:r>
          </a:p>
          <a:p>
            <a:pPr lvl="1" algn="just">
              <a:spcBef>
                <a:spcPts val="1800"/>
              </a:spcBef>
              <a:spcAft>
                <a:spcPts val="1800"/>
              </a:spcAft>
            </a:pPr>
            <a:r>
              <a:rPr lang="en-US" sz="3200" b="1" u="sng" smtClean="0">
                <a:latin typeface="Cambria" panose="02040503050406030204" pitchFamily="18" charset="0"/>
                <a:cs typeface="Times New Roman" pitchFamily="18" charset="0"/>
              </a:rPr>
              <a:t>Sao chép giá trị </a:t>
            </a:r>
            <a:r>
              <a:rPr lang="en-US" sz="3200" smtClean="0">
                <a:latin typeface="Cambria" panose="02040503050406030204" pitchFamily="18" charset="0"/>
                <a:cs typeface="Times New Roman" pitchFamily="18" charset="0"/>
              </a:rPr>
              <a:t>của </a:t>
            </a:r>
            <a:r>
              <a:rPr lang="en-US" sz="3200" b="1" i="1" smtClean="0">
                <a:latin typeface="Cambria" panose="02040503050406030204" pitchFamily="18" charset="0"/>
                <a:cs typeface="Times New Roman" pitchFamily="18" charset="0"/>
              </a:rPr>
              <a:t>đối số</a:t>
            </a:r>
            <a:r>
              <a:rPr lang="en-US" sz="3200" smtClean="0">
                <a:latin typeface="Cambria" panose="02040503050406030204" pitchFamily="18" charset="0"/>
                <a:cs typeface="Times New Roman" pitchFamily="18" charset="0"/>
              </a:rPr>
              <a:t> vào </a:t>
            </a:r>
            <a:r>
              <a:rPr lang="en-US" sz="3200" b="1" i="1" smtClean="0">
                <a:latin typeface="Cambria" panose="02040503050406030204" pitchFamily="18" charset="0"/>
                <a:cs typeface="Times New Roman" pitchFamily="18" charset="0"/>
              </a:rPr>
              <a:t>tham số hình thức</a:t>
            </a:r>
            <a:r>
              <a:rPr lang="en-US" sz="3200" smtClean="0">
                <a:latin typeface="Cambria" panose="02040503050406030204" pitchFamily="18" charset="0"/>
                <a:cs typeface="Times New Roman" pitchFamily="18" charset="0"/>
              </a:rPr>
              <a:t> của hàm. </a:t>
            </a:r>
          </a:p>
          <a:p>
            <a:pPr lvl="1" algn="just">
              <a:spcBef>
                <a:spcPts val="1800"/>
              </a:spcBef>
              <a:spcAft>
                <a:spcPts val="1800"/>
              </a:spcAft>
            </a:pPr>
            <a:r>
              <a:rPr lang="en-US" sz="3200" smtClean="0">
                <a:latin typeface="Cambria" panose="02040503050406030204" pitchFamily="18" charset="0"/>
                <a:cs typeface="Times New Roman" pitchFamily="18" charset="0"/>
              </a:rPr>
              <a:t>Những thay đổi của tham số không ảnh hưởng đến giá trị của đối số. </a:t>
            </a:r>
            <a:endParaRPr lang="en-US" sz="3200" dirty="0" smtClean="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2557587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558800"/>
            <a:ext cx="6400800" cy="508000"/>
            <a:chOff x="789624" y="1191463"/>
            <a:chExt cx="6400800" cy="508000"/>
          </a:xfrm>
        </p:grpSpPr>
        <p:sp>
          <p:nvSpPr>
            <p:cNvPr id="15" name="AutoShape 52"/>
            <p:cNvSpPr>
              <a:spLocks noChangeArrowheads="1"/>
            </p:cNvSpPr>
            <p:nvPr/>
          </p:nvSpPr>
          <p:spPr bwMode="gray">
            <a:xfrm>
              <a:off x="990600" y="1191463"/>
              <a:ext cx="619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tham trị và tham chiếu trong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16" name="Group 17"/>
            <p:cNvGrpSpPr>
              <a:grpSpLocks/>
            </p:cNvGrpSpPr>
            <p:nvPr/>
          </p:nvGrpSpPr>
          <p:grpSpPr bwMode="auto">
            <a:xfrm>
              <a:off x="789624" y="1295400"/>
              <a:ext cx="353376" cy="272472"/>
              <a:chOff x="1110" y="2656"/>
              <a:chExt cx="1549" cy="1351"/>
            </a:xfrm>
          </p:grpSpPr>
          <p:sp>
            <p:nvSpPr>
              <p:cNvPr id="1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a:xfrm>
            <a:off x="457200" y="1219200"/>
            <a:ext cx="8229600" cy="4752988"/>
          </a:xfrm>
          <a:prstGeom prst="rect">
            <a:avLst/>
          </a:prstGeom>
          <a:noFill/>
          <a:ln>
            <a:noFill/>
          </a:ln>
          <a:scene3d>
            <a:camera prst="orthographicFront"/>
            <a:lightRig rig="threePt" dir="t"/>
          </a:scene3d>
          <a:sp3d>
            <a:bevelT prst="relaxedInset"/>
          </a:sp3d>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b="1" smtClean="0">
                <a:latin typeface="Cambria" panose="02040503050406030204" pitchFamily="18" charset="0"/>
                <a:cs typeface="Times New Roman" pitchFamily="18" charset="0"/>
              </a:rPr>
              <a:t>Truyền tham chiếu </a:t>
            </a:r>
            <a:r>
              <a:rPr lang="en-US" b="1" i="1" smtClean="0">
                <a:latin typeface="Cambria" panose="02040503050406030204" pitchFamily="18" charset="0"/>
                <a:cs typeface="Times New Roman" pitchFamily="18" charset="0"/>
              </a:rPr>
              <a:t>(call by reference)</a:t>
            </a:r>
          </a:p>
          <a:p>
            <a:pPr lvl="1" algn="just"/>
            <a:r>
              <a:rPr lang="en-US" sz="3200" b="1" u="sng" smtClean="0">
                <a:latin typeface="Cambria" panose="02040503050406030204" pitchFamily="18" charset="0"/>
                <a:cs typeface="Times New Roman" pitchFamily="18" charset="0"/>
              </a:rPr>
              <a:t>Sao chép địa chỉ </a:t>
            </a:r>
            <a:r>
              <a:rPr lang="en-US" sz="3200" smtClean="0">
                <a:latin typeface="Cambria" panose="02040503050406030204" pitchFamily="18" charset="0"/>
                <a:cs typeface="Times New Roman" pitchFamily="18" charset="0"/>
              </a:rPr>
              <a:t>của đối số vào tham số hình thức. Do đó, những thay đổi đối với tham số sẽ có tác dụng trên đối số.</a:t>
            </a:r>
          </a:p>
          <a:p>
            <a:pPr lvl="1" algn="just">
              <a:buFontTx/>
              <a:buNone/>
            </a:pPr>
            <a:endParaRPr lang="en-US" sz="3200" smtClean="0">
              <a:latin typeface="Cambria" panose="02040503050406030204" pitchFamily="18" charset="0"/>
              <a:cs typeface="Times New Roman" pitchFamily="18" charset="0"/>
            </a:endParaRPr>
          </a:p>
        </p:txBody>
      </p:sp>
      <p:sp>
        <p:nvSpPr>
          <p:cNvPr id="2" name="Rectangle 1"/>
          <p:cNvSpPr/>
          <p:nvPr/>
        </p:nvSpPr>
        <p:spPr>
          <a:xfrm>
            <a:off x="663170" y="3595694"/>
            <a:ext cx="7871229" cy="2062103"/>
          </a:xfrm>
          <a:prstGeom prst="rect">
            <a:avLst/>
          </a:prstGeom>
        </p:spPr>
        <p:txBody>
          <a:bodyPr wrap="square">
            <a:spAutoFit/>
          </a:bodyPr>
          <a:lstStyle/>
          <a:p>
            <a:pPr marL="457200" indent="-457200">
              <a:buFont typeface="Arial" panose="020B0604020202020204" pitchFamily="34" charset="0"/>
              <a:buChar char="•"/>
            </a:pPr>
            <a:r>
              <a:rPr lang="en-US" sz="3200">
                <a:latin typeface="Cambria" panose="02040503050406030204" pitchFamily="18" charset="0"/>
              </a:rPr>
              <a:t>Sử dụng từ khoá </a:t>
            </a:r>
            <a:r>
              <a:rPr lang="en-US" sz="3200" b="1">
                <a:solidFill>
                  <a:srgbClr val="FF0000"/>
                </a:solidFill>
                <a:latin typeface="Cambria" panose="02040503050406030204" pitchFamily="18" charset="0"/>
              </a:rPr>
              <a:t>ref</a:t>
            </a:r>
            <a:r>
              <a:rPr lang="en-US" sz="3200">
                <a:solidFill>
                  <a:srgbClr val="FF0000"/>
                </a:solidFill>
                <a:latin typeface="Cambria" panose="02040503050406030204" pitchFamily="18" charset="0"/>
              </a:rPr>
              <a:t> </a:t>
            </a:r>
            <a:r>
              <a:rPr lang="en-US" sz="3200">
                <a:latin typeface="Cambria" panose="02040503050406030204" pitchFamily="18" charset="0"/>
              </a:rPr>
              <a:t>hoặc </a:t>
            </a:r>
            <a:r>
              <a:rPr lang="en-US" sz="3200" b="1">
                <a:solidFill>
                  <a:srgbClr val="FF0000"/>
                </a:solidFill>
                <a:latin typeface="Cambria" panose="02040503050406030204" pitchFamily="18" charset="0"/>
              </a:rPr>
              <a:t>out</a:t>
            </a:r>
          </a:p>
          <a:p>
            <a:pPr marL="457200" indent="-457200">
              <a:buFont typeface="Arial" panose="020B0604020202020204" pitchFamily="34" charset="0"/>
              <a:buChar char="•"/>
            </a:pPr>
            <a:r>
              <a:rPr lang="en-US" sz="3200">
                <a:latin typeface="Cambria" panose="02040503050406030204" pitchFamily="18" charset="0"/>
              </a:rPr>
              <a:t>Tham số kiểu đa trị (mảng, đối tượng…) </a:t>
            </a:r>
            <a:r>
              <a:rPr lang="en-US" sz="3200" smtClean="0">
                <a:latin typeface="Cambria" panose="02040503050406030204" pitchFamily="18" charset="0"/>
              </a:rPr>
              <a:t>mặc định là </a:t>
            </a:r>
            <a:r>
              <a:rPr lang="en-US" sz="3200">
                <a:latin typeface="Cambria" panose="02040503050406030204" pitchFamily="18" charset="0"/>
              </a:rPr>
              <a:t>truyền theo tham </a:t>
            </a:r>
            <a:r>
              <a:rPr lang="en-US" sz="3200" smtClean="0">
                <a:latin typeface="Cambria" panose="02040503050406030204" pitchFamily="18" charset="0"/>
              </a:rPr>
              <a:t>chiếu (tức là không cần dùng từ khóa </a:t>
            </a:r>
            <a:r>
              <a:rPr lang="en-US" sz="3200" smtClean="0">
                <a:solidFill>
                  <a:srgbClr val="FF0000"/>
                </a:solidFill>
                <a:latin typeface="Cambria" panose="02040503050406030204" pitchFamily="18" charset="0"/>
              </a:rPr>
              <a:t>ref</a:t>
            </a:r>
            <a:r>
              <a:rPr lang="en-US" sz="3200" smtClean="0">
                <a:latin typeface="Cambria" panose="02040503050406030204" pitchFamily="18" charset="0"/>
              </a:rPr>
              <a:t> hoặc </a:t>
            </a:r>
            <a:r>
              <a:rPr lang="en-US" sz="3200" smtClean="0">
                <a:solidFill>
                  <a:srgbClr val="FF0000"/>
                </a:solidFill>
                <a:latin typeface="Cambria" panose="02040503050406030204" pitchFamily="18" charset="0"/>
              </a:rPr>
              <a:t>out</a:t>
            </a:r>
            <a:r>
              <a:rPr lang="en-US" sz="3200" smtClean="0">
                <a:latin typeface="Cambria" panose="02040503050406030204" pitchFamily="18" charset="0"/>
              </a:rPr>
              <a:t>)</a:t>
            </a:r>
            <a:endParaRPr lang="en-US" sz="3200">
              <a:latin typeface="Cambria" panose="02040503050406030204" pitchFamily="18" charset="0"/>
            </a:endParaRPr>
          </a:p>
        </p:txBody>
      </p:sp>
    </p:spTree>
    <p:extLst>
      <p:ext uri="{BB962C8B-B14F-4D97-AF65-F5344CB8AC3E}">
        <p14:creationId xmlns:p14="http://schemas.microsoft.com/office/powerpoint/2010/main" val="3727139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558800"/>
            <a:ext cx="6400800" cy="508000"/>
            <a:chOff x="789624" y="1191463"/>
            <a:chExt cx="6400800" cy="508000"/>
          </a:xfrm>
        </p:grpSpPr>
        <p:sp>
          <p:nvSpPr>
            <p:cNvPr id="15" name="AutoShape 52"/>
            <p:cNvSpPr>
              <a:spLocks noChangeArrowheads="1"/>
            </p:cNvSpPr>
            <p:nvPr/>
          </p:nvSpPr>
          <p:spPr bwMode="gray">
            <a:xfrm>
              <a:off x="990600" y="1191463"/>
              <a:ext cx="619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tham trị và tham chiếu trong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16" name="Group 17"/>
            <p:cNvGrpSpPr>
              <a:grpSpLocks/>
            </p:cNvGrpSpPr>
            <p:nvPr/>
          </p:nvGrpSpPr>
          <p:grpSpPr bwMode="auto">
            <a:xfrm>
              <a:off x="789624" y="1295400"/>
              <a:ext cx="353376" cy="272472"/>
              <a:chOff x="1110" y="2656"/>
              <a:chExt cx="1549" cy="1351"/>
            </a:xfrm>
          </p:grpSpPr>
          <p:sp>
            <p:nvSpPr>
              <p:cNvPr id="1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Ví dụ</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private int TangSo(</a:t>
            </a:r>
            <a:r>
              <a:rPr kumimoji="0" lang="en-US" sz="2400" b="0" i="0" u="none" strike="noStrike" kern="0" cap="none" spc="0" normalizeH="0" baseline="0" noProof="0" smtClean="0">
                <a:ln>
                  <a:noFill/>
                </a:ln>
                <a:solidFill>
                  <a:srgbClr val="FF0000"/>
                </a:solidFill>
                <a:effectLst/>
                <a:uLnTx/>
                <a:uFillTx/>
                <a:latin typeface="Cambria" panose="02040503050406030204" pitchFamily="18" charset="0"/>
              </a:rPr>
              <a:t>out </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int 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i = i + 1;</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return 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int a = 10;</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int b = TangSo(</a:t>
            </a:r>
            <a:r>
              <a:rPr kumimoji="0" lang="en-US" sz="2400" b="0" i="0" u="none" strike="noStrike" kern="0" cap="none" spc="0" normalizeH="0" baseline="0" noProof="0" smtClean="0">
                <a:ln>
                  <a:noFill/>
                </a:ln>
                <a:solidFill>
                  <a:srgbClr val="FF0000"/>
                </a:solidFill>
                <a:effectLst/>
                <a:uLnTx/>
                <a:uFillTx/>
                <a:latin typeface="Cambria" panose="02040503050406030204" pitchFamily="18" charset="0"/>
              </a:rPr>
              <a:t>out</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a);</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Kết quả</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a = 11</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b = 11</a:t>
            </a:r>
            <a:endParaRPr kumimoji="0" lang="en-US" sz="2800" b="0" i="0" u="none" strike="noStrike" kern="0" cap="none" spc="0" normalizeH="0" baseline="0" noProof="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278588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558800"/>
            <a:ext cx="6400800" cy="508000"/>
            <a:chOff x="789624" y="1191463"/>
            <a:chExt cx="6400800" cy="508000"/>
          </a:xfrm>
        </p:grpSpPr>
        <p:sp>
          <p:nvSpPr>
            <p:cNvPr id="15" name="AutoShape 52"/>
            <p:cNvSpPr>
              <a:spLocks noChangeArrowheads="1"/>
            </p:cNvSpPr>
            <p:nvPr/>
          </p:nvSpPr>
          <p:spPr bwMode="gray">
            <a:xfrm>
              <a:off x="990600" y="1191463"/>
              <a:ext cx="619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tham trị và tham chiếu trong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16" name="Group 17"/>
            <p:cNvGrpSpPr>
              <a:grpSpLocks/>
            </p:cNvGrpSpPr>
            <p:nvPr/>
          </p:nvGrpSpPr>
          <p:grpSpPr bwMode="auto">
            <a:xfrm>
              <a:off x="789624" y="1295400"/>
              <a:ext cx="353376" cy="272472"/>
              <a:chOff x="1110" y="2656"/>
              <a:chExt cx="1549" cy="1351"/>
            </a:xfrm>
          </p:grpSpPr>
          <p:sp>
            <p:nvSpPr>
              <p:cNvPr id="1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Ví dụ</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private int </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TangSo(</a:t>
            </a:r>
            <a:r>
              <a:rPr lang="en-US" sz="2400" kern="0" smtClean="0">
                <a:solidFill>
                  <a:srgbClr val="FF0000"/>
                </a:solidFill>
                <a:latin typeface="Cambria" panose="02040503050406030204" pitchFamily="18" charset="0"/>
              </a:rPr>
              <a:t>ref</a:t>
            </a:r>
            <a:r>
              <a:rPr kumimoji="0" lang="en-US" sz="2400" b="0" i="0" u="none" strike="noStrike" kern="0" cap="none" spc="0" normalizeH="0" baseline="0" noProof="0" smtClean="0">
                <a:ln>
                  <a:noFill/>
                </a:ln>
                <a:solidFill>
                  <a:srgbClr val="FF0000"/>
                </a:solidFill>
                <a:effectLst/>
                <a:uLnTx/>
                <a:uFillTx/>
                <a:latin typeface="Cambria" panose="02040503050406030204" pitchFamily="18" charset="0"/>
              </a:rPr>
              <a:t> </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int 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i = i + 1;</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return 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int a = 10;</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int b = </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TangSo(</a:t>
            </a:r>
            <a:r>
              <a:rPr kumimoji="0" lang="en-US" sz="2400" b="0" i="0" u="none" strike="noStrike" kern="0" cap="none" spc="0" normalizeH="0" baseline="0" noProof="0" smtClean="0">
                <a:ln>
                  <a:noFill/>
                </a:ln>
                <a:solidFill>
                  <a:srgbClr val="FF0000"/>
                </a:solidFill>
                <a:effectLst/>
                <a:uLnTx/>
                <a:uFillTx/>
                <a:latin typeface="Cambria" panose="02040503050406030204" pitchFamily="18" charset="0"/>
              </a:rPr>
              <a:t>ref</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 </a:t>
            </a:r>
            <a:r>
              <a:rPr kumimoji="0" lang="en-US" sz="2400" b="0" i="0" u="none" strike="noStrike" kern="0" cap="none" spc="0" normalizeH="0" baseline="0" noProof="0" smtClean="0">
                <a:ln>
                  <a:noFill/>
                </a:ln>
                <a:solidFill>
                  <a:srgbClr val="0000FF"/>
                </a:solidFill>
                <a:effectLst/>
                <a:uLnTx/>
                <a:uFillTx/>
                <a:latin typeface="Cambria" panose="02040503050406030204" pitchFamily="18" charset="0"/>
              </a:rPr>
              <a:t>a);</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Kết quả</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a = 11</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b = 11</a:t>
            </a:r>
            <a:endParaRPr kumimoji="0" lang="en-US" sz="2800" b="0" i="0" u="none" strike="noStrike" kern="0" cap="none" spc="0" normalizeH="0" baseline="0" noProof="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2525610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558800"/>
            <a:ext cx="6400800" cy="508000"/>
            <a:chOff x="789624" y="1191463"/>
            <a:chExt cx="6400800" cy="508000"/>
          </a:xfrm>
        </p:grpSpPr>
        <p:sp>
          <p:nvSpPr>
            <p:cNvPr id="15" name="AutoShape 52"/>
            <p:cNvSpPr>
              <a:spLocks noChangeArrowheads="1"/>
            </p:cNvSpPr>
            <p:nvPr/>
          </p:nvSpPr>
          <p:spPr bwMode="gray">
            <a:xfrm>
              <a:off x="990600" y="1191463"/>
              <a:ext cx="619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tham trị và tham chiếu trong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16" name="Group 17"/>
            <p:cNvGrpSpPr>
              <a:grpSpLocks/>
            </p:cNvGrpSpPr>
            <p:nvPr/>
          </p:nvGrpSpPr>
          <p:grpSpPr bwMode="auto">
            <a:xfrm>
              <a:off x="789624" y="1295400"/>
              <a:ext cx="353376" cy="272472"/>
              <a:chOff x="1110" y="2656"/>
              <a:chExt cx="1549" cy="1351"/>
            </a:xfrm>
          </p:grpSpPr>
          <p:sp>
            <p:nvSpPr>
              <p:cNvPr id="1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Sự</a:t>
            </a:r>
            <a:r>
              <a:rPr kumimoji="0" lang="en-US" sz="3200" b="0" i="0" u="none" strike="noStrike" kern="0" cap="none" spc="0" normalizeH="0" noProof="0" smtClean="0">
                <a:ln>
                  <a:noFill/>
                </a:ln>
                <a:solidFill>
                  <a:srgbClr val="2045AE"/>
                </a:solidFill>
                <a:effectLst/>
                <a:uLnTx/>
                <a:uFillTx/>
                <a:latin typeface="Cambria" panose="02040503050406030204" pitchFamily="18" charset="0"/>
              </a:rPr>
              <a:t> khác biệt giữa </a:t>
            </a:r>
            <a:r>
              <a:rPr kumimoji="0" lang="en-US" sz="3200" b="0" i="0" u="none" strike="noStrike" kern="0" cap="none" spc="0" normalizeH="0" noProof="0" smtClean="0">
                <a:ln>
                  <a:noFill/>
                </a:ln>
                <a:solidFill>
                  <a:srgbClr val="FF0000"/>
                </a:solidFill>
                <a:effectLst/>
                <a:uLnTx/>
                <a:uFillTx/>
                <a:latin typeface="Cambria" panose="02040503050406030204" pitchFamily="18" charset="0"/>
              </a:rPr>
              <a:t>ref</a:t>
            </a:r>
            <a:r>
              <a:rPr kumimoji="0" lang="en-US" sz="3200" b="0" i="0" u="none" strike="noStrike" kern="0" cap="none" spc="0" normalizeH="0" noProof="0" smtClean="0">
                <a:ln>
                  <a:noFill/>
                </a:ln>
                <a:solidFill>
                  <a:srgbClr val="2045AE"/>
                </a:solidFill>
                <a:effectLst/>
                <a:uLnTx/>
                <a:uFillTx/>
                <a:latin typeface="Cambria" panose="02040503050406030204" pitchFamily="18" charset="0"/>
              </a:rPr>
              <a:t> và </a:t>
            </a:r>
            <a:r>
              <a:rPr kumimoji="0" lang="en-US" sz="3200" b="0" i="0" u="none" strike="noStrike" kern="0" cap="none" spc="0" normalizeH="0" noProof="0" smtClean="0">
                <a:ln>
                  <a:noFill/>
                </a:ln>
                <a:solidFill>
                  <a:srgbClr val="FF0000"/>
                </a:solidFill>
                <a:effectLst/>
                <a:uLnTx/>
                <a:uFillTx/>
                <a:latin typeface="Cambria" panose="02040503050406030204" pitchFamily="18" charset="0"/>
              </a:rPr>
              <a:t>out</a:t>
            </a:r>
            <a:r>
              <a:rPr kumimoji="0" lang="en-US" sz="3200" b="0" i="0" u="none" strike="noStrike" kern="0" cap="none" spc="0" normalizeH="0" noProof="0" smtClean="0">
                <a:ln>
                  <a:noFill/>
                </a:ln>
                <a:solidFill>
                  <a:srgbClr val="2045AE"/>
                </a:solidFill>
                <a:effectLst/>
                <a:uLnTx/>
                <a:uFillTx/>
                <a:latin typeface="Cambria" panose="02040503050406030204" pitchFamily="18" charset="0"/>
              </a:rPr>
              <a:t> là gì?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baseline="0" smtClean="0">
                <a:solidFill>
                  <a:srgbClr val="FF0000"/>
                </a:solidFill>
                <a:latin typeface="Cambria" panose="02040503050406030204" pitchFamily="18" charset="0"/>
              </a:rPr>
              <a:t>ref</a:t>
            </a:r>
            <a:r>
              <a:rPr lang="en-US" kern="0" smtClean="0">
                <a:solidFill>
                  <a:srgbClr val="FF0000"/>
                </a:solidFill>
                <a:latin typeface="Cambria" panose="02040503050406030204" pitchFamily="18" charset="0"/>
              </a:rPr>
              <a:t> </a:t>
            </a:r>
            <a:r>
              <a:rPr lang="en-US" kern="0" smtClean="0">
                <a:solidFill>
                  <a:srgbClr val="2045AE"/>
                </a:solidFill>
                <a:latin typeface="Cambria" panose="02040503050406030204" pitchFamily="18" charset="0"/>
              </a:rPr>
              <a:t>bắt buộc phải khởi tạo giá trị cho biến trước khi vào hàm</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out</a:t>
            </a:r>
            <a:r>
              <a:rPr kumimoji="0" lang="en-US" sz="2800" b="0" i="0" u="none" strike="noStrike" kern="0" cap="none" spc="0" normalizeH="0" noProof="0" smtClean="0">
                <a:ln>
                  <a:noFill/>
                </a:ln>
                <a:solidFill>
                  <a:srgbClr val="2045AE"/>
                </a:solidFill>
                <a:effectLst/>
                <a:uLnTx/>
                <a:uFillTx/>
                <a:latin typeface="Cambria" panose="02040503050406030204" pitchFamily="18" charset="0"/>
              </a:rPr>
              <a:t> bắt buộc phải gán giá trị cho biến trước khi thoát khỏi hàm.</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baseline="0" smtClean="0">
                <a:solidFill>
                  <a:srgbClr val="2045AE"/>
                </a:solidFill>
                <a:latin typeface="Cambria" panose="02040503050406030204" pitchFamily="18" charset="0"/>
              </a:rPr>
              <a:t>Vậy khi nào</a:t>
            </a:r>
            <a:r>
              <a:rPr lang="en-US" sz="2800" kern="0" smtClean="0">
                <a:solidFill>
                  <a:srgbClr val="2045AE"/>
                </a:solidFill>
                <a:latin typeface="Cambria" panose="02040503050406030204" pitchFamily="18" charset="0"/>
              </a:rPr>
              <a:t> dùng </a:t>
            </a:r>
            <a:r>
              <a:rPr lang="en-US" sz="2800" kern="0" smtClean="0">
                <a:solidFill>
                  <a:srgbClr val="FF0000"/>
                </a:solidFill>
                <a:latin typeface="Cambria" panose="02040503050406030204" pitchFamily="18" charset="0"/>
              </a:rPr>
              <a:t>ref</a:t>
            </a:r>
            <a:r>
              <a:rPr lang="en-US" sz="2800" kern="0" smtClean="0">
                <a:solidFill>
                  <a:srgbClr val="2045AE"/>
                </a:solidFill>
                <a:latin typeface="Cambria" panose="02040503050406030204" pitchFamily="18" charset="0"/>
              </a:rPr>
              <a:t> và khi nào dùng </a:t>
            </a:r>
            <a:r>
              <a:rPr lang="en-US" sz="2800" kern="0" smtClean="0">
                <a:solidFill>
                  <a:srgbClr val="FF0000"/>
                </a:solidFill>
                <a:latin typeface="Cambria" panose="02040503050406030204" pitchFamily="18" charset="0"/>
              </a:rPr>
              <a:t>out</a:t>
            </a:r>
            <a:r>
              <a:rPr lang="en-US" sz="2800" kern="0" smtClean="0">
                <a:solidFill>
                  <a:srgbClr val="2045AE"/>
                </a:solidFill>
                <a:latin typeface="Cambria" panose="02040503050406030204" pitchFamily="18" charset="0"/>
              </a:rPr>
              <a:t>?</a:t>
            </a:r>
            <a:endParaRPr kumimoji="0" lang="en-US" sz="2800" b="0" i="0" u="none" strike="noStrike" kern="0" cap="none" spc="0" normalizeH="0" baseline="0" noProof="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1597945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381000" y="1219200"/>
            <a:ext cx="8458200" cy="3952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mtClean="0">
                <a:solidFill>
                  <a:srgbClr val="002060"/>
                </a:solidFill>
                <a:latin typeface="Cambria" panose="02040503050406030204" pitchFamily="18" charset="0"/>
              </a:rPr>
              <a:t>Khái niệm về hàm</a:t>
            </a:r>
          </a:p>
          <a:p>
            <a:r>
              <a:rPr lang="en-US" altLang="en-US" kern="0" smtClean="0">
                <a:solidFill>
                  <a:srgbClr val="002060"/>
                </a:solidFill>
                <a:latin typeface="Cambria" panose="02040503050406030204" pitchFamily="18" charset="0"/>
                <a:cs typeface="Tahoma" panose="020B0604030504040204" pitchFamily="34" charset="0"/>
              </a:rPr>
              <a:t>Tại sao nên viết hàm</a:t>
            </a:r>
          </a:p>
          <a:p>
            <a:r>
              <a:rPr lang="en-US" altLang="en-US" kern="0" smtClean="0">
                <a:solidFill>
                  <a:srgbClr val="002060"/>
                </a:solidFill>
                <a:latin typeface="Cambria" panose="02040503050406030204" pitchFamily="18" charset="0"/>
                <a:cs typeface="Tahoma" panose="020B0604030504040204" pitchFamily="34" charset="0"/>
              </a:rPr>
              <a:t>Tham số hình thức &amp; tham số thực</a:t>
            </a:r>
          </a:p>
          <a:p>
            <a:r>
              <a:rPr lang="en-US" altLang="en-US" kern="0" smtClean="0">
                <a:solidFill>
                  <a:srgbClr val="002060"/>
                </a:solidFill>
                <a:latin typeface="Cambria" panose="02040503050406030204" pitchFamily="18" charset="0"/>
                <a:cs typeface="Tahoma" panose="020B0604030504040204" pitchFamily="34" charset="0"/>
              </a:rPr>
              <a:t>Truyền tham trị và truyền tham biến trong hàm</a:t>
            </a:r>
            <a:endParaRPr lang="en-US" altLang="en-US" kern="0">
              <a:solidFill>
                <a:srgbClr val="002060"/>
              </a:solidFill>
              <a:latin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58314" y="1295400"/>
            <a:ext cx="8001000" cy="304698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Wingdings" pitchFamily="2" charset="2"/>
              <a:buChar char="Ø"/>
            </a:pPr>
            <a:r>
              <a:rPr lang="en-US" sz="3200">
                <a:latin typeface="Cambria" panose="02040503050406030204" pitchFamily="18" charset="0"/>
                <a:cs typeface="Times New Roman" pitchFamily="18" charset="0"/>
              </a:rPr>
              <a:t>Hàm là một khối lệnh thực hiện một công việc hoàn chỉnh (module), được đặt tên và được gọi thực thi nhiều lần tại nhiều vị trí  trong chương trình.</a:t>
            </a:r>
          </a:p>
          <a:p>
            <a:pPr marL="457200" indent="-457200" algn="just">
              <a:buFont typeface="Wingdings" pitchFamily="2" charset="2"/>
              <a:buChar char="Ø"/>
            </a:pPr>
            <a:r>
              <a:rPr lang="en-US" sz="3200">
                <a:latin typeface="Cambria" panose="02040503050406030204" pitchFamily="18" charset="0"/>
                <a:cs typeface="Times New Roman" pitchFamily="18" charset="0"/>
              </a:rPr>
              <a:t>Hàm còn gọi là chương trình con </a:t>
            </a:r>
            <a:r>
              <a:rPr lang="en-US" sz="3200" smtClean="0">
                <a:latin typeface="Cambria" panose="02040503050406030204" pitchFamily="18" charset="0"/>
                <a:cs typeface="Times New Roman" pitchFamily="18" charset="0"/>
              </a:rPr>
              <a:t>,phương thức, hành vi</a:t>
            </a:r>
            <a:endParaRPr lang="en-US" sz="320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312418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58314" y="1295400"/>
            <a:ext cx="8001000" cy="38472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Clr>
                <a:schemeClr val="tx2"/>
              </a:buClr>
              <a:buSzPct val="100000"/>
              <a:buFont typeface="Wingdings" panose="05000000000000000000" pitchFamily="2" charset="2"/>
              <a:buChar char="Ø"/>
            </a:pPr>
            <a:r>
              <a:rPr lang="en-US" sz="3200" smtClean="0">
                <a:latin typeface="Times New Roman" pitchFamily="18" charset="0"/>
                <a:cs typeface="Times New Roman" pitchFamily="18" charset="0"/>
              </a:rPr>
              <a:t>Hàm </a:t>
            </a:r>
            <a:r>
              <a:rPr lang="en-US" sz="3200">
                <a:latin typeface="Times New Roman" pitchFamily="18" charset="0"/>
                <a:cs typeface="Times New Roman" pitchFamily="18" charset="0"/>
              </a:rPr>
              <a:t>có thể được gọi từ chương trình chính (hàm main) hoặc từ 1 hàm khác.</a:t>
            </a:r>
          </a:p>
          <a:p>
            <a:pPr marL="457200" indent="-457200" algn="just">
              <a:spcBef>
                <a:spcPts val="1200"/>
              </a:spcBef>
              <a:buClr>
                <a:schemeClr val="tx2"/>
              </a:buClr>
              <a:buSzPct val="100000"/>
              <a:buFont typeface="Wingdings" panose="05000000000000000000" pitchFamily="2" charset="2"/>
              <a:buChar char="Ø"/>
            </a:pPr>
            <a:r>
              <a:rPr lang="en-US" sz="3200">
                <a:latin typeface="Times New Roman" pitchFamily="18" charset="0"/>
                <a:cs typeface="Times New Roman" pitchFamily="18" charset="0"/>
              </a:rPr>
              <a:t>Hàm có giá trị trả về hoặc không. Nếu hàm không có giá trị trả về gọi là thủ tục </a:t>
            </a:r>
            <a:r>
              <a:rPr lang="en-US" sz="3200" i="1">
                <a:latin typeface="Times New Roman" pitchFamily="18" charset="0"/>
                <a:cs typeface="Times New Roman" pitchFamily="18" charset="0"/>
              </a:rPr>
              <a:t>(procedure</a:t>
            </a:r>
            <a:r>
              <a:rPr lang="en-US" sz="3200" i="1" smtClean="0">
                <a:latin typeface="Times New Roman" pitchFamily="18" charset="0"/>
                <a:cs typeface="Times New Roman" pitchFamily="18" charset="0"/>
              </a:rPr>
              <a:t>)</a:t>
            </a:r>
          </a:p>
          <a:p>
            <a:pPr marL="457200" indent="-457200" algn="just">
              <a:spcBef>
                <a:spcPts val="1200"/>
              </a:spcBef>
              <a:buClr>
                <a:schemeClr val="tx2"/>
              </a:buClr>
              <a:buSzPct val="100000"/>
              <a:buFont typeface="Wingdings" panose="05000000000000000000" pitchFamily="2" charset="2"/>
              <a:buChar char="Ø"/>
            </a:pPr>
            <a:r>
              <a:rPr lang="en-US" sz="3200" i="1" smtClean="0">
                <a:latin typeface="Times New Roman" pitchFamily="18" charset="0"/>
                <a:cs typeface="Times New Roman" pitchFamily="18" charset="0"/>
              </a:rPr>
              <a:t>Mục đích cuối cùng của hàm là???</a:t>
            </a:r>
            <a:endParaRPr lang="en-US" sz="3200">
              <a:latin typeface="Times New Roman" pitchFamily="18" charset="0"/>
              <a:cs typeface="Times New Roman" pitchFamily="18" charset="0"/>
            </a:endParaRPr>
          </a:p>
          <a:p>
            <a:pPr marL="457200" indent="-457200" algn="just">
              <a:buFont typeface="Wingdings" pitchFamily="2" charset="2"/>
              <a:buChar char="Ø"/>
            </a:pPr>
            <a:endParaRPr lang="en-US" sz="320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1371751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Khai báo hàm</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2045AE"/>
                </a:solidFill>
                <a:effectLst/>
                <a:uLnTx/>
                <a:uFillTx/>
                <a:latin typeface="Cambria" panose="02040503050406030204" pitchFamily="18" charset="0"/>
              </a:rPr>
              <a:t>&lt;kiểu trả về&gt;</a:t>
            </a:r>
            <a:r>
              <a:rPr kumimoji="0" lang="en-US" sz="2400" b="1" i="0" u="none" strike="noStrike" kern="0" cap="none" spc="0" normalizeH="0" baseline="0" noProof="0" smtClean="0">
                <a:ln>
                  <a:noFill/>
                </a:ln>
                <a:solidFill>
                  <a:srgbClr val="2045AE"/>
                </a:solidFill>
                <a:effectLst/>
                <a:uLnTx/>
                <a:uFillTx/>
                <a:latin typeface="Cambria" panose="02040503050406030204" pitchFamily="18" charset="0"/>
              </a:rPr>
              <a:t> </a:t>
            </a:r>
            <a:r>
              <a:rPr kumimoji="0" lang="en-US" sz="2400" b="0" i="0" u="none" strike="noStrike" kern="0" cap="none" spc="0" normalizeH="0" baseline="0" noProof="0" smtClean="0">
                <a:ln>
                  <a:noFill/>
                </a:ln>
                <a:solidFill>
                  <a:srgbClr val="2045AE"/>
                </a:solidFill>
                <a:effectLst/>
                <a:uLnTx/>
                <a:uFillTx/>
                <a:latin typeface="Cambria" panose="02040503050406030204" pitchFamily="18" charset="0"/>
              </a:rPr>
              <a:t>&lt;Tên hàm&gt;</a:t>
            </a:r>
            <a:r>
              <a:rPr kumimoji="0" lang="en-US" sz="2400" b="1" i="0" u="none" strike="noStrike" kern="0" cap="none" spc="0" normalizeH="0" baseline="0" noProof="0" smtClean="0">
                <a:ln>
                  <a:noFill/>
                </a:ln>
                <a:solidFill>
                  <a:srgbClr val="2045AE"/>
                </a:solidFill>
                <a:effectLst/>
                <a:uLnTx/>
                <a:uFillTx/>
                <a:latin typeface="Cambria" panose="02040503050406030204" pitchFamily="18" charset="0"/>
              </a:rPr>
              <a:t>(</a:t>
            </a:r>
            <a:r>
              <a:rPr kumimoji="0" lang="en-US" sz="2400" b="0" i="0" u="none" strike="noStrike" kern="0" cap="none" spc="0" normalizeH="0" baseline="0" noProof="0" smtClean="0">
                <a:ln>
                  <a:noFill/>
                </a:ln>
                <a:solidFill>
                  <a:srgbClr val="2045AE"/>
                </a:solidFill>
                <a:effectLst/>
                <a:uLnTx/>
                <a:uFillTx/>
                <a:latin typeface="Cambria" panose="02040503050406030204" pitchFamily="18" charset="0"/>
              </a:rPr>
              <a:t>&lt;kiểu biến 1&gt; &lt;tham số 1&gt;, …</a:t>
            </a:r>
            <a:r>
              <a:rPr kumimoji="0" lang="en-US" sz="2400" b="1" i="0" u="none" strike="noStrike" kern="0" cap="none" spc="0" normalizeH="0" baseline="0" noProof="0" smtClean="0">
                <a:ln>
                  <a:noFill/>
                </a:ln>
                <a:solidFill>
                  <a:srgbClr val="2045AE"/>
                </a:solidFill>
                <a:effectLst/>
                <a:uLnTx/>
                <a:uFillTx/>
                <a:latin typeface="Cambria" panose="02040503050406030204" pitchFamily="18" charset="0"/>
              </a:rPr>
              <a:t>)</a:t>
            </a:r>
            <a:r>
              <a:rPr kumimoji="0" lang="en-US" sz="2400" b="0" i="0" u="none" strike="noStrike" kern="0" cap="none" spc="0" normalizeH="0" baseline="0" noProof="0" smtClean="0">
                <a:ln>
                  <a:noFill/>
                </a:ln>
                <a:solidFill>
                  <a:srgbClr val="2045AE"/>
                </a:solidFill>
                <a:effectLst/>
                <a:uLnTx/>
                <a:uFillTx/>
                <a:latin typeface="Cambria" panose="02040503050406030204" pitchFamily="18" charset="0"/>
              </a:rPr>
              <a:t>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1" i="0" u="none" strike="noStrike" kern="0" cap="none" spc="0" normalizeH="0" baseline="0" noProof="0" smtClean="0">
                <a:ln>
                  <a:noFill/>
                </a:ln>
                <a:solidFill>
                  <a:srgbClr val="2045AE"/>
                </a:solidFill>
                <a:effectLst/>
                <a:uLnTx/>
                <a:uFillTx/>
                <a:latin typeface="Cambria" panose="02040503050406030204" pitchFamily="18" charset="0"/>
              </a:rPr>
              <a:t>{</a:t>
            </a:r>
            <a:endParaRPr kumimoji="0" lang="en-US" sz="24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2045AE"/>
                </a:solidFill>
                <a:effectLst/>
                <a:uLnTx/>
                <a:uFillTx/>
                <a:latin typeface="Cambria" panose="02040503050406030204" pitchFamily="18" charset="0"/>
              </a:rPr>
              <a:t>   Nội dung hàm;</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0" i="0" u="none" strike="noStrike" kern="0" cap="none" spc="0" normalizeH="0" baseline="0" noProof="0" smtClean="0">
                <a:ln>
                  <a:noFill/>
                </a:ln>
                <a:solidFill>
                  <a:srgbClr val="2045AE"/>
                </a:solidFill>
                <a:effectLst/>
                <a:uLnTx/>
                <a:uFillTx/>
                <a:latin typeface="Cambria" panose="02040503050406030204" pitchFamily="18" charset="0"/>
              </a:rPr>
              <a:t>   [return &lt;giá trị trả về&gt;];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400" b="1" i="0" u="none" strike="noStrike" kern="0" cap="none" spc="0" normalizeH="0" baseline="0" noProof="0" smtClean="0">
                <a:ln>
                  <a:noFill/>
                </a:ln>
                <a:solidFill>
                  <a:srgbClr val="2045AE"/>
                </a:solidFill>
                <a:effectLst/>
                <a:uLnTx/>
                <a:uFillTx/>
                <a:latin typeface="Cambria" panose="02040503050406030204" pitchFamily="18" charset="0"/>
              </a:rPr>
              <a:t>}</a:t>
            </a:r>
            <a:endParaRPr kumimoji="0" lang="en-US" sz="24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Đặt tên hàm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Tương tự cách đặt tên biến</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Dùng động từ</a:t>
            </a:r>
            <a:endParaRPr kumimoji="0" lang="en-US" sz="2800" b="0" i="0" u="none" strike="noStrike" kern="0" cap="none" spc="0" normalizeH="0" baseline="0" noProof="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44656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Ví dụ</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private</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a:t>
            </a: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int</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TinhGiaiThua(</a:t>
            </a: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int</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n)</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	int</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giaiThua = 1;</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	for</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a:t>
            </a: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int</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i = 1; i &lt;= n; i++)</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giaiThua *= i;</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0000FF"/>
                </a:solidFill>
                <a:effectLst/>
                <a:uLnTx/>
                <a:uFillTx/>
                <a:latin typeface="Cambria" panose="02040503050406030204" pitchFamily="18" charset="0"/>
                <a:ea typeface="Times New Roman"/>
              </a:rPr>
              <a:t>	return</a:t>
            </a: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 giaiThua;</a:t>
            </a:r>
          </a:p>
          <a:p>
            <a:pPr marL="0" marR="0" lvl="0" indent="-342900" algn="l" defTabSz="914400" rtl="0" eaLnBrk="1" fontAlgn="base" latinLnBrk="0" hangingPunct="1">
              <a:lnSpc>
                <a:spcPct val="100000"/>
              </a:lnSpc>
              <a:spcBef>
                <a:spcPts val="0"/>
              </a:spcBef>
              <a:spcAft>
                <a:spcPts val="0"/>
              </a:spcAft>
              <a:buClr>
                <a:srgbClr val="3DC5C5"/>
              </a:buClr>
              <a:buSzTx/>
              <a:buFont typeface="Wingdings" pitchFamily="2" charset="2"/>
              <a:buNone/>
              <a:tabLst/>
              <a:defRPr/>
            </a:pPr>
            <a:r>
              <a:rPr kumimoji="0" lang="en-US" sz="2800" b="1" i="0" u="none" strike="noStrike" kern="0" cap="none" spc="0" normalizeH="0" baseline="0" noProof="0" smtClean="0">
                <a:ln>
                  <a:noFill/>
                </a:ln>
                <a:solidFill>
                  <a:srgbClr val="2045AE"/>
                </a:solidFill>
                <a:effectLst/>
                <a:uLnTx/>
                <a:uFillTx/>
                <a:latin typeface="Cambria" panose="02040503050406030204" pitchFamily="18" charset="0"/>
                <a:ea typeface="Times New Roman"/>
              </a:rPr>
              <a: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a:ln>
                <a:noFill/>
              </a:ln>
              <a:solidFill>
                <a:srgbClr val="2045AE"/>
              </a:solidFill>
              <a:effectLst/>
              <a:uLnTx/>
              <a:uFillTx/>
              <a:latin typeface="Cambria" panose="02040503050406030204" pitchFamily="18" charset="0"/>
            </a:endParaRPr>
          </a:p>
        </p:txBody>
      </p:sp>
    </p:spTree>
    <p:extLst>
      <p:ext uri="{BB962C8B-B14F-4D97-AF65-F5344CB8AC3E}">
        <p14:creationId xmlns:p14="http://schemas.microsoft.com/office/powerpoint/2010/main" val="227986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10200" cy="508000"/>
            <a:chOff x="789624" y="1191463"/>
            <a:chExt cx="5410200" cy="508000"/>
          </a:xfrm>
        </p:grpSpPr>
        <p:sp>
          <p:nvSpPr>
            <p:cNvPr id="3" name="AutoShape 52"/>
            <p:cNvSpPr>
              <a:spLocks noChangeArrowheads="1"/>
            </p:cNvSpPr>
            <p:nvPr/>
          </p:nvSpPr>
          <p:spPr bwMode="gray">
            <a:xfrm>
              <a:off x="990600" y="1191463"/>
              <a:ext cx="5209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Tham số hình thức &amp; tham số thực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a:xfrm>
            <a:off x="465808" y="1143000"/>
            <a:ext cx="8177213" cy="4071937"/>
          </a:xfrm>
          <a:prstGeom prst="rect">
            <a:avLst/>
          </a:prstGeom>
          <a:noFill/>
          <a:ln>
            <a:noFill/>
          </a:ln>
          <a:scene3d>
            <a:camera prst="orthographicFront"/>
            <a:lightRig rig="threePt" dir="t"/>
          </a:scene3d>
          <a:sp3d>
            <a:bevelT prst="relaxedInset"/>
          </a:sp3d>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Ø"/>
            </a:pPr>
            <a:r>
              <a:rPr lang="en-US" smtClean="0">
                <a:latin typeface="Cambria" panose="02040503050406030204" pitchFamily="18" charset="0"/>
                <a:cs typeface="Times New Roman" pitchFamily="18" charset="0"/>
              </a:rPr>
              <a:t>Khi hàm cần nhận đối số (</a:t>
            </a:r>
            <a:r>
              <a:rPr lang="en-US" i="1" smtClean="0">
                <a:latin typeface="Cambria" panose="02040503050406030204" pitchFamily="18" charset="0"/>
                <a:cs typeface="Times New Roman" pitchFamily="18" charset="0"/>
              </a:rPr>
              <a:t>arguments</a:t>
            </a:r>
            <a:r>
              <a:rPr lang="en-US" smtClean="0">
                <a:latin typeface="Cambria" panose="02040503050406030204" pitchFamily="18" charset="0"/>
                <a:cs typeface="Times New Roman" pitchFamily="18" charset="0"/>
              </a:rPr>
              <a:t>) để thực thi thì khi khai báo hàm cần khai báo danh sách các tham số để nhận giá trị từ chương trình gọi. Các tham số này được gọi là </a:t>
            </a:r>
            <a:r>
              <a:rPr lang="en-US" b="1" i="1" smtClean="0">
                <a:latin typeface="Cambria" panose="02040503050406030204" pitchFamily="18" charset="0"/>
                <a:cs typeface="Times New Roman" pitchFamily="18" charset="0"/>
              </a:rPr>
              <a:t>tham số hình thức</a:t>
            </a:r>
            <a:r>
              <a:rPr lang="en-US" smtClean="0">
                <a:latin typeface="Cambria" panose="02040503050406030204" pitchFamily="18" charset="0"/>
                <a:cs typeface="Times New Roman" pitchFamily="18" charset="0"/>
              </a:rPr>
              <a:t>.</a:t>
            </a:r>
            <a:endParaRPr lang="en-US" sz="2800" smtClean="0">
              <a:latin typeface="Cambria" panose="02040503050406030204" pitchFamily="18" charset="0"/>
              <a:cs typeface="Times New Roman" pitchFamily="18" charset="0"/>
            </a:endParaRPr>
          </a:p>
          <a:p>
            <a:pPr algn="just">
              <a:buFont typeface="Wingdings" pitchFamily="2" charset="2"/>
              <a:buChar char="Ø"/>
            </a:pPr>
            <a:endParaRPr lang="en-US" dirty="0" smtClean="0">
              <a:latin typeface="Cambria" panose="02040503050406030204" pitchFamily="18" charset="0"/>
              <a:cs typeface="Times New Roman" pitchFamily="18" charset="0"/>
            </a:endParaRPr>
          </a:p>
        </p:txBody>
      </p:sp>
      <p:sp>
        <p:nvSpPr>
          <p:cNvPr id="14" name="Content Placeholder 2"/>
          <p:cNvSpPr txBox="1">
            <a:spLocks/>
          </p:cNvSpPr>
          <p:nvPr/>
        </p:nvSpPr>
        <p:spPr>
          <a:xfrm>
            <a:off x="2473325" y="3614741"/>
            <a:ext cx="6186868" cy="673458"/>
          </a:xfrm>
          <a:prstGeom prst="rect">
            <a:avLst/>
          </a:prstGeom>
          <a:noFill/>
          <a:ln>
            <a:noFill/>
          </a:ln>
          <a:scene3d>
            <a:camera prst="orthographicFront"/>
            <a:lightRig rig="threePt" dir="t"/>
          </a:scene3d>
          <a:sp3d>
            <a:bevelT prst="relaxedInset"/>
          </a:sp3d>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gn="just">
              <a:lnSpc>
                <a:spcPct val="90000"/>
              </a:lnSpc>
              <a:spcBef>
                <a:spcPts val="0"/>
              </a:spcBef>
            </a:pPr>
            <a:r>
              <a:rPr lang="en-US" sz="2400" smtClean="0">
                <a:latin typeface="Times New Roman" pitchFamily="18" charset="0"/>
                <a:cs typeface="Times New Roman" pitchFamily="18" charset="0"/>
              </a:rPr>
              <a:t>Ví dụ:  </a:t>
            </a:r>
          </a:p>
          <a:p>
            <a:pPr marL="1371600" lvl="2" indent="-457200" algn="just">
              <a:lnSpc>
                <a:spcPct val="90000"/>
              </a:lnSpc>
              <a:spcBef>
                <a:spcPts val="0"/>
              </a:spcBef>
              <a:buFontTx/>
              <a:buNone/>
            </a:pPr>
            <a:r>
              <a:rPr lang="en-US" smtClean="0">
                <a:latin typeface="Times New Roman" pitchFamily="18" charset="0"/>
                <a:cs typeface="Times New Roman" pitchFamily="18" charset="0"/>
              </a:rPr>
              <a:t>		int </a:t>
            </a:r>
            <a:r>
              <a:rPr lang="en-US" b="1" smtClean="0">
                <a:solidFill>
                  <a:srgbClr val="FF0000"/>
                </a:solidFill>
                <a:latin typeface="Times New Roman" pitchFamily="18" charset="0"/>
                <a:cs typeface="Times New Roman" pitchFamily="18" charset="0"/>
              </a:rPr>
              <a:t>min</a:t>
            </a:r>
            <a:r>
              <a:rPr lang="en-US" smtClean="0">
                <a:latin typeface="Times New Roman" pitchFamily="18" charset="0"/>
                <a:cs typeface="Times New Roman" pitchFamily="18" charset="0"/>
              </a:rPr>
              <a:t>(int a, int b)</a:t>
            </a:r>
          </a:p>
          <a:p>
            <a:pPr marL="1752600" lvl="3" indent="-381000" algn="just">
              <a:lnSpc>
                <a:spcPct val="90000"/>
              </a:lnSpc>
              <a:spcBef>
                <a:spcPts val="0"/>
              </a:spcBef>
              <a:buFontTx/>
              <a:buNone/>
            </a:pPr>
            <a:r>
              <a:rPr lang="en-US" sz="2400" smtClean="0">
                <a:latin typeface="Times New Roman" pitchFamily="18" charset="0"/>
                <a:cs typeface="Times New Roman" pitchFamily="18" charset="0"/>
              </a:rPr>
              <a:t>	{</a:t>
            </a:r>
          </a:p>
          <a:p>
            <a:pPr marL="1752600" lvl="3" indent="-381000" algn="just">
              <a:lnSpc>
                <a:spcPct val="90000"/>
              </a:lnSpc>
              <a:spcBef>
                <a:spcPts val="0"/>
              </a:spcBef>
              <a:buFontTx/>
              <a:buNone/>
            </a:pPr>
            <a:r>
              <a:rPr lang="en-US" sz="2400" smtClean="0">
                <a:latin typeface="Times New Roman" pitchFamily="18" charset="0"/>
                <a:cs typeface="Times New Roman" pitchFamily="18" charset="0"/>
              </a:rPr>
              <a:t>			if(a&lt;b) </a:t>
            </a:r>
          </a:p>
          <a:p>
            <a:pPr marL="1752600" lvl="3" indent="-381000" algn="just">
              <a:lnSpc>
                <a:spcPct val="90000"/>
              </a:lnSpc>
              <a:spcBef>
                <a:spcPts val="0"/>
              </a:spcBef>
              <a:buFontTx/>
              <a:buNone/>
            </a:pPr>
            <a:r>
              <a:rPr lang="en-US" sz="2400" smtClean="0">
                <a:latin typeface="Times New Roman" pitchFamily="18" charset="0"/>
                <a:cs typeface="Times New Roman" pitchFamily="18" charset="0"/>
              </a:rPr>
              <a:t>				return a;</a:t>
            </a:r>
          </a:p>
          <a:p>
            <a:pPr marL="1752600" lvl="3" indent="-381000" algn="just">
              <a:lnSpc>
                <a:spcPct val="90000"/>
              </a:lnSpc>
              <a:spcBef>
                <a:spcPts val="0"/>
              </a:spcBef>
              <a:buFontTx/>
              <a:buNone/>
            </a:pPr>
            <a:r>
              <a:rPr lang="en-US" sz="2400" smtClean="0">
                <a:latin typeface="Times New Roman" pitchFamily="18" charset="0"/>
                <a:cs typeface="Times New Roman" pitchFamily="18" charset="0"/>
              </a:rPr>
              <a:t>			else </a:t>
            </a:r>
          </a:p>
          <a:p>
            <a:pPr marL="1752600" lvl="3" indent="-381000" algn="just">
              <a:lnSpc>
                <a:spcPct val="90000"/>
              </a:lnSpc>
              <a:spcBef>
                <a:spcPts val="0"/>
              </a:spcBef>
              <a:buFontTx/>
              <a:buNone/>
            </a:pPr>
            <a:r>
              <a:rPr lang="en-US" sz="2400" smtClean="0">
                <a:latin typeface="Times New Roman" pitchFamily="18" charset="0"/>
                <a:cs typeface="Times New Roman" pitchFamily="18" charset="0"/>
              </a:rPr>
              <a:t>				return b;</a:t>
            </a:r>
          </a:p>
          <a:p>
            <a:pPr marL="1752600" lvl="3" indent="-381000" algn="just">
              <a:lnSpc>
                <a:spcPct val="90000"/>
              </a:lnSpc>
              <a:spcBef>
                <a:spcPts val="0"/>
              </a:spcBef>
              <a:buFontTx/>
              <a:buNone/>
            </a:pPr>
            <a:r>
              <a:rPr lang="en-US" sz="2400" smtClean="0">
                <a:latin typeface="Times New Roman" pitchFamily="18" charset="0"/>
                <a:cs typeface="Times New Roman" pitchFamily="18" charset="0"/>
              </a:rPr>
              <a:t>	}</a:t>
            </a:r>
          </a:p>
        </p:txBody>
      </p:sp>
      <p:sp>
        <p:nvSpPr>
          <p:cNvPr id="15" name="AutoShape 6"/>
          <p:cNvSpPr>
            <a:spLocks noChangeArrowheads="1"/>
          </p:cNvSpPr>
          <p:nvPr/>
        </p:nvSpPr>
        <p:spPr bwMode="auto">
          <a:xfrm>
            <a:off x="6405701" y="4521200"/>
            <a:ext cx="2568575" cy="431800"/>
          </a:xfrm>
          <a:prstGeom prst="wedgeRectCallout">
            <a:avLst>
              <a:gd name="adj1" fmla="val -55546"/>
              <a:gd name="adj2" fmla="val -91115"/>
            </a:avLst>
          </a:prstGeom>
          <a:solidFill>
            <a:schemeClr val="bg1"/>
          </a:solidFill>
          <a:ln w="38100">
            <a:solidFill>
              <a:srgbClr val="FF0000"/>
            </a:solidFill>
            <a:miter lim="800000"/>
            <a:headEnd/>
            <a:tailEnd/>
          </a:ln>
        </p:spPr>
        <p:txBody>
          <a:bodyPr/>
          <a:lstStyle/>
          <a:p>
            <a:pPr algn="ctr"/>
            <a:r>
              <a:rPr lang="en-US" sz="2000">
                <a:latin typeface="Times New Roman" pitchFamily="18" charset="0"/>
                <a:cs typeface="Times New Roman" pitchFamily="18" charset="0"/>
              </a:rPr>
              <a:t>Tham số hình thức</a:t>
            </a:r>
          </a:p>
        </p:txBody>
      </p:sp>
    </p:spTree>
    <p:extLst>
      <p:ext uri="{BB962C8B-B14F-4D97-AF65-F5344CB8AC3E}">
        <p14:creationId xmlns:p14="http://schemas.microsoft.com/office/powerpoint/2010/main" val="13476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10200" cy="508000"/>
            <a:chOff x="789624" y="1191463"/>
            <a:chExt cx="5410200" cy="508000"/>
          </a:xfrm>
        </p:grpSpPr>
        <p:sp>
          <p:nvSpPr>
            <p:cNvPr id="3" name="AutoShape 52"/>
            <p:cNvSpPr>
              <a:spLocks noChangeArrowheads="1"/>
            </p:cNvSpPr>
            <p:nvPr/>
          </p:nvSpPr>
          <p:spPr bwMode="gray">
            <a:xfrm>
              <a:off x="990600" y="1191463"/>
              <a:ext cx="5209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Tham số hình thức &amp; tham số thực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Content Placeholder 2"/>
          <p:cNvSpPr txBox="1">
            <a:spLocks/>
          </p:cNvSpPr>
          <p:nvPr/>
        </p:nvSpPr>
        <p:spPr>
          <a:xfrm>
            <a:off x="433880" y="1164286"/>
            <a:ext cx="8077200" cy="4572000"/>
          </a:xfrm>
          <a:prstGeom prst="rect">
            <a:avLst/>
          </a:prstGeom>
          <a:noFill/>
          <a:ln>
            <a:noFill/>
          </a:ln>
          <a:scene3d>
            <a:camera prst="orthographicFront"/>
            <a:lightRig rig="threePt" dir="t"/>
          </a:scene3d>
          <a:sp3d>
            <a:bevelT prst="relaxedInset"/>
          </a:sp3d>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mtClean="0">
                <a:latin typeface="Cambria" panose="02040503050406030204" pitchFamily="18" charset="0"/>
                <a:cs typeface="Times New Roman" pitchFamily="18" charset="0"/>
              </a:rPr>
              <a:t>Khi gọi hàm, ta cung cấp các giá trị thật, các giá trị này sẽ được sao chép vào các tham số hình thức và các giá trị thật được gọi là </a:t>
            </a:r>
            <a:r>
              <a:rPr lang="en-US" b="1" i="1" smtClean="0">
                <a:latin typeface="Cambria" panose="02040503050406030204" pitchFamily="18" charset="0"/>
                <a:cs typeface="Times New Roman" pitchFamily="18" charset="0"/>
              </a:rPr>
              <a:t>tham số thực</a:t>
            </a:r>
            <a:r>
              <a:rPr lang="en-US" b="1" smtClean="0">
                <a:latin typeface="Cambria" panose="02040503050406030204" pitchFamily="18" charset="0"/>
                <a:cs typeface="Times New Roman" pitchFamily="18" charset="0"/>
              </a:rPr>
              <a:t>.</a:t>
            </a:r>
          </a:p>
          <a:p>
            <a:pPr algn="just">
              <a:buFontTx/>
              <a:buNone/>
            </a:pPr>
            <a:r>
              <a:rPr lang="en-US" smtClean="0">
                <a:latin typeface="Cambria" panose="02040503050406030204" pitchFamily="18" charset="0"/>
                <a:cs typeface="Times New Roman" pitchFamily="18" charset="0"/>
              </a:rPr>
              <a:t>Ví dụ: Để tìm giá trị nhỏ nhất của 2 số 5 và 6 ta 	gọi hàm </a:t>
            </a:r>
            <a:r>
              <a:rPr lang="en-US" b="1" smtClean="0">
                <a:latin typeface="Cambria" panose="02040503050406030204" pitchFamily="18" charset="0"/>
                <a:cs typeface="Times New Roman" pitchFamily="18" charset="0"/>
              </a:rPr>
              <a:t>min(5, 6)</a:t>
            </a:r>
          </a:p>
        </p:txBody>
      </p:sp>
      <p:grpSp>
        <p:nvGrpSpPr>
          <p:cNvPr id="13" name="Group 12"/>
          <p:cNvGrpSpPr/>
          <p:nvPr/>
        </p:nvGrpSpPr>
        <p:grpSpPr>
          <a:xfrm>
            <a:off x="2438400" y="3733800"/>
            <a:ext cx="5352562" cy="1774600"/>
            <a:chOff x="3678447" y="3700688"/>
            <a:chExt cx="5352562" cy="1774600"/>
          </a:xfrm>
        </p:grpSpPr>
        <p:sp>
          <p:nvSpPr>
            <p:cNvPr id="16" name="Text Box 5"/>
            <p:cNvSpPr txBox="1">
              <a:spLocks noChangeArrowheads="1"/>
            </p:cNvSpPr>
            <p:nvPr/>
          </p:nvSpPr>
          <p:spPr bwMode="auto">
            <a:xfrm>
              <a:off x="3678447" y="4889500"/>
              <a:ext cx="3760605" cy="585788"/>
            </a:xfrm>
            <a:prstGeom prst="rect">
              <a:avLst/>
            </a:prstGeom>
            <a:noFill/>
            <a:ln w="9525">
              <a:noFill/>
              <a:miter lim="800000"/>
              <a:headEnd/>
              <a:tailEnd/>
            </a:ln>
          </p:spPr>
          <p:txBody>
            <a:bodyPr wrap="square">
              <a:spAutoFit/>
            </a:bodyPr>
            <a:lstStyle/>
            <a:p>
              <a:pPr>
                <a:spcBef>
                  <a:spcPct val="50000"/>
                </a:spcBef>
              </a:pPr>
              <a:r>
                <a:rPr lang="en-US" sz="3200" b="1">
                  <a:latin typeface="Times New Roman" pitchFamily="18" charset="0"/>
                  <a:cs typeface="Times New Roman" pitchFamily="18" charset="0"/>
                </a:rPr>
                <a:t>min(int a, int b)</a:t>
              </a:r>
            </a:p>
          </p:txBody>
        </p:sp>
        <p:sp>
          <p:nvSpPr>
            <p:cNvPr id="17" name="Line 6"/>
            <p:cNvSpPr>
              <a:spLocks noChangeShapeType="1"/>
            </p:cNvSpPr>
            <p:nvPr/>
          </p:nvSpPr>
          <p:spPr bwMode="auto">
            <a:xfrm flipH="1">
              <a:off x="5114067" y="4429125"/>
              <a:ext cx="65669" cy="571500"/>
            </a:xfrm>
            <a:prstGeom prst="line">
              <a:avLst/>
            </a:prstGeom>
            <a:noFill/>
            <a:ln w="38100">
              <a:solidFill>
                <a:schemeClr val="tx1"/>
              </a:solidFill>
              <a:round/>
              <a:headEnd/>
              <a:tailEnd type="triangle" w="med" len="med"/>
            </a:ln>
          </p:spPr>
          <p:txBody>
            <a:bodyPr/>
            <a:lstStyle/>
            <a:p>
              <a:endParaRPr lang="en-US"/>
            </a:p>
          </p:txBody>
        </p:sp>
        <p:sp>
          <p:nvSpPr>
            <p:cNvPr id="18" name="Line 7"/>
            <p:cNvSpPr>
              <a:spLocks noChangeShapeType="1"/>
            </p:cNvSpPr>
            <p:nvPr/>
          </p:nvSpPr>
          <p:spPr bwMode="auto">
            <a:xfrm>
              <a:off x="5768933" y="4357688"/>
              <a:ext cx="328341" cy="642937"/>
            </a:xfrm>
            <a:prstGeom prst="line">
              <a:avLst/>
            </a:prstGeom>
            <a:noFill/>
            <a:ln w="38100">
              <a:solidFill>
                <a:schemeClr val="tx1"/>
              </a:solidFill>
              <a:round/>
              <a:headEnd/>
              <a:tailEnd type="triangle" w="med" len="med"/>
            </a:ln>
          </p:spPr>
          <p:txBody>
            <a:bodyPr/>
            <a:lstStyle/>
            <a:p>
              <a:endParaRPr lang="en-US"/>
            </a:p>
          </p:txBody>
        </p:sp>
        <p:sp>
          <p:nvSpPr>
            <p:cNvPr id="19" name="AutoShape 10"/>
            <p:cNvSpPr>
              <a:spLocks noChangeArrowheads="1"/>
            </p:cNvSpPr>
            <p:nvPr/>
          </p:nvSpPr>
          <p:spPr bwMode="auto">
            <a:xfrm>
              <a:off x="6316719" y="4000508"/>
              <a:ext cx="2714290" cy="500062"/>
            </a:xfrm>
            <a:prstGeom prst="wedgeRectCallout">
              <a:avLst>
                <a:gd name="adj1" fmla="val -76495"/>
                <a:gd name="adj2" fmla="val -37778"/>
              </a:avLst>
            </a:prstGeom>
            <a:solidFill>
              <a:schemeClr val="bg1"/>
            </a:solidFill>
            <a:ln w="9525">
              <a:solidFill>
                <a:schemeClr val="tx1"/>
              </a:solidFill>
              <a:miter lim="800000"/>
              <a:headEnd/>
              <a:tailEnd/>
            </a:ln>
          </p:spPr>
          <p:txBody>
            <a:bodyPr/>
            <a:lstStyle/>
            <a:p>
              <a:pPr algn="ctr"/>
              <a:r>
                <a:rPr lang="en-US" sz="2800" b="1">
                  <a:latin typeface="Times New Roman" pitchFamily="18" charset="0"/>
                  <a:cs typeface="Times New Roman" pitchFamily="18" charset="0"/>
                </a:rPr>
                <a:t>Tham số thực</a:t>
              </a:r>
            </a:p>
          </p:txBody>
        </p:sp>
        <p:sp>
          <p:nvSpPr>
            <p:cNvPr id="20" name="Oval 19"/>
            <p:cNvSpPr/>
            <p:nvPr/>
          </p:nvSpPr>
          <p:spPr>
            <a:xfrm>
              <a:off x="4903222" y="3700688"/>
              <a:ext cx="985025" cy="5715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1946557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400800" cy="508000"/>
            <a:chOff x="789624" y="1191463"/>
            <a:chExt cx="6400800" cy="508000"/>
          </a:xfrm>
        </p:grpSpPr>
        <p:sp>
          <p:nvSpPr>
            <p:cNvPr id="3" name="AutoShape 52"/>
            <p:cNvSpPr>
              <a:spLocks noChangeArrowheads="1"/>
            </p:cNvSpPr>
            <p:nvPr/>
          </p:nvSpPr>
          <p:spPr bwMode="gray">
            <a:xfrm>
              <a:off x="990600" y="1191463"/>
              <a:ext cx="619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tham trị và tham chiếu trong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8" name="Group 7"/>
          <p:cNvGrpSpPr/>
          <p:nvPr/>
        </p:nvGrpSpPr>
        <p:grpSpPr>
          <a:xfrm>
            <a:off x="457200" y="1042795"/>
            <a:ext cx="8563046" cy="5053205"/>
            <a:chOff x="457200" y="1042795"/>
            <a:chExt cx="8563046" cy="5053205"/>
          </a:xfrm>
        </p:grpSpPr>
        <p:sp>
          <p:nvSpPr>
            <p:cNvPr id="9" name="Rectangle 8"/>
            <p:cNvSpPr/>
            <p:nvPr/>
          </p:nvSpPr>
          <p:spPr>
            <a:xfrm>
              <a:off x="3465852" y="1676400"/>
              <a:ext cx="1600200" cy="1828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10" name="TextBox 9"/>
            <p:cNvSpPr txBox="1"/>
            <p:nvPr/>
          </p:nvSpPr>
          <p:spPr>
            <a:xfrm>
              <a:off x="3599744" y="2590800"/>
              <a:ext cx="1390124" cy="646331"/>
            </a:xfrm>
            <a:prstGeom prst="rect">
              <a:avLst/>
            </a:prstGeom>
            <a:noFill/>
          </p:spPr>
          <p:txBody>
            <a:bodyPr wrap="none" rtlCol="0">
              <a:spAutoFit/>
            </a:bodyPr>
            <a:lstStyle/>
            <a:p>
              <a:r>
                <a:rPr lang="en-US" b="1" smtClean="0">
                  <a:solidFill>
                    <a:srgbClr val="FF0000"/>
                  </a:solidFill>
                  <a:latin typeface="Times New Roman" pitchFamily="18" charset="0"/>
                  <a:cs typeface="Times New Roman" pitchFamily="18" charset="0"/>
                </a:rPr>
                <a:t>Hàm nào đó</a:t>
              </a:r>
            </a:p>
            <a:p>
              <a:r>
                <a:rPr lang="en-US" b="1" smtClean="0">
                  <a:solidFill>
                    <a:srgbClr val="FF0000"/>
                  </a:solidFill>
                  <a:latin typeface="Times New Roman" pitchFamily="18" charset="0"/>
                  <a:cs typeface="Times New Roman" pitchFamily="18" charset="0"/>
                </a:rPr>
                <a:t>Đổi N = 8</a:t>
              </a:r>
              <a:endParaRPr lang="en-US" b="1">
                <a:solidFill>
                  <a:srgbClr val="FF0000"/>
                </a:solidFill>
                <a:latin typeface="Times New Roman" pitchFamily="18" charset="0"/>
                <a:cs typeface="Times New Roman" pitchFamily="18" charset="0"/>
              </a:endParaRPr>
            </a:p>
          </p:txBody>
        </p:sp>
        <p:sp>
          <p:nvSpPr>
            <p:cNvPr id="11" name="Plaque 10"/>
            <p:cNvSpPr/>
            <p:nvPr/>
          </p:nvSpPr>
          <p:spPr>
            <a:xfrm>
              <a:off x="570252" y="1371600"/>
              <a:ext cx="1219200" cy="1066800"/>
            </a:xfrm>
            <a:prstGeom prst="plaqu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latin typeface="Times New Roman" pitchFamily="18" charset="0"/>
                  <a:cs typeface="Times New Roman" pitchFamily="18" charset="0"/>
                </a:rPr>
                <a:t>N=5</a:t>
              </a:r>
              <a:endParaRPr lang="en-US">
                <a:latin typeface="Times New Roman" pitchFamily="18" charset="0"/>
                <a:cs typeface="Times New Roman" pitchFamily="18" charset="0"/>
              </a:endParaRPr>
            </a:p>
          </p:txBody>
        </p:sp>
        <p:sp>
          <p:nvSpPr>
            <p:cNvPr id="12" name="Freeform 11"/>
            <p:cNvSpPr/>
            <p:nvPr/>
          </p:nvSpPr>
          <p:spPr>
            <a:xfrm>
              <a:off x="1642914" y="1278988"/>
              <a:ext cx="2166648" cy="998806"/>
            </a:xfrm>
            <a:custGeom>
              <a:avLst/>
              <a:gdLst>
                <a:gd name="connsiteX0" fmla="*/ 0 w 2166648"/>
                <a:gd name="connsiteY0" fmla="*/ 478301 h 998806"/>
                <a:gd name="connsiteX1" fmla="*/ 112541 w 2166648"/>
                <a:gd name="connsiteY1" fmla="*/ 393895 h 998806"/>
                <a:gd name="connsiteX2" fmla="*/ 196947 w 2166648"/>
                <a:gd name="connsiteY2" fmla="*/ 365760 h 998806"/>
                <a:gd name="connsiteX3" fmla="*/ 239150 w 2166648"/>
                <a:gd name="connsiteY3" fmla="*/ 337624 h 998806"/>
                <a:gd name="connsiteX4" fmla="*/ 309489 w 2166648"/>
                <a:gd name="connsiteY4" fmla="*/ 281354 h 998806"/>
                <a:gd name="connsiteX5" fmla="*/ 351692 w 2166648"/>
                <a:gd name="connsiteY5" fmla="*/ 267286 h 998806"/>
                <a:gd name="connsiteX6" fmla="*/ 393895 w 2166648"/>
                <a:gd name="connsiteY6" fmla="*/ 239150 h 998806"/>
                <a:gd name="connsiteX7" fmla="*/ 436098 w 2166648"/>
                <a:gd name="connsiteY7" fmla="*/ 225083 h 998806"/>
                <a:gd name="connsiteX8" fmla="*/ 492369 w 2166648"/>
                <a:gd name="connsiteY8" fmla="*/ 196947 h 998806"/>
                <a:gd name="connsiteX9" fmla="*/ 604910 w 2166648"/>
                <a:gd name="connsiteY9" fmla="*/ 154744 h 998806"/>
                <a:gd name="connsiteX10" fmla="*/ 647113 w 2166648"/>
                <a:gd name="connsiteY10" fmla="*/ 126609 h 998806"/>
                <a:gd name="connsiteX11" fmla="*/ 787790 w 2166648"/>
                <a:gd name="connsiteY11" fmla="*/ 84406 h 998806"/>
                <a:gd name="connsiteX12" fmla="*/ 844061 w 2166648"/>
                <a:gd name="connsiteY12" fmla="*/ 56270 h 998806"/>
                <a:gd name="connsiteX13" fmla="*/ 956603 w 2166648"/>
                <a:gd name="connsiteY13" fmla="*/ 28135 h 998806"/>
                <a:gd name="connsiteX14" fmla="*/ 998806 w 2166648"/>
                <a:gd name="connsiteY14" fmla="*/ 14067 h 998806"/>
                <a:gd name="connsiteX15" fmla="*/ 1097280 w 2166648"/>
                <a:gd name="connsiteY15" fmla="*/ 0 h 998806"/>
                <a:gd name="connsiteX16" fmla="*/ 1659987 w 2166648"/>
                <a:gd name="connsiteY16" fmla="*/ 14067 h 998806"/>
                <a:gd name="connsiteX17" fmla="*/ 1786596 w 2166648"/>
                <a:gd name="connsiteY17" fmla="*/ 56270 h 998806"/>
                <a:gd name="connsiteX18" fmla="*/ 1871003 w 2166648"/>
                <a:gd name="connsiteY18" fmla="*/ 84406 h 998806"/>
                <a:gd name="connsiteX19" fmla="*/ 1927273 w 2166648"/>
                <a:gd name="connsiteY19" fmla="*/ 168812 h 998806"/>
                <a:gd name="connsiteX20" fmla="*/ 1955409 w 2166648"/>
                <a:gd name="connsiteY20" fmla="*/ 211015 h 998806"/>
                <a:gd name="connsiteX21" fmla="*/ 1997612 w 2166648"/>
                <a:gd name="connsiteY21" fmla="*/ 337624 h 998806"/>
                <a:gd name="connsiteX22" fmla="*/ 2025747 w 2166648"/>
                <a:gd name="connsiteY22" fmla="*/ 422030 h 998806"/>
                <a:gd name="connsiteX23" fmla="*/ 2067950 w 2166648"/>
                <a:gd name="connsiteY23" fmla="*/ 562707 h 998806"/>
                <a:gd name="connsiteX24" fmla="*/ 2096086 w 2166648"/>
                <a:gd name="connsiteY24" fmla="*/ 604910 h 998806"/>
                <a:gd name="connsiteX25" fmla="*/ 2110153 w 2166648"/>
                <a:gd name="connsiteY25" fmla="*/ 661181 h 998806"/>
                <a:gd name="connsiteX26" fmla="*/ 2138289 w 2166648"/>
                <a:gd name="connsiteY26" fmla="*/ 745587 h 998806"/>
                <a:gd name="connsiteX27" fmla="*/ 2166424 w 2166648"/>
                <a:gd name="connsiteY27" fmla="*/ 998806 h 99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6648" h="998806">
                  <a:moveTo>
                    <a:pt x="0" y="478301"/>
                  </a:moveTo>
                  <a:cubicBezTo>
                    <a:pt x="8971" y="471124"/>
                    <a:pt x="87344" y="405093"/>
                    <a:pt x="112541" y="393895"/>
                  </a:cubicBezTo>
                  <a:cubicBezTo>
                    <a:pt x="139642" y="381850"/>
                    <a:pt x="196947" y="365760"/>
                    <a:pt x="196947" y="365760"/>
                  </a:cubicBezTo>
                  <a:cubicBezTo>
                    <a:pt x="211015" y="356381"/>
                    <a:pt x="225948" y="348186"/>
                    <a:pt x="239150" y="337624"/>
                  </a:cubicBezTo>
                  <a:cubicBezTo>
                    <a:pt x="282763" y="302733"/>
                    <a:pt x="251761" y="310218"/>
                    <a:pt x="309489" y="281354"/>
                  </a:cubicBezTo>
                  <a:cubicBezTo>
                    <a:pt x="322752" y="274722"/>
                    <a:pt x="338429" y="273918"/>
                    <a:pt x="351692" y="267286"/>
                  </a:cubicBezTo>
                  <a:cubicBezTo>
                    <a:pt x="366814" y="259725"/>
                    <a:pt x="378773" y="246711"/>
                    <a:pt x="393895" y="239150"/>
                  </a:cubicBezTo>
                  <a:cubicBezTo>
                    <a:pt x="407158" y="232518"/>
                    <a:pt x="422468" y="230924"/>
                    <a:pt x="436098" y="225083"/>
                  </a:cubicBezTo>
                  <a:cubicBezTo>
                    <a:pt x="455373" y="216822"/>
                    <a:pt x="473094" y="205208"/>
                    <a:pt x="492369" y="196947"/>
                  </a:cubicBezTo>
                  <a:cubicBezTo>
                    <a:pt x="577614" y="160414"/>
                    <a:pt x="488303" y="213048"/>
                    <a:pt x="604910" y="154744"/>
                  </a:cubicBezTo>
                  <a:cubicBezTo>
                    <a:pt x="620032" y="147183"/>
                    <a:pt x="631663" y="133476"/>
                    <a:pt x="647113" y="126609"/>
                  </a:cubicBezTo>
                  <a:cubicBezTo>
                    <a:pt x="820298" y="49640"/>
                    <a:pt x="656830" y="133517"/>
                    <a:pt x="787790" y="84406"/>
                  </a:cubicBezTo>
                  <a:cubicBezTo>
                    <a:pt x="807426" y="77042"/>
                    <a:pt x="824166" y="62902"/>
                    <a:pt x="844061" y="56270"/>
                  </a:cubicBezTo>
                  <a:cubicBezTo>
                    <a:pt x="880745" y="44042"/>
                    <a:pt x="919919" y="40363"/>
                    <a:pt x="956603" y="28135"/>
                  </a:cubicBezTo>
                  <a:cubicBezTo>
                    <a:pt x="970671" y="23446"/>
                    <a:pt x="984265" y="16975"/>
                    <a:pt x="998806" y="14067"/>
                  </a:cubicBezTo>
                  <a:cubicBezTo>
                    <a:pt x="1031320" y="7564"/>
                    <a:pt x="1064455" y="4689"/>
                    <a:pt x="1097280" y="0"/>
                  </a:cubicBezTo>
                  <a:lnTo>
                    <a:pt x="1659987" y="14067"/>
                  </a:lnTo>
                  <a:cubicBezTo>
                    <a:pt x="1736021" y="17446"/>
                    <a:pt x="1721979" y="30423"/>
                    <a:pt x="1786596" y="56270"/>
                  </a:cubicBezTo>
                  <a:cubicBezTo>
                    <a:pt x="1814132" y="67285"/>
                    <a:pt x="1871003" y="84406"/>
                    <a:pt x="1871003" y="84406"/>
                  </a:cubicBezTo>
                  <a:lnTo>
                    <a:pt x="1927273" y="168812"/>
                  </a:lnTo>
                  <a:lnTo>
                    <a:pt x="1955409" y="211015"/>
                  </a:lnTo>
                  <a:lnTo>
                    <a:pt x="1997612" y="337624"/>
                  </a:lnTo>
                  <a:lnTo>
                    <a:pt x="2025747" y="422030"/>
                  </a:lnTo>
                  <a:cubicBezTo>
                    <a:pt x="2033611" y="453484"/>
                    <a:pt x="2054252" y="542160"/>
                    <a:pt x="2067950" y="562707"/>
                  </a:cubicBezTo>
                  <a:lnTo>
                    <a:pt x="2096086" y="604910"/>
                  </a:lnTo>
                  <a:cubicBezTo>
                    <a:pt x="2100775" y="623667"/>
                    <a:pt x="2104597" y="642662"/>
                    <a:pt x="2110153" y="661181"/>
                  </a:cubicBezTo>
                  <a:cubicBezTo>
                    <a:pt x="2118675" y="689588"/>
                    <a:pt x="2138289" y="745587"/>
                    <a:pt x="2138289" y="745587"/>
                  </a:cubicBezTo>
                  <a:cubicBezTo>
                    <a:pt x="2171049" y="942153"/>
                    <a:pt x="2166424" y="857353"/>
                    <a:pt x="2166424" y="998806"/>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13" name="Plaque 12"/>
            <p:cNvSpPr/>
            <p:nvPr/>
          </p:nvSpPr>
          <p:spPr>
            <a:xfrm>
              <a:off x="6818652" y="1042795"/>
              <a:ext cx="1219200" cy="1066800"/>
            </a:xfrm>
            <a:prstGeom prst="plaqu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latin typeface="Times New Roman" pitchFamily="18" charset="0"/>
                  <a:cs typeface="Times New Roman" pitchFamily="18" charset="0"/>
                </a:rPr>
                <a:t>N=5</a:t>
              </a:r>
              <a:endParaRPr lang="en-US">
                <a:latin typeface="Times New Roman" pitchFamily="18" charset="0"/>
                <a:cs typeface="Times New Roman" pitchFamily="18" charset="0"/>
              </a:endParaRPr>
            </a:p>
          </p:txBody>
        </p:sp>
        <p:sp>
          <p:nvSpPr>
            <p:cNvPr id="14" name="Freeform 13"/>
            <p:cNvSpPr/>
            <p:nvPr/>
          </p:nvSpPr>
          <p:spPr>
            <a:xfrm>
              <a:off x="4653400" y="1305769"/>
              <a:ext cx="2025747" cy="972025"/>
            </a:xfrm>
            <a:custGeom>
              <a:avLst/>
              <a:gdLst>
                <a:gd name="connsiteX0" fmla="*/ 0 w 2025747"/>
                <a:gd name="connsiteY0" fmla="*/ 972025 h 972025"/>
                <a:gd name="connsiteX1" fmla="*/ 28135 w 2025747"/>
                <a:gd name="connsiteY1" fmla="*/ 592197 h 972025"/>
                <a:gd name="connsiteX2" fmla="*/ 56270 w 2025747"/>
                <a:gd name="connsiteY2" fmla="*/ 493723 h 972025"/>
                <a:gd name="connsiteX3" fmla="*/ 70338 w 2025747"/>
                <a:gd name="connsiteY3" fmla="*/ 437453 h 972025"/>
                <a:gd name="connsiteX4" fmla="*/ 84406 w 2025747"/>
                <a:gd name="connsiteY4" fmla="*/ 353046 h 972025"/>
                <a:gd name="connsiteX5" fmla="*/ 140677 w 2025747"/>
                <a:gd name="connsiteY5" fmla="*/ 268640 h 972025"/>
                <a:gd name="connsiteX6" fmla="*/ 154744 w 2025747"/>
                <a:gd name="connsiteY6" fmla="*/ 226437 h 972025"/>
                <a:gd name="connsiteX7" fmla="*/ 267286 w 2025747"/>
                <a:gd name="connsiteY7" fmla="*/ 142031 h 972025"/>
                <a:gd name="connsiteX8" fmla="*/ 295421 w 2025747"/>
                <a:gd name="connsiteY8" fmla="*/ 99828 h 972025"/>
                <a:gd name="connsiteX9" fmla="*/ 351692 w 2025747"/>
                <a:gd name="connsiteY9" fmla="*/ 85760 h 972025"/>
                <a:gd name="connsiteX10" fmla="*/ 436098 w 2025747"/>
                <a:gd name="connsiteY10" fmla="*/ 57625 h 972025"/>
                <a:gd name="connsiteX11" fmla="*/ 506437 w 2025747"/>
                <a:gd name="connsiteY11" fmla="*/ 43557 h 972025"/>
                <a:gd name="connsiteX12" fmla="*/ 618978 w 2025747"/>
                <a:gd name="connsiteY12" fmla="*/ 15422 h 972025"/>
                <a:gd name="connsiteX13" fmla="*/ 1111347 w 2025747"/>
                <a:gd name="connsiteY13" fmla="*/ 1354 h 972025"/>
                <a:gd name="connsiteX14" fmla="*/ 2025747 w 2025747"/>
                <a:gd name="connsiteY14" fmla="*/ 1354 h 97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5747" h="972025">
                  <a:moveTo>
                    <a:pt x="0" y="972025"/>
                  </a:moveTo>
                  <a:cubicBezTo>
                    <a:pt x="38266" y="780684"/>
                    <a:pt x="-4068" y="1010821"/>
                    <a:pt x="28135" y="592197"/>
                  </a:cubicBezTo>
                  <a:cubicBezTo>
                    <a:pt x="30449" y="562114"/>
                    <a:pt x="47862" y="523150"/>
                    <a:pt x="56270" y="493723"/>
                  </a:cubicBezTo>
                  <a:cubicBezTo>
                    <a:pt x="61581" y="475133"/>
                    <a:pt x="66546" y="456412"/>
                    <a:pt x="70338" y="437453"/>
                  </a:cubicBezTo>
                  <a:cubicBezTo>
                    <a:pt x="75932" y="409483"/>
                    <a:pt x="73435" y="379376"/>
                    <a:pt x="84406" y="353046"/>
                  </a:cubicBezTo>
                  <a:cubicBezTo>
                    <a:pt x="97412" y="321833"/>
                    <a:pt x="140677" y="268640"/>
                    <a:pt x="140677" y="268640"/>
                  </a:cubicBezTo>
                  <a:cubicBezTo>
                    <a:pt x="145366" y="254572"/>
                    <a:pt x="145847" y="238300"/>
                    <a:pt x="154744" y="226437"/>
                  </a:cubicBezTo>
                  <a:cubicBezTo>
                    <a:pt x="208626" y="154595"/>
                    <a:pt x="205676" y="162568"/>
                    <a:pt x="267286" y="142031"/>
                  </a:cubicBezTo>
                  <a:cubicBezTo>
                    <a:pt x="276664" y="127963"/>
                    <a:pt x="281353" y="109206"/>
                    <a:pt x="295421" y="99828"/>
                  </a:cubicBezTo>
                  <a:cubicBezTo>
                    <a:pt x="311508" y="89103"/>
                    <a:pt x="333173" y="91316"/>
                    <a:pt x="351692" y="85760"/>
                  </a:cubicBezTo>
                  <a:cubicBezTo>
                    <a:pt x="380098" y="77238"/>
                    <a:pt x="407017" y="63441"/>
                    <a:pt x="436098" y="57625"/>
                  </a:cubicBezTo>
                  <a:cubicBezTo>
                    <a:pt x="459544" y="52936"/>
                    <a:pt x="483139" y="48934"/>
                    <a:pt x="506437" y="43557"/>
                  </a:cubicBezTo>
                  <a:cubicBezTo>
                    <a:pt x="544115" y="34862"/>
                    <a:pt x="580326" y="16526"/>
                    <a:pt x="618978" y="15422"/>
                  </a:cubicBezTo>
                  <a:lnTo>
                    <a:pt x="1111347" y="1354"/>
                  </a:lnTo>
                  <a:cubicBezTo>
                    <a:pt x="1416132" y="-1694"/>
                    <a:pt x="1720947" y="1354"/>
                    <a:pt x="2025747" y="1354"/>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15" name="TextBox 14"/>
            <p:cNvSpPr txBox="1"/>
            <p:nvPr/>
          </p:nvSpPr>
          <p:spPr>
            <a:xfrm>
              <a:off x="5347406" y="2568133"/>
              <a:ext cx="3672840" cy="646331"/>
            </a:xfrm>
            <a:prstGeom prst="rect">
              <a:avLst/>
            </a:prstGeom>
            <a:noFill/>
          </p:spPr>
          <p:txBody>
            <a:bodyPr wrap="square" rtlCol="0">
              <a:spAutoFit/>
            </a:bodyPr>
            <a:lstStyle/>
            <a:p>
              <a:pPr algn="just"/>
              <a:r>
                <a:rPr lang="en-US" smtClean="0">
                  <a:latin typeface="Times New Roman" pitchFamily="18" charset="0"/>
                  <a:cs typeface="Times New Roman" pitchFamily="18" charset="0"/>
                </a:rPr>
                <a:t>Truyền tham trị: Sau khi thoát khỏi hàm nó vẫn giữ giá trị gốc (N vẫn =5)</a:t>
              </a:r>
              <a:endParaRPr lang="en-US">
                <a:latin typeface="Times New Roman" pitchFamily="18" charset="0"/>
                <a:cs typeface="Times New Roman" pitchFamily="18" charset="0"/>
              </a:endParaRPr>
            </a:p>
          </p:txBody>
        </p:sp>
        <p:sp>
          <p:nvSpPr>
            <p:cNvPr id="16" name="Rectangle 15"/>
            <p:cNvSpPr/>
            <p:nvPr/>
          </p:nvSpPr>
          <p:spPr>
            <a:xfrm>
              <a:off x="3352800" y="4267200"/>
              <a:ext cx="1600200" cy="1828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FF0000"/>
                </a:solidFill>
                <a:latin typeface="Times New Roman" pitchFamily="18" charset="0"/>
                <a:cs typeface="Times New Roman" pitchFamily="18" charset="0"/>
              </a:endParaRPr>
            </a:p>
          </p:txBody>
        </p:sp>
        <p:sp>
          <p:nvSpPr>
            <p:cNvPr id="17" name="TextBox 16"/>
            <p:cNvSpPr txBox="1"/>
            <p:nvPr/>
          </p:nvSpPr>
          <p:spPr>
            <a:xfrm>
              <a:off x="3486692" y="5181600"/>
              <a:ext cx="1390124" cy="646331"/>
            </a:xfrm>
            <a:prstGeom prst="rect">
              <a:avLst/>
            </a:prstGeom>
            <a:noFill/>
          </p:spPr>
          <p:txBody>
            <a:bodyPr wrap="none" rtlCol="0">
              <a:spAutoFit/>
            </a:bodyPr>
            <a:lstStyle/>
            <a:p>
              <a:r>
                <a:rPr lang="en-US" b="1" smtClean="0">
                  <a:solidFill>
                    <a:srgbClr val="FF0000"/>
                  </a:solidFill>
                  <a:latin typeface="Times New Roman" pitchFamily="18" charset="0"/>
                  <a:cs typeface="Times New Roman" pitchFamily="18" charset="0"/>
                </a:rPr>
                <a:t>Hàm nào đó</a:t>
              </a:r>
            </a:p>
            <a:p>
              <a:r>
                <a:rPr lang="en-US" b="1" smtClean="0">
                  <a:solidFill>
                    <a:srgbClr val="FF0000"/>
                  </a:solidFill>
                  <a:latin typeface="Times New Roman" pitchFamily="18" charset="0"/>
                  <a:cs typeface="Times New Roman" pitchFamily="18" charset="0"/>
                </a:rPr>
                <a:t>Đổi N = 8</a:t>
              </a:r>
              <a:endParaRPr lang="en-US" b="1">
                <a:solidFill>
                  <a:srgbClr val="FF0000"/>
                </a:solidFill>
                <a:latin typeface="Times New Roman" pitchFamily="18" charset="0"/>
                <a:cs typeface="Times New Roman" pitchFamily="18" charset="0"/>
              </a:endParaRPr>
            </a:p>
          </p:txBody>
        </p:sp>
        <p:sp>
          <p:nvSpPr>
            <p:cNvPr id="18" name="Plaque 17"/>
            <p:cNvSpPr/>
            <p:nvPr/>
          </p:nvSpPr>
          <p:spPr>
            <a:xfrm>
              <a:off x="457200" y="3962400"/>
              <a:ext cx="1219200" cy="1066800"/>
            </a:xfrm>
            <a:prstGeom prst="plaqu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latin typeface="Times New Roman" pitchFamily="18" charset="0"/>
                  <a:cs typeface="Times New Roman" pitchFamily="18" charset="0"/>
                </a:rPr>
                <a:t>N=5</a:t>
              </a:r>
              <a:endParaRPr lang="en-US">
                <a:latin typeface="Times New Roman" pitchFamily="18" charset="0"/>
                <a:cs typeface="Times New Roman" pitchFamily="18" charset="0"/>
              </a:endParaRPr>
            </a:p>
          </p:txBody>
        </p:sp>
        <p:sp>
          <p:nvSpPr>
            <p:cNvPr id="19" name="Freeform 18"/>
            <p:cNvSpPr/>
            <p:nvPr/>
          </p:nvSpPr>
          <p:spPr>
            <a:xfrm>
              <a:off x="1529862" y="3869788"/>
              <a:ext cx="2166648" cy="998806"/>
            </a:xfrm>
            <a:custGeom>
              <a:avLst/>
              <a:gdLst>
                <a:gd name="connsiteX0" fmla="*/ 0 w 2166648"/>
                <a:gd name="connsiteY0" fmla="*/ 478301 h 998806"/>
                <a:gd name="connsiteX1" fmla="*/ 112541 w 2166648"/>
                <a:gd name="connsiteY1" fmla="*/ 393895 h 998806"/>
                <a:gd name="connsiteX2" fmla="*/ 196947 w 2166648"/>
                <a:gd name="connsiteY2" fmla="*/ 365760 h 998806"/>
                <a:gd name="connsiteX3" fmla="*/ 239150 w 2166648"/>
                <a:gd name="connsiteY3" fmla="*/ 337624 h 998806"/>
                <a:gd name="connsiteX4" fmla="*/ 309489 w 2166648"/>
                <a:gd name="connsiteY4" fmla="*/ 281354 h 998806"/>
                <a:gd name="connsiteX5" fmla="*/ 351692 w 2166648"/>
                <a:gd name="connsiteY5" fmla="*/ 267286 h 998806"/>
                <a:gd name="connsiteX6" fmla="*/ 393895 w 2166648"/>
                <a:gd name="connsiteY6" fmla="*/ 239150 h 998806"/>
                <a:gd name="connsiteX7" fmla="*/ 436098 w 2166648"/>
                <a:gd name="connsiteY7" fmla="*/ 225083 h 998806"/>
                <a:gd name="connsiteX8" fmla="*/ 492369 w 2166648"/>
                <a:gd name="connsiteY8" fmla="*/ 196947 h 998806"/>
                <a:gd name="connsiteX9" fmla="*/ 604910 w 2166648"/>
                <a:gd name="connsiteY9" fmla="*/ 154744 h 998806"/>
                <a:gd name="connsiteX10" fmla="*/ 647113 w 2166648"/>
                <a:gd name="connsiteY10" fmla="*/ 126609 h 998806"/>
                <a:gd name="connsiteX11" fmla="*/ 787790 w 2166648"/>
                <a:gd name="connsiteY11" fmla="*/ 84406 h 998806"/>
                <a:gd name="connsiteX12" fmla="*/ 844061 w 2166648"/>
                <a:gd name="connsiteY12" fmla="*/ 56270 h 998806"/>
                <a:gd name="connsiteX13" fmla="*/ 956603 w 2166648"/>
                <a:gd name="connsiteY13" fmla="*/ 28135 h 998806"/>
                <a:gd name="connsiteX14" fmla="*/ 998806 w 2166648"/>
                <a:gd name="connsiteY14" fmla="*/ 14067 h 998806"/>
                <a:gd name="connsiteX15" fmla="*/ 1097280 w 2166648"/>
                <a:gd name="connsiteY15" fmla="*/ 0 h 998806"/>
                <a:gd name="connsiteX16" fmla="*/ 1659987 w 2166648"/>
                <a:gd name="connsiteY16" fmla="*/ 14067 h 998806"/>
                <a:gd name="connsiteX17" fmla="*/ 1786596 w 2166648"/>
                <a:gd name="connsiteY17" fmla="*/ 56270 h 998806"/>
                <a:gd name="connsiteX18" fmla="*/ 1871003 w 2166648"/>
                <a:gd name="connsiteY18" fmla="*/ 84406 h 998806"/>
                <a:gd name="connsiteX19" fmla="*/ 1927273 w 2166648"/>
                <a:gd name="connsiteY19" fmla="*/ 168812 h 998806"/>
                <a:gd name="connsiteX20" fmla="*/ 1955409 w 2166648"/>
                <a:gd name="connsiteY20" fmla="*/ 211015 h 998806"/>
                <a:gd name="connsiteX21" fmla="*/ 1997612 w 2166648"/>
                <a:gd name="connsiteY21" fmla="*/ 337624 h 998806"/>
                <a:gd name="connsiteX22" fmla="*/ 2025747 w 2166648"/>
                <a:gd name="connsiteY22" fmla="*/ 422030 h 998806"/>
                <a:gd name="connsiteX23" fmla="*/ 2067950 w 2166648"/>
                <a:gd name="connsiteY23" fmla="*/ 562707 h 998806"/>
                <a:gd name="connsiteX24" fmla="*/ 2096086 w 2166648"/>
                <a:gd name="connsiteY24" fmla="*/ 604910 h 998806"/>
                <a:gd name="connsiteX25" fmla="*/ 2110153 w 2166648"/>
                <a:gd name="connsiteY25" fmla="*/ 661181 h 998806"/>
                <a:gd name="connsiteX26" fmla="*/ 2138289 w 2166648"/>
                <a:gd name="connsiteY26" fmla="*/ 745587 h 998806"/>
                <a:gd name="connsiteX27" fmla="*/ 2166424 w 2166648"/>
                <a:gd name="connsiteY27" fmla="*/ 998806 h 99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6648" h="998806">
                  <a:moveTo>
                    <a:pt x="0" y="478301"/>
                  </a:moveTo>
                  <a:cubicBezTo>
                    <a:pt x="8971" y="471124"/>
                    <a:pt x="87344" y="405093"/>
                    <a:pt x="112541" y="393895"/>
                  </a:cubicBezTo>
                  <a:cubicBezTo>
                    <a:pt x="139642" y="381850"/>
                    <a:pt x="196947" y="365760"/>
                    <a:pt x="196947" y="365760"/>
                  </a:cubicBezTo>
                  <a:cubicBezTo>
                    <a:pt x="211015" y="356381"/>
                    <a:pt x="225948" y="348186"/>
                    <a:pt x="239150" y="337624"/>
                  </a:cubicBezTo>
                  <a:cubicBezTo>
                    <a:pt x="282763" y="302733"/>
                    <a:pt x="251761" y="310218"/>
                    <a:pt x="309489" y="281354"/>
                  </a:cubicBezTo>
                  <a:cubicBezTo>
                    <a:pt x="322752" y="274722"/>
                    <a:pt x="338429" y="273918"/>
                    <a:pt x="351692" y="267286"/>
                  </a:cubicBezTo>
                  <a:cubicBezTo>
                    <a:pt x="366814" y="259725"/>
                    <a:pt x="378773" y="246711"/>
                    <a:pt x="393895" y="239150"/>
                  </a:cubicBezTo>
                  <a:cubicBezTo>
                    <a:pt x="407158" y="232518"/>
                    <a:pt x="422468" y="230924"/>
                    <a:pt x="436098" y="225083"/>
                  </a:cubicBezTo>
                  <a:cubicBezTo>
                    <a:pt x="455373" y="216822"/>
                    <a:pt x="473094" y="205208"/>
                    <a:pt x="492369" y="196947"/>
                  </a:cubicBezTo>
                  <a:cubicBezTo>
                    <a:pt x="577614" y="160414"/>
                    <a:pt x="488303" y="213048"/>
                    <a:pt x="604910" y="154744"/>
                  </a:cubicBezTo>
                  <a:cubicBezTo>
                    <a:pt x="620032" y="147183"/>
                    <a:pt x="631663" y="133476"/>
                    <a:pt x="647113" y="126609"/>
                  </a:cubicBezTo>
                  <a:cubicBezTo>
                    <a:pt x="820298" y="49640"/>
                    <a:pt x="656830" y="133517"/>
                    <a:pt x="787790" y="84406"/>
                  </a:cubicBezTo>
                  <a:cubicBezTo>
                    <a:pt x="807426" y="77042"/>
                    <a:pt x="824166" y="62902"/>
                    <a:pt x="844061" y="56270"/>
                  </a:cubicBezTo>
                  <a:cubicBezTo>
                    <a:pt x="880745" y="44042"/>
                    <a:pt x="919919" y="40363"/>
                    <a:pt x="956603" y="28135"/>
                  </a:cubicBezTo>
                  <a:cubicBezTo>
                    <a:pt x="970671" y="23446"/>
                    <a:pt x="984265" y="16975"/>
                    <a:pt x="998806" y="14067"/>
                  </a:cubicBezTo>
                  <a:cubicBezTo>
                    <a:pt x="1031320" y="7564"/>
                    <a:pt x="1064455" y="4689"/>
                    <a:pt x="1097280" y="0"/>
                  </a:cubicBezTo>
                  <a:lnTo>
                    <a:pt x="1659987" y="14067"/>
                  </a:lnTo>
                  <a:cubicBezTo>
                    <a:pt x="1736021" y="17446"/>
                    <a:pt x="1721979" y="30423"/>
                    <a:pt x="1786596" y="56270"/>
                  </a:cubicBezTo>
                  <a:cubicBezTo>
                    <a:pt x="1814132" y="67285"/>
                    <a:pt x="1871003" y="84406"/>
                    <a:pt x="1871003" y="84406"/>
                  </a:cubicBezTo>
                  <a:lnTo>
                    <a:pt x="1927273" y="168812"/>
                  </a:lnTo>
                  <a:lnTo>
                    <a:pt x="1955409" y="211015"/>
                  </a:lnTo>
                  <a:lnTo>
                    <a:pt x="1997612" y="337624"/>
                  </a:lnTo>
                  <a:lnTo>
                    <a:pt x="2025747" y="422030"/>
                  </a:lnTo>
                  <a:cubicBezTo>
                    <a:pt x="2033611" y="453484"/>
                    <a:pt x="2054252" y="542160"/>
                    <a:pt x="2067950" y="562707"/>
                  </a:cubicBezTo>
                  <a:lnTo>
                    <a:pt x="2096086" y="604910"/>
                  </a:lnTo>
                  <a:cubicBezTo>
                    <a:pt x="2100775" y="623667"/>
                    <a:pt x="2104597" y="642662"/>
                    <a:pt x="2110153" y="661181"/>
                  </a:cubicBezTo>
                  <a:cubicBezTo>
                    <a:pt x="2118675" y="689588"/>
                    <a:pt x="2138289" y="745587"/>
                    <a:pt x="2138289" y="745587"/>
                  </a:cubicBezTo>
                  <a:cubicBezTo>
                    <a:pt x="2171049" y="942153"/>
                    <a:pt x="2166424" y="857353"/>
                    <a:pt x="2166424" y="998806"/>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20" name="Plaque 19"/>
            <p:cNvSpPr/>
            <p:nvPr/>
          </p:nvSpPr>
          <p:spPr>
            <a:xfrm>
              <a:off x="6705600" y="3633595"/>
              <a:ext cx="1219200" cy="1066800"/>
            </a:xfrm>
            <a:prstGeom prst="plaqu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latin typeface="Times New Roman" pitchFamily="18" charset="0"/>
                  <a:cs typeface="Times New Roman" pitchFamily="18" charset="0"/>
                </a:rPr>
                <a:t>N=8</a:t>
              </a:r>
              <a:endParaRPr lang="en-US">
                <a:latin typeface="Times New Roman" pitchFamily="18" charset="0"/>
                <a:cs typeface="Times New Roman" pitchFamily="18" charset="0"/>
              </a:endParaRPr>
            </a:p>
          </p:txBody>
        </p:sp>
        <p:sp>
          <p:nvSpPr>
            <p:cNvPr id="21" name="Freeform 20"/>
            <p:cNvSpPr/>
            <p:nvPr/>
          </p:nvSpPr>
          <p:spPr>
            <a:xfrm>
              <a:off x="4540348" y="3896569"/>
              <a:ext cx="2025747" cy="972025"/>
            </a:xfrm>
            <a:custGeom>
              <a:avLst/>
              <a:gdLst>
                <a:gd name="connsiteX0" fmla="*/ 0 w 2025747"/>
                <a:gd name="connsiteY0" fmla="*/ 972025 h 972025"/>
                <a:gd name="connsiteX1" fmla="*/ 28135 w 2025747"/>
                <a:gd name="connsiteY1" fmla="*/ 592197 h 972025"/>
                <a:gd name="connsiteX2" fmla="*/ 56270 w 2025747"/>
                <a:gd name="connsiteY2" fmla="*/ 493723 h 972025"/>
                <a:gd name="connsiteX3" fmla="*/ 70338 w 2025747"/>
                <a:gd name="connsiteY3" fmla="*/ 437453 h 972025"/>
                <a:gd name="connsiteX4" fmla="*/ 84406 w 2025747"/>
                <a:gd name="connsiteY4" fmla="*/ 353046 h 972025"/>
                <a:gd name="connsiteX5" fmla="*/ 140677 w 2025747"/>
                <a:gd name="connsiteY5" fmla="*/ 268640 h 972025"/>
                <a:gd name="connsiteX6" fmla="*/ 154744 w 2025747"/>
                <a:gd name="connsiteY6" fmla="*/ 226437 h 972025"/>
                <a:gd name="connsiteX7" fmla="*/ 267286 w 2025747"/>
                <a:gd name="connsiteY7" fmla="*/ 142031 h 972025"/>
                <a:gd name="connsiteX8" fmla="*/ 295421 w 2025747"/>
                <a:gd name="connsiteY8" fmla="*/ 99828 h 972025"/>
                <a:gd name="connsiteX9" fmla="*/ 351692 w 2025747"/>
                <a:gd name="connsiteY9" fmla="*/ 85760 h 972025"/>
                <a:gd name="connsiteX10" fmla="*/ 436098 w 2025747"/>
                <a:gd name="connsiteY10" fmla="*/ 57625 h 972025"/>
                <a:gd name="connsiteX11" fmla="*/ 506437 w 2025747"/>
                <a:gd name="connsiteY11" fmla="*/ 43557 h 972025"/>
                <a:gd name="connsiteX12" fmla="*/ 618978 w 2025747"/>
                <a:gd name="connsiteY12" fmla="*/ 15422 h 972025"/>
                <a:gd name="connsiteX13" fmla="*/ 1111347 w 2025747"/>
                <a:gd name="connsiteY13" fmla="*/ 1354 h 972025"/>
                <a:gd name="connsiteX14" fmla="*/ 2025747 w 2025747"/>
                <a:gd name="connsiteY14" fmla="*/ 1354 h 97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5747" h="972025">
                  <a:moveTo>
                    <a:pt x="0" y="972025"/>
                  </a:moveTo>
                  <a:cubicBezTo>
                    <a:pt x="38266" y="780684"/>
                    <a:pt x="-4068" y="1010821"/>
                    <a:pt x="28135" y="592197"/>
                  </a:cubicBezTo>
                  <a:cubicBezTo>
                    <a:pt x="30449" y="562114"/>
                    <a:pt x="47862" y="523150"/>
                    <a:pt x="56270" y="493723"/>
                  </a:cubicBezTo>
                  <a:cubicBezTo>
                    <a:pt x="61581" y="475133"/>
                    <a:pt x="66546" y="456412"/>
                    <a:pt x="70338" y="437453"/>
                  </a:cubicBezTo>
                  <a:cubicBezTo>
                    <a:pt x="75932" y="409483"/>
                    <a:pt x="73435" y="379376"/>
                    <a:pt x="84406" y="353046"/>
                  </a:cubicBezTo>
                  <a:cubicBezTo>
                    <a:pt x="97412" y="321833"/>
                    <a:pt x="140677" y="268640"/>
                    <a:pt x="140677" y="268640"/>
                  </a:cubicBezTo>
                  <a:cubicBezTo>
                    <a:pt x="145366" y="254572"/>
                    <a:pt x="145847" y="238300"/>
                    <a:pt x="154744" y="226437"/>
                  </a:cubicBezTo>
                  <a:cubicBezTo>
                    <a:pt x="208626" y="154595"/>
                    <a:pt x="205676" y="162568"/>
                    <a:pt x="267286" y="142031"/>
                  </a:cubicBezTo>
                  <a:cubicBezTo>
                    <a:pt x="276664" y="127963"/>
                    <a:pt x="281353" y="109206"/>
                    <a:pt x="295421" y="99828"/>
                  </a:cubicBezTo>
                  <a:cubicBezTo>
                    <a:pt x="311508" y="89103"/>
                    <a:pt x="333173" y="91316"/>
                    <a:pt x="351692" y="85760"/>
                  </a:cubicBezTo>
                  <a:cubicBezTo>
                    <a:pt x="380098" y="77238"/>
                    <a:pt x="407017" y="63441"/>
                    <a:pt x="436098" y="57625"/>
                  </a:cubicBezTo>
                  <a:cubicBezTo>
                    <a:pt x="459544" y="52936"/>
                    <a:pt x="483139" y="48934"/>
                    <a:pt x="506437" y="43557"/>
                  </a:cubicBezTo>
                  <a:cubicBezTo>
                    <a:pt x="544115" y="34862"/>
                    <a:pt x="580326" y="16526"/>
                    <a:pt x="618978" y="15422"/>
                  </a:cubicBezTo>
                  <a:lnTo>
                    <a:pt x="1111347" y="1354"/>
                  </a:lnTo>
                  <a:cubicBezTo>
                    <a:pt x="1416132" y="-1694"/>
                    <a:pt x="1720947" y="1354"/>
                    <a:pt x="2025747" y="1354"/>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22" name="TextBox 21"/>
            <p:cNvSpPr txBox="1"/>
            <p:nvPr/>
          </p:nvSpPr>
          <p:spPr>
            <a:xfrm>
              <a:off x="5234354" y="5158933"/>
              <a:ext cx="3672840" cy="923330"/>
            </a:xfrm>
            <a:prstGeom prst="rect">
              <a:avLst/>
            </a:prstGeom>
            <a:noFill/>
          </p:spPr>
          <p:txBody>
            <a:bodyPr wrap="square" rtlCol="0">
              <a:spAutoFit/>
            </a:bodyPr>
            <a:lstStyle/>
            <a:p>
              <a:pPr algn="just"/>
              <a:r>
                <a:rPr lang="en-US" smtClean="0">
                  <a:latin typeface="Times New Roman" pitchFamily="18" charset="0"/>
                  <a:cs typeface="Times New Roman" pitchFamily="18" charset="0"/>
                </a:rPr>
                <a:t>Truyền tham biến: Sau khi thoát khỏi hàm, nó sẽ lấy giá trị bị thay đổi trong hàm (N bị đổi thành 8)</a:t>
              </a:r>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886989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616</Words>
  <Application>Microsoft Office PowerPoint</Application>
  <PresentationFormat>On-screen Show (4:3)</PresentationFormat>
  <Paragraphs>104</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521</cp:revision>
  <dcterms:created xsi:type="dcterms:W3CDTF">2011-04-06T04:04:31Z</dcterms:created>
  <dcterms:modified xsi:type="dcterms:W3CDTF">2016-10-06T15:27:59Z</dcterms:modified>
</cp:coreProperties>
</file>