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1" r:id="rId3"/>
    <p:sldId id="262" r:id="rId4"/>
    <p:sldId id="273" r:id="rId5"/>
    <p:sldId id="272" r:id="rId6"/>
    <p:sldId id="263" r:id="rId7"/>
    <p:sldId id="277" r:id="rId8"/>
    <p:sldId id="278" r:id="rId9"/>
    <p:sldId id="274" r:id="rId10"/>
    <p:sldId id="264" r:id="rId11"/>
    <p:sldId id="275" r:id="rId12"/>
    <p:sldId id="276" r:id="rId13"/>
    <p:sldId id="260"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294" autoAdjust="0"/>
    <p:restoredTop sz="94671" autoAdjust="0"/>
  </p:normalViewPr>
  <p:slideViewPr>
    <p:cSldViewPr>
      <p:cViewPr varScale="1">
        <p:scale>
          <a:sx n="70" d="100"/>
          <a:sy n="70" d="100"/>
        </p:scale>
        <p:origin x="990" y="6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9F7025-33D9-4E9F-9955-A14222A03D05}" type="datetimeFigureOut">
              <a:rPr lang="en-US" smtClean="0"/>
              <a:t>06/10/2016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D3E3EA-CC6A-448F-83C3-9A526F33CF9E}" type="slidenum">
              <a:rPr lang="en-US" smtClean="0"/>
              <a:t>‹#›</a:t>
            </a:fld>
            <a:endParaRPr lang="en-US"/>
          </a:p>
        </p:txBody>
      </p:sp>
    </p:spTree>
    <p:extLst>
      <p:ext uri="{BB962C8B-B14F-4D97-AF65-F5344CB8AC3E}">
        <p14:creationId xmlns:p14="http://schemas.microsoft.com/office/powerpoint/2010/main" val="13525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D3E3EA-CC6A-448F-83C3-9A526F33CF9E}" type="slidenum">
              <a:rPr lang="en-US" smtClean="0"/>
              <a:t>1</a:t>
            </a:fld>
            <a:endParaRPr lang="en-US"/>
          </a:p>
        </p:txBody>
      </p:sp>
    </p:spTree>
    <p:extLst>
      <p:ext uri="{BB962C8B-B14F-4D97-AF65-F5344CB8AC3E}">
        <p14:creationId xmlns:p14="http://schemas.microsoft.com/office/powerpoint/2010/main" val="4261854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13</a:t>
            </a:fld>
            <a:endParaRPr lang="en-US"/>
          </a:p>
        </p:txBody>
      </p:sp>
    </p:spTree>
    <p:extLst>
      <p:ext uri="{BB962C8B-B14F-4D97-AF65-F5344CB8AC3E}">
        <p14:creationId xmlns:p14="http://schemas.microsoft.com/office/powerpoint/2010/main" val="142786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mailto:duythanhcse@gmail.com"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06/10/2016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63672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06/10/2016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94119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06/10/2016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23121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Rectangle 37"/>
          <p:cNvSpPr>
            <a:spLocks noChangeArrowheads="1"/>
          </p:cNvSpPr>
          <p:nvPr userDrawn="1"/>
        </p:nvSpPr>
        <p:spPr bwMode="auto">
          <a:xfrm flipH="1">
            <a:off x="0" y="6504057"/>
            <a:ext cx="9144000" cy="353943"/>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r">
              <a:lnSpc>
                <a:spcPct val="180000"/>
              </a:lnSpc>
            </a:pPr>
            <a:endParaRPr lang="en-US" sz="1100" b="1" baseline="0" smtClean="0">
              <a:solidFill>
                <a:srgbClr val="0070C0"/>
              </a:solidFill>
              <a:latin typeface="Times New Roman" pitchFamily="18" charset="0"/>
              <a:cs typeface="Times New Roman" pitchFamily="18" charset="0"/>
            </a:endParaRPr>
          </a:p>
        </p:txBody>
      </p:sp>
      <p:sp>
        <p:nvSpPr>
          <p:cNvPr id="11" name="Slide Number Placeholder 5"/>
          <p:cNvSpPr>
            <a:spLocks noGrp="1"/>
          </p:cNvSpPr>
          <p:nvPr>
            <p:ph type="sldNum" sz="quarter" idx="12"/>
          </p:nvPr>
        </p:nvSpPr>
        <p:spPr>
          <a:xfrm>
            <a:off x="6553200" y="6467475"/>
            <a:ext cx="2133600" cy="365125"/>
          </a:xfrm>
        </p:spPr>
        <p:txBody>
          <a:bodyPr/>
          <a:lstStyle>
            <a:lvl1pPr>
              <a:defRPr sz="1600" b="1">
                <a:solidFill>
                  <a:srgbClr val="002060"/>
                </a:solidFill>
              </a:defRPr>
            </a:lvl1pPr>
          </a:lstStyle>
          <a:p>
            <a:fld id="{48FE5571-560F-4DFC-BA97-61ACA5F7ADE1}" type="slidenum">
              <a:rPr lang="en-US" smtClean="0"/>
              <a:pPr/>
              <a:t>‹#›</a:t>
            </a:fld>
            <a:endParaRPr lang="en-US"/>
          </a:p>
        </p:txBody>
      </p:sp>
      <p:sp>
        <p:nvSpPr>
          <p:cNvPr id="12" name="Rectangle 11"/>
          <p:cNvSpPr>
            <a:spLocks noChangeArrowheads="1"/>
          </p:cNvSpPr>
          <p:nvPr userDrawn="1"/>
        </p:nvSpPr>
        <p:spPr bwMode="auto">
          <a:xfrm>
            <a:off x="0" y="0"/>
            <a:ext cx="9144000" cy="424732"/>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smtClean="0">
                <a:solidFill>
                  <a:schemeClr val="tx2"/>
                </a:solidFill>
                <a:latin typeface="Cambria" panose="02040503050406030204" pitchFamily="18" charset="0"/>
              </a:rPr>
              <a:t>Lập</a:t>
            </a:r>
            <a:r>
              <a:rPr lang="en-US" sz="1400" b="1" baseline="0" smtClean="0">
                <a:solidFill>
                  <a:schemeClr val="tx2"/>
                </a:solidFill>
                <a:latin typeface="Cambria" panose="02040503050406030204" pitchFamily="18" charset="0"/>
              </a:rPr>
              <a:t> trình C# trong 5 tuần</a:t>
            </a:r>
            <a:endParaRPr lang="en-US" sz="1400" b="1" baseline="0" smtClean="0">
              <a:solidFill>
                <a:srgbClr val="0070C0"/>
              </a:solidFill>
              <a:latin typeface="Cambria" panose="02040503050406030204" pitchFamily="18" charset="0"/>
              <a:cs typeface="Times New Roman" pitchFamily="18" charset="0"/>
            </a:endParaRPr>
          </a:p>
        </p:txBody>
      </p:sp>
      <p:sp>
        <p:nvSpPr>
          <p:cNvPr id="3" name="TextBox 2"/>
          <p:cNvSpPr txBox="1"/>
          <p:nvPr userDrawn="1"/>
        </p:nvSpPr>
        <p:spPr>
          <a:xfrm>
            <a:off x="-76200" y="6565612"/>
            <a:ext cx="4619406" cy="292388"/>
          </a:xfrm>
          <a:prstGeom prst="rect">
            <a:avLst/>
          </a:prstGeom>
          <a:noFill/>
        </p:spPr>
        <p:txBody>
          <a:bodyPr wrap="none" rtlCol="0">
            <a:spAutoFit/>
          </a:bodyPr>
          <a:lstStyle/>
          <a:p>
            <a:pPr algn="ctr"/>
            <a:r>
              <a:rPr lang="en-US" sz="1300" b="1" smtClean="0">
                <a:solidFill>
                  <a:srgbClr val="002060"/>
                </a:solidFill>
                <a:latin typeface="Cambria" panose="02040503050406030204" pitchFamily="18" charset="0"/>
              </a:rPr>
              <a:t>Trần</a:t>
            </a:r>
            <a:r>
              <a:rPr lang="en-US" sz="1300" b="1" baseline="0" smtClean="0">
                <a:solidFill>
                  <a:srgbClr val="002060"/>
                </a:solidFill>
                <a:latin typeface="Cambria" panose="02040503050406030204" pitchFamily="18" charset="0"/>
              </a:rPr>
              <a:t> Duy Thanh – </a:t>
            </a:r>
            <a:r>
              <a:rPr lang="en-US" sz="1300" b="1" baseline="0" smtClean="0">
                <a:solidFill>
                  <a:srgbClr val="002060"/>
                </a:solidFill>
                <a:latin typeface="Cambria" panose="02040503050406030204" pitchFamily="18" charset="0"/>
                <a:hlinkClick r:id="rId2"/>
              </a:rPr>
              <a:t>duythanhcse@gmail.com</a:t>
            </a:r>
            <a:r>
              <a:rPr lang="en-US" sz="1300" b="1" baseline="0" smtClean="0">
                <a:solidFill>
                  <a:srgbClr val="002060"/>
                </a:solidFill>
                <a:latin typeface="Cambria" panose="02040503050406030204" pitchFamily="18" charset="0"/>
              </a:rPr>
              <a:t> - 0987773061</a:t>
            </a:r>
            <a:endParaRPr lang="en-US" sz="1300" b="1">
              <a:solidFill>
                <a:srgbClr val="002060"/>
              </a:solidFill>
              <a:latin typeface="Cambria" panose="02040503050406030204" pitchFamily="18" charset="0"/>
            </a:endParaRPr>
          </a:p>
        </p:txBody>
      </p:sp>
      <p:sp>
        <p:nvSpPr>
          <p:cNvPr id="4" name="TextBox 3"/>
          <p:cNvSpPr txBox="1"/>
          <p:nvPr userDrawn="1"/>
        </p:nvSpPr>
        <p:spPr>
          <a:xfrm>
            <a:off x="17249" y="11668"/>
            <a:ext cx="5392951"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smtClean="0">
                <a:solidFill>
                  <a:srgbClr val="002060"/>
                </a:solidFill>
                <a:effectLst/>
                <a:latin typeface="Cambria" panose="02040503050406030204" pitchFamily="18" charset="0"/>
                <a:ea typeface="+mn-ea"/>
                <a:cs typeface="+mn-cs"/>
              </a:rPr>
              <a:t>Working Hard &amp; Smart today for a better tomorrow</a:t>
            </a:r>
            <a:endParaRPr lang="en-US">
              <a:solidFill>
                <a:srgbClr val="002060"/>
              </a:solidFill>
              <a:latin typeface="Cambria" panose="02040503050406030204" pitchFamily="18" charset="0"/>
            </a:endParaRPr>
          </a:p>
        </p:txBody>
      </p:sp>
    </p:spTree>
    <p:extLst>
      <p:ext uri="{BB962C8B-B14F-4D97-AF65-F5344CB8AC3E}">
        <p14:creationId xmlns:p14="http://schemas.microsoft.com/office/powerpoint/2010/main" val="205569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DF62C2-72EA-4953-A1D6-568F980002B8}" type="datetimeFigureOut">
              <a:rPr lang="en-US" smtClean="0"/>
              <a:t>06/10/2016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1520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DF62C2-72EA-4953-A1D6-568F980002B8}" type="datetimeFigureOut">
              <a:rPr lang="en-US" smtClean="0"/>
              <a:t>06/10/2016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136212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DF62C2-72EA-4953-A1D6-568F980002B8}" type="datetimeFigureOut">
              <a:rPr lang="en-US" smtClean="0"/>
              <a:t>06/10/2016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52609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DF62C2-72EA-4953-A1D6-568F980002B8}" type="datetimeFigureOut">
              <a:rPr lang="en-US" smtClean="0"/>
              <a:t>06/10/2016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3214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DF62C2-72EA-4953-A1D6-568F980002B8}" type="datetimeFigureOut">
              <a:rPr lang="en-US" smtClean="0"/>
              <a:t>06/10/2016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6385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06/10/2016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98128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06/10/2016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86971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DF62C2-72EA-4953-A1D6-568F980002B8}" type="datetimeFigureOut">
              <a:rPr lang="en-US" smtClean="0"/>
              <a:t>06/10/2016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E5571-560F-4DFC-BA97-61ACA5F7ADE1}" type="slidenum">
              <a:rPr lang="en-US" smtClean="0"/>
              <a:t>‹#›</a:t>
            </a:fld>
            <a:endParaRPr lang="en-US"/>
          </a:p>
        </p:txBody>
      </p:sp>
    </p:spTree>
    <p:extLst>
      <p:ext uri="{BB962C8B-B14F-4D97-AF65-F5344CB8AC3E}">
        <p14:creationId xmlns:p14="http://schemas.microsoft.com/office/powerpoint/2010/main" val="2548844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1143000" y="2644775"/>
            <a:ext cx="7239000" cy="6318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1">
                <a:solidFill>
                  <a:schemeClr val="bg2"/>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800" b="1" i="0" u="none" strike="noStrike" kern="0" cap="none" spc="0" normalizeH="0" baseline="0" noProof="0" smtClean="0">
                <a:ln>
                  <a:noFill/>
                </a:ln>
                <a:solidFill>
                  <a:srgbClr val="002060"/>
                </a:solidFill>
                <a:effectLst/>
                <a:uLnTx/>
                <a:uFillTx/>
                <a:latin typeface="Cambria" panose="02040503050406030204" pitchFamily="18" charset="0"/>
              </a:rPr>
              <a:t>Giới</a:t>
            </a:r>
            <a:r>
              <a:rPr kumimoji="0" lang="en-US" sz="4800" b="1" i="0" u="none" strike="noStrike" kern="0" cap="none" spc="0" normalizeH="0" noProof="0" smtClean="0">
                <a:ln>
                  <a:noFill/>
                </a:ln>
                <a:solidFill>
                  <a:srgbClr val="002060"/>
                </a:solidFill>
                <a:effectLst/>
                <a:uLnTx/>
                <a:uFillTx/>
                <a:latin typeface="Cambria" panose="02040503050406030204" pitchFamily="18" charset="0"/>
              </a:rPr>
              <a:t> thiệu C#</a:t>
            </a:r>
            <a:endParaRPr kumimoji="0" lang="en-US" sz="4800" b="1" i="0" u="none" strike="noStrike" kern="0" cap="none" spc="0" normalizeH="0" baseline="0" noProof="0">
              <a:ln>
                <a:noFill/>
              </a:ln>
              <a:solidFill>
                <a:srgbClr val="002060"/>
              </a:solidFill>
              <a:effectLst/>
              <a:uLnTx/>
              <a:uFillTx/>
              <a:latin typeface="Cambria" panose="02040503050406030204" pitchFamily="18"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58000" y="4572000"/>
            <a:ext cx="2144973" cy="1700960"/>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400" y="4890800"/>
            <a:ext cx="2728882" cy="1063359"/>
          </a:xfrm>
          <a:prstGeom prst="rect">
            <a:avLst/>
          </a:prstGeom>
        </p:spPr>
      </p:pic>
    </p:spTree>
    <p:extLst>
      <p:ext uri="{BB962C8B-B14F-4D97-AF65-F5344CB8AC3E}">
        <p14:creationId xmlns:p14="http://schemas.microsoft.com/office/powerpoint/2010/main" val="13814599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lvl="0" fontAlgn="base">
                <a:spcBef>
                  <a:spcPct val="20000"/>
                </a:spcBef>
                <a:spcAft>
                  <a:spcPct val="0"/>
                </a:spcAft>
                <a:buClr>
                  <a:srgbClr val="3DC5C5"/>
                </a:buClr>
                <a:defRPr/>
              </a:pPr>
              <a:r>
                <a:rPr lang="en-US" sz="2400" b="1" kern="0">
                  <a:solidFill>
                    <a:srgbClr val="002060"/>
                  </a:solidFill>
                  <a:latin typeface="Cambria" panose="02040503050406030204" pitchFamily="18" charset="0"/>
                </a:rPr>
                <a:t>Cách thức hoạt động của C#</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pic>
        <p:nvPicPr>
          <p:cNvPr id="11" name="Picture 4" descr="empty-blue-rectang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3570" y="4191000"/>
            <a:ext cx="3159006" cy="21336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pic>
        <p:nvPicPr>
          <p:cNvPr id="12" name="Picture 4" descr="empty-blue-rectangl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2718" y="1371600"/>
            <a:ext cx="2402542" cy="14478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p:spPr>
      </p:pic>
      <p:pic>
        <p:nvPicPr>
          <p:cNvPr id="13" name="Picture 12" descr="empty-blue-rectangl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8576" y="4987074"/>
            <a:ext cx="2402542" cy="126132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p:spPr>
      </p:pic>
      <p:pic>
        <p:nvPicPr>
          <p:cNvPr id="14" name="Picture 4" descr="empty-blue-rectang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3352800"/>
            <a:ext cx="2478742" cy="995389"/>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pic>
        <p:nvPicPr>
          <p:cNvPr id="15" name="Picture 4" descr="empty-blue-rectang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5289" y="1719337"/>
            <a:ext cx="1685629" cy="1328663"/>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p:spPr>
      </p:pic>
      <p:pic>
        <p:nvPicPr>
          <p:cNvPr id="16" name="Picture 4" descr="empty-blue-rectang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9318" y="5181598"/>
            <a:ext cx="2971800" cy="106680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p:spPr>
      </p:pic>
      <p:pic>
        <p:nvPicPr>
          <p:cNvPr id="17" name="Picture 4" descr="empty-blue-rectang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9318" y="4343399"/>
            <a:ext cx="2971800" cy="78014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p:spPr>
      </p:pic>
      <p:pic>
        <p:nvPicPr>
          <p:cNvPr id="18" name="Picture 4" descr="empty-blue-rectang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1718" y="1201424"/>
            <a:ext cx="2540815" cy="2379976"/>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pic>
        <p:nvPicPr>
          <p:cNvPr id="19" name="Picture 4" descr="empty-blue-rectang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2860" y="2192022"/>
            <a:ext cx="2287892" cy="1261803"/>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p:spPr>
      </p:pic>
      <p:pic>
        <p:nvPicPr>
          <p:cNvPr id="20" name="Picture 4" descr="empty-blue-rectang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6011" y="1353823"/>
            <a:ext cx="2287892" cy="78014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p:spPr>
      </p:pic>
      <p:sp>
        <p:nvSpPr>
          <p:cNvPr id="21" name="TextBox 20"/>
          <p:cNvSpPr txBox="1"/>
          <p:nvPr/>
        </p:nvSpPr>
        <p:spPr>
          <a:xfrm>
            <a:off x="757518" y="1564933"/>
            <a:ext cx="1853969" cy="1077218"/>
          </a:xfrm>
          <a:prstGeom prst="rect">
            <a:avLst/>
          </a:prstGeom>
          <a:noFill/>
        </p:spPr>
        <p:txBody>
          <a:bodyPr wrap="none" rtlCol="0">
            <a:spAutoFit/>
          </a:bodyPr>
          <a:lstStyle/>
          <a:p>
            <a:pPr algn="ctr"/>
            <a:r>
              <a:rPr lang="en-US" sz="3200" b="1" dirty="0" smtClean="0">
                <a:solidFill>
                  <a:srgbClr val="FF0000"/>
                </a:solidFill>
              </a:rPr>
              <a:t>C# Source</a:t>
            </a:r>
          </a:p>
          <a:p>
            <a:pPr algn="ctr"/>
            <a:r>
              <a:rPr lang="en-US" sz="3200" b="1" dirty="0" smtClean="0">
                <a:solidFill>
                  <a:srgbClr val="FF0000"/>
                </a:solidFill>
              </a:rPr>
              <a:t>(.</a:t>
            </a:r>
            <a:r>
              <a:rPr lang="en-US" sz="3200" b="1" dirty="0" err="1" smtClean="0">
                <a:solidFill>
                  <a:srgbClr val="FF0000"/>
                </a:solidFill>
              </a:rPr>
              <a:t>cs</a:t>
            </a:r>
            <a:r>
              <a:rPr lang="en-US" sz="3200" b="1" dirty="0" smtClean="0">
                <a:solidFill>
                  <a:srgbClr val="FF0000"/>
                </a:solidFill>
              </a:rPr>
              <a:t>)</a:t>
            </a:r>
          </a:p>
        </p:txBody>
      </p:sp>
      <p:sp>
        <p:nvSpPr>
          <p:cNvPr id="22" name="TextBox 21"/>
          <p:cNvSpPr txBox="1"/>
          <p:nvPr/>
        </p:nvSpPr>
        <p:spPr>
          <a:xfrm>
            <a:off x="590222" y="3534814"/>
            <a:ext cx="2199256" cy="584775"/>
          </a:xfrm>
          <a:prstGeom prst="rect">
            <a:avLst/>
          </a:prstGeom>
          <a:noFill/>
        </p:spPr>
        <p:txBody>
          <a:bodyPr wrap="none" rtlCol="0">
            <a:spAutoFit/>
          </a:bodyPr>
          <a:lstStyle/>
          <a:p>
            <a:pPr algn="ctr"/>
            <a:r>
              <a:rPr lang="en-US" sz="3200" b="1" dirty="0" smtClean="0">
                <a:solidFill>
                  <a:srgbClr val="FF0000"/>
                </a:solidFill>
              </a:rPr>
              <a:t>C# compiler</a:t>
            </a:r>
          </a:p>
        </p:txBody>
      </p:sp>
      <p:sp>
        <p:nvSpPr>
          <p:cNvPr id="23" name="TextBox 22"/>
          <p:cNvSpPr txBox="1"/>
          <p:nvPr/>
        </p:nvSpPr>
        <p:spPr>
          <a:xfrm>
            <a:off x="543846" y="5079128"/>
            <a:ext cx="2220288" cy="1077218"/>
          </a:xfrm>
          <a:prstGeom prst="rect">
            <a:avLst/>
          </a:prstGeom>
          <a:noFill/>
        </p:spPr>
        <p:txBody>
          <a:bodyPr wrap="none" rtlCol="0">
            <a:spAutoFit/>
          </a:bodyPr>
          <a:lstStyle/>
          <a:p>
            <a:pPr algn="ctr"/>
            <a:r>
              <a:rPr lang="en-US" sz="3200" b="1" dirty="0" smtClean="0">
                <a:solidFill>
                  <a:srgbClr val="FF0000"/>
                </a:solidFill>
              </a:rPr>
              <a:t>Assembly</a:t>
            </a:r>
          </a:p>
          <a:p>
            <a:pPr algn="ctr"/>
            <a:r>
              <a:rPr lang="en-US" sz="3200" b="1" dirty="0" smtClean="0">
                <a:solidFill>
                  <a:srgbClr val="FF0000"/>
                </a:solidFill>
              </a:rPr>
              <a:t>(.exe or .</a:t>
            </a:r>
            <a:r>
              <a:rPr lang="en-US" sz="3200" b="1" dirty="0" err="1" smtClean="0">
                <a:solidFill>
                  <a:srgbClr val="FF0000"/>
                </a:solidFill>
              </a:rPr>
              <a:t>dll</a:t>
            </a:r>
            <a:r>
              <a:rPr lang="en-US" sz="3200" b="1" dirty="0" smtClean="0">
                <a:solidFill>
                  <a:srgbClr val="FF0000"/>
                </a:solidFill>
              </a:rPr>
              <a:t>)</a:t>
            </a:r>
          </a:p>
        </p:txBody>
      </p:sp>
      <p:sp>
        <p:nvSpPr>
          <p:cNvPr id="24" name="TextBox 23"/>
          <p:cNvSpPr txBox="1"/>
          <p:nvPr/>
        </p:nvSpPr>
        <p:spPr>
          <a:xfrm>
            <a:off x="4178145" y="1396425"/>
            <a:ext cx="1996059" cy="584775"/>
          </a:xfrm>
          <a:prstGeom prst="rect">
            <a:avLst/>
          </a:prstGeom>
          <a:noFill/>
        </p:spPr>
        <p:txBody>
          <a:bodyPr wrap="none" rtlCol="0">
            <a:spAutoFit/>
          </a:bodyPr>
          <a:lstStyle/>
          <a:p>
            <a:pPr algn="ctr"/>
            <a:r>
              <a:rPr lang="en-US" sz="3200" b="1" dirty="0" smtClean="0">
                <a:solidFill>
                  <a:srgbClr val="FF0000"/>
                </a:solidFill>
              </a:rPr>
              <a:t>CLR loader</a:t>
            </a:r>
          </a:p>
        </p:txBody>
      </p:sp>
      <p:sp>
        <p:nvSpPr>
          <p:cNvPr id="25" name="TextBox 24"/>
          <p:cNvSpPr txBox="1"/>
          <p:nvPr/>
        </p:nvSpPr>
        <p:spPr>
          <a:xfrm>
            <a:off x="4063724" y="2286000"/>
            <a:ext cx="2224904" cy="1077218"/>
          </a:xfrm>
          <a:prstGeom prst="rect">
            <a:avLst/>
          </a:prstGeom>
          <a:noFill/>
        </p:spPr>
        <p:txBody>
          <a:bodyPr wrap="none" rtlCol="0">
            <a:spAutoFit/>
          </a:bodyPr>
          <a:lstStyle/>
          <a:p>
            <a:pPr algn="ctr"/>
            <a:r>
              <a:rPr lang="en-US" sz="3200" b="1" dirty="0" smtClean="0">
                <a:solidFill>
                  <a:srgbClr val="FF0000"/>
                </a:solidFill>
              </a:rPr>
              <a:t>CLR</a:t>
            </a:r>
          </a:p>
          <a:p>
            <a:pPr algn="ctr"/>
            <a:r>
              <a:rPr lang="en-US" sz="3200" b="1" dirty="0" smtClean="0">
                <a:solidFill>
                  <a:srgbClr val="FF0000"/>
                </a:solidFill>
              </a:rPr>
              <a:t>JIT compiler</a:t>
            </a:r>
          </a:p>
        </p:txBody>
      </p:sp>
      <p:sp>
        <p:nvSpPr>
          <p:cNvPr id="26" name="TextBox 25"/>
          <p:cNvSpPr txBox="1"/>
          <p:nvPr/>
        </p:nvSpPr>
        <p:spPr>
          <a:xfrm>
            <a:off x="3653118" y="4419599"/>
            <a:ext cx="3159006" cy="584775"/>
          </a:xfrm>
          <a:prstGeom prst="rect">
            <a:avLst/>
          </a:prstGeom>
          <a:noFill/>
        </p:spPr>
        <p:txBody>
          <a:bodyPr wrap="none" rtlCol="0">
            <a:spAutoFit/>
          </a:bodyPr>
          <a:lstStyle/>
          <a:p>
            <a:pPr algn="ctr"/>
            <a:r>
              <a:rPr lang="en-US" sz="3200" b="1" dirty="0" smtClean="0">
                <a:solidFill>
                  <a:srgbClr val="FF0000"/>
                </a:solidFill>
              </a:rPr>
              <a:t>Operating system</a:t>
            </a:r>
          </a:p>
        </p:txBody>
      </p:sp>
      <p:sp>
        <p:nvSpPr>
          <p:cNvPr id="27" name="TextBox 26"/>
          <p:cNvSpPr txBox="1"/>
          <p:nvPr/>
        </p:nvSpPr>
        <p:spPr>
          <a:xfrm>
            <a:off x="4083108" y="5123546"/>
            <a:ext cx="2299027" cy="1077218"/>
          </a:xfrm>
          <a:prstGeom prst="rect">
            <a:avLst/>
          </a:prstGeom>
          <a:noFill/>
        </p:spPr>
        <p:txBody>
          <a:bodyPr wrap="none" rtlCol="0">
            <a:spAutoFit/>
          </a:bodyPr>
          <a:lstStyle/>
          <a:p>
            <a:pPr algn="ctr"/>
            <a:r>
              <a:rPr lang="en-US" sz="3200" b="1" dirty="0" smtClean="0">
                <a:solidFill>
                  <a:srgbClr val="FF0000"/>
                </a:solidFill>
              </a:rPr>
              <a:t>CPU &amp; other</a:t>
            </a:r>
          </a:p>
          <a:p>
            <a:pPr algn="ctr"/>
            <a:r>
              <a:rPr lang="en-US" sz="3200" b="1" dirty="0" smtClean="0">
                <a:solidFill>
                  <a:srgbClr val="FF0000"/>
                </a:solidFill>
              </a:rPr>
              <a:t>hardware</a:t>
            </a:r>
          </a:p>
        </p:txBody>
      </p:sp>
      <p:sp>
        <p:nvSpPr>
          <p:cNvPr id="28" name="TextBox 27"/>
          <p:cNvSpPr txBox="1"/>
          <p:nvPr/>
        </p:nvSpPr>
        <p:spPr>
          <a:xfrm>
            <a:off x="7348695" y="1852803"/>
            <a:ext cx="1562223" cy="1077218"/>
          </a:xfrm>
          <a:prstGeom prst="rect">
            <a:avLst/>
          </a:prstGeom>
          <a:noFill/>
        </p:spPr>
        <p:txBody>
          <a:bodyPr wrap="none" rtlCol="0">
            <a:spAutoFit/>
          </a:bodyPr>
          <a:lstStyle/>
          <a:p>
            <a:pPr algn="ctr"/>
            <a:r>
              <a:rPr lang="en-US" sz="3200" b="1" dirty="0" smtClean="0">
                <a:solidFill>
                  <a:srgbClr val="FF0000"/>
                </a:solidFill>
              </a:rPr>
              <a:t>.NET </a:t>
            </a:r>
          </a:p>
          <a:p>
            <a:pPr algn="ctr"/>
            <a:r>
              <a:rPr lang="en-US" sz="3200" b="1" dirty="0" smtClean="0">
                <a:solidFill>
                  <a:srgbClr val="FF0000"/>
                </a:solidFill>
              </a:rPr>
              <a:t>libraries</a:t>
            </a:r>
          </a:p>
        </p:txBody>
      </p:sp>
      <p:cxnSp>
        <p:nvCxnSpPr>
          <p:cNvPr id="29" name="Elbow Connector 28"/>
          <p:cNvCxnSpPr>
            <a:stCxn id="13" idx="3"/>
            <a:endCxn id="20" idx="1"/>
          </p:cNvCxnSpPr>
          <p:nvPr/>
        </p:nvCxnSpPr>
        <p:spPr>
          <a:xfrm flipV="1">
            <a:off x="2891118" y="1743897"/>
            <a:ext cx="1114893" cy="3873840"/>
          </a:xfrm>
          <a:prstGeom prst="bentConnector3">
            <a:avLst>
              <a:gd name="adj1" fmla="val 25877"/>
            </a:avLst>
          </a:prstGeom>
          <a:ln w="85725">
            <a:tailEnd type="arrow"/>
          </a:ln>
          <a:effectLst>
            <a:glow rad="228600">
              <a:schemeClr val="accent5">
                <a:satMod val="175000"/>
                <a:alpha val="40000"/>
              </a:schemeClr>
            </a:glow>
            <a:outerShdw blurRad="40000" dist="23000" dir="5400000" rotWithShape="0">
              <a:srgbClr val="000000">
                <a:alpha val="35000"/>
              </a:srgbClr>
            </a:outerShdw>
          </a:effectLst>
          <a:scene3d>
            <a:camera prst="orthographicFront"/>
            <a:lightRig rig="threePt" dir="t"/>
          </a:scene3d>
          <a:sp3d>
            <a:bevelT prst="relaxedInset"/>
          </a:sp3d>
        </p:spPr>
        <p:style>
          <a:lnRef idx="3">
            <a:schemeClr val="accent6"/>
          </a:lnRef>
          <a:fillRef idx="0">
            <a:schemeClr val="accent6"/>
          </a:fillRef>
          <a:effectRef idx="2">
            <a:schemeClr val="accent6"/>
          </a:effectRef>
          <a:fontRef idx="minor">
            <a:schemeClr val="tx1"/>
          </a:fontRef>
        </p:style>
      </p:cxnSp>
      <p:cxnSp>
        <p:nvCxnSpPr>
          <p:cNvPr id="30" name="Elbow Connector 29"/>
          <p:cNvCxnSpPr/>
          <p:nvPr/>
        </p:nvCxnSpPr>
        <p:spPr>
          <a:xfrm rot="5400000">
            <a:off x="1139916" y="3111776"/>
            <a:ext cx="939248" cy="12700"/>
          </a:xfrm>
          <a:prstGeom prst="bentConnector3">
            <a:avLst>
              <a:gd name="adj1" fmla="val 87224"/>
            </a:avLst>
          </a:prstGeom>
          <a:ln w="85725">
            <a:tailEnd type="arrow"/>
          </a:ln>
          <a:effectLst>
            <a:glow rad="228600">
              <a:schemeClr val="accent5">
                <a:satMod val="175000"/>
                <a:alpha val="40000"/>
              </a:schemeClr>
            </a:glow>
            <a:outerShdw blurRad="40000" dist="23000" dir="5400000" rotWithShape="0">
              <a:srgbClr val="000000">
                <a:alpha val="35000"/>
              </a:srgbClr>
            </a:outerShdw>
          </a:effectLst>
          <a:scene3d>
            <a:camera prst="orthographicFront"/>
            <a:lightRig rig="threePt" dir="t"/>
          </a:scene3d>
          <a:sp3d>
            <a:bevelT prst="relaxedInset"/>
          </a:sp3d>
        </p:spPr>
        <p:style>
          <a:lnRef idx="3">
            <a:schemeClr val="accent6"/>
          </a:lnRef>
          <a:fillRef idx="0">
            <a:schemeClr val="accent6"/>
          </a:fillRef>
          <a:effectRef idx="2">
            <a:schemeClr val="accent6"/>
          </a:effectRef>
          <a:fontRef idx="minor">
            <a:schemeClr val="tx1"/>
          </a:fontRef>
        </p:style>
      </p:cxnSp>
      <p:cxnSp>
        <p:nvCxnSpPr>
          <p:cNvPr id="31" name="Elbow Connector 30"/>
          <p:cNvCxnSpPr/>
          <p:nvPr/>
        </p:nvCxnSpPr>
        <p:spPr>
          <a:xfrm rot="5400000">
            <a:off x="1152616" y="4654274"/>
            <a:ext cx="939248" cy="12700"/>
          </a:xfrm>
          <a:prstGeom prst="bentConnector3">
            <a:avLst>
              <a:gd name="adj1" fmla="val 87224"/>
            </a:avLst>
          </a:prstGeom>
          <a:ln w="85725">
            <a:tailEnd type="arrow"/>
          </a:ln>
          <a:effectLst>
            <a:glow rad="228600">
              <a:schemeClr val="accent5">
                <a:satMod val="175000"/>
                <a:alpha val="40000"/>
              </a:schemeClr>
            </a:glow>
            <a:outerShdw blurRad="40000" dist="23000" dir="5400000" rotWithShape="0">
              <a:srgbClr val="000000">
                <a:alpha val="35000"/>
              </a:srgbClr>
            </a:outerShdw>
          </a:effectLst>
          <a:scene3d>
            <a:camera prst="orthographicFront"/>
            <a:lightRig rig="threePt" dir="t"/>
          </a:scene3d>
          <a:sp3d>
            <a:bevelT prst="relaxedInset"/>
          </a:sp3d>
        </p:spPr>
        <p:style>
          <a:lnRef idx="3">
            <a:schemeClr val="accent6"/>
          </a:lnRef>
          <a:fillRef idx="0">
            <a:schemeClr val="accent6"/>
          </a:fillRef>
          <a:effectRef idx="2">
            <a:schemeClr val="accent6"/>
          </a:effectRef>
          <a:fontRef idx="minor">
            <a:schemeClr val="tx1"/>
          </a:fontRef>
        </p:style>
      </p:cxnSp>
      <p:cxnSp>
        <p:nvCxnSpPr>
          <p:cNvPr id="32" name="Elbow Connector 31"/>
          <p:cNvCxnSpPr/>
          <p:nvPr/>
        </p:nvCxnSpPr>
        <p:spPr>
          <a:xfrm rot="5400000">
            <a:off x="4638423" y="3943626"/>
            <a:ext cx="939248" cy="12700"/>
          </a:xfrm>
          <a:prstGeom prst="bentConnector3">
            <a:avLst>
              <a:gd name="adj1" fmla="val 87224"/>
            </a:avLst>
          </a:prstGeom>
          <a:ln w="85725">
            <a:tailEnd type="arrow"/>
          </a:ln>
          <a:effectLst>
            <a:glow rad="228600">
              <a:schemeClr val="accent5">
                <a:satMod val="175000"/>
                <a:alpha val="40000"/>
              </a:schemeClr>
            </a:glow>
            <a:outerShdw blurRad="40000" dist="23000" dir="5400000" rotWithShape="0">
              <a:srgbClr val="000000">
                <a:alpha val="35000"/>
              </a:srgbClr>
            </a:outerShdw>
          </a:effectLst>
          <a:scene3d>
            <a:camera prst="orthographicFront"/>
            <a:lightRig rig="threePt" dir="t"/>
          </a:scene3d>
          <a:sp3d>
            <a:bevelT prst="relaxedInset"/>
          </a:sp3d>
        </p:spPr>
        <p:style>
          <a:lnRef idx="3">
            <a:schemeClr val="accent6"/>
          </a:lnRef>
          <a:fillRef idx="0">
            <a:schemeClr val="accent6"/>
          </a:fillRef>
          <a:effectRef idx="2">
            <a:schemeClr val="accent6"/>
          </a:effectRef>
          <a:fontRef idx="minor">
            <a:schemeClr val="tx1"/>
          </a:fontRef>
        </p:style>
      </p:cxnSp>
      <p:cxnSp>
        <p:nvCxnSpPr>
          <p:cNvPr id="33" name="Elbow Connector 32"/>
          <p:cNvCxnSpPr>
            <a:endCxn id="20" idx="3"/>
          </p:cNvCxnSpPr>
          <p:nvPr/>
        </p:nvCxnSpPr>
        <p:spPr>
          <a:xfrm rot="10800000">
            <a:off x="6293903" y="1743898"/>
            <a:ext cx="931386" cy="448125"/>
          </a:xfrm>
          <a:prstGeom prst="bentConnector3">
            <a:avLst>
              <a:gd name="adj1" fmla="val 37006"/>
            </a:avLst>
          </a:prstGeom>
          <a:ln w="85725">
            <a:tailEnd type="arrow"/>
          </a:ln>
          <a:effectLst>
            <a:glow rad="228600">
              <a:schemeClr val="accent5">
                <a:satMod val="175000"/>
                <a:alpha val="40000"/>
              </a:schemeClr>
            </a:glow>
            <a:outerShdw blurRad="40000" dist="23000" dir="5400000" rotWithShape="0">
              <a:srgbClr val="000000">
                <a:alpha val="35000"/>
              </a:srgbClr>
            </a:outerShdw>
          </a:effectLst>
          <a:scene3d>
            <a:camera prst="orthographicFront"/>
            <a:lightRig rig="threePt" dir="t"/>
          </a:scene3d>
          <a:sp3d>
            <a:bevelT prst="relaxedInset"/>
          </a:sp3d>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2741793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lvl="0" fontAlgn="base">
                <a:spcBef>
                  <a:spcPct val="20000"/>
                </a:spcBef>
                <a:spcAft>
                  <a:spcPct val="0"/>
                </a:spcAft>
                <a:buClr>
                  <a:srgbClr val="3DC5C5"/>
                </a:buClr>
                <a:defRPr/>
              </a:pPr>
              <a:r>
                <a:rPr lang="en-US" sz="2400" b="1" kern="0">
                  <a:solidFill>
                    <a:srgbClr val="002060"/>
                  </a:solidFill>
                  <a:latin typeface="Cambria" panose="02040503050406030204" pitchFamily="18" charset="0"/>
                </a:rPr>
                <a:t>Cách thức hoạt động của C#</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34" name="Oval 33"/>
          <p:cNvSpPr/>
          <p:nvPr/>
        </p:nvSpPr>
        <p:spPr>
          <a:xfrm>
            <a:off x="505776" y="1487595"/>
            <a:ext cx="609600" cy="6096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3200" b="1" dirty="0" smtClean="0">
                <a:latin typeface="Algerian" pitchFamily="82" charset="0"/>
              </a:rPr>
              <a:t>1</a:t>
            </a:r>
            <a:endParaRPr lang="en-US" sz="3200" dirty="0"/>
          </a:p>
        </p:txBody>
      </p:sp>
      <p:grpSp>
        <p:nvGrpSpPr>
          <p:cNvPr id="35" name="Group 25"/>
          <p:cNvGrpSpPr>
            <a:grpSpLocks/>
          </p:cNvGrpSpPr>
          <p:nvPr/>
        </p:nvGrpSpPr>
        <p:grpSpPr bwMode="auto">
          <a:xfrm>
            <a:off x="970734" y="1195758"/>
            <a:ext cx="7688441" cy="1193272"/>
            <a:chOff x="672" y="1104"/>
            <a:chExt cx="4464" cy="592"/>
          </a:xfrm>
        </p:grpSpPr>
        <p:pic>
          <p:nvPicPr>
            <p:cNvPr id="36" name="Picture 4" descr="empty-blue-rectang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 y="1104"/>
              <a:ext cx="4464" cy="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Text Box 11"/>
            <p:cNvSpPr txBox="1">
              <a:spLocks noChangeArrowheads="1"/>
            </p:cNvSpPr>
            <p:nvPr/>
          </p:nvSpPr>
          <p:spPr bwMode="auto">
            <a:xfrm>
              <a:off x="816" y="1104"/>
              <a:ext cx="4128" cy="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3200" dirty="0" smtClean="0"/>
                <a:t>Write source code c# and saved file with .</a:t>
              </a:r>
              <a:r>
                <a:rPr lang="en-US" sz="3200" dirty="0" err="1" smtClean="0"/>
                <a:t>cs</a:t>
              </a:r>
              <a:r>
                <a:rPr lang="en-US" sz="3200" dirty="0" smtClean="0"/>
                <a:t> extension</a:t>
              </a:r>
              <a:endParaRPr lang="en-US" sz="3200" dirty="0"/>
            </a:p>
          </p:txBody>
        </p:sp>
      </p:grpSp>
      <p:sp>
        <p:nvSpPr>
          <p:cNvPr id="38" name="Oval 37"/>
          <p:cNvSpPr/>
          <p:nvPr/>
        </p:nvSpPr>
        <p:spPr>
          <a:xfrm>
            <a:off x="505775" y="2781548"/>
            <a:ext cx="609600" cy="6096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3200" b="1" dirty="0" smtClean="0">
                <a:latin typeface="Algerian" pitchFamily="82" charset="0"/>
              </a:rPr>
              <a:t>2</a:t>
            </a:r>
            <a:endParaRPr lang="en-US" sz="3200" dirty="0"/>
          </a:p>
        </p:txBody>
      </p:sp>
      <p:grpSp>
        <p:nvGrpSpPr>
          <p:cNvPr id="39" name="Group 25"/>
          <p:cNvGrpSpPr>
            <a:grpSpLocks/>
          </p:cNvGrpSpPr>
          <p:nvPr/>
        </p:nvGrpSpPr>
        <p:grpSpPr bwMode="auto">
          <a:xfrm>
            <a:off x="970733" y="2489711"/>
            <a:ext cx="7688441" cy="1193272"/>
            <a:chOff x="672" y="1104"/>
            <a:chExt cx="4464" cy="592"/>
          </a:xfrm>
        </p:grpSpPr>
        <p:pic>
          <p:nvPicPr>
            <p:cNvPr id="40" name="Picture 4" descr="empty-blue-rectang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 y="1104"/>
              <a:ext cx="4464" cy="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Text Box 11"/>
            <p:cNvSpPr txBox="1">
              <a:spLocks noChangeArrowheads="1"/>
            </p:cNvSpPr>
            <p:nvPr/>
          </p:nvSpPr>
          <p:spPr bwMode="auto">
            <a:xfrm>
              <a:off x="816" y="1104"/>
              <a:ext cx="4320" cy="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3200" dirty="0" smtClean="0"/>
                <a:t>C# compiler=&gt; Compile source code to an intermediate language (MSIL)</a:t>
              </a:r>
              <a:endParaRPr lang="en-US" sz="3200" dirty="0"/>
            </a:p>
          </p:txBody>
        </p:sp>
      </p:grpSp>
      <p:sp>
        <p:nvSpPr>
          <p:cNvPr id="42" name="Oval 41"/>
          <p:cNvSpPr/>
          <p:nvPr/>
        </p:nvSpPr>
        <p:spPr>
          <a:xfrm>
            <a:off x="505776" y="4091984"/>
            <a:ext cx="609600" cy="6096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3200" b="1" dirty="0" smtClean="0">
                <a:latin typeface="Algerian" pitchFamily="82" charset="0"/>
              </a:rPr>
              <a:t>3</a:t>
            </a:r>
            <a:endParaRPr lang="en-US" sz="3200" dirty="0"/>
          </a:p>
        </p:txBody>
      </p:sp>
      <p:grpSp>
        <p:nvGrpSpPr>
          <p:cNvPr id="43" name="Group 25"/>
          <p:cNvGrpSpPr>
            <a:grpSpLocks/>
          </p:cNvGrpSpPr>
          <p:nvPr/>
        </p:nvGrpSpPr>
        <p:grpSpPr bwMode="auto">
          <a:xfrm>
            <a:off x="970734" y="3800147"/>
            <a:ext cx="7688441" cy="1193272"/>
            <a:chOff x="672" y="1104"/>
            <a:chExt cx="4464" cy="592"/>
          </a:xfrm>
        </p:grpSpPr>
        <p:pic>
          <p:nvPicPr>
            <p:cNvPr id="44" name="Picture 4" descr="empty-blue-rectang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 y="1104"/>
              <a:ext cx="4464" cy="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Text Box 11"/>
            <p:cNvSpPr txBox="1">
              <a:spLocks noChangeArrowheads="1"/>
            </p:cNvSpPr>
            <p:nvPr/>
          </p:nvSpPr>
          <p:spPr bwMode="auto">
            <a:xfrm>
              <a:off x="816" y="1104"/>
              <a:ext cx="4128" cy="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3200" dirty="0" smtClean="0"/>
                <a:t>MSIL is contained in an assembly(.exe or .</a:t>
              </a:r>
              <a:r>
                <a:rPr lang="en-US" sz="3200" dirty="0" err="1" smtClean="0"/>
                <a:t>dll</a:t>
              </a:r>
              <a:r>
                <a:rPr lang="en-US" sz="3200" dirty="0" smtClean="0"/>
                <a:t> extension)</a:t>
              </a:r>
              <a:endParaRPr lang="en-US" sz="3200" dirty="0"/>
            </a:p>
          </p:txBody>
        </p:sp>
      </p:grpSp>
      <p:sp>
        <p:nvSpPr>
          <p:cNvPr id="46" name="Oval 45"/>
          <p:cNvSpPr/>
          <p:nvPr/>
        </p:nvSpPr>
        <p:spPr>
          <a:xfrm>
            <a:off x="505775" y="5461728"/>
            <a:ext cx="609600" cy="6096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3200" b="1" dirty="0" smtClean="0">
                <a:latin typeface="Algerian" pitchFamily="82" charset="0"/>
              </a:rPr>
              <a:t>4</a:t>
            </a:r>
            <a:endParaRPr lang="en-US" sz="3200" dirty="0"/>
          </a:p>
        </p:txBody>
      </p:sp>
      <p:grpSp>
        <p:nvGrpSpPr>
          <p:cNvPr id="47" name="Group 25"/>
          <p:cNvGrpSpPr>
            <a:grpSpLocks/>
          </p:cNvGrpSpPr>
          <p:nvPr/>
        </p:nvGrpSpPr>
        <p:grpSpPr bwMode="auto">
          <a:xfrm>
            <a:off x="970733" y="5169891"/>
            <a:ext cx="7688441" cy="1193272"/>
            <a:chOff x="672" y="1104"/>
            <a:chExt cx="4464" cy="592"/>
          </a:xfrm>
        </p:grpSpPr>
        <p:pic>
          <p:nvPicPr>
            <p:cNvPr id="48" name="Picture 4" descr="empty-blue-rectang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 y="1104"/>
              <a:ext cx="4464" cy="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Text Box 11"/>
            <p:cNvSpPr txBox="1">
              <a:spLocks noChangeArrowheads="1"/>
            </p:cNvSpPr>
            <p:nvPr/>
          </p:nvSpPr>
          <p:spPr bwMode="auto">
            <a:xfrm>
              <a:off x="816" y="1104"/>
              <a:ext cx="4128" cy="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3200" dirty="0" smtClean="0"/>
                <a:t>Can </a:t>
              </a:r>
              <a:r>
                <a:rPr lang="en-US" sz="3200" dirty="0"/>
                <a:t>use </a:t>
              </a:r>
              <a:r>
                <a:rPr lang="en-US" sz="3200" dirty="0" smtClean="0"/>
                <a:t>source code or reference .NET framework libraries</a:t>
              </a:r>
              <a:endParaRPr lang="en-US" sz="3200" dirty="0"/>
            </a:p>
          </p:txBody>
        </p:sp>
      </p:grpSp>
    </p:spTree>
    <p:extLst>
      <p:ext uri="{BB962C8B-B14F-4D97-AF65-F5344CB8AC3E}">
        <p14:creationId xmlns:p14="http://schemas.microsoft.com/office/powerpoint/2010/main" val="29930810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lvl="0" fontAlgn="base">
                <a:spcBef>
                  <a:spcPct val="20000"/>
                </a:spcBef>
                <a:spcAft>
                  <a:spcPct val="0"/>
                </a:spcAft>
                <a:buClr>
                  <a:srgbClr val="3DC5C5"/>
                </a:buClr>
                <a:defRPr/>
              </a:pPr>
              <a:r>
                <a:rPr lang="en-US" sz="2400" b="1" kern="0">
                  <a:solidFill>
                    <a:srgbClr val="002060"/>
                  </a:solidFill>
                  <a:latin typeface="Cambria" panose="02040503050406030204" pitchFamily="18" charset="0"/>
                </a:rPr>
                <a:t>Cách thức hoạt động của C#</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Oval 7"/>
          <p:cNvSpPr/>
          <p:nvPr/>
        </p:nvSpPr>
        <p:spPr>
          <a:xfrm>
            <a:off x="457201" y="1449032"/>
            <a:ext cx="609600" cy="6096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3200" b="1" dirty="0" smtClean="0">
                <a:latin typeface="Algerian" pitchFamily="82" charset="0"/>
              </a:rPr>
              <a:t>5</a:t>
            </a:r>
            <a:endParaRPr lang="en-US" sz="3200" dirty="0"/>
          </a:p>
        </p:txBody>
      </p:sp>
      <p:grpSp>
        <p:nvGrpSpPr>
          <p:cNvPr id="9" name="Group 25"/>
          <p:cNvGrpSpPr>
            <a:grpSpLocks/>
          </p:cNvGrpSpPr>
          <p:nvPr/>
        </p:nvGrpSpPr>
        <p:grpSpPr bwMode="auto">
          <a:xfrm>
            <a:off x="922159" y="1157195"/>
            <a:ext cx="7688441" cy="1193272"/>
            <a:chOff x="672" y="1104"/>
            <a:chExt cx="4464" cy="592"/>
          </a:xfrm>
        </p:grpSpPr>
        <p:pic>
          <p:nvPicPr>
            <p:cNvPr id="10" name="Picture 4" descr="empty-blue-rectang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 y="1104"/>
              <a:ext cx="4464" cy="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11"/>
            <p:cNvSpPr txBox="1">
              <a:spLocks noChangeArrowheads="1"/>
            </p:cNvSpPr>
            <p:nvPr/>
          </p:nvSpPr>
          <p:spPr bwMode="auto">
            <a:xfrm>
              <a:off x="816" y="1268"/>
              <a:ext cx="4128"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3200" dirty="0" smtClean="0"/>
                <a:t>CLR runs on top of host operating system</a:t>
              </a:r>
              <a:endParaRPr lang="en-US" sz="3200" dirty="0"/>
            </a:p>
          </p:txBody>
        </p:sp>
      </p:grpSp>
      <p:sp>
        <p:nvSpPr>
          <p:cNvPr id="12" name="Oval 11"/>
          <p:cNvSpPr/>
          <p:nvPr/>
        </p:nvSpPr>
        <p:spPr>
          <a:xfrm>
            <a:off x="457200" y="2742985"/>
            <a:ext cx="609600" cy="6096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3200" b="1" dirty="0" smtClean="0">
                <a:latin typeface="Algerian" pitchFamily="82" charset="0"/>
              </a:rPr>
              <a:t>6</a:t>
            </a:r>
            <a:endParaRPr lang="en-US" sz="3200" dirty="0"/>
          </a:p>
        </p:txBody>
      </p:sp>
      <p:grpSp>
        <p:nvGrpSpPr>
          <p:cNvPr id="13" name="Group 25"/>
          <p:cNvGrpSpPr>
            <a:grpSpLocks/>
          </p:cNvGrpSpPr>
          <p:nvPr/>
        </p:nvGrpSpPr>
        <p:grpSpPr bwMode="auto">
          <a:xfrm>
            <a:off x="922158" y="2451148"/>
            <a:ext cx="7688441" cy="1193272"/>
            <a:chOff x="672" y="1104"/>
            <a:chExt cx="4464" cy="592"/>
          </a:xfrm>
        </p:grpSpPr>
        <p:pic>
          <p:nvPicPr>
            <p:cNvPr id="14" name="Picture 4" descr="empty-blue-rectang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 y="1104"/>
              <a:ext cx="4464" cy="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 Box 11"/>
            <p:cNvSpPr txBox="1">
              <a:spLocks noChangeArrowheads="1"/>
            </p:cNvSpPr>
            <p:nvPr/>
          </p:nvSpPr>
          <p:spPr bwMode="auto">
            <a:xfrm>
              <a:off x="816" y="1104"/>
              <a:ext cx="4320" cy="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3200" dirty="0" smtClean="0"/>
                <a:t>CLR loads assembly &amp; uses JIT compiler to translate MSIL to native machine code</a:t>
              </a:r>
              <a:endParaRPr lang="en-US" sz="3200" dirty="0"/>
            </a:p>
          </p:txBody>
        </p:sp>
      </p:grpSp>
      <p:sp>
        <p:nvSpPr>
          <p:cNvPr id="16" name="Oval 15"/>
          <p:cNvSpPr/>
          <p:nvPr/>
        </p:nvSpPr>
        <p:spPr>
          <a:xfrm>
            <a:off x="457201" y="4053421"/>
            <a:ext cx="609600" cy="6096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3200" b="1" dirty="0" smtClean="0">
                <a:latin typeface="Algerian" pitchFamily="82" charset="0"/>
              </a:rPr>
              <a:t>7</a:t>
            </a:r>
            <a:endParaRPr lang="en-US" sz="3200" dirty="0"/>
          </a:p>
        </p:txBody>
      </p:sp>
      <p:grpSp>
        <p:nvGrpSpPr>
          <p:cNvPr id="17" name="Group 25"/>
          <p:cNvGrpSpPr>
            <a:grpSpLocks/>
          </p:cNvGrpSpPr>
          <p:nvPr/>
        </p:nvGrpSpPr>
        <p:grpSpPr bwMode="auto">
          <a:xfrm>
            <a:off x="922159" y="3761584"/>
            <a:ext cx="7688441" cy="1193272"/>
            <a:chOff x="672" y="1104"/>
            <a:chExt cx="4464" cy="592"/>
          </a:xfrm>
        </p:grpSpPr>
        <p:pic>
          <p:nvPicPr>
            <p:cNvPr id="18" name="Picture 4" descr="empty-blue-rectang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 y="1104"/>
              <a:ext cx="4464" cy="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Box 11"/>
            <p:cNvSpPr txBox="1">
              <a:spLocks noChangeArrowheads="1"/>
            </p:cNvSpPr>
            <p:nvPr/>
          </p:nvSpPr>
          <p:spPr bwMode="auto">
            <a:xfrm>
              <a:off x="816" y="1261"/>
              <a:ext cx="4128"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3200" dirty="0" smtClean="0"/>
                <a:t>Load .NET libraries if need</a:t>
              </a:r>
              <a:endParaRPr lang="en-US" sz="3200" dirty="0"/>
            </a:p>
          </p:txBody>
        </p:sp>
      </p:grpSp>
      <p:sp>
        <p:nvSpPr>
          <p:cNvPr id="20" name="Oval 19"/>
          <p:cNvSpPr/>
          <p:nvPr/>
        </p:nvSpPr>
        <p:spPr>
          <a:xfrm>
            <a:off x="457200" y="5423165"/>
            <a:ext cx="609600" cy="6096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3200" b="1" dirty="0" smtClean="0">
                <a:latin typeface="Algerian" pitchFamily="82" charset="0"/>
              </a:rPr>
              <a:t>8</a:t>
            </a:r>
            <a:endParaRPr lang="en-US" sz="3200" dirty="0"/>
          </a:p>
        </p:txBody>
      </p:sp>
      <p:grpSp>
        <p:nvGrpSpPr>
          <p:cNvPr id="21" name="Group 25"/>
          <p:cNvGrpSpPr>
            <a:grpSpLocks/>
          </p:cNvGrpSpPr>
          <p:nvPr/>
        </p:nvGrpSpPr>
        <p:grpSpPr bwMode="auto">
          <a:xfrm>
            <a:off x="922158" y="5131328"/>
            <a:ext cx="7688441" cy="1193272"/>
            <a:chOff x="672" y="1104"/>
            <a:chExt cx="4464" cy="592"/>
          </a:xfrm>
        </p:grpSpPr>
        <p:pic>
          <p:nvPicPr>
            <p:cNvPr id="22" name="Picture 4" descr="empty-blue-rectang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 y="1104"/>
              <a:ext cx="4464" cy="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 Box 11"/>
            <p:cNvSpPr txBox="1">
              <a:spLocks noChangeArrowheads="1"/>
            </p:cNvSpPr>
            <p:nvPr/>
          </p:nvSpPr>
          <p:spPr bwMode="auto">
            <a:xfrm>
              <a:off x="816" y="1104"/>
              <a:ext cx="4187" cy="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3200" dirty="0" smtClean="0"/>
                <a:t>MSIL code can execute on any CPUs if CPU is supported by CLR</a:t>
              </a:r>
              <a:endParaRPr lang="en-US" sz="3200" dirty="0"/>
            </a:p>
          </p:txBody>
        </p:sp>
      </p:grpSp>
    </p:spTree>
    <p:extLst>
      <p:ext uri="{BB962C8B-B14F-4D97-AF65-F5344CB8AC3E}">
        <p14:creationId xmlns:p14="http://schemas.microsoft.com/office/powerpoint/2010/main" val="7885639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6"/>
          <p:cNvSpPr txBox="1">
            <a:spLocks noChangeArrowheads="1"/>
          </p:cNvSpPr>
          <p:nvPr/>
        </p:nvSpPr>
        <p:spPr bwMode="auto">
          <a:xfrm>
            <a:off x="2971800" y="2555117"/>
            <a:ext cx="26670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600">
                <a:latin typeface="VNI-Heather" pitchFamily="2" charset="0"/>
                <a:cs typeface="Arial" charset="0"/>
              </a:rPr>
              <a:t>END</a:t>
            </a:r>
          </a:p>
        </p:txBody>
      </p:sp>
      <p:pic>
        <p:nvPicPr>
          <p:cNvPr id="8" name="Picture 2" descr="Image result for min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611302"/>
            <a:ext cx="2181225" cy="23431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Image result for minion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0" y="2310736"/>
            <a:ext cx="1905000" cy="1905002"/>
          </a:xfrm>
          <a:prstGeom prst="rect">
            <a:avLst/>
          </a:prstGeom>
          <a:noFill/>
          <a:extLst>
            <a:ext uri="{909E8E84-426E-40DD-AFC4-6F175D3DCCD1}">
              <a14:hiddenFill xmlns:a14="http://schemas.microsoft.com/office/drawing/2010/main">
                <a:solidFill>
                  <a:srgbClr val="FFFFFF"/>
                </a:solidFill>
              </a14:hiddenFill>
            </a:ext>
          </a:extLst>
        </p:spPr>
      </p:pic>
      <p:sp>
        <p:nvSpPr>
          <p:cNvPr id="10" name="Cloud Callout 9"/>
          <p:cNvSpPr/>
          <p:nvPr/>
        </p:nvSpPr>
        <p:spPr>
          <a:xfrm>
            <a:off x="5486400" y="533400"/>
            <a:ext cx="1714500" cy="1745064"/>
          </a:xfrm>
          <a:prstGeom prst="cloudCallout">
            <a:avLst>
              <a:gd name="adj1" fmla="val 45968"/>
              <a:gd name="adj2" fmla="val 9235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smtClean="0">
                <a:latin typeface="Cambria" panose="02040503050406030204" pitchFamily="18" charset="0"/>
              </a:rPr>
              <a:t>Hey! Coding is easy!</a:t>
            </a:r>
            <a:endParaRPr lang="en-US" b="1">
              <a:latin typeface="Cambria" panose="02040503050406030204" pitchFamily="18" charset="0"/>
            </a:endParaRPr>
          </a:p>
        </p:txBody>
      </p:sp>
    </p:spTree>
    <p:extLst>
      <p:ext uri="{BB962C8B-B14F-4D97-AF65-F5344CB8AC3E}">
        <p14:creationId xmlns:p14="http://schemas.microsoft.com/office/powerpoint/2010/main" val="40959804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Nội dung</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Content Placeholder 2"/>
          <p:cNvSpPr txBox="1">
            <a:spLocks/>
          </p:cNvSpPr>
          <p:nvPr/>
        </p:nvSpPr>
        <p:spPr bwMode="auto">
          <a:xfrm>
            <a:off x="381000" y="1219200"/>
            <a:ext cx="8229600" cy="39528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3200" b="0" i="0" u="none" strike="noStrike" kern="0" cap="none" spc="0" normalizeH="0" baseline="0" noProof="0" smtClean="0">
                <a:ln>
                  <a:noFill/>
                </a:ln>
                <a:solidFill>
                  <a:srgbClr val="002060"/>
                </a:solidFill>
                <a:effectLst/>
                <a:uLnTx/>
                <a:uFillTx/>
                <a:latin typeface="Cambria" panose="02040503050406030204" pitchFamily="18" charset="0"/>
              </a:rPr>
              <a:t>Lịch</a:t>
            </a:r>
            <a:r>
              <a:rPr kumimoji="0" lang="en-US" sz="3200" b="0" i="0" u="none" strike="noStrike" kern="0" cap="none" spc="0" normalizeH="0" noProof="0" smtClean="0">
                <a:ln>
                  <a:noFill/>
                </a:ln>
                <a:solidFill>
                  <a:srgbClr val="002060"/>
                </a:solidFill>
                <a:effectLst/>
                <a:uLnTx/>
                <a:uFillTx/>
                <a:latin typeface="Cambria" panose="02040503050406030204" pitchFamily="18" charset="0"/>
              </a:rPr>
              <a:t> sử ra đời C#</a:t>
            </a: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lang="en-US" kern="0" baseline="0" smtClean="0">
                <a:solidFill>
                  <a:srgbClr val="002060"/>
                </a:solidFill>
                <a:latin typeface="Cambria" panose="02040503050406030204" pitchFamily="18" charset="0"/>
              </a:rPr>
              <a:t>Xu</a:t>
            </a:r>
            <a:r>
              <a:rPr lang="en-US" kern="0" smtClean="0">
                <a:solidFill>
                  <a:srgbClr val="002060"/>
                </a:solidFill>
                <a:latin typeface="Cambria" panose="02040503050406030204" pitchFamily="18" charset="0"/>
              </a:rPr>
              <a:t> hướng phát triển lập trình với C#</a:t>
            </a:r>
          </a:p>
          <a:p>
            <a:pPr marL="342900" marR="0" lvl="0" indent="-342900" algn="l"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3200" b="0" i="0" u="none" strike="noStrike" kern="0" cap="none" spc="0" normalizeH="0" baseline="0" noProof="0" smtClean="0">
                <a:ln>
                  <a:noFill/>
                </a:ln>
                <a:solidFill>
                  <a:srgbClr val="002060"/>
                </a:solidFill>
                <a:effectLst/>
                <a:uLnTx/>
                <a:uFillTx/>
                <a:latin typeface="Cambria" panose="02040503050406030204" pitchFamily="18" charset="0"/>
              </a:rPr>
              <a:t>Cách</a:t>
            </a:r>
            <a:r>
              <a:rPr kumimoji="0" lang="en-US" sz="3200" b="0" i="0" u="none" strike="noStrike" kern="0" cap="none" spc="0" normalizeH="0" noProof="0" smtClean="0">
                <a:ln>
                  <a:noFill/>
                </a:ln>
                <a:solidFill>
                  <a:srgbClr val="002060"/>
                </a:solidFill>
                <a:effectLst/>
                <a:uLnTx/>
                <a:uFillTx/>
                <a:latin typeface="Cambria" panose="02040503050406030204" pitchFamily="18" charset="0"/>
              </a:rPr>
              <a:t> thức hoạt động của C#</a:t>
            </a:r>
            <a:endParaRPr kumimoji="0" lang="en-US" sz="3200" b="0" i="0" u="none" strike="noStrike" kern="0" cap="none" spc="0" normalizeH="0" baseline="0" noProof="0">
              <a:ln>
                <a:noFill/>
              </a:ln>
              <a:solidFill>
                <a:srgbClr val="002060"/>
              </a:solidFill>
              <a:effectLst/>
              <a:uLnTx/>
              <a:uFillTx/>
              <a:latin typeface="Cambria" panose="02040503050406030204" pitchFamily="18" charset="0"/>
            </a:endParaRPr>
          </a:p>
        </p:txBody>
      </p:sp>
    </p:spTree>
    <p:extLst>
      <p:ext uri="{BB962C8B-B14F-4D97-AF65-F5344CB8AC3E}">
        <p14:creationId xmlns:p14="http://schemas.microsoft.com/office/powerpoint/2010/main" val="31622488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lvl="0" fontAlgn="base">
                <a:spcBef>
                  <a:spcPct val="20000"/>
                </a:spcBef>
                <a:spcAft>
                  <a:spcPct val="0"/>
                </a:spcAft>
                <a:buClr>
                  <a:srgbClr val="3DC5C5"/>
                </a:buClr>
                <a:defRPr/>
              </a:pPr>
              <a:r>
                <a:rPr lang="en-US" sz="2400" b="1" kern="0">
                  <a:solidFill>
                    <a:srgbClr val="002060"/>
                  </a:solidFill>
                  <a:latin typeface="Cambria" panose="02040503050406030204" pitchFamily="18" charset="0"/>
                </a:rPr>
                <a:t>Lịch sử ra đời C#</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Content Placeholder 2"/>
          <p:cNvSpPr txBox="1">
            <a:spLocks/>
          </p:cNvSpPr>
          <p:nvPr/>
        </p:nvSpPr>
        <p:spPr bwMode="auto">
          <a:xfrm>
            <a:off x="381000" y="1219200"/>
            <a:ext cx="8229600" cy="4800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2800" b="0" i="0" u="none" strike="noStrike" kern="0" cap="none" spc="0" normalizeH="0" baseline="0" noProof="0" smtClean="0">
                <a:ln>
                  <a:noFill/>
                </a:ln>
                <a:solidFill>
                  <a:srgbClr val="002060"/>
                </a:solidFill>
                <a:effectLst/>
                <a:uLnTx/>
                <a:uFillTx/>
                <a:latin typeface="Cambria" panose="02040503050406030204" pitchFamily="18" charset="0"/>
              </a:rPr>
              <a:t>C# là</a:t>
            </a:r>
            <a:r>
              <a:rPr kumimoji="0" lang="en-US" sz="2800" b="0" i="0" u="none" strike="noStrike" kern="0" cap="none" spc="0" normalizeH="0" noProof="0" smtClean="0">
                <a:ln>
                  <a:noFill/>
                </a:ln>
                <a:solidFill>
                  <a:srgbClr val="002060"/>
                </a:solidFill>
                <a:effectLst/>
                <a:uLnTx/>
                <a:uFillTx/>
                <a:latin typeface="Cambria" panose="02040503050406030204" pitchFamily="18" charset="0"/>
              </a:rPr>
              <a:t> một ngôn ngữ lập trình được đánh giá là một trong những nhóm ngôn ngữ mạnh nhất hiện nay</a:t>
            </a:r>
          </a:p>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lang="en-US" sz="2800" kern="0" noProof="0" smtClean="0">
                <a:solidFill>
                  <a:srgbClr val="002060"/>
                </a:solidFill>
                <a:latin typeface="Cambria" panose="02040503050406030204" pitchFamily="18" charset="0"/>
              </a:rPr>
              <a:t>Được Microsoft công bố năm 2002 cùng với .Net Framework 1.0</a:t>
            </a:r>
          </a:p>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2800" b="0" i="0" u="none" strike="noStrike" kern="0" cap="none" spc="0" normalizeH="0" smtClean="0">
                <a:ln>
                  <a:noFill/>
                </a:ln>
                <a:solidFill>
                  <a:srgbClr val="002060"/>
                </a:solidFill>
                <a:effectLst/>
                <a:uLnTx/>
                <a:uFillTx/>
                <a:latin typeface="Cambria" panose="02040503050406030204" pitchFamily="18" charset="0"/>
              </a:rPr>
              <a:t>C# đơn giản, dễ sử dụng, rất gần giống với C++, java</a:t>
            </a:r>
          </a:p>
          <a:p>
            <a:pPr lvl="0" algn="just">
              <a:buClr>
                <a:srgbClr val="3DC5C5"/>
              </a:buClr>
              <a:defRPr/>
            </a:pPr>
            <a:r>
              <a:rPr lang="en-US" sz="2800" kern="0">
                <a:solidFill>
                  <a:srgbClr val="002060"/>
                </a:solidFill>
                <a:latin typeface="Cambria" panose="02040503050406030204" pitchFamily="18" charset="0"/>
              </a:rPr>
              <a:t>C# cung cấp nhiều tính năng mạnh mẽ, dễ tái sử </a:t>
            </a:r>
            <a:r>
              <a:rPr lang="en-US" sz="2800" kern="0" smtClean="0">
                <a:solidFill>
                  <a:srgbClr val="002060"/>
                </a:solidFill>
                <a:latin typeface="Cambria" panose="02040503050406030204" pitchFamily="18" charset="0"/>
              </a:rPr>
              <a:t>dụng: nullable</a:t>
            </a:r>
            <a:r>
              <a:rPr lang="en-US" sz="2800" kern="0">
                <a:solidFill>
                  <a:srgbClr val="002060"/>
                </a:solidFill>
                <a:latin typeface="Cambria" panose="02040503050406030204" pitchFamily="18" charset="0"/>
              </a:rPr>
              <a:t>, enumerator, delegate, </a:t>
            </a:r>
            <a:r>
              <a:rPr lang="en-US" sz="2800" kern="0" smtClean="0">
                <a:solidFill>
                  <a:srgbClr val="002060"/>
                </a:solidFill>
                <a:latin typeface="Cambria" panose="02040503050406030204" pitchFamily="18" charset="0"/>
              </a:rPr>
              <a:t>lambda</a:t>
            </a:r>
            <a:endParaRPr lang="en-US" sz="2800" kern="0">
              <a:solidFill>
                <a:srgbClr val="002060"/>
              </a:solidFill>
              <a:latin typeface="Cambria" panose="02040503050406030204" pitchFamily="18" charset="0"/>
            </a:endParaRPr>
          </a:p>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kumimoji="0" lang="en-US" sz="2800" b="0" i="0" u="none" strike="noStrike" kern="0" cap="none" spc="0" normalizeH="0" smtClean="0">
                <a:ln>
                  <a:noFill/>
                </a:ln>
                <a:solidFill>
                  <a:srgbClr val="002060"/>
                </a:solidFill>
                <a:effectLst/>
                <a:uLnTx/>
                <a:uFillTx/>
                <a:latin typeface="Cambria" panose="02040503050406030204" pitchFamily="18" charset="0"/>
              </a:rPr>
              <a:t>Có thể tương tác dễ dàng với các thư viện ngoài</a:t>
            </a:r>
          </a:p>
          <a:p>
            <a:pPr marL="342900" marR="0" lvl="0" indent="-342900" algn="just" defTabSz="914400" rtl="0" eaLnBrk="1" fontAlgn="base" latinLnBrk="0" hangingPunct="1">
              <a:lnSpc>
                <a:spcPct val="100000"/>
              </a:lnSpc>
              <a:spcBef>
                <a:spcPct val="20000"/>
              </a:spcBef>
              <a:spcAft>
                <a:spcPct val="0"/>
              </a:spcAft>
              <a:buClr>
                <a:srgbClr val="3DC5C5"/>
              </a:buClr>
              <a:buSzTx/>
              <a:buFont typeface="Wingdings" pitchFamily="2" charset="2"/>
              <a:buChar char="v"/>
              <a:tabLst/>
              <a:defRPr/>
            </a:pPr>
            <a:r>
              <a:rPr lang="en-US" sz="2800" kern="0" noProof="0" smtClean="0">
                <a:solidFill>
                  <a:srgbClr val="002060"/>
                </a:solidFill>
                <a:latin typeface="Cambria" panose="02040503050406030204" pitchFamily="18" charset="0"/>
              </a:rPr>
              <a:t>Là một ngôn ngữ lập trình hướng đối tượng</a:t>
            </a:r>
            <a:endParaRPr kumimoji="0" lang="en-US" sz="2800" b="0" i="0" u="none" strike="noStrike" kern="0" cap="none" spc="0" normalizeH="0" noProof="0" smtClean="0">
              <a:ln>
                <a:noFill/>
              </a:ln>
              <a:solidFill>
                <a:srgbClr val="002060"/>
              </a:solidFill>
              <a:effectLst/>
              <a:uLnTx/>
              <a:uFillTx/>
              <a:latin typeface="Cambria" panose="02040503050406030204" pitchFamily="18" charset="0"/>
            </a:endParaRPr>
          </a:p>
        </p:txBody>
      </p:sp>
    </p:spTree>
    <p:extLst>
      <p:ext uri="{BB962C8B-B14F-4D97-AF65-F5344CB8AC3E}">
        <p14:creationId xmlns:p14="http://schemas.microsoft.com/office/powerpoint/2010/main" val="36789542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lvl="0" fontAlgn="base">
                <a:spcBef>
                  <a:spcPct val="20000"/>
                </a:spcBef>
                <a:spcAft>
                  <a:spcPct val="0"/>
                </a:spcAft>
                <a:buClr>
                  <a:srgbClr val="3DC5C5"/>
                </a:buClr>
                <a:defRPr/>
              </a:pPr>
              <a:r>
                <a:rPr lang="en-US" sz="2400" b="1" kern="0">
                  <a:solidFill>
                    <a:srgbClr val="002060"/>
                  </a:solidFill>
                  <a:latin typeface="Cambria" panose="02040503050406030204" pitchFamily="18" charset="0"/>
                </a:rPr>
                <a:t>Lịch sử ra đời C#</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pic>
        <p:nvPicPr>
          <p:cNvPr id="1026" name="Picture 2" descr="Evolution of C# (1.0 - 6.0) - www.kunal-chowdhury.com"/>
          <p:cNvPicPr>
            <a:picLocks noChangeAspect="1" noChangeArrowheads="1"/>
          </p:cNvPicPr>
          <p:nvPr/>
        </p:nvPicPr>
        <p:blipFill rotWithShape="1">
          <a:blip r:embed="rId2">
            <a:extLst>
              <a:ext uri="{28A0092B-C50C-407E-A947-70E740481C1C}">
                <a14:useLocalDpi xmlns:a14="http://schemas.microsoft.com/office/drawing/2010/main" val="0"/>
              </a:ext>
            </a:extLst>
          </a:blip>
          <a:srcRect t="11991" b="4073"/>
          <a:stretch/>
        </p:blipFill>
        <p:spPr bwMode="auto">
          <a:xfrm>
            <a:off x="2057400" y="1157598"/>
            <a:ext cx="4800600" cy="5355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88376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lvl="0" fontAlgn="base">
                <a:spcBef>
                  <a:spcPct val="20000"/>
                </a:spcBef>
                <a:spcAft>
                  <a:spcPct val="0"/>
                </a:spcAft>
                <a:buClr>
                  <a:srgbClr val="3DC5C5"/>
                </a:buClr>
                <a:defRPr/>
              </a:pPr>
              <a:r>
                <a:rPr lang="en-US" sz="2400" b="1" kern="0">
                  <a:solidFill>
                    <a:srgbClr val="002060"/>
                  </a:solidFill>
                  <a:latin typeface="Cambria" panose="02040503050406030204" pitchFamily="18" charset="0"/>
                </a:rPr>
                <a:t>Lịch sử ra đời C#</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Rectangle 7"/>
          <p:cNvSpPr/>
          <p:nvPr/>
        </p:nvSpPr>
        <p:spPr>
          <a:xfrm>
            <a:off x="1905000" y="1295400"/>
            <a:ext cx="5791200" cy="1015663"/>
          </a:xfrm>
          <a:prstGeom prst="rect">
            <a:avLst/>
          </a:prstGeom>
        </p:spPr>
        <p:txBody>
          <a:bodyPr wrap="square">
            <a:spAutoFit/>
          </a:bodyPr>
          <a:lstStyle/>
          <a:p>
            <a:pPr algn="ctr"/>
            <a:r>
              <a:rPr lang="en-US" sz="3200" b="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mbria" panose="02040503050406030204" pitchFamily="18" charset="0"/>
              </a:rPr>
              <a:t>C# </a:t>
            </a:r>
            <a:r>
              <a:rPr lang="en-US" sz="3200" b="1"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mbria" panose="02040503050406030204" pitchFamily="18" charset="0"/>
              </a:rPr>
              <a:t>7.0</a:t>
            </a:r>
          </a:p>
          <a:p>
            <a:r>
              <a:rPr lang="en-US" sz="2800" b="1" smtClean="0">
                <a:solidFill>
                  <a:srgbClr val="000000"/>
                </a:solidFill>
                <a:latin typeface="Cambria" panose="02040503050406030204" pitchFamily="18" charset="0"/>
              </a:rPr>
              <a:t>Đang trong giai đoạn phát triển</a:t>
            </a:r>
            <a:endParaRPr lang="en-US" sz="2800" b="1" i="0">
              <a:solidFill>
                <a:srgbClr val="000000"/>
              </a:solidFill>
              <a:effectLst/>
              <a:latin typeface="Cambria" panose="02040503050406030204" pitchFamily="18" charset="0"/>
            </a:endParaRPr>
          </a:p>
        </p:txBody>
      </p:sp>
      <p:sp>
        <p:nvSpPr>
          <p:cNvPr id="9" name="Rectangle 8"/>
          <p:cNvSpPr/>
          <p:nvPr/>
        </p:nvSpPr>
        <p:spPr>
          <a:xfrm>
            <a:off x="1828800" y="2514600"/>
            <a:ext cx="4572000" cy="3785652"/>
          </a:xfrm>
          <a:prstGeom prst="rect">
            <a:avLst/>
          </a:prstGeom>
        </p:spPr>
        <p:txBody>
          <a:bodyPr>
            <a:spAutoFit/>
          </a:bodyPr>
          <a:lstStyle/>
          <a:p>
            <a:pPr marL="285750" indent="-285750">
              <a:buFont typeface="Arial" panose="020B0604020202020204" pitchFamily="34" charset="0"/>
              <a:buChar char="•"/>
            </a:pPr>
            <a:r>
              <a:rPr lang="en-US" sz="2400">
                <a:latin typeface="Cambria" panose="02040503050406030204" pitchFamily="18" charset="0"/>
              </a:rPr>
              <a:t>Binary Literals</a:t>
            </a:r>
          </a:p>
          <a:p>
            <a:pPr marL="285750" indent="-285750">
              <a:buFont typeface="Arial" panose="020B0604020202020204" pitchFamily="34" charset="0"/>
              <a:buChar char="•"/>
            </a:pPr>
            <a:r>
              <a:rPr lang="en-US" sz="2400">
                <a:latin typeface="Cambria" panose="02040503050406030204" pitchFamily="18" charset="0"/>
              </a:rPr>
              <a:t>Digit Separators</a:t>
            </a:r>
          </a:p>
          <a:p>
            <a:pPr marL="285750" indent="-285750">
              <a:buFont typeface="Arial" panose="020B0604020202020204" pitchFamily="34" charset="0"/>
              <a:buChar char="•"/>
            </a:pPr>
            <a:r>
              <a:rPr lang="en-US" sz="2400">
                <a:latin typeface="Cambria" panose="02040503050406030204" pitchFamily="18" charset="0"/>
              </a:rPr>
              <a:t>Local Functions</a:t>
            </a:r>
          </a:p>
          <a:p>
            <a:pPr marL="285750" indent="-285750">
              <a:buFont typeface="Arial" panose="020B0604020202020204" pitchFamily="34" charset="0"/>
              <a:buChar char="•"/>
            </a:pPr>
            <a:r>
              <a:rPr lang="en-US" sz="2400">
                <a:latin typeface="Cambria" panose="02040503050406030204" pitchFamily="18" charset="0"/>
              </a:rPr>
              <a:t>Type switch</a:t>
            </a:r>
          </a:p>
          <a:p>
            <a:pPr marL="285750" indent="-285750">
              <a:buFont typeface="Arial" panose="020B0604020202020204" pitchFamily="34" charset="0"/>
              <a:buChar char="•"/>
            </a:pPr>
            <a:r>
              <a:rPr lang="en-US" sz="2400">
                <a:latin typeface="Cambria" panose="02040503050406030204" pitchFamily="18" charset="0"/>
              </a:rPr>
              <a:t>Ref Returns</a:t>
            </a:r>
          </a:p>
          <a:p>
            <a:pPr marL="285750" indent="-285750">
              <a:buFont typeface="Arial" panose="020B0604020202020204" pitchFamily="34" charset="0"/>
              <a:buChar char="•"/>
            </a:pPr>
            <a:r>
              <a:rPr lang="en-US" sz="2400">
                <a:latin typeface="Cambria" panose="02040503050406030204" pitchFamily="18" charset="0"/>
              </a:rPr>
              <a:t>Tuples</a:t>
            </a:r>
          </a:p>
          <a:p>
            <a:pPr marL="285750" indent="-285750">
              <a:buFont typeface="Arial" panose="020B0604020202020204" pitchFamily="34" charset="0"/>
              <a:buChar char="•"/>
            </a:pPr>
            <a:r>
              <a:rPr lang="en-US" sz="2400">
                <a:latin typeface="Cambria" panose="02040503050406030204" pitchFamily="18" charset="0"/>
              </a:rPr>
              <a:t>Out var</a:t>
            </a:r>
          </a:p>
          <a:p>
            <a:pPr marL="285750" indent="-285750">
              <a:buFont typeface="Arial" panose="020B0604020202020204" pitchFamily="34" charset="0"/>
              <a:buChar char="•"/>
            </a:pPr>
            <a:r>
              <a:rPr lang="en-US" sz="2400">
                <a:latin typeface="Cambria" panose="02040503050406030204" pitchFamily="18" charset="0"/>
              </a:rPr>
              <a:t>Pattern Matching</a:t>
            </a:r>
          </a:p>
          <a:p>
            <a:pPr marL="285750" indent="-285750">
              <a:buFont typeface="Arial" panose="020B0604020202020204" pitchFamily="34" charset="0"/>
              <a:buChar char="•"/>
            </a:pPr>
            <a:r>
              <a:rPr lang="en-US" sz="2400">
                <a:latin typeface="Cambria" panose="02040503050406030204" pitchFamily="18" charset="0"/>
              </a:rPr>
              <a:t>Arbitrary async returns</a:t>
            </a:r>
          </a:p>
          <a:p>
            <a:pPr marL="285750" indent="-285750">
              <a:buFont typeface="Arial" panose="020B0604020202020204" pitchFamily="34" charset="0"/>
              <a:buChar char="•"/>
            </a:pPr>
            <a:r>
              <a:rPr lang="en-US" sz="2400">
                <a:latin typeface="Cambria" panose="02040503050406030204" pitchFamily="18" charset="0"/>
              </a:rPr>
              <a:t>Records</a:t>
            </a:r>
          </a:p>
        </p:txBody>
      </p:sp>
    </p:spTree>
    <p:extLst>
      <p:ext uri="{BB962C8B-B14F-4D97-AF65-F5344CB8AC3E}">
        <p14:creationId xmlns:p14="http://schemas.microsoft.com/office/powerpoint/2010/main" val="4251118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867400" cy="508000"/>
            <a:chOff x="789624" y="1191463"/>
            <a:chExt cx="5867400" cy="508000"/>
          </a:xfrm>
        </p:grpSpPr>
        <p:sp>
          <p:nvSpPr>
            <p:cNvPr id="3" name="AutoShape 52"/>
            <p:cNvSpPr>
              <a:spLocks noChangeArrowheads="1"/>
            </p:cNvSpPr>
            <p:nvPr/>
          </p:nvSpPr>
          <p:spPr bwMode="gray">
            <a:xfrm>
              <a:off x="990600" y="1191463"/>
              <a:ext cx="5666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lvl="0" fontAlgn="base">
                <a:spcBef>
                  <a:spcPct val="20000"/>
                </a:spcBef>
                <a:spcAft>
                  <a:spcPct val="0"/>
                </a:spcAft>
                <a:buClr>
                  <a:srgbClr val="3DC5C5"/>
                </a:buClr>
                <a:defRPr/>
              </a:pPr>
              <a:r>
                <a:rPr lang="en-US" sz="2400" b="1" kern="0">
                  <a:solidFill>
                    <a:srgbClr val="002060"/>
                  </a:solidFill>
                  <a:latin typeface="Cambria" panose="02040503050406030204" pitchFamily="18" charset="0"/>
                </a:rPr>
                <a:t>Xu hướng phát triển lập trình với C#</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pic>
        <p:nvPicPr>
          <p:cNvPr id="2050" name="Picture 2" descr="im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725" y="1745776"/>
            <a:ext cx="7497945" cy="435022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1397548" y="1222556"/>
            <a:ext cx="6189067" cy="523220"/>
          </a:xfrm>
          <a:prstGeom prst="rect">
            <a:avLst/>
          </a:prstGeom>
        </p:spPr>
        <p:txBody>
          <a:bodyPr wrap="none">
            <a:spAutoFit/>
          </a:bodyPr>
          <a:lstStyle/>
          <a:p>
            <a:r>
              <a:rPr lang="en-US" sz="2800">
                <a:solidFill>
                  <a:srgbClr val="000000"/>
                </a:solidFill>
                <a:latin typeface="Cambria" panose="02040503050406030204" pitchFamily="18" charset="0"/>
              </a:rPr>
              <a:t>The 2016 Top Programming Languages</a:t>
            </a:r>
            <a:endParaRPr lang="en-US" sz="2800" b="0" i="0">
              <a:solidFill>
                <a:srgbClr val="000000"/>
              </a:solidFill>
              <a:effectLst/>
              <a:latin typeface="Cambria" panose="02040503050406030204" pitchFamily="18" charset="0"/>
            </a:endParaRPr>
          </a:p>
        </p:txBody>
      </p:sp>
    </p:spTree>
    <p:extLst>
      <p:ext uri="{BB962C8B-B14F-4D97-AF65-F5344CB8AC3E}">
        <p14:creationId xmlns:p14="http://schemas.microsoft.com/office/powerpoint/2010/main" val="7113115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867400" cy="508000"/>
            <a:chOff x="789624" y="1191463"/>
            <a:chExt cx="5867400" cy="508000"/>
          </a:xfrm>
        </p:grpSpPr>
        <p:sp>
          <p:nvSpPr>
            <p:cNvPr id="3" name="AutoShape 52"/>
            <p:cNvSpPr>
              <a:spLocks noChangeArrowheads="1"/>
            </p:cNvSpPr>
            <p:nvPr/>
          </p:nvSpPr>
          <p:spPr bwMode="gray">
            <a:xfrm>
              <a:off x="990600" y="1191463"/>
              <a:ext cx="5666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lvl="0" fontAlgn="base">
                <a:spcBef>
                  <a:spcPct val="20000"/>
                </a:spcBef>
                <a:spcAft>
                  <a:spcPct val="0"/>
                </a:spcAft>
                <a:buClr>
                  <a:srgbClr val="3DC5C5"/>
                </a:buClr>
                <a:defRPr/>
              </a:pPr>
              <a:r>
                <a:rPr lang="en-US" sz="2400" b="1" kern="0">
                  <a:solidFill>
                    <a:srgbClr val="002060"/>
                  </a:solidFill>
                  <a:latin typeface="Cambria" panose="02040503050406030204" pitchFamily="18" charset="0"/>
                </a:rPr>
                <a:t>Xu hướng phát triển lập trình với C#</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pic>
        <p:nvPicPr>
          <p:cNvPr id="4098" name="Picture 2" descr="Résultat de recherche d'images pour &quot;xamarin&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221" y="2989415"/>
            <a:ext cx="8954779" cy="3092492"/>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633310" y="2391520"/>
            <a:ext cx="8336390" cy="461665"/>
          </a:xfrm>
          <a:prstGeom prst="rect">
            <a:avLst/>
          </a:prstGeom>
        </p:spPr>
        <p:txBody>
          <a:bodyPr wrap="square">
            <a:spAutoFit/>
          </a:bodyPr>
          <a:lstStyle/>
          <a:p>
            <a:r>
              <a:rPr lang="en-US" sz="2400">
                <a:solidFill>
                  <a:srgbClr val="FF0000"/>
                </a:solidFill>
                <a:latin typeface="Cambria" panose="02040503050406030204" pitchFamily="18" charset="0"/>
              </a:rPr>
              <a:t>Build native iOS, Android and Windows apps in Visual Studio</a:t>
            </a:r>
          </a:p>
        </p:txBody>
      </p:sp>
      <p:pic>
        <p:nvPicPr>
          <p:cNvPr id="4100" name="Picture 4" descr="Résultat de recherche d'images pour &quot;xamarin&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7000" y="1129466"/>
            <a:ext cx="3711149" cy="1004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38147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867400" cy="508000"/>
            <a:chOff x="789624" y="1191463"/>
            <a:chExt cx="5867400" cy="508000"/>
          </a:xfrm>
        </p:grpSpPr>
        <p:sp>
          <p:nvSpPr>
            <p:cNvPr id="3" name="AutoShape 52"/>
            <p:cNvSpPr>
              <a:spLocks noChangeArrowheads="1"/>
            </p:cNvSpPr>
            <p:nvPr/>
          </p:nvSpPr>
          <p:spPr bwMode="gray">
            <a:xfrm>
              <a:off x="990600" y="1191463"/>
              <a:ext cx="5666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lvl="0" fontAlgn="base">
                <a:spcBef>
                  <a:spcPct val="20000"/>
                </a:spcBef>
                <a:spcAft>
                  <a:spcPct val="0"/>
                </a:spcAft>
                <a:buClr>
                  <a:srgbClr val="3DC5C5"/>
                </a:buClr>
                <a:defRPr/>
              </a:pPr>
              <a:r>
                <a:rPr lang="en-US" sz="2400" b="1" kern="0">
                  <a:solidFill>
                    <a:srgbClr val="002060"/>
                  </a:solidFill>
                  <a:latin typeface="Cambria" panose="02040503050406030204" pitchFamily="18" charset="0"/>
                </a:rPr>
                <a:t>Xu hướng phát triển lập trình với C#</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Rectangle 7"/>
          <p:cNvSpPr/>
          <p:nvPr/>
        </p:nvSpPr>
        <p:spPr>
          <a:xfrm>
            <a:off x="1471936" y="2496602"/>
            <a:ext cx="5689378" cy="1384995"/>
          </a:xfrm>
          <a:prstGeom prst="rect">
            <a:avLst/>
          </a:prstGeom>
        </p:spPr>
        <p:txBody>
          <a:bodyPr wrap="none">
            <a:spAutoFit/>
          </a:bodyPr>
          <a:lstStyle/>
          <a:p>
            <a:pPr algn="ctr"/>
            <a:r>
              <a:rPr lang="en-US" sz="2800">
                <a:solidFill>
                  <a:schemeClr val="tx2"/>
                </a:solidFill>
                <a:latin typeface="Cambria" panose="02040503050406030204" pitchFamily="18" charset="0"/>
              </a:rPr>
              <a:t>Write C#. Run on 2.6 billion </a:t>
            </a:r>
            <a:r>
              <a:rPr lang="en-US" sz="2800">
                <a:solidFill>
                  <a:schemeClr val="tx2"/>
                </a:solidFill>
                <a:latin typeface="Cambria" panose="02040503050406030204" pitchFamily="18" charset="0"/>
              </a:rPr>
              <a:t>devices</a:t>
            </a:r>
            <a:r>
              <a:rPr lang="en-US" sz="2800" smtClean="0">
                <a:solidFill>
                  <a:schemeClr val="tx2"/>
                </a:solidFill>
                <a:latin typeface="Cambria" panose="02040503050406030204" pitchFamily="18" charset="0"/>
              </a:rPr>
              <a:t>.</a:t>
            </a:r>
          </a:p>
          <a:p>
            <a:pPr algn="ctr"/>
            <a:r>
              <a:rPr lang="en-US" sz="2800" b="0" i="0" smtClean="0">
                <a:solidFill>
                  <a:schemeClr val="tx2"/>
                </a:solidFill>
                <a:effectLst/>
                <a:latin typeface="Cambria" panose="02040503050406030204" pitchFamily="18" charset="0"/>
              </a:rPr>
              <a:t>&gt;1 </a:t>
            </a:r>
            <a:r>
              <a:rPr lang="en-US" sz="2800">
                <a:solidFill>
                  <a:schemeClr val="tx2"/>
                </a:solidFill>
                <a:latin typeface="Cambria" panose="02040503050406030204" pitchFamily="18" charset="0"/>
              </a:rPr>
              <a:t>Million </a:t>
            </a:r>
            <a:r>
              <a:rPr lang="en-US" sz="2800" smtClean="0">
                <a:solidFill>
                  <a:schemeClr val="tx2"/>
                </a:solidFill>
                <a:latin typeface="Cambria" panose="02040503050406030204" pitchFamily="18" charset="0"/>
              </a:rPr>
              <a:t>Developers</a:t>
            </a:r>
            <a:r>
              <a:rPr lang="en-US" sz="2800">
                <a:solidFill>
                  <a:schemeClr val="tx2"/>
                </a:solidFill>
                <a:latin typeface="Cambria" panose="02040503050406030204" pitchFamily="18" charset="0"/>
              </a:rPr>
              <a:t> </a:t>
            </a:r>
          </a:p>
          <a:p>
            <a:pPr algn="ctr"/>
            <a:endParaRPr lang="en-US" sz="2800" b="0" i="0">
              <a:solidFill>
                <a:schemeClr val="tx2"/>
              </a:solidFill>
              <a:effectLst/>
              <a:latin typeface="Cambria" panose="02040503050406030204" pitchFamily="18" charset="0"/>
            </a:endParaRPr>
          </a:p>
        </p:txBody>
      </p:sp>
      <p:pic>
        <p:nvPicPr>
          <p:cNvPr id="12" name="Picture 4" descr="Résultat de recherche d'images pour &quot;xamarin&quo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61051" y="1295400"/>
            <a:ext cx="3711149" cy="100413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3"/>
          <a:stretch>
            <a:fillRect/>
          </a:stretch>
        </p:blipFill>
        <p:spPr>
          <a:xfrm>
            <a:off x="228600" y="3858851"/>
            <a:ext cx="8686800" cy="1573358"/>
          </a:xfrm>
          <a:prstGeom prst="rect">
            <a:avLst/>
          </a:prstGeom>
        </p:spPr>
      </p:pic>
    </p:spTree>
    <p:extLst>
      <p:ext uri="{BB962C8B-B14F-4D97-AF65-F5344CB8AC3E}">
        <p14:creationId xmlns:p14="http://schemas.microsoft.com/office/powerpoint/2010/main" val="7775299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lvl="0" fontAlgn="base">
                <a:spcBef>
                  <a:spcPct val="20000"/>
                </a:spcBef>
                <a:spcAft>
                  <a:spcPct val="0"/>
                </a:spcAft>
                <a:buClr>
                  <a:srgbClr val="3DC5C5"/>
                </a:buClr>
                <a:defRPr/>
              </a:pPr>
              <a:r>
                <a:rPr lang="en-US" sz="2400" b="1" kern="0">
                  <a:solidFill>
                    <a:srgbClr val="002060"/>
                  </a:solidFill>
                  <a:latin typeface="Cambria" panose="02040503050406030204" pitchFamily="18" charset="0"/>
                </a:rPr>
                <a:t>Cách thức hoạt động của C#</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Rectangle 7"/>
          <p:cNvSpPr/>
          <p:nvPr/>
        </p:nvSpPr>
        <p:spPr>
          <a:xfrm>
            <a:off x="325332" y="1174149"/>
            <a:ext cx="8590068" cy="1569660"/>
          </a:xfrm>
          <a:prstGeom prst="rect">
            <a:avLst/>
          </a:prstGeom>
        </p:spPr>
        <p:txBody>
          <a:bodyPr wrap="square">
            <a:spAutoFit/>
          </a:bodyPr>
          <a:lstStyle/>
          <a:p>
            <a:pPr algn="just"/>
            <a:r>
              <a:rPr lang="vi-VN" sz="2400">
                <a:latin typeface="Cambria" panose="02040503050406030204" pitchFamily="18" charset="0"/>
              </a:rPr>
              <a:t>Các ngôn ngữ NET như C#, VB.NET, VJ#, VC++ .NET có cách thức hoạt động giống nhau và là một thành phần của .NET Framework do đó bạn không thể chạy các ứng dụng này trên các máy không chạy cài đặt .NET Framework version thích hợp. </a:t>
            </a:r>
            <a:endParaRPr lang="en-US" sz="2400">
              <a:latin typeface="Cambria" panose="02040503050406030204" pitchFamily="18" charset="0"/>
            </a:endParaRPr>
          </a:p>
        </p:txBody>
      </p:sp>
      <p:pic>
        <p:nvPicPr>
          <p:cNvPr id="3074" name="Picture 2" descr="Résultat de recherche d'images pour &quot;.net framework 4.6&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814764"/>
            <a:ext cx="7467600" cy="3458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68516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487</TotalTime>
  <Words>442</Words>
  <Application>Microsoft Office PowerPoint</Application>
  <PresentationFormat>On-screen Show (4:3)</PresentationFormat>
  <Paragraphs>71</Paragraphs>
  <Slides>13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Algerian</vt:lpstr>
      <vt:lpstr>Arial</vt:lpstr>
      <vt:lpstr>Calibri</vt:lpstr>
      <vt:lpstr>Cambria</vt:lpstr>
      <vt:lpstr>Times New Roman</vt:lpstr>
      <vt:lpstr>VNI-Heather</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cafe</cp:lastModifiedBy>
  <cp:revision>283</cp:revision>
  <dcterms:created xsi:type="dcterms:W3CDTF">2011-04-06T04:04:31Z</dcterms:created>
  <dcterms:modified xsi:type="dcterms:W3CDTF">2016-10-06T08:06:21Z</dcterms:modified>
</cp:coreProperties>
</file>