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26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3" r:id="rId16"/>
    <p:sldId id="278" r:id="rId17"/>
    <p:sldId id="279" r:id="rId18"/>
    <p:sldId id="280" r:id="rId19"/>
    <p:sldId id="281" r:id="rId20"/>
    <p:sldId id="282" r:id="rId21"/>
    <p:sldId id="264" r:id="rId22"/>
    <p:sldId id="283" r:id="rId23"/>
    <p:sldId id="284" r:id="rId24"/>
    <p:sldId id="285" r:id="rId25"/>
    <p:sldId id="286" r:id="rId26"/>
    <p:sldId id="287" r:id="rId27"/>
    <p:sldId id="288" r:id="rId28"/>
    <p:sldId id="265" r:id="rId29"/>
    <p:sldId id="289" r:id="rId30"/>
    <p:sldId id="290" r:id="rId31"/>
    <p:sldId id="266" r:id="rId32"/>
    <p:sldId id="291" r:id="rId33"/>
    <p:sldId id="292" r:id="rId34"/>
    <p:sldId id="293" r:id="rId35"/>
    <p:sldId id="294" r:id="rId36"/>
    <p:sldId id="295" r:id="rId37"/>
    <p:sldId id="296" r:id="rId38"/>
    <p:sldId id="26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79" autoAdjust="0"/>
    <p:restoredTop sz="94671" autoAdjust="0"/>
  </p:normalViewPr>
  <p:slideViewPr>
    <p:cSldViewPr>
      <p:cViewPr varScale="1">
        <p:scale>
          <a:sx n="70" d="100"/>
          <a:sy n="70" d="100"/>
        </p:scale>
        <p:origin x="9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13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4814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Cài đặt và sử dụng công cụ lập trình Visual Studio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409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và sử dụng công cụ lập trình Visual Studio 2015</a:t>
              </a:r>
              <a:endParaRPr lang="en-US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8750" r="71303"/>
          <a:stretch/>
        </p:blipFill>
        <p:spPr>
          <a:xfrm>
            <a:off x="4737884" y="1219200"/>
            <a:ext cx="3200400" cy="5094514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838200" y="4495800"/>
            <a:ext cx="2590800" cy="1447800"/>
          </a:xfrm>
          <a:prstGeom prst="wedgeRectCallout">
            <a:avLst>
              <a:gd name="adj1" fmla="val 122160"/>
              <a:gd name="adj2" fmla="val 6155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  <a:latin typeface="Cambria" panose="02040503050406030204" pitchFamily="18" charset="0"/>
              </a:rPr>
              <a:t>Vào chức năng Search, gõ Visual</a:t>
            </a:r>
            <a:endParaRPr lang="en-US" sz="2400" b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409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và sử dụng công cụ lập trình Visual Studio 2015</a:t>
              </a:r>
              <a:endParaRPr lang="en-US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9792" r="71303"/>
          <a:stretch/>
        </p:blipFill>
        <p:spPr>
          <a:xfrm>
            <a:off x="838200" y="1447800"/>
            <a:ext cx="3110388" cy="4887753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5638800" y="1295400"/>
            <a:ext cx="2590800" cy="1447800"/>
          </a:xfrm>
          <a:prstGeom prst="wedgeRectCallout">
            <a:avLst>
              <a:gd name="adj1" fmla="val -124899"/>
              <a:gd name="adj2" fmla="val 4309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  <a:latin typeface="Cambria" panose="02040503050406030204" pitchFamily="18" charset="0"/>
              </a:rPr>
              <a:t>Bấm chuột phải chọn Open File location</a:t>
            </a:r>
            <a:endParaRPr lang="en-US" sz="2400" b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409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và sử dụng công cụ lập trình Visual Studio 2015</a:t>
              </a:r>
              <a:endParaRPr lang="en-US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6940" t="54167" r="22694"/>
          <a:stretch/>
        </p:blipFill>
        <p:spPr>
          <a:xfrm>
            <a:off x="523973" y="2362200"/>
            <a:ext cx="6553200" cy="335280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5181600" y="1295400"/>
            <a:ext cx="3886200" cy="1447800"/>
          </a:xfrm>
          <a:prstGeom prst="wedgeRectCallout">
            <a:avLst>
              <a:gd name="adj1" fmla="val -33415"/>
              <a:gd name="adj2" fmla="val 1005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  <a:latin typeface="Cambria" panose="02040503050406030204" pitchFamily="18" charset="0"/>
              </a:rPr>
              <a:t>Đưa ra làm shortcut ngoài desktop để dễ dùng</a:t>
            </a:r>
            <a:endParaRPr lang="en-US" sz="2400" b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409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và sử dụng công cụ lập trình Visual Studio 2015</a:t>
              </a:r>
              <a:endParaRPr lang="en-US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1757" b="45833"/>
          <a:stretch/>
        </p:blipFill>
        <p:spPr>
          <a:xfrm>
            <a:off x="1143000" y="1600200"/>
            <a:ext cx="6276975" cy="39624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257800" y="3276600"/>
            <a:ext cx="1143000" cy="12954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409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và sử dụng công cụ lập trình Visual Studio 2015</a:t>
              </a:r>
              <a:endParaRPr lang="en-US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43000"/>
            <a:ext cx="6553200" cy="526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Solution, project, lớp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3734" b="54167"/>
          <a:stretch/>
        </p:blipFill>
        <p:spPr>
          <a:xfrm>
            <a:off x="1371600" y="1600200"/>
            <a:ext cx="6019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Solution, project, lớp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4" y="1295400"/>
            <a:ext cx="8201025" cy="50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Solution, project, lớp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76400"/>
            <a:ext cx="4339102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9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Solution, project, lớp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1537" t="11111" b="38889"/>
          <a:stretch/>
        </p:blipFill>
        <p:spPr>
          <a:xfrm>
            <a:off x="1371599" y="1295400"/>
            <a:ext cx="669964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Solution, project, lớp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2" y="1170737"/>
            <a:ext cx="8407021" cy="513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cài đặt và sử dụng công cụ lập trình Visual Studio 2015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tạo Solution, project, lớp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thành phần trong một project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cấu hình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trong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Visual Studio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biên dịch và thực thi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trong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Visual Studio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Solution, project, lớp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04331"/>
            <a:ext cx="7574390" cy="52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thành phần trong một project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39" y="1104900"/>
            <a:ext cx="8410575" cy="53721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543800" y="3200400"/>
            <a:ext cx="914400" cy="762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415188" y="3219734"/>
            <a:ext cx="914400" cy="762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2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52481" y="5295900"/>
            <a:ext cx="914400" cy="762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3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427277" y="3981734"/>
            <a:ext cx="914400" cy="762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4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10200" y="1236491"/>
            <a:ext cx="914400" cy="762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5</a:t>
            </a:r>
            <a:endParaRPr 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thành phần trong một project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7341" r="43" b="38298"/>
          <a:stretch/>
        </p:blipFill>
        <p:spPr>
          <a:xfrm>
            <a:off x="1219200" y="1981200"/>
            <a:ext cx="2743200" cy="33147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962400" y="1371600"/>
            <a:ext cx="914400" cy="762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1671935"/>
            <a:ext cx="2488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Solution Explorer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1101" t="9942" r="50000" b="58333"/>
          <a:stretch/>
        </p:blipFill>
        <p:spPr>
          <a:xfrm>
            <a:off x="4876800" y="3638550"/>
            <a:ext cx="3760100" cy="23206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85803" y="3124200"/>
            <a:ext cx="252876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Cambria" panose="02040503050406030204" pitchFamily="18" charset="0"/>
              </a:rPr>
              <a:t>Nếu không thấy vào đây</a:t>
            </a:r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705600" y="3429000"/>
            <a:ext cx="786950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7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thành phần trong một project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7477" t="13475" r="33565" b="19858"/>
          <a:stretch/>
        </p:blipFill>
        <p:spPr>
          <a:xfrm>
            <a:off x="838200" y="1219200"/>
            <a:ext cx="3276600" cy="35814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107976" y="1219200"/>
            <a:ext cx="914400" cy="762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2</a:t>
            </a:r>
            <a:endParaRPr lang="en-US" sz="2400" b="1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819400"/>
            <a:ext cx="4054498" cy="3276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22376" y="1369367"/>
            <a:ext cx="345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Design </a:t>
            </a:r>
            <a:r>
              <a:rPr lang="en-US" sz="2400" smtClean="0">
                <a:latin typeface="Cambria" panose="02040503050406030204" pitchFamily="18" charset="0"/>
                <a:sym typeface="Wingdings" panose="05000000000000000000" pitchFamily="2" charset="2"/>
              </a:rPr>
              <a:t> F7 to</a:t>
            </a:r>
            <a:r>
              <a:rPr lang="en-US" sz="2400" smtClean="0">
                <a:latin typeface="Cambria" panose="02040503050406030204" pitchFamily="18" charset="0"/>
              </a:rPr>
              <a:t> coding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384576" y="1905000"/>
            <a:ext cx="235424" cy="7642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thành phần trong một project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6435" t="60284"/>
          <a:stretch/>
        </p:blipFill>
        <p:spPr>
          <a:xfrm>
            <a:off x="1905000" y="1524000"/>
            <a:ext cx="2823014" cy="21336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728014" y="1143000"/>
            <a:ext cx="914400" cy="762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3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1990762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latin typeface="Cambria" panose="02040503050406030204" pitchFamily="18" charset="0"/>
              </a:rPr>
              <a:t>Properties để hiệu chỉnh thông số cũng như gán sự kiện cho Form &amp; control</a:t>
            </a:r>
          </a:p>
          <a:p>
            <a:pPr algn="just"/>
            <a:endParaRPr lang="en-US" sz="2400" smtClean="0">
              <a:latin typeface="Cambria" panose="02040503050406030204" pitchFamily="18" charset="0"/>
            </a:endParaRPr>
          </a:p>
          <a:p>
            <a:pPr algn="just"/>
            <a:r>
              <a:rPr lang="en-US" sz="2400" smtClean="0">
                <a:latin typeface="Cambria" panose="02040503050406030204" pitchFamily="18" charset="0"/>
              </a:rPr>
              <a:t>Nếu không thấy thì nhấn F4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1981200"/>
            <a:ext cx="228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thành phần trong một project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73429" b="4255"/>
          <a:stretch/>
        </p:blipFill>
        <p:spPr>
          <a:xfrm>
            <a:off x="1186114" y="1295400"/>
            <a:ext cx="2234761" cy="51435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415188" y="1089546"/>
            <a:ext cx="914400" cy="762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4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4373" y="12954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latin typeface="Cambria" panose="02040503050406030204" pitchFamily="18" charset="0"/>
              </a:rPr>
              <a:t>Toolbox để kéo thả các thành phần control lên Giao diện ở mục 3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1303" t="9422" r="49414" b="34328"/>
          <a:stretch/>
        </p:blipFill>
        <p:spPr>
          <a:xfrm>
            <a:off x="5486400" y="2687499"/>
            <a:ext cx="3473519" cy="375140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6781800" y="5410200"/>
            <a:ext cx="83820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89427" y="5129649"/>
            <a:ext cx="2440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Nếu không thấy vào đây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thành phần trong một project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979"/>
          <a:stretch/>
        </p:blipFill>
        <p:spPr>
          <a:xfrm>
            <a:off x="505776" y="1447800"/>
            <a:ext cx="84105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4800600" y="1905000"/>
            <a:ext cx="6858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81600" y="2362200"/>
            <a:ext cx="152400" cy="1066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3429000"/>
            <a:ext cx="563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Nhấn vào đây để chạy phần mềm, hoặc F5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thành phần trong một project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2" y="1170737"/>
            <a:ext cx="8410575" cy="53721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962400" y="3657600"/>
            <a:ext cx="281940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7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943600" cy="508000"/>
            <a:chOff x="789624" y="1191463"/>
            <a:chExt cx="5943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742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cấu hình trong Visual Studio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2665" t="20677" b="11665"/>
          <a:stretch/>
        </p:blipFill>
        <p:spPr>
          <a:xfrm>
            <a:off x="2362200" y="1219200"/>
            <a:ext cx="4857750" cy="49492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581400" y="5486400"/>
            <a:ext cx="13716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943600" cy="508000"/>
            <a:chOff x="789624" y="1191463"/>
            <a:chExt cx="5943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742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cấu hình trong Visual Studio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70737"/>
            <a:ext cx="889073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409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và sử dụng công cụ lập trình Visual Studio 2015</a:t>
              </a:r>
              <a:endParaRPr lang="en-US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Yêu cầu máy tính:</a:t>
            </a:r>
          </a:p>
          <a:p>
            <a:pPr lvl="0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Ổ cứng tối thiểu 250 GB</a:t>
            </a:r>
          </a:p>
          <a:p>
            <a:pPr lvl="0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RAM tối thiểu 4GB (đề nghị 8GB)</a:t>
            </a:r>
          </a:p>
          <a:p>
            <a:pPr lvl="0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Hệ điều hành Win 10, 64 bit</a:t>
            </a:r>
          </a:p>
          <a:p>
            <a:pPr lvl="0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Main hỗ trợ ảo hóa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943600" cy="508000"/>
            <a:chOff x="789624" y="1191463"/>
            <a:chExt cx="5943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742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cấu hình trong Visual Studio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491" t="10417" r="22474" b="15625"/>
          <a:stretch/>
        </p:blipFill>
        <p:spPr>
          <a:xfrm>
            <a:off x="304800" y="1170737"/>
            <a:ext cx="8692643" cy="501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biên dịch và thực thi trong Visual Studio</a:t>
              </a:r>
              <a:endParaRPr lang="en-US" sz="40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Nhấn F5 để biên dịch và chạy luôn</a:t>
            </a:r>
          </a:p>
          <a:p>
            <a:pPr lvl="0">
              <a:buClr>
                <a:srgbClr val="3DC5C5"/>
              </a:buClr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Muốn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build thì bấm chuột phải/ build hoặc rebuild hoặc clean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9912" t="10417" b="66667"/>
          <a:stretch/>
        </p:blipFill>
        <p:spPr>
          <a:xfrm>
            <a:off x="2438400" y="3048000"/>
            <a:ext cx="3914775" cy="16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biên dịch và thực thi trong Visual Studio</a:t>
              </a:r>
              <a:endParaRPr lang="en-US" sz="40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Ngoài ra ta còn sử dụng Build/ Batch Build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62884" b="60417"/>
          <a:stretch/>
        </p:blipFill>
        <p:spPr>
          <a:xfrm>
            <a:off x="1600200" y="2133600"/>
            <a:ext cx="5702874" cy="34194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029200" y="4343400"/>
            <a:ext cx="1752600" cy="8286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biên dịch và thực thi trong Visual Studio</a:t>
              </a:r>
              <a:endParaRPr lang="en-US" sz="40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Ngoài ra ta còn sử dụng Build/ Batch Build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981200"/>
            <a:ext cx="6638925" cy="38385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7239000" y="2286000"/>
            <a:ext cx="4572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38400" y="2743200"/>
            <a:ext cx="609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biên dịch và thực thi trong Visual Studio</a:t>
              </a:r>
              <a:endParaRPr lang="en-US" sz="40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Build xong kiểm tra thư mục bin có 2 thư mục con là </a:t>
            </a:r>
            <a:r>
              <a:rPr lang="en-US" kern="0" smtClean="0">
                <a:solidFill>
                  <a:srgbClr val="FF0000"/>
                </a:solidFill>
                <a:latin typeface="Cambria" panose="02040503050406030204" pitchFamily="18" charset="0"/>
              </a:rPr>
              <a:t>debug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và </a:t>
            </a:r>
            <a:r>
              <a:rPr lang="en-US" kern="0" smtClean="0">
                <a:solidFill>
                  <a:srgbClr val="FF0000"/>
                </a:solidFill>
                <a:latin typeface="Cambria" panose="02040503050406030204" pitchFamily="18" charset="0"/>
              </a:rPr>
              <a:t>release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22753"/>
          <a:stretch/>
        </p:blipFill>
        <p:spPr>
          <a:xfrm>
            <a:off x="2133600" y="2347912"/>
            <a:ext cx="4067175" cy="1309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4186237"/>
            <a:ext cx="4400550" cy="2276475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3429000" y="3498411"/>
            <a:ext cx="405288" cy="73104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biên dịch và thực thi trong Visual Studio</a:t>
              </a:r>
              <a:endParaRPr lang="en-US" sz="40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59" y="1288462"/>
            <a:ext cx="5162550" cy="1552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4" y="3027813"/>
            <a:ext cx="5353050" cy="220027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424" y="5030053"/>
            <a:ext cx="5810250" cy="1476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Freeform 14"/>
          <p:cNvSpPr/>
          <p:nvPr/>
        </p:nvSpPr>
        <p:spPr>
          <a:xfrm>
            <a:off x="1583088" y="2088107"/>
            <a:ext cx="2361115" cy="818866"/>
          </a:xfrm>
          <a:custGeom>
            <a:avLst/>
            <a:gdLst>
              <a:gd name="connsiteX0" fmla="*/ 2361115 w 2361115"/>
              <a:gd name="connsiteY0" fmla="*/ 0 h 818866"/>
              <a:gd name="connsiteX1" fmla="*/ 1160112 w 2361115"/>
              <a:gd name="connsiteY1" fmla="*/ 40944 h 818866"/>
              <a:gd name="connsiteX2" fmla="*/ 928100 w 2361115"/>
              <a:gd name="connsiteY2" fmla="*/ 81887 h 818866"/>
              <a:gd name="connsiteX3" fmla="*/ 737031 w 2361115"/>
              <a:gd name="connsiteY3" fmla="*/ 109183 h 818866"/>
              <a:gd name="connsiteX4" fmla="*/ 655145 w 2361115"/>
              <a:gd name="connsiteY4" fmla="*/ 136478 h 818866"/>
              <a:gd name="connsiteX5" fmla="*/ 518667 w 2361115"/>
              <a:gd name="connsiteY5" fmla="*/ 163774 h 818866"/>
              <a:gd name="connsiteX6" fmla="*/ 436781 w 2361115"/>
              <a:gd name="connsiteY6" fmla="*/ 191069 h 818866"/>
              <a:gd name="connsiteX7" fmla="*/ 395837 w 2361115"/>
              <a:gd name="connsiteY7" fmla="*/ 232012 h 818866"/>
              <a:gd name="connsiteX8" fmla="*/ 327599 w 2361115"/>
              <a:gd name="connsiteY8" fmla="*/ 272956 h 818866"/>
              <a:gd name="connsiteX9" fmla="*/ 286655 w 2361115"/>
              <a:gd name="connsiteY9" fmla="*/ 300251 h 818866"/>
              <a:gd name="connsiteX10" fmla="*/ 177473 w 2361115"/>
              <a:gd name="connsiteY10" fmla="*/ 354842 h 818866"/>
              <a:gd name="connsiteX11" fmla="*/ 136530 w 2361115"/>
              <a:gd name="connsiteY11" fmla="*/ 395786 h 818866"/>
              <a:gd name="connsiteX12" fmla="*/ 81939 w 2361115"/>
              <a:gd name="connsiteY12" fmla="*/ 491320 h 818866"/>
              <a:gd name="connsiteX13" fmla="*/ 54643 w 2361115"/>
              <a:gd name="connsiteY13" fmla="*/ 696036 h 818866"/>
              <a:gd name="connsiteX14" fmla="*/ 27348 w 2361115"/>
              <a:gd name="connsiteY14" fmla="*/ 764275 h 818866"/>
              <a:gd name="connsiteX15" fmla="*/ 52 w 2361115"/>
              <a:gd name="connsiteY15" fmla="*/ 818866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1115" h="818866">
                <a:moveTo>
                  <a:pt x="2361115" y="0"/>
                </a:moveTo>
                <a:cubicBezTo>
                  <a:pt x="1872222" y="69843"/>
                  <a:pt x="2623876" y="-33738"/>
                  <a:pt x="1160112" y="40944"/>
                </a:cubicBezTo>
                <a:cubicBezTo>
                  <a:pt x="1081682" y="44946"/>
                  <a:pt x="1005471" y="68431"/>
                  <a:pt x="928100" y="81887"/>
                </a:cubicBezTo>
                <a:cubicBezTo>
                  <a:pt x="827521" y="99379"/>
                  <a:pt x="850495" y="95000"/>
                  <a:pt x="737031" y="109183"/>
                </a:cubicBezTo>
                <a:cubicBezTo>
                  <a:pt x="709736" y="118281"/>
                  <a:pt x="683058" y="129500"/>
                  <a:pt x="655145" y="136478"/>
                </a:cubicBezTo>
                <a:cubicBezTo>
                  <a:pt x="507580" y="173369"/>
                  <a:pt x="632081" y="129750"/>
                  <a:pt x="518667" y="163774"/>
                </a:cubicBezTo>
                <a:cubicBezTo>
                  <a:pt x="491109" y="172041"/>
                  <a:pt x="436781" y="191069"/>
                  <a:pt x="436781" y="191069"/>
                </a:cubicBezTo>
                <a:cubicBezTo>
                  <a:pt x="423133" y="204717"/>
                  <a:pt x="411278" y="220431"/>
                  <a:pt x="395837" y="232012"/>
                </a:cubicBezTo>
                <a:cubicBezTo>
                  <a:pt x="374616" y="247928"/>
                  <a:pt x="350093" y="258897"/>
                  <a:pt x="327599" y="272956"/>
                </a:cubicBezTo>
                <a:cubicBezTo>
                  <a:pt x="313690" y="281649"/>
                  <a:pt x="301055" y="292397"/>
                  <a:pt x="286655" y="300251"/>
                </a:cubicBezTo>
                <a:cubicBezTo>
                  <a:pt x="250934" y="319735"/>
                  <a:pt x="177473" y="354842"/>
                  <a:pt x="177473" y="354842"/>
                </a:cubicBezTo>
                <a:cubicBezTo>
                  <a:pt x="163825" y="368490"/>
                  <a:pt x="146106" y="379028"/>
                  <a:pt x="136530" y="395786"/>
                </a:cubicBezTo>
                <a:cubicBezTo>
                  <a:pt x="63216" y="524086"/>
                  <a:pt x="192723" y="380536"/>
                  <a:pt x="81939" y="491320"/>
                </a:cubicBezTo>
                <a:cubicBezTo>
                  <a:pt x="77125" y="539456"/>
                  <a:pt x="71604" y="639499"/>
                  <a:pt x="54643" y="696036"/>
                </a:cubicBezTo>
                <a:cubicBezTo>
                  <a:pt x="47603" y="719501"/>
                  <a:pt x="38304" y="742363"/>
                  <a:pt x="27348" y="764275"/>
                </a:cubicBezTo>
                <a:cubicBezTo>
                  <a:pt x="-2472" y="823914"/>
                  <a:pt x="52" y="784680"/>
                  <a:pt x="52" y="8188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67284" y="2374710"/>
            <a:ext cx="2868657" cy="2593075"/>
          </a:xfrm>
          <a:custGeom>
            <a:avLst/>
            <a:gdLst>
              <a:gd name="connsiteX0" fmla="*/ 0 w 2868657"/>
              <a:gd name="connsiteY0" fmla="*/ 0 h 2593075"/>
              <a:gd name="connsiteX1" fmla="*/ 491319 w 2868657"/>
              <a:gd name="connsiteY1" fmla="*/ 13648 h 2593075"/>
              <a:gd name="connsiteX2" fmla="*/ 668740 w 2868657"/>
              <a:gd name="connsiteY2" fmla="*/ 40944 h 2593075"/>
              <a:gd name="connsiteX3" fmla="*/ 805217 w 2868657"/>
              <a:gd name="connsiteY3" fmla="*/ 54591 h 2593075"/>
              <a:gd name="connsiteX4" fmla="*/ 1064525 w 2868657"/>
              <a:gd name="connsiteY4" fmla="*/ 109183 h 2593075"/>
              <a:gd name="connsiteX5" fmla="*/ 1173707 w 2868657"/>
              <a:gd name="connsiteY5" fmla="*/ 136478 h 2593075"/>
              <a:gd name="connsiteX6" fmla="*/ 1323832 w 2868657"/>
              <a:gd name="connsiteY6" fmla="*/ 163774 h 2593075"/>
              <a:gd name="connsiteX7" fmla="*/ 1378423 w 2868657"/>
              <a:gd name="connsiteY7" fmla="*/ 204717 h 2593075"/>
              <a:gd name="connsiteX8" fmla="*/ 1446662 w 2868657"/>
              <a:gd name="connsiteY8" fmla="*/ 245660 h 2593075"/>
              <a:gd name="connsiteX9" fmla="*/ 1624083 w 2868657"/>
              <a:gd name="connsiteY9" fmla="*/ 368490 h 2593075"/>
              <a:gd name="connsiteX10" fmla="*/ 1965277 w 2868657"/>
              <a:gd name="connsiteY10" fmla="*/ 545911 h 2593075"/>
              <a:gd name="connsiteX11" fmla="*/ 2060812 w 2868657"/>
              <a:gd name="connsiteY11" fmla="*/ 614150 h 2593075"/>
              <a:gd name="connsiteX12" fmla="*/ 2142698 w 2868657"/>
              <a:gd name="connsiteY12" fmla="*/ 655093 h 2593075"/>
              <a:gd name="connsiteX13" fmla="*/ 2210937 w 2868657"/>
              <a:gd name="connsiteY13" fmla="*/ 709684 h 2593075"/>
              <a:gd name="connsiteX14" fmla="*/ 2251880 w 2868657"/>
              <a:gd name="connsiteY14" fmla="*/ 736980 h 2593075"/>
              <a:gd name="connsiteX15" fmla="*/ 2320119 w 2868657"/>
              <a:gd name="connsiteY15" fmla="*/ 805218 h 2593075"/>
              <a:gd name="connsiteX16" fmla="*/ 2470244 w 2868657"/>
              <a:gd name="connsiteY16" fmla="*/ 914400 h 2593075"/>
              <a:gd name="connsiteX17" fmla="*/ 2552131 w 2868657"/>
              <a:gd name="connsiteY17" fmla="*/ 996287 h 2593075"/>
              <a:gd name="connsiteX18" fmla="*/ 2634017 w 2868657"/>
              <a:gd name="connsiteY18" fmla="*/ 1119117 h 2593075"/>
              <a:gd name="connsiteX19" fmla="*/ 2688609 w 2868657"/>
              <a:gd name="connsiteY19" fmla="*/ 1214651 h 2593075"/>
              <a:gd name="connsiteX20" fmla="*/ 2715904 w 2868657"/>
              <a:gd name="connsiteY20" fmla="*/ 1323833 h 2593075"/>
              <a:gd name="connsiteX21" fmla="*/ 2729552 w 2868657"/>
              <a:gd name="connsiteY21" fmla="*/ 1392072 h 2593075"/>
              <a:gd name="connsiteX22" fmla="*/ 2756847 w 2868657"/>
              <a:gd name="connsiteY22" fmla="*/ 1446663 h 2593075"/>
              <a:gd name="connsiteX23" fmla="*/ 2784143 w 2868657"/>
              <a:gd name="connsiteY23" fmla="*/ 1569493 h 2593075"/>
              <a:gd name="connsiteX24" fmla="*/ 2797791 w 2868657"/>
              <a:gd name="connsiteY24" fmla="*/ 1624084 h 2593075"/>
              <a:gd name="connsiteX25" fmla="*/ 2852382 w 2868657"/>
              <a:gd name="connsiteY25" fmla="*/ 1965278 h 2593075"/>
              <a:gd name="connsiteX26" fmla="*/ 2866029 w 2868657"/>
              <a:gd name="connsiteY26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68657" h="2593075">
                <a:moveTo>
                  <a:pt x="0" y="0"/>
                </a:moveTo>
                <a:cubicBezTo>
                  <a:pt x="163773" y="4549"/>
                  <a:pt x="327789" y="3636"/>
                  <a:pt x="491319" y="13648"/>
                </a:cubicBezTo>
                <a:cubicBezTo>
                  <a:pt x="551043" y="17305"/>
                  <a:pt x="609406" y="33205"/>
                  <a:pt x="668740" y="40944"/>
                </a:cubicBezTo>
                <a:cubicBezTo>
                  <a:pt x="714075" y="46857"/>
                  <a:pt x="759725" y="50042"/>
                  <a:pt x="805217" y="54591"/>
                </a:cubicBezTo>
                <a:cubicBezTo>
                  <a:pt x="1039163" y="132574"/>
                  <a:pt x="813340" y="67319"/>
                  <a:pt x="1064525" y="109183"/>
                </a:cubicBezTo>
                <a:cubicBezTo>
                  <a:pt x="1101529" y="115350"/>
                  <a:pt x="1136998" y="128750"/>
                  <a:pt x="1173707" y="136478"/>
                </a:cubicBezTo>
                <a:cubicBezTo>
                  <a:pt x="1223478" y="146956"/>
                  <a:pt x="1273790" y="154675"/>
                  <a:pt x="1323832" y="163774"/>
                </a:cubicBezTo>
                <a:cubicBezTo>
                  <a:pt x="1342029" y="177422"/>
                  <a:pt x="1359497" y="192100"/>
                  <a:pt x="1378423" y="204717"/>
                </a:cubicBezTo>
                <a:cubicBezTo>
                  <a:pt x="1400494" y="219431"/>
                  <a:pt x="1425209" y="230058"/>
                  <a:pt x="1446662" y="245660"/>
                </a:cubicBezTo>
                <a:cubicBezTo>
                  <a:pt x="1583922" y="345485"/>
                  <a:pt x="1469625" y="287903"/>
                  <a:pt x="1624083" y="368490"/>
                </a:cubicBezTo>
                <a:cubicBezTo>
                  <a:pt x="1712486" y="414613"/>
                  <a:pt x="1870218" y="486499"/>
                  <a:pt x="1965277" y="545911"/>
                </a:cubicBezTo>
                <a:cubicBezTo>
                  <a:pt x="1998463" y="566652"/>
                  <a:pt x="2027483" y="593640"/>
                  <a:pt x="2060812" y="614150"/>
                </a:cubicBezTo>
                <a:cubicBezTo>
                  <a:pt x="2086802" y="630144"/>
                  <a:pt x="2116952" y="638709"/>
                  <a:pt x="2142698" y="655093"/>
                </a:cubicBezTo>
                <a:cubicBezTo>
                  <a:pt x="2167273" y="670732"/>
                  <a:pt x="2187633" y="692206"/>
                  <a:pt x="2210937" y="709684"/>
                </a:cubicBezTo>
                <a:cubicBezTo>
                  <a:pt x="2224059" y="719526"/>
                  <a:pt x="2238232" y="727881"/>
                  <a:pt x="2251880" y="736980"/>
                </a:cubicBezTo>
                <a:cubicBezTo>
                  <a:pt x="2304451" y="815835"/>
                  <a:pt x="2249352" y="744561"/>
                  <a:pt x="2320119" y="805218"/>
                </a:cubicBezTo>
                <a:cubicBezTo>
                  <a:pt x="2440909" y="908752"/>
                  <a:pt x="2294981" y="814249"/>
                  <a:pt x="2470244" y="914400"/>
                </a:cubicBezTo>
                <a:cubicBezTo>
                  <a:pt x="2530902" y="1035714"/>
                  <a:pt x="2455080" y="911366"/>
                  <a:pt x="2552131" y="996287"/>
                </a:cubicBezTo>
                <a:cubicBezTo>
                  <a:pt x="2607086" y="1044373"/>
                  <a:pt x="2602317" y="1063643"/>
                  <a:pt x="2634017" y="1119117"/>
                </a:cubicBezTo>
                <a:cubicBezTo>
                  <a:pt x="2711190" y="1254169"/>
                  <a:pt x="2606111" y="1049657"/>
                  <a:pt x="2688609" y="1214651"/>
                </a:cubicBezTo>
                <a:cubicBezTo>
                  <a:pt x="2697707" y="1251045"/>
                  <a:pt x="2707469" y="1287280"/>
                  <a:pt x="2715904" y="1323833"/>
                </a:cubicBezTo>
                <a:cubicBezTo>
                  <a:pt x="2721120" y="1346436"/>
                  <a:pt x="2722217" y="1370066"/>
                  <a:pt x="2729552" y="1392072"/>
                </a:cubicBezTo>
                <a:cubicBezTo>
                  <a:pt x="2735986" y="1411373"/>
                  <a:pt x="2747749" y="1428466"/>
                  <a:pt x="2756847" y="1446663"/>
                </a:cubicBezTo>
                <a:cubicBezTo>
                  <a:pt x="2765946" y="1487606"/>
                  <a:pt x="2774712" y="1528625"/>
                  <a:pt x="2784143" y="1569493"/>
                </a:cubicBezTo>
                <a:cubicBezTo>
                  <a:pt x="2788361" y="1587770"/>
                  <a:pt x="2794604" y="1605600"/>
                  <a:pt x="2797791" y="1624084"/>
                </a:cubicBezTo>
                <a:cubicBezTo>
                  <a:pt x="2817361" y="1737587"/>
                  <a:pt x="2852382" y="1965278"/>
                  <a:pt x="2852382" y="1965278"/>
                </a:cubicBezTo>
                <a:cubicBezTo>
                  <a:pt x="2877542" y="2292382"/>
                  <a:pt x="2866029" y="2083384"/>
                  <a:pt x="2866029" y="259307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79798" y="5414864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Đóng gói cho khách hàng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0160" y="3535079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Test trong công ty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biên dịch và thực thi trong Visual Studio</a:t>
              </a:r>
              <a:endParaRPr lang="en-US" sz="40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88571"/>
            <a:ext cx="5619750" cy="4143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91" y="1146853"/>
            <a:ext cx="911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Quay lại Design, kéo đại 1 Label ra rồi nhập dữ liệu</a:t>
            </a:r>
            <a:r>
              <a:rPr lang="en-US" sz="2400" smtClean="0">
                <a:latin typeface="Cambria" panose="02040503050406030204" pitchFamily="18" charset="0"/>
                <a:sym typeface="Wingdings" panose="05000000000000000000" pitchFamily="2" charset="2"/>
              </a:rPr>
              <a:t>sau đó nhấn F5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162800" cy="508000"/>
            <a:chOff x="789624" y="1191463"/>
            <a:chExt cx="7162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biên dịch và thực thi trong Visual Studio</a:t>
              </a:r>
              <a:endParaRPr lang="en-US" sz="40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4080987" cy="418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409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và sử dụng công cụ lập trình Visual Studio 2015</a:t>
              </a:r>
              <a:endParaRPr lang="en-US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Phần mềm Visual Studio 2015 :</a:t>
            </a:r>
          </a:p>
          <a:p>
            <a:pPr lvl="0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Microsoft Visual Studio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Community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2015</a:t>
            </a:r>
          </a:p>
          <a:p>
            <a:pPr lvl="0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Link tải phần mềm cài đặt:</a:t>
            </a:r>
          </a:p>
          <a:p>
            <a:pPr marL="0" lvl="0" indent="0">
              <a:buClr>
                <a:srgbClr val="3DC5C5"/>
              </a:buClr>
              <a:buNone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https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://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www.microsoft.com/en-us/download/details.aspx?id=48146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 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lvl="0" indent="0">
              <a:buClr>
                <a:srgbClr val="3DC5C5"/>
              </a:buClr>
              <a:buNone/>
              <a:defRPr/>
            </a:pP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409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và sử dụng công cụ lập trình Visual Studio 2015</a:t>
              </a:r>
              <a:endParaRPr lang="en-US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4" y="1524000"/>
            <a:ext cx="78581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409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và sử dụng công cụ lập trình Visual Studio 2015</a:t>
              </a:r>
              <a:endParaRPr lang="en-US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114224" cy="50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409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và sử dụng công cụ lập trình Visual Studio 2015</a:t>
              </a:r>
              <a:endParaRPr lang="en-US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7648832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0000"/>
            <a:ext cx="7655169" cy="18288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129216" y="2635155"/>
            <a:ext cx="533400" cy="9906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409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và sử dụng công cụ lập trình Visual Studio 2015</a:t>
              </a:r>
              <a:endParaRPr lang="en-US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19200"/>
            <a:ext cx="365760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8610600" cy="508000"/>
            <a:chOff x="789624" y="1191463"/>
            <a:chExt cx="8610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409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đặt và sử dụng công cụ lập trình Visual Studio 2015</a:t>
              </a:r>
              <a:endParaRPr lang="en-US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19200"/>
            <a:ext cx="3733800" cy="5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616</Words>
  <Application>Microsoft Office PowerPoint</Application>
  <PresentationFormat>On-screen Show (4:3)</PresentationFormat>
  <Paragraphs>85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403</cp:revision>
  <dcterms:created xsi:type="dcterms:W3CDTF">2011-04-06T04:04:31Z</dcterms:created>
  <dcterms:modified xsi:type="dcterms:W3CDTF">2016-10-06T09:15:12Z</dcterms:modified>
</cp:coreProperties>
</file>