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4790" autoAdjust="0"/>
  </p:normalViewPr>
  <p:slideViewPr>
    <p:cSldViewPr>
      <p:cViewPr varScale="1">
        <p:scale>
          <a:sx n="70" d="100"/>
          <a:sy n="70" d="100"/>
        </p:scale>
        <p:origin x="115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08/10/2016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Phương pháp phân tích </a:t>
            </a:r>
            <a:r>
              <a:rPr lang="vi-VN" sz="1200" b="1" i="0" kern="1200" smtClean="0">
                <a:solidFill>
                  <a:srgbClr val="FF0000"/>
                </a:solidFill>
                <a:effectLst/>
                <a:latin typeface="+mn-lt"/>
                <a:ea typeface="+mn-ea"/>
                <a:cs typeface="+mn-cs"/>
              </a:rPr>
              <a:t>top-down </a:t>
            </a:r>
            <a:r>
              <a:rPr lang="vi-VN" sz="1200" b="0" i="0" kern="1200" smtClean="0">
                <a:solidFill>
                  <a:schemeClr val="tx1"/>
                </a:solidFill>
                <a:effectLst/>
                <a:latin typeface="+mn-lt"/>
                <a:ea typeface="+mn-ea"/>
                <a:cs typeface="+mn-cs"/>
              </a:rPr>
              <a:t>là phương pháp thường dùng để xây dựng chương trình giải quyết bài toán lớn, phức tạp. Ý tưởng của phương pháp này là phân rã bài toán phức tạp thành nhiều thành phần nhỏ hơn, mỗi thành phần nhỏ hơn sẽ được phân rã tiếp thành nhiều thành phần nhỏ hơn nữa... Quá trình phân rã sẽ dừng lại khi hoặc thành phần tìm được đã được giải quyết rồi hay đủ đơn giản để hiện thực. Thí dụ ta có thể phân rã công việc học kỹ sư của 1 trường kỹ thuật thành n công việc nhỏ hơn, mỗi công việc nhỏ là học 1 học kỳ. Công việc học 1 học kỳ được phân rã thành n công việc nhỏ là học từng môn học, công việc học môn học được phân rã thành m công việc nhỏ hơn là học từng chương...</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Phương pháp xây dựng chương trình </a:t>
            </a:r>
            <a:r>
              <a:rPr lang="vi-VN" sz="1200" b="1" i="0" kern="1200" smtClean="0">
                <a:solidFill>
                  <a:srgbClr val="FF0000"/>
                </a:solidFill>
                <a:effectLst/>
                <a:latin typeface="+mn-lt"/>
                <a:ea typeface="+mn-ea"/>
                <a:cs typeface="+mn-cs"/>
              </a:rPr>
              <a:t>bottom-up</a:t>
            </a:r>
            <a:r>
              <a:rPr lang="vi-VN" sz="1200" b="0" i="0" kern="1200" smtClean="0">
                <a:solidFill>
                  <a:schemeClr val="tx1"/>
                </a:solidFill>
                <a:effectLst/>
                <a:latin typeface="+mn-lt"/>
                <a:ea typeface="+mn-ea"/>
                <a:cs typeface="+mn-cs"/>
              </a:rPr>
              <a:t> là phương pháp thường dùng để xây dựng phần mềm lớn, phức tạp. Ý tưởng của phương pháp này là xuất phát từ nhiều thành phần nhỏ đã có sẵn, ta khéo kết hợp chúng lại để tạo ra thành phần chức năng lớn hơn, ta tiếp tục kết hợp các thành phần xây dựng được để tạo ra thành phần lớn hơn nữa... cho đến khi xây dựng được chương trình giải quyết được bài toán mong muốn.</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Tóm lại phương pháp phân tích top-down và hiện thực bottom-up là 2 phương pháp thường dùng để phân tích và xây dựng chương trình. Phương pháp phân tích top-down hay bottom-up là ý tưởng tổng quát, nó không liên quan đến bài toán cần xử lý. Ta có thể dùng kết hợp chúng để xây dựng chương trình bất kỳ. Ứng với mỗi bài toán cụ thể, ta có thể phân tích nó theo phương pháp top-down hay bottom-up hay kết hợp cả 2 phương pháp.</a:t>
            </a:r>
          </a:p>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12731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1721474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08/10/2016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08/10/2016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08/10/2016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08/10/2016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08/10/2016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08/10/2016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Các khái niệm liên quan tới Lớp và Đối Tượng</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9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Các đối tượng có các đặc điểm (thuộc tính và phương thức) giống nhau được gom nhóm thành một lớp để phân biệt với các đối tượng khác và dễ quản lý.</a:t>
            </a:r>
          </a:p>
          <a:p>
            <a:pPr marL="342900" marR="0" lvl="0" indent="-342900" algn="just" defTabSz="914400" rtl="0" eaLnBrk="1" fontAlgn="base" latinLnBrk="0" hangingPunct="1">
              <a:lnSpc>
                <a:spcPct val="90000"/>
              </a:lnSpc>
              <a:spcBef>
                <a:spcPct val="20000"/>
              </a:spcBef>
              <a:spcAft>
                <a:spcPct val="0"/>
              </a:spcAft>
              <a:buClr>
                <a:srgbClr val="3DC5C5"/>
              </a:buClr>
              <a:buSzTx/>
              <a:buFont typeface="Symbol" pitchFamily="18" charset="2"/>
              <a:buChar char="Þ"/>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Một </a:t>
            </a:r>
            <a:r>
              <a:rPr kumimoji="0" lang="en-US" sz="2800" b="1" i="0" u="none" strike="noStrike" kern="0" cap="none" spc="0" normalizeH="0" baseline="0" noProof="0" smtClean="0">
                <a:ln>
                  <a:noFill/>
                </a:ln>
                <a:solidFill>
                  <a:srgbClr val="002060"/>
                </a:solidFill>
                <a:effectLst/>
                <a:uLnTx/>
                <a:uFillTx/>
                <a:latin typeface="Cambria" panose="02040503050406030204" pitchFamily="18" charset="0"/>
              </a:rPr>
              <a:t>lớp</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 (class) là sự phân loại của các đối tượng hay là kiểu (type) của đối tượng.</a:t>
            </a:r>
          </a:p>
          <a:p>
            <a:pPr marL="342900" marR="0" lvl="0" indent="-342900" algn="just" defTabSz="914400" rtl="0" eaLnBrk="1" fontAlgn="base" latinLnBrk="0" hangingPunct="1">
              <a:lnSpc>
                <a:spcPct val="9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Ví dụ: </a:t>
            </a:r>
          </a:p>
          <a:p>
            <a:pPr marL="742950" marR="0" lvl="1" indent="-285750" algn="just" defTabSz="914400" rtl="0" eaLnBrk="1" fontAlgn="base" latinLnBrk="0" hangingPunct="1">
              <a:lnSpc>
                <a:spcPct val="90000"/>
              </a:lnSpc>
              <a:spcBef>
                <a:spcPct val="20000"/>
              </a:spcBef>
              <a:spcAft>
                <a:spcPct val="0"/>
              </a:spcAft>
              <a:buClr>
                <a:srgbClr val="2045AE"/>
              </a:buClr>
              <a:buSzTx/>
              <a:buFont typeface="Arial" charset="0"/>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Các chiếc xe Toyota, Honda, Porsche thuộc lớp xe hơi.</a:t>
            </a:r>
          </a:p>
          <a:p>
            <a:pPr marL="742950" marR="0" lvl="1" indent="-285750" algn="just" defTabSz="914400" rtl="0" eaLnBrk="1" fontAlgn="base" latinLnBrk="0" hangingPunct="1">
              <a:lnSpc>
                <a:spcPct val="90000"/>
              </a:lnSpc>
              <a:spcBef>
                <a:spcPct val="20000"/>
              </a:spcBef>
              <a:spcAft>
                <a:spcPct val="0"/>
              </a:spcAft>
              <a:buClr>
                <a:srgbClr val="2045AE"/>
              </a:buClr>
              <a:buSzTx/>
              <a:buFontTx/>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Các con chó giữ nhà, chó săn, chó kiểng thuộc lớp chó.</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00573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en-US" sz="2800" kern="0" smtClean="0">
                <a:solidFill>
                  <a:srgbClr val="002060"/>
                </a:solidFill>
                <a:latin typeface="Cambria" panose="02040503050406030204" pitchFamily="18" charset="0"/>
              </a:rPr>
              <a:t>Như vậy </a:t>
            </a:r>
            <a:r>
              <a:rPr lang="en-US" sz="2800" b="1" kern="0" smtClean="0">
                <a:solidFill>
                  <a:srgbClr val="002060"/>
                </a:solidFill>
                <a:latin typeface="Cambria" panose="02040503050406030204" pitchFamily="18" charset="0"/>
              </a:rPr>
              <a:t>Lớp</a:t>
            </a:r>
            <a:r>
              <a:rPr lang="en-US" sz="2800" kern="0" smtClean="0">
                <a:solidFill>
                  <a:srgbClr val="002060"/>
                </a:solidFill>
                <a:latin typeface="Cambria" panose="02040503050406030204" pitchFamily="18" charset="0"/>
              </a:rPr>
              <a:t> l</a:t>
            </a:r>
            <a:r>
              <a:rPr lang="vi-VN" sz="2800" kern="0" smtClean="0">
                <a:solidFill>
                  <a:srgbClr val="002060"/>
                </a:solidFill>
                <a:latin typeface="Cambria" panose="02040503050406030204" pitchFamily="18" charset="0"/>
              </a:rPr>
              <a:t>à </a:t>
            </a:r>
            <a:r>
              <a:rPr lang="vi-VN" sz="2800" kern="0">
                <a:solidFill>
                  <a:srgbClr val="002060"/>
                </a:solidFill>
                <a:latin typeface="Cambria" panose="02040503050406030204" pitchFamily="18" charset="0"/>
              </a:rPr>
              <a:t>một khái niệm trừu tượng, dùng để chỉ một tập hợp các đối tượng có mặt trong hệ thống.</a:t>
            </a:r>
          </a:p>
          <a:p>
            <a:pPr lvl="0" algn="just">
              <a:lnSpc>
                <a:spcPct val="90000"/>
              </a:lnSpc>
              <a:buClr>
                <a:srgbClr val="3DC5C5"/>
              </a:buClr>
              <a:defRPr/>
            </a:pPr>
            <a:r>
              <a:rPr lang="vi-VN" sz="2800" b="1" kern="0">
                <a:solidFill>
                  <a:srgbClr val="002060"/>
                </a:solidFill>
                <a:latin typeface="Cambria" panose="02040503050406030204" pitchFamily="18" charset="0"/>
              </a:rPr>
              <a:t>Lớp</a:t>
            </a:r>
            <a:r>
              <a:rPr lang="vi-VN" sz="2800" kern="0">
                <a:solidFill>
                  <a:srgbClr val="002060"/>
                </a:solidFill>
                <a:latin typeface="Cambria" panose="02040503050406030204" pitchFamily="18" charset="0"/>
              </a:rPr>
              <a:t> có thuộc tính và phương thức:</a:t>
            </a:r>
          </a:p>
          <a:p>
            <a:pPr lvl="1" algn="just">
              <a:lnSpc>
                <a:spcPct val="90000"/>
              </a:lnSpc>
              <a:buClr>
                <a:srgbClr val="3DC5C5"/>
              </a:buClr>
              <a:defRPr/>
            </a:pPr>
            <a:r>
              <a:rPr lang="vi-VN" sz="2400" kern="0">
                <a:solidFill>
                  <a:srgbClr val="002060"/>
                </a:solidFill>
                <a:latin typeface="Cambria" panose="02040503050406030204" pitchFamily="18" charset="0"/>
              </a:rPr>
              <a:t>Thuộc tính của lớp tương ứng với thuộc tính của đối tượng.</a:t>
            </a:r>
          </a:p>
          <a:p>
            <a:pPr lvl="1" algn="just">
              <a:lnSpc>
                <a:spcPct val="90000"/>
              </a:lnSpc>
              <a:buClr>
                <a:srgbClr val="3DC5C5"/>
              </a:buClr>
              <a:defRPr/>
            </a:pPr>
            <a:r>
              <a:rPr lang="vi-VN" sz="2400" kern="0">
                <a:solidFill>
                  <a:srgbClr val="002060"/>
                </a:solidFill>
                <a:latin typeface="Cambria" panose="02040503050406030204" pitchFamily="18" charset="0"/>
              </a:rPr>
              <a:t>Phương thức của lớp tương ứng với các hành động của đối tượng.</a:t>
            </a:r>
          </a:p>
          <a:p>
            <a:pPr marL="342900" marR="0" lvl="0" indent="-342900" algn="just" defTabSz="914400" rtl="0" eaLnBrk="1" fontAlgn="base" latinLnBrk="0" hangingPunct="1">
              <a:lnSpc>
                <a:spcPct val="90000"/>
              </a:lnSpc>
              <a:spcBef>
                <a:spcPct val="20000"/>
              </a:spcBef>
              <a:spcAft>
                <a:spcPct val="0"/>
              </a:spcAft>
              <a:buClr>
                <a:srgbClr val="3DC5C5"/>
              </a:buClr>
              <a:buSzTx/>
              <a:buFont typeface="Wingdings" pitchFamily="2" charset="2"/>
              <a:buChar char="v"/>
              <a:tabLst/>
              <a:defRPr/>
            </a:pPr>
            <a:endParaRPr kumimoji="0" lang="en-US"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1661474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Một </a:t>
            </a:r>
            <a:r>
              <a:rPr lang="en-US" sz="2800" b="1" kern="0" smtClean="0">
                <a:solidFill>
                  <a:srgbClr val="002060"/>
                </a:solidFill>
                <a:latin typeface="Cambria" panose="02040503050406030204" pitchFamily="18" charset="0"/>
              </a:rPr>
              <a:t>L</a:t>
            </a:r>
            <a:r>
              <a:rPr lang="vi-VN" sz="2800" b="1" kern="0" smtClean="0">
                <a:solidFill>
                  <a:srgbClr val="002060"/>
                </a:solidFill>
                <a:latin typeface="Cambria" panose="02040503050406030204" pitchFamily="18" charset="0"/>
              </a:rPr>
              <a:t>ớp</a:t>
            </a:r>
            <a:r>
              <a:rPr lang="vi-VN" sz="2800" kern="0" smtClean="0">
                <a:solidFill>
                  <a:srgbClr val="002060"/>
                </a:solidFill>
                <a:latin typeface="Cambria" panose="02040503050406030204" pitchFamily="18" charset="0"/>
              </a:rPr>
              <a:t> </a:t>
            </a:r>
            <a:r>
              <a:rPr lang="vi-VN" sz="2800" kern="0">
                <a:solidFill>
                  <a:srgbClr val="002060"/>
                </a:solidFill>
                <a:latin typeface="Cambria" panose="02040503050406030204" pitchFamily="18" charset="0"/>
              </a:rPr>
              <a:t>có thể có một trong các khả năng sau:</a:t>
            </a:r>
          </a:p>
          <a:p>
            <a:pPr lvl="1" algn="just">
              <a:lnSpc>
                <a:spcPct val="90000"/>
              </a:lnSpc>
              <a:buClr>
                <a:srgbClr val="3DC5C5"/>
              </a:buClr>
              <a:defRPr/>
            </a:pPr>
            <a:r>
              <a:rPr lang="vi-VN" sz="2400" kern="0">
                <a:solidFill>
                  <a:srgbClr val="002060"/>
                </a:solidFill>
                <a:latin typeface="Cambria" panose="02040503050406030204" pitchFamily="18" charset="0"/>
              </a:rPr>
              <a:t>Hoặc chỉ có thuộc tính, không có phương thức.</a:t>
            </a:r>
          </a:p>
          <a:p>
            <a:pPr lvl="1" algn="just">
              <a:lnSpc>
                <a:spcPct val="90000"/>
              </a:lnSpc>
              <a:buClr>
                <a:srgbClr val="3DC5C5"/>
              </a:buClr>
              <a:defRPr/>
            </a:pPr>
            <a:r>
              <a:rPr lang="vi-VN" sz="2400" kern="0">
                <a:solidFill>
                  <a:srgbClr val="002060"/>
                </a:solidFill>
                <a:latin typeface="Cambria" panose="02040503050406030204" pitchFamily="18" charset="0"/>
              </a:rPr>
              <a:t>Hoặc chỉ có phương thức, không có thuộc tính.</a:t>
            </a:r>
          </a:p>
          <a:p>
            <a:pPr lvl="1" algn="just">
              <a:lnSpc>
                <a:spcPct val="90000"/>
              </a:lnSpc>
              <a:buClr>
                <a:srgbClr val="3DC5C5"/>
              </a:buClr>
              <a:defRPr/>
            </a:pPr>
            <a:r>
              <a:rPr lang="vi-VN" sz="2400" kern="0">
                <a:solidFill>
                  <a:srgbClr val="002060"/>
                </a:solidFill>
                <a:latin typeface="Cambria" panose="02040503050406030204" pitchFamily="18" charset="0"/>
              </a:rPr>
              <a:t>Hoặc có cả thuộc tính và phương thức, trường hợp này là phổ biến nhất.</a:t>
            </a:r>
          </a:p>
          <a:p>
            <a:pPr lvl="0" algn="just">
              <a:lnSpc>
                <a:spcPct val="90000"/>
              </a:lnSpc>
              <a:buClr>
                <a:srgbClr val="3DC5C5"/>
              </a:buClr>
              <a:buFont typeface="Wingdings" panose="05000000000000000000" pitchFamily="2" charset="2"/>
              <a:buChar char="Ø"/>
              <a:defRPr/>
            </a:pPr>
            <a:r>
              <a:rPr lang="vi-VN" sz="2800" kern="0">
                <a:solidFill>
                  <a:srgbClr val="002060"/>
                </a:solidFill>
                <a:latin typeface="Cambria" panose="02040503050406030204" pitchFamily="18" charset="0"/>
              </a:rPr>
              <a:t>Lớp không có thuộc tính và phương thức nào là các lớp trừu tượng. Các lớp này không có đối tượng tương ứng.</a:t>
            </a:r>
          </a:p>
          <a:p>
            <a:pPr marL="342900" marR="0" lvl="0" indent="-342900" algn="just" defTabSz="914400" rtl="0" eaLnBrk="1" fontAlgn="base" latinLnBrk="0" hangingPunct="1">
              <a:lnSpc>
                <a:spcPct val="90000"/>
              </a:lnSpc>
              <a:spcBef>
                <a:spcPct val="20000"/>
              </a:spcBef>
              <a:spcAft>
                <a:spcPct val="0"/>
              </a:spcAft>
              <a:buClr>
                <a:srgbClr val="3DC5C5"/>
              </a:buClr>
              <a:buSzTx/>
              <a:buFont typeface="Wingdings" pitchFamily="2" charset="2"/>
              <a:buChar char="v"/>
              <a:tabLst/>
              <a:defRPr/>
            </a:pPr>
            <a:endParaRPr kumimoji="0" lang="en-US" b="0" i="0" u="none" strike="noStrike" kern="0" cap="none" spc="0" normalizeH="0" baseline="0" noProof="0" smtClean="0">
              <a:ln>
                <a:noFill/>
              </a:ln>
              <a:solidFill>
                <a:srgbClr val="002060"/>
              </a:solidFill>
              <a:effectLst/>
              <a:uLnTx/>
              <a:uFillTx/>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287997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en-US" sz="2800" kern="0" smtClean="0">
                <a:solidFill>
                  <a:srgbClr val="002060"/>
                </a:solidFill>
                <a:latin typeface="Cambria" panose="02040503050406030204" pitchFamily="18" charset="0"/>
              </a:rPr>
              <a:t>Không gian tên (namespace)</a:t>
            </a:r>
          </a:p>
          <a:p>
            <a:pPr lvl="1" algn="just">
              <a:lnSpc>
                <a:spcPct val="90000"/>
              </a:lnSpc>
              <a:buClr>
                <a:srgbClr val="3DC5C5"/>
              </a:buClr>
              <a:defRPr/>
            </a:pPr>
            <a:r>
              <a:rPr lang="vi-VN" sz="2400" kern="0">
                <a:solidFill>
                  <a:srgbClr val="002060"/>
                </a:solidFill>
                <a:latin typeface="Cambria" panose="02040503050406030204" pitchFamily="18" charset="0"/>
              </a:rPr>
              <a:t>Một nhóm các lớp (classes) và giao diện (interfaces) được tổ chức thành một đơn vị quản lý theo hình thức không gian tên gọi là </a:t>
            </a:r>
            <a:r>
              <a:rPr lang="en-US" sz="2400" kern="0" smtClean="0">
                <a:solidFill>
                  <a:srgbClr val="002060"/>
                </a:solidFill>
                <a:latin typeface="Cambria" panose="02040503050406030204" pitchFamily="18" charset="0"/>
              </a:rPr>
              <a:t>namespace</a:t>
            </a:r>
            <a:r>
              <a:rPr lang="vi-VN" sz="2400" kern="0" smtClean="0">
                <a:solidFill>
                  <a:srgbClr val="002060"/>
                </a:solidFill>
                <a:latin typeface="Cambria" panose="02040503050406030204" pitchFamily="18" charset="0"/>
              </a:rPr>
              <a:t>.</a:t>
            </a:r>
            <a:endParaRPr lang="en-US" sz="2400" kern="0" smtClean="0">
              <a:solidFill>
                <a:srgbClr val="002060"/>
              </a:solidFill>
              <a:latin typeface="Cambria" panose="02040503050406030204" pitchFamily="18" charset="0"/>
            </a:endParaRPr>
          </a:p>
          <a:p>
            <a:pPr lvl="1" algn="just">
              <a:lnSpc>
                <a:spcPct val="90000"/>
              </a:lnSpc>
              <a:buClr>
                <a:srgbClr val="3DC5C5"/>
              </a:buClr>
              <a:defRPr/>
            </a:pPr>
            <a:r>
              <a:rPr lang="en-US" sz="2400" kern="0" smtClean="0">
                <a:solidFill>
                  <a:srgbClr val="002060"/>
                </a:solidFill>
                <a:latin typeface="Cambria" panose="02040503050406030204" pitchFamily="18" charset="0"/>
              </a:rPr>
              <a:t>Lợi ích của namespace là tổ chức sắp xếp lại hệ thống thông tin các lớp trong dự án một cách khoa học, giúp cho việc theo dõi bảo trì dự án được tốt nhất.</a:t>
            </a:r>
            <a:endParaRPr lang="vi-VN" sz="2400" kern="0">
              <a:solidFill>
                <a:srgbClr val="002060"/>
              </a:solidFill>
              <a:latin typeface="Cambria" panose="02040503050406030204" pitchFamily="18" charset="0"/>
            </a:endParaRPr>
          </a:p>
          <a:p>
            <a:pPr lvl="0" algn="just">
              <a:lnSpc>
                <a:spcPct val="90000"/>
              </a:lnSpc>
              <a:buClr>
                <a:srgbClr val="3DC5C5"/>
              </a:buClr>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262960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en-US" sz="2800" kern="0" smtClean="0">
                <a:solidFill>
                  <a:srgbClr val="002060"/>
                </a:solidFill>
                <a:latin typeface="Cambria" panose="02040503050406030204" pitchFamily="18" charset="0"/>
              </a:rPr>
              <a:t>Tính trừu tượng:</a:t>
            </a:r>
          </a:p>
          <a:p>
            <a:pPr lvl="1" algn="just">
              <a:lnSpc>
                <a:spcPct val="90000"/>
              </a:lnSpc>
              <a:buClr>
                <a:srgbClr val="3DC5C5"/>
              </a:buClr>
              <a:defRPr/>
            </a:pPr>
            <a:r>
              <a:rPr lang="vi-VN" sz="2400" kern="0">
                <a:solidFill>
                  <a:srgbClr val="002060"/>
                </a:solidFill>
                <a:latin typeface="Cambria" panose="02040503050406030204" pitchFamily="18" charset="0"/>
              </a:rPr>
              <a:t>Lớp (Class) là một khái niệm trừu tượng, đối tượng là một thể hiện cụ thể của lớp.</a:t>
            </a:r>
          </a:p>
          <a:p>
            <a:pPr lvl="1" algn="just">
              <a:lnSpc>
                <a:spcPct val="90000"/>
              </a:lnSpc>
              <a:buClr>
                <a:srgbClr val="3DC5C5"/>
              </a:buClr>
              <a:buFont typeface="Wingdings" panose="05000000000000000000" pitchFamily="2" charset="2"/>
              <a:buChar char="Ø"/>
              <a:defRPr/>
            </a:pPr>
            <a:r>
              <a:rPr lang="vi-VN" sz="2400" kern="0">
                <a:solidFill>
                  <a:srgbClr val="002060"/>
                </a:solidFill>
                <a:latin typeface="Cambria" panose="02040503050406030204" pitchFamily="18" charset="0"/>
              </a:rPr>
              <a:t>Ví dụ: </a:t>
            </a:r>
          </a:p>
          <a:p>
            <a:pPr lvl="1" algn="just">
              <a:lnSpc>
                <a:spcPct val="90000"/>
              </a:lnSpc>
              <a:buClr>
                <a:srgbClr val="3DC5C5"/>
              </a:buClr>
              <a:defRPr/>
            </a:pPr>
            <a:r>
              <a:rPr lang="vi-VN" sz="2400" kern="0">
                <a:solidFill>
                  <a:srgbClr val="002060"/>
                </a:solidFill>
                <a:latin typeface="Cambria" panose="02040503050406030204" pitchFamily="18" charset="0"/>
              </a:rPr>
              <a:t>Bản thiết kế của chiếc xe hơi là lớp.</a:t>
            </a:r>
          </a:p>
          <a:p>
            <a:pPr lvl="1" algn="just">
              <a:lnSpc>
                <a:spcPct val="90000"/>
              </a:lnSpc>
              <a:buClr>
                <a:srgbClr val="3DC5C5"/>
              </a:buClr>
              <a:defRPr/>
            </a:pPr>
            <a:r>
              <a:rPr lang="vi-VN" sz="2400" kern="0">
                <a:solidFill>
                  <a:srgbClr val="002060"/>
                </a:solidFill>
                <a:latin typeface="Cambria" panose="02040503050406030204" pitchFamily="18" charset="0"/>
              </a:rPr>
              <a:t>Chiếc xe hơi được tạo ra từ bản thiết kế là đối tượng.</a:t>
            </a:r>
          </a:p>
          <a:p>
            <a:pPr lvl="0" algn="just">
              <a:lnSpc>
                <a:spcPct val="90000"/>
              </a:lnSpc>
              <a:buClr>
                <a:srgbClr val="3DC5C5"/>
              </a:buClr>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 name="Picture 9" descr="class-object.jpg"/>
          <p:cNvPicPr>
            <a:picLocks noChangeAspect="1"/>
          </p:cNvPicPr>
          <p:nvPr/>
        </p:nvPicPr>
        <p:blipFill>
          <a:blip r:embed="rId3"/>
          <a:srcRect l="32000" t="10870" r="30074" b="63043"/>
          <a:stretch>
            <a:fillRect/>
          </a:stretch>
        </p:blipFill>
        <p:spPr bwMode="auto">
          <a:xfrm>
            <a:off x="1412201" y="3624019"/>
            <a:ext cx="2678241" cy="1673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class-object.jpg"/>
          <p:cNvPicPr>
            <a:picLocks noChangeAspect="1"/>
          </p:cNvPicPr>
          <p:nvPr/>
        </p:nvPicPr>
        <p:blipFill>
          <a:blip r:embed="rId3"/>
          <a:srcRect l="3556" t="65218" r="64444" b="13043"/>
          <a:stretch>
            <a:fillRect/>
          </a:stretch>
        </p:blipFill>
        <p:spPr bwMode="auto">
          <a:xfrm>
            <a:off x="5638800" y="3810000"/>
            <a:ext cx="2109114" cy="1301865"/>
          </a:xfrm>
          <a:prstGeom prst="rect">
            <a:avLst/>
          </a:prstGeom>
          <a:ln>
            <a:noFill/>
          </a:ln>
          <a:effectLst>
            <a:softEdge rad="112500"/>
          </a:effectLst>
        </p:spPr>
      </p:pic>
      <p:cxnSp>
        <p:nvCxnSpPr>
          <p:cNvPr id="12" name="Straight Arrow Connector 11"/>
          <p:cNvCxnSpPr>
            <a:stCxn id="10" idx="3"/>
            <a:endCxn id="11" idx="1"/>
          </p:cNvCxnSpPr>
          <p:nvPr/>
        </p:nvCxnSpPr>
        <p:spPr bwMode="auto">
          <a:xfrm>
            <a:off x="4090314" y="4460631"/>
            <a:ext cx="1547812"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6"/>
          <p:cNvSpPr txBox="1">
            <a:spLocks noChangeArrowheads="1"/>
          </p:cNvSpPr>
          <p:nvPr/>
        </p:nvSpPr>
        <p:spPr bwMode="auto">
          <a:xfrm>
            <a:off x="2332846" y="5497388"/>
            <a:ext cx="5934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Class</a:t>
            </a:r>
            <a:endParaRPr lang="en-US" altLang="en-US" sz="1200">
              <a:solidFill>
                <a:srgbClr val="002060"/>
              </a:solidFill>
              <a:latin typeface="Times New Roman" panose="02020603050405020304" pitchFamily="18" charset="0"/>
              <a:cs typeface="Times New Roman" panose="02020603050405020304" pitchFamily="18" charset="0"/>
            </a:endParaRPr>
          </a:p>
        </p:txBody>
      </p:sp>
      <p:sp>
        <p:nvSpPr>
          <p:cNvPr id="14" name="TextBox 20"/>
          <p:cNvSpPr txBox="1">
            <a:spLocks noChangeArrowheads="1"/>
          </p:cNvSpPr>
          <p:nvPr/>
        </p:nvSpPr>
        <p:spPr bwMode="auto">
          <a:xfrm>
            <a:off x="6057276" y="5124897"/>
            <a:ext cx="663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Object</a:t>
            </a:r>
            <a:endParaRPr lang="en-US" altLang="en-US" sz="12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358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trừu </a:t>
            </a:r>
            <a:r>
              <a:rPr lang="vi-VN" sz="2800" kern="0" smtClean="0">
                <a:solidFill>
                  <a:srgbClr val="002060"/>
                </a:solidFill>
                <a:latin typeface="Cambria" panose="02040503050406030204" pitchFamily="18" charset="0"/>
              </a:rPr>
              <a:t>tượng</a:t>
            </a:r>
            <a:r>
              <a:rPr lang="en-US" sz="2800" kern="0" smtClean="0">
                <a:solidFill>
                  <a:srgbClr val="002060"/>
                </a:solidFill>
                <a:latin typeface="Cambria" panose="02040503050406030204" pitchFamily="18" charset="0"/>
              </a:rPr>
              <a:t>:</a:t>
            </a:r>
            <a:endParaRPr lang="vi-VN" sz="2800" kern="0">
              <a:solidFill>
                <a:srgbClr val="002060"/>
              </a:solidFill>
              <a:latin typeface="Cambria" panose="02040503050406030204" pitchFamily="18" charset="0"/>
            </a:endParaRPr>
          </a:p>
          <a:p>
            <a:pPr lvl="1" algn="just">
              <a:lnSpc>
                <a:spcPct val="90000"/>
              </a:lnSpc>
              <a:buClr>
                <a:srgbClr val="3DC5C5"/>
              </a:buClr>
              <a:defRPr/>
            </a:pPr>
            <a:r>
              <a:rPr lang="vi-VN" sz="2400" kern="0">
                <a:solidFill>
                  <a:srgbClr val="002060"/>
                </a:solidFill>
                <a:latin typeface="Cambria" panose="02040503050406030204" pitchFamily="18" charset="0"/>
              </a:rPr>
              <a:t>Từ những đối tượng giống nhau: trừu tượng hóa thành một lớp: </a:t>
            </a:r>
          </a:p>
          <a:p>
            <a:pPr lvl="1" algn="just">
              <a:lnSpc>
                <a:spcPct val="90000"/>
              </a:lnSpc>
              <a:buClr>
                <a:srgbClr val="3DC5C5"/>
              </a:buClr>
              <a:defRPr/>
            </a:pPr>
            <a:r>
              <a:rPr lang="vi-VN" sz="2400" kern="0">
                <a:solidFill>
                  <a:srgbClr val="002060"/>
                </a:solidFill>
                <a:latin typeface="Cambria" panose="02040503050406030204" pitchFamily="18" charset="0"/>
              </a:rPr>
              <a:t>Chỉ đưa ra các thuộc tính và phương thức cần thiết của đối tượng trong lập trình.</a:t>
            </a:r>
          </a:p>
          <a:p>
            <a:pPr lvl="0" algn="just">
              <a:lnSpc>
                <a:spcPct val="90000"/>
              </a:lnSpc>
              <a:buClr>
                <a:srgbClr val="3DC5C5"/>
              </a:buClr>
              <a:defRPr/>
            </a:pPr>
            <a:r>
              <a:rPr lang="vi-VN" sz="2800" kern="0">
                <a:solidFill>
                  <a:srgbClr val="002060"/>
                </a:solidFill>
                <a:latin typeface="Cambria" panose="02040503050406030204" pitchFamily="18" charset="0"/>
              </a:rPr>
              <a:t>Ví dụ: </a:t>
            </a:r>
          </a:p>
        </p:txBody>
      </p:sp>
      <p:grpSp>
        <p:nvGrpSpPr>
          <p:cNvPr id="16" name="Group 11"/>
          <p:cNvGrpSpPr>
            <a:grpSpLocks/>
          </p:cNvGrpSpPr>
          <p:nvPr/>
        </p:nvGrpSpPr>
        <p:grpSpPr bwMode="auto">
          <a:xfrm>
            <a:off x="1403350" y="3657599"/>
            <a:ext cx="6750050" cy="2284666"/>
            <a:chOff x="381000" y="4191000"/>
            <a:chExt cx="9810299" cy="2341045"/>
          </a:xfrm>
        </p:grpSpPr>
        <p:pic>
          <p:nvPicPr>
            <p:cNvPr id="17" name="Picture 16" descr="class-object.jpg"/>
            <p:cNvPicPr>
              <a:picLocks noChangeAspect="1"/>
            </p:cNvPicPr>
            <p:nvPr/>
          </p:nvPicPr>
          <p:blipFill>
            <a:blip r:embed="rId2"/>
            <a:srcRect l="32000" t="10870" r="30074" b="63043"/>
            <a:stretch>
              <a:fillRect/>
            </a:stretch>
          </p:blipFill>
          <p:spPr>
            <a:xfrm>
              <a:off x="7752900" y="4458742"/>
              <a:ext cx="2438399" cy="1371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class-object.jpg"/>
            <p:cNvPicPr>
              <a:picLocks noChangeAspect="1"/>
            </p:cNvPicPr>
            <p:nvPr/>
          </p:nvPicPr>
          <p:blipFill>
            <a:blip r:embed="rId2"/>
            <a:srcRect l="3556" t="65218" r="64444" b="13043"/>
            <a:stretch>
              <a:fillRect/>
            </a:stretch>
          </p:blipFill>
          <p:spPr>
            <a:xfrm>
              <a:off x="381000" y="4191000"/>
              <a:ext cx="1920240" cy="1066800"/>
            </a:xfrm>
            <a:prstGeom prst="rect">
              <a:avLst/>
            </a:prstGeom>
            <a:ln>
              <a:noFill/>
            </a:ln>
            <a:effectLst>
              <a:softEdge rad="112500"/>
            </a:effectLst>
          </p:spPr>
        </p:pic>
        <p:sp>
          <p:nvSpPr>
            <p:cNvPr id="19" name="TextBox 16"/>
            <p:cNvSpPr txBox="1">
              <a:spLocks noChangeArrowheads="1"/>
            </p:cNvSpPr>
            <p:nvPr/>
          </p:nvSpPr>
          <p:spPr bwMode="auto">
            <a:xfrm>
              <a:off x="8452238" y="6170116"/>
              <a:ext cx="862474" cy="28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Class</a:t>
              </a:r>
              <a:endParaRPr lang="en-US" altLang="en-US" sz="1200">
                <a:solidFill>
                  <a:srgbClr val="002060"/>
                </a:solidFill>
                <a:latin typeface="Times New Roman" panose="02020603050405020304" pitchFamily="18" charset="0"/>
                <a:cs typeface="Times New Roman" panose="02020603050405020304" pitchFamily="18" charset="0"/>
              </a:endParaRPr>
            </a:p>
          </p:txBody>
        </p:sp>
        <p:sp>
          <p:nvSpPr>
            <p:cNvPr id="20" name="TextBox 20"/>
            <p:cNvSpPr txBox="1">
              <a:spLocks noChangeArrowheads="1"/>
            </p:cNvSpPr>
            <p:nvPr/>
          </p:nvSpPr>
          <p:spPr bwMode="auto">
            <a:xfrm>
              <a:off x="1828799" y="6248210"/>
              <a:ext cx="1088460" cy="28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Objects</a:t>
              </a:r>
              <a:endParaRPr lang="en-US" altLang="en-US" sz="1200">
                <a:solidFill>
                  <a:srgbClr val="002060"/>
                </a:solidFill>
                <a:latin typeface="Times New Roman" panose="02020603050405020304" pitchFamily="18" charset="0"/>
                <a:cs typeface="Times New Roman" panose="02020603050405020304" pitchFamily="18" charset="0"/>
              </a:endParaRPr>
            </a:p>
          </p:txBody>
        </p:sp>
        <p:pic>
          <p:nvPicPr>
            <p:cNvPr id="21" name="Picture 20" descr="114729.jpg"/>
            <p:cNvPicPr>
              <a:picLocks noChangeAspect="1"/>
            </p:cNvPicPr>
            <p:nvPr/>
          </p:nvPicPr>
          <p:blipFill>
            <a:blip r:embed="rId3"/>
            <a:srcRect t="14815"/>
            <a:stretch>
              <a:fillRect/>
            </a:stretch>
          </p:blipFill>
          <p:spPr bwMode="auto">
            <a:xfrm>
              <a:off x="2209800" y="5334000"/>
              <a:ext cx="1789043" cy="857250"/>
            </a:xfrm>
            <a:prstGeom prst="rect">
              <a:avLst/>
            </a:prstGeom>
            <a:ln>
              <a:noFill/>
            </a:ln>
            <a:effectLst>
              <a:softEdge rad="112500"/>
            </a:effectLst>
          </p:spPr>
        </p:pic>
        <p:pic>
          <p:nvPicPr>
            <p:cNvPr id="22" name="Picture 21" descr="audi-cars-audi-4294883-1280-1024.jpg"/>
            <p:cNvPicPr>
              <a:picLocks noChangeAspect="1"/>
            </p:cNvPicPr>
            <p:nvPr/>
          </p:nvPicPr>
          <p:blipFill>
            <a:blip r:embed="rId4" cstate="print"/>
            <a:srcRect l="2779" t="24306" b="9721"/>
            <a:stretch>
              <a:fillRect/>
            </a:stretch>
          </p:blipFill>
          <p:spPr bwMode="auto">
            <a:xfrm>
              <a:off x="533400" y="5334000"/>
              <a:ext cx="1684421" cy="914400"/>
            </a:xfrm>
            <a:prstGeom prst="rect">
              <a:avLst/>
            </a:prstGeom>
            <a:ln>
              <a:noFill/>
            </a:ln>
            <a:effectLst>
              <a:softEdge rad="112500"/>
            </a:effectLst>
          </p:spPr>
        </p:pic>
        <p:pic>
          <p:nvPicPr>
            <p:cNvPr id="23" name="Picture 22" descr="Audi-R8-5-2-audi-32025757-1280-1024.jpg"/>
            <p:cNvPicPr>
              <a:picLocks noChangeAspect="1"/>
            </p:cNvPicPr>
            <p:nvPr/>
          </p:nvPicPr>
          <p:blipFill>
            <a:blip r:embed="rId5" cstate="print"/>
            <a:srcRect l="2779" t="24306"/>
            <a:stretch>
              <a:fillRect/>
            </a:stretch>
          </p:blipFill>
          <p:spPr bwMode="auto">
            <a:xfrm>
              <a:off x="2286000" y="4191000"/>
              <a:ext cx="1626717" cy="1012825"/>
            </a:xfrm>
            <a:prstGeom prst="rect">
              <a:avLst/>
            </a:prstGeom>
            <a:ln>
              <a:noFill/>
            </a:ln>
            <a:effectLst>
              <a:softEdge rad="112500"/>
            </a:effectLst>
          </p:spPr>
        </p:pic>
        <p:sp>
          <p:nvSpPr>
            <p:cNvPr id="24" name="Right Arrow 23"/>
            <p:cNvSpPr/>
            <p:nvPr/>
          </p:nvSpPr>
          <p:spPr>
            <a:xfrm>
              <a:off x="4946987" y="5043378"/>
              <a:ext cx="1753487" cy="610004"/>
            </a:xfrm>
            <a:prstGeom prst="rightArrow">
              <a:avLst/>
            </a:prstGeom>
            <a:solidFill>
              <a:srgbClr val="EE8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5" name="TextBox 14"/>
            <p:cNvSpPr txBox="1">
              <a:spLocks noChangeArrowheads="1"/>
            </p:cNvSpPr>
            <p:nvPr/>
          </p:nvSpPr>
          <p:spPr bwMode="auto">
            <a:xfrm>
              <a:off x="4392525" y="4527450"/>
              <a:ext cx="1975442" cy="28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r>
                <a:rPr lang="en-US" altLang="en-US" sz="1200">
                  <a:solidFill>
                    <a:srgbClr val="002060"/>
                  </a:solidFill>
                  <a:cs typeface="Times New Roman" panose="02020603050405020304" pitchFamily="18" charset="0"/>
                </a:rPr>
                <a:t>Trừu tượng hóa</a:t>
              </a:r>
              <a:endParaRPr lang="en-US" altLang="en-US" sz="120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42094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đóng </a:t>
            </a:r>
            <a:r>
              <a:rPr lang="vi-VN" sz="2800" kern="0" smtClean="0">
                <a:solidFill>
                  <a:srgbClr val="002060"/>
                </a:solidFill>
                <a:latin typeface="Cambria" panose="02040503050406030204" pitchFamily="18" charset="0"/>
              </a:rPr>
              <a:t>gói</a:t>
            </a:r>
            <a:r>
              <a:rPr lang="en-US" sz="2800" kern="0" smtClean="0">
                <a:solidFill>
                  <a:srgbClr val="002060"/>
                </a:solidFill>
                <a:latin typeface="Cambria" panose="02040503050406030204" pitchFamily="18" charset="0"/>
              </a:rPr>
              <a:t>:</a:t>
            </a:r>
            <a:endParaRPr lang="vi-VN" sz="2800" kern="0">
              <a:solidFill>
                <a:srgbClr val="002060"/>
              </a:solidFill>
              <a:latin typeface="Cambria" panose="02040503050406030204" pitchFamily="18" charset="0"/>
            </a:endParaRPr>
          </a:p>
          <a:p>
            <a:pPr lvl="1" algn="just">
              <a:lnSpc>
                <a:spcPct val="90000"/>
              </a:lnSpc>
              <a:buClr>
                <a:srgbClr val="3DC5C5"/>
              </a:buClr>
              <a:defRPr/>
            </a:pPr>
            <a:r>
              <a:rPr lang="vi-VN" sz="2400" kern="0">
                <a:solidFill>
                  <a:srgbClr val="002060"/>
                </a:solidFill>
                <a:latin typeface="Cambria" panose="02040503050406030204" pitchFamily="18" charset="0"/>
              </a:rPr>
              <a:t>Mỗi lớp được xây dựng để thực hiện một nhóm chức năng đặc trưng của riêng lớp đó.</a:t>
            </a:r>
          </a:p>
          <a:p>
            <a:pPr lvl="1" algn="just">
              <a:lnSpc>
                <a:spcPct val="90000"/>
              </a:lnSpc>
              <a:buClr>
                <a:srgbClr val="3DC5C5"/>
              </a:buClr>
              <a:defRPr/>
            </a:pPr>
            <a:r>
              <a:rPr lang="vi-VN" sz="2400" kern="0">
                <a:solidFill>
                  <a:srgbClr val="002060"/>
                </a:solidFill>
                <a:latin typeface="Cambria" panose="02040503050406030204" pitchFamily="18" charset="0"/>
              </a:rPr>
              <a:t>Tất cả mọi thao tác truy xuất vào thành phần dữ liệu từ đối tượng này qua đối tượng khác phải được thực hiện bởi các phương thức (method) của chính đối tượng chứa dữ liệu. </a:t>
            </a:r>
          </a:p>
          <a:p>
            <a:pPr lvl="1" algn="just">
              <a:lnSpc>
                <a:spcPct val="90000"/>
              </a:lnSpc>
              <a:buClr>
                <a:srgbClr val="3DC5C5"/>
              </a:buClr>
              <a:defRPr/>
            </a:pPr>
            <a:r>
              <a:rPr lang="vi-VN" sz="2400" kern="0">
                <a:solidFill>
                  <a:srgbClr val="002060"/>
                </a:solidFill>
                <a:latin typeface="Cambria" panose="02040503050406030204" pitchFamily="18" charset="0"/>
              </a:rPr>
              <a:t>Tính đóng gói cho phép dấu thông tin của đối tượng bằng cách kết hợp thông tin và các phương thức liên quan đến thông tin trong đối tượng.</a:t>
            </a:r>
          </a:p>
        </p:txBody>
      </p:sp>
    </p:spTree>
    <p:extLst>
      <p:ext uri="{BB962C8B-B14F-4D97-AF65-F5344CB8AC3E}">
        <p14:creationId xmlns:p14="http://schemas.microsoft.com/office/powerpoint/2010/main" val="4146127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đóng </a:t>
            </a:r>
            <a:r>
              <a:rPr lang="vi-VN" sz="2800" kern="0" smtClean="0">
                <a:solidFill>
                  <a:srgbClr val="002060"/>
                </a:solidFill>
                <a:latin typeface="Cambria" panose="02040503050406030204" pitchFamily="18" charset="0"/>
              </a:rPr>
              <a:t>gói</a:t>
            </a:r>
            <a:r>
              <a:rPr lang="en-US" sz="2800" kern="0" smtClean="0">
                <a:solidFill>
                  <a:srgbClr val="002060"/>
                </a:solidFill>
                <a:latin typeface="Cambria" panose="02040503050406030204" pitchFamily="18" charset="0"/>
              </a:rPr>
              <a:t>:</a:t>
            </a:r>
            <a:endParaRPr lang="vi-VN" sz="2800" kern="0">
              <a:solidFill>
                <a:srgbClr val="002060"/>
              </a:solidFill>
              <a:latin typeface="Cambria" panose="02040503050406030204" pitchFamily="18" charset="0"/>
            </a:endParaRPr>
          </a:p>
          <a:p>
            <a:pPr algn="just">
              <a:lnSpc>
                <a:spcPct val="90000"/>
              </a:lnSpc>
              <a:buClr>
                <a:srgbClr val="3DC5C5"/>
              </a:buClr>
              <a:defRPr/>
            </a:pPr>
            <a:r>
              <a:rPr lang="en-US" kern="0" smtClean="0">
                <a:solidFill>
                  <a:srgbClr val="002060"/>
                </a:solidFill>
                <a:latin typeface="Cambria" panose="02040503050406030204" pitchFamily="18" charset="0"/>
              </a:rPr>
              <a:t>Ví dụ:</a:t>
            </a:r>
            <a:endParaRPr lang="vi-VN" kern="0">
              <a:solidFill>
                <a:srgbClr val="002060"/>
              </a:solidFill>
              <a:latin typeface="Cambria" panose="02040503050406030204" pitchFamily="18" charset="0"/>
            </a:endParaRPr>
          </a:p>
        </p:txBody>
      </p:sp>
      <p:grpSp>
        <p:nvGrpSpPr>
          <p:cNvPr id="9" name="Group 5"/>
          <p:cNvGrpSpPr>
            <a:grpSpLocks/>
          </p:cNvGrpSpPr>
          <p:nvPr/>
        </p:nvGrpSpPr>
        <p:grpSpPr bwMode="auto">
          <a:xfrm>
            <a:off x="1219200" y="2209800"/>
            <a:ext cx="7181850" cy="4032250"/>
            <a:chOff x="-3349388" y="-57997"/>
            <a:chExt cx="12198113" cy="6706447"/>
          </a:xfrm>
        </p:grpSpPr>
        <p:pic>
          <p:nvPicPr>
            <p:cNvPr id="10" name="Picture 6" descr="300px-CPT-OOP-objects_and_classes_-_attmeth.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9388" y="-57997"/>
              <a:ext cx="7579185" cy="603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2535102" y="3237139"/>
              <a:ext cx="3030654" cy="158948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sz="1000">
                  <a:solidFill>
                    <a:srgbClr val="002060"/>
                  </a:solidFill>
                  <a:ea typeface="Times New Roman" panose="02020603050405020304" pitchFamily="18" charset="0"/>
                  <a:cs typeface="Times New Roman" panose="02020603050405020304" pitchFamily="18" charset="0"/>
                </a:rPr>
                <a:t>ngungXe()</a:t>
              </a:r>
              <a:endParaRPr lang="en-US" sz="1200">
                <a:latin typeface="Times New Roman" panose="02020603050405020304" pitchFamily="18" charset="0"/>
                <a:ea typeface="Times New Roman" panose="02020603050405020304" pitchFamily="18" charset="0"/>
              </a:endParaRPr>
            </a:p>
            <a:p>
              <a:pPr>
                <a:spcBef>
                  <a:spcPts val="0"/>
                </a:spcBef>
                <a:spcAft>
                  <a:spcPts val="0"/>
                </a:spcAft>
                <a:defRPr/>
              </a:pPr>
              <a:r>
                <a:rPr lang="en-US" sz="1000">
                  <a:solidFill>
                    <a:srgbClr val="002060"/>
                  </a:solidFill>
                  <a:ea typeface="Times New Roman" panose="02020603050405020304" pitchFamily="18" charset="0"/>
                  <a:cs typeface="Times New Roman" panose="02020603050405020304" pitchFamily="18" charset="0"/>
                </a:rPr>
                <a:t>chayToi()</a:t>
              </a:r>
              <a:endParaRPr lang="en-US" sz="1200">
                <a:latin typeface="Times New Roman" panose="02020603050405020304" pitchFamily="18" charset="0"/>
                <a:ea typeface="Times New Roman" panose="02020603050405020304" pitchFamily="18" charset="0"/>
              </a:endParaRPr>
            </a:p>
            <a:p>
              <a:pPr>
                <a:spcBef>
                  <a:spcPts val="0"/>
                </a:spcBef>
                <a:spcAft>
                  <a:spcPts val="0"/>
                </a:spcAft>
                <a:defRPr/>
              </a:pPr>
              <a:r>
                <a:rPr lang="en-US" sz="1000">
                  <a:solidFill>
                    <a:srgbClr val="002060"/>
                  </a:solidFill>
                  <a:ea typeface="Times New Roman" panose="02020603050405020304" pitchFamily="18" charset="0"/>
                  <a:cs typeface="Times New Roman" panose="02020603050405020304" pitchFamily="18" charset="0"/>
                </a:rPr>
                <a:t>chayLui()</a:t>
              </a:r>
              <a:endParaRPr lang="en-US" sz="1200">
                <a:latin typeface="Times New Roman" panose="02020603050405020304" pitchFamily="18" charset="0"/>
                <a:ea typeface="Times New Roman" panose="02020603050405020304" pitchFamily="18" charset="0"/>
              </a:endParaRPr>
            </a:p>
            <a:p>
              <a:pPr>
                <a:spcBef>
                  <a:spcPts val="0"/>
                </a:spcBef>
                <a:spcAft>
                  <a:spcPts val="0"/>
                </a:spcAft>
                <a:defRPr/>
              </a:pPr>
              <a:r>
                <a:rPr lang="en-US" sz="1000">
                  <a:solidFill>
                    <a:srgbClr val="002060"/>
                  </a:solidFill>
                  <a:ea typeface="Times New Roman" panose="02020603050405020304" pitchFamily="18" charset="0"/>
                  <a:cs typeface="Times New Roman" panose="02020603050405020304" pitchFamily="18" charset="0"/>
                </a:rPr>
                <a:t>kiemTraXang()</a:t>
              </a:r>
              <a:endParaRPr lang="en-US" sz="1200">
                <a:latin typeface="Times New Roman" panose="02020603050405020304" pitchFamily="18" charset="0"/>
                <a:ea typeface="Times New Roman" panose="02020603050405020304" pitchFamily="18" charset="0"/>
              </a:endParaRPr>
            </a:p>
          </p:txBody>
        </p:sp>
        <p:sp>
          <p:nvSpPr>
            <p:cNvPr id="12" name="Rounded Rectangle 11"/>
            <p:cNvSpPr/>
            <p:nvPr/>
          </p:nvSpPr>
          <p:spPr>
            <a:xfrm>
              <a:off x="951228" y="3274104"/>
              <a:ext cx="2078857" cy="158420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spcAft>
                  <a:spcPts val="0"/>
                </a:spcAft>
                <a:defRPr/>
              </a:pPr>
              <a:r>
                <a:rPr lang="en-US" sz="1100">
                  <a:solidFill>
                    <a:srgbClr val="002060"/>
                  </a:solidFill>
                  <a:ea typeface="Times New Roman" panose="02020603050405020304" pitchFamily="18" charset="0"/>
                  <a:cs typeface="Times New Roman" panose="02020603050405020304" pitchFamily="18" charset="0"/>
                </a:rPr>
                <a:t>mucXang</a:t>
              </a:r>
              <a:endParaRPr lang="en-US" sz="1200">
                <a:latin typeface="Times New Roman" panose="02020603050405020304" pitchFamily="18" charset="0"/>
                <a:ea typeface="Times New Roman" panose="02020603050405020304" pitchFamily="18" charset="0"/>
              </a:endParaRPr>
            </a:p>
          </p:txBody>
        </p:sp>
        <p:sp>
          <p:nvSpPr>
            <p:cNvPr id="13" name="Right Arrow 12"/>
            <p:cNvSpPr/>
            <p:nvPr/>
          </p:nvSpPr>
          <p:spPr>
            <a:xfrm>
              <a:off x="4440255" y="2418636"/>
              <a:ext cx="1372423" cy="459418"/>
            </a:xfrm>
            <a:prstGeom prst="rightArrow">
              <a:avLst/>
            </a:prstGeom>
            <a:solidFill>
              <a:srgbClr val="EE8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4" name="Rounded Rectangle 13"/>
            <p:cNvSpPr/>
            <p:nvPr/>
          </p:nvSpPr>
          <p:spPr>
            <a:xfrm>
              <a:off x="5788411" y="1365144"/>
              <a:ext cx="2636993" cy="673284"/>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900">
                  <a:solidFill>
                    <a:srgbClr val="FFFFFF"/>
                  </a:solidFill>
                  <a:ea typeface="Times New Roman" panose="02020603050405020304" pitchFamily="18" charset="0"/>
                  <a:cs typeface="Times New Roman" panose="02020603050405020304" pitchFamily="18" charset="0"/>
                </a:rPr>
                <a:t>ngungXe()</a:t>
              </a:r>
              <a:endParaRPr lang="en-US" sz="1200">
                <a:latin typeface="Times New Roman" panose="02020603050405020304" pitchFamily="18" charset="0"/>
                <a:ea typeface="Times New Roman" panose="02020603050405020304" pitchFamily="18" charset="0"/>
              </a:endParaRPr>
            </a:p>
          </p:txBody>
        </p:sp>
        <p:sp>
          <p:nvSpPr>
            <p:cNvPr id="16" name="Rounded Rectangle 15"/>
            <p:cNvSpPr/>
            <p:nvPr/>
          </p:nvSpPr>
          <p:spPr>
            <a:xfrm>
              <a:off x="5788411" y="2141402"/>
              <a:ext cx="2636993" cy="736652"/>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900">
                  <a:solidFill>
                    <a:srgbClr val="FFFFFF"/>
                  </a:solidFill>
                  <a:ea typeface="Times New Roman" panose="02020603050405020304" pitchFamily="18" charset="0"/>
                  <a:cs typeface="Times New Roman" panose="02020603050405020304" pitchFamily="18" charset="0"/>
                </a:rPr>
                <a:t>chayToi()</a:t>
              </a:r>
              <a:endParaRPr lang="en-US" sz="1200">
                <a:latin typeface="Times New Roman" panose="02020603050405020304" pitchFamily="18" charset="0"/>
                <a:ea typeface="Times New Roman" panose="02020603050405020304" pitchFamily="18" charset="0"/>
              </a:endParaRPr>
            </a:p>
          </p:txBody>
        </p:sp>
        <p:sp>
          <p:nvSpPr>
            <p:cNvPr id="17" name="Rounded Rectangle 16"/>
            <p:cNvSpPr/>
            <p:nvPr/>
          </p:nvSpPr>
          <p:spPr>
            <a:xfrm>
              <a:off x="5809981" y="2994228"/>
              <a:ext cx="2634297" cy="744574"/>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900">
                  <a:solidFill>
                    <a:srgbClr val="FFFFFF"/>
                  </a:solidFill>
                  <a:ea typeface="Times New Roman" panose="02020603050405020304" pitchFamily="18" charset="0"/>
                  <a:cs typeface="Times New Roman" panose="02020603050405020304" pitchFamily="18" charset="0"/>
                </a:rPr>
                <a:t>chayLui()</a:t>
              </a:r>
              <a:endParaRPr lang="en-US" sz="1200">
                <a:latin typeface="Times New Roman" panose="02020603050405020304" pitchFamily="18" charset="0"/>
                <a:ea typeface="Times New Roman" panose="02020603050405020304" pitchFamily="18" charset="0"/>
              </a:endParaRPr>
            </a:p>
          </p:txBody>
        </p:sp>
        <p:pic>
          <p:nvPicPr>
            <p:cNvPr id="18" name="Picture 17" descr="taxidriver.jpg"/>
            <p:cNvPicPr>
              <a:picLocks noChangeAspect="1"/>
            </p:cNvPicPr>
            <p:nvPr/>
          </p:nvPicPr>
          <p:blipFill>
            <a:blip r:embed="rId3"/>
            <a:stretch>
              <a:fillRect/>
            </a:stretch>
          </p:blipFill>
          <p:spPr>
            <a:xfrm>
              <a:off x="7315200" y="3657600"/>
              <a:ext cx="1533525" cy="2990850"/>
            </a:xfrm>
            <a:prstGeom prst="rect">
              <a:avLst/>
            </a:prstGeom>
            <a:ln>
              <a:noFill/>
            </a:ln>
            <a:effectLst>
              <a:softEdge rad="112500"/>
            </a:effectLst>
          </p:spPr>
        </p:pic>
        <p:sp>
          <p:nvSpPr>
            <p:cNvPr id="19" name="Oval Callout 18"/>
            <p:cNvSpPr/>
            <p:nvPr/>
          </p:nvSpPr>
          <p:spPr>
            <a:xfrm>
              <a:off x="4993000" y="3847057"/>
              <a:ext cx="1981788" cy="1169667"/>
            </a:xfrm>
            <a:prstGeom prst="wedgeEllipseCallout">
              <a:avLst>
                <a:gd name="adj1" fmla="val 73390"/>
                <a:gd name="adj2" fmla="val 39220"/>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900">
                  <a:solidFill>
                    <a:srgbClr val="FFFFFF"/>
                  </a:solidFill>
                  <a:ea typeface="Times New Roman" panose="02020603050405020304" pitchFamily="18" charset="0"/>
                  <a:cs typeface="Times New Roman" panose="02020603050405020304" pitchFamily="18" charset="0"/>
                </a:rPr>
                <a:t>Yes, I can drive !</a:t>
              </a:r>
              <a:endParaRPr lang="en-US" sz="1200">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913787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a:t>
            </a:r>
            <a:r>
              <a:rPr lang="en-US" sz="2800" kern="0" smtClean="0">
                <a:solidFill>
                  <a:srgbClr val="002060"/>
                </a:solidFill>
                <a:latin typeface="Cambria" panose="02040503050406030204" pitchFamily="18" charset="0"/>
              </a:rPr>
              <a:t>kế thừa:</a:t>
            </a:r>
            <a:endParaRPr lang="vi-VN" sz="2800" kern="0">
              <a:solidFill>
                <a:srgbClr val="002060"/>
              </a:solidFill>
              <a:latin typeface="Cambria" panose="02040503050406030204" pitchFamily="18" charset="0"/>
            </a:endParaRPr>
          </a:p>
          <a:p>
            <a:pPr lvl="1" algn="just">
              <a:lnSpc>
                <a:spcPct val="90000"/>
              </a:lnSpc>
              <a:buClr>
                <a:srgbClr val="3DC5C5"/>
              </a:buClr>
              <a:defRPr/>
            </a:pPr>
            <a:r>
              <a:rPr lang="en-US" kern="0">
                <a:solidFill>
                  <a:srgbClr val="002060"/>
                </a:solidFill>
                <a:latin typeface="Cambria" panose="02040503050406030204" pitchFamily="18" charset="0"/>
              </a:rPr>
              <a:t>Cho phép xây dựng một lớp mới dựa trên các định nghĩa của một lớp đã có. </a:t>
            </a:r>
          </a:p>
          <a:p>
            <a:pPr lvl="1" algn="just">
              <a:lnSpc>
                <a:spcPct val="90000"/>
              </a:lnSpc>
              <a:buClr>
                <a:srgbClr val="3DC5C5"/>
              </a:buClr>
              <a:defRPr/>
            </a:pPr>
            <a:r>
              <a:rPr lang="en-US" kern="0">
                <a:solidFill>
                  <a:srgbClr val="002060"/>
                </a:solidFill>
                <a:latin typeface="Cambria" panose="02040503050406030204" pitchFamily="18" charset="0"/>
              </a:rPr>
              <a:t>Lớp đã có gọi là lớp Cha, lớp mới phát sinh gọi là lớp Con </a:t>
            </a:r>
          </a:p>
          <a:p>
            <a:pPr lvl="1" algn="just">
              <a:lnSpc>
                <a:spcPct val="90000"/>
              </a:lnSpc>
              <a:buClr>
                <a:srgbClr val="3DC5C5"/>
              </a:buClr>
              <a:defRPr/>
            </a:pPr>
            <a:r>
              <a:rPr lang="en-US" kern="0">
                <a:solidFill>
                  <a:srgbClr val="002060"/>
                </a:solidFill>
                <a:latin typeface="Cambria" panose="02040503050406030204" pitchFamily="18" charset="0"/>
              </a:rPr>
              <a:t>Lớp con kế thừa tất cả các thành phần của lớp Cha, có thể mở rộng các thành phần kế thừa và bổ sung thêm các thành phần mới</a:t>
            </a:r>
            <a:r>
              <a:rPr lang="en-US" kern="0" smtClean="0">
                <a:solidFill>
                  <a:srgbClr val="002060"/>
                </a:solidFill>
                <a:latin typeface="Cambria" panose="02040503050406030204" pitchFamily="18" charset="0"/>
              </a:rPr>
              <a:t>.</a:t>
            </a:r>
          </a:p>
          <a:p>
            <a:pPr lvl="1" algn="just">
              <a:lnSpc>
                <a:spcPct val="90000"/>
              </a:lnSpc>
              <a:buClr>
                <a:srgbClr val="3DC5C5"/>
              </a:buClr>
              <a:defRPr/>
            </a:pPr>
            <a:endParaRPr lang="en-US" kern="0">
              <a:solidFill>
                <a:srgbClr val="002060"/>
              </a:solidFill>
              <a:latin typeface="Cambria" panose="02040503050406030204" pitchFamily="18" charset="0"/>
            </a:endParaRPr>
          </a:p>
          <a:p>
            <a:pPr lvl="1" algn="just">
              <a:lnSpc>
                <a:spcPct val="90000"/>
              </a:lnSpc>
              <a:buClr>
                <a:srgbClr val="3DC5C5"/>
              </a:buClr>
              <a:defRPr/>
            </a:pPr>
            <a:endParaRPr lang="en-US" kern="0" smtClean="0">
              <a:solidFill>
                <a:srgbClr val="002060"/>
              </a:solidFill>
              <a:latin typeface="Cambria" panose="02040503050406030204" pitchFamily="18" charset="0"/>
            </a:endParaRPr>
          </a:p>
          <a:p>
            <a:pPr marL="457200" lvl="1" indent="0" algn="just">
              <a:lnSpc>
                <a:spcPct val="90000"/>
              </a:lnSpc>
              <a:buClr>
                <a:srgbClr val="3DC5C5"/>
              </a:buClr>
              <a:buNone/>
              <a:defRPr/>
            </a:pPr>
            <a:r>
              <a:rPr lang="en-US" kern="0" smtClean="0">
                <a:solidFill>
                  <a:srgbClr val="002060"/>
                </a:solidFill>
                <a:latin typeface="Cambria" panose="02040503050406030204" pitchFamily="18" charset="0"/>
              </a:rPr>
              <a:t> </a:t>
            </a:r>
            <a:endParaRPr lang="en-US" kern="0">
              <a:solidFill>
                <a:srgbClr val="002060"/>
              </a:solidFill>
              <a:latin typeface="Cambria" panose="02040503050406030204" pitchFamily="18" charset="0"/>
            </a:endParaRPr>
          </a:p>
          <a:p>
            <a:pPr algn="just">
              <a:lnSpc>
                <a:spcPct val="90000"/>
              </a:lnSpc>
              <a:buClr>
                <a:srgbClr val="3DC5C5"/>
              </a:buClr>
              <a:buFont typeface="Wingdings" panose="05000000000000000000" pitchFamily="2" charset="2"/>
              <a:buChar char="Ø"/>
              <a:defRPr/>
            </a:pPr>
            <a:r>
              <a:rPr lang="en-US" sz="2800" kern="0" smtClean="0">
                <a:solidFill>
                  <a:srgbClr val="002060"/>
                </a:solidFill>
                <a:latin typeface="Cambria" panose="02040503050406030204" pitchFamily="18" charset="0"/>
              </a:rPr>
              <a:t>Khái niệm này sẽ trình bày chi tiết ở chương sau</a:t>
            </a:r>
            <a:endParaRPr lang="en-US" sz="2800" kern="0">
              <a:solidFill>
                <a:srgbClr val="002060"/>
              </a:solidFill>
              <a:latin typeface="Cambria" panose="02040503050406030204" pitchFamily="18" charset="0"/>
            </a:endParaRPr>
          </a:p>
          <a:p>
            <a:pPr algn="just">
              <a:lnSpc>
                <a:spcPct val="90000"/>
              </a:lnSpc>
              <a:buClr>
                <a:srgbClr val="3DC5C5"/>
              </a:buClr>
              <a:defRPr/>
            </a:pPr>
            <a:endParaRPr lang="en-US" kern="0">
              <a:solidFill>
                <a:srgbClr val="002060"/>
              </a:solidFill>
              <a:latin typeface="Cambria" panose="02040503050406030204" pitchFamily="18" charset="0"/>
            </a:endParaRPr>
          </a:p>
          <a:p>
            <a:pPr algn="just">
              <a:lnSpc>
                <a:spcPct val="90000"/>
              </a:lnSpc>
              <a:buClr>
                <a:srgbClr val="3DC5C5"/>
              </a:buClr>
              <a:defRPr/>
            </a:pPr>
            <a:endParaRPr lang="en-US" kern="0">
              <a:solidFill>
                <a:srgbClr val="002060"/>
              </a:solidFill>
              <a:latin typeface="Cambria" panose="02040503050406030204" pitchFamily="18" charset="0"/>
            </a:endParaRPr>
          </a:p>
        </p:txBody>
      </p:sp>
      <p:pic>
        <p:nvPicPr>
          <p:cNvPr id="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801" y="4572000"/>
            <a:ext cx="66611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709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a:t>
              </a:r>
              <a:r>
                <a:rPr lang="en-US" sz="2400" b="1" smtClean="0">
                  <a:latin typeface="Cambria" panose="02040503050406030204" pitchFamily="18" charset="0"/>
                </a:rPr>
                <a:t>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5" name="Content Placeholder 5"/>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lnSpc>
                <a:spcPct val="90000"/>
              </a:lnSpc>
              <a:buClr>
                <a:srgbClr val="3DC5C5"/>
              </a:buClr>
              <a:defRPr/>
            </a:pPr>
            <a:r>
              <a:rPr lang="vi-VN" sz="2800" kern="0">
                <a:solidFill>
                  <a:srgbClr val="002060"/>
                </a:solidFill>
                <a:latin typeface="Cambria" panose="02040503050406030204" pitchFamily="18" charset="0"/>
              </a:rPr>
              <a:t>Tính </a:t>
            </a:r>
            <a:r>
              <a:rPr lang="en-US" sz="2800" kern="0" smtClean="0">
                <a:solidFill>
                  <a:srgbClr val="002060"/>
                </a:solidFill>
                <a:latin typeface="Cambria" panose="02040503050406030204" pitchFamily="18" charset="0"/>
              </a:rPr>
              <a:t>kế thừa:</a:t>
            </a:r>
            <a:endParaRPr lang="vi-VN" sz="2800" kern="0">
              <a:solidFill>
                <a:srgbClr val="002060"/>
              </a:solidFill>
              <a:latin typeface="Cambria" panose="02040503050406030204" pitchFamily="18" charset="0"/>
            </a:endParaRPr>
          </a:p>
          <a:p>
            <a:pPr algn="just">
              <a:lnSpc>
                <a:spcPct val="90000"/>
              </a:lnSpc>
              <a:buClr>
                <a:srgbClr val="3DC5C5"/>
              </a:buClr>
              <a:defRPr/>
            </a:pPr>
            <a:r>
              <a:rPr lang="en-US" kern="0" smtClean="0">
                <a:solidFill>
                  <a:srgbClr val="002060"/>
                </a:solidFill>
                <a:latin typeface="Cambria" panose="02040503050406030204" pitchFamily="18" charset="0"/>
              </a:rPr>
              <a:t>Ví dụ:</a:t>
            </a:r>
            <a:endParaRPr lang="en-US" kern="0">
              <a:solidFill>
                <a:srgbClr val="002060"/>
              </a:solidFill>
              <a:latin typeface="Cambria" panose="02040503050406030204" pitchFamily="18" charset="0"/>
            </a:endParaRPr>
          </a:p>
          <a:p>
            <a:pPr algn="just">
              <a:lnSpc>
                <a:spcPct val="90000"/>
              </a:lnSpc>
              <a:buClr>
                <a:srgbClr val="3DC5C5"/>
              </a:buClr>
              <a:defRPr/>
            </a:pPr>
            <a:endParaRPr lang="en-US" kern="0">
              <a:solidFill>
                <a:srgbClr val="002060"/>
              </a:solidFill>
              <a:latin typeface="Cambria" panose="02040503050406030204" pitchFamily="18" charset="0"/>
            </a:endParaRPr>
          </a:p>
        </p:txBody>
      </p:sp>
      <p:pic>
        <p:nvPicPr>
          <p:cNvPr id="10" name="Picture 4" descr="http://thaihoanghai.files.wordpress.com/2013/06/d125.png?w=780"/>
          <p:cNvPicPr>
            <a:picLocks noChangeAspect="1" noChangeArrowheads="1"/>
          </p:cNvPicPr>
          <p:nvPr/>
        </p:nvPicPr>
        <p:blipFill rotWithShape="1">
          <a:blip r:embed="rId2">
            <a:extLst>
              <a:ext uri="{28A0092B-C50C-407E-A947-70E740481C1C}">
                <a14:useLocalDpi xmlns:a14="http://schemas.microsoft.com/office/drawing/2010/main" val="0"/>
              </a:ext>
            </a:extLst>
          </a:blip>
          <a:srcRect b="14624"/>
          <a:stretch/>
        </p:blipFill>
        <p:spPr bwMode="auto">
          <a:xfrm>
            <a:off x="1856738" y="1981200"/>
            <a:ext cx="6137275"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740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Content Placeholder 2"/>
          <p:cNvSpPr txBox="1">
            <a:spLocks/>
          </p:cNvSpPr>
          <p:nvPr/>
        </p:nvSpPr>
        <p:spPr bwMode="auto">
          <a:xfrm>
            <a:off x="458848" y="1170737"/>
            <a:ext cx="8456552"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0" lvl="0">
              <a:lnSpc>
                <a:spcPct val="100000"/>
              </a:lnSpc>
              <a:buSzTx/>
              <a:tabLst/>
              <a:defRPr/>
            </a:pPr>
            <a:r>
              <a:rPr lang="en-US" sz="2800" smtClean="0">
                <a:solidFill>
                  <a:srgbClr val="002060"/>
                </a:solidFill>
                <a:latin typeface="Cambria" panose="02040503050406030204" pitchFamily="18" charset="0"/>
              </a:rPr>
              <a:t>Lập trình truyền thống và lập trình hướng đối tượng</a:t>
            </a:r>
          </a:p>
          <a:p>
            <a:pPr marR="0" lvl="0">
              <a:lnSpc>
                <a:spcPct val="100000"/>
              </a:lnSpc>
              <a:buSzTx/>
              <a:tabLst/>
              <a:defRPr/>
            </a:pPr>
            <a:r>
              <a:rPr lang="en-US" sz="2800" smtClean="0">
                <a:solidFill>
                  <a:srgbClr val="002060"/>
                </a:solidFill>
                <a:latin typeface="Cambria" panose="02040503050406030204" pitchFamily="18" charset="0"/>
              </a:rPr>
              <a:t>Các khái </a:t>
            </a:r>
            <a:r>
              <a:rPr lang="en-US" sz="2800">
                <a:solidFill>
                  <a:srgbClr val="002060"/>
                </a:solidFill>
                <a:latin typeface="Cambria" panose="02040503050406030204" pitchFamily="18" charset="0"/>
              </a:rPr>
              <a:t>niệm </a:t>
            </a:r>
            <a:r>
              <a:rPr lang="en-US" sz="2800" smtClean="0">
                <a:solidFill>
                  <a:srgbClr val="002060"/>
                </a:solidFill>
                <a:latin typeface="Cambria" panose="02040503050406030204" pitchFamily="18" charset="0"/>
              </a:rPr>
              <a:t>liên quan tới Lớp và </a:t>
            </a:r>
            <a:r>
              <a:rPr lang="en-US" sz="2800">
                <a:solidFill>
                  <a:srgbClr val="002060"/>
                </a:solidFill>
                <a:latin typeface="Cambria" panose="02040503050406030204" pitchFamily="18" charset="0"/>
              </a:rPr>
              <a:t>Đ</a:t>
            </a:r>
            <a:r>
              <a:rPr lang="en-US" sz="2800" smtClean="0">
                <a:solidFill>
                  <a:srgbClr val="002060"/>
                </a:solidFill>
                <a:latin typeface="Cambria" panose="02040503050406030204" pitchFamily="18" charset="0"/>
              </a:rPr>
              <a:t>ối </a:t>
            </a:r>
            <a:r>
              <a:rPr lang="en-US" sz="2800" smtClean="0">
                <a:solidFill>
                  <a:srgbClr val="002060"/>
                </a:solidFill>
                <a:latin typeface="Cambria" panose="02040503050406030204" pitchFamily="18" charset="0"/>
              </a:rPr>
              <a:t>tượng</a:t>
            </a:r>
            <a:endParaRPr lang="en-US" sz="2800">
              <a:solidFill>
                <a:srgbClr val="002060"/>
              </a:solidFill>
              <a:latin typeface="Cambria" panose="02040503050406030204" pitchFamily="18" charset="0"/>
            </a:endParaRPr>
          </a:p>
        </p:txBody>
      </p:sp>
    </p:spTree>
    <p:extLst>
      <p:ext uri="{BB962C8B-B14F-4D97-AF65-F5344CB8AC3E}">
        <p14:creationId xmlns:p14="http://schemas.microsoft.com/office/powerpoint/2010/main" val="4278258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8001000" cy="508000"/>
            <a:chOff x="789624" y="1191463"/>
            <a:chExt cx="8001000" cy="508000"/>
          </a:xfrm>
        </p:grpSpPr>
        <p:sp>
          <p:nvSpPr>
            <p:cNvPr id="3" name="AutoShape 52"/>
            <p:cNvSpPr>
              <a:spLocks noChangeArrowheads="1"/>
            </p:cNvSpPr>
            <p:nvPr/>
          </p:nvSpPr>
          <p:spPr bwMode="gray">
            <a:xfrm>
              <a:off x="990600" y="1191463"/>
              <a:ext cx="7800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solidFill>
                    <a:srgbClr val="002060"/>
                  </a:solidFill>
                  <a:latin typeface="Cambria" panose="02040503050406030204" pitchFamily="18" charset="0"/>
                </a:rPr>
                <a:t>Lập trình truyền </a:t>
              </a:r>
              <a:r>
                <a:rPr lang="en-US" sz="2400" b="1" smtClean="0">
                  <a:solidFill>
                    <a:srgbClr val="002060"/>
                  </a:solidFill>
                  <a:latin typeface="Cambria" panose="02040503050406030204" pitchFamily="18" charset="0"/>
                </a:rPr>
                <a:t>thống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5"/>
          <p:cNvSpPr>
            <a:spLocks noChangeArrowheads="1"/>
          </p:cNvSpPr>
          <p:nvPr/>
        </p:nvSpPr>
        <p:spPr bwMode="auto">
          <a:xfrm>
            <a:off x="468313" y="1125538"/>
            <a:ext cx="8370887"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b="1">
                <a:solidFill>
                  <a:srgbClr val="333399"/>
                </a:solidFill>
                <a:latin typeface="Arial" panose="020B0604020202020204" pitchFamily="34" charset="0"/>
              </a:defRPr>
            </a:lvl1pPr>
            <a:lvl2pPr marL="742950" indent="-285750">
              <a:defRPr sz="2000" b="1">
                <a:solidFill>
                  <a:srgbClr val="333399"/>
                </a:solidFill>
                <a:latin typeface="Arial" panose="020B0604020202020204" pitchFamily="34" charset="0"/>
              </a:defRPr>
            </a:lvl2pPr>
            <a:lvl3pPr marL="1143000" indent="-228600">
              <a:defRPr sz="2000" b="1">
                <a:solidFill>
                  <a:srgbClr val="333399"/>
                </a:solidFill>
                <a:latin typeface="Arial" panose="020B0604020202020204" pitchFamily="34" charset="0"/>
              </a:defRPr>
            </a:lvl3pPr>
            <a:lvl4pPr marL="1600200" indent="-228600">
              <a:defRPr sz="2000" b="1">
                <a:solidFill>
                  <a:srgbClr val="333399"/>
                </a:solidFill>
                <a:latin typeface="Arial" panose="020B0604020202020204" pitchFamily="34" charset="0"/>
              </a:defRPr>
            </a:lvl4pPr>
            <a:lvl5pPr marL="2057400" indent="-228600">
              <a:defRPr sz="2000" b="1">
                <a:solidFill>
                  <a:srgbClr val="333399"/>
                </a:solidFill>
                <a:latin typeface="Arial" panose="020B0604020202020204" pitchFamily="34" charset="0"/>
              </a:defRPr>
            </a:lvl5pPr>
            <a:lvl6pPr marL="2514600" indent="-228600" eaLnBrk="0" fontAlgn="base" hangingPunct="0">
              <a:spcBef>
                <a:spcPct val="0"/>
              </a:spcBef>
              <a:spcAft>
                <a:spcPct val="0"/>
              </a:spcAft>
              <a:defRPr sz="2000" b="1">
                <a:solidFill>
                  <a:srgbClr val="333399"/>
                </a:solidFill>
                <a:latin typeface="Arial" panose="020B0604020202020204" pitchFamily="34" charset="0"/>
              </a:defRPr>
            </a:lvl6pPr>
            <a:lvl7pPr marL="2971800" indent="-228600" eaLnBrk="0" fontAlgn="base" hangingPunct="0">
              <a:spcBef>
                <a:spcPct val="0"/>
              </a:spcBef>
              <a:spcAft>
                <a:spcPct val="0"/>
              </a:spcAft>
              <a:defRPr sz="2000" b="1">
                <a:solidFill>
                  <a:srgbClr val="333399"/>
                </a:solidFill>
                <a:latin typeface="Arial" panose="020B0604020202020204" pitchFamily="34" charset="0"/>
              </a:defRPr>
            </a:lvl7pPr>
            <a:lvl8pPr marL="3429000" indent="-228600" eaLnBrk="0" fontAlgn="base" hangingPunct="0">
              <a:spcBef>
                <a:spcPct val="0"/>
              </a:spcBef>
              <a:spcAft>
                <a:spcPct val="0"/>
              </a:spcAft>
              <a:defRPr sz="2000" b="1">
                <a:solidFill>
                  <a:srgbClr val="333399"/>
                </a:solidFill>
                <a:latin typeface="Arial" panose="020B0604020202020204" pitchFamily="34" charset="0"/>
              </a:defRPr>
            </a:lvl8pPr>
            <a:lvl9pPr marL="3886200" indent="-228600" eaLnBrk="0" fontAlgn="base" hangingPunct="0">
              <a:spcBef>
                <a:spcPct val="0"/>
              </a:spcBef>
              <a:spcAft>
                <a:spcPct val="0"/>
              </a:spcAft>
              <a:defRPr sz="2000" b="1">
                <a:solidFill>
                  <a:srgbClr val="333399"/>
                </a:solidFill>
                <a:latin typeface="Arial" panose="020B0604020202020204" pitchFamily="34" charset="0"/>
              </a:defRPr>
            </a:lvl9pPr>
          </a:lstStyle>
          <a:p>
            <a:pPr algn="just" eaLnBrk="0" fontAlgn="base" hangingPunct="0">
              <a:lnSpc>
                <a:spcPct val="150000"/>
              </a:lnSpc>
              <a:spcBef>
                <a:spcPct val="0"/>
              </a:spcBef>
              <a:spcAft>
                <a:spcPct val="0"/>
              </a:spcAft>
              <a:buFont typeface="Wingdings" panose="05000000000000000000" pitchFamily="2" charset="2"/>
              <a:buChar char="q"/>
              <a:defRPr/>
            </a:pPr>
            <a:r>
              <a:rPr lang="en-US" sz="2400" err="1" smtClean="0">
                <a:latin typeface="Cambria" panose="02040503050406030204" pitchFamily="18" charset="0"/>
                <a:cs typeface="Tahoma" panose="020B0604030504040204" pitchFamily="34" charset="0"/>
              </a:rPr>
              <a:t>Phương</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pháp</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tiếp</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cận</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của</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lập</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trình</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truyền</a:t>
            </a:r>
            <a:r>
              <a:rPr lang="en-US" sz="2400" smtClean="0">
                <a:latin typeface="Cambria" panose="02040503050406030204" pitchFamily="18" charset="0"/>
                <a:cs typeface="Tahoma" panose="020B0604030504040204" pitchFamily="34" charset="0"/>
              </a:rPr>
              <a:t> </a:t>
            </a:r>
            <a:r>
              <a:rPr lang="en-US" sz="2400" err="1" smtClean="0">
                <a:latin typeface="Cambria" panose="02040503050406030204" pitchFamily="18" charset="0"/>
                <a:cs typeface="Tahoma" panose="020B0604030504040204" pitchFamily="34" charset="0"/>
              </a:rPr>
              <a:t>thống</a:t>
            </a:r>
            <a:endParaRPr lang="en-US" sz="2400" smtClean="0">
              <a:latin typeface="Cambria" panose="02040503050406030204" pitchFamily="18" charset="0"/>
              <a:cs typeface="Tahoma" panose="020B0604030504040204" pitchFamily="34" charset="0"/>
            </a:endParaRPr>
          </a:p>
          <a:p>
            <a:pPr algn="just" eaLnBrk="0" fontAlgn="base" hangingPunct="0">
              <a:spcBef>
                <a:spcPct val="0"/>
              </a:spcBef>
              <a:spcAft>
                <a:spcPct val="0"/>
              </a:spcAft>
              <a:buFont typeface="Wingdings" panose="05000000000000000000" pitchFamily="2" charset="2"/>
              <a:buChar char="ü"/>
              <a:defRPr/>
            </a:pPr>
            <a:r>
              <a:rPr lang="en-US" altLang="en-US" sz="2400" b="0" smtClean="0">
                <a:latin typeface="Cambria" panose="02040503050406030204" pitchFamily="18" charset="0"/>
                <a:cs typeface="Tahoma" panose="020B0604030504040204" pitchFamily="34" charset="0"/>
              </a:rPr>
              <a:t>Lập </a:t>
            </a:r>
            <a:r>
              <a:rPr lang="en-US" altLang="en-US" sz="2400" b="0">
                <a:latin typeface="Cambria" panose="02040503050406030204" pitchFamily="18" charset="0"/>
                <a:cs typeface="Tahoma" panose="020B0604030504040204" pitchFamily="34" charset="0"/>
              </a:rPr>
              <a:t>trình tuyến tính.</a:t>
            </a:r>
          </a:p>
          <a:p>
            <a:pPr algn="just" eaLnBrk="0" fontAlgn="base" hangingPunct="0">
              <a:spcBef>
                <a:spcPct val="0"/>
              </a:spcBef>
              <a:spcAft>
                <a:spcPct val="0"/>
              </a:spcAft>
              <a:buFont typeface="Wingdings" panose="05000000000000000000" pitchFamily="2" charset="2"/>
              <a:buChar char="ü"/>
              <a:defRPr/>
            </a:pPr>
            <a:r>
              <a:rPr lang="en-US" altLang="en-US" sz="2400" b="0">
                <a:latin typeface="Cambria" panose="02040503050406030204" pitchFamily="18" charset="0"/>
                <a:cs typeface="Tahoma" panose="020B0604030504040204" pitchFamily="34" charset="0"/>
              </a:rPr>
              <a:t>Lập trình cấu trúc</a:t>
            </a:r>
          </a:p>
          <a:p>
            <a:pPr algn="just" eaLnBrk="0" fontAlgn="base" hangingPunct="0">
              <a:lnSpc>
                <a:spcPct val="150000"/>
              </a:lnSpc>
              <a:spcBef>
                <a:spcPct val="0"/>
              </a:spcBef>
              <a:spcAft>
                <a:spcPct val="0"/>
              </a:spcAft>
              <a:buFont typeface="Wingdings" panose="05000000000000000000" pitchFamily="2" charset="2"/>
              <a:buChar char="q"/>
              <a:defRPr/>
            </a:pPr>
            <a:r>
              <a:rPr lang="en-US" altLang="en-US" sz="2400" smtClean="0">
                <a:latin typeface="Cambria" panose="02040503050406030204" pitchFamily="18" charset="0"/>
                <a:cs typeface="Tahoma" panose="020B0604030504040204" pitchFamily="34" charset="0"/>
              </a:rPr>
              <a:t>Ưu điểm</a:t>
            </a:r>
          </a:p>
          <a:p>
            <a:pPr algn="just" eaLnBrk="0" fontAlgn="base" hangingPunct="0">
              <a:spcBef>
                <a:spcPct val="0"/>
              </a:spcBef>
              <a:spcAft>
                <a:spcPct val="0"/>
              </a:spcAft>
              <a:buFont typeface="Wingdings" panose="05000000000000000000" pitchFamily="2" charset="2"/>
              <a:buChar char="ü"/>
              <a:defRPr/>
            </a:pPr>
            <a:r>
              <a:rPr lang="vi-VN" altLang="en-US" sz="2400" b="0">
                <a:latin typeface="Cambria" panose="02040503050406030204" pitchFamily="18" charset="0"/>
                <a:cs typeface="Tahoma" panose="020B0604030504040204" pitchFamily="34" charset="0"/>
              </a:rPr>
              <a:t>Chương trình rõ ràng, dễ hiểu, dễ theo dõi.</a:t>
            </a:r>
          </a:p>
          <a:p>
            <a:pPr algn="just" eaLnBrk="0" fontAlgn="base" hangingPunct="0">
              <a:spcBef>
                <a:spcPct val="0"/>
              </a:spcBef>
              <a:spcAft>
                <a:spcPct val="0"/>
              </a:spcAft>
              <a:buFont typeface="Wingdings" panose="05000000000000000000" pitchFamily="2" charset="2"/>
              <a:buChar char="ü"/>
              <a:defRPr/>
            </a:pPr>
            <a:r>
              <a:rPr lang="vi-VN" altLang="en-US" sz="2400" b="0">
                <a:latin typeface="Cambria" panose="02040503050406030204" pitchFamily="18" charset="0"/>
                <a:cs typeface="Tahoma" panose="020B0604030504040204" pitchFamily="34" charset="0"/>
              </a:rPr>
              <a:t>Tư duy giải thuật rõ ràng.</a:t>
            </a:r>
          </a:p>
          <a:p>
            <a:pPr algn="just" eaLnBrk="0" fontAlgn="base" hangingPunct="0">
              <a:lnSpc>
                <a:spcPct val="150000"/>
              </a:lnSpc>
              <a:spcBef>
                <a:spcPct val="0"/>
              </a:spcBef>
              <a:spcAft>
                <a:spcPct val="0"/>
              </a:spcAft>
              <a:buFont typeface="Wingdings" panose="05000000000000000000" pitchFamily="2" charset="2"/>
              <a:buChar char="q"/>
              <a:defRPr/>
            </a:pPr>
            <a:r>
              <a:rPr lang="en-US" altLang="en-US" sz="2400" smtClean="0">
                <a:latin typeface="Cambria" panose="02040503050406030204" pitchFamily="18" charset="0"/>
                <a:cs typeface="Tahoma" panose="020B0604030504040204" pitchFamily="34" charset="0"/>
              </a:rPr>
              <a:t>Khuyết điểm</a:t>
            </a:r>
          </a:p>
          <a:p>
            <a:pPr algn="just" eaLnBrk="0" fontAlgn="base" hangingPunct="0">
              <a:lnSpc>
                <a:spcPct val="150000"/>
              </a:lnSpc>
              <a:spcBef>
                <a:spcPct val="0"/>
              </a:spcBef>
              <a:spcAft>
                <a:spcPct val="0"/>
              </a:spcAft>
              <a:buFont typeface="Wingdings" panose="05000000000000000000" pitchFamily="2" charset="2"/>
              <a:buChar char="ü"/>
              <a:defRPr/>
            </a:pPr>
            <a:r>
              <a:rPr lang="en-US" altLang="en-US" sz="2400" b="0" smtClean="0">
                <a:latin typeface="Cambria" panose="02040503050406030204" pitchFamily="18" charset="0"/>
                <a:cs typeface="Tahoma" panose="020B0604030504040204" pitchFamily="34" charset="0"/>
              </a:rPr>
              <a:t>Không </a:t>
            </a:r>
            <a:r>
              <a:rPr lang="en-US" altLang="en-US" sz="2400" b="0">
                <a:latin typeface="Cambria" panose="02040503050406030204" pitchFamily="18" charset="0"/>
                <a:cs typeface="Tahoma" panose="020B0604030504040204" pitchFamily="34" charset="0"/>
              </a:rPr>
              <a:t>hỗ trợ việc sử dụng lại mã nguồn.</a:t>
            </a:r>
          </a:p>
          <a:p>
            <a:pPr algn="just" eaLnBrk="0" fontAlgn="base" hangingPunct="0">
              <a:lnSpc>
                <a:spcPct val="150000"/>
              </a:lnSpc>
              <a:spcBef>
                <a:spcPct val="0"/>
              </a:spcBef>
              <a:spcAft>
                <a:spcPct val="0"/>
              </a:spcAft>
              <a:buFont typeface="Wingdings" panose="05000000000000000000" pitchFamily="2" charset="2"/>
              <a:buChar char="ü"/>
              <a:defRPr/>
            </a:pPr>
            <a:r>
              <a:rPr lang="en-US" altLang="en-US" sz="2400" b="0">
                <a:latin typeface="Cambria" panose="02040503050406030204" pitchFamily="18" charset="0"/>
                <a:cs typeface="Tahoma" panose="020B0604030504040204" pitchFamily="34" charset="0"/>
              </a:rPr>
              <a:t>Khi thay đổi cấu trúc dữ liệu, phải thay đổi giải thuật. </a:t>
            </a:r>
          </a:p>
          <a:p>
            <a:pPr algn="just" eaLnBrk="0" fontAlgn="base" hangingPunct="0">
              <a:lnSpc>
                <a:spcPct val="150000"/>
              </a:lnSpc>
              <a:spcBef>
                <a:spcPct val="0"/>
              </a:spcBef>
              <a:spcAft>
                <a:spcPct val="0"/>
              </a:spcAft>
              <a:buFont typeface="Wingdings" panose="05000000000000000000" pitchFamily="2" charset="2"/>
              <a:buChar char="ü"/>
              <a:defRPr/>
            </a:pPr>
            <a:r>
              <a:rPr lang="en-US" altLang="en-US" sz="2400" b="0">
                <a:latin typeface="Cambria" panose="02040503050406030204" pitchFamily="18" charset="0"/>
                <a:cs typeface="Tahoma" panose="020B0604030504040204" pitchFamily="34" charset="0"/>
              </a:rPr>
              <a:t>Phải giải quyết các mối quan hệ vĩ mô giữa các module phần </a:t>
            </a:r>
            <a:r>
              <a:rPr lang="en-US" altLang="en-US" sz="2400" b="0" smtClean="0">
                <a:latin typeface="Cambria" panose="02040503050406030204" pitchFamily="18" charset="0"/>
                <a:cs typeface="Tahoma" panose="020B0604030504040204" pitchFamily="34" charset="0"/>
              </a:rPr>
              <a:t>mềm </a:t>
            </a:r>
            <a:r>
              <a:rPr lang="en-US" altLang="en-US" sz="2400" b="0">
                <a:latin typeface="Cambria" panose="02040503050406030204" pitchFamily="18" charset="0"/>
                <a:cs typeface="Tahoma" panose="020B0604030504040204" pitchFamily="34" charset="0"/>
              </a:rPr>
              <a:t>trong các dự án lớn</a:t>
            </a:r>
            <a:r>
              <a:rPr lang="en-US" altLang="en-US" sz="2400" b="0" smtClean="0">
                <a:latin typeface="Cambria" panose="02040503050406030204" pitchFamily="18" charset="0"/>
                <a:cs typeface="Tahoma" panose="020B0604030504040204" pitchFamily="34" charset="0"/>
              </a:rPr>
              <a:t>.</a:t>
            </a:r>
            <a:endParaRPr lang="en-US" altLang="en-US" sz="2400" smtClean="0">
              <a:latin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3168682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8001000" cy="508000"/>
            <a:chOff x="789624" y="1191463"/>
            <a:chExt cx="8001000" cy="508000"/>
          </a:xfrm>
        </p:grpSpPr>
        <p:sp>
          <p:nvSpPr>
            <p:cNvPr id="3" name="AutoShape 52"/>
            <p:cNvSpPr>
              <a:spLocks noChangeArrowheads="1"/>
            </p:cNvSpPr>
            <p:nvPr/>
          </p:nvSpPr>
          <p:spPr bwMode="gray">
            <a:xfrm>
              <a:off x="990600" y="1191463"/>
              <a:ext cx="7800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solidFill>
                    <a:srgbClr val="002060"/>
                  </a:solidFill>
                  <a:latin typeface="Cambria" panose="02040503050406030204" pitchFamily="18" charset="0"/>
                </a:rPr>
                <a:t>Lập trình </a:t>
              </a:r>
              <a:r>
                <a:rPr lang="en-US" sz="2400" b="1" smtClean="0">
                  <a:solidFill>
                    <a:srgbClr val="002060"/>
                  </a:solidFill>
                  <a:latin typeface="Cambria" panose="02040503050406030204" pitchFamily="18" charset="0"/>
                </a:rPr>
                <a:t>hướng đối tượng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TextBox 7"/>
          <p:cNvSpPr txBox="1"/>
          <p:nvPr/>
        </p:nvSpPr>
        <p:spPr>
          <a:xfrm>
            <a:off x="325332" y="1295400"/>
            <a:ext cx="9038693" cy="4154984"/>
          </a:xfrm>
          <a:prstGeom prst="rect">
            <a:avLst/>
          </a:prstGeom>
          <a:noFill/>
        </p:spPr>
        <p:txBody>
          <a:bodyPr wrap="none" rtlCol="0">
            <a:spAutoFit/>
          </a:bodyPr>
          <a:lstStyle/>
          <a:p>
            <a:pPr marL="342900" indent="-342900" algn="just">
              <a:buFont typeface="Wingdings" panose="05000000000000000000" pitchFamily="2" charset="2"/>
              <a:buChar char="q"/>
            </a:pPr>
            <a:r>
              <a:rPr lang="vi-VN" sz="2400" b="1">
                <a:solidFill>
                  <a:srgbClr val="002060"/>
                </a:solidFill>
                <a:latin typeface="Cambria" panose="02040503050406030204" pitchFamily="18" charset="0"/>
              </a:rPr>
              <a:t>Đặc điểm cơ bản</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Tập trung vào dữ liệu thay cho các hàm. </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Chương trình được chia thành các đối tượng độc lập. </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Cấu trúc dữ liệu được thiết kế sao cho đặc tả được các đối tượng. </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Dữ liệu được che giấu, bao bọc. </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Các đối tượng trao đổi với nhau thông qua các hàm.</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Chương trình được thiết kế theo hướng tiếp cận từ dưới lên. </a:t>
            </a:r>
          </a:p>
          <a:p>
            <a:pPr algn="just"/>
            <a:endParaRPr lang="en-US" sz="2400">
              <a:solidFill>
                <a:srgbClr val="002060"/>
              </a:solidFill>
              <a:latin typeface="Cambria" panose="02040503050406030204" pitchFamily="18" charset="0"/>
            </a:endParaRPr>
          </a:p>
        </p:txBody>
      </p:sp>
    </p:spTree>
    <p:extLst>
      <p:ext uri="{BB962C8B-B14F-4D97-AF65-F5344CB8AC3E}">
        <p14:creationId xmlns:p14="http://schemas.microsoft.com/office/powerpoint/2010/main" val="3103808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8001000" cy="508000"/>
            <a:chOff x="789624" y="1191463"/>
            <a:chExt cx="8001000" cy="508000"/>
          </a:xfrm>
        </p:grpSpPr>
        <p:sp>
          <p:nvSpPr>
            <p:cNvPr id="3" name="AutoShape 52"/>
            <p:cNvSpPr>
              <a:spLocks noChangeArrowheads="1"/>
            </p:cNvSpPr>
            <p:nvPr/>
          </p:nvSpPr>
          <p:spPr bwMode="gray">
            <a:xfrm>
              <a:off x="990600" y="1191463"/>
              <a:ext cx="7800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solidFill>
                    <a:srgbClr val="002060"/>
                  </a:solidFill>
                  <a:latin typeface="Cambria" panose="02040503050406030204" pitchFamily="18" charset="0"/>
                </a:rPr>
                <a:t>Lập trình </a:t>
              </a:r>
              <a:r>
                <a:rPr lang="en-US" sz="2400" b="1" smtClean="0">
                  <a:solidFill>
                    <a:srgbClr val="002060"/>
                  </a:solidFill>
                  <a:latin typeface="Cambria" panose="02040503050406030204" pitchFamily="18" charset="0"/>
                </a:rPr>
                <a:t>hướng đối tượng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TextBox 7"/>
          <p:cNvSpPr txBox="1"/>
          <p:nvPr/>
        </p:nvSpPr>
        <p:spPr>
          <a:xfrm>
            <a:off x="300310" y="1203719"/>
            <a:ext cx="8615089" cy="3600986"/>
          </a:xfrm>
          <a:prstGeom prst="rect">
            <a:avLst/>
          </a:prstGeom>
          <a:noFill/>
        </p:spPr>
        <p:txBody>
          <a:bodyPr wrap="square" rtlCol="0">
            <a:spAutoFit/>
          </a:bodyPr>
          <a:lstStyle/>
          <a:p>
            <a:pPr marL="342900" indent="-342900" algn="just">
              <a:buFont typeface="Wingdings" panose="05000000000000000000" pitchFamily="2" charset="2"/>
              <a:buChar char="q"/>
            </a:pPr>
            <a:r>
              <a:rPr lang="vi-VN" sz="2400" b="1">
                <a:solidFill>
                  <a:srgbClr val="002060"/>
                </a:solidFill>
                <a:latin typeface="Cambria" panose="02040503050406030204" pitchFamily="18" charset="0"/>
              </a:rPr>
              <a:t>Một số ưu điểm nổi bật</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Không có nguy cơ dữ liệu bị thay đổi tự do trong chương trình. </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Khi thay đổi cấu trúc dữ liệu của một đối tượng, không cần thay đổi mã nguồn của các đối tượng khác.</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Có thể sử dụng lại mã nguồn, tiết kiệm tài nguyên.</a:t>
            </a:r>
          </a:p>
          <a:p>
            <a:pPr marL="342900" indent="-342900" algn="just">
              <a:lnSpc>
                <a:spcPct val="150000"/>
              </a:lnSpc>
              <a:buFont typeface="Wingdings" panose="05000000000000000000" pitchFamily="2" charset="2"/>
              <a:buChar char="ü"/>
            </a:pPr>
            <a:r>
              <a:rPr lang="vi-VN" sz="2400">
                <a:solidFill>
                  <a:srgbClr val="002060"/>
                </a:solidFill>
                <a:latin typeface="Cambria" panose="02040503050406030204" pitchFamily="18" charset="0"/>
              </a:rPr>
              <a:t>Phù hợp với các dự án phần mềm lớn, phức tạp.</a:t>
            </a:r>
          </a:p>
          <a:p>
            <a:pPr algn="just"/>
            <a:endParaRPr lang="en-US" sz="2400">
              <a:solidFill>
                <a:srgbClr val="002060"/>
              </a:solidFill>
              <a:latin typeface="Cambria" panose="02040503050406030204" pitchFamily="18" charset="0"/>
            </a:endParaRPr>
          </a:p>
        </p:txBody>
      </p:sp>
    </p:spTree>
    <p:extLst>
      <p:ext uri="{BB962C8B-B14F-4D97-AF65-F5344CB8AC3E}">
        <p14:creationId xmlns:p14="http://schemas.microsoft.com/office/powerpoint/2010/main" val="2647132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noProof="0" smtClean="0">
                  <a:latin typeface="Cambria" panose="02040503050406030204" pitchFamily="18" charset="0"/>
                </a:rPr>
                <a:t>Khái niệm Lớp và Đối tượng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2287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Khái niệm </a:t>
            </a:r>
            <a:r>
              <a:rPr kumimoji="0" lang="en-US" sz="2800" b="1" i="0" u="none" strike="noStrike" kern="0" cap="none" spc="0" normalizeH="0" baseline="0" noProof="0" smtClean="0">
                <a:ln>
                  <a:noFill/>
                </a:ln>
                <a:solidFill>
                  <a:srgbClr val="002060"/>
                </a:solidFill>
                <a:effectLst/>
                <a:uLnTx/>
                <a:uFillTx/>
                <a:latin typeface="Cambria" panose="02040503050406030204" pitchFamily="18" charset="0"/>
              </a:rPr>
              <a:t>đối tượng</a:t>
            </a: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 (object) trong lập trình hướng đối tượng giống như một đối tượng cụ thể trong thế giới thực.</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Mỗi đối tượng có các thuộc tính và các hành vi riêng.</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Thuộc tính</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(attribute) mô tả đặc điểm của đối tượng.</a:t>
            </a:r>
          </a:p>
          <a:p>
            <a:pPr marL="742950" marR="0" lvl="1" indent="-285750" algn="just"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Hành vi là phương thức hoạt động của đối tượng, gọi tắt là </a:t>
            </a:r>
            <a:r>
              <a:rPr kumimoji="0" lang="en-US" b="1" i="0" u="none" strike="noStrike" kern="0" cap="none" spc="0" normalizeH="0" baseline="0" noProof="0" smtClean="0">
                <a:ln>
                  <a:noFill/>
                </a:ln>
                <a:solidFill>
                  <a:srgbClr val="002060"/>
                </a:solidFill>
                <a:effectLst/>
                <a:uLnTx/>
                <a:uFillTx/>
                <a:latin typeface="Cambria" panose="02040503050406030204" pitchFamily="18" charset="0"/>
              </a:rPr>
              <a:t>phương thức</a:t>
            </a: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 (method).</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423168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1"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Ví dụ: Phân số</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Đặc điểm</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Tử số</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Mẫu số</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Thao tác</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Cộng, trừ, nhân, chia</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Tối giản</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Nghịch đảo</a:t>
            </a:r>
            <a:endParaRPr kumimoji="0" lang="en-US" b="0" i="0" u="none" strike="noStrike" kern="0" cap="none" spc="0" normalizeH="0" baseline="0" noProof="0" dirty="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14308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Ví dụ: xe hơi</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Màu trắng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4 cửa</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4 bánh</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Hiệu Toyota</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Chạy tới</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Chạy lui</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Xe dừng</a:t>
            </a:r>
          </a:p>
          <a:p>
            <a:pPr marL="742950" marR="0" lvl="1" indent="-285750" algn="l" defTabSz="914400" rtl="0" eaLnBrk="1" fontAlgn="base" latinLnBrk="0" hangingPunct="1">
              <a:lnSpc>
                <a:spcPct val="100000"/>
              </a:lnSpc>
              <a:spcBef>
                <a:spcPct val="20000"/>
              </a:spcBef>
              <a:spcAft>
                <a:spcPct val="0"/>
              </a:spcAft>
              <a:buClr>
                <a:srgbClr val="2045AE"/>
              </a:buClr>
              <a:buSzTx/>
              <a:buFont typeface="Wingdings" pitchFamily="2" charset="2"/>
              <a:buChar char="§"/>
              <a:tabLst/>
              <a:defRPr/>
            </a:pPr>
            <a:r>
              <a:rPr kumimoji="0" lang="en-US" b="0" i="0" u="none" strike="noStrike" kern="0" cap="none" spc="0" normalizeH="0" baseline="0" noProof="0" smtClean="0">
                <a:ln>
                  <a:noFill/>
                </a:ln>
                <a:solidFill>
                  <a:srgbClr val="002060"/>
                </a:solidFill>
                <a:effectLst/>
                <a:uLnTx/>
                <a:uFillTx/>
                <a:latin typeface="Cambria" panose="02040503050406030204" pitchFamily="18" charset="0"/>
              </a:rPr>
              <a:t>…</a:t>
            </a:r>
            <a:endParaRPr kumimoji="0" lang="en-US" b="0" i="0" u="none" strike="noStrike" kern="0" cap="none" spc="0" normalizeH="0" baseline="0" noProof="0" dirty="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206846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Khái niệm Lớp và Đối tượng</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Content Placeholder 2"/>
          <p:cNvSpPr txBox="1">
            <a:spLocks/>
          </p:cNvSpPr>
          <p:nvPr/>
        </p:nvSpPr>
        <p:spPr bwMode="auto">
          <a:xfrm>
            <a:off x="457200" y="1152525"/>
            <a:ext cx="4038600" cy="547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Đối tượng: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FF0000"/>
                </a:solidFill>
                <a:effectLst/>
                <a:uLnTx/>
                <a:uFillTx/>
                <a:latin typeface="Cambria" panose="02040503050406030204" pitchFamily="18" charset="0"/>
              </a:rPr>
              <a:t>XeHoi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0056">
                    <a:lumMod val="75000"/>
                    <a:lumOff val="25000"/>
                  </a:srgbClr>
                </a:solidFill>
                <a:effectLst/>
                <a:uLnTx/>
                <a:uFillTx/>
                <a:latin typeface="Cambria" panose="02040503050406030204" pitchFamily="18" charset="0"/>
              </a:rPr>
              <a:t>Hiệu xe</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0056">
                    <a:lumMod val="75000"/>
                    <a:lumOff val="25000"/>
                  </a:srgbClr>
                </a:solidFill>
                <a:effectLst/>
                <a:uLnTx/>
                <a:uFillTx/>
                <a:latin typeface="Cambria" panose="02040503050406030204" pitchFamily="18" charset="0"/>
              </a:rPr>
              <a:t>Màu xe</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0056">
                    <a:lumMod val="75000"/>
                    <a:lumOff val="25000"/>
                  </a:srgbClr>
                </a:solidFill>
                <a:effectLst/>
                <a:uLnTx/>
                <a:uFillTx/>
                <a:latin typeface="Cambria" panose="02040503050406030204" pitchFamily="18" charset="0"/>
              </a:rPr>
              <a:t>Số bánh xe</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0056">
                    <a:lumMod val="75000"/>
                    <a:lumOff val="25000"/>
                  </a:srgbClr>
                </a:solidFill>
                <a:effectLst/>
                <a:uLnTx/>
                <a:uFillTx/>
                <a:latin typeface="Cambria" panose="02040503050406030204" pitchFamily="18" charset="0"/>
              </a:rPr>
              <a:t>Số cửa</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50A834">
                    <a:lumMod val="50000"/>
                  </a:srgbClr>
                </a:solidFill>
                <a:effectLst/>
                <a:uLnTx/>
                <a:uFillTx/>
                <a:latin typeface="Cambria" panose="02040503050406030204" pitchFamily="18" charset="0"/>
              </a:rPr>
              <a:t>Chạy tới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50A834">
                    <a:lumMod val="50000"/>
                  </a:srgbClr>
                </a:solidFill>
                <a:effectLst/>
                <a:uLnTx/>
                <a:uFillTx/>
                <a:latin typeface="Cambria" panose="02040503050406030204" pitchFamily="18" charset="0"/>
              </a:rPr>
              <a:t>Chạy lui</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50A834">
                    <a:lumMod val="50000"/>
                  </a:srgbClr>
                </a:solidFill>
                <a:effectLst/>
                <a:uLnTx/>
                <a:uFillTx/>
                <a:latin typeface="Cambria" panose="02040503050406030204" pitchFamily="18" charset="0"/>
              </a:rPr>
              <a:t>Dừng xe</a:t>
            </a:r>
            <a:endParaRPr kumimoji="0" lang="en-US" sz="2800" b="0" i="0" u="none" strike="noStrike" kern="0" cap="none" spc="0" normalizeH="0" baseline="0" noProof="0" dirty="0">
              <a:ln>
                <a:noFill/>
              </a:ln>
              <a:solidFill>
                <a:srgbClr val="50A834">
                  <a:lumMod val="50000"/>
                </a:srgbClr>
              </a:solidFill>
              <a:effectLst/>
              <a:uLnTx/>
              <a:uFillTx/>
              <a:latin typeface="Cambria" panose="02040503050406030204" pitchFamily="18" charset="0"/>
            </a:endParaRPr>
          </a:p>
        </p:txBody>
      </p:sp>
      <p:sp>
        <p:nvSpPr>
          <p:cNvPr id="11" name="Content Placeholder 6"/>
          <p:cNvSpPr txBox="1">
            <a:spLocks/>
          </p:cNvSpPr>
          <p:nvPr/>
        </p:nvSpPr>
        <p:spPr bwMode="auto">
          <a:xfrm>
            <a:off x="4648200" y="1152525"/>
            <a:ext cx="4038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sz="1800">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Tên đối tượng</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Thuộc tính</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endParaRPr kumimoji="0" lang="en-US" sz="2800" b="0" i="0" u="none" strike="noStrike" kern="0" cap="none" spc="0" normalizeH="0" baseline="0" noProof="0" smtClean="0">
              <a:ln>
                <a:noFill/>
              </a:ln>
              <a:solidFill>
                <a:srgbClr val="2045AE"/>
              </a:solidFill>
              <a:effectLst/>
              <a:uLnTx/>
              <a:uFillTx/>
              <a:latin typeface="Cambria" panose="02040503050406030204" pitchFamily="18" charset="0"/>
            </a:endParaRP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2045AE"/>
                </a:solidFill>
                <a:effectLst/>
                <a:uLnTx/>
                <a:uFillTx/>
                <a:latin typeface="Cambria" panose="02040503050406030204" pitchFamily="18" charset="0"/>
              </a:rPr>
              <a:t>Phương thức</a:t>
            </a:r>
            <a:endParaRPr kumimoji="0" lang="en-US" sz="2800" b="0" i="0" u="none" strike="noStrike" kern="0" cap="none" spc="0" normalizeH="0" baseline="0" noProof="0" dirty="0">
              <a:ln>
                <a:noFill/>
              </a:ln>
              <a:solidFill>
                <a:srgbClr val="2045AE"/>
              </a:solidFill>
              <a:effectLst/>
              <a:uLnTx/>
              <a:uFillTx/>
              <a:latin typeface="Cambria" panose="02040503050406030204" pitchFamily="18" charset="0"/>
            </a:endParaRPr>
          </a:p>
        </p:txBody>
      </p:sp>
      <p:sp>
        <p:nvSpPr>
          <p:cNvPr id="12" name="Right Brace 11"/>
          <p:cNvSpPr/>
          <p:nvPr/>
        </p:nvSpPr>
        <p:spPr>
          <a:xfrm>
            <a:off x="4343400" y="1676400"/>
            <a:ext cx="381000" cy="533400"/>
          </a:xfrm>
          <a:prstGeom prst="rightBrace">
            <a:avLst/>
          </a:prstGeom>
          <a:noFill/>
          <a:ln w="9525" cap="flat" cmpd="sng" algn="ctr">
            <a:solidFill>
              <a:srgbClr val="2045AE">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66"/>
              </a:solidFill>
              <a:effectLst/>
              <a:uLnTx/>
              <a:uFillTx/>
              <a:latin typeface="Cambria" panose="02040503050406030204" pitchFamily="18" charset="0"/>
            </a:endParaRPr>
          </a:p>
        </p:txBody>
      </p:sp>
      <p:sp>
        <p:nvSpPr>
          <p:cNvPr id="13" name="Right Brace 12"/>
          <p:cNvSpPr/>
          <p:nvPr/>
        </p:nvSpPr>
        <p:spPr>
          <a:xfrm>
            <a:off x="4343400" y="2362200"/>
            <a:ext cx="381000" cy="1828800"/>
          </a:xfrm>
          <a:prstGeom prst="rightBrace">
            <a:avLst/>
          </a:prstGeom>
          <a:noFill/>
          <a:ln w="9525" cap="flat" cmpd="sng" algn="ctr">
            <a:solidFill>
              <a:srgbClr val="2045AE">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66"/>
              </a:solidFill>
              <a:effectLst/>
              <a:uLnTx/>
              <a:uFillTx/>
              <a:latin typeface="Cambria" panose="02040503050406030204" pitchFamily="18" charset="0"/>
            </a:endParaRPr>
          </a:p>
        </p:txBody>
      </p:sp>
      <p:sp>
        <p:nvSpPr>
          <p:cNvPr id="14" name="Right Brace 13"/>
          <p:cNvSpPr/>
          <p:nvPr/>
        </p:nvSpPr>
        <p:spPr>
          <a:xfrm>
            <a:off x="4343400" y="4267200"/>
            <a:ext cx="457200" cy="1524000"/>
          </a:xfrm>
          <a:prstGeom prst="rightBrace">
            <a:avLst/>
          </a:prstGeom>
          <a:noFill/>
          <a:ln w="9525" cap="flat" cmpd="sng" algn="ctr">
            <a:solidFill>
              <a:srgbClr val="2045AE">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66"/>
              </a:solidFill>
              <a:effectLst/>
              <a:uLnTx/>
              <a:uFillTx/>
              <a:latin typeface="Cambria" panose="02040503050406030204" pitchFamily="18" charset="0"/>
            </a:endParaRPr>
          </a:p>
        </p:txBody>
      </p:sp>
    </p:spTree>
    <p:extLst>
      <p:ext uri="{BB962C8B-B14F-4D97-AF65-F5344CB8AC3E}">
        <p14:creationId xmlns:p14="http://schemas.microsoft.com/office/powerpoint/2010/main" val="3172723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1282</Words>
  <Application>Microsoft Office PowerPoint</Application>
  <PresentationFormat>On-screen Show (4:3)</PresentationFormat>
  <Paragraphs>144</Paragraphs>
  <Slides>20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vt:lpstr>
      <vt:lpstr>Symbol</vt:lpstr>
      <vt:lpstr>Tahoma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736</cp:revision>
  <dcterms:created xsi:type="dcterms:W3CDTF">2011-04-06T04:04:31Z</dcterms:created>
  <dcterms:modified xsi:type="dcterms:W3CDTF">2016-10-08T06:14:41Z</dcterms:modified>
</cp:coreProperties>
</file>