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9" autoAdjust="0"/>
    <p:restoredTop sz="94790" autoAdjust="0"/>
  </p:normalViewPr>
  <p:slideViewPr>
    <p:cSldViewPr>
      <p:cViewPr varScale="1">
        <p:scale>
          <a:sx n="70" d="100"/>
          <a:sy n="70" d="100"/>
        </p:scale>
        <p:origin x="858"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Debug trong C#</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Theo </a:t>
              </a:r>
              <a:r>
                <a:rPr lang="en-US" sz="2400" b="1">
                  <a:solidFill>
                    <a:srgbClr val="002060"/>
                  </a:solidFill>
                  <a:latin typeface="Cambria" panose="02040503050406030204" pitchFamily="18" charset="0"/>
                </a:rPr>
                <a:t>dõi giá trị biến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633310" y="1170736"/>
            <a:ext cx="7901090" cy="4131387"/>
          </a:xfrm>
          <a:prstGeom prst="rect">
            <a:avLst/>
          </a:prstGeom>
        </p:spPr>
        <p:txBody>
          <a:bodyPr wrap="square">
            <a:spAutoFit/>
          </a:bodyPr>
          <a:lstStyle/>
          <a:p>
            <a:pPr algn="just">
              <a:lnSpc>
                <a:spcPct val="115000"/>
              </a:lnSpc>
              <a:spcBef>
                <a:spcPts val="500"/>
              </a:spcBef>
              <a:spcAft>
                <a:spcPts val="500"/>
              </a:spcAft>
            </a:pPr>
            <a:r>
              <a:rPr lang="en-US" sz="2400">
                <a:latin typeface="Cambria" panose="02040503050406030204" pitchFamily="18" charset="0"/>
              </a:rPr>
              <a:t>Để bắt đầu chạy chương trình ở chế độ gỡ lỗi, ta thực hiện một trong những cách sau:</a:t>
            </a:r>
            <a:endParaRPr lang="en-US" sz="2400">
              <a:latin typeface="Cambria" panose="020405030504060302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Nhấn </a:t>
            </a:r>
            <a:r>
              <a:rPr lang="en-US" sz="2400" i="1">
                <a:latin typeface="Cambria" panose="02040503050406030204" pitchFamily="18" charset="0"/>
                <a:ea typeface="Calibri" panose="020F0502020204030204" pitchFamily="34" charset="0"/>
              </a:rPr>
              <a:t>F5</a:t>
            </a:r>
            <a:endParaRPr lang="en-US" sz="2400">
              <a:latin typeface="Cambria" panose="020405030504060302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Vào menu </a:t>
            </a:r>
            <a:r>
              <a:rPr lang="en-US" sz="2400" i="1">
                <a:latin typeface="Cambria" panose="02040503050406030204" pitchFamily="18" charset="0"/>
                <a:ea typeface="Calibri" panose="020F0502020204030204" pitchFamily="34" charset="0"/>
              </a:rPr>
              <a:t>Debug </a:t>
            </a:r>
            <a:r>
              <a:rPr lang="en-US" sz="2400" i="1">
                <a:latin typeface="Cambria" panose="02040503050406030204" pitchFamily="18" charset="0"/>
                <a:ea typeface="Calibri" panose="020F0502020204030204" pitchFamily="34" charset="0"/>
                <a:sym typeface="Wingdings" panose="05000000000000000000" pitchFamily="2" charset="2"/>
              </a:rPr>
              <a:t></a:t>
            </a:r>
            <a:r>
              <a:rPr lang="en-US" sz="2400" i="1">
                <a:latin typeface="Cambria" panose="02040503050406030204" pitchFamily="18" charset="0"/>
                <a:ea typeface="Calibri" panose="020F0502020204030204" pitchFamily="34" charset="0"/>
              </a:rPr>
              <a:t> </a:t>
            </a:r>
            <a:r>
              <a:rPr lang="en-US" sz="2400" i="1">
                <a:latin typeface="Cambria" panose="02040503050406030204" pitchFamily="18" charset="0"/>
                <a:ea typeface="Calibri" panose="020F0502020204030204" pitchFamily="34" charset="0"/>
              </a:rPr>
              <a:t>Start </a:t>
            </a:r>
            <a:r>
              <a:rPr lang="en-US" sz="2400" i="1" smtClean="0">
                <a:latin typeface="Cambria" panose="02040503050406030204" pitchFamily="18" charset="0"/>
                <a:ea typeface="Calibri" panose="020F0502020204030204" pitchFamily="34" charset="0"/>
              </a:rPr>
              <a:t>Debugging</a:t>
            </a:r>
          </a:p>
          <a:p>
            <a:pPr marL="342900" marR="0" lvl="0" indent="-342900" algn="just">
              <a:lnSpc>
                <a:spcPct val="115000"/>
              </a:lnSpc>
              <a:spcBef>
                <a:spcPts val="500"/>
              </a:spcBef>
              <a:spcAft>
                <a:spcPts val="500"/>
              </a:spcAft>
              <a:buFont typeface="Symbol" panose="05050102010706020507" pitchFamily="18" charset="2"/>
              <a:buChar char=""/>
            </a:pPr>
            <a:endParaRPr lang="en-US" sz="2400" i="1">
              <a:effectLst/>
              <a:latin typeface="Cambria" panose="02040503050406030204" pitchFamily="18" charset="0"/>
              <a:ea typeface="Calibri" panose="020F0502020204030204" pitchFamily="34" charset="0"/>
            </a:endParaRPr>
          </a:p>
          <a:p>
            <a:pPr marL="342900" indent="-342900" algn="just">
              <a:lnSpc>
                <a:spcPct val="115000"/>
              </a:lnSpc>
              <a:spcBef>
                <a:spcPts val="500"/>
              </a:spcBef>
              <a:spcAft>
                <a:spcPts val="500"/>
              </a:spcAft>
              <a:buFont typeface="Wingdings" panose="05000000000000000000" pitchFamily="2" charset="2"/>
              <a:buChar char="Ø"/>
            </a:pPr>
            <a:r>
              <a:rPr lang="en-US" sz="2400">
                <a:latin typeface="Times New Roman" panose="02020603050405020304" pitchFamily="18" charset="0"/>
              </a:rPr>
              <a:t>Trong quá trình chạy để gỡ lỗi, lập trình viên có thể theo dõi trạng thái chương trình </a:t>
            </a:r>
            <a:r>
              <a:rPr lang="en-US" sz="2400">
                <a:latin typeface="Times New Roman" panose="02020603050405020304" pitchFamily="18" charset="0"/>
              </a:rPr>
              <a:t>bằng </a:t>
            </a:r>
            <a:r>
              <a:rPr lang="en-US" sz="2400" smtClean="0">
                <a:latin typeface="Times New Roman" panose="02020603050405020304" pitchFamily="18" charset="0"/>
              </a:rPr>
              <a:t>nhiều </a:t>
            </a:r>
            <a:r>
              <a:rPr lang="en-US" sz="2400">
                <a:latin typeface="Times New Roman" panose="02020603050405020304" pitchFamily="18" charset="0"/>
              </a:rPr>
              <a:t>cửa </a:t>
            </a:r>
            <a:r>
              <a:rPr lang="en-US" sz="2400" smtClean="0">
                <a:latin typeface="Times New Roman" panose="02020603050405020304" pitchFamily="18" charset="0"/>
              </a:rPr>
              <a:t>sổ:</a:t>
            </a:r>
            <a:endParaRPr lang="en-US" sz="2400">
              <a:latin typeface="Times New Roman" panose="020206030504050203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pP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1263109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Theo </a:t>
              </a:r>
              <a:r>
                <a:rPr lang="en-US" sz="2400" b="1">
                  <a:solidFill>
                    <a:srgbClr val="002060"/>
                  </a:solidFill>
                  <a:latin typeface="Cambria" panose="02040503050406030204" pitchFamily="18" charset="0"/>
                </a:rPr>
                <a:t>dõi giá trị biến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3124200" y="1111907"/>
            <a:ext cx="5652043" cy="5365093"/>
          </a:xfrm>
          <a:prstGeom prst="rect">
            <a:avLst/>
          </a:prstGeom>
        </p:spPr>
      </p:pic>
      <p:sp>
        <p:nvSpPr>
          <p:cNvPr id="9" name="Rectangle 8"/>
          <p:cNvSpPr/>
          <p:nvPr/>
        </p:nvSpPr>
        <p:spPr>
          <a:xfrm>
            <a:off x="225188" y="1143000"/>
            <a:ext cx="2895600" cy="2215991"/>
          </a:xfrm>
          <a:prstGeom prst="rect">
            <a:avLst/>
          </a:prstGeom>
        </p:spPr>
        <p:txBody>
          <a:bodyPr wrap="square">
            <a:spAutoFit/>
          </a:bodyPr>
          <a:lstStyle/>
          <a:p>
            <a:pPr marR="0" lvl="0" algn="just">
              <a:lnSpc>
                <a:spcPct val="115000"/>
              </a:lnSpc>
              <a:spcBef>
                <a:spcPts val="500"/>
              </a:spcBef>
              <a:spcAft>
                <a:spcPts val="500"/>
              </a:spcAft>
            </a:pPr>
            <a:r>
              <a:rPr lang="en-US" sz="2400" b="1" u="sng" smtClean="0">
                <a:latin typeface="Cambria" panose="02040503050406030204" pitchFamily="18" charset="0"/>
                <a:ea typeface="Calibri" panose="020F0502020204030204" pitchFamily="34" charset="0"/>
              </a:rPr>
              <a:t>Cửa </a:t>
            </a:r>
            <a:r>
              <a:rPr lang="en-US" sz="2400" b="1" u="sng">
                <a:latin typeface="Cambria" panose="02040503050406030204" pitchFamily="18" charset="0"/>
                <a:ea typeface="Calibri" panose="020F0502020204030204" pitchFamily="34" charset="0"/>
              </a:rPr>
              <a:t>sổ Locals</a:t>
            </a:r>
            <a:r>
              <a:rPr lang="en-US" sz="2400" u="sng">
                <a:latin typeface="Cambria" panose="02040503050406030204" pitchFamily="18" charset="0"/>
                <a:ea typeface="Calibri" panose="020F0502020204030204" pitchFamily="34" charset="0"/>
              </a:rPr>
              <a:t>:</a:t>
            </a:r>
            <a:r>
              <a:rPr lang="en-US" sz="2400">
                <a:latin typeface="Cambria" panose="02040503050406030204" pitchFamily="18" charset="0"/>
                <a:ea typeface="Calibri" panose="020F0502020204030204" pitchFamily="34" charset="0"/>
              </a:rPr>
              <a:t> Tự động liệt kê danh sách các biến của phương thức đang thực thi</a:t>
            </a: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1263209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Theo </a:t>
              </a:r>
              <a:r>
                <a:rPr lang="en-US" sz="2400" b="1">
                  <a:solidFill>
                    <a:srgbClr val="002060"/>
                  </a:solidFill>
                  <a:latin typeface="Cambria" panose="02040503050406030204" pitchFamily="18" charset="0"/>
                </a:rPr>
                <a:t>dõi giá trị biến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a:blip r:embed="rId2"/>
          <a:stretch>
            <a:fillRect/>
          </a:stretch>
        </p:blipFill>
        <p:spPr>
          <a:xfrm>
            <a:off x="325332" y="1272410"/>
            <a:ext cx="3142299" cy="3199284"/>
          </a:xfrm>
          <a:prstGeom prst="rect">
            <a:avLst/>
          </a:prstGeom>
        </p:spPr>
      </p:pic>
      <p:pic>
        <p:nvPicPr>
          <p:cNvPr id="11" name="Picture 10"/>
          <p:cNvPicPr>
            <a:picLocks noChangeAspect="1"/>
          </p:cNvPicPr>
          <p:nvPr/>
        </p:nvPicPr>
        <p:blipFill>
          <a:blip r:embed="rId3"/>
          <a:stretch>
            <a:fillRect/>
          </a:stretch>
        </p:blipFill>
        <p:spPr>
          <a:xfrm>
            <a:off x="266205" y="5181600"/>
            <a:ext cx="5307366" cy="1195571"/>
          </a:xfrm>
          <a:prstGeom prst="rect">
            <a:avLst/>
          </a:prstGeom>
        </p:spPr>
      </p:pic>
      <p:pic>
        <p:nvPicPr>
          <p:cNvPr id="12" name="Picture 11"/>
          <p:cNvPicPr>
            <a:picLocks noChangeAspect="1"/>
          </p:cNvPicPr>
          <p:nvPr/>
        </p:nvPicPr>
        <p:blipFill rotWithShape="1">
          <a:blip r:embed="rId4"/>
          <a:srcRect r="71355" b="42708"/>
          <a:stretch/>
        </p:blipFill>
        <p:spPr>
          <a:xfrm>
            <a:off x="5634085" y="1803333"/>
            <a:ext cx="3159356" cy="3552626"/>
          </a:xfrm>
          <a:prstGeom prst="rect">
            <a:avLst/>
          </a:prstGeom>
        </p:spPr>
      </p:pic>
      <p:sp>
        <p:nvSpPr>
          <p:cNvPr id="13" name="Rectangle 12"/>
          <p:cNvSpPr/>
          <p:nvPr/>
        </p:nvSpPr>
        <p:spPr>
          <a:xfrm>
            <a:off x="3693994" y="1066800"/>
            <a:ext cx="5566012" cy="830997"/>
          </a:xfrm>
          <a:prstGeom prst="rect">
            <a:avLst/>
          </a:prstGeom>
        </p:spPr>
        <p:txBody>
          <a:bodyPr wrap="square">
            <a:spAutoFit/>
          </a:bodyPr>
          <a:lstStyle/>
          <a:p>
            <a:pPr lvl="0"/>
            <a:r>
              <a:rPr lang="en-US" sz="2400" b="1" u="sng">
                <a:latin typeface="Cambria" panose="02040503050406030204" pitchFamily="18" charset="0"/>
              </a:rPr>
              <a:t>Cửa sổ Watch</a:t>
            </a:r>
            <a:r>
              <a:rPr lang="en-US" sz="2400" u="sng">
                <a:latin typeface="Cambria" panose="02040503050406030204" pitchFamily="18" charset="0"/>
              </a:rPr>
              <a:t>:</a:t>
            </a:r>
            <a:r>
              <a:rPr lang="en-US" sz="2400">
                <a:latin typeface="Cambria" panose="02040503050406030204" pitchFamily="18" charset="0"/>
              </a:rPr>
              <a:t> Cho phép nhập vào biến hoặc biểu thức cần xem xét</a:t>
            </a:r>
          </a:p>
        </p:txBody>
      </p:sp>
      <p:sp>
        <p:nvSpPr>
          <p:cNvPr id="14" name="Freeform 13"/>
          <p:cNvSpPr/>
          <p:nvPr/>
        </p:nvSpPr>
        <p:spPr>
          <a:xfrm>
            <a:off x="5613009" y="4783015"/>
            <a:ext cx="3010486" cy="1181687"/>
          </a:xfrm>
          <a:custGeom>
            <a:avLst/>
            <a:gdLst>
              <a:gd name="connsiteX0" fmla="*/ 2968283 w 3010486"/>
              <a:gd name="connsiteY0" fmla="*/ 0 h 1181687"/>
              <a:gd name="connsiteX1" fmla="*/ 2954216 w 3010486"/>
              <a:gd name="connsiteY1" fmla="*/ 70339 h 1181687"/>
              <a:gd name="connsiteX2" fmla="*/ 2968283 w 3010486"/>
              <a:gd name="connsiteY2" fmla="*/ 168813 h 1181687"/>
              <a:gd name="connsiteX3" fmla="*/ 3010486 w 3010486"/>
              <a:gd name="connsiteY3" fmla="*/ 393896 h 1181687"/>
              <a:gd name="connsiteX4" fmla="*/ 2982351 w 3010486"/>
              <a:gd name="connsiteY4" fmla="*/ 773723 h 1181687"/>
              <a:gd name="connsiteX5" fmla="*/ 2954216 w 3010486"/>
              <a:gd name="connsiteY5" fmla="*/ 844062 h 1181687"/>
              <a:gd name="connsiteX6" fmla="*/ 2813539 w 3010486"/>
              <a:gd name="connsiteY6" fmla="*/ 956603 h 1181687"/>
              <a:gd name="connsiteX7" fmla="*/ 2771336 w 3010486"/>
              <a:gd name="connsiteY7" fmla="*/ 970671 h 1181687"/>
              <a:gd name="connsiteX8" fmla="*/ 2700997 w 3010486"/>
              <a:gd name="connsiteY8" fmla="*/ 1012874 h 1181687"/>
              <a:gd name="connsiteX9" fmla="*/ 2518117 w 3010486"/>
              <a:gd name="connsiteY9" fmla="*/ 1055077 h 1181687"/>
              <a:gd name="connsiteX10" fmla="*/ 2461846 w 3010486"/>
              <a:gd name="connsiteY10" fmla="*/ 1069145 h 1181687"/>
              <a:gd name="connsiteX11" fmla="*/ 2377440 w 3010486"/>
              <a:gd name="connsiteY11" fmla="*/ 1083213 h 1181687"/>
              <a:gd name="connsiteX12" fmla="*/ 2293034 w 3010486"/>
              <a:gd name="connsiteY12" fmla="*/ 1111348 h 1181687"/>
              <a:gd name="connsiteX13" fmla="*/ 2194560 w 3010486"/>
              <a:gd name="connsiteY13" fmla="*/ 1139483 h 1181687"/>
              <a:gd name="connsiteX14" fmla="*/ 2067951 w 3010486"/>
              <a:gd name="connsiteY14" fmla="*/ 1181687 h 1181687"/>
              <a:gd name="connsiteX15" fmla="*/ 970671 w 3010486"/>
              <a:gd name="connsiteY15" fmla="*/ 1153551 h 1181687"/>
              <a:gd name="connsiteX16" fmla="*/ 773723 w 3010486"/>
              <a:gd name="connsiteY16" fmla="*/ 1139483 h 1181687"/>
              <a:gd name="connsiteX17" fmla="*/ 478302 w 3010486"/>
              <a:gd name="connsiteY17" fmla="*/ 1097280 h 1181687"/>
              <a:gd name="connsiteX18" fmla="*/ 351693 w 3010486"/>
              <a:gd name="connsiteY18" fmla="*/ 1083213 h 1181687"/>
              <a:gd name="connsiteX19" fmla="*/ 0 w 3010486"/>
              <a:gd name="connsiteY19" fmla="*/ 1069145 h 118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10486" h="1181687">
                <a:moveTo>
                  <a:pt x="2968283" y="0"/>
                </a:moveTo>
                <a:cubicBezTo>
                  <a:pt x="2963594" y="23446"/>
                  <a:pt x="2954216" y="46428"/>
                  <a:pt x="2954216" y="70339"/>
                </a:cubicBezTo>
                <a:cubicBezTo>
                  <a:pt x="2954216" y="103497"/>
                  <a:pt x="2963112" y="136061"/>
                  <a:pt x="2968283" y="168813"/>
                </a:cubicBezTo>
                <a:cubicBezTo>
                  <a:pt x="2995122" y="338791"/>
                  <a:pt x="2984101" y="288349"/>
                  <a:pt x="3010486" y="393896"/>
                </a:cubicBezTo>
                <a:cubicBezTo>
                  <a:pt x="3001108" y="520505"/>
                  <a:pt x="2998098" y="647747"/>
                  <a:pt x="2982351" y="773723"/>
                </a:cubicBezTo>
                <a:cubicBezTo>
                  <a:pt x="2979219" y="798780"/>
                  <a:pt x="2969069" y="823639"/>
                  <a:pt x="2954216" y="844062"/>
                </a:cubicBezTo>
                <a:cubicBezTo>
                  <a:pt x="2907455" y="908358"/>
                  <a:pt x="2877742" y="929087"/>
                  <a:pt x="2813539" y="956603"/>
                </a:cubicBezTo>
                <a:cubicBezTo>
                  <a:pt x="2799909" y="962444"/>
                  <a:pt x="2784599" y="964039"/>
                  <a:pt x="2771336" y="970671"/>
                </a:cubicBezTo>
                <a:cubicBezTo>
                  <a:pt x="2746880" y="982899"/>
                  <a:pt x="2726517" y="1003058"/>
                  <a:pt x="2700997" y="1012874"/>
                </a:cubicBezTo>
                <a:cubicBezTo>
                  <a:pt x="2653807" y="1031024"/>
                  <a:pt x="2571620" y="1043188"/>
                  <a:pt x="2518117" y="1055077"/>
                </a:cubicBezTo>
                <a:cubicBezTo>
                  <a:pt x="2499243" y="1059271"/>
                  <a:pt x="2480805" y="1065353"/>
                  <a:pt x="2461846" y="1069145"/>
                </a:cubicBezTo>
                <a:cubicBezTo>
                  <a:pt x="2433876" y="1074739"/>
                  <a:pt x="2405112" y="1076295"/>
                  <a:pt x="2377440" y="1083213"/>
                </a:cubicBezTo>
                <a:cubicBezTo>
                  <a:pt x="2348668" y="1090406"/>
                  <a:pt x="2321380" y="1102626"/>
                  <a:pt x="2293034" y="1111348"/>
                </a:cubicBezTo>
                <a:cubicBezTo>
                  <a:pt x="2260405" y="1121387"/>
                  <a:pt x="2227144" y="1129300"/>
                  <a:pt x="2194560" y="1139483"/>
                </a:cubicBezTo>
                <a:cubicBezTo>
                  <a:pt x="2152099" y="1152752"/>
                  <a:pt x="2067951" y="1181687"/>
                  <a:pt x="2067951" y="1181687"/>
                </a:cubicBezTo>
                <a:lnTo>
                  <a:pt x="970671" y="1153551"/>
                </a:lnTo>
                <a:cubicBezTo>
                  <a:pt x="904889" y="1151406"/>
                  <a:pt x="839190" y="1146255"/>
                  <a:pt x="773723" y="1139483"/>
                </a:cubicBezTo>
                <a:cubicBezTo>
                  <a:pt x="345190" y="1095152"/>
                  <a:pt x="708772" y="1128009"/>
                  <a:pt x="478302" y="1097280"/>
                </a:cubicBezTo>
                <a:cubicBezTo>
                  <a:pt x="436212" y="1091668"/>
                  <a:pt x="393896" y="1087902"/>
                  <a:pt x="351693" y="1083213"/>
                </a:cubicBezTo>
                <a:cubicBezTo>
                  <a:pt x="211620" y="1036522"/>
                  <a:pt x="324318" y="1069145"/>
                  <a:pt x="0" y="106914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488788" y="3784209"/>
            <a:ext cx="4107766" cy="1350499"/>
          </a:xfrm>
          <a:custGeom>
            <a:avLst/>
            <a:gdLst>
              <a:gd name="connsiteX0" fmla="*/ 4107766 w 4107766"/>
              <a:gd name="connsiteY0" fmla="*/ 1336431 h 1350499"/>
              <a:gd name="connsiteX1" fmla="*/ 4023360 w 4107766"/>
              <a:gd name="connsiteY1" fmla="*/ 1350499 h 1350499"/>
              <a:gd name="connsiteX2" fmla="*/ 3798277 w 4107766"/>
              <a:gd name="connsiteY2" fmla="*/ 1336431 h 1350499"/>
              <a:gd name="connsiteX3" fmla="*/ 3559126 w 4107766"/>
              <a:gd name="connsiteY3" fmla="*/ 1308296 h 1350499"/>
              <a:gd name="connsiteX4" fmla="*/ 3460652 w 4107766"/>
              <a:gd name="connsiteY4" fmla="*/ 1280160 h 1350499"/>
              <a:gd name="connsiteX5" fmla="*/ 3334043 w 4107766"/>
              <a:gd name="connsiteY5" fmla="*/ 1266093 h 1350499"/>
              <a:gd name="connsiteX6" fmla="*/ 3108960 w 4107766"/>
              <a:gd name="connsiteY6" fmla="*/ 1237957 h 1350499"/>
              <a:gd name="connsiteX7" fmla="*/ 2883877 w 4107766"/>
              <a:gd name="connsiteY7" fmla="*/ 1195754 h 1350499"/>
              <a:gd name="connsiteX8" fmla="*/ 2785403 w 4107766"/>
              <a:gd name="connsiteY8" fmla="*/ 1181686 h 1350499"/>
              <a:gd name="connsiteX9" fmla="*/ 2700997 w 4107766"/>
              <a:gd name="connsiteY9" fmla="*/ 1167619 h 1350499"/>
              <a:gd name="connsiteX10" fmla="*/ 2630658 w 4107766"/>
              <a:gd name="connsiteY10" fmla="*/ 1153551 h 1350499"/>
              <a:gd name="connsiteX11" fmla="*/ 2461846 w 4107766"/>
              <a:gd name="connsiteY11" fmla="*/ 1111348 h 1350499"/>
              <a:gd name="connsiteX12" fmla="*/ 2278966 w 4107766"/>
              <a:gd name="connsiteY12" fmla="*/ 1041009 h 1350499"/>
              <a:gd name="connsiteX13" fmla="*/ 2208627 w 4107766"/>
              <a:gd name="connsiteY13" fmla="*/ 1026942 h 1350499"/>
              <a:gd name="connsiteX14" fmla="*/ 2096086 w 4107766"/>
              <a:gd name="connsiteY14" fmla="*/ 984739 h 1350499"/>
              <a:gd name="connsiteX15" fmla="*/ 2039815 w 4107766"/>
              <a:gd name="connsiteY15" fmla="*/ 970671 h 1350499"/>
              <a:gd name="connsiteX16" fmla="*/ 1941341 w 4107766"/>
              <a:gd name="connsiteY16" fmla="*/ 928468 h 1350499"/>
              <a:gd name="connsiteX17" fmla="*/ 1828800 w 4107766"/>
              <a:gd name="connsiteY17" fmla="*/ 872197 h 1350499"/>
              <a:gd name="connsiteX18" fmla="*/ 1786597 w 4107766"/>
              <a:gd name="connsiteY18" fmla="*/ 858129 h 1350499"/>
              <a:gd name="connsiteX19" fmla="*/ 1645920 w 4107766"/>
              <a:gd name="connsiteY19" fmla="*/ 801859 h 1350499"/>
              <a:gd name="connsiteX20" fmla="*/ 1561514 w 4107766"/>
              <a:gd name="connsiteY20" fmla="*/ 787791 h 1350499"/>
              <a:gd name="connsiteX21" fmla="*/ 1434904 w 4107766"/>
              <a:gd name="connsiteY21" fmla="*/ 745588 h 1350499"/>
              <a:gd name="connsiteX22" fmla="*/ 1392701 w 4107766"/>
              <a:gd name="connsiteY22" fmla="*/ 717453 h 1350499"/>
              <a:gd name="connsiteX23" fmla="*/ 1336430 w 4107766"/>
              <a:gd name="connsiteY23" fmla="*/ 703385 h 1350499"/>
              <a:gd name="connsiteX24" fmla="*/ 1181686 w 4107766"/>
              <a:gd name="connsiteY24" fmla="*/ 633046 h 1350499"/>
              <a:gd name="connsiteX25" fmla="*/ 1055077 w 4107766"/>
              <a:gd name="connsiteY25" fmla="*/ 590843 h 1350499"/>
              <a:gd name="connsiteX26" fmla="*/ 998806 w 4107766"/>
              <a:gd name="connsiteY26" fmla="*/ 548640 h 1350499"/>
              <a:gd name="connsiteX27" fmla="*/ 942535 w 4107766"/>
              <a:gd name="connsiteY27" fmla="*/ 534573 h 1350499"/>
              <a:gd name="connsiteX28" fmla="*/ 858129 w 4107766"/>
              <a:gd name="connsiteY28" fmla="*/ 506437 h 1350499"/>
              <a:gd name="connsiteX29" fmla="*/ 815926 w 4107766"/>
              <a:gd name="connsiteY29" fmla="*/ 492369 h 1350499"/>
              <a:gd name="connsiteX30" fmla="*/ 773723 w 4107766"/>
              <a:gd name="connsiteY30" fmla="*/ 464234 h 1350499"/>
              <a:gd name="connsiteX31" fmla="*/ 675249 w 4107766"/>
              <a:gd name="connsiteY31" fmla="*/ 436099 h 1350499"/>
              <a:gd name="connsiteX32" fmla="*/ 576775 w 4107766"/>
              <a:gd name="connsiteY32" fmla="*/ 379828 h 1350499"/>
              <a:gd name="connsiteX33" fmla="*/ 492369 w 4107766"/>
              <a:gd name="connsiteY33" fmla="*/ 351693 h 1350499"/>
              <a:gd name="connsiteX34" fmla="*/ 464234 w 4107766"/>
              <a:gd name="connsiteY34" fmla="*/ 323557 h 1350499"/>
              <a:gd name="connsiteX35" fmla="*/ 309489 w 4107766"/>
              <a:gd name="connsiteY35" fmla="*/ 267286 h 1350499"/>
              <a:gd name="connsiteX36" fmla="*/ 267286 w 4107766"/>
              <a:gd name="connsiteY36" fmla="*/ 253219 h 1350499"/>
              <a:gd name="connsiteX37" fmla="*/ 154744 w 4107766"/>
              <a:gd name="connsiteY37" fmla="*/ 154745 h 1350499"/>
              <a:gd name="connsiteX38" fmla="*/ 70338 w 4107766"/>
              <a:gd name="connsiteY38" fmla="*/ 70339 h 1350499"/>
              <a:gd name="connsiteX39" fmla="*/ 0 w 4107766"/>
              <a:gd name="connsiteY39" fmla="*/ 0 h 13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107766" h="1350499">
                <a:moveTo>
                  <a:pt x="4107766" y="1336431"/>
                </a:moveTo>
                <a:cubicBezTo>
                  <a:pt x="4079631" y="1341120"/>
                  <a:pt x="4051883" y="1350499"/>
                  <a:pt x="4023360" y="1350499"/>
                </a:cubicBezTo>
                <a:cubicBezTo>
                  <a:pt x="3948186" y="1350499"/>
                  <a:pt x="3873212" y="1342426"/>
                  <a:pt x="3798277" y="1336431"/>
                </a:cubicBezTo>
                <a:cubicBezTo>
                  <a:pt x="3747621" y="1332378"/>
                  <a:pt x="3612726" y="1314996"/>
                  <a:pt x="3559126" y="1308296"/>
                </a:cubicBezTo>
                <a:cubicBezTo>
                  <a:pt x="3526301" y="1298917"/>
                  <a:pt x="3494206" y="1286451"/>
                  <a:pt x="3460652" y="1280160"/>
                </a:cubicBezTo>
                <a:cubicBezTo>
                  <a:pt x="3418917" y="1272335"/>
                  <a:pt x="3376203" y="1271152"/>
                  <a:pt x="3334043" y="1266093"/>
                </a:cubicBezTo>
                <a:lnTo>
                  <a:pt x="3108960" y="1237957"/>
                </a:lnTo>
                <a:cubicBezTo>
                  <a:pt x="3017796" y="1225525"/>
                  <a:pt x="2984771" y="1213559"/>
                  <a:pt x="2883877" y="1195754"/>
                </a:cubicBezTo>
                <a:cubicBezTo>
                  <a:pt x="2851224" y="1189992"/>
                  <a:pt x="2818175" y="1186728"/>
                  <a:pt x="2785403" y="1181686"/>
                </a:cubicBezTo>
                <a:cubicBezTo>
                  <a:pt x="2757211" y="1177349"/>
                  <a:pt x="2729060" y="1172721"/>
                  <a:pt x="2700997" y="1167619"/>
                </a:cubicBezTo>
                <a:cubicBezTo>
                  <a:pt x="2677472" y="1163342"/>
                  <a:pt x="2653726" y="1159842"/>
                  <a:pt x="2630658" y="1153551"/>
                </a:cubicBezTo>
                <a:cubicBezTo>
                  <a:pt x="2455497" y="1105780"/>
                  <a:pt x="2636766" y="1140502"/>
                  <a:pt x="2461846" y="1111348"/>
                </a:cubicBezTo>
                <a:cubicBezTo>
                  <a:pt x="2391512" y="1081205"/>
                  <a:pt x="2351245" y="1060721"/>
                  <a:pt x="2278966" y="1041009"/>
                </a:cubicBezTo>
                <a:cubicBezTo>
                  <a:pt x="2255898" y="1034718"/>
                  <a:pt x="2232073" y="1031631"/>
                  <a:pt x="2208627" y="1026942"/>
                </a:cubicBezTo>
                <a:cubicBezTo>
                  <a:pt x="2171447" y="1012070"/>
                  <a:pt x="2134689" y="995768"/>
                  <a:pt x="2096086" y="984739"/>
                </a:cubicBezTo>
                <a:cubicBezTo>
                  <a:pt x="2077496" y="979428"/>
                  <a:pt x="2057985" y="977278"/>
                  <a:pt x="2039815" y="970671"/>
                </a:cubicBezTo>
                <a:cubicBezTo>
                  <a:pt x="2006253" y="958467"/>
                  <a:pt x="1973703" y="943570"/>
                  <a:pt x="1941341" y="928468"/>
                </a:cubicBezTo>
                <a:cubicBezTo>
                  <a:pt x="1903334" y="910731"/>
                  <a:pt x="1868589" y="885460"/>
                  <a:pt x="1828800" y="872197"/>
                </a:cubicBezTo>
                <a:cubicBezTo>
                  <a:pt x="1814732" y="867508"/>
                  <a:pt x="1800437" y="863452"/>
                  <a:pt x="1786597" y="858129"/>
                </a:cubicBezTo>
                <a:cubicBezTo>
                  <a:pt x="1739459" y="839999"/>
                  <a:pt x="1695737" y="810162"/>
                  <a:pt x="1645920" y="801859"/>
                </a:cubicBezTo>
                <a:lnTo>
                  <a:pt x="1561514" y="787791"/>
                </a:lnTo>
                <a:cubicBezTo>
                  <a:pt x="1372237" y="693154"/>
                  <a:pt x="1653073" y="827401"/>
                  <a:pt x="1434904" y="745588"/>
                </a:cubicBezTo>
                <a:cubicBezTo>
                  <a:pt x="1419073" y="739652"/>
                  <a:pt x="1408241" y="724113"/>
                  <a:pt x="1392701" y="717453"/>
                </a:cubicBezTo>
                <a:cubicBezTo>
                  <a:pt x="1374930" y="709837"/>
                  <a:pt x="1355187" y="708074"/>
                  <a:pt x="1336430" y="703385"/>
                </a:cubicBezTo>
                <a:cubicBezTo>
                  <a:pt x="1247762" y="636883"/>
                  <a:pt x="1310112" y="673179"/>
                  <a:pt x="1181686" y="633046"/>
                </a:cubicBezTo>
                <a:cubicBezTo>
                  <a:pt x="1139225" y="619777"/>
                  <a:pt x="1055077" y="590843"/>
                  <a:pt x="1055077" y="590843"/>
                </a:cubicBezTo>
                <a:cubicBezTo>
                  <a:pt x="1036320" y="576775"/>
                  <a:pt x="1019777" y="559125"/>
                  <a:pt x="998806" y="548640"/>
                </a:cubicBezTo>
                <a:cubicBezTo>
                  <a:pt x="981513" y="539994"/>
                  <a:pt x="961054" y="540129"/>
                  <a:pt x="942535" y="534573"/>
                </a:cubicBezTo>
                <a:cubicBezTo>
                  <a:pt x="914128" y="526051"/>
                  <a:pt x="886264" y="515816"/>
                  <a:pt x="858129" y="506437"/>
                </a:cubicBezTo>
                <a:cubicBezTo>
                  <a:pt x="844061" y="501748"/>
                  <a:pt x="828264" y="500594"/>
                  <a:pt x="815926" y="492369"/>
                </a:cubicBezTo>
                <a:cubicBezTo>
                  <a:pt x="801858" y="482991"/>
                  <a:pt x="788845" y="471795"/>
                  <a:pt x="773723" y="464234"/>
                </a:cubicBezTo>
                <a:cubicBezTo>
                  <a:pt x="753537" y="454141"/>
                  <a:pt x="693284" y="440607"/>
                  <a:pt x="675249" y="436099"/>
                </a:cubicBezTo>
                <a:cubicBezTo>
                  <a:pt x="637180" y="410719"/>
                  <a:pt x="621399" y="397677"/>
                  <a:pt x="576775" y="379828"/>
                </a:cubicBezTo>
                <a:cubicBezTo>
                  <a:pt x="549239" y="368814"/>
                  <a:pt x="492369" y="351693"/>
                  <a:pt x="492369" y="351693"/>
                </a:cubicBezTo>
                <a:cubicBezTo>
                  <a:pt x="482991" y="342314"/>
                  <a:pt x="475750" y="330137"/>
                  <a:pt x="464234" y="323557"/>
                </a:cubicBezTo>
                <a:cubicBezTo>
                  <a:pt x="436836" y="307901"/>
                  <a:pt x="335081" y="275817"/>
                  <a:pt x="309489" y="267286"/>
                </a:cubicBezTo>
                <a:lnTo>
                  <a:pt x="267286" y="253219"/>
                </a:lnTo>
                <a:cubicBezTo>
                  <a:pt x="184992" y="170925"/>
                  <a:pt x="224536" y="201273"/>
                  <a:pt x="154744" y="154745"/>
                </a:cubicBezTo>
                <a:cubicBezTo>
                  <a:pt x="102164" y="75874"/>
                  <a:pt x="155998" y="146482"/>
                  <a:pt x="70338" y="70339"/>
                </a:cubicBezTo>
                <a:cubicBezTo>
                  <a:pt x="45556" y="48310"/>
                  <a:pt x="0" y="0"/>
                  <a:pt x="0"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8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Theo </a:t>
              </a:r>
              <a:r>
                <a:rPr lang="en-US" sz="2400" b="1">
                  <a:solidFill>
                    <a:srgbClr val="002060"/>
                  </a:solidFill>
                  <a:latin typeface="Cambria" panose="02040503050406030204" pitchFamily="18" charset="0"/>
                </a:rPr>
                <a:t>dõi giá trị biến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1396976" y="2641202"/>
            <a:ext cx="6334125" cy="2609850"/>
          </a:xfrm>
          <a:prstGeom prst="rect">
            <a:avLst/>
          </a:prstGeom>
        </p:spPr>
      </p:pic>
      <p:sp>
        <p:nvSpPr>
          <p:cNvPr id="9" name="Rectangle 8"/>
          <p:cNvSpPr/>
          <p:nvPr/>
        </p:nvSpPr>
        <p:spPr>
          <a:xfrm>
            <a:off x="288878" y="1170737"/>
            <a:ext cx="8550322" cy="1366528"/>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a:latin typeface="Cambria" panose="02040503050406030204" pitchFamily="18" charset="0"/>
                <a:ea typeface="Calibri" panose="020F0502020204030204" pitchFamily="34" charset="0"/>
              </a:rPr>
              <a:t>Cửa sổ Immediate: </a:t>
            </a:r>
            <a:r>
              <a:rPr lang="en-US" sz="2400">
                <a:latin typeface="Cambria" panose="02040503050406030204" pitchFamily="18" charset="0"/>
                <a:ea typeface="Calibri" panose="020F0502020204030204" pitchFamily="34" charset="0"/>
              </a:rPr>
              <a:t>cho phép thực hiện một câu lệnh nào đó ngoài đoạn mã đang debug mà không ảnh hưởng đến bước debug hiện tại</a:t>
            </a: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247258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Theo </a:t>
              </a:r>
              <a:r>
                <a:rPr lang="en-US" sz="2400" b="1">
                  <a:solidFill>
                    <a:srgbClr val="002060"/>
                  </a:solidFill>
                  <a:latin typeface="Cambria" panose="02040503050406030204" pitchFamily="18" charset="0"/>
                </a:rPr>
                <a:t>dõi giá trị biến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72496" y="1177560"/>
            <a:ext cx="8442903" cy="1330301"/>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a:latin typeface="Cambria" panose="02040503050406030204" pitchFamily="18" charset="0"/>
                <a:ea typeface="Calibri" panose="020F0502020204030204" pitchFamily="34" charset="0"/>
              </a:rPr>
              <a:t>Cửa sổ Call Stack: </a:t>
            </a:r>
            <a:r>
              <a:rPr lang="en-US" sz="2400">
                <a:latin typeface="Cambria" panose="02040503050406030204" pitchFamily="18" charset="0"/>
                <a:ea typeface="Calibri" panose="020F0502020204030204" pitchFamily="34" charset="0"/>
              </a:rPr>
              <a:t>cho phép xem trình tự được gọi của các phương thức sau khi phương thức chứa dòng lệnh hiện hành thực hiện xong.</a:t>
            </a:r>
            <a:endParaRPr lang="en-US" sz="2400">
              <a:effectLst/>
              <a:latin typeface="Cambria" panose="02040503050406030204" pitchFamily="18" charset="0"/>
              <a:ea typeface="Calibri" panose="020F0502020204030204" pitchFamily="34"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914400" y="2618621"/>
            <a:ext cx="7467600" cy="3705979"/>
          </a:xfrm>
          <a:prstGeom prst="rect">
            <a:avLst/>
          </a:prstGeom>
        </p:spPr>
      </p:pic>
    </p:spTree>
    <p:extLst>
      <p:ext uri="{BB962C8B-B14F-4D97-AF65-F5344CB8AC3E}">
        <p14:creationId xmlns:p14="http://schemas.microsoft.com/office/powerpoint/2010/main" val="136224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Thực thi dòng lệnh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rotWithShape="1">
          <a:blip r:embed="rId2"/>
          <a:srcRect r="53514" b="12500"/>
          <a:stretch/>
        </p:blipFill>
        <p:spPr>
          <a:xfrm>
            <a:off x="1981200" y="1219200"/>
            <a:ext cx="4876800" cy="5160960"/>
          </a:xfrm>
          <a:prstGeom prst="rect">
            <a:avLst/>
          </a:prstGeom>
        </p:spPr>
      </p:pic>
    </p:spTree>
    <p:extLst>
      <p:ext uri="{BB962C8B-B14F-4D97-AF65-F5344CB8AC3E}">
        <p14:creationId xmlns:p14="http://schemas.microsoft.com/office/powerpoint/2010/main" val="279509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Thực thi dòng lệnh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170737"/>
            <a:ext cx="8590068" cy="2179764"/>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a:latin typeface="Cambria" panose="02040503050406030204" pitchFamily="18" charset="0"/>
                <a:ea typeface="Calibri" panose="020F0502020204030204" pitchFamily="34" charset="0"/>
              </a:rPr>
              <a:t>Step Over</a:t>
            </a:r>
            <a:r>
              <a:rPr lang="en-US" sz="2400">
                <a:latin typeface="Cambria" panose="02040503050406030204" pitchFamily="18" charset="0"/>
                <a:ea typeface="Calibri" panose="020F0502020204030204" pitchFamily="34" charset="0"/>
              </a:rPr>
              <a:t>: là dạng thực hiện các dòng lệnh kế tiếp một cách tuần tự bằng cách nhấn phím F10 trong quá trình gỡ lỗi. Trong các dòng lệnh đó, nếu có lệnh gọi một phương thức nào đó thì chương trình sẽ tự động thực hiện toàn bộ câu lệnh trong phương thức đó như một câu lệnh thông thường. </a:t>
            </a:r>
            <a:endParaRPr lang="en-US" sz="2400">
              <a:effectLst/>
              <a:latin typeface="Cambria" panose="02040503050406030204" pitchFamily="18" charset="0"/>
              <a:ea typeface="Calibri" panose="020F050202020403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805728" y="3335716"/>
            <a:ext cx="5629275" cy="2819400"/>
          </a:xfrm>
          <a:prstGeom prst="rect">
            <a:avLst/>
          </a:prstGeom>
        </p:spPr>
      </p:pic>
    </p:spTree>
    <p:extLst>
      <p:ext uri="{BB962C8B-B14F-4D97-AF65-F5344CB8AC3E}">
        <p14:creationId xmlns:p14="http://schemas.microsoft.com/office/powerpoint/2010/main" val="3669224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Thực thi dòng lệnh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70737"/>
            <a:ext cx="8485824" cy="3029227"/>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a:latin typeface="Cambria" panose="02040503050406030204" pitchFamily="18" charset="0"/>
                <a:ea typeface="Calibri" panose="020F0502020204030204" pitchFamily="34" charset="0"/>
              </a:rPr>
              <a:t>Step Into:</a:t>
            </a:r>
            <a:r>
              <a:rPr lang="en-US" sz="2400">
                <a:latin typeface="Cambria" panose="02040503050406030204" pitchFamily="18" charset="0"/>
                <a:ea typeface="Calibri" panose="020F0502020204030204" pitchFamily="34" charset="0"/>
              </a:rPr>
              <a:t> cũng là dạng thực hiện dòng lệnh kế tiếp nhưng nếu trong các dòng lệnh đó có lời gọi đến phương thức nào đó thì chương trình sẽ tìm đến phương thức đó và chạy từng dòng lệnh trong đó. Khi các câu lệnh trong phương thức được thực hiện xong, chương trình lại tiếp tục thực hiện từng dòng lệnh tiếp theo sau lời gọi phương thức. Hình thức này được thực hiện bằng cách nhấn F11 trong quá trình gỡ lỗi.</a:t>
            </a:r>
            <a:endParaRPr lang="en-US" sz="2400">
              <a:effectLst/>
              <a:latin typeface="Cambria" panose="02040503050406030204" pitchFamily="18" charset="0"/>
              <a:ea typeface="Calibri" panose="020F0502020204030204" pitchFamily="34"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2057400" y="4199964"/>
            <a:ext cx="5105400" cy="2209800"/>
          </a:xfrm>
          <a:prstGeom prst="rect">
            <a:avLst/>
          </a:prstGeom>
        </p:spPr>
      </p:pic>
    </p:spTree>
    <p:extLst>
      <p:ext uri="{BB962C8B-B14F-4D97-AF65-F5344CB8AC3E}">
        <p14:creationId xmlns:p14="http://schemas.microsoft.com/office/powerpoint/2010/main" val="3189821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Thực thi dòng lệnh khi gỡ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675682" y="1295400"/>
            <a:ext cx="8163518" cy="4688335"/>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a:latin typeface="Cambria" panose="02040503050406030204" pitchFamily="18" charset="0"/>
                <a:ea typeface="Calibri" panose="020F0502020204030204" pitchFamily="34" charset="0"/>
              </a:rPr>
              <a:t>Step Out:</a:t>
            </a:r>
            <a:r>
              <a:rPr lang="en-US" sz="2400">
                <a:latin typeface="Cambria" panose="02040503050406030204" pitchFamily="18" charset="0"/>
                <a:ea typeface="Calibri" panose="020F0502020204030204" pitchFamily="34" charset="0"/>
              </a:rPr>
              <a:t> là dạng thực hiện tất cả các lệnh còn lại của phương thức được gọi khi đang sử dụng Step Into bằng cách nhấn Shift + F11. Dạng này thường được sử dụng khi người gỡ lỗi muốn thực hiện nhanh các lệnh còn lại sau khi đi vào phương thức bằng Step Into.</a:t>
            </a:r>
          </a:p>
          <a:p>
            <a:pPr algn="just">
              <a:lnSpc>
                <a:spcPct val="115000"/>
              </a:lnSpc>
              <a:spcBef>
                <a:spcPts val="500"/>
              </a:spcBef>
              <a:spcAft>
                <a:spcPts val="500"/>
              </a:spcAft>
            </a:pPr>
            <a:r>
              <a:rPr lang="en-US" sz="2400">
                <a:latin typeface="Cambria" panose="02040503050406030204" pitchFamily="18" charset="0"/>
              </a:rPr>
              <a:t>	Sau khi xác định được dòng lệnh gây ra lỗi, ta có thể dừng chế độ gỡ lỗi để chỉnh sửa bằng một trong những cách sau:</a:t>
            </a:r>
            <a:endParaRPr lang="en-US" sz="2400">
              <a:latin typeface="Cambria" panose="020405030504060302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Nhấn </a:t>
            </a:r>
            <a:r>
              <a:rPr lang="en-US" sz="2400" i="1">
                <a:latin typeface="Cambria" panose="02040503050406030204" pitchFamily="18" charset="0"/>
                <a:ea typeface="Calibri" panose="020F0502020204030204" pitchFamily="34" charset="0"/>
              </a:rPr>
              <a:t>Shift + F5</a:t>
            </a:r>
            <a:endParaRPr lang="en-US" sz="2400">
              <a:latin typeface="Cambria" panose="020405030504060302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Vào menu </a:t>
            </a:r>
            <a:r>
              <a:rPr lang="en-US" sz="2400" i="1">
                <a:latin typeface="Cambria" panose="02040503050406030204" pitchFamily="18" charset="0"/>
                <a:ea typeface="Calibri" panose="020F0502020204030204" pitchFamily="34" charset="0"/>
              </a:rPr>
              <a:t>Debug</a:t>
            </a:r>
            <a:r>
              <a:rPr lang="en-US" sz="2400">
                <a:latin typeface="Cambria" panose="02040503050406030204" pitchFamily="18" charset="0"/>
                <a:ea typeface="Calibri" panose="020F0502020204030204" pitchFamily="34" charset="0"/>
              </a:rPr>
              <a:t> </a:t>
            </a:r>
            <a:r>
              <a:rPr lang="en-US" sz="2400">
                <a:latin typeface="Cambria" panose="02040503050406030204" pitchFamily="18" charset="0"/>
                <a:ea typeface="Calibri" panose="020F0502020204030204" pitchFamily="34" charset="0"/>
                <a:sym typeface="Wingdings" panose="05000000000000000000" pitchFamily="2" charset="2"/>
              </a:rPr>
              <a:t></a:t>
            </a:r>
            <a:r>
              <a:rPr lang="en-US" sz="2400">
                <a:latin typeface="Cambria" panose="02040503050406030204" pitchFamily="18" charset="0"/>
                <a:ea typeface="Calibri" panose="020F0502020204030204" pitchFamily="34" charset="0"/>
              </a:rPr>
              <a:t> </a:t>
            </a:r>
            <a:r>
              <a:rPr lang="en-US" sz="2400" i="1">
                <a:latin typeface="Cambria" panose="02040503050406030204" pitchFamily="18" charset="0"/>
                <a:ea typeface="Calibri" panose="020F0502020204030204" pitchFamily="34" charset="0"/>
              </a:rPr>
              <a:t>Stop Debugging.</a:t>
            </a: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531942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029200" cy="508000"/>
            <a:chOff x="789624" y="1191463"/>
            <a:chExt cx="5029200" cy="508000"/>
          </a:xfrm>
        </p:grpSpPr>
        <p:sp>
          <p:nvSpPr>
            <p:cNvPr id="3" name="AutoShape 52"/>
            <p:cNvSpPr>
              <a:spLocks noChangeArrowheads="1"/>
            </p:cNvSpPr>
            <p:nvPr/>
          </p:nvSpPr>
          <p:spPr bwMode="gray">
            <a:xfrm>
              <a:off x="990600" y="1191463"/>
              <a:ext cx="4828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Gỡ lỗi và sửa lỗi</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675682" y="1295400"/>
            <a:ext cx="8163518" cy="941796"/>
          </a:xfrm>
          <a:prstGeom prst="rect">
            <a:avLst/>
          </a:prstGeom>
        </p:spPr>
        <p:txBody>
          <a:bodyPr wrap="square">
            <a:spAutoFit/>
          </a:bodyPr>
          <a:lstStyle/>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b="1" smtClean="0">
                <a:latin typeface="Cambria" panose="02040503050406030204" pitchFamily="18" charset="0"/>
                <a:ea typeface="Calibri" panose="020F0502020204030204" pitchFamily="34" charset="0"/>
              </a:rPr>
              <a:t>Tất cả phần mềm viết ra đều có lỗi, vấn đề là lỗi đó chưa được phát hiện ra mà thôi.</a:t>
            </a:r>
            <a:endParaRPr lang="en-US" sz="2400">
              <a:effectLst/>
              <a:latin typeface="Cambria" panose="02040503050406030204" pitchFamily="18" charset="0"/>
              <a:ea typeface="Calibri" panose="020F0502020204030204" pitchFamily="34" charset="0"/>
            </a:endParaRPr>
          </a:p>
        </p:txBody>
      </p:sp>
      <p:sp>
        <p:nvSpPr>
          <p:cNvPr id="8" name="Rectangle 7"/>
          <p:cNvSpPr/>
          <p:nvPr/>
        </p:nvSpPr>
        <p:spPr>
          <a:xfrm>
            <a:off x="633310" y="2237196"/>
            <a:ext cx="8163518" cy="3710439"/>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ü"/>
            </a:pPr>
            <a:r>
              <a:rPr lang="en-US" sz="2400">
                <a:latin typeface="Cambria" panose="02040503050406030204" pitchFamily="18" charset="0"/>
              </a:rPr>
              <a:t>Bất kỳ lập trình viên nào cũng có thể gặp phải lỗi trong quá trình xây dựng chương trình của mình</a:t>
            </a:r>
            <a:r>
              <a:rPr lang="en-US" sz="2400">
                <a:latin typeface="Cambria" panose="02040503050406030204" pitchFamily="18" charset="0"/>
              </a:rPr>
              <a:t>. </a:t>
            </a:r>
            <a:endParaRPr lang="en-US" sz="2400" smtClean="0">
              <a:latin typeface="Cambria" panose="02040503050406030204" pitchFamily="18" charset="0"/>
            </a:endParaRPr>
          </a:p>
          <a:p>
            <a:pPr marL="342900" indent="-34290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rPr>
              <a:t>Nên gỡ lỗi từng đoạn chương trình, nếu mới tiếp cận một ngôn ngữ lập trình nào đó thì phải sửa lỗi ngay khi gặp, đừng cố gắng viết tiếp khi chương trình đang lỗi.</a:t>
            </a:r>
          </a:p>
          <a:p>
            <a:pPr marL="342900" indent="-34290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rPr>
              <a:t>Khi </a:t>
            </a:r>
            <a:r>
              <a:rPr lang="en-US" sz="2400">
                <a:latin typeface="Cambria" panose="02040503050406030204" pitchFamily="18" charset="0"/>
              </a:rPr>
              <a:t>gặp lỗi, lập trình viên cũng cần cẩn thận, không sửa lỗi cho đến khi hiểu rõ về nguyên nhân gây ra lỗi nhằm tránh gây ra lỗi khác khi sửa. </a:t>
            </a:r>
            <a:endParaRPr lang="en-US" sz="2400">
              <a:latin typeface="Cambria" panose="02040503050406030204" pitchFamily="18" charset="0"/>
            </a:endParaRPr>
          </a:p>
        </p:txBody>
      </p:sp>
    </p:spTree>
    <p:extLst>
      <p:ext uri="{BB962C8B-B14F-4D97-AF65-F5344CB8AC3E}">
        <p14:creationId xmlns:p14="http://schemas.microsoft.com/office/powerpoint/2010/main" val="313327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458200" cy="395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mtClean="0">
                <a:solidFill>
                  <a:srgbClr val="002060"/>
                </a:solidFill>
                <a:latin typeface="Cambria" panose="02040503050406030204" pitchFamily="18" charset="0"/>
              </a:rPr>
              <a:t>Tại sao phải chạy debug</a:t>
            </a:r>
          </a:p>
          <a:p>
            <a:pPr algn="just">
              <a:buFont typeface="Wingdings" panose="05000000000000000000" pitchFamily="2" charset="2"/>
              <a:buChar char="Ø"/>
            </a:pPr>
            <a:r>
              <a:rPr lang="en-US" smtClean="0">
                <a:solidFill>
                  <a:srgbClr val="002060"/>
                </a:solidFill>
                <a:latin typeface="Cambria" panose="02040503050406030204" pitchFamily="18" charset="0"/>
              </a:rPr>
              <a:t>Cách thức chạy debug</a:t>
            </a:r>
            <a:endParaRPr lang="vi-VN">
              <a:solidFill>
                <a:srgbClr val="002060"/>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a:solidFill>
                    <a:srgbClr val="002060"/>
                  </a:solidFill>
                  <a:latin typeface="Cambria" panose="02040503050406030204" pitchFamily="18" charset="0"/>
                </a:rPr>
                <a:t>Tại sao phải chạy debug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458200" cy="395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mtClean="0">
                <a:solidFill>
                  <a:srgbClr val="002060"/>
                </a:solidFill>
                <a:latin typeface="Cambria" panose="02040503050406030204" pitchFamily="18" charset="0"/>
              </a:rPr>
              <a:t>Trong quá trình coding, lập trình viên thường gặp nhiều loại lỗi khác nhau:</a:t>
            </a:r>
          </a:p>
          <a:p>
            <a:pPr algn="just">
              <a:buFont typeface="Wingdings" panose="05000000000000000000" pitchFamily="2" charset="2"/>
              <a:buChar char="ü"/>
            </a:pPr>
            <a:r>
              <a:rPr lang="en-US" smtClean="0">
                <a:solidFill>
                  <a:srgbClr val="002060"/>
                </a:solidFill>
                <a:latin typeface="Cambria" panose="02040503050406030204" pitchFamily="18" charset="0"/>
              </a:rPr>
              <a:t>Lỗi biên dịch</a:t>
            </a:r>
          </a:p>
          <a:p>
            <a:pPr algn="just">
              <a:buFont typeface="Wingdings" panose="05000000000000000000" pitchFamily="2" charset="2"/>
              <a:buChar char="ü"/>
            </a:pPr>
            <a:r>
              <a:rPr lang="en-US" smtClean="0">
                <a:solidFill>
                  <a:srgbClr val="002060"/>
                </a:solidFill>
                <a:latin typeface="Cambria" panose="02040503050406030204" pitchFamily="18" charset="0"/>
              </a:rPr>
              <a:t>Lỗi lúc thực thi </a:t>
            </a:r>
          </a:p>
          <a:p>
            <a:pPr algn="just">
              <a:buFont typeface="Wingdings" panose="05000000000000000000" pitchFamily="2" charset="2"/>
              <a:buChar char="ü"/>
            </a:pPr>
            <a:r>
              <a:rPr lang="en-US" smtClean="0">
                <a:solidFill>
                  <a:srgbClr val="002060"/>
                </a:solidFill>
                <a:latin typeface="Cambria" panose="02040503050406030204" pitchFamily="18" charset="0"/>
              </a:rPr>
              <a:t>Lỗi sai logic</a:t>
            </a:r>
          </a:p>
          <a:p>
            <a:pPr marL="0" indent="0" algn="just">
              <a:buNone/>
            </a:pPr>
            <a:r>
              <a:rPr lang="en-US" smtClean="0">
                <a:solidFill>
                  <a:srgbClr val="002060"/>
                </a:solidFill>
                <a:latin typeface="Cambria" panose="02040503050406030204" pitchFamily="18" charset="0"/>
              </a:rPr>
              <a:t>Nguy hiểm nhất vẫn là lỗi sai logic(sai yêu cầu nghiệp vụ khác hàng cần), phải biết debug để tìm ra nguyên nhân.</a:t>
            </a:r>
          </a:p>
        </p:txBody>
      </p:sp>
    </p:spTree>
    <p:extLst>
      <p:ext uri="{BB962C8B-B14F-4D97-AF65-F5344CB8AC3E}">
        <p14:creationId xmlns:p14="http://schemas.microsoft.com/office/powerpoint/2010/main" val="304242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a:solidFill>
                    <a:srgbClr val="002060"/>
                  </a:solidFill>
                  <a:latin typeface="Cambria" panose="02040503050406030204" pitchFamily="18" charset="0"/>
                </a:rPr>
                <a:t>Cách thức chạy debug</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44064" y="1144579"/>
            <a:ext cx="8623736" cy="2215991"/>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v"/>
            </a:pPr>
            <a:r>
              <a:rPr lang="en-US" sz="2400">
                <a:latin typeface="Cambria" panose="02040503050406030204" pitchFamily="18" charset="0"/>
              </a:rPr>
              <a:t>Trong Visual Studio có tích hợp sẵn công cụ gỡ lỗi chương trình (debugger). Đây là một công cụ khá mạnh, cho phép lập trình viên có thể đi qua từng dòng lệnh trong chương trình, đi vào chi tiết các phương thức được gọi, xem giá trị của các biến thay đổi qua các dòng </a:t>
            </a:r>
            <a:r>
              <a:rPr lang="en-US" sz="2400">
                <a:latin typeface="Cambria" panose="02040503050406030204" pitchFamily="18" charset="0"/>
              </a:rPr>
              <a:t>lệnh</a:t>
            </a:r>
            <a:r>
              <a:rPr lang="en-US" sz="2400" smtClean="0">
                <a:latin typeface="Cambria" panose="02040503050406030204" pitchFamily="18" charset="0"/>
              </a:rPr>
              <a:t>…</a:t>
            </a:r>
            <a:r>
              <a:rPr lang="en-US" sz="2400">
                <a:latin typeface="Cambria" panose="02040503050406030204" pitchFamily="18" charset="0"/>
              </a:rPr>
              <a:t>	</a:t>
            </a:r>
            <a:endParaRPr lang="en-US" sz="2400">
              <a:effectLst/>
              <a:latin typeface="Cambria" panose="02040503050406030204" pitchFamily="18" charset="0"/>
              <a:ea typeface="Calibri" panose="020F0502020204030204" pitchFamily="34" charset="0"/>
            </a:endParaRPr>
          </a:p>
        </p:txBody>
      </p:sp>
      <p:pic>
        <p:nvPicPr>
          <p:cNvPr id="1026" name="Picture 2" descr="Image result for debug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41236"/>
            <a:ext cx="5317348" cy="316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229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a:solidFill>
                    <a:srgbClr val="002060"/>
                  </a:solidFill>
                  <a:latin typeface="Cambria" panose="02040503050406030204" pitchFamily="18" charset="0"/>
                </a:rPr>
                <a:t>Cách thức chạy debug</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7342" y="1170736"/>
            <a:ext cx="8285657" cy="4648132"/>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v"/>
            </a:pPr>
            <a:r>
              <a:rPr lang="en-US" sz="2400" b="1">
                <a:latin typeface="Cambria" panose="02040503050406030204" pitchFamily="18" charset="0"/>
              </a:rPr>
              <a:t>Việc gỡ lỗi bằng công cụ của Visual Studio thường được thực hiện theo các bước sau:</a:t>
            </a:r>
            <a:endParaRPr lang="en-US" sz="2400" b="1">
              <a:latin typeface="Cambria" panose="02040503050406030204" pitchFamily="18" charset="0"/>
              <a:ea typeface="Calibri" panose="020F0502020204030204" pitchFamily="34" charset="0"/>
            </a:endParaRP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Đặt breakpoint</a:t>
            </a: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Thực thi chương trình ở chế độ debug</a:t>
            </a: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Quan sát và đánh giá giá trị các biến</a:t>
            </a: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Thực thi dòng lệnh tiếp theo và tiếp tục quan sát giá trị các biến ở từng dòng lệnh cho đến khi phát hiện ra lỗi.</a:t>
            </a: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Dừng gỡ lỗi</a:t>
            </a:r>
          </a:p>
          <a:p>
            <a:pPr marL="800100" lvl="1" indent="-342900" algn="just">
              <a:lnSpc>
                <a:spcPct val="115000"/>
              </a:lnSpc>
              <a:spcBef>
                <a:spcPts val="500"/>
              </a:spcBef>
              <a:spcAft>
                <a:spcPts val="500"/>
              </a:spcAft>
              <a:buFont typeface="Symbol" panose="05050102010706020507" pitchFamily="18" charset="2"/>
              <a:buChar char=""/>
            </a:pPr>
            <a:r>
              <a:rPr lang="en-US" sz="2400">
                <a:latin typeface="Cambria" panose="02040503050406030204" pitchFamily="18" charset="0"/>
                <a:ea typeface="Calibri" panose="020F0502020204030204" pitchFamily="34" charset="0"/>
              </a:rPr>
              <a:t>Chỉnh sửa câu lệnh gây lỗi.</a:t>
            </a:r>
            <a:endParaRPr lang="en-US" sz="2400">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2789199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Đặt breakpoint</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7342" y="1170736"/>
            <a:ext cx="8285657" cy="905569"/>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v"/>
            </a:pPr>
            <a:r>
              <a:rPr lang="en-US" sz="2400" b="1" smtClean="0">
                <a:latin typeface="Cambria" panose="02040503050406030204" pitchFamily="18" charset="0"/>
              </a:rPr>
              <a:t>Breakpoint là điểm dừng trên các dòng coding mà ta nghi ngờ nó gây ra lỗi.</a:t>
            </a:r>
            <a:endParaRPr lang="en-US" sz="2400" b="1">
              <a:latin typeface="Cambria" panose="02040503050406030204" pitchFamily="18" charset="0"/>
              <a:ea typeface="Calibri" panose="020F0502020204030204" pitchFamily="34" charset="0"/>
            </a:endParaRPr>
          </a:p>
        </p:txBody>
      </p:sp>
      <p:sp>
        <p:nvSpPr>
          <p:cNvPr id="8" name="Rectangle 7"/>
          <p:cNvSpPr/>
          <p:nvPr/>
        </p:nvSpPr>
        <p:spPr>
          <a:xfrm>
            <a:off x="417455" y="2311832"/>
            <a:ext cx="8421745" cy="3706656"/>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v"/>
            </a:pPr>
            <a:r>
              <a:rPr lang="en-US" sz="2400" smtClean="0">
                <a:latin typeface="Cambria" panose="02040503050406030204" pitchFamily="18" charset="0"/>
              </a:rPr>
              <a:t>Để </a:t>
            </a:r>
            <a:r>
              <a:rPr lang="en-US" sz="2400">
                <a:latin typeface="Cambria" panose="02040503050406030204" pitchFamily="18" charset="0"/>
              </a:rPr>
              <a:t>đặt breakpoint, ta thực hiện như sau:</a:t>
            </a:r>
            <a:endParaRPr lang="en-US" sz="2400">
              <a:latin typeface="Cambria" panose="02040503050406030204" pitchFamily="18" charset="0"/>
              <a:ea typeface="Calibri" panose="020F0502020204030204" pitchFamily="34" charset="0"/>
            </a:endParaRPr>
          </a:p>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a:latin typeface="Cambria" panose="02040503050406030204" pitchFamily="18" charset="0"/>
                <a:ea typeface="Calibri" panose="020F0502020204030204" pitchFamily="34" charset="0"/>
              </a:rPr>
              <a:t>Di chuyển con trỏ đến dòng lệnh sẽ đặt breakpoint</a:t>
            </a:r>
          </a:p>
          <a:p>
            <a:pPr marL="342900" marR="0" lvl="0" indent="-342900" algn="just">
              <a:lnSpc>
                <a:spcPct val="115000"/>
              </a:lnSpc>
              <a:spcBef>
                <a:spcPts val="500"/>
              </a:spcBef>
              <a:spcAft>
                <a:spcPts val="500"/>
              </a:spcAft>
              <a:buFont typeface="Symbol" panose="05050102010706020507" pitchFamily="18" charset="2"/>
              <a:buChar char=""/>
              <a:tabLst>
                <a:tab pos="1438275" algn="l"/>
              </a:tabLst>
            </a:pPr>
            <a:r>
              <a:rPr lang="en-US" sz="2400">
                <a:latin typeface="Cambria" panose="02040503050406030204" pitchFamily="18" charset="0"/>
                <a:ea typeface="Calibri" panose="020F0502020204030204" pitchFamily="34" charset="0"/>
              </a:rPr>
              <a:t>Thực hiện một trong hai cách sau:</a:t>
            </a:r>
          </a:p>
          <a:p>
            <a:pPr marL="742950" marR="0" lvl="1" indent="-285750" algn="just">
              <a:lnSpc>
                <a:spcPct val="115000"/>
              </a:lnSpc>
              <a:spcBef>
                <a:spcPts val="500"/>
              </a:spcBef>
              <a:spcAft>
                <a:spcPts val="500"/>
              </a:spcAft>
              <a:buFont typeface="Courier New" panose="02070309020205020404" pitchFamily="49" charset="0"/>
              <a:buChar char="o"/>
              <a:tabLst>
                <a:tab pos="1438275" algn="l"/>
              </a:tabLst>
            </a:pPr>
            <a:r>
              <a:rPr lang="en-US" sz="2400">
                <a:latin typeface="Cambria" panose="02040503050406030204" pitchFamily="18" charset="0"/>
                <a:ea typeface="Calibri" panose="020F0502020204030204" pitchFamily="34" charset="0"/>
              </a:rPr>
              <a:t>Nhấn phím </a:t>
            </a:r>
            <a:r>
              <a:rPr lang="en-US" sz="2400" i="1">
                <a:latin typeface="Cambria" panose="02040503050406030204" pitchFamily="18" charset="0"/>
                <a:ea typeface="Calibri" panose="020F0502020204030204" pitchFamily="34" charset="0"/>
              </a:rPr>
              <a:t>F9</a:t>
            </a:r>
            <a:endParaRPr lang="en-US" sz="2400">
              <a:latin typeface="Cambria" panose="02040503050406030204" pitchFamily="18" charset="0"/>
              <a:ea typeface="Calibri" panose="020F0502020204030204" pitchFamily="34" charset="0"/>
            </a:endParaRPr>
          </a:p>
          <a:p>
            <a:pPr marL="742950" marR="0" lvl="1" indent="-285750" algn="just">
              <a:lnSpc>
                <a:spcPct val="115000"/>
              </a:lnSpc>
              <a:spcBef>
                <a:spcPts val="500"/>
              </a:spcBef>
              <a:spcAft>
                <a:spcPts val="500"/>
              </a:spcAft>
              <a:buFont typeface="Courier New" panose="02070309020205020404" pitchFamily="49" charset="0"/>
              <a:buChar char="o"/>
              <a:tabLst>
                <a:tab pos="1438275" algn="l"/>
              </a:tabLst>
            </a:pPr>
            <a:r>
              <a:rPr lang="en-US" sz="2400">
                <a:latin typeface="Cambria" panose="02040503050406030204" pitchFamily="18" charset="0"/>
                <a:ea typeface="Calibri" panose="020F0502020204030204" pitchFamily="34" charset="0"/>
              </a:rPr>
              <a:t>Click chuột trái vào thanh bên trái cửa sổ soạn thảo mã</a:t>
            </a:r>
          </a:p>
          <a:p>
            <a:pPr algn="just">
              <a:lnSpc>
                <a:spcPct val="115000"/>
              </a:lnSpc>
              <a:spcBef>
                <a:spcPts val="500"/>
              </a:spcBef>
              <a:spcAft>
                <a:spcPts val="500"/>
              </a:spcAft>
            </a:pPr>
            <a:r>
              <a:rPr lang="en-US" sz="2400">
                <a:latin typeface="Cambria" panose="02040503050406030204" pitchFamily="18" charset="0"/>
              </a:rPr>
              <a:t>	Việc bỏ breakpoint cũng thực hiện tương tự như đặt breakpoint.</a:t>
            </a: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364662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Đặt breakpoint</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rotWithShape="1">
          <a:blip r:embed="rId2"/>
          <a:srcRect t="-1938" r="41589" b="23218"/>
          <a:stretch/>
        </p:blipFill>
        <p:spPr>
          <a:xfrm>
            <a:off x="762000" y="963395"/>
            <a:ext cx="7111181" cy="5388168"/>
          </a:xfrm>
          <a:prstGeom prst="rect">
            <a:avLst/>
          </a:prstGeom>
        </p:spPr>
      </p:pic>
      <p:sp>
        <p:nvSpPr>
          <p:cNvPr id="11" name="Rectangle 10"/>
          <p:cNvSpPr/>
          <p:nvPr/>
        </p:nvSpPr>
        <p:spPr>
          <a:xfrm>
            <a:off x="1905000" y="4648200"/>
            <a:ext cx="685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p:nvPr/>
        </p:nvCxnSpPr>
        <p:spPr>
          <a:xfrm rot="10800000">
            <a:off x="2292448" y="5257800"/>
            <a:ext cx="2743200" cy="457200"/>
          </a:xfrm>
          <a:prstGeom prst="curvedConnector3">
            <a:avLst>
              <a:gd name="adj1" fmla="val 9666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35648" y="5624658"/>
            <a:ext cx="2194630" cy="408623"/>
          </a:xfrm>
          <a:prstGeom prst="roundRect">
            <a:avLst/>
          </a:prstGeom>
          <a:solidFill>
            <a:schemeClr val="accent6"/>
          </a:solidFill>
        </p:spPr>
        <p:txBody>
          <a:bodyPr wrap="none" rtlCol="0">
            <a:spAutoFit/>
          </a:bodyPr>
          <a:lstStyle/>
          <a:p>
            <a:r>
              <a:rPr lang="en-US" b="1" smtClean="0"/>
              <a:t>Điểm đặt Breakpoint</a:t>
            </a:r>
            <a:endParaRPr lang="en-US" b="1"/>
          </a:p>
        </p:txBody>
      </p:sp>
    </p:spTree>
    <p:extLst>
      <p:ext uri="{BB962C8B-B14F-4D97-AF65-F5344CB8AC3E}">
        <p14:creationId xmlns:p14="http://schemas.microsoft.com/office/powerpoint/2010/main" val="1243907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Đặt breakpoint</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2" name="Picture 11"/>
          <p:cNvPicPr/>
          <p:nvPr/>
        </p:nvPicPr>
        <p:blipFill>
          <a:blip r:embed="rId2"/>
          <a:stretch>
            <a:fillRect/>
          </a:stretch>
        </p:blipFill>
        <p:spPr>
          <a:xfrm>
            <a:off x="1600200" y="2362200"/>
            <a:ext cx="5943600" cy="2432050"/>
          </a:xfrm>
          <a:prstGeom prst="rect">
            <a:avLst/>
          </a:prstGeom>
        </p:spPr>
      </p:pic>
      <p:sp>
        <p:nvSpPr>
          <p:cNvPr id="14" name="Rectangle 13"/>
          <p:cNvSpPr/>
          <p:nvPr/>
        </p:nvSpPr>
        <p:spPr>
          <a:xfrm>
            <a:off x="503205" y="1066800"/>
            <a:ext cx="8421745" cy="941796"/>
          </a:xfrm>
          <a:prstGeom prst="rect">
            <a:avLst/>
          </a:prstGeom>
        </p:spPr>
        <p:txBody>
          <a:bodyPr wrap="square">
            <a:spAutoFit/>
          </a:bodyPr>
          <a:lstStyle/>
          <a:p>
            <a:pPr marL="342900" indent="-342900" algn="just">
              <a:lnSpc>
                <a:spcPct val="115000"/>
              </a:lnSpc>
              <a:spcBef>
                <a:spcPts val="500"/>
              </a:spcBef>
              <a:spcAft>
                <a:spcPts val="500"/>
              </a:spcAft>
              <a:buFont typeface="Wingdings" panose="05000000000000000000" pitchFamily="2" charset="2"/>
              <a:buChar char="v"/>
            </a:pPr>
            <a:r>
              <a:rPr lang="en-US" sz="2400" smtClean="0">
                <a:latin typeface="Cambria" panose="02040503050406030204" pitchFamily="18" charset="0"/>
              </a:rPr>
              <a:t>Trong một chương trình ta có thể đặt nhiều breakpoint để kiểm tra, tùy theo nhu cầu của lập trình viên.</a:t>
            </a:r>
            <a:endParaRPr lang="en-US" sz="2400">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1111988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400" b="1" smtClean="0">
                  <a:solidFill>
                    <a:srgbClr val="002060"/>
                  </a:solidFill>
                  <a:latin typeface="Cambria" panose="02040503050406030204" pitchFamily="18" charset="0"/>
                </a:rPr>
                <a:t>Đặt breakpoint</a:t>
              </a:r>
              <a:endParaRPr lang="vi-VN" sz="2400" b="1">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516012" y="1066800"/>
            <a:ext cx="8170788" cy="2179764"/>
          </a:xfrm>
          <a:prstGeom prst="rect">
            <a:avLst/>
          </a:prstGeom>
        </p:spPr>
        <p:txBody>
          <a:bodyPr wrap="square">
            <a:spAutoFit/>
          </a:bodyPr>
          <a:lstStyle/>
          <a:p>
            <a:pPr algn="just">
              <a:lnSpc>
                <a:spcPct val="115000"/>
              </a:lnSpc>
              <a:spcBef>
                <a:spcPts val="500"/>
              </a:spcBef>
              <a:spcAft>
                <a:spcPts val="500"/>
              </a:spcAft>
            </a:pPr>
            <a:r>
              <a:rPr lang="en-US" sz="2400">
                <a:latin typeface="Cambria" panose="02040503050406030204" pitchFamily="18" charset="0"/>
              </a:rPr>
              <a:t>Tại mỗi điểm breakpoint, ta có thể thiết lập điều kiện tạm dừng chương trình cho breakpoint đó bằng cách nhấn nút phải chuột lên breakpoint, chọn Condition và đưa vào điều kiện cần thiết. Khi gỡ lỗi, chương trình chỉ dừng tại breakpoint đó nếu điều kiện được thỏa mãn.</a:t>
            </a:r>
            <a:endParaRPr lang="en-US" sz="2400">
              <a:effectLst/>
              <a:latin typeface="Cambria" panose="02040503050406030204" pitchFamily="18" charset="0"/>
              <a:ea typeface="Calibri" panose="020F0502020204030204" pitchFamily="34" charset="0"/>
            </a:endParaRPr>
          </a:p>
        </p:txBody>
      </p:sp>
      <p:pic>
        <p:nvPicPr>
          <p:cNvPr id="9" name="Picture 8"/>
          <p:cNvPicPr>
            <a:picLocks noChangeAspect="1"/>
          </p:cNvPicPr>
          <p:nvPr/>
        </p:nvPicPr>
        <p:blipFill rotWithShape="1">
          <a:blip r:embed="rId2"/>
          <a:srcRect t="37500" r="55857" b="37500"/>
          <a:stretch/>
        </p:blipFill>
        <p:spPr>
          <a:xfrm>
            <a:off x="539458" y="3233761"/>
            <a:ext cx="5638800" cy="1795439"/>
          </a:xfrm>
          <a:prstGeom prst="rect">
            <a:avLst/>
          </a:prstGeom>
        </p:spPr>
      </p:pic>
      <p:pic>
        <p:nvPicPr>
          <p:cNvPr id="10" name="Picture 9"/>
          <p:cNvPicPr>
            <a:picLocks noChangeAspect="1"/>
          </p:cNvPicPr>
          <p:nvPr/>
        </p:nvPicPr>
        <p:blipFill rotWithShape="1">
          <a:blip r:embed="rId3"/>
          <a:srcRect l="7028" t="46717" r="21303" b="28125"/>
          <a:stretch/>
        </p:blipFill>
        <p:spPr>
          <a:xfrm>
            <a:off x="2438400" y="5181600"/>
            <a:ext cx="6666059" cy="1315582"/>
          </a:xfrm>
          <a:prstGeom prst="rect">
            <a:avLst/>
          </a:prstGeom>
        </p:spPr>
      </p:pic>
      <p:sp>
        <p:nvSpPr>
          <p:cNvPr id="11" name="Freeform 10"/>
          <p:cNvSpPr/>
          <p:nvPr/>
        </p:nvSpPr>
        <p:spPr>
          <a:xfrm>
            <a:off x="2897945" y="4206240"/>
            <a:ext cx="1380430" cy="984738"/>
          </a:xfrm>
          <a:custGeom>
            <a:avLst/>
            <a:gdLst>
              <a:gd name="connsiteX0" fmla="*/ 0 w 1380430"/>
              <a:gd name="connsiteY0" fmla="*/ 28135 h 984738"/>
              <a:gd name="connsiteX1" fmla="*/ 84406 w 1380430"/>
              <a:gd name="connsiteY1" fmla="*/ 14068 h 984738"/>
              <a:gd name="connsiteX2" fmla="*/ 154744 w 1380430"/>
              <a:gd name="connsiteY2" fmla="*/ 0 h 984738"/>
              <a:gd name="connsiteX3" fmla="*/ 872197 w 1380430"/>
              <a:gd name="connsiteY3" fmla="*/ 14068 h 984738"/>
              <a:gd name="connsiteX4" fmla="*/ 914400 w 1380430"/>
              <a:gd name="connsiteY4" fmla="*/ 42203 h 984738"/>
              <a:gd name="connsiteX5" fmla="*/ 942535 w 1380430"/>
              <a:gd name="connsiteY5" fmla="*/ 84406 h 984738"/>
              <a:gd name="connsiteX6" fmla="*/ 1041009 w 1380430"/>
              <a:gd name="connsiteY6" fmla="*/ 126609 h 984738"/>
              <a:gd name="connsiteX7" fmla="*/ 1125415 w 1380430"/>
              <a:gd name="connsiteY7" fmla="*/ 196948 h 984738"/>
              <a:gd name="connsiteX8" fmla="*/ 1167618 w 1380430"/>
              <a:gd name="connsiteY8" fmla="*/ 225083 h 984738"/>
              <a:gd name="connsiteX9" fmla="*/ 1252024 w 1380430"/>
              <a:gd name="connsiteY9" fmla="*/ 295422 h 984738"/>
              <a:gd name="connsiteX10" fmla="*/ 1280160 w 1380430"/>
              <a:gd name="connsiteY10" fmla="*/ 379828 h 984738"/>
              <a:gd name="connsiteX11" fmla="*/ 1308295 w 1380430"/>
              <a:gd name="connsiteY11" fmla="*/ 436098 h 984738"/>
              <a:gd name="connsiteX12" fmla="*/ 1336430 w 1380430"/>
              <a:gd name="connsiteY12" fmla="*/ 520505 h 984738"/>
              <a:gd name="connsiteX13" fmla="*/ 1350498 w 1380430"/>
              <a:gd name="connsiteY13" fmla="*/ 618978 h 984738"/>
              <a:gd name="connsiteX14" fmla="*/ 1364566 w 1380430"/>
              <a:gd name="connsiteY14" fmla="*/ 675249 h 984738"/>
              <a:gd name="connsiteX15" fmla="*/ 1378633 w 1380430"/>
              <a:gd name="connsiteY15" fmla="*/ 717452 h 984738"/>
              <a:gd name="connsiteX16" fmla="*/ 1378633 w 1380430"/>
              <a:gd name="connsiteY16" fmla="*/ 984738 h 98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0430" h="984738">
                <a:moveTo>
                  <a:pt x="0" y="28135"/>
                </a:moveTo>
                <a:lnTo>
                  <a:pt x="84406" y="14068"/>
                </a:lnTo>
                <a:cubicBezTo>
                  <a:pt x="107931" y="9791"/>
                  <a:pt x="130834" y="0"/>
                  <a:pt x="154744" y="0"/>
                </a:cubicBezTo>
                <a:cubicBezTo>
                  <a:pt x="393941" y="0"/>
                  <a:pt x="633046" y="9379"/>
                  <a:pt x="872197" y="14068"/>
                </a:cubicBezTo>
                <a:cubicBezTo>
                  <a:pt x="886265" y="23446"/>
                  <a:pt x="902445" y="30248"/>
                  <a:pt x="914400" y="42203"/>
                </a:cubicBezTo>
                <a:cubicBezTo>
                  <a:pt x="926355" y="54158"/>
                  <a:pt x="929547" y="73582"/>
                  <a:pt x="942535" y="84406"/>
                </a:cubicBezTo>
                <a:cubicBezTo>
                  <a:pt x="965715" y="103723"/>
                  <a:pt x="1011688" y="116836"/>
                  <a:pt x="1041009" y="126609"/>
                </a:cubicBezTo>
                <a:cubicBezTo>
                  <a:pt x="1145798" y="196470"/>
                  <a:pt x="1017091" y="106678"/>
                  <a:pt x="1125415" y="196948"/>
                </a:cubicBezTo>
                <a:cubicBezTo>
                  <a:pt x="1138403" y="207772"/>
                  <a:pt x="1153860" y="215256"/>
                  <a:pt x="1167618" y="225083"/>
                </a:cubicBezTo>
                <a:cubicBezTo>
                  <a:pt x="1226140" y="266884"/>
                  <a:pt x="1212039" y="255436"/>
                  <a:pt x="1252024" y="295422"/>
                </a:cubicBezTo>
                <a:cubicBezTo>
                  <a:pt x="1261403" y="323557"/>
                  <a:pt x="1266897" y="353302"/>
                  <a:pt x="1280160" y="379828"/>
                </a:cubicBezTo>
                <a:cubicBezTo>
                  <a:pt x="1289538" y="398585"/>
                  <a:pt x="1300507" y="416627"/>
                  <a:pt x="1308295" y="436098"/>
                </a:cubicBezTo>
                <a:cubicBezTo>
                  <a:pt x="1319309" y="463634"/>
                  <a:pt x="1336430" y="520505"/>
                  <a:pt x="1336430" y="520505"/>
                </a:cubicBezTo>
                <a:cubicBezTo>
                  <a:pt x="1341119" y="553329"/>
                  <a:pt x="1344566" y="586355"/>
                  <a:pt x="1350498" y="618978"/>
                </a:cubicBezTo>
                <a:cubicBezTo>
                  <a:pt x="1353957" y="638000"/>
                  <a:pt x="1359255" y="656659"/>
                  <a:pt x="1364566" y="675249"/>
                </a:cubicBezTo>
                <a:cubicBezTo>
                  <a:pt x="1368640" y="689507"/>
                  <a:pt x="1377960" y="702639"/>
                  <a:pt x="1378633" y="717452"/>
                </a:cubicBezTo>
                <a:cubicBezTo>
                  <a:pt x="1382678" y="806455"/>
                  <a:pt x="1378633" y="895643"/>
                  <a:pt x="1378633" y="984738"/>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706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922</Words>
  <Application>Microsoft Office PowerPoint</Application>
  <PresentationFormat>On-screen Show (4:3)</PresentationFormat>
  <Paragraphs>67</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Courier New</vt:lpstr>
      <vt:lpstr>Symbol</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619</cp:revision>
  <dcterms:created xsi:type="dcterms:W3CDTF">2011-04-06T04:04:31Z</dcterms:created>
  <dcterms:modified xsi:type="dcterms:W3CDTF">2016-10-07T19:06:27Z</dcterms:modified>
</cp:coreProperties>
</file>