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790" autoAdjust="0"/>
  </p:normalViewPr>
  <p:slideViewPr>
    <p:cSldViewPr>
      <p:cViewPr varScale="1">
        <p:scale>
          <a:sx n="70" d="100"/>
          <a:sy n="70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8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lý biệt lệ 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851650" y="683603"/>
            <a:ext cx="3264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Cambria" panose="02040503050406030204" pitchFamily="18" charset="0"/>
                <a:cs typeface="Arial"/>
              </a:rPr>
              <a:t>Define New </a:t>
            </a:r>
            <a:r>
              <a:rPr lang="en-US" sz="2400" b="1" kern="0" dirty="0" smtClean="0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Exception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1250941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mbria" panose="02040503050406030204" pitchFamily="18" charset="0"/>
              </a:rPr>
              <a:t>CMyException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mbria" panose="02040503050406030204" pitchFamily="18" charset="0"/>
              </a:rPr>
              <a:t>ApplicationException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private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mbria" panose="02040503050406030204" pitchFamily="18" charset="0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innerException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private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m_strMsg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public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CustomMessage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get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.m_strMsg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 set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.m_strMsg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public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CMyException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(){ 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public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CMyException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strMsg,</a:t>
            </a:r>
            <a:r>
              <a:rPr lang="en-US" sz="2400" dirty="0" err="1" smtClean="0">
                <a:solidFill>
                  <a:srgbClr val="2B91AF"/>
                </a:solidFill>
                <a:latin typeface="Cambria" panose="02040503050406030204" pitchFamily="18" charset="0"/>
              </a:rPr>
              <a:t>Exception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ex)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{ </a:t>
            </a:r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.m_strMsg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strMsg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.innerException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 ex;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45559" y="1187797"/>
            <a:ext cx="3264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Cambria" panose="02040503050406030204" pitchFamily="18" charset="0"/>
                <a:cs typeface="Arial"/>
              </a:rPr>
              <a:t>Define New </a:t>
            </a:r>
            <a:r>
              <a:rPr lang="en-US" sz="2400" b="1" kern="0" dirty="0" smtClean="0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Exception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057" y="1721197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try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t = 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0,n=5;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 n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/ t;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catch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mbria" panose="02040503050406030204" pitchFamily="18" charset="0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ex)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mbria" panose="02040503050406030204" pitchFamily="18" charset="0"/>
              </a:rPr>
              <a:t>CMyException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myEx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mbria" panose="02040503050406030204" pitchFamily="18" charset="0"/>
              </a:rPr>
              <a:t>CMyException</a:t>
            </a:r>
            <a:endParaRPr lang="en-US" sz="2400" dirty="0" smtClean="0">
              <a:solidFill>
                <a:srgbClr val="2B91AF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mbria" panose="020405030504060302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mbria" panose="02040503050406030204" pitchFamily="18" charset="0"/>
              </a:rPr>
              <a:t>Lỗi</a:t>
            </a:r>
            <a:r>
              <a:rPr lang="en-US" sz="2400" dirty="0">
                <a:solidFill>
                  <a:srgbClr val="A31515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mbria" panose="02040503050406030204" pitchFamily="18" charset="0"/>
              </a:rPr>
              <a:t>rồi</a:t>
            </a:r>
            <a:r>
              <a:rPr lang="en-US" sz="2400" dirty="0">
                <a:solidFill>
                  <a:srgbClr val="A31515"/>
                </a:solidFill>
                <a:latin typeface="Cambria" panose="02040503050406030204" pitchFamily="18" charset="0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ex.InnerException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);               </a:t>
            </a:r>
            <a:r>
              <a:rPr lang="en-US" sz="2400" dirty="0" err="1" smtClean="0">
                <a:solidFill>
                  <a:srgbClr val="2B91AF"/>
                </a:solidFill>
                <a:latin typeface="Cambria" panose="02040503050406030204" pitchFamily="18" charset="0"/>
              </a:rPr>
              <a:t>MessageBox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.Show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myEx.CustomMessage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7891"/>
            <a:ext cx="6642834" cy="47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524000" y="1066800"/>
            <a:ext cx="5905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Error </a:t>
            </a:r>
            <a:r>
              <a:rPr lang="en-US" sz="3600" b="1" dirty="0" smtClean="0">
                <a:solidFill>
                  <a:srgbClr val="002060"/>
                </a:solidFill>
                <a:latin typeface="Courier New" pitchFamily="49" charset="0"/>
              </a:rPr>
              <a:t>provider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24501"/>
              </p:ext>
            </p:extLst>
          </p:nvPr>
        </p:nvGraphicFramePr>
        <p:xfrm>
          <a:off x="762000" y="1295400"/>
          <a:ext cx="7696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Control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Name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TextBox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txtName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TextBox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txtAge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DateTimePicker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dateTimePicker1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Button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btnDangKy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ErrorProvider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errorProvider1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12500" r="30819" b="17383"/>
          <a:stretch/>
        </p:blipFill>
        <p:spPr bwMode="auto">
          <a:xfrm>
            <a:off x="325332" y="1170737"/>
            <a:ext cx="8547182" cy="492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 10"/>
          <p:cNvSpPr/>
          <p:nvPr/>
        </p:nvSpPr>
        <p:spPr>
          <a:xfrm>
            <a:off x="876289" y="4904537"/>
            <a:ext cx="1488537" cy="904251"/>
          </a:xfrm>
          <a:custGeom>
            <a:avLst/>
            <a:gdLst>
              <a:gd name="connsiteX0" fmla="*/ 0 w 1665027"/>
              <a:gd name="connsiteY0" fmla="*/ 941695 h 941695"/>
              <a:gd name="connsiteX1" fmla="*/ 13648 w 1665027"/>
              <a:gd name="connsiteY1" fmla="*/ 873457 h 941695"/>
              <a:gd name="connsiteX2" fmla="*/ 54591 w 1665027"/>
              <a:gd name="connsiteY2" fmla="*/ 750627 h 941695"/>
              <a:gd name="connsiteX3" fmla="*/ 81886 w 1665027"/>
              <a:gd name="connsiteY3" fmla="*/ 668740 h 941695"/>
              <a:gd name="connsiteX4" fmla="*/ 95534 w 1665027"/>
              <a:gd name="connsiteY4" fmla="*/ 627797 h 941695"/>
              <a:gd name="connsiteX5" fmla="*/ 122830 w 1665027"/>
              <a:gd name="connsiteY5" fmla="*/ 573206 h 941695"/>
              <a:gd name="connsiteX6" fmla="*/ 150125 w 1665027"/>
              <a:gd name="connsiteY6" fmla="*/ 464024 h 941695"/>
              <a:gd name="connsiteX7" fmla="*/ 232012 w 1665027"/>
              <a:gd name="connsiteY7" fmla="*/ 327546 h 941695"/>
              <a:gd name="connsiteX8" fmla="*/ 313898 w 1665027"/>
              <a:gd name="connsiteY8" fmla="*/ 245660 h 941695"/>
              <a:gd name="connsiteX9" fmla="*/ 354842 w 1665027"/>
              <a:gd name="connsiteY9" fmla="*/ 232012 h 941695"/>
              <a:gd name="connsiteX10" fmla="*/ 395785 w 1665027"/>
              <a:gd name="connsiteY10" fmla="*/ 191068 h 941695"/>
              <a:gd name="connsiteX11" fmla="*/ 436728 w 1665027"/>
              <a:gd name="connsiteY11" fmla="*/ 177421 h 941695"/>
              <a:gd name="connsiteX12" fmla="*/ 545910 w 1665027"/>
              <a:gd name="connsiteY12" fmla="*/ 136477 h 941695"/>
              <a:gd name="connsiteX13" fmla="*/ 668740 w 1665027"/>
              <a:gd name="connsiteY13" fmla="*/ 95534 h 941695"/>
              <a:gd name="connsiteX14" fmla="*/ 723331 w 1665027"/>
              <a:gd name="connsiteY14" fmla="*/ 81886 h 941695"/>
              <a:gd name="connsiteX15" fmla="*/ 805218 w 1665027"/>
              <a:gd name="connsiteY15" fmla="*/ 54591 h 941695"/>
              <a:gd name="connsiteX16" fmla="*/ 914400 w 1665027"/>
              <a:gd name="connsiteY16" fmla="*/ 0 h 941695"/>
              <a:gd name="connsiteX17" fmla="*/ 1201003 w 1665027"/>
              <a:gd name="connsiteY17" fmla="*/ 13648 h 941695"/>
              <a:gd name="connsiteX18" fmla="*/ 1241946 w 1665027"/>
              <a:gd name="connsiteY18" fmla="*/ 27295 h 941695"/>
              <a:gd name="connsiteX19" fmla="*/ 1282889 w 1665027"/>
              <a:gd name="connsiteY19" fmla="*/ 54591 h 941695"/>
              <a:gd name="connsiteX20" fmla="*/ 1337480 w 1665027"/>
              <a:gd name="connsiteY20" fmla="*/ 136477 h 941695"/>
              <a:gd name="connsiteX21" fmla="*/ 1364776 w 1665027"/>
              <a:gd name="connsiteY21" fmla="*/ 191068 h 941695"/>
              <a:gd name="connsiteX22" fmla="*/ 1405719 w 1665027"/>
              <a:gd name="connsiteY22" fmla="*/ 232012 h 941695"/>
              <a:gd name="connsiteX23" fmla="*/ 1487606 w 1665027"/>
              <a:gd name="connsiteY23" fmla="*/ 395785 h 941695"/>
              <a:gd name="connsiteX24" fmla="*/ 1528549 w 1665027"/>
              <a:gd name="connsiteY24" fmla="*/ 423080 h 941695"/>
              <a:gd name="connsiteX25" fmla="*/ 1596788 w 1665027"/>
              <a:gd name="connsiteY25" fmla="*/ 532263 h 941695"/>
              <a:gd name="connsiteX26" fmla="*/ 1665027 w 1665027"/>
              <a:gd name="connsiteY26" fmla="*/ 614149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65027" h="941695">
                <a:moveTo>
                  <a:pt x="0" y="941695"/>
                </a:moveTo>
                <a:cubicBezTo>
                  <a:pt x="4549" y="918949"/>
                  <a:pt x="7545" y="895836"/>
                  <a:pt x="13648" y="873457"/>
                </a:cubicBezTo>
                <a:cubicBezTo>
                  <a:pt x="13656" y="873429"/>
                  <a:pt x="47762" y="771113"/>
                  <a:pt x="54591" y="750627"/>
                </a:cubicBezTo>
                <a:lnTo>
                  <a:pt x="81886" y="668740"/>
                </a:lnTo>
                <a:cubicBezTo>
                  <a:pt x="86435" y="655092"/>
                  <a:pt x="89100" y="640664"/>
                  <a:pt x="95534" y="627797"/>
                </a:cubicBezTo>
                <a:lnTo>
                  <a:pt x="122830" y="573206"/>
                </a:lnTo>
                <a:cubicBezTo>
                  <a:pt x="130841" y="533150"/>
                  <a:pt x="134386" y="500747"/>
                  <a:pt x="150125" y="464024"/>
                </a:cubicBezTo>
                <a:cubicBezTo>
                  <a:pt x="175305" y="405272"/>
                  <a:pt x="193204" y="385758"/>
                  <a:pt x="232012" y="327546"/>
                </a:cubicBezTo>
                <a:cubicBezTo>
                  <a:pt x="262535" y="281762"/>
                  <a:pt x="259206" y="276912"/>
                  <a:pt x="313898" y="245660"/>
                </a:cubicBezTo>
                <a:cubicBezTo>
                  <a:pt x="326389" y="238522"/>
                  <a:pt x="341194" y="236561"/>
                  <a:pt x="354842" y="232012"/>
                </a:cubicBezTo>
                <a:cubicBezTo>
                  <a:pt x="368490" y="218364"/>
                  <a:pt x="379726" y="201774"/>
                  <a:pt x="395785" y="191068"/>
                </a:cubicBezTo>
                <a:cubicBezTo>
                  <a:pt x="407755" y="183088"/>
                  <a:pt x="423505" y="183088"/>
                  <a:pt x="436728" y="177421"/>
                </a:cubicBezTo>
                <a:cubicBezTo>
                  <a:pt x="588749" y="112269"/>
                  <a:pt x="397223" y="182227"/>
                  <a:pt x="545910" y="136477"/>
                </a:cubicBezTo>
                <a:cubicBezTo>
                  <a:pt x="587160" y="123785"/>
                  <a:pt x="626871" y="106002"/>
                  <a:pt x="668740" y="95534"/>
                </a:cubicBezTo>
                <a:cubicBezTo>
                  <a:pt x="686937" y="90985"/>
                  <a:pt x="705365" y="87276"/>
                  <a:pt x="723331" y="81886"/>
                </a:cubicBezTo>
                <a:cubicBezTo>
                  <a:pt x="750890" y="73618"/>
                  <a:pt x="779483" y="67458"/>
                  <a:pt x="805218" y="54591"/>
                </a:cubicBezTo>
                <a:lnTo>
                  <a:pt x="914400" y="0"/>
                </a:lnTo>
                <a:cubicBezTo>
                  <a:pt x="1009934" y="4549"/>
                  <a:pt x="1105691" y="5705"/>
                  <a:pt x="1201003" y="13648"/>
                </a:cubicBezTo>
                <a:cubicBezTo>
                  <a:pt x="1215339" y="14843"/>
                  <a:pt x="1229079" y="20861"/>
                  <a:pt x="1241946" y="27295"/>
                </a:cubicBezTo>
                <a:cubicBezTo>
                  <a:pt x="1256617" y="34630"/>
                  <a:pt x="1269241" y="45492"/>
                  <a:pt x="1282889" y="54591"/>
                </a:cubicBezTo>
                <a:cubicBezTo>
                  <a:pt x="1301086" y="81886"/>
                  <a:pt x="1322809" y="107135"/>
                  <a:pt x="1337480" y="136477"/>
                </a:cubicBezTo>
                <a:cubicBezTo>
                  <a:pt x="1346579" y="154674"/>
                  <a:pt x="1352951" y="174513"/>
                  <a:pt x="1364776" y="191068"/>
                </a:cubicBezTo>
                <a:cubicBezTo>
                  <a:pt x="1375994" y="206774"/>
                  <a:pt x="1392071" y="218364"/>
                  <a:pt x="1405719" y="232012"/>
                </a:cubicBezTo>
                <a:cubicBezTo>
                  <a:pt x="1421289" y="278722"/>
                  <a:pt x="1442253" y="365550"/>
                  <a:pt x="1487606" y="395785"/>
                </a:cubicBezTo>
                <a:lnTo>
                  <a:pt x="1528549" y="423080"/>
                </a:lnTo>
                <a:cubicBezTo>
                  <a:pt x="1561032" y="520528"/>
                  <a:pt x="1531905" y="489007"/>
                  <a:pt x="1596788" y="532263"/>
                </a:cubicBezTo>
                <a:cubicBezTo>
                  <a:pt x="1653903" y="617934"/>
                  <a:pt x="1618574" y="614149"/>
                  <a:pt x="1665027" y="614149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48614" y="12954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validateName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(){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bool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bValid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txtTen.Text.Trim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if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txtTen.Text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latin typeface="Cambria" panose="02040503050406030204" pitchFamily="18" charset="0"/>
              </a:rPr>
              <a:t>""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){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bValid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false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vi-VN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errorProvider1.SetError(txtTen</a:t>
            </a:r>
            <a:r>
              <a:rPr lang="vi-VN" sz="2400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vi-VN" sz="2400" dirty="0">
                <a:solidFill>
                  <a:srgbClr val="A31515"/>
                </a:solidFill>
                <a:latin typeface="Cambria" panose="02040503050406030204" pitchFamily="18" charset="0"/>
              </a:rPr>
              <a:t>"Tên không được để trống"</a:t>
            </a:r>
            <a:r>
              <a:rPr lang="vi-VN" sz="2400" dirty="0">
                <a:solidFill>
                  <a:prstClr val="black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else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               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errorProvider1.SetError(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txtTen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mbria" panose="02040503050406030204" pitchFamily="18" charset="0"/>
              </a:rPr>
              <a:t>""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bValid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Tại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sao phải xử lý biệt lệ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cấp độ lỗi thường gặp: biên dịch, runtime, logic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checked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error, unchecked error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Tại sao phải xử lý biệt lệ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Trong quá trình thực thi phần mềm sẽ có những lỗi phát sinh mà trong quá trình coding ta đã dự đoán hoặc chưa dự đoán được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Có những lỗi được phát sinh do Application Exception hoặc do SystemException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Việc kiểm soát các biệt lệ giúp cho phần mềm tiếp tục hoạt động nếu lỗi xảy ra hoặc cũng đưa ra các gợi ý bên phía User Problem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cấp độ lỗi thường gặp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biên dịch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runtime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 logic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 – sai nghiệp vụ yêu cầu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hecked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error, unchecked error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unchecked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error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447800" y="1600200"/>
            <a:ext cx="569418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try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 Block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try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noProof="0" dirty="0" smtClean="0">
                <a:solidFill>
                  <a:srgbClr val="008000"/>
                </a:solidFill>
                <a:latin typeface="Cambria" panose="02040503050406030204" pitchFamily="18" charset="0"/>
                <a:cs typeface="Arial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8000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lang="en-US" sz="2800" b="1" kern="0" dirty="0" smtClean="0">
                <a:solidFill>
                  <a:srgbClr val="008000"/>
                </a:solidFill>
                <a:latin typeface="Cambria" panose="02040503050406030204" pitchFamily="18" charset="0"/>
                <a:cs typeface="Arial"/>
              </a:rPr>
              <a:t>//</a:t>
            </a:r>
            <a:r>
              <a:rPr lang="en-US" sz="2800" b="1" kern="0" dirty="0" smtClean="0">
                <a:solidFill>
                  <a:srgbClr val="002060"/>
                </a:solidFill>
                <a:latin typeface="Cambria" panose="02040503050406030204" pitchFamily="18" charset="0"/>
                <a:cs typeface="Arial"/>
              </a:rPr>
              <a:t>Code that may cause Exception</a:t>
            </a:r>
            <a:endParaRPr lang="en-US" sz="2800" b="1" kern="0" noProof="0" dirty="0" smtClean="0">
              <a:solidFill>
                <a:srgbClr val="002060"/>
              </a:solidFill>
              <a:latin typeface="Cambria" panose="02040503050406030204" pitchFamily="18" charset="0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noProof="0" dirty="0" smtClean="0">
                <a:solidFill>
                  <a:srgbClr val="008000"/>
                </a:solidFill>
                <a:latin typeface="Cambria" panose="02040503050406030204" pitchFamily="18" charset="0"/>
                <a:cs typeface="Arial"/>
              </a:rPr>
              <a:t>}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681984" y="1228699"/>
            <a:ext cx="2069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catch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983" y="1913819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try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{//code that may cause exception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catch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ambria" panose="02040503050406030204" pitchFamily="18" charset="0"/>
              </a:rPr>
              <a:t>ArithmeticException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ex1)</a:t>
            </a: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{//Process Exception here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catch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ambria" panose="02040503050406030204" pitchFamily="18" charset="0"/>
              </a:rPr>
              <a:t>EvaluateException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ex2)</a:t>
            </a: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{//Process Exception here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2514600" y="1191280"/>
            <a:ext cx="3648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8000"/>
                </a:solidFill>
                <a:latin typeface="Cambria" panose="02040503050406030204" pitchFamily="18" charset="0"/>
                <a:cs typeface="Arial"/>
              </a:rPr>
              <a:t>The </a:t>
            </a:r>
            <a:r>
              <a:rPr lang="en-US" sz="2800" b="1" kern="0" dirty="0" smtClean="0">
                <a:solidFill>
                  <a:srgbClr val="00B0F0"/>
                </a:solidFill>
                <a:latin typeface="Cambria" panose="02040503050406030204" pitchFamily="18" charset="0"/>
                <a:cs typeface="Arial"/>
              </a:rPr>
              <a:t>throw</a:t>
            </a:r>
            <a:r>
              <a:rPr lang="en-US" sz="2800" b="1" kern="0" dirty="0" smtClean="0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statement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5606" y="2057400"/>
            <a:ext cx="83920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if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(n &lt; 0)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{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srgbClr val="2B91AF"/>
                </a:solidFill>
                <a:latin typeface="Cambria" panose="02040503050406030204" pitchFamily="18" charset="0"/>
              </a:rPr>
              <a:t>    </a:t>
            </a:r>
            <a:r>
              <a:rPr lang="en-US" sz="2800" dirty="0" err="1" smtClean="0">
                <a:solidFill>
                  <a:srgbClr val="2B91AF"/>
                </a:solidFill>
                <a:latin typeface="Cambria" panose="02040503050406030204" pitchFamily="18" charset="0"/>
              </a:rPr>
              <a:t>ArithmeticException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ex1 =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 </a:t>
            </a:r>
          </a:p>
          <a:p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new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ambria" panose="02040503050406030204" pitchFamily="18" charset="0"/>
              </a:rPr>
              <a:t>ArithmeticException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mbria" panose="02040503050406030204" pitchFamily="18" charset="0"/>
              </a:rPr>
              <a:t>"n </a:t>
            </a:r>
            <a:endParaRPr lang="en-US" sz="2800" dirty="0" smtClean="0">
              <a:solidFill>
                <a:srgbClr val="A31515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rgbClr val="A31515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latin typeface="Cambria" panose="02040503050406030204" pitchFamily="18" charset="0"/>
              </a:rPr>
              <a:t>     must </a:t>
            </a:r>
            <a:r>
              <a:rPr lang="en-US" sz="2800" dirty="0">
                <a:solidFill>
                  <a:srgbClr val="A31515"/>
                </a:solidFill>
                <a:latin typeface="Cambria" panose="02040503050406030204" pitchFamily="18" charset="0"/>
              </a:rPr>
              <a:t>greater than Zero"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   throw</a:t>
            </a:r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ex1;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hecked error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491453" y="1119664"/>
            <a:ext cx="224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finally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mbria" panose="02040503050406030204" pitchFamily="18" charset="0"/>
                <a:cs typeface="Arial"/>
              </a:rPr>
              <a:t> Block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421" y="201546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mbria" panose="020405030504060302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finally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block contains </a:t>
            </a:r>
            <a:r>
              <a:rPr lang="en-US" sz="2800" dirty="0">
                <a:latin typeface="Cambria" panose="02040503050406030204" pitchFamily="18" charset="0"/>
              </a:rPr>
              <a:t>code that always executes, whether or not any exception </a:t>
            </a:r>
            <a:r>
              <a:rPr lang="en-US" sz="2800" dirty="0" smtClean="0">
                <a:latin typeface="Cambria" panose="02040503050406030204" pitchFamily="18" charset="0"/>
              </a:rPr>
              <a:t>occurs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3124200"/>
            <a:ext cx="548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try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r>
              <a:rPr lang="en-US" sz="2800" dirty="0" smtClean="0">
                <a:solidFill>
                  <a:srgbClr val="008000"/>
                </a:solidFill>
                <a:latin typeface="Cambria" panose="02040503050406030204" pitchFamily="18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latin typeface="Cambria" panose="02040503050406030204" pitchFamily="18" charset="0"/>
              </a:rPr>
              <a:t>code here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finally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r>
              <a:rPr lang="en-US" sz="2800" dirty="0" smtClean="0">
                <a:solidFill>
                  <a:srgbClr val="008000"/>
                </a:solidFill>
                <a:latin typeface="Cambria" panose="02040503050406030204" pitchFamily="18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latin typeface="Cambria" panose="02040503050406030204" pitchFamily="18" charset="0"/>
              </a:rPr>
              <a:t>do something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449</Words>
  <Application>Microsoft Office PowerPoint</Application>
  <PresentationFormat>On-screen Show (4:3)</PresentationFormat>
  <Paragraphs>115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653</cp:revision>
  <dcterms:created xsi:type="dcterms:W3CDTF">2011-04-06T04:04:31Z</dcterms:created>
  <dcterms:modified xsi:type="dcterms:W3CDTF">2016-10-08T04:23:31Z</dcterms:modified>
</cp:coreProperties>
</file>