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790" autoAdjust="0"/>
  </p:normalViewPr>
  <p:slideViewPr>
    <p:cSldViewPr>
      <p:cViewPr varScale="1">
        <p:scale>
          <a:sx n="89" d="100"/>
          <a:sy n="89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Chuỗi và các thao tác trên chuỗi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5344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Mảng các ký tự thuộc kiểu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Kiểu trong .NET framework: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System.String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Khai báo chuỗi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string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str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"Text"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Chuỗi với ký tự đặc biệt (escape character)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Tab: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"\t"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Xuống hàng: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"\n"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Backslash: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"\\"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Khai báo nguyên văn: thêm dấu ‘@’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string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str2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@"C:\Windows"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Chuyển đổi sang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ToString(): trả về chuỗi ứng với nội dung của biến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int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i = 1;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string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str = i.ToString();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Convert.ToString(obj)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int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i = 1;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string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str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Convert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.ToString(i);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Thao tác với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ToCharArray()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hoặc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[]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: Trả về mảng các ký tự trong chuỗi</a:t>
            </a:r>
          </a:p>
          <a:p>
            <a:pPr marL="32004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string</a:t>
            </a:r>
            <a:r>
              <a: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str1 = </a:t>
            </a:r>
            <a:r>
              <a: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"Hello"</a:t>
            </a:r>
            <a:r>
              <a: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;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32004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//Tra ve ky tu 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320040" marR="0" lvl="2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char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ch1 = str1.ToCharArray()[1];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.WriteLine(ch1);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Length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: Trả về độ dài chuỗi (số ký tự)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string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str1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"Text"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int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i = str1.Length; //i = 4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9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04800" y="1219200"/>
          <a:ext cx="8610600" cy="522375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28800"/>
                <a:gridCol w="6781800"/>
              </a:tblGrid>
              <a:tr h="330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Tên hàm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9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CompareTo( 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So sánh chuỗi đang xét với chuỗi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 Trả về 0 nếu hai chuỗi bằng nhau, 1 nếu lớn hơn và -1 nếu nhỏ hơn.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 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int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i;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i = 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i = s.CompareTo(</a:t>
                      </a:r>
                      <a:r>
                        <a:rPr lang="it-IT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</a:t>
                      </a: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it-IT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i = 0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i = s.CompareTo(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9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bool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Contains(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 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True nếu trong chuỗi đang xét có chứa chuỗi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trả về False nếu ngược lại.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bool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i;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True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i = s.Constains(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"lo"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381000" y="1066800"/>
          <a:ext cx="8458200" cy="5486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57400"/>
                <a:gridCol w="6400800"/>
              </a:tblGrid>
              <a:tr h="3163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void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CopyTo(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sourceIndex,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[] destination,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destinationIndex,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count)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Copy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count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ký tự bắt đầu từ vị trí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sourceIndex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trong chuỗi vào mảng ký tự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destination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bắt đầu tại vị trí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destinationIndex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char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[] ch =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new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char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[5];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ch[0]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'a'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ch[1]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'b'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s.CopyTo(1, ch, 2, 3);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mảng ký tự ch là "abell"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.WriteLine(ch);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13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bool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EndsWith(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8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True nếu chuỗi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là chuỗi con kết thúc (nằm ở cuối) của chuỗi đang xét.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bool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b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b = True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b = s.EndsWith(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"lo"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2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81000" y="1143000"/>
          <a:ext cx="8458200" cy="5364480"/>
        </p:xfrm>
        <a:graphic>
          <a:graphicData uri="http://schemas.openxmlformats.org/drawingml/2006/table">
            <a:tbl>
              <a:tblPr lastRow="1" lastCol="1" bandRow="1" bandCol="1"/>
              <a:tblGrid>
                <a:gridCol w="1784758"/>
                <a:gridCol w="6673442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static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Format(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format, Object arg0, Object arg1, Object arg2)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được xây dựng từ chuỗi </a:t>
                      </a:r>
                      <a:r>
                        <a:rPr lang="en-US" sz="16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FormatStr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bằng cách thay thế các vị trí {&lt;value i&gt;:&lt;kiểu format&gt;} trong </a:t>
                      </a:r>
                      <a:r>
                        <a:rPr lang="en-US" sz="16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FormatStr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thành các giá trị </a:t>
                      </a:r>
                      <a:r>
                        <a:rPr lang="en-US" sz="16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value1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</a:t>
                      </a:r>
                      <a:r>
                        <a:rPr lang="en-US" sz="16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value2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… tương ứng.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</a:t>
                      </a:r>
                      <a:endParaRPr lang="en-US" sz="1600" smtClean="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</a:t>
                      </a:r>
                      <a:r>
                        <a:rPr lang="en-US" sz="16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6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 = </a:t>
                      </a:r>
                      <a:r>
                        <a:rPr lang="en-US" sz="16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int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n;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n = 14;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</a:t>
                      </a:r>
                      <a:r>
                        <a:rPr lang="en-US" sz="16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Giá trị n = 14.00, căn bậc 2 là 3.74"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.Format(</a:t>
                      </a:r>
                      <a:r>
                        <a:rPr lang="en-US" sz="16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"Giá trị n = {0:N}, căn bậc 2 là {1:N}"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n, Math.Sqrt(n));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.WriteLine(s);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</a:t>
                      </a:r>
                      <a:r>
                        <a:rPr lang="en-US" sz="16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Giá thành sản phẩm = $200.00"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.Format(</a:t>
                      </a:r>
                      <a:r>
                        <a:rPr lang="en-US" sz="16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"Giá thành sản phẩm = {0:C}"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200);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.WriteLine(s);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DateTime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date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new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DateTime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(2011, 2, 2, 1, 1, 1, 511);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</a:t>
                      </a:r>
                      <a:r>
                        <a:rPr lang="en-US" sz="16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</a:t>
                      </a:r>
                      <a:r>
                        <a:rPr lang="en-US" sz="16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Today is Monday, February 2, 2011"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s =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.Format(</a:t>
                      </a:r>
                      <a:r>
                        <a:rPr lang="en-US" sz="16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"Today is {0:D}"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date);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6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.WriteLine(s</a:t>
                      </a:r>
                      <a:r>
                        <a:rPr lang="en-US" sz="16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  <a:p>
                      <a:endParaRPr lang="en-US" sz="160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s = </a:t>
                      </a:r>
                      <a:r>
                        <a:rPr lang="en-US" sz="160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.Format(</a:t>
                      </a:r>
                      <a:r>
                        <a:rPr lang="en-US" sz="160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"{0:dd/MM/yyyy HH:mm:ss}"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 </a:t>
                      </a:r>
                    </a:p>
                    <a:p>
                      <a:r>
                        <a:rPr lang="en-US" sz="160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160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.Now);</a:t>
                      </a:r>
                    </a:p>
                    <a:p>
                      <a:r>
                        <a:rPr lang="en-US" sz="1600" baseline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.WriteLine(s);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304800" y="1036320"/>
          <a:ext cx="8534400" cy="5516880"/>
        </p:xfrm>
        <a:graphic>
          <a:graphicData uri="http://schemas.openxmlformats.org/drawingml/2006/table">
            <a:tbl>
              <a:tblPr lastRow="1" lastCol="1" bandRow="1" bandCol="1"/>
              <a:tblGrid>
                <a:gridCol w="2133600"/>
                <a:gridCol w="6400800"/>
              </a:tblGrid>
              <a:tr h="13821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bool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Equals(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8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True nếu chuỗi đang xét bằng với chuỗi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ngược lại trả về False.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bool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b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b = True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b = s.Equals(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821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Insert(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startIndex,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mới được xây dựng từ chuỗi ban đầu bằng cách chèn vào chuỗi ban đầu tại vị trí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startIndex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chuỗi con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 !"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val = 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"everybody"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en-US" sz="19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//Trả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về </a:t>
                      </a:r>
                      <a:r>
                        <a:rPr lang="en-US" sz="19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Helloeverybody !"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s = s.Insert(5, val);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.WriteLine(s);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39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IndexOf(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char/string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vị trí xuất hiện đầu tiên của ký tự hoặc chuỗi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trong chuỗi. Trả về -1 nếu không tìm thấy.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none" strike="noStrike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 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81000" y="1029872"/>
          <a:ext cx="8763000" cy="5599528"/>
        </p:xfrm>
        <a:graphic>
          <a:graphicData uri="http://schemas.openxmlformats.org/drawingml/2006/table">
            <a:tbl>
              <a:tblPr lastRow="1" lastCol="1" bandRow="1" bandCol="1"/>
              <a:tblGrid>
                <a:gridCol w="2057400"/>
                <a:gridCol w="6705600"/>
              </a:tblGrid>
              <a:tr h="3132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IndexOf(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char/string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startIndex)</a:t>
                      </a:r>
                      <a:r>
                        <a:rPr lang="en-US" sz="18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vị trí xuất hiện đầu tiên của ký tự hoặc chuỗi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trong chuỗi kể từ vị trí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startIndex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 Trả về -1 nếu không tìm thấy.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19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 everybody !"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int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i = 0;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it-IT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i = 1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i = s.IndexOf(</a:t>
                      </a:r>
                      <a:r>
                        <a:rPr lang="it-IT" sz="19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"e"</a:t>
                      </a: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it-IT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i = 6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i = s.IndexOf(</a:t>
                      </a:r>
                      <a:r>
                        <a:rPr lang="it-IT" sz="19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"e"</a:t>
                      </a: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i + 1);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i = 8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    i = s.IndexOf(</a:t>
                      </a:r>
                      <a:r>
                        <a:rPr lang="it-IT" sz="19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"e"</a:t>
                      </a:r>
                      <a:r>
                        <a:rPr lang="it-IT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i + 1);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84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LastIndexOf(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char/string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value)</a:t>
                      </a:r>
                      <a:r>
                        <a:rPr lang="en-US" sz="16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IndexOf, nhưng trả về vị trí xuất hiện cuối cùng.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LastIndexOf(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char/string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value, </a:t>
                      </a: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startIndex)</a:t>
                      </a:r>
                      <a:r>
                        <a:rPr lang="en-US" sz="16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6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IndexOf, nhưng trả về vị trí xuất hiện cuối cùng.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304800" y="1066800"/>
          <a:ext cx="8534400" cy="5181600"/>
        </p:xfrm>
        <a:graphic>
          <a:graphicData uri="http://schemas.openxmlformats.org/drawingml/2006/table">
            <a:tbl>
              <a:tblPr bandRow="1" bandCol="1"/>
              <a:tblGrid>
                <a:gridCol w="2017221"/>
                <a:gridCol w="6517179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PadLeft(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width)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đã được canh lề trái. Thao tác canh lề như sau: tạo chuỗi mới gồm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width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ký tự, đặt chuỗi ban đầu vào bên phải chuỗi mới, các ký tự khoảng trắng sẽ được chen vào các vị trí còn trống bên trái trong chuỗi mới.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"Hello!"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s_leftaligned;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Trả về chuỗi "    Hello!"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s_leftaligned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= s.PadLeft(10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            </a:t>
                      </a:r>
                      <a:r>
                        <a:rPr lang="en-US" sz="20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.WriteLine(s_leftaligned);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PadLeft(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width,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ch)</a:t>
                      </a:r>
                      <a:r>
                        <a:rPr lang="en-US" sz="18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PadLeft ở trên, nhưng thay vì sử dụng các ký tự khoảng trắng, các ký tự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ch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sẽ được sử dụng.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"Hello!"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s_leftaligned;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Trả về chuỗi "****Hello!"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s_leftaligned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= s.PadLeft(10,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'*'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228600" y="990600"/>
          <a:ext cx="8686800" cy="5622713"/>
        </p:xfrm>
        <a:graphic>
          <a:graphicData uri="http://schemas.openxmlformats.org/drawingml/2006/table">
            <a:tbl>
              <a:tblPr lastRow="1" bandRow="1" bandCol="1"/>
              <a:tblGrid>
                <a:gridCol w="2760292"/>
                <a:gridCol w="5926508"/>
              </a:tblGrid>
              <a:tr h="601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PadRight(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width)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PadLeft, nhưng canh lề phải.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PadRight(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width,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ch)</a:t>
                      </a:r>
                      <a:r>
                        <a:rPr lang="en-US" sz="18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PadLeft, nhưng canh lề phải.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39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Remove(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startIndex,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count)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được xây dựng bằng cách bỏ đi trong chuỗi ban đầu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count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ký tự bắt đầu từ vị trí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startIndex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"Hello!!!";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chuỗi "Hell!"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s = s.Remove(4, 3);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039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Replace(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oldStr,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newStr)</a:t>
                      </a:r>
                      <a:r>
                        <a:rPr lang="en-US" sz="18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được xây dựng bằng cách thay thế các chuỗi con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oldStr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trong chuỗi ban đầu bằng các chuỗi con </a:t>
                      </a:r>
                      <a:r>
                        <a:rPr lang="en-US" sz="19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newStr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  </a:t>
                      </a:r>
                      <a:r>
                        <a:rPr lang="en-US" sz="19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19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chuỗi "Hero";</a:t>
                      </a:r>
                      <a:endParaRPr lang="en-US" sz="19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s = s.Replace(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"ll"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</a:t>
                      </a:r>
                      <a:r>
                        <a:rPr lang="en-US" sz="19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"r"</a:t>
                      </a:r>
                      <a:r>
                        <a:rPr lang="en-US" sz="19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8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Ký tự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Chuỗi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Các thao tác trên chuỗi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609600" y="1600200"/>
          <a:ext cx="7772400" cy="309154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48000"/>
                <a:gridCol w="4724400"/>
              </a:tblGrid>
              <a:tr h="6531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bool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StartsWith(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value)</a:t>
                      </a:r>
                      <a:r>
                        <a:rPr lang="en-US" sz="2000" b="1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Ngược lại với hàm EndsWith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76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Substring(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startIdx,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int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count)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con trong chuỗi ban đầu, bắt đầu từ vị trí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startIdx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và có độ dài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count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ký tự.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s = </a:t>
                      </a:r>
                      <a:r>
                        <a:rPr lang="en-US" sz="2000">
                          <a:solidFill>
                            <a:srgbClr val="8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"Hello";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</a:t>
                      </a:r>
                      <a:r>
                        <a:rPr lang="en-US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 Trả về chuỗi "ell";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 s = s.Substring(1, 3);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 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13976" y="1295400"/>
          <a:ext cx="7924800" cy="4724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45037"/>
                <a:gridCol w="4979763"/>
              </a:tblGrid>
              <a:tr h="858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ToLower()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có kiểu chữ thường từ chuỗi ban đầu.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8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ToUpper()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có kiểu chữ hoa từ chuỗi ban đầu.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88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Trim()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Trả về chuỗi mới sau khi bỏ đi các ký tự khoảng trắng ở đầu và cuối của chuỗi ban đầu. Tương tự hàm Trim trong thư viện hàm của VB.Net.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8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TrimEnd()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Trim, nhưng chỉ bỏ đi các ký tự khoảng trắng ở cuối.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89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TrimStart()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 Tương tự hàm Trim, nhưng chỉ bỏ đi các ký tự khoảng trắng ở đầu.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3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Các hàm xử lý Chuỗi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633310" y="1143000"/>
          <a:ext cx="8001000" cy="4876800"/>
        </p:xfrm>
        <a:graphic>
          <a:graphicData uri="http://schemas.openxmlformats.org/drawingml/2006/table">
            <a:tbl>
              <a:tblPr lastRow="1" lastCol="1" bandRow="1" bandCol="1"/>
              <a:tblGrid>
                <a:gridCol w="1981200"/>
                <a:gridCol w="6019800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[] Split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sz="18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params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char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[] separator)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dung: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Trả về mảng các chuỗi con được phân cách bởi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separator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	</a:t>
                      </a: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"mot,hai,ba"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</a:t>
                      </a:r>
                      <a:r>
                        <a:rPr lang="it-IT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//Tra ve mang gom {"mot", "hai", "ba"}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[] str2 = str.Split(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','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      </a:t>
                      </a:r>
                      <a:r>
                        <a:rPr lang="en-US" sz="2000">
                          <a:solidFill>
                            <a:srgbClr val="2B91A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Console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.WriteLine(str2[1]);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static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Join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sz="18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separator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, </a:t>
                      </a:r>
                      <a:r>
                        <a:rPr lang="en-US" sz="18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[] value)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Nội dung: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Nối các chuỗi trong mảng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value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thành 1 chuỗi, phân cách bởi </a:t>
                      </a:r>
                      <a:r>
                        <a:rPr lang="en-US" sz="2000" i="1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separator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Ví dụ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[] mang =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new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[3];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mang[0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] = 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"mot"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mang[1</a:t>
                      </a: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] = </a:t>
                      </a:r>
                      <a:r>
                        <a:rPr lang="it-IT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"hai"</a:t>
                      </a: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mang[2</a:t>
                      </a: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] = </a:t>
                      </a:r>
                      <a:r>
                        <a:rPr lang="it-IT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"ba"</a:t>
                      </a:r>
                      <a:r>
                        <a:rPr lang="it-IT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;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smtClean="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//</a:t>
                      </a:r>
                      <a:r>
                        <a:rPr lang="it-IT" sz="2000">
                          <a:solidFill>
                            <a:srgbClr val="008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Tra ve chuoi "mot*hai*ba"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 smtClean="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 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 = 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string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.Join(</a:t>
                      </a:r>
                      <a:r>
                        <a:rPr lang="en-US" sz="2000">
                          <a:solidFill>
                            <a:srgbClr val="A31515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"*"</a:t>
                      </a: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Times New Roman"/>
                        </a:rPr>
                        <a:t>, mang);</a:t>
                      </a:r>
                    </a:p>
                  </a:txBody>
                  <a:tcPr marL="68580" marR="68580" marT="0" marB="0">
                    <a:lnL w="12700" cmpd="sng">
                      <a:solidFill>
                        <a:srgbClr val="000066"/>
                      </a:solidFill>
                    </a:lnL>
                    <a:lnR w="12700" cmpd="sng">
                      <a:solidFill>
                        <a:srgbClr val="000066"/>
                      </a:solidFill>
                    </a:lnR>
                    <a:lnT w="12700" cmpd="sng">
                      <a:solidFill>
                        <a:srgbClr val="000066"/>
                      </a:solidFill>
                    </a:lnT>
                    <a:lnB w="12700" cmpd="sng">
                      <a:solidFill>
                        <a:srgbClr val="00006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0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Kiểu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Lưu trữ ký tự Unicode 16-bit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Kiểu trong .NET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framework: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System.Char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Miền giá trị: [0, 65535]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Cách khai báo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Khai báo ký tự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ch1 = 'a';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Chuyển từ số nguyên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ch2 = (char) 65; // Ký tự ‘A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’   65=&gt;ASCII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Chú ý: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Sử dụng dấu nháy đơn để khai báo kiểu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Chuyển đổi kiểu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char.Parse(string)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Convert.ToChar(string)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Chú ý: Chuỗi đưa vào chuyển đổi chỉ có 1 ký tự.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ch1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Convert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.ToChar(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"a"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); // ch1 = ‘a’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ch1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Convert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.ToChar(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"aa"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);  // báo lỗi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So sánh kiểu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Compare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: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So sánh 2 ký tự, trả về hiệu số giữa ký tự so sánh và ký tự được so sánh.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dụ:</a:t>
            </a:r>
          </a:p>
          <a:p>
            <a:pPr marL="59436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ch1 = 'A';</a:t>
            </a:r>
          </a:p>
          <a:p>
            <a:pPr marL="59436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ch2 = 'B';</a:t>
            </a:r>
          </a:p>
          <a:p>
            <a:pPr marL="59436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Console.WriteLine(ch1.CompareTo(ch2));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Kết quả: -1 (ký tự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nhỏ hơn 1 so với ký tự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ch2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0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2 ký tự bằng nhau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anose="05000000000000000000" pitchFamily="2" charset="2"/>
              </a:rPr>
              <a:t>&lt;0ch1 &lt; ch2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&gt;0ch1&gt;ch2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So sánh kiểu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Equals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: nếu 2 ký tự bằng nhau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False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: nếu 2 ký tự không bằng nhau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ch1 = 'A';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ch2 = (char)65;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 ch3 = 'B';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Console.WriteLine(ch1.Equals(ch2)); //Kết quả ‘True’</a:t>
            </a:r>
          </a:p>
          <a:p>
            <a:pPr marL="32004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Console.WriteLine(ch1.Equals(ch3)); //Kết quả ‘False’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Kiểm tra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Char.IsDigit(ch):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nếu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chữ số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Char.IsLetter(ch):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nếu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chữ cái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Char.IsNumeric(ch):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nếu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chữ số Unicode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Char.IsWhiteSpace(ch):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nếu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khoảng trắng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Char.IsLower(ch):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nếu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chữ thường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Char.IsUpper(ch):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True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nếu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ch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chữ hoa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Kiểm tra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5344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.IsDigit(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'1'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//True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.IsDigit(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'½'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.IsNumber(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'½'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//True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.IsNumber(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'2'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//True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.IsLetter(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'1'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.IsLower(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'A'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.IsUpper(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'a'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//False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.IsWhiteSpace(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  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 //True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Thao tác với ký tự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076325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Char.ToLower(char)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Chuyển ký tự từ chữ hoa sang chữ thường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ch1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'A'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.ToLower(ch1));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Kết quả: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anose="02040503050406030204" pitchFamily="18" charset="0"/>
              </a:rPr>
              <a:t>Char.ToUpper(char):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</a:rPr>
              <a:t>Chuyển ký tự từ chữ thường sang chữ hoa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 ch1 =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</a:rPr>
              <a:t>'a'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Console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.WriteLine(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mbria" panose="02040503050406030204" pitchFamily="18" charset="0"/>
              </a:rPr>
              <a:t>Char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.ToUpper(ch1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));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rPr>
              <a:t>Kết quả: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1884</Words>
  <Application>Microsoft Office PowerPoint</Application>
  <PresentationFormat>On-screen Show (4:3)</PresentationFormat>
  <Paragraphs>266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658</cp:revision>
  <dcterms:created xsi:type="dcterms:W3CDTF">2011-04-06T04:04:31Z</dcterms:created>
  <dcterms:modified xsi:type="dcterms:W3CDTF">2016-10-15T05:09:18Z</dcterms:modified>
</cp:coreProperties>
</file>