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62" r:id="rId3"/>
    <p:sldId id="263"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6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426" autoAdjust="0"/>
    <p:restoredTop sz="95578" autoAdjust="0"/>
  </p:normalViewPr>
  <p:slideViewPr>
    <p:cSldViewPr>
      <p:cViewPr varScale="1">
        <p:scale>
          <a:sx n="94" d="100"/>
          <a:sy n="94" d="100"/>
        </p:scale>
        <p:origin x="414" y="5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936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15/10/2016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34</a:t>
            </a:fld>
            <a:endParaRPr lang="en-US"/>
          </a:p>
        </p:txBody>
      </p:sp>
    </p:spTree>
    <p:extLst>
      <p:ext uri="{BB962C8B-B14F-4D97-AF65-F5344CB8AC3E}">
        <p14:creationId xmlns:p14="http://schemas.microsoft.com/office/powerpoint/2010/main" val="142786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mailto:duythanhcse@gmail.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15/10/2016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15/10/2016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15/10/2016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11"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12" name="Rectangle 11"/>
          <p:cNvSpPr>
            <a:spLocks noChangeArrowheads="1"/>
          </p:cNvSpPr>
          <p:nvPr userDrawn="1"/>
        </p:nvSpPr>
        <p:spPr bwMode="auto">
          <a:xfrm>
            <a:off x="0" y="0"/>
            <a:ext cx="9144000" cy="42473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smtClean="0">
                <a:solidFill>
                  <a:schemeClr val="tx2"/>
                </a:solidFill>
                <a:latin typeface="Cambria" panose="02040503050406030204" pitchFamily="18" charset="0"/>
              </a:rPr>
              <a:t>Lập</a:t>
            </a:r>
            <a:r>
              <a:rPr lang="en-US" sz="1400" b="1" baseline="0" smtClean="0">
                <a:solidFill>
                  <a:schemeClr val="tx2"/>
                </a:solidFill>
                <a:latin typeface="Cambria" panose="02040503050406030204" pitchFamily="18" charset="0"/>
              </a:rPr>
              <a:t> trình C# trong 5 tuần</a:t>
            </a:r>
            <a:endParaRPr lang="en-US" sz="1400" b="1" baseline="0" smtClean="0">
              <a:solidFill>
                <a:srgbClr val="0070C0"/>
              </a:solidFill>
              <a:latin typeface="Cambria" panose="02040503050406030204" pitchFamily="18" charset="0"/>
              <a:cs typeface="Times New Roman" pitchFamily="18" charset="0"/>
            </a:endParaRPr>
          </a:p>
        </p:txBody>
      </p:sp>
      <p:sp>
        <p:nvSpPr>
          <p:cNvPr id="3" name="TextBox 2"/>
          <p:cNvSpPr txBox="1"/>
          <p:nvPr userDrawn="1"/>
        </p:nvSpPr>
        <p:spPr>
          <a:xfrm>
            <a:off x="-76200" y="6565612"/>
            <a:ext cx="4619406" cy="292388"/>
          </a:xfrm>
          <a:prstGeom prst="rect">
            <a:avLst/>
          </a:prstGeom>
          <a:noFill/>
        </p:spPr>
        <p:txBody>
          <a:bodyPr wrap="none" rtlCol="0">
            <a:spAutoFit/>
          </a:bodyPr>
          <a:lstStyle/>
          <a:p>
            <a:pPr algn="ctr"/>
            <a:r>
              <a:rPr lang="en-US" sz="1300" b="1" smtClean="0">
                <a:solidFill>
                  <a:srgbClr val="002060"/>
                </a:solidFill>
                <a:latin typeface="Cambria" panose="02040503050406030204" pitchFamily="18" charset="0"/>
              </a:rPr>
              <a:t>Trần</a:t>
            </a:r>
            <a:r>
              <a:rPr lang="en-US" sz="1300" b="1" baseline="0" smtClean="0">
                <a:solidFill>
                  <a:srgbClr val="002060"/>
                </a:solidFill>
                <a:latin typeface="Cambria" panose="02040503050406030204" pitchFamily="18" charset="0"/>
              </a:rPr>
              <a:t> Duy Thanh – </a:t>
            </a:r>
            <a:r>
              <a:rPr lang="en-US" sz="1300" b="1" baseline="0" smtClean="0">
                <a:solidFill>
                  <a:srgbClr val="002060"/>
                </a:solidFill>
                <a:latin typeface="Cambria" panose="02040503050406030204" pitchFamily="18" charset="0"/>
                <a:hlinkClick r:id="rId2"/>
              </a:rPr>
              <a:t>duythanhcse@gmail.com</a:t>
            </a:r>
            <a:r>
              <a:rPr lang="en-US" sz="1300" b="1" baseline="0" smtClean="0">
                <a:solidFill>
                  <a:srgbClr val="002060"/>
                </a:solidFill>
                <a:latin typeface="Cambria" panose="02040503050406030204" pitchFamily="18" charset="0"/>
              </a:rPr>
              <a:t> - 0987773061</a:t>
            </a:r>
            <a:endParaRPr lang="en-US" sz="1300" b="1">
              <a:solidFill>
                <a:srgbClr val="002060"/>
              </a:solidFill>
              <a:latin typeface="Cambria" panose="02040503050406030204" pitchFamily="18" charset="0"/>
            </a:endParaRPr>
          </a:p>
        </p:txBody>
      </p:sp>
      <p:sp>
        <p:nvSpPr>
          <p:cNvPr id="4" name="TextBox 3"/>
          <p:cNvSpPr txBox="1"/>
          <p:nvPr userDrawn="1"/>
        </p:nvSpPr>
        <p:spPr>
          <a:xfrm>
            <a:off x="17249"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smtClean="0">
                <a:solidFill>
                  <a:srgbClr val="002060"/>
                </a:solidFill>
                <a:effectLst/>
                <a:latin typeface="Cambria" panose="02040503050406030204" pitchFamily="18" charset="0"/>
                <a:ea typeface="+mn-ea"/>
                <a:cs typeface="+mn-cs"/>
              </a:rPr>
              <a:t>Working Hard &amp; Smart today for a better tomorrow</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15/10/2016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15/10/2016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15/10/2016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15/10/2016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15/10/2016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15/10/2016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15/10/2016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15/10/2016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1143000" y="2644775"/>
            <a:ext cx="7239000" cy="631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en-US" kern="0" smtClean="0">
                <a:solidFill>
                  <a:srgbClr val="002060"/>
                </a:solidFill>
                <a:latin typeface="Cambria" panose="02040503050406030204" pitchFamily="18" charset="0"/>
              </a:rPr>
              <a:t>Xử lý mảng trong C#</a:t>
            </a:r>
            <a:endParaRPr kumimoji="0" lang="en-US" sz="4800" b="1" i="0" u="none" strike="noStrike" kern="0" cap="none" spc="0" normalizeH="0" baseline="0" noProof="0">
              <a:ln>
                <a:noFill/>
              </a:ln>
              <a:solidFill>
                <a:srgbClr val="002060"/>
              </a:solidFill>
              <a:effectLst/>
              <a:uLnTx/>
              <a:uFillTx/>
              <a:latin typeface="Cambria" panose="02040503050406030204" pitchFamily="18"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0" y="4572000"/>
            <a:ext cx="2144973" cy="170096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 y="4890800"/>
            <a:ext cx="2728882" cy="1063359"/>
          </a:xfrm>
          <a:prstGeom prst="rect">
            <a:avLst/>
          </a:prstGeom>
        </p:spPr>
      </p:pic>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Duyệt Mảng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22" name="Content Placeholder 2"/>
          <p:cNvSpPr txBox="1">
            <a:spLocks/>
          </p:cNvSpPr>
          <p:nvPr/>
        </p:nvSpPr>
        <p:spPr bwMode="auto">
          <a:xfrm>
            <a:off x="512600" y="1066800"/>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3200" b="0" i="0" u="none" strike="noStrike" kern="0" cap="none" spc="0" normalizeH="0" baseline="0" noProof="0" smtClean="0">
                <a:ln>
                  <a:noFill/>
                </a:ln>
                <a:solidFill>
                  <a:srgbClr val="002060"/>
                </a:solidFill>
                <a:effectLst/>
                <a:uLnTx/>
                <a:uFillTx/>
                <a:latin typeface="Cambria" panose="02040503050406030204" pitchFamily="18" charset="0"/>
              </a:rPr>
              <a:t>Dùng vòng lặp for</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3200" b="0" i="0" u="none" strike="noStrike" kern="0" cap="none" spc="0" normalizeH="0" baseline="0" noProof="0" smtClean="0">
                <a:ln>
                  <a:noFill/>
                </a:ln>
                <a:solidFill>
                  <a:srgbClr val="002060"/>
                </a:solidFill>
                <a:effectLst/>
                <a:uLnTx/>
                <a:uFillTx/>
                <a:latin typeface="Cambria" panose="02040503050406030204" pitchFamily="18" charset="0"/>
              </a:rPr>
              <a:t>Ví dụ duyệt mảng diem</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None/>
              <a:tabLst/>
              <a:defRPr/>
            </a:pPr>
            <a:r>
              <a:rPr kumimoji="0" lang="nn-NO" sz="2200" b="1" i="0" u="none" strike="noStrike" kern="0" cap="none" spc="0" normalizeH="0" baseline="0" noProof="0" smtClean="0">
                <a:ln>
                  <a:noFill/>
                </a:ln>
                <a:solidFill>
                  <a:srgbClr val="002060"/>
                </a:solidFill>
                <a:effectLst/>
                <a:uLnTx/>
                <a:uFillTx/>
                <a:latin typeface="Cambria" panose="02040503050406030204" pitchFamily="18" charset="0"/>
              </a:rPr>
              <a:t>for (int i = 0; i </a:t>
            </a:r>
            <a:r>
              <a:rPr kumimoji="0" lang="nn-NO" sz="2200" b="1" i="0" u="none" strike="noStrike" kern="0" cap="none" spc="0" normalizeH="0" baseline="0" noProof="0" smtClean="0">
                <a:ln>
                  <a:noFill/>
                </a:ln>
                <a:solidFill>
                  <a:srgbClr val="002060"/>
                </a:solidFill>
                <a:effectLst/>
                <a:uLnTx/>
                <a:uFillTx/>
                <a:latin typeface="Cambria" panose="02040503050406030204" pitchFamily="18" charset="0"/>
              </a:rPr>
              <a:t>&lt; </a:t>
            </a:r>
            <a:r>
              <a:rPr kumimoji="0" lang="nn-NO" sz="2200" b="1" i="0" u="none" strike="noStrike" kern="0" cap="none" spc="0" normalizeH="0" baseline="0" noProof="0" smtClean="0">
                <a:ln>
                  <a:noFill/>
                </a:ln>
                <a:solidFill>
                  <a:srgbClr val="002060"/>
                </a:solidFill>
                <a:effectLst/>
                <a:uLnTx/>
                <a:uFillTx/>
                <a:latin typeface="Cambria" panose="02040503050406030204" pitchFamily="18" charset="0"/>
              </a:rPr>
              <a:t>diem.Length; i++)</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None/>
              <a:tabLst/>
              <a:defRPr/>
            </a:pPr>
            <a:r>
              <a:rPr kumimoji="0" lang="en-US" sz="2200" b="1" i="0" u="none" strike="noStrike" kern="0" cap="none" spc="0" normalizeH="0" baseline="0" noProof="0" smtClean="0">
                <a:ln>
                  <a:noFill/>
                </a:ln>
                <a:solidFill>
                  <a:srgbClr val="002060"/>
                </a:solidFill>
                <a:effectLst/>
                <a:uLnTx/>
                <a:uFillTx/>
                <a:latin typeface="Cambria" panose="02040503050406030204" pitchFamily="18" charset="0"/>
              </a:rPr>
              <a:t>{</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None/>
              <a:tabLst/>
              <a:defRPr/>
            </a:pPr>
            <a:r>
              <a:rPr kumimoji="0" lang="en-US" sz="2200" b="1" i="0" u="none" strike="noStrike" kern="0" cap="none" spc="0" normalizeH="0" baseline="0" noProof="0" smtClean="0">
                <a:ln>
                  <a:noFill/>
                </a:ln>
                <a:solidFill>
                  <a:srgbClr val="002060"/>
                </a:solidFill>
                <a:effectLst/>
                <a:uLnTx/>
                <a:uFillTx/>
                <a:latin typeface="Cambria" panose="02040503050406030204" pitchFamily="18" charset="0"/>
              </a:rPr>
              <a:t>	Console.WriteLine(diem[i].ToString());</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None/>
              <a:tabLst/>
              <a:defRPr/>
            </a:pPr>
            <a:r>
              <a:rPr kumimoji="0" lang="en-US" sz="2200" b="1" i="0" u="none" strike="noStrike" kern="0" cap="none" spc="0" normalizeH="0" baseline="0" noProof="0" smtClean="0">
                <a:ln>
                  <a:noFill/>
                </a:ln>
                <a:solidFill>
                  <a:srgbClr val="002060"/>
                </a:solidFill>
                <a:effectLst/>
                <a:uLnTx/>
                <a:uFillTx/>
                <a:latin typeface="Cambria" panose="02040503050406030204" pitchFamily="18" charset="0"/>
              </a:rPr>
              <a:t>}</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3200" b="0" i="0" u="none" strike="noStrike" kern="0" cap="none" spc="0" normalizeH="0" baseline="0" noProof="0" smtClean="0">
                <a:ln>
                  <a:noFill/>
                </a:ln>
                <a:solidFill>
                  <a:srgbClr val="002060"/>
                </a:solidFill>
                <a:effectLst/>
                <a:uLnTx/>
                <a:uFillTx/>
                <a:latin typeface="Cambria" panose="02040503050406030204" pitchFamily="18" charset="0"/>
              </a:rPr>
              <a:t>Duyệt và gán phần tử</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None/>
              <a:tabLst/>
              <a:defRPr/>
            </a:pPr>
            <a:r>
              <a:rPr kumimoji="0" lang="nn-NO" sz="2400" b="1" i="0" u="none" strike="noStrike" kern="0" cap="none" spc="0" normalizeH="0" baseline="0" noProof="0" smtClean="0">
                <a:ln>
                  <a:noFill/>
                </a:ln>
                <a:solidFill>
                  <a:srgbClr val="002060"/>
                </a:solidFill>
                <a:effectLst/>
                <a:uLnTx/>
                <a:uFillTx/>
                <a:latin typeface="Cambria" panose="02040503050406030204" pitchFamily="18" charset="0"/>
              </a:rPr>
              <a:t>for (int i = 0; i &lt; diem.Length; i++)</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None/>
              <a:tabLst/>
              <a:defRPr/>
            </a:pPr>
            <a:r>
              <a:rPr kumimoji="0" lang="en-US" sz="2400" b="1" i="0" u="none" strike="noStrike" kern="0" cap="none" spc="0" normalizeH="0" baseline="0" noProof="0" smtClean="0">
                <a:ln>
                  <a:noFill/>
                </a:ln>
                <a:solidFill>
                  <a:srgbClr val="002060"/>
                </a:solidFill>
                <a:effectLst/>
                <a:uLnTx/>
                <a:uFillTx/>
                <a:latin typeface="Cambria" panose="02040503050406030204" pitchFamily="18" charset="0"/>
              </a:rPr>
              <a:t>{</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None/>
              <a:tabLst/>
              <a:defRPr/>
            </a:pPr>
            <a:r>
              <a:rPr kumimoji="0" lang="en-US" sz="2400" b="1" i="0" u="none" strike="noStrike" kern="0" cap="none" spc="0" normalizeH="0" baseline="0" noProof="0" smtClean="0">
                <a:ln>
                  <a:noFill/>
                </a:ln>
                <a:solidFill>
                  <a:srgbClr val="002060"/>
                </a:solidFill>
                <a:effectLst/>
                <a:uLnTx/>
                <a:uFillTx/>
                <a:latin typeface="Cambria" panose="02040503050406030204" pitchFamily="18" charset="0"/>
              </a:rPr>
              <a:t>		diem[i] += 1;                	Console.WriteLine(diem[i].ToString());</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None/>
              <a:tabLst/>
              <a:defRPr/>
            </a:pPr>
            <a:r>
              <a:rPr kumimoji="0" lang="en-US" sz="2400" b="1" i="0" u="none" strike="noStrike" kern="0" cap="none" spc="0" normalizeH="0" baseline="0" noProof="0" smtClean="0">
                <a:ln>
                  <a:noFill/>
                </a:ln>
                <a:solidFill>
                  <a:srgbClr val="002060"/>
                </a:solidFill>
                <a:effectLst/>
                <a:uLnTx/>
                <a:uFillTx/>
                <a:latin typeface="Cambria" panose="02040503050406030204" pitchFamily="18" charset="0"/>
              </a:rPr>
              <a:t>}</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kumimoji="0" lang="en-US" sz="3200" b="0" i="0" u="none" strike="noStrike" kern="0" cap="none" spc="0" normalizeH="0" baseline="0" noProof="0" smtClean="0">
              <a:ln>
                <a:noFill/>
              </a:ln>
              <a:solidFill>
                <a:srgbClr val="002060"/>
              </a:solidFill>
              <a:effectLst/>
              <a:uLnTx/>
              <a:uFillTx/>
              <a:latin typeface="Cambria" panose="02040503050406030204" pitchFamily="18" charset="0"/>
            </a:endParaRPr>
          </a:p>
        </p:txBody>
      </p:sp>
      <p:grpSp>
        <p:nvGrpSpPr>
          <p:cNvPr id="9" name="Group 8"/>
          <p:cNvGrpSpPr/>
          <p:nvPr/>
        </p:nvGrpSpPr>
        <p:grpSpPr>
          <a:xfrm>
            <a:off x="4988560" y="1371600"/>
            <a:ext cx="4191000" cy="990600"/>
            <a:chOff x="1981200" y="2362200"/>
            <a:chExt cx="4191000" cy="990600"/>
          </a:xfrm>
        </p:grpSpPr>
        <p:sp>
          <p:nvSpPr>
            <p:cNvPr id="10" name="Rectangle 4"/>
            <p:cNvSpPr>
              <a:spLocks noChangeArrowheads="1"/>
            </p:cNvSpPr>
            <p:nvPr/>
          </p:nvSpPr>
          <p:spPr bwMode="auto">
            <a:xfrm>
              <a:off x="1981200" y="2362200"/>
              <a:ext cx="533400" cy="457200"/>
            </a:xfrm>
            <a:prstGeom prst="rect">
              <a:avLst/>
            </a:prstGeom>
            <a:noFill/>
            <a:ln w="9525">
              <a:solidFill>
                <a:srgbClr val="000066"/>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smtClean="0">
                  <a:ln>
                    <a:noFill/>
                  </a:ln>
                  <a:solidFill>
                    <a:srgbClr val="000066"/>
                  </a:solidFill>
                  <a:effectLst/>
                  <a:uLnTx/>
                  <a:uFillTx/>
                  <a:latin typeface="Cambria" panose="02040503050406030204" pitchFamily="18" charset="0"/>
                </a:rPr>
                <a:t>5</a:t>
              </a:r>
            </a:p>
          </p:txBody>
        </p:sp>
        <p:sp>
          <p:nvSpPr>
            <p:cNvPr id="11" name="Rectangle 5"/>
            <p:cNvSpPr>
              <a:spLocks noChangeArrowheads="1"/>
            </p:cNvSpPr>
            <p:nvPr/>
          </p:nvSpPr>
          <p:spPr bwMode="auto">
            <a:xfrm>
              <a:off x="2895600" y="2362200"/>
              <a:ext cx="533400" cy="457200"/>
            </a:xfrm>
            <a:prstGeom prst="rect">
              <a:avLst/>
            </a:prstGeom>
            <a:noFill/>
            <a:ln w="9525">
              <a:solidFill>
                <a:srgbClr val="000066"/>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smtClean="0">
                  <a:ln>
                    <a:noFill/>
                  </a:ln>
                  <a:solidFill>
                    <a:srgbClr val="000066"/>
                  </a:solidFill>
                  <a:effectLst/>
                  <a:uLnTx/>
                  <a:uFillTx/>
                  <a:latin typeface="Cambria" panose="02040503050406030204" pitchFamily="18" charset="0"/>
                </a:rPr>
                <a:t>6</a:t>
              </a:r>
            </a:p>
          </p:txBody>
        </p:sp>
        <p:sp>
          <p:nvSpPr>
            <p:cNvPr id="12" name="Rectangle 6"/>
            <p:cNvSpPr>
              <a:spLocks noChangeArrowheads="1"/>
            </p:cNvSpPr>
            <p:nvPr/>
          </p:nvSpPr>
          <p:spPr bwMode="auto">
            <a:xfrm>
              <a:off x="5638800" y="2362200"/>
              <a:ext cx="533400" cy="457200"/>
            </a:xfrm>
            <a:prstGeom prst="rect">
              <a:avLst/>
            </a:prstGeom>
            <a:noFill/>
            <a:ln w="9525">
              <a:solidFill>
                <a:srgbClr val="000066"/>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smtClean="0">
                  <a:ln>
                    <a:noFill/>
                  </a:ln>
                  <a:solidFill>
                    <a:srgbClr val="000066"/>
                  </a:solidFill>
                  <a:effectLst/>
                  <a:uLnTx/>
                  <a:uFillTx/>
                  <a:latin typeface="Cambria" panose="02040503050406030204" pitchFamily="18" charset="0"/>
                </a:rPr>
                <a:t>9</a:t>
              </a:r>
            </a:p>
          </p:txBody>
        </p:sp>
        <p:sp>
          <p:nvSpPr>
            <p:cNvPr id="13" name="Rectangle 7"/>
            <p:cNvSpPr>
              <a:spLocks noChangeArrowheads="1"/>
            </p:cNvSpPr>
            <p:nvPr/>
          </p:nvSpPr>
          <p:spPr bwMode="auto">
            <a:xfrm>
              <a:off x="4724400" y="2362200"/>
              <a:ext cx="533400" cy="457200"/>
            </a:xfrm>
            <a:prstGeom prst="rect">
              <a:avLst/>
            </a:prstGeom>
            <a:noFill/>
            <a:ln w="9525">
              <a:solidFill>
                <a:srgbClr val="000066"/>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smtClean="0">
                  <a:ln>
                    <a:noFill/>
                  </a:ln>
                  <a:solidFill>
                    <a:srgbClr val="000066"/>
                  </a:solidFill>
                  <a:effectLst/>
                  <a:uLnTx/>
                  <a:uFillTx/>
                  <a:latin typeface="Cambria" panose="02040503050406030204" pitchFamily="18" charset="0"/>
                </a:rPr>
                <a:t>6</a:t>
              </a:r>
            </a:p>
          </p:txBody>
        </p:sp>
        <p:sp>
          <p:nvSpPr>
            <p:cNvPr id="14" name="Rectangle 8"/>
            <p:cNvSpPr>
              <a:spLocks noChangeArrowheads="1"/>
            </p:cNvSpPr>
            <p:nvPr/>
          </p:nvSpPr>
          <p:spPr bwMode="auto">
            <a:xfrm>
              <a:off x="3810000" y="2362200"/>
              <a:ext cx="533400" cy="457200"/>
            </a:xfrm>
            <a:prstGeom prst="rect">
              <a:avLst/>
            </a:prstGeom>
            <a:noFill/>
            <a:ln w="9525">
              <a:solidFill>
                <a:srgbClr val="FF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smtClean="0">
                  <a:ln>
                    <a:noFill/>
                  </a:ln>
                  <a:solidFill>
                    <a:srgbClr val="FF0000"/>
                  </a:solidFill>
                  <a:effectLst/>
                  <a:uLnTx/>
                  <a:uFillTx/>
                  <a:latin typeface="Cambria" panose="02040503050406030204" pitchFamily="18" charset="0"/>
                </a:rPr>
                <a:t>10</a:t>
              </a:r>
            </a:p>
          </p:txBody>
        </p:sp>
        <p:sp>
          <p:nvSpPr>
            <p:cNvPr id="15" name="Rectangle 11"/>
            <p:cNvSpPr>
              <a:spLocks noChangeArrowheads="1"/>
            </p:cNvSpPr>
            <p:nvPr/>
          </p:nvSpPr>
          <p:spPr bwMode="auto">
            <a:xfrm>
              <a:off x="1981200" y="3124200"/>
              <a:ext cx="533400" cy="228600"/>
            </a:xfrm>
            <a:prstGeom prst="rect">
              <a:avLst/>
            </a:prstGeom>
            <a:noFill/>
            <a:ln w="9525">
              <a:no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rgbClr val="000066"/>
                  </a:solidFill>
                  <a:effectLst/>
                  <a:uLnTx/>
                  <a:uFillTx/>
                  <a:latin typeface="Cambria" panose="02040503050406030204" pitchFamily="18" charset="0"/>
                </a:rPr>
                <a:t>0</a:t>
              </a:r>
            </a:p>
          </p:txBody>
        </p:sp>
        <p:sp>
          <p:nvSpPr>
            <p:cNvPr id="16" name="Rectangle 12"/>
            <p:cNvSpPr>
              <a:spLocks noChangeArrowheads="1"/>
            </p:cNvSpPr>
            <p:nvPr/>
          </p:nvSpPr>
          <p:spPr bwMode="auto">
            <a:xfrm>
              <a:off x="2895600" y="3124200"/>
              <a:ext cx="533400" cy="228600"/>
            </a:xfrm>
            <a:prstGeom prst="rect">
              <a:avLst/>
            </a:prstGeom>
            <a:noFill/>
            <a:ln w="9525">
              <a:no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rgbClr val="000066"/>
                  </a:solidFill>
                  <a:effectLst/>
                  <a:uLnTx/>
                  <a:uFillTx/>
                  <a:latin typeface="Cambria" panose="02040503050406030204" pitchFamily="18" charset="0"/>
                </a:rPr>
                <a:t>1</a:t>
              </a:r>
            </a:p>
          </p:txBody>
        </p:sp>
        <p:sp>
          <p:nvSpPr>
            <p:cNvPr id="17" name="Rectangle 13"/>
            <p:cNvSpPr>
              <a:spLocks noChangeArrowheads="1"/>
            </p:cNvSpPr>
            <p:nvPr/>
          </p:nvSpPr>
          <p:spPr bwMode="auto">
            <a:xfrm>
              <a:off x="5638800" y="3124200"/>
              <a:ext cx="533400" cy="228600"/>
            </a:xfrm>
            <a:prstGeom prst="rect">
              <a:avLst/>
            </a:prstGeom>
            <a:noFill/>
            <a:ln w="9525">
              <a:no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rgbClr val="000066"/>
                  </a:solidFill>
                  <a:effectLst/>
                  <a:uLnTx/>
                  <a:uFillTx/>
                  <a:latin typeface="Cambria" panose="02040503050406030204" pitchFamily="18" charset="0"/>
                </a:rPr>
                <a:t>4</a:t>
              </a:r>
            </a:p>
          </p:txBody>
        </p:sp>
        <p:sp>
          <p:nvSpPr>
            <p:cNvPr id="18" name="Rectangle 14"/>
            <p:cNvSpPr>
              <a:spLocks noChangeArrowheads="1"/>
            </p:cNvSpPr>
            <p:nvPr/>
          </p:nvSpPr>
          <p:spPr bwMode="auto">
            <a:xfrm>
              <a:off x="4724400" y="3124200"/>
              <a:ext cx="533400" cy="228600"/>
            </a:xfrm>
            <a:prstGeom prst="rect">
              <a:avLst/>
            </a:prstGeom>
            <a:noFill/>
            <a:ln w="9525">
              <a:no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rgbClr val="000066"/>
                  </a:solidFill>
                  <a:effectLst/>
                  <a:uLnTx/>
                  <a:uFillTx/>
                  <a:latin typeface="Cambria" panose="02040503050406030204" pitchFamily="18" charset="0"/>
                </a:rPr>
                <a:t>3</a:t>
              </a:r>
            </a:p>
          </p:txBody>
        </p:sp>
        <p:sp>
          <p:nvSpPr>
            <p:cNvPr id="19" name="Rectangle 15"/>
            <p:cNvSpPr>
              <a:spLocks noChangeArrowheads="1"/>
            </p:cNvSpPr>
            <p:nvPr/>
          </p:nvSpPr>
          <p:spPr bwMode="auto">
            <a:xfrm>
              <a:off x="3810000" y="3124200"/>
              <a:ext cx="533400" cy="228600"/>
            </a:xfrm>
            <a:prstGeom prst="rect">
              <a:avLst/>
            </a:prstGeom>
            <a:noFill/>
            <a:ln w="9525">
              <a:no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rgbClr val="FF0000"/>
                  </a:solidFill>
                  <a:effectLst/>
                  <a:uLnTx/>
                  <a:uFillTx/>
                  <a:latin typeface="Cambria" panose="02040503050406030204" pitchFamily="18" charset="0"/>
                </a:rPr>
                <a:t>2</a:t>
              </a:r>
            </a:p>
          </p:txBody>
        </p:sp>
      </p:grpSp>
    </p:spTree>
    <p:extLst>
      <p:ext uri="{BB962C8B-B14F-4D97-AF65-F5344CB8AC3E}">
        <p14:creationId xmlns:p14="http://schemas.microsoft.com/office/powerpoint/2010/main" val="22493296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Duyệt Mảng bằng foreach</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Content Placeholder 2"/>
          <p:cNvSpPr txBox="1">
            <a:spLocks/>
          </p:cNvSpPr>
          <p:nvPr/>
        </p:nvSpPr>
        <p:spPr bwMode="auto">
          <a:xfrm>
            <a:off x="457200" y="10763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3200" b="0" i="0" u="none" strike="noStrike" kern="0" cap="none" spc="0" normalizeH="0" baseline="0" noProof="0" smtClean="0">
                <a:ln>
                  <a:noFill/>
                </a:ln>
                <a:solidFill>
                  <a:srgbClr val="2045AE"/>
                </a:solidFill>
                <a:effectLst/>
                <a:uLnTx/>
                <a:uFillTx/>
                <a:latin typeface="Cambria" panose="02040503050406030204" pitchFamily="18" charset="0"/>
              </a:rPr>
              <a:t>Ví dụ</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None/>
              <a:tabLst/>
              <a:defRPr/>
            </a:pPr>
            <a:r>
              <a:rPr kumimoji="0" lang="nn-NO" sz="2200" b="1" i="0" u="none" strike="noStrike" kern="0" cap="none" spc="0" normalizeH="0" baseline="0" noProof="0" smtClean="0">
                <a:ln>
                  <a:noFill/>
                </a:ln>
                <a:solidFill>
                  <a:srgbClr val="0000FF"/>
                </a:solidFill>
                <a:effectLst/>
                <a:uLnTx/>
                <a:uFillTx/>
                <a:latin typeface="Cambria" panose="02040503050406030204" pitchFamily="18" charset="0"/>
              </a:rPr>
              <a:t>foreach (int i in diem)</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None/>
              <a:tabLst/>
              <a:defRPr/>
            </a:pPr>
            <a:r>
              <a:rPr kumimoji="0" lang="en-US" sz="2200" b="1" i="0" u="none" strike="noStrike" kern="0" cap="none" spc="0" normalizeH="0" baseline="0" noProof="0" smtClean="0">
                <a:ln>
                  <a:noFill/>
                </a:ln>
                <a:solidFill>
                  <a:srgbClr val="0000FF"/>
                </a:solidFill>
                <a:effectLst/>
                <a:uLnTx/>
                <a:uFillTx/>
                <a:latin typeface="Cambria" panose="02040503050406030204" pitchFamily="18" charset="0"/>
              </a:rPr>
              <a:t>{</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None/>
              <a:tabLst/>
              <a:defRPr/>
            </a:pPr>
            <a:r>
              <a:rPr kumimoji="0" lang="en-US" sz="2200" b="1" i="0" u="none" strike="noStrike" kern="0" cap="none" spc="0" normalizeH="0" baseline="0" noProof="0" smtClean="0">
                <a:ln>
                  <a:noFill/>
                </a:ln>
                <a:solidFill>
                  <a:srgbClr val="2B91AF"/>
                </a:solidFill>
                <a:effectLst/>
                <a:uLnTx/>
                <a:uFillTx/>
                <a:latin typeface="Cambria" panose="02040503050406030204" pitchFamily="18" charset="0"/>
              </a:rPr>
              <a:t>	Console.WriteLine(i.ToString());</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None/>
              <a:tabLst/>
              <a:defRPr/>
            </a:pPr>
            <a:r>
              <a:rPr kumimoji="0" lang="en-US" sz="2200" b="1" i="0" u="none" strike="noStrike" kern="0" cap="none" spc="0" normalizeH="0" baseline="0" noProof="0" smtClean="0">
                <a:ln>
                  <a:noFill/>
                </a:ln>
                <a:solidFill>
                  <a:srgbClr val="000066">
                    <a:lumMod val="60000"/>
                    <a:lumOff val="40000"/>
                  </a:srgbClr>
                </a:solidFill>
                <a:effectLst/>
                <a:uLnTx/>
                <a:uFillTx/>
                <a:latin typeface="Cambria" panose="02040503050406030204" pitchFamily="18" charset="0"/>
              </a:rPr>
              <a:t>}</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3200" b="0" i="0" u="none" strike="noStrike" kern="0" cap="none" spc="0" normalizeH="0" baseline="0" noProof="0" smtClean="0">
                <a:ln>
                  <a:noFill/>
                </a:ln>
                <a:solidFill>
                  <a:srgbClr val="2045AE"/>
                </a:solidFill>
                <a:effectLst/>
                <a:uLnTx/>
                <a:uFillTx/>
                <a:latin typeface="Cambria" panose="02040503050406030204" pitchFamily="18" charset="0"/>
              </a:rPr>
              <a:t>Không nên dùng foreach khi</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sz="2800" b="0" i="0" u="none" strike="noStrike" kern="0" cap="none" spc="0" normalizeH="0" baseline="0" noProof="0" smtClean="0">
                <a:ln>
                  <a:noFill/>
                </a:ln>
                <a:solidFill>
                  <a:srgbClr val="000066"/>
                </a:solidFill>
                <a:effectLst/>
                <a:uLnTx/>
                <a:uFillTx/>
                <a:latin typeface="Cambria" panose="02040503050406030204" pitchFamily="18" charset="0"/>
              </a:rPr>
              <a:t>Cần duyệt một phần trong mảng (ví dụ duyệt từ phần tử thứ 2 tới thứ 10)</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sz="2800" b="0" i="0" u="none" strike="noStrike" kern="0" cap="none" spc="0" normalizeH="0" baseline="0" noProof="0" smtClean="0">
                <a:ln>
                  <a:noFill/>
                </a:ln>
                <a:solidFill>
                  <a:srgbClr val="000066"/>
                </a:solidFill>
                <a:effectLst/>
                <a:uLnTx/>
                <a:uFillTx/>
                <a:latin typeface="Cambria" panose="02040503050406030204" pitchFamily="18" charset="0"/>
              </a:rPr>
              <a:t>Cần duyệt từ cuối về đầu mảng</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sz="2800" b="0" i="0" u="none" strike="noStrike" kern="0" cap="none" spc="0" normalizeH="0" baseline="0" noProof="0" smtClean="0">
                <a:ln>
                  <a:noFill/>
                </a:ln>
                <a:solidFill>
                  <a:srgbClr val="000066"/>
                </a:solidFill>
                <a:effectLst/>
                <a:uLnTx/>
                <a:uFillTx/>
                <a:latin typeface="Cambria" panose="02040503050406030204" pitchFamily="18" charset="0"/>
              </a:rPr>
              <a:t>Cần biết chỉ số mảng trong vòng lặp</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sz="2800" b="0" i="0" u="none" strike="noStrike" kern="0" cap="none" spc="0" normalizeH="0" baseline="0" noProof="0" smtClean="0">
                <a:ln>
                  <a:noFill/>
                </a:ln>
                <a:solidFill>
                  <a:srgbClr val="000066"/>
                </a:solidFill>
                <a:effectLst/>
                <a:uLnTx/>
                <a:uFillTx/>
                <a:latin typeface="Cambria" panose="02040503050406030204" pitchFamily="18" charset="0"/>
              </a:rPr>
              <a:t>Cần thay đổi giá trị của phần tử mảng</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endParaRPr kumimoji="0" lang="en-US" sz="2800" b="0" i="0" u="none" strike="noStrike" kern="0" cap="none" spc="0" normalizeH="0" baseline="0" noProof="0" smtClean="0">
              <a:ln>
                <a:noFill/>
              </a:ln>
              <a:solidFill>
                <a:srgbClr val="000066"/>
              </a:solidFill>
              <a:effectLst/>
              <a:uLnTx/>
              <a:uFillTx/>
              <a:latin typeface="Cambria" panose="02040503050406030204" pitchFamily="18" charset="0"/>
            </a:endParaRP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endParaRPr kumimoji="0" lang="en-US" sz="2800" b="0" i="0" u="none" strike="noStrike" kern="0" cap="none" spc="0" normalizeH="0" baseline="0" noProof="0" smtClean="0">
              <a:ln>
                <a:noFill/>
              </a:ln>
              <a:solidFill>
                <a:srgbClr val="000066"/>
              </a:solidFill>
              <a:effectLst/>
              <a:uLnTx/>
              <a:uFillTx/>
              <a:latin typeface="Cambria" panose="02040503050406030204" pitchFamily="18" charset="0"/>
            </a:endParaRP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endParaRPr kumimoji="0" lang="en-US" sz="2800" b="0" i="0" u="none" strike="noStrike" kern="0" cap="none" spc="0" normalizeH="0" baseline="0" noProof="0">
              <a:ln>
                <a:noFill/>
              </a:ln>
              <a:solidFill>
                <a:srgbClr val="000066"/>
              </a:solidFill>
              <a:effectLst/>
              <a:uLnTx/>
              <a:uFillTx/>
              <a:latin typeface="Cambria" panose="02040503050406030204" pitchFamily="18" charset="0"/>
            </a:endParaRPr>
          </a:p>
        </p:txBody>
      </p:sp>
      <p:grpSp>
        <p:nvGrpSpPr>
          <p:cNvPr id="10" name="Group 9"/>
          <p:cNvGrpSpPr/>
          <p:nvPr/>
        </p:nvGrpSpPr>
        <p:grpSpPr>
          <a:xfrm>
            <a:off x="4572000" y="1218076"/>
            <a:ext cx="4191000" cy="990600"/>
            <a:chOff x="1981200" y="2362200"/>
            <a:chExt cx="4191000" cy="990600"/>
          </a:xfrm>
        </p:grpSpPr>
        <p:sp>
          <p:nvSpPr>
            <p:cNvPr id="11" name="Rectangle 4"/>
            <p:cNvSpPr>
              <a:spLocks noChangeArrowheads="1"/>
            </p:cNvSpPr>
            <p:nvPr/>
          </p:nvSpPr>
          <p:spPr bwMode="auto">
            <a:xfrm>
              <a:off x="1981200" y="2362200"/>
              <a:ext cx="533400" cy="457200"/>
            </a:xfrm>
            <a:prstGeom prst="rect">
              <a:avLst/>
            </a:prstGeom>
            <a:noFill/>
            <a:ln w="9525">
              <a:solidFill>
                <a:srgbClr val="000066"/>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smtClean="0">
                  <a:ln>
                    <a:noFill/>
                  </a:ln>
                  <a:solidFill>
                    <a:srgbClr val="000066"/>
                  </a:solidFill>
                  <a:effectLst/>
                  <a:uLnTx/>
                  <a:uFillTx/>
                  <a:latin typeface="Cambria" panose="02040503050406030204" pitchFamily="18" charset="0"/>
                </a:rPr>
                <a:t>5</a:t>
              </a:r>
            </a:p>
          </p:txBody>
        </p:sp>
        <p:sp>
          <p:nvSpPr>
            <p:cNvPr id="12" name="Rectangle 5"/>
            <p:cNvSpPr>
              <a:spLocks noChangeArrowheads="1"/>
            </p:cNvSpPr>
            <p:nvPr/>
          </p:nvSpPr>
          <p:spPr bwMode="auto">
            <a:xfrm>
              <a:off x="2895600" y="2362200"/>
              <a:ext cx="533400" cy="457200"/>
            </a:xfrm>
            <a:prstGeom prst="rect">
              <a:avLst/>
            </a:prstGeom>
            <a:noFill/>
            <a:ln w="9525">
              <a:solidFill>
                <a:srgbClr val="000066"/>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smtClean="0">
                  <a:ln>
                    <a:noFill/>
                  </a:ln>
                  <a:solidFill>
                    <a:srgbClr val="000066"/>
                  </a:solidFill>
                  <a:effectLst/>
                  <a:uLnTx/>
                  <a:uFillTx/>
                  <a:latin typeface="Cambria" panose="02040503050406030204" pitchFamily="18" charset="0"/>
                </a:rPr>
                <a:t>6</a:t>
              </a:r>
            </a:p>
          </p:txBody>
        </p:sp>
        <p:sp>
          <p:nvSpPr>
            <p:cNvPr id="13" name="Rectangle 6"/>
            <p:cNvSpPr>
              <a:spLocks noChangeArrowheads="1"/>
            </p:cNvSpPr>
            <p:nvPr/>
          </p:nvSpPr>
          <p:spPr bwMode="auto">
            <a:xfrm>
              <a:off x="5638800" y="2362200"/>
              <a:ext cx="533400" cy="457200"/>
            </a:xfrm>
            <a:prstGeom prst="rect">
              <a:avLst/>
            </a:prstGeom>
            <a:noFill/>
            <a:ln w="9525">
              <a:solidFill>
                <a:srgbClr val="000066"/>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smtClean="0">
                  <a:ln>
                    <a:noFill/>
                  </a:ln>
                  <a:solidFill>
                    <a:srgbClr val="000066"/>
                  </a:solidFill>
                  <a:effectLst/>
                  <a:uLnTx/>
                  <a:uFillTx/>
                  <a:latin typeface="Cambria" panose="02040503050406030204" pitchFamily="18" charset="0"/>
                </a:rPr>
                <a:t>9</a:t>
              </a:r>
            </a:p>
          </p:txBody>
        </p:sp>
        <p:sp>
          <p:nvSpPr>
            <p:cNvPr id="14" name="Rectangle 7"/>
            <p:cNvSpPr>
              <a:spLocks noChangeArrowheads="1"/>
            </p:cNvSpPr>
            <p:nvPr/>
          </p:nvSpPr>
          <p:spPr bwMode="auto">
            <a:xfrm>
              <a:off x="4724400" y="2362200"/>
              <a:ext cx="533400" cy="457200"/>
            </a:xfrm>
            <a:prstGeom prst="rect">
              <a:avLst/>
            </a:prstGeom>
            <a:noFill/>
            <a:ln w="9525">
              <a:solidFill>
                <a:srgbClr val="000066"/>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smtClean="0">
                  <a:ln>
                    <a:noFill/>
                  </a:ln>
                  <a:solidFill>
                    <a:srgbClr val="000066"/>
                  </a:solidFill>
                  <a:effectLst/>
                  <a:uLnTx/>
                  <a:uFillTx/>
                  <a:latin typeface="Cambria" panose="02040503050406030204" pitchFamily="18" charset="0"/>
                </a:rPr>
                <a:t>6</a:t>
              </a:r>
            </a:p>
          </p:txBody>
        </p:sp>
        <p:sp>
          <p:nvSpPr>
            <p:cNvPr id="15" name="Rectangle 8"/>
            <p:cNvSpPr>
              <a:spLocks noChangeArrowheads="1"/>
            </p:cNvSpPr>
            <p:nvPr/>
          </p:nvSpPr>
          <p:spPr bwMode="auto">
            <a:xfrm>
              <a:off x="3810000" y="2362200"/>
              <a:ext cx="533400" cy="457200"/>
            </a:xfrm>
            <a:prstGeom prst="rect">
              <a:avLst/>
            </a:prstGeom>
            <a:noFill/>
            <a:ln w="9525">
              <a:solidFill>
                <a:srgbClr val="FF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smtClean="0">
                  <a:ln>
                    <a:noFill/>
                  </a:ln>
                  <a:solidFill>
                    <a:srgbClr val="FF0000"/>
                  </a:solidFill>
                  <a:effectLst/>
                  <a:uLnTx/>
                  <a:uFillTx/>
                  <a:latin typeface="Cambria" panose="02040503050406030204" pitchFamily="18" charset="0"/>
                </a:rPr>
                <a:t>10</a:t>
              </a:r>
            </a:p>
          </p:txBody>
        </p:sp>
        <p:sp>
          <p:nvSpPr>
            <p:cNvPr id="16" name="Rectangle 11"/>
            <p:cNvSpPr>
              <a:spLocks noChangeArrowheads="1"/>
            </p:cNvSpPr>
            <p:nvPr/>
          </p:nvSpPr>
          <p:spPr bwMode="auto">
            <a:xfrm>
              <a:off x="1981200" y="3124200"/>
              <a:ext cx="533400" cy="228600"/>
            </a:xfrm>
            <a:prstGeom prst="rect">
              <a:avLst/>
            </a:prstGeom>
            <a:noFill/>
            <a:ln w="9525">
              <a:no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rgbClr val="000066"/>
                  </a:solidFill>
                  <a:effectLst/>
                  <a:uLnTx/>
                  <a:uFillTx/>
                  <a:latin typeface="Cambria" panose="02040503050406030204" pitchFamily="18" charset="0"/>
                </a:rPr>
                <a:t>0</a:t>
              </a:r>
            </a:p>
          </p:txBody>
        </p:sp>
        <p:sp>
          <p:nvSpPr>
            <p:cNvPr id="17" name="Rectangle 12"/>
            <p:cNvSpPr>
              <a:spLocks noChangeArrowheads="1"/>
            </p:cNvSpPr>
            <p:nvPr/>
          </p:nvSpPr>
          <p:spPr bwMode="auto">
            <a:xfrm>
              <a:off x="2895600" y="3124200"/>
              <a:ext cx="533400" cy="228600"/>
            </a:xfrm>
            <a:prstGeom prst="rect">
              <a:avLst/>
            </a:prstGeom>
            <a:noFill/>
            <a:ln w="9525">
              <a:no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rgbClr val="000066"/>
                  </a:solidFill>
                  <a:effectLst/>
                  <a:uLnTx/>
                  <a:uFillTx/>
                  <a:latin typeface="Cambria" panose="02040503050406030204" pitchFamily="18" charset="0"/>
                </a:rPr>
                <a:t>1</a:t>
              </a:r>
            </a:p>
          </p:txBody>
        </p:sp>
        <p:sp>
          <p:nvSpPr>
            <p:cNvPr id="18" name="Rectangle 13"/>
            <p:cNvSpPr>
              <a:spLocks noChangeArrowheads="1"/>
            </p:cNvSpPr>
            <p:nvPr/>
          </p:nvSpPr>
          <p:spPr bwMode="auto">
            <a:xfrm>
              <a:off x="5638800" y="3124200"/>
              <a:ext cx="533400" cy="228600"/>
            </a:xfrm>
            <a:prstGeom prst="rect">
              <a:avLst/>
            </a:prstGeom>
            <a:noFill/>
            <a:ln w="9525">
              <a:no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rgbClr val="000066"/>
                  </a:solidFill>
                  <a:effectLst/>
                  <a:uLnTx/>
                  <a:uFillTx/>
                  <a:latin typeface="Cambria" panose="02040503050406030204" pitchFamily="18" charset="0"/>
                </a:rPr>
                <a:t>4</a:t>
              </a:r>
            </a:p>
          </p:txBody>
        </p:sp>
        <p:sp>
          <p:nvSpPr>
            <p:cNvPr id="19" name="Rectangle 14"/>
            <p:cNvSpPr>
              <a:spLocks noChangeArrowheads="1"/>
            </p:cNvSpPr>
            <p:nvPr/>
          </p:nvSpPr>
          <p:spPr bwMode="auto">
            <a:xfrm>
              <a:off x="4724400" y="3124200"/>
              <a:ext cx="533400" cy="228600"/>
            </a:xfrm>
            <a:prstGeom prst="rect">
              <a:avLst/>
            </a:prstGeom>
            <a:noFill/>
            <a:ln w="9525">
              <a:no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rgbClr val="000066"/>
                  </a:solidFill>
                  <a:effectLst/>
                  <a:uLnTx/>
                  <a:uFillTx/>
                  <a:latin typeface="Cambria" panose="02040503050406030204" pitchFamily="18" charset="0"/>
                </a:rPr>
                <a:t>3</a:t>
              </a:r>
            </a:p>
          </p:txBody>
        </p:sp>
        <p:sp>
          <p:nvSpPr>
            <p:cNvPr id="20" name="Rectangle 15"/>
            <p:cNvSpPr>
              <a:spLocks noChangeArrowheads="1"/>
            </p:cNvSpPr>
            <p:nvPr/>
          </p:nvSpPr>
          <p:spPr bwMode="auto">
            <a:xfrm>
              <a:off x="3810000" y="3124200"/>
              <a:ext cx="533400" cy="228600"/>
            </a:xfrm>
            <a:prstGeom prst="rect">
              <a:avLst/>
            </a:prstGeom>
            <a:noFill/>
            <a:ln w="9525">
              <a:no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rgbClr val="FF0000"/>
                  </a:solidFill>
                  <a:effectLst/>
                  <a:uLnTx/>
                  <a:uFillTx/>
                  <a:latin typeface="Cambria" panose="02040503050406030204" pitchFamily="18" charset="0"/>
                </a:rPr>
                <a:t>2</a:t>
              </a:r>
            </a:p>
          </p:txBody>
        </p:sp>
      </p:grpSp>
    </p:spTree>
    <p:extLst>
      <p:ext uri="{BB962C8B-B14F-4D97-AF65-F5344CB8AC3E}">
        <p14:creationId xmlns:p14="http://schemas.microsoft.com/office/powerpoint/2010/main" val="32143911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Sao chép Mảng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Content Placeholder 2"/>
          <p:cNvSpPr txBox="1">
            <a:spLocks/>
          </p:cNvSpPr>
          <p:nvPr/>
        </p:nvSpPr>
        <p:spPr bwMode="auto">
          <a:xfrm>
            <a:off x="457200" y="1152525"/>
            <a:ext cx="8229600" cy="3724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3200" b="0" i="0" u="none" strike="noStrike" kern="0" cap="none" spc="0" normalizeH="0" baseline="0" noProof="0" smtClean="0">
                <a:ln>
                  <a:noFill/>
                </a:ln>
                <a:solidFill>
                  <a:srgbClr val="002060"/>
                </a:solidFill>
                <a:effectLst/>
                <a:uLnTx/>
                <a:uFillTx/>
                <a:latin typeface="Cambria" panose="02040503050406030204" pitchFamily="18" charset="0"/>
              </a:rPr>
              <a:t>Mảng là kiểu tham chiếu </a:t>
            </a:r>
            <a:r>
              <a:rPr kumimoji="0" lang="en-US" sz="3200" b="0" i="0" u="none" strike="noStrike" kern="0" cap="none" spc="0" normalizeH="0" baseline="0" noProof="0" smtClean="0">
                <a:ln>
                  <a:noFill/>
                </a:ln>
                <a:solidFill>
                  <a:srgbClr val="002060"/>
                </a:solidFill>
                <a:effectLst/>
                <a:uLnTx/>
                <a:uFillTx/>
                <a:latin typeface="Cambria" panose="02040503050406030204" pitchFamily="18" charset="0"/>
                <a:sym typeface="Wingdings" pitchFamily="2" charset="2"/>
              </a:rPr>
              <a:t> gán mảng là gán tham chiếu</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3200" b="0" i="0" u="none" strike="noStrike" kern="0" cap="none" spc="0" normalizeH="0" baseline="0" noProof="0" smtClean="0">
                <a:ln>
                  <a:noFill/>
                </a:ln>
                <a:solidFill>
                  <a:srgbClr val="002060"/>
                </a:solidFill>
                <a:effectLst/>
                <a:uLnTx/>
                <a:uFillTx/>
                <a:latin typeface="Cambria" panose="02040503050406030204" pitchFamily="18" charset="0"/>
                <a:sym typeface="Wingdings" pitchFamily="2" charset="2"/>
              </a:rPr>
              <a:t>Ví dụ</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cs typeface="Consolas" pitchFamily="49" charset="0"/>
                <a:sym typeface="Wingdings" pitchFamily="2" charset="2"/>
              </a:rPr>
              <a:t>int[] mangA = diem;</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sym typeface="Wingdings" pitchFamily="2" charset="2"/>
              </a:rPr>
              <a:t> mangA và diem cùng tham chiếu đến vùng nhớ chứa các phần tử của mảng</a:t>
            </a:r>
            <a:endParaRPr kumimoji="0" lang="en-US" sz="2800" b="0" i="0" u="none" strike="noStrike" kern="0" cap="none" spc="0" normalizeH="0" baseline="0" noProof="0" smtClean="0">
              <a:ln>
                <a:noFill/>
              </a:ln>
              <a:solidFill>
                <a:srgbClr val="002060"/>
              </a:solidFill>
              <a:effectLst/>
              <a:uLnTx/>
              <a:uFillTx/>
              <a:latin typeface="Cambria" panose="02040503050406030204" pitchFamily="18" charset="0"/>
            </a:endParaRP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Thay đổi giá trị trong mangA sẽ ảnh hưởng đến diem</a:t>
            </a:r>
            <a:endParaRPr kumimoji="0" lang="en-US" sz="2800" b="0" i="0" u="none" strike="noStrike" kern="0" cap="none" spc="0" normalizeH="0" baseline="0" noProof="0">
              <a:ln>
                <a:noFill/>
              </a:ln>
              <a:solidFill>
                <a:srgbClr val="002060"/>
              </a:solidFill>
              <a:effectLst/>
              <a:uLnTx/>
              <a:uFillTx/>
              <a:latin typeface="Cambria" panose="02040503050406030204" pitchFamily="18" charset="0"/>
            </a:endParaRPr>
          </a:p>
        </p:txBody>
      </p:sp>
      <p:sp>
        <p:nvSpPr>
          <p:cNvPr id="8" name="Isosceles Triangle 7"/>
          <p:cNvSpPr/>
          <p:nvPr/>
        </p:nvSpPr>
        <p:spPr>
          <a:xfrm>
            <a:off x="3484880" y="4876800"/>
            <a:ext cx="1468120" cy="1295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Ô nhớ x</a:t>
            </a:r>
            <a:endParaRPr lang="en-US"/>
          </a:p>
        </p:txBody>
      </p:sp>
      <p:sp>
        <p:nvSpPr>
          <p:cNvPr id="9" name="Rectangle 8"/>
          <p:cNvSpPr/>
          <p:nvPr/>
        </p:nvSpPr>
        <p:spPr>
          <a:xfrm>
            <a:off x="5145601" y="5029200"/>
            <a:ext cx="681597" cy="369332"/>
          </a:xfrm>
          <a:prstGeom prst="rect">
            <a:avLst/>
          </a:prstGeom>
        </p:spPr>
        <p:txBody>
          <a:bodyPr wrap="none">
            <a:spAutoFit/>
          </a:bodyPr>
          <a:lstStyle/>
          <a:p>
            <a:r>
              <a:rPr lang="en-US" kern="0">
                <a:solidFill>
                  <a:srgbClr val="002060"/>
                </a:solidFill>
                <a:latin typeface="Cambria" panose="02040503050406030204" pitchFamily="18" charset="0"/>
                <a:cs typeface="Consolas" pitchFamily="49" charset="0"/>
                <a:sym typeface="Wingdings" pitchFamily="2" charset="2"/>
              </a:rPr>
              <a:t>diem</a:t>
            </a:r>
            <a:endParaRPr lang="en-US"/>
          </a:p>
        </p:txBody>
      </p:sp>
      <p:cxnSp>
        <p:nvCxnSpPr>
          <p:cNvPr id="12" name="Straight Arrow Connector 11"/>
          <p:cNvCxnSpPr/>
          <p:nvPr/>
        </p:nvCxnSpPr>
        <p:spPr>
          <a:xfrm flipH="1">
            <a:off x="4572000" y="5257800"/>
            <a:ext cx="60960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39123" y="4849614"/>
            <a:ext cx="875561" cy="369332"/>
          </a:xfrm>
          <a:prstGeom prst="rect">
            <a:avLst/>
          </a:prstGeom>
        </p:spPr>
        <p:txBody>
          <a:bodyPr wrap="none">
            <a:spAutoFit/>
          </a:bodyPr>
          <a:lstStyle/>
          <a:p>
            <a:r>
              <a:rPr lang="en-US" kern="0" smtClean="0">
                <a:solidFill>
                  <a:srgbClr val="002060"/>
                </a:solidFill>
                <a:latin typeface="Cambria" panose="02040503050406030204" pitchFamily="18" charset="0"/>
                <a:sym typeface="Wingdings" pitchFamily="2" charset="2"/>
              </a:rPr>
              <a:t>mangA</a:t>
            </a:r>
            <a:endParaRPr lang="en-US"/>
          </a:p>
        </p:txBody>
      </p:sp>
      <p:cxnSp>
        <p:nvCxnSpPr>
          <p:cNvPr id="14" name="Straight Arrow Connector 13"/>
          <p:cNvCxnSpPr/>
          <p:nvPr/>
        </p:nvCxnSpPr>
        <p:spPr>
          <a:xfrm>
            <a:off x="2839282" y="5137474"/>
            <a:ext cx="824204" cy="422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40386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Sao chép Mảng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grpSp>
        <p:nvGrpSpPr>
          <p:cNvPr id="9" name="Group 8"/>
          <p:cNvGrpSpPr/>
          <p:nvPr/>
        </p:nvGrpSpPr>
        <p:grpSpPr>
          <a:xfrm>
            <a:off x="1905000" y="1015425"/>
            <a:ext cx="4800600" cy="2642175"/>
            <a:chOff x="1905000" y="1066800"/>
            <a:chExt cx="4800600" cy="2642175"/>
          </a:xfrm>
        </p:grpSpPr>
        <p:sp>
          <p:nvSpPr>
            <p:cNvPr id="11" name="TextBox 10"/>
            <p:cNvSpPr txBox="1"/>
            <p:nvPr/>
          </p:nvSpPr>
          <p:spPr>
            <a:xfrm>
              <a:off x="3657600" y="1066800"/>
              <a:ext cx="1072730" cy="58477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smtClean="0">
                  <a:ln>
                    <a:noFill/>
                  </a:ln>
                  <a:solidFill>
                    <a:srgbClr val="000066"/>
                  </a:solidFill>
                  <a:effectLst/>
                  <a:uLnTx/>
                  <a:uFillTx/>
                  <a:latin typeface="Arial"/>
                </a:rPr>
                <a:t>diem</a:t>
              </a:r>
            </a:p>
          </p:txBody>
        </p:sp>
        <p:sp>
          <p:nvSpPr>
            <p:cNvPr id="12" name="TextBox 11"/>
            <p:cNvSpPr txBox="1"/>
            <p:nvPr/>
          </p:nvSpPr>
          <p:spPr>
            <a:xfrm>
              <a:off x="3352800" y="3124200"/>
              <a:ext cx="2133600" cy="5847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smtClean="0">
                  <a:ln>
                    <a:noFill/>
                  </a:ln>
                  <a:solidFill>
                    <a:srgbClr val="000066"/>
                  </a:solidFill>
                  <a:effectLst/>
                  <a:uLnTx/>
                  <a:uFillTx/>
                  <a:latin typeface="Arial"/>
                </a:rPr>
                <a:t>mangA</a:t>
              </a:r>
            </a:p>
          </p:txBody>
        </p:sp>
        <p:sp>
          <p:nvSpPr>
            <p:cNvPr id="13" name="Down Arrow 12"/>
            <p:cNvSpPr/>
            <p:nvPr/>
          </p:nvSpPr>
          <p:spPr>
            <a:xfrm>
              <a:off x="4038600" y="1600200"/>
              <a:ext cx="228600" cy="381000"/>
            </a:xfrm>
            <a:prstGeom prst="downArrow">
              <a:avLst/>
            </a:prstGeom>
            <a:solidFill>
              <a:srgbClr val="2045AE"/>
            </a:solidFill>
            <a:ln w="25400" cap="flat" cmpd="sng" algn="ctr">
              <a:solidFill>
                <a:srgbClr val="2045AE">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a:endParaRPr>
            </a:p>
          </p:txBody>
        </p:sp>
        <p:sp>
          <p:nvSpPr>
            <p:cNvPr id="14" name="Freeform 13"/>
            <p:cNvSpPr/>
            <p:nvPr/>
          </p:nvSpPr>
          <p:spPr>
            <a:xfrm flipV="1">
              <a:off x="4038600" y="2819400"/>
              <a:ext cx="228600" cy="381000"/>
            </a:xfrm>
            <a:custGeom>
              <a:avLst/>
              <a:gdLst>
                <a:gd name="connsiteX0" fmla="*/ 0 w 228600"/>
                <a:gd name="connsiteY0" fmla="*/ 419100 h 533400"/>
                <a:gd name="connsiteX1" fmla="*/ 57150 w 228600"/>
                <a:gd name="connsiteY1" fmla="*/ 419100 h 533400"/>
                <a:gd name="connsiteX2" fmla="*/ 57150 w 228600"/>
                <a:gd name="connsiteY2" fmla="*/ 0 h 533400"/>
                <a:gd name="connsiteX3" fmla="*/ 171450 w 228600"/>
                <a:gd name="connsiteY3" fmla="*/ 0 h 533400"/>
                <a:gd name="connsiteX4" fmla="*/ 171450 w 228600"/>
                <a:gd name="connsiteY4" fmla="*/ 419100 h 533400"/>
                <a:gd name="connsiteX5" fmla="*/ 228600 w 228600"/>
                <a:gd name="connsiteY5" fmla="*/ 419100 h 533400"/>
                <a:gd name="connsiteX6" fmla="*/ 114300 w 228600"/>
                <a:gd name="connsiteY6" fmla="*/ 533400 h 533400"/>
                <a:gd name="connsiteX7" fmla="*/ 0 w 228600"/>
                <a:gd name="connsiteY7" fmla="*/ 4191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600" h="533400">
                  <a:moveTo>
                    <a:pt x="0" y="419100"/>
                  </a:moveTo>
                  <a:lnTo>
                    <a:pt x="57150" y="419100"/>
                  </a:lnTo>
                  <a:lnTo>
                    <a:pt x="57150" y="0"/>
                  </a:lnTo>
                  <a:lnTo>
                    <a:pt x="171450" y="0"/>
                  </a:lnTo>
                  <a:lnTo>
                    <a:pt x="171450" y="419100"/>
                  </a:lnTo>
                  <a:lnTo>
                    <a:pt x="228600" y="419100"/>
                  </a:lnTo>
                  <a:lnTo>
                    <a:pt x="114300" y="533400"/>
                  </a:lnTo>
                  <a:lnTo>
                    <a:pt x="0" y="419100"/>
                  </a:lnTo>
                  <a:close/>
                </a:path>
              </a:pathLst>
            </a:custGeom>
            <a:solidFill>
              <a:srgbClr val="2045AE"/>
            </a:solidFill>
            <a:ln w="25400" cap="flat" cmpd="sng" algn="ctr">
              <a:solidFill>
                <a:srgbClr val="2045AE">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a:endParaRPr>
            </a:p>
          </p:txBody>
        </p:sp>
        <p:sp>
          <p:nvSpPr>
            <p:cNvPr id="15" name="Rectangle 14"/>
            <p:cNvSpPr/>
            <p:nvPr/>
          </p:nvSpPr>
          <p:spPr>
            <a:xfrm>
              <a:off x="1905000" y="2133600"/>
              <a:ext cx="4800600" cy="609600"/>
            </a:xfrm>
            <a:prstGeom prst="rect">
              <a:avLst/>
            </a:prstGeom>
            <a:solidFill>
              <a:srgbClr val="FFFFFF"/>
            </a:solidFill>
            <a:ln w="25400" cap="flat" cmpd="sng" algn="ctr">
              <a:solidFill>
                <a:srgbClr val="2045AE">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a:endParaRPr>
            </a:p>
          </p:txBody>
        </p:sp>
        <p:grpSp>
          <p:nvGrpSpPr>
            <p:cNvPr id="16" name="Group 15"/>
            <p:cNvGrpSpPr/>
            <p:nvPr/>
          </p:nvGrpSpPr>
          <p:grpSpPr>
            <a:xfrm>
              <a:off x="2209800" y="2209800"/>
              <a:ext cx="4191000" cy="457200"/>
              <a:chOff x="1447800" y="4800600"/>
              <a:chExt cx="4191000" cy="457200"/>
            </a:xfrm>
          </p:grpSpPr>
          <p:sp>
            <p:nvSpPr>
              <p:cNvPr id="17" name="Rectangle 16"/>
              <p:cNvSpPr>
                <a:spLocks noChangeArrowheads="1"/>
              </p:cNvSpPr>
              <p:nvPr/>
            </p:nvSpPr>
            <p:spPr bwMode="auto">
              <a:xfrm>
                <a:off x="1447800" y="4800600"/>
                <a:ext cx="533400" cy="457200"/>
              </a:xfrm>
              <a:prstGeom prst="rect">
                <a:avLst/>
              </a:prstGeom>
              <a:noFill/>
              <a:ln w="9525">
                <a:solidFill>
                  <a:srgbClr val="000066"/>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smtClean="0">
                    <a:ln>
                      <a:noFill/>
                    </a:ln>
                    <a:solidFill>
                      <a:srgbClr val="000066"/>
                    </a:solidFill>
                    <a:effectLst/>
                    <a:uLnTx/>
                    <a:uFillTx/>
                    <a:latin typeface="Arial"/>
                  </a:rPr>
                  <a:t>5</a:t>
                </a:r>
              </a:p>
            </p:txBody>
          </p:sp>
          <p:sp>
            <p:nvSpPr>
              <p:cNvPr id="18" name="Rectangle 17"/>
              <p:cNvSpPr>
                <a:spLocks noChangeArrowheads="1"/>
              </p:cNvSpPr>
              <p:nvPr/>
            </p:nvSpPr>
            <p:spPr bwMode="auto">
              <a:xfrm>
                <a:off x="2362200" y="4800600"/>
                <a:ext cx="533400" cy="457200"/>
              </a:xfrm>
              <a:prstGeom prst="rect">
                <a:avLst/>
              </a:prstGeom>
              <a:noFill/>
              <a:ln w="9525">
                <a:solidFill>
                  <a:srgbClr val="000066"/>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smtClean="0">
                    <a:ln>
                      <a:noFill/>
                    </a:ln>
                    <a:solidFill>
                      <a:srgbClr val="000066"/>
                    </a:solidFill>
                    <a:effectLst/>
                    <a:uLnTx/>
                    <a:uFillTx/>
                    <a:latin typeface="Arial"/>
                  </a:rPr>
                  <a:t>6</a:t>
                </a:r>
              </a:p>
            </p:txBody>
          </p:sp>
          <p:sp>
            <p:nvSpPr>
              <p:cNvPr id="19" name="Rectangle 18"/>
              <p:cNvSpPr>
                <a:spLocks noChangeArrowheads="1"/>
              </p:cNvSpPr>
              <p:nvPr/>
            </p:nvSpPr>
            <p:spPr bwMode="auto">
              <a:xfrm>
                <a:off x="5105400" y="4800600"/>
                <a:ext cx="533400" cy="457200"/>
              </a:xfrm>
              <a:prstGeom prst="rect">
                <a:avLst/>
              </a:prstGeom>
              <a:noFill/>
              <a:ln w="9525">
                <a:solidFill>
                  <a:srgbClr val="000066"/>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smtClean="0">
                    <a:ln>
                      <a:noFill/>
                    </a:ln>
                    <a:solidFill>
                      <a:srgbClr val="000066"/>
                    </a:solidFill>
                    <a:effectLst/>
                    <a:uLnTx/>
                    <a:uFillTx/>
                    <a:latin typeface="Arial"/>
                  </a:rPr>
                  <a:t>9</a:t>
                </a:r>
              </a:p>
            </p:txBody>
          </p:sp>
          <p:sp>
            <p:nvSpPr>
              <p:cNvPr id="20" name="Rectangle 19"/>
              <p:cNvSpPr>
                <a:spLocks noChangeArrowheads="1"/>
              </p:cNvSpPr>
              <p:nvPr/>
            </p:nvSpPr>
            <p:spPr bwMode="auto">
              <a:xfrm>
                <a:off x="4191000" y="4800600"/>
                <a:ext cx="533400" cy="457200"/>
              </a:xfrm>
              <a:prstGeom prst="rect">
                <a:avLst/>
              </a:prstGeom>
              <a:noFill/>
              <a:ln w="9525">
                <a:solidFill>
                  <a:srgbClr val="000066"/>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smtClean="0">
                    <a:ln>
                      <a:noFill/>
                    </a:ln>
                    <a:solidFill>
                      <a:srgbClr val="000066"/>
                    </a:solidFill>
                    <a:effectLst/>
                    <a:uLnTx/>
                    <a:uFillTx/>
                    <a:latin typeface="Arial"/>
                  </a:rPr>
                  <a:t>6</a:t>
                </a:r>
              </a:p>
            </p:txBody>
          </p:sp>
          <p:sp>
            <p:nvSpPr>
              <p:cNvPr id="21" name="Rectangle 20"/>
              <p:cNvSpPr>
                <a:spLocks noChangeArrowheads="1"/>
              </p:cNvSpPr>
              <p:nvPr/>
            </p:nvSpPr>
            <p:spPr bwMode="auto">
              <a:xfrm>
                <a:off x="3276600" y="4800600"/>
                <a:ext cx="533400" cy="457200"/>
              </a:xfrm>
              <a:prstGeom prst="rect">
                <a:avLst/>
              </a:prstGeom>
              <a:noFill/>
              <a:ln w="9525">
                <a:solidFill>
                  <a:srgbClr val="000066"/>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smtClean="0">
                    <a:ln>
                      <a:noFill/>
                    </a:ln>
                    <a:solidFill>
                      <a:srgbClr val="000066"/>
                    </a:solidFill>
                    <a:effectLst/>
                    <a:uLnTx/>
                    <a:uFillTx/>
                    <a:latin typeface="Arial"/>
                  </a:rPr>
                  <a:t>7</a:t>
                </a:r>
              </a:p>
            </p:txBody>
          </p:sp>
        </p:grpSp>
      </p:grpSp>
      <p:grpSp>
        <p:nvGrpSpPr>
          <p:cNvPr id="22" name="Group 21"/>
          <p:cNvGrpSpPr/>
          <p:nvPr/>
        </p:nvGrpSpPr>
        <p:grpSpPr>
          <a:xfrm>
            <a:off x="1981200" y="3987225"/>
            <a:ext cx="4800600" cy="2642175"/>
            <a:chOff x="1981200" y="3886200"/>
            <a:chExt cx="4800600" cy="2642175"/>
          </a:xfrm>
        </p:grpSpPr>
        <p:sp>
          <p:nvSpPr>
            <p:cNvPr id="23" name="TextBox 22"/>
            <p:cNvSpPr txBox="1"/>
            <p:nvPr/>
          </p:nvSpPr>
          <p:spPr>
            <a:xfrm>
              <a:off x="3733800" y="3886200"/>
              <a:ext cx="1072730" cy="58477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smtClean="0">
                  <a:ln>
                    <a:noFill/>
                  </a:ln>
                  <a:solidFill>
                    <a:srgbClr val="000066"/>
                  </a:solidFill>
                  <a:effectLst/>
                  <a:uLnTx/>
                  <a:uFillTx/>
                  <a:latin typeface="Arial"/>
                </a:rPr>
                <a:t>diem</a:t>
              </a:r>
            </a:p>
          </p:txBody>
        </p:sp>
        <p:sp>
          <p:nvSpPr>
            <p:cNvPr id="24" name="TextBox 23"/>
            <p:cNvSpPr txBox="1"/>
            <p:nvPr/>
          </p:nvSpPr>
          <p:spPr>
            <a:xfrm>
              <a:off x="3581400" y="5943600"/>
              <a:ext cx="2133600" cy="5847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smtClean="0">
                  <a:ln>
                    <a:noFill/>
                  </a:ln>
                  <a:solidFill>
                    <a:srgbClr val="000066"/>
                  </a:solidFill>
                  <a:effectLst/>
                  <a:uLnTx/>
                  <a:uFillTx/>
                  <a:latin typeface="Arial"/>
                </a:rPr>
                <a:t>mangA</a:t>
              </a:r>
            </a:p>
          </p:txBody>
        </p:sp>
        <p:sp>
          <p:nvSpPr>
            <p:cNvPr id="25" name="Down Arrow 24"/>
            <p:cNvSpPr/>
            <p:nvPr/>
          </p:nvSpPr>
          <p:spPr>
            <a:xfrm>
              <a:off x="4114800" y="4419600"/>
              <a:ext cx="228600" cy="381000"/>
            </a:xfrm>
            <a:prstGeom prst="downArrow">
              <a:avLst/>
            </a:prstGeom>
            <a:solidFill>
              <a:srgbClr val="2045AE"/>
            </a:solidFill>
            <a:ln w="25400" cap="flat" cmpd="sng" algn="ctr">
              <a:solidFill>
                <a:srgbClr val="2045AE">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a:endParaRPr>
            </a:p>
          </p:txBody>
        </p:sp>
        <p:sp>
          <p:nvSpPr>
            <p:cNvPr id="26" name="Freeform 25"/>
            <p:cNvSpPr/>
            <p:nvPr/>
          </p:nvSpPr>
          <p:spPr>
            <a:xfrm flipV="1">
              <a:off x="4114800" y="5638800"/>
              <a:ext cx="228600" cy="381000"/>
            </a:xfrm>
            <a:custGeom>
              <a:avLst/>
              <a:gdLst>
                <a:gd name="connsiteX0" fmla="*/ 0 w 228600"/>
                <a:gd name="connsiteY0" fmla="*/ 419100 h 533400"/>
                <a:gd name="connsiteX1" fmla="*/ 57150 w 228600"/>
                <a:gd name="connsiteY1" fmla="*/ 419100 h 533400"/>
                <a:gd name="connsiteX2" fmla="*/ 57150 w 228600"/>
                <a:gd name="connsiteY2" fmla="*/ 0 h 533400"/>
                <a:gd name="connsiteX3" fmla="*/ 171450 w 228600"/>
                <a:gd name="connsiteY3" fmla="*/ 0 h 533400"/>
                <a:gd name="connsiteX4" fmla="*/ 171450 w 228600"/>
                <a:gd name="connsiteY4" fmla="*/ 419100 h 533400"/>
                <a:gd name="connsiteX5" fmla="*/ 228600 w 228600"/>
                <a:gd name="connsiteY5" fmla="*/ 419100 h 533400"/>
                <a:gd name="connsiteX6" fmla="*/ 114300 w 228600"/>
                <a:gd name="connsiteY6" fmla="*/ 533400 h 533400"/>
                <a:gd name="connsiteX7" fmla="*/ 0 w 228600"/>
                <a:gd name="connsiteY7" fmla="*/ 4191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600" h="533400">
                  <a:moveTo>
                    <a:pt x="0" y="419100"/>
                  </a:moveTo>
                  <a:lnTo>
                    <a:pt x="57150" y="419100"/>
                  </a:lnTo>
                  <a:lnTo>
                    <a:pt x="57150" y="0"/>
                  </a:lnTo>
                  <a:lnTo>
                    <a:pt x="171450" y="0"/>
                  </a:lnTo>
                  <a:lnTo>
                    <a:pt x="171450" y="419100"/>
                  </a:lnTo>
                  <a:lnTo>
                    <a:pt x="228600" y="419100"/>
                  </a:lnTo>
                  <a:lnTo>
                    <a:pt x="114300" y="533400"/>
                  </a:lnTo>
                  <a:lnTo>
                    <a:pt x="0" y="419100"/>
                  </a:lnTo>
                  <a:close/>
                </a:path>
              </a:pathLst>
            </a:custGeom>
            <a:solidFill>
              <a:srgbClr val="2045AE"/>
            </a:solidFill>
            <a:ln w="25400" cap="flat" cmpd="sng" algn="ctr">
              <a:solidFill>
                <a:srgbClr val="2045AE">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a:endParaRPr>
            </a:p>
          </p:txBody>
        </p:sp>
        <p:sp>
          <p:nvSpPr>
            <p:cNvPr id="27" name="Rectangle 26"/>
            <p:cNvSpPr/>
            <p:nvPr/>
          </p:nvSpPr>
          <p:spPr>
            <a:xfrm>
              <a:off x="1981200" y="4953000"/>
              <a:ext cx="4800600" cy="609600"/>
            </a:xfrm>
            <a:prstGeom prst="rect">
              <a:avLst/>
            </a:prstGeom>
            <a:solidFill>
              <a:srgbClr val="FFFFFF"/>
            </a:solidFill>
            <a:ln w="25400" cap="flat" cmpd="sng" algn="ctr">
              <a:solidFill>
                <a:srgbClr val="2045AE">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a:endParaRPr>
            </a:p>
          </p:txBody>
        </p:sp>
        <p:grpSp>
          <p:nvGrpSpPr>
            <p:cNvPr id="28" name="Group 27"/>
            <p:cNvGrpSpPr/>
            <p:nvPr/>
          </p:nvGrpSpPr>
          <p:grpSpPr>
            <a:xfrm>
              <a:off x="2286000" y="5029200"/>
              <a:ext cx="4191000" cy="457200"/>
              <a:chOff x="1447800" y="4800600"/>
              <a:chExt cx="4191000" cy="457200"/>
            </a:xfrm>
          </p:grpSpPr>
          <p:sp>
            <p:nvSpPr>
              <p:cNvPr id="29" name="Rectangle 28"/>
              <p:cNvSpPr>
                <a:spLocks noChangeArrowheads="1"/>
              </p:cNvSpPr>
              <p:nvPr/>
            </p:nvSpPr>
            <p:spPr bwMode="auto">
              <a:xfrm>
                <a:off x="1447800" y="4800600"/>
                <a:ext cx="533400" cy="457200"/>
              </a:xfrm>
              <a:prstGeom prst="rect">
                <a:avLst/>
              </a:prstGeom>
              <a:noFill/>
              <a:ln w="9525">
                <a:solidFill>
                  <a:srgbClr val="000066"/>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smtClean="0">
                    <a:ln>
                      <a:noFill/>
                    </a:ln>
                    <a:solidFill>
                      <a:srgbClr val="000066"/>
                    </a:solidFill>
                    <a:effectLst/>
                    <a:uLnTx/>
                    <a:uFillTx/>
                    <a:latin typeface="Arial"/>
                  </a:rPr>
                  <a:t>5</a:t>
                </a:r>
              </a:p>
            </p:txBody>
          </p:sp>
          <p:sp>
            <p:nvSpPr>
              <p:cNvPr id="30" name="Rectangle 29"/>
              <p:cNvSpPr>
                <a:spLocks noChangeArrowheads="1"/>
              </p:cNvSpPr>
              <p:nvPr/>
            </p:nvSpPr>
            <p:spPr bwMode="auto">
              <a:xfrm>
                <a:off x="2362200" y="4800600"/>
                <a:ext cx="533400" cy="457200"/>
              </a:xfrm>
              <a:prstGeom prst="rect">
                <a:avLst/>
              </a:prstGeom>
              <a:noFill/>
              <a:ln w="9525">
                <a:solidFill>
                  <a:srgbClr val="000066"/>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smtClean="0">
                    <a:ln>
                      <a:noFill/>
                    </a:ln>
                    <a:solidFill>
                      <a:srgbClr val="000066"/>
                    </a:solidFill>
                    <a:effectLst/>
                    <a:uLnTx/>
                    <a:uFillTx/>
                    <a:latin typeface="Arial"/>
                  </a:rPr>
                  <a:t>6</a:t>
                </a:r>
              </a:p>
            </p:txBody>
          </p:sp>
          <p:sp>
            <p:nvSpPr>
              <p:cNvPr id="31" name="Rectangle 30"/>
              <p:cNvSpPr>
                <a:spLocks noChangeArrowheads="1"/>
              </p:cNvSpPr>
              <p:nvPr/>
            </p:nvSpPr>
            <p:spPr bwMode="auto">
              <a:xfrm>
                <a:off x="5105400" y="4800600"/>
                <a:ext cx="533400" cy="457200"/>
              </a:xfrm>
              <a:prstGeom prst="rect">
                <a:avLst/>
              </a:prstGeom>
              <a:noFill/>
              <a:ln w="9525">
                <a:solidFill>
                  <a:srgbClr val="000066"/>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smtClean="0">
                    <a:ln>
                      <a:noFill/>
                    </a:ln>
                    <a:solidFill>
                      <a:srgbClr val="000066"/>
                    </a:solidFill>
                    <a:effectLst/>
                    <a:uLnTx/>
                    <a:uFillTx/>
                    <a:latin typeface="Arial"/>
                  </a:rPr>
                  <a:t>9</a:t>
                </a:r>
              </a:p>
            </p:txBody>
          </p:sp>
          <p:sp>
            <p:nvSpPr>
              <p:cNvPr id="32" name="Rectangle 31"/>
              <p:cNvSpPr>
                <a:spLocks noChangeArrowheads="1"/>
              </p:cNvSpPr>
              <p:nvPr/>
            </p:nvSpPr>
            <p:spPr bwMode="auto">
              <a:xfrm>
                <a:off x="4191000" y="4800600"/>
                <a:ext cx="533400" cy="457200"/>
              </a:xfrm>
              <a:prstGeom prst="rect">
                <a:avLst/>
              </a:prstGeom>
              <a:noFill/>
              <a:ln w="9525">
                <a:solidFill>
                  <a:srgbClr val="000066"/>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smtClean="0">
                    <a:ln>
                      <a:noFill/>
                    </a:ln>
                    <a:solidFill>
                      <a:srgbClr val="000066"/>
                    </a:solidFill>
                    <a:effectLst/>
                    <a:uLnTx/>
                    <a:uFillTx/>
                    <a:latin typeface="Arial"/>
                  </a:rPr>
                  <a:t>6</a:t>
                </a:r>
              </a:p>
            </p:txBody>
          </p:sp>
          <p:sp>
            <p:nvSpPr>
              <p:cNvPr id="33" name="Rectangle 32"/>
              <p:cNvSpPr>
                <a:spLocks noChangeArrowheads="1"/>
              </p:cNvSpPr>
              <p:nvPr/>
            </p:nvSpPr>
            <p:spPr bwMode="auto">
              <a:xfrm>
                <a:off x="3276600" y="4800600"/>
                <a:ext cx="533400" cy="457200"/>
              </a:xfrm>
              <a:prstGeom prst="rect">
                <a:avLst/>
              </a:prstGeom>
              <a:noFill/>
              <a:ln w="9525">
                <a:solidFill>
                  <a:srgbClr val="FF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smtClean="0">
                    <a:ln>
                      <a:noFill/>
                    </a:ln>
                    <a:solidFill>
                      <a:srgbClr val="FF0000"/>
                    </a:solidFill>
                    <a:effectLst/>
                    <a:uLnTx/>
                    <a:uFillTx/>
                    <a:latin typeface="Arial"/>
                  </a:rPr>
                  <a:t>8</a:t>
                </a:r>
              </a:p>
            </p:txBody>
          </p:sp>
        </p:grpSp>
      </p:grpSp>
    </p:spTree>
    <p:extLst>
      <p:ext uri="{BB962C8B-B14F-4D97-AF65-F5344CB8AC3E}">
        <p14:creationId xmlns:p14="http://schemas.microsoft.com/office/powerpoint/2010/main" val="32230980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Sao chép Mảng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4" name="Content Placeholder 2"/>
          <p:cNvSpPr txBox="1">
            <a:spLocks/>
          </p:cNvSpPr>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3200" b="0" i="0" u="none" strike="noStrike" kern="0" cap="none" spc="0" normalizeH="0" baseline="0" noProof="0" smtClean="0">
                <a:ln>
                  <a:noFill/>
                </a:ln>
                <a:solidFill>
                  <a:srgbClr val="002060"/>
                </a:solidFill>
                <a:effectLst/>
                <a:uLnTx/>
                <a:uFillTx/>
                <a:latin typeface="Cambria" panose="02040503050406030204" pitchFamily="18" charset="0"/>
              </a:rPr>
              <a:t>Tạo mảng mới và gán giá trị từ mảng cũ</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3200" b="0" i="0" u="none" strike="noStrike" kern="0" cap="none" spc="0" normalizeH="0" baseline="0" noProof="0" smtClean="0">
                <a:ln>
                  <a:noFill/>
                </a:ln>
                <a:solidFill>
                  <a:srgbClr val="002060"/>
                </a:solidFill>
                <a:effectLst/>
                <a:uLnTx/>
                <a:uFillTx/>
                <a:latin typeface="Cambria" panose="02040503050406030204" pitchFamily="18" charset="0"/>
              </a:rPr>
              <a:t>Dùng </a:t>
            </a:r>
            <a:r>
              <a:rPr kumimoji="0" lang="en-US" sz="3200" b="1" i="0" u="none" strike="noStrike" kern="0" cap="none" spc="0" normalizeH="0" baseline="0" noProof="0" smtClean="0">
                <a:ln>
                  <a:noFill/>
                </a:ln>
                <a:solidFill>
                  <a:srgbClr val="002060"/>
                </a:solidFill>
                <a:effectLst/>
                <a:uLnTx/>
                <a:uFillTx/>
                <a:latin typeface="Cambria" panose="02040503050406030204" pitchFamily="18" charset="0"/>
              </a:rPr>
              <a:t>CopyTo</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int[] mangA = new int[diem.Length];</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diem.CopyTo(mangA, 0);</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3200" b="0" i="0" u="none" strike="noStrike" kern="0" cap="none" spc="0" normalizeH="0" baseline="0" noProof="0" smtClean="0">
                <a:ln>
                  <a:noFill/>
                </a:ln>
                <a:solidFill>
                  <a:srgbClr val="002060"/>
                </a:solidFill>
                <a:effectLst/>
                <a:uLnTx/>
                <a:uFillTx/>
                <a:latin typeface="Cambria" panose="02040503050406030204" pitchFamily="18" charset="0"/>
              </a:rPr>
              <a:t>Dùng </a:t>
            </a:r>
            <a:r>
              <a:rPr kumimoji="0" lang="en-US" sz="3200" b="1" i="0" u="none" strike="noStrike" kern="0" cap="none" spc="0" normalizeH="0" baseline="0" noProof="0" smtClean="0">
                <a:ln>
                  <a:noFill/>
                </a:ln>
                <a:solidFill>
                  <a:srgbClr val="002060"/>
                </a:solidFill>
                <a:effectLst/>
                <a:uLnTx/>
                <a:uFillTx/>
                <a:latin typeface="Cambria" panose="02040503050406030204" pitchFamily="18" charset="0"/>
              </a:rPr>
              <a:t>Array.Copy</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Array.Copy(diem, mangA, diem.Length);</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3200" b="0" i="0" u="none" strike="noStrike" kern="0" cap="none" spc="0" normalizeH="0" baseline="0" noProof="0" smtClean="0">
                <a:ln>
                  <a:noFill/>
                </a:ln>
                <a:solidFill>
                  <a:srgbClr val="002060"/>
                </a:solidFill>
                <a:effectLst/>
                <a:uLnTx/>
                <a:uFillTx/>
                <a:latin typeface="Cambria" panose="02040503050406030204" pitchFamily="18" charset="0"/>
              </a:rPr>
              <a:t>Dùng </a:t>
            </a:r>
            <a:r>
              <a:rPr kumimoji="0" lang="en-US" sz="3200" b="1" i="0" u="none" strike="noStrike" kern="0" cap="none" spc="0" normalizeH="0" baseline="0" noProof="0" smtClean="0">
                <a:ln>
                  <a:noFill/>
                </a:ln>
                <a:solidFill>
                  <a:srgbClr val="002060"/>
                </a:solidFill>
                <a:effectLst/>
                <a:uLnTx/>
                <a:uFillTx/>
                <a:latin typeface="Cambria" panose="02040503050406030204" pitchFamily="18" charset="0"/>
              </a:rPr>
              <a:t>Clone</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mangA = (int[]) diem.Clone();</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endParaRPr kumimoji="0" lang="en-US" sz="2800" b="0" i="0" u="none" strike="noStrike" kern="0" cap="none" spc="0" normalizeH="0" baseline="0" noProof="0" smtClean="0">
              <a:ln>
                <a:noFill/>
              </a:ln>
              <a:solidFill>
                <a:srgbClr val="002060"/>
              </a:solidFill>
              <a:effectLst/>
              <a:uLnTx/>
              <a:uFillTx/>
              <a:latin typeface="Cambria" panose="02040503050406030204" pitchFamily="18" charset="0"/>
            </a:endParaRP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kumimoji="0" lang="en-US" sz="3200" b="0" i="0" u="none" strike="noStrike" kern="0" cap="none" spc="0" normalizeH="0" baseline="0" noProof="0" smtClean="0">
              <a:ln>
                <a:noFill/>
              </a:ln>
              <a:solidFill>
                <a:srgbClr val="002060"/>
              </a:solidFill>
              <a:effectLst/>
              <a:uLnTx/>
              <a:uFillTx/>
              <a:latin typeface="Cambria" panose="02040503050406030204" pitchFamily="18" charset="0"/>
            </a:endParaRP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kumimoji="0" lang="en-US" sz="3200" b="0" i="0" u="none" strike="noStrike" kern="0" cap="none" spc="0" normalizeH="0" baseline="0" noProof="0">
              <a:ln>
                <a:noFill/>
              </a:ln>
              <a:solidFill>
                <a:srgbClr val="002060"/>
              </a:solidFill>
              <a:effectLst/>
              <a:uLnTx/>
              <a:uFillTx/>
              <a:latin typeface="Cambria" panose="02040503050406030204" pitchFamily="18" charset="0"/>
            </a:endParaRPr>
          </a:p>
        </p:txBody>
      </p:sp>
      <p:sp>
        <p:nvSpPr>
          <p:cNvPr id="9" name="Isosceles Triangle 8"/>
          <p:cNvSpPr/>
          <p:nvPr/>
        </p:nvSpPr>
        <p:spPr>
          <a:xfrm>
            <a:off x="7086600" y="4724400"/>
            <a:ext cx="1468120" cy="1295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Ô nhớ x</a:t>
            </a:r>
            <a:endParaRPr lang="en-US"/>
          </a:p>
        </p:txBody>
      </p:sp>
      <p:sp>
        <p:nvSpPr>
          <p:cNvPr id="10" name="Rectangle 9"/>
          <p:cNvSpPr/>
          <p:nvPr/>
        </p:nvSpPr>
        <p:spPr>
          <a:xfrm>
            <a:off x="8747321" y="4876800"/>
            <a:ext cx="681597" cy="369332"/>
          </a:xfrm>
          <a:prstGeom prst="rect">
            <a:avLst/>
          </a:prstGeom>
        </p:spPr>
        <p:txBody>
          <a:bodyPr wrap="none">
            <a:spAutoFit/>
          </a:bodyPr>
          <a:lstStyle/>
          <a:p>
            <a:r>
              <a:rPr lang="en-US" kern="0">
                <a:solidFill>
                  <a:srgbClr val="002060"/>
                </a:solidFill>
                <a:latin typeface="Cambria" panose="02040503050406030204" pitchFamily="18" charset="0"/>
                <a:cs typeface="Consolas" pitchFamily="49" charset="0"/>
                <a:sym typeface="Wingdings" pitchFamily="2" charset="2"/>
              </a:rPr>
              <a:t>diem</a:t>
            </a:r>
            <a:endParaRPr lang="en-US"/>
          </a:p>
        </p:txBody>
      </p:sp>
      <p:cxnSp>
        <p:nvCxnSpPr>
          <p:cNvPr id="11" name="Straight Arrow Connector 10"/>
          <p:cNvCxnSpPr/>
          <p:nvPr/>
        </p:nvCxnSpPr>
        <p:spPr>
          <a:xfrm flipH="1">
            <a:off x="8173720" y="5105400"/>
            <a:ext cx="60960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140843" y="4697214"/>
            <a:ext cx="875561" cy="369332"/>
          </a:xfrm>
          <a:prstGeom prst="rect">
            <a:avLst/>
          </a:prstGeom>
        </p:spPr>
        <p:txBody>
          <a:bodyPr wrap="none">
            <a:spAutoFit/>
          </a:bodyPr>
          <a:lstStyle/>
          <a:p>
            <a:r>
              <a:rPr lang="en-US" kern="0" smtClean="0">
                <a:solidFill>
                  <a:srgbClr val="002060"/>
                </a:solidFill>
                <a:latin typeface="Cambria" panose="02040503050406030204" pitchFamily="18" charset="0"/>
                <a:sym typeface="Wingdings" pitchFamily="2" charset="2"/>
              </a:rPr>
              <a:t>mangA</a:t>
            </a:r>
            <a:endParaRPr lang="en-US"/>
          </a:p>
        </p:txBody>
      </p:sp>
      <p:cxnSp>
        <p:nvCxnSpPr>
          <p:cNvPr id="13" name="Straight Arrow Connector 12"/>
          <p:cNvCxnSpPr/>
          <p:nvPr/>
        </p:nvCxnSpPr>
        <p:spPr>
          <a:xfrm flipH="1">
            <a:off x="6308922" y="4985074"/>
            <a:ext cx="132080" cy="486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Isosceles Triangle 13"/>
          <p:cNvSpPr/>
          <p:nvPr/>
        </p:nvSpPr>
        <p:spPr>
          <a:xfrm>
            <a:off x="5295681" y="5130525"/>
            <a:ext cx="1468120" cy="1295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Ô nhớ X’</a:t>
            </a:r>
            <a:endParaRPr lang="en-US"/>
          </a:p>
        </p:txBody>
      </p:sp>
    </p:spTree>
    <p:extLst>
      <p:ext uri="{BB962C8B-B14F-4D97-AF65-F5344CB8AC3E}">
        <p14:creationId xmlns:p14="http://schemas.microsoft.com/office/powerpoint/2010/main" val="52652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Đảo Mảng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4" name="Content Placeholder 2"/>
          <p:cNvSpPr txBox="1">
            <a:spLocks/>
          </p:cNvSpPr>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lvl="0" indent="0" algn="just">
              <a:buClr>
                <a:srgbClr val="3DC5C5"/>
              </a:buClr>
              <a:buNone/>
              <a:defRPr/>
            </a:pPr>
            <a:r>
              <a:rPr lang="vi-VN" sz="2800" smtClean="0">
                <a:solidFill>
                  <a:srgbClr val="002060"/>
                </a:solidFill>
                <a:latin typeface="Cambria" panose="02040503050406030204" pitchFamily="18" charset="0"/>
              </a:rPr>
              <a:t>Phương </a:t>
            </a:r>
            <a:r>
              <a:rPr lang="vi-VN" sz="2800">
                <a:solidFill>
                  <a:srgbClr val="002060"/>
                </a:solidFill>
                <a:latin typeface="Cambria" panose="02040503050406030204" pitchFamily="18" charset="0"/>
              </a:rPr>
              <a:t>thức </a:t>
            </a:r>
            <a:r>
              <a:rPr lang="vi-VN" sz="2800">
                <a:solidFill>
                  <a:srgbClr val="FF0000"/>
                </a:solidFill>
                <a:latin typeface="Cambria" panose="02040503050406030204" pitchFamily="18" charset="0"/>
              </a:rPr>
              <a:t>Reverse </a:t>
            </a:r>
            <a:r>
              <a:rPr lang="vi-VN" sz="2800">
                <a:solidFill>
                  <a:srgbClr val="002060"/>
                </a:solidFill>
                <a:latin typeface="Cambria" panose="02040503050406030204" pitchFamily="18" charset="0"/>
              </a:rPr>
              <a:t>của lớp </a:t>
            </a:r>
            <a:r>
              <a:rPr lang="vi-VN" sz="2800">
                <a:solidFill>
                  <a:srgbClr val="FF0000"/>
                </a:solidFill>
                <a:latin typeface="Cambria" panose="02040503050406030204" pitchFamily="18" charset="0"/>
              </a:rPr>
              <a:t>Array</a:t>
            </a:r>
            <a:r>
              <a:rPr lang="vi-VN" sz="2800">
                <a:solidFill>
                  <a:srgbClr val="002060"/>
                </a:solidFill>
                <a:latin typeface="Cambria" panose="02040503050406030204" pitchFamily="18" charset="0"/>
              </a:rPr>
              <a:t> thực hiện việc đảo thứ tự các phần tử trong </a:t>
            </a:r>
            <a:r>
              <a:rPr lang="vi-VN" sz="2800" smtClean="0">
                <a:solidFill>
                  <a:srgbClr val="002060"/>
                </a:solidFill>
                <a:latin typeface="Cambria" panose="02040503050406030204" pitchFamily="18" charset="0"/>
              </a:rPr>
              <a:t>mảng. </a:t>
            </a:r>
            <a:r>
              <a:rPr lang="vi-VN" sz="2800">
                <a:solidFill>
                  <a:srgbClr val="002060"/>
                </a:solidFill>
                <a:latin typeface="Cambria" panose="02040503050406030204" pitchFamily="18" charset="0"/>
              </a:rPr>
              <a:t>Cú pháp thực hiện: </a:t>
            </a:r>
            <a:endParaRPr kumimoji="0" lang="en-US" sz="2800" b="0" i="0" u="none" strike="noStrike" kern="0" cap="none" spc="0" normalizeH="0" baseline="0" noProof="0" smtClean="0">
              <a:ln>
                <a:noFill/>
              </a:ln>
              <a:solidFill>
                <a:srgbClr val="002060"/>
              </a:solidFill>
              <a:effectLst/>
              <a:uLnTx/>
              <a:uFillTx/>
              <a:latin typeface="Cambria" panose="02040503050406030204" pitchFamily="18" charset="0"/>
            </a:endParaRPr>
          </a:p>
          <a:p>
            <a:pPr marL="0" lvl="0" indent="0" algn="just">
              <a:buClr>
                <a:srgbClr val="3DC5C5"/>
              </a:buClr>
              <a:buNone/>
              <a:defRPr/>
            </a:pPr>
            <a:r>
              <a:rPr lang="en-US">
                <a:solidFill>
                  <a:srgbClr val="002060"/>
                </a:solidFill>
                <a:latin typeface="Cambria" panose="02040503050406030204" pitchFamily="18" charset="0"/>
              </a:rPr>
              <a:t>int[] mang = { 15, 26, 7, 28, 19, 6 }; </a:t>
            </a:r>
            <a:endParaRPr lang="en-US" smtClean="0">
              <a:solidFill>
                <a:srgbClr val="002060"/>
              </a:solidFill>
              <a:latin typeface="Cambria" panose="02040503050406030204" pitchFamily="18" charset="0"/>
            </a:endParaRPr>
          </a:p>
          <a:p>
            <a:pPr marL="0" lvl="0" indent="0" algn="just">
              <a:buClr>
                <a:srgbClr val="3DC5C5"/>
              </a:buClr>
              <a:buNone/>
              <a:defRPr/>
            </a:pPr>
            <a:r>
              <a:rPr lang="en-US">
                <a:solidFill>
                  <a:srgbClr val="FF0000"/>
                </a:solidFill>
                <a:latin typeface="Cambria" panose="02040503050406030204" pitchFamily="18" charset="0"/>
              </a:rPr>
              <a:t>Array.Reverse(mang); </a:t>
            </a:r>
            <a:endParaRPr lang="en-US" smtClean="0">
              <a:solidFill>
                <a:srgbClr val="FF0000"/>
              </a:solidFill>
              <a:latin typeface="Cambria" panose="02040503050406030204" pitchFamily="18" charset="0"/>
            </a:endParaRPr>
          </a:p>
          <a:p>
            <a:pPr marL="0" lvl="0" indent="0" algn="just">
              <a:buClr>
                <a:srgbClr val="3DC5C5"/>
              </a:buClr>
              <a:buNone/>
              <a:defRPr/>
            </a:pPr>
            <a:r>
              <a:rPr kumimoji="0" lang="en-US" sz="3200" b="1" i="0" u="sng" strike="noStrike" kern="0" cap="none" spc="0" normalizeH="0" baseline="0" noProof="0" smtClean="0">
                <a:ln>
                  <a:noFill/>
                </a:ln>
                <a:solidFill>
                  <a:srgbClr val="002060"/>
                </a:solidFill>
                <a:effectLst/>
                <a:uLnTx/>
                <a:uFillTx/>
                <a:latin typeface="Cambria" panose="02040503050406030204" pitchFamily="18" charset="0"/>
              </a:rPr>
              <a:t>Kết</a:t>
            </a:r>
            <a:r>
              <a:rPr kumimoji="0" lang="en-US" sz="3200" b="1" i="0" u="sng" strike="noStrike" kern="0" cap="none" spc="0" normalizeH="0" noProof="0" smtClean="0">
                <a:ln>
                  <a:noFill/>
                </a:ln>
                <a:solidFill>
                  <a:srgbClr val="002060"/>
                </a:solidFill>
                <a:effectLst/>
                <a:uLnTx/>
                <a:uFillTx/>
                <a:latin typeface="Cambria" panose="02040503050406030204" pitchFamily="18" charset="0"/>
              </a:rPr>
              <a:t> quả:</a:t>
            </a:r>
          </a:p>
          <a:p>
            <a:pPr marL="0" indent="0" algn="just">
              <a:buClr>
                <a:srgbClr val="3DC5C5"/>
              </a:buClr>
              <a:buNone/>
              <a:defRPr/>
            </a:pPr>
            <a:r>
              <a:rPr lang="en-US">
                <a:solidFill>
                  <a:srgbClr val="002060"/>
                </a:solidFill>
                <a:latin typeface="Cambria" panose="02040503050406030204" pitchFamily="18" charset="0"/>
              </a:rPr>
              <a:t>mang = { </a:t>
            </a:r>
            <a:r>
              <a:rPr lang="en-US" smtClean="0">
                <a:solidFill>
                  <a:srgbClr val="002060"/>
                </a:solidFill>
                <a:latin typeface="Cambria" panose="02040503050406030204" pitchFamily="18" charset="0"/>
              </a:rPr>
              <a:t>6,19,28,7,26,15}; </a:t>
            </a:r>
            <a:endParaRPr kumimoji="0" lang="en-US" sz="3200" b="0" i="0" u="none" strike="noStrike" kern="0" cap="none" spc="0" normalizeH="0" baseline="0" noProof="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29864107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Sắp xếp Mảng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4" name="Content Placeholder 2"/>
          <p:cNvSpPr txBox="1">
            <a:spLocks/>
          </p:cNvSpPr>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lvl="0" indent="0" algn="just">
              <a:buClr>
                <a:srgbClr val="3DC5C5"/>
              </a:buClr>
              <a:buNone/>
              <a:defRPr/>
            </a:pPr>
            <a:r>
              <a:rPr lang="vi-VN" sz="2800" smtClean="0">
                <a:solidFill>
                  <a:srgbClr val="002060"/>
                </a:solidFill>
                <a:latin typeface="Cambria" panose="02040503050406030204" pitchFamily="18" charset="0"/>
              </a:rPr>
              <a:t>Phương </a:t>
            </a:r>
            <a:r>
              <a:rPr lang="vi-VN" sz="2800">
                <a:solidFill>
                  <a:srgbClr val="002060"/>
                </a:solidFill>
                <a:latin typeface="Cambria" panose="02040503050406030204" pitchFamily="18" charset="0"/>
              </a:rPr>
              <a:t>thức </a:t>
            </a:r>
            <a:r>
              <a:rPr lang="vi-VN" sz="2800">
                <a:solidFill>
                  <a:srgbClr val="FF0000"/>
                </a:solidFill>
                <a:latin typeface="Cambria" panose="02040503050406030204" pitchFamily="18" charset="0"/>
              </a:rPr>
              <a:t>Sort() </a:t>
            </a:r>
            <a:r>
              <a:rPr lang="vi-VN" sz="2800">
                <a:solidFill>
                  <a:srgbClr val="002060"/>
                </a:solidFill>
                <a:latin typeface="Cambria" panose="02040503050406030204" pitchFamily="18" charset="0"/>
              </a:rPr>
              <a:t>của lớp </a:t>
            </a:r>
            <a:r>
              <a:rPr lang="vi-VN" sz="2800">
                <a:solidFill>
                  <a:srgbClr val="FF0000"/>
                </a:solidFill>
                <a:latin typeface="Cambria" panose="02040503050406030204" pitchFamily="18" charset="0"/>
              </a:rPr>
              <a:t>Array</a:t>
            </a:r>
            <a:r>
              <a:rPr lang="vi-VN" sz="2800">
                <a:solidFill>
                  <a:srgbClr val="002060"/>
                </a:solidFill>
                <a:latin typeface="Cambria" panose="02040503050406030204" pitchFamily="18" charset="0"/>
              </a:rPr>
              <a:t> thực hiện việc sắp xếp các phần tử trong </a:t>
            </a:r>
            <a:r>
              <a:rPr lang="vi-VN" sz="2800" smtClean="0">
                <a:solidFill>
                  <a:srgbClr val="002060"/>
                </a:solidFill>
                <a:latin typeface="Cambria" panose="02040503050406030204" pitchFamily="18" charset="0"/>
              </a:rPr>
              <a:t>mảng. </a:t>
            </a:r>
            <a:r>
              <a:rPr lang="vi-VN" sz="2800">
                <a:solidFill>
                  <a:srgbClr val="002060"/>
                </a:solidFill>
                <a:latin typeface="Cambria" panose="02040503050406030204" pitchFamily="18" charset="0"/>
              </a:rPr>
              <a:t>Cú pháp thực hiện: </a:t>
            </a:r>
            <a:endParaRPr lang="en-US" sz="2800" smtClean="0">
              <a:solidFill>
                <a:srgbClr val="002060"/>
              </a:solidFill>
              <a:latin typeface="Cambria" panose="02040503050406030204" pitchFamily="18" charset="0"/>
            </a:endParaRPr>
          </a:p>
          <a:p>
            <a:pPr marL="0" lvl="0" indent="0" algn="ctr">
              <a:buClr>
                <a:srgbClr val="3DC5C5"/>
              </a:buClr>
              <a:buNone/>
              <a:defRPr/>
            </a:pPr>
            <a:r>
              <a:rPr lang="en-US" sz="2800" b="1">
                <a:solidFill>
                  <a:srgbClr val="002060"/>
                </a:solidFill>
                <a:latin typeface="Cambria" panose="02040503050406030204" pitchFamily="18" charset="0"/>
              </a:rPr>
              <a:t>Array.Sort(ten_mang); </a:t>
            </a:r>
            <a:endParaRPr lang="en-US" sz="2800" b="1" smtClean="0">
              <a:solidFill>
                <a:srgbClr val="002060"/>
              </a:solidFill>
              <a:latin typeface="Cambria" panose="02040503050406030204" pitchFamily="18" charset="0"/>
            </a:endParaRPr>
          </a:p>
          <a:p>
            <a:pPr marL="0" lvl="0" indent="0">
              <a:buClr>
                <a:srgbClr val="3DC5C5"/>
              </a:buClr>
              <a:buNone/>
              <a:defRPr/>
            </a:pPr>
            <a:r>
              <a:rPr lang="en-US" sz="2800" b="1" u="sng" smtClean="0">
                <a:solidFill>
                  <a:srgbClr val="002060"/>
                </a:solidFill>
                <a:latin typeface="Cambria" panose="02040503050406030204" pitchFamily="18" charset="0"/>
              </a:rPr>
              <a:t>Ví dụ:</a:t>
            </a:r>
          </a:p>
          <a:p>
            <a:pPr marL="0" indent="0">
              <a:buNone/>
            </a:pPr>
            <a:r>
              <a:rPr lang="en-US" sz="2800">
                <a:solidFill>
                  <a:srgbClr val="002060"/>
                </a:solidFill>
                <a:latin typeface="Cambria" panose="02040503050406030204" pitchFamily="18" charset="0"/>
              </a:rPr>
              <a:t>int[] mang = { 9, 5, 7, 4, 6 }; </a:t>
            </a:r>
          </a:p>
          <a:p>
            <a:pPr marL="0" indent="0">
              <a:buNone/>
            </a:pPr>
            <a:r>
              <a:rPr lang="en-US" sz="2800">
                <a:solidFill>
                  <a:srgbClr val="FF0000"/>
                </a:solidFill>
                <a:latin typeface="Cambria" panose="02040503050406030204" pitchFamily="18" charset="0"/>
              </a:rPr>
              <a:t>Array.Sort(mang); </a:t>
            </a:r>
            <a:endParaRPr lang="en-US" sz="2800" smtClean="0">
              <a:solidFill>
                <a:srgbClr val="FF0000"/>
              </a:solidFill>
              <a:latin typeface="Cambria" panose="02040503050406030204" pitchFamily="18" charset="0"/>
            </a:endParaRPr>
          </a:p>
          <a:p>
            <a:pPr marL="0" indent="0">
              <a:buNone/>
            </a:pPr>
            <a:r>
              <a:rPr kumimoji="0" lang="en-US" sz="2800" b="1" i="0" u="sng" strike="noStrike" kern="0" cap="none" spc="0" normalizeH="0" baseline="0" noProof="0" smtClean="0">
                <a:ln>
                  <a:noFill/>
                </a:ln>
                <a:solidFill>
                  <a:srgbClr val="002060"/>
                </a:solidFill>
                <a:effectLst/>
                <a:uLnTx/>
                <a:uFillTx/>
                <a:latin typeface="Cambria" panose="02040503050406030204" pitchFamily="18" charset="0"/>
              </a:rPr>
              <a:t>Kết</a:t>
            </a:r>
            <a:r>
              <a:rPr kumimoji="0" lang="en-US" sz="2800" b="1" i="0" u="sng" strike="noStrike" kern="0" cap="none" spc="0" normalizeH="0" noProof="0" smtClean="0">
                <a:ln>
                  <a:noFill/>
                </a:ln>
                <a:solidFill>
                  <a:srgbClr val="002060"/>
                </a:solidFill>
                <a:effectLst/>
                <a:uLnTx/>
                <a:uFillTx/>
                <a:latin typeface="Cambria" panose="02040503050406030204" pitchFamily="18" charset="0"/>
              </a:rPr>
              <a:t> quả:</a:t>
            </a:r>
          </a:p>
          <a:p>
            <a:pPr marL="0" indent="0">
              <a:buNone/>
            </a:pPr>
            <a:r>
              <a:rPr lang="en-US" sz="2800">
                <a:solidFill>
                  <a:srgbClr val="002060"/>
                </a:solidFill>
                <a:latin typeface="Cambria" panose="02040503050406030204" pitchFamily="18" charset="0"/>
              </a:rPr>
              <a:t>mang = { </a:t>
            </a:r>
            <a:r>
              <a:rPr lang="en-US" sz="2800" smtClean="0">
                <a:solidFill>
                  <a:srgbClr val="002060"/>
                </a:solidFill>
                <a:latin typeface="Cambria" panose="02040503050406030204" pitchFamily="18" charset="0"/>
              </a:rPr>
              <a:t>4, </a:t>
            </a:r>
            <a:r>
              <a:rPr lang="en-US" sz="2800">
                <a:solidFill>
                  <a:srgbClr val="002060"/>
                </a:solidFill>
                <a:latin typeface="Cambria" panose="02040503050406030204" pitchFamily="18" charset="0"/>
              </a:rPr>
              <a:t>5, </a:t>
            </a:r>
            <a:r>
              <a:rPr lang="en-US" sz="2800" smtClean="0">
                <a:solidFill>
                  <a:srgbClr val="002060"/>
                </a:solidFill>
                <a:latin typeface="Cambria" panose="02040503050406030204" pitchFamily="18" charset="0"/>
              </a:rPr>
              <a:t>6, 7,9 </a:t>
            </a:r>
            <a:r>
              <a:rPr lang="en-US" sz="2800">
                <a:solidFill>
                  <a:srgbClr val="002060"/>
                </a:solidFill>
                <a:latin typeface="Cambria" panose="02040503050406030204" pitchFamily="18" charset="0"/>
              </a:rPr>
              <a:t>}; </a:t>
            </a:r>
          </a:p>
          <a:p>
            <a:pPr marL="0" indent="0">
              <a:buNone/>
            </a:pPr>
            <a:endParaRPr kumimoji="0" lang="en-US" sz="2800" b="0" i="0" u="none" strike="noStrike" kern="0" cap="none" spc="0" normalizeH="0" baseline="0" noProof="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29056818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Tìm kiếm trên Mảng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4" name="Content Placeholder 2"/>
          <p:cNvSpPr txBox="1">
            <a:spLocks/>
          </p:cNvSpPr>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lang="en-US" kern="0" smtClean="0">
                <a:solidFill>
                  <a:srgbClr val="002060"/>
                </a:solidFill>
                <a:latin typeface="Cambria" panose="02040503050406030204" pitchFamily="18" charset="0"/>
              </a:rPr>
              <a:t>Tìm kiếm trên mảng đã được sắp xếp</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lang="en-US" kern="0">
              <a:solidFill>
                <a:srgbClr val="002060"/>
              </a:solidFill>
              <a:latin typeface="Cambria" panose="02040503050406030204" pitchFamily="18" charset="0"/>
            </a:endParaRPr>
          </a:p>
          <a:p>
            <a:pPr marL="0" marR="0" lvl="0" indent="0" algn="l" defTabSz="914400" rtl="0" eaLnBrk="1" fontAlgn="base" latinLnBrk="0" hangingPunct="1">
              <a:lnSpc>
                <a:spcPct val="100000"/>
              </a:lnSpc>
              <a:spcBef>
                <a:spcPct val="20000"/>
              </a:spcBef>
              <a:spcAft>
                <a:spcPct val="0"/>
              </a:spcAft>
              <a:buClr>
                <a:srgbClr val="3DC5C5"/>
              </a:buClr>
              <a:buSzTx/>
              <a:buNone/>
              <a:tabLst/>
              <a:defRPr/>
            </a:pPr>
            <a:endParaRPr lang="en-US" kern="0" smtClean="0">
              <a:solidFill>
                <a:srgbClr val="002060"/>
              </a:solidFill>
              <a:latin typeface="Cambria" panose="02040503050406030204" pitchFamily="18" charset="0"/>
            </a:endParaRP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kumimoji="0" lang="en-US" sz="3200" b="0" i="0" u="none" strike="noStrike" kern="0" cap="none" spc="0" normalizeH="0" baseline="0" noProof="0" smtClean="0">
              <a:ln>
                <a:noFill/>
              </a:ln>
              <a:solidFill>
                <a:srgbClr val="002060"/>
              </a:solidFill>
              <a:effectLst/>
              <a:uLnTx/>
              <a:uFillTx/>
              <a:latin typeface="Cambria" panose="02040503050406030204" pitchFamily="18" charset="0"/>
            </a:endParaRP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kumimoji="0" lang="en-US" sz="3200" b="0" i="0" u="none" strike="noStrike" kern="0" cap="none" spc="0" normalizeH="0" baseline="0" noProof="0" smtClean="0">
              <a:ln>
                <a:noFill/>
              </a:ln>
              <a:solidFill>
                <a:srgbClr val="002060"/>
              </a:solidFill>
              <a:effectLst/>
              <a:uLnTx/>
              <a:uFillTx/>
              <a:latin typeface="Cambria" panose="02040503050406030204" pitchFamily="18" charset="0"/>
            </a:endParaRP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3200" b="0" i="0" u="none" strike="noStrike" kern="0" cap="none" spc="0" normalizeH="0" baseline="0" noProof="0" smtClean="0">
                <a:ln>
                  <a:noFill/>
                </a:ln>
                <a:solidFill>
                  <a:srgbClr val="002060"/>
                </a:solidFill>
                <a:effectLst/>
                <a:uLnTx/>
                <a:uFillTx/>
                <a:latin typeface="Cambria" panose="02040503050406030204" pitchFamily="18" charset="0"/>
              </a:rPr>
              <a:t>Tìm</a:t>
            </a:r>
            <a:r>
              <a:rPr kumimoji="0" lang="en-US" sz="3200" b="0" i="0" u="none" strike="noStrike" kern="0" cap="none" spc="0" normalizeH="0" noProof="0" smtClean="0">
                <a:ln>
                  <a:noFill/>
                </a:ln>
                <a:solidFill>
                  <a:srgbClr val="002060"/>
                </a:solidFill>
                <a:effectLst/>
                <a:uLnTx/>
                <a:uFillTx/>
                <a:latin typeface="Cambria" panose="02040503050406030204" pitchFamily="18" charset="0"/>
              </a:rPr>
              <a:t> kiếm trên mảng chưa được sắp xếp</a:t>
            </a:r>
            <a:endParaRPr kumimoji="0" lang="en-US" sz="3200" b="0" i="0" u="none" strike="noStrike" kern="0" cap="none" spc="0" normalizeH="0" baseline="0" noProof="0">
              <a:ln>
                <a:noFill/>
              </a:ln>
              <a:solidFill>
                <a:srgbClr val="002060"/>
              </a:solidFill>
              <a:effectLst/>
              <a:uLnTx/>
              <a:uFillTx/>
              <a:latin typeface="Cambria" panose="02040503050406030204" pitchFamily="18" charset="0"/>
            </a:endParaRPr>
          </a:p>
        </p:txBody>
      </p:sp>
      <p:grpSp>
        <p:nvGrpSpPr>
          <p:cNvPr id="9" name="Group 8"/>
          <p:cNvGrpSpPr/>
          <p:nvPr/>
        </p:nvGrpSpPr>
        <p:grpSpPr>
          <a:xfrm>
            <a:off x="871182" y="1752600"/>
            <a:ext cx="7739418" cy="990600"/>
            <a:chOff x="685800" y="2209800"/>
            <a:chExt cx="7467600" cy="762000"/>
          </a:xfrm>
        </p:grpSpPr>
        <p:sp>
          <p:nvSpPr>
            <p:cNvPr id="10" name="Rectangle 9"/>
            <p:cNvSpPr/>
            <p:nvPr/>
          </p:nvSpPr>
          <p:spPr>
            <a:xfrm>
              <a:off x="685800" y="22098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smtClean="0"/>
                <a:t>0</a:t>
              </a:r>
              <a:endParaRPr lang="en-US" sz="5400" dirty="0"/>
            </a:p>
          </p:txBody>
        </p:sp>
        <p:sp>
          <p:nvSpPr>
            <p:cNvPr id="11" name="Rectangle 10"/>
            <p:cNvSpPr/>
            <p:nvPr/>
          </p:nvSpPr>
          <p:spPr>
            <a:xfrm>
              <a:off x="1752600" y="2209800"/>
              <a:ext cx="1066800" cy="762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2</a:t>
              </a:r>
              <a:endParaRPr lang="en-US" sz="5400" dirty="0"/>
            </a:p>
          </p:txBody>
        </p:sp>
        <p:sp>
          <p:nvSpPr>
            <p:cNvPr id="12" name="Rectangle 11"/>
            <p:cNvSpPr/>
            <p:nvPr/>
          </p:nvSpPr>
          <p:spPr>
            <a:xfrm>
              <a:off x="2819400" y="22098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smtClean="0"/>
                <a:t>5</a:t>
              </a:r>
              <a:endParaRPr lang="en-US" sz="5400" dirty="0"/>
            </a:p>
          </p:txBody>
        </p:sp>
        <p:sp>
          <p:nvSpPr>
            <p:cNvPr id="13" name="Rectangle 12"/>
            <p:cNvSpPr/>
            <p:nvPr/>
          </p:nvSpPr>
          <p:spPr>
            <a:xfrm>
              <a:off x="3886200" y="2209800"/>
              <a:ext cx="1066800" cy="762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smtClean="0"/>
                <a:t>6</a:t>
              </a:r>
              <a:endParaRPr lang="en-US" sz="5400" dirty="0"/>
            </a:p>
          </p:txBody>
        </p:sp>
        <p:sp>
          <p:nvSpPr>
            <p:cNvPr id="14" name="Rectangle 13"/>
            <p:cNvSpPr/>
            <p:nvPr/>
          </p:nvSpPr>
          <p:spPr>
            <a:xfrm>
              <a:off x="4953000" y="22098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smtClean="0"/>
                <a:t>7</a:t>
              </a:r>
              <a:endParaRPr lang="en-US" sz="5400" dirty="0"/>
            </a:p>
          </p:txBody>
        </p:sp>
        <p:sp>
          <p:nvSpPr>
            <p:cNvPr id="15" name="Rectangle 14"/>
            <p:cNvSpPr/>
            <p:nvPr/>
          </p:nvSpPr>
          <p:spPr>
            <a:xfrm>
              <a:off x="6019800" y="2209800"/>
              <a:ext cx="1066800" cy="762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smtClean="0"/>
                <a:t>8</a:t>
              </a:r>
              <a:endParaRPr lang="en-US" sz="5400" dirty="0"/>
            </a:p>
          </p:txBody>
        </p:sp>
        <p:sp>
          <p:nvSpPr>
            <p:cNvPr id="16" name="Rectangle 15"/>
            <p:cNvSpPr/>
            <p:nvPr/>
          </p:nvSpPr>
          <p:spPr>
            <a:xfrm>
              <a:off x="7086600" y="22098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smtClean="0"/>
                <a:t>9</a:t>
              </a:r>
              <a:endParaRPr lang="en-US" sz="5400" dirty="0"/>
            </a:p>
          </p:txBody>
        </p:sp>
      </p:grpSp>
      <p:grpSp>
        <p:nvGrpSpPr>
          <p:cNvPr id="36" name="Group 35"/>
          <p:cNvGrpSpPr/>
          <p:nvPr/>
        </p:nvGrpSpPr>
        <p:grpSpPr>
          <a:xfrm>
            <a:off x="883810" y="4724400"/>
            <a:ext cx="7574390" cy="1172188"/>
            <a:chOff x="685800" y="2209800"/>
            <a:chExt cx="7467600" cy="762000"/>
          </a:xfrm>
        </p:grpSpPr>
        <p:sp>
          <p:nvSpPr>
            <p:cNvPr id="37" name="Rectangle 36"/>
            <p:cNvSpPr/>
            <p:nvPr/>
          </p:nvSpPr>
          <p:spPr>
            <a:xfrm>
              <a:off x="685800" y="22098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5</a:t>
              </a:r>
              <a:endParaRPr lang="en-US" sz="5400" dirty="0"/>
            </a:p>
          </p:txBody>
        </p:sp>
        <p:sp>
          <p:nvSpPr>
            <p:cNvPr id="38" name="Rectangle 37"/>
            <p:cNvSpPr/>
            <p:nvPr/>
          </p:nvSpPr>
          <p:spPr>
            <a:xfrm>
              <a:off x="1752600" y="2209800"/>
              <a:ext cx="1066800" cy="762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2</a:t>
              </a:r>
              <a:endParaRPr lang="en-US" sz="5400" dirty="0"/>
            </a:p>
          </p:txBody>
        </p:sp>
        <p:sp>
          <p:nvSpPr>
            <p:cNvPr id="39" name="Rectangle 38"/>
            <p:cNvSpPr/>
            <p:nvPr/>
          </p:nvSpPr>
          <p:spPr>
            <a:xfrm>
              <a:off x="2819400" y="22098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9</a:t>
              </a:r>
              <a:endParaRPr lang="en-US" sz="5400" dirty="0"/>
            </a:p>
          </p:txBody>
        </p:sp>
        <p:sp>
          <p:nvSpPr>
            <p:cNvPr id="40" name="Rectangle 39"/>
            <p:cNvSpPr/>
            <p:nvPr/>
          </p:nvSpPr>
          <p:spPr>
            <a:xfrm>
              <a:off x="3886200" y="2209800"/>
              <a:ext cx="1066800" cy="762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7</a:t>
              </a:r>
            </a:p>
          </p:txBody>
        </p:sp>
        <p:sp>
          <p:nvSpPr>
            <p:cNvPr id="41" name="Rectangle 40"/>
            <p:cNvSpPr/>
            <p:nvPr/>
          </p:nvSpPr>
          <p:spPr>
            <a:xfrm>
              <a:off x="4953000" y="22098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6</a:t>
              </a:r>
            </a:p>
          </p:txBody>
        </p:sp>
        <p:sp>
          <p:nvSpPr>
            <p:cNvPr id="42" name="Rectangle 41"/>
            <p:cNvSpPr/>
            <p:nvPr/>
          </p:nvSpPr>
          <p:spPr>
            <a:xfrm>
              <a:off x="6019800" y="2209800"/>
              <a:ext cx="1066800" cy="762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0</a:t>
              </a:r>
              <a:endParaRPr lang="en-US" sz="5400" dirty="0"/>
            </a:p>
          </p:txBody>
        </p:sp>
        <p:sp>
          <p:nvSpPr>
            <p:cNvPr id="43" name="Rectangle 42"/>
            <p:cNvSpPr/>
            <p:nvPr/>
          </p:nvSpPr>
          <p:spPr>
            <a:xfrm>
              <a:off x="7086600" y="22098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8</a:t>
              </a:r>
              <a:endParaRPr lang="en-US" sz="5400" dirty="0"/>
            </a:p>
          </p:txBody>
        </p:sp>
      </p:grpSp>
      <p:grpSp>
        <p:nvGrpSpPr>
          <p:cNvPr id="44" name="Group 43"/>
          <p:cNvGrpSpPr/>
          <p:nvPr/>
        </p:nvGrpSpPr>
        <p:grpSpPr>
          <a:xfrm>
            <a:off x="861910" y="3048000"/>
            <a:ext cx="7748690" cy="1029313"/>
            <a:chOff x="685800" y="2209800"/>
            <a:chExt cx="7467600" cy="762000"/>
          </a:xfrm>
        </p:grpSpPr>
        <p:sp>
          <p:nvSpPr>
            <p:cNvPr id="45" name="Rectangle 44"/>
            <p:cNvSpPr/>
            <p:nvPr/>
          </p:nvSpPr>
          <p:spPr>
            <a:xfrm>
              <a:off x="685800" y="22098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smtClean="0"/>
                <a:t>9</a:t>
              </a:r>
              <a:endParaRPr lang="en-US" sz="5400" dirty="0"/>
            </a:p>
          </p:txBody>
        </p:sp>
        <p:sp>
          <p:nvSpPr>
            <p:cNvPr id="46" name="Rectangle 45"/>
            <p:cNvSpPr/>
            <p:nvPr/>
          </p:nvSpPr>
          <p:spPr>
            <a:xfrm>
              <a:off x="1752600" y="2209800"/>
              <a:ext cx="1066800" cy="762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smtClean="0"/>
                <a:t>8</a:t>
              </a:r>
              <a:endParaRPr lang="en-US" sz="5400" dirty="0"/>
            </a:p>
          </p:txBody>
        </p:sp>
        <p:sp>
          <p:nvSpPr>
            <p:cNvPr id="47" name="Rectangle 46"/>
            <p:cNvSpPr/>
            <p:nvPr/>
          </p:nvSpPr>
          <p:spPr>
            <a:xfrm>
              <a:off x="2819400" y="22098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smtClean="0"/>
                <a:t>7</a:t>
              </a:r>
              <a:endParaRPr lang="en-US" sz="5400" dirty="0"/>
            </a:p>
          </p:txBody>
        </p:sp>
        <p:sp>
          <p:nvSpPr>
            <p:cNvPr id="48" name="Rectangle 47"/>
            <p:cNvSpPr/>
            <p:nvPr/>
          </p:nvSpPr>
          <p:spPr>
            <a:xfrm>
              <a:off x="3886200" y="2209800"/>
              <a:ext cx="1066800" cy="762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smtClean="0"/>
                <a:t>6</a:t>
              </a:r>
              <a:endParaRPr lang="en-US" sz="5400" dirty="0"/>
            </a:p>
          </p:txBody>
        </p:sp>
        <p:sp>
          <p:nvSpPr>
            <p:cNvPr id="49" name="Rectangle 48"/>
            <p:cNvSpPr/>
            <p:nvPr/>
          </p:nvSpPr>
          <p:spPr>
            <a:xfrm>
              <a:off x="4953000" y="22098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a:t>5</a:t>
              </a:r>
              <a:endParaRPr lang="en-US" sz="5400" dirty="0"/>
            </a:p>
          </p:txBody>
        </p:sp>
        <p:sp>
          <p:nvSpPr>
            <p:cNvPr id="50" name="Rectangle 49"/>
            <p:cNvSpPr/>
            <p:nvPr/>
          </p:nvSpPr>
          <p:spPr>
            <a:xfrm>
              <a:off x="6019800" y="2209800"/>
              <a:ext cx="1066800" cy="762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smtClean="0"/>
                <a:t>2</a:t>
              </a:r>
              <a:endParaRPr lang="en-US" sz="5400" dirty="0"/>
            </a:p>
          </p:txBody>
        </p:sp>
        <p:sp>
          <p:nvSpPr>
            <p:cNvPr id="51" name="Rectangle 50"/>
            <p:cNvSpPr/>
            <p:nvPr/>
          </p:nvSpPr>
          <p:spPr>
            <a:xfrm>
              <a:off x="7086600" y="22098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a:t>0</a:t>
              </a:r>
              <a:endParaRPr lang="en-US" sz="5400" dirty="0"/>
            </a:p>
          </p:txBody>
        </p:sp>
      </p:grpSp>
    </p:spTree>
    <p:extLst>
      <p:ext uri="{BB962C8B-B14F-4D97-AF65-F5344CB8AC3E}">
        <p14:creationId xmlns:p14="http://schemas.microsoft.com/office/powerpoint/2010/main" val="18659263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Tìm kiếm trên Mảng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4" name="Content Placeholder 2"/>
          <p:cNvSpPr txBox="1">
            <a:spLocks/>
          </p:cNvSpPr>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lang="en-US" kern="0" smtClean="0">
                <a:solidFill>
                  <a:srgbClr val="002060"/>
                </a:solidFill>
                <a:latin typeface="Cambria" panose="02040503050406030204" pitchFamily="18" charset="0"/>
              </a:rPr>
              <a:t>Tìm kiếm trên mảng đã được sắp xếp</a:t>
            </a:r>
          </a:p>
          <a:p>
            <a:pPr marL="0" lvl="0" indent="0" algn="just">
              <a:buClr>
                <a:srgbClr val="3DC5C5"/>
              </a:buClr>
              <a:buNone/>
              <a:defRPr/>
            </a:pPr>
            <a:r>
              <a:rPr lang="vi-VN">
                <a:solidFill>
                  <a:srgbClr val="002060"/>
                </a:solidFill>
                <a:latin typeface="Cambria" panose="02040503050406030204" pitchFamily="18" charset="0"/>
              </a:rPr>
              <a:t>Phương thức </a:t>
            </a:r>
            <a:r>
              <a:rPr lang="vi-VN">
                <a:solidFill>
                  <a:srgbClr val="FF0000"/>
                </a:solidFill>
                <a:latin typeface="Cambria" panose="02040503050406030204" pitchFamily="18" charset="0"/>
              </a:rPr>
              <a:t>BinarySearch</a:t>
            </a:r>
            <a:r>
              <a:rPr lang="vi-VN">
                <a:solidFill>
                  <a:srgbClr val="002060"/>
                </a:solidFill>
                <a:latin typeface="Cambria" panose="02040503050406030204" pitchFamily="18" charset="0"/>
              </a:rPr>
              <a:t> của lớp </a:t>
            </a:r>
            <a:r>
              <a:rPr lang="vi-VN">
                <a:solidFill>
                  <a:srgbClr val="FF0000"/>
                </a:solidFill>
                <a:latin typeface="Cambria" panose="02040503050406030204" pitchFamily="18" charset="0"/>
              </a:rPr>
              <a:t>Array</a:t>
            </a:r>
            <a:r>
              <a:rPr lang="vi-VN">
                <a:solidFill>
                  <a:srgbClr val="002060"/>
                </a:solidFill>
                <a:latin typeface="Cambria" panose="02040503050406030204" pitchFamily="18" charset="0"/>
              </a:rPr>
              <a:t> thực hiện việc tìm kiếm một giá trị trong một mảng đã được sắp xếp trước, </a:t>
            </a:r>
            <a:r>
              <a:rPr lang="vi-VN">
                <a:solidFill>
                  <a:srgbClr val="FF0000"/>
                </a:solidFill>
                <a:latin typeface="Cambria" panose="02040503050406030204" pitchFamily="18" charset="0"/>
              </a:rPr>
              <a:t>trả về kết quả là số nguyên cho biết chỉ số index của phần tử tìm được</a:t>
            </a:r>
            <a:r>
              <a:rPr lang="vi-VN">
                <a:solidFill>
                  <a:srgbClr val="002060"/>
                </a:solidFill>
                <a:latin typeface="Cambria" panose="02040503050406030204" pitchFamily="18" charset="0"/>
              </a:rPr>
              <a:t>, </a:t>
            </a:r>
            <a:r>
              <a:rPr lang="vi-VN">
                <a:solidFill>
                  <a:srgbClr val="FF0000"/>
                </a:solidFill>
                <a:latin typeface="Cambria" panose="02040503050406030204" pitchFamily="18" charset="0"/>
              </a:rPr>
              <a:t>nếu không tìm được thì trả về -1</a:t>
            </a:r>
            <a:r>
              <a:rPr lang="vi-VN">
                <a:solidFill>
                  <a:srgbClr val="002060"/>
                </a:solidFill>
                <a:latin typeface="Cambria" panose="02040503050406030204" pitchFamily="18" charset="0"/>
              </a:rPr>
              <a:t>. Cú pháp thực hiện: </a:t>
            </a:r>
            <a:endParaRPr lang="en-US" smtClean="0">
              <a:solidFill>
                <a:srgbClr val="002060"/>
              </a:solidFill>
              <a:latin typeface="Cambria" panose="02040503050406030204" pitchFamily="18" charset="0"/>
            </a:endParaRPr>
          </a:p>
          <a:p>
            <a:pPr marL="0" lvl="0" indent="0" algn="just">
              <a:buClr>
                <a:srgbClr val="3DC5C5"/>
              </a:buClr>
              <a:buNone/>
              <a:defRPr/>
            </a:pPr>
            <a:endParaRPr lang="en-US" kern="0">
              <a:solidFill>
                <a:srgbClr val="002060"/>
              </a:solidFill>
              <a:latin typeface="Cambria" panose="02040503050406030204" pitchFamily="18" charset="0"/>
            </a:endParaRPr>
          </a:p>
          <a:p>
            <a:pPr marL="0" lvl="0" indent="0">
              <a:buClr>
                <a:srgbClr val="3DC5C5"/>
              </a:buClr>
              <a:buNone/>
              <a:defRPr/>
            </a:pPr>
            <a:r>
              <a:rPr lang="en-US" sz="2600" b="1" smtClean="0">
                <a:solidFill>
                  <a:srgbClr val="002060"/>
                </a:solidFill>
                <a:latin typeface="Cambria" panose="02040503050406030204" pitchFamily="18" charset="0"/>
              </a:rPr>
              <a:t>int</a:t>
            </a:r>
            <a:r>
              <a:rPr lang="en-US" sz="2600" smtClean="0">
                <a:solidFill>
                  <a:srgbClr val="002060"/>
                </a:solidFill>
                <a:latin typeface="Cambria" panose="02040503050406030204" pitchFamily="18" charset="0"/>
              </a:rPr>
              <a:t> </a:t>
            </a:r>
            <a:r>
              <a:rPr lang="en-US" sz="2600">
                <a:solidFill>
                  <a:srgbClr val="FF0000"/>
                </a:solidFill>
                <a:latin typeface="Cambria" panose="02040503050406030204" pitchFamily="18" charset="0"/>
              </a:rPr>
              <a:t>vitri</a:t>
            </a:r>
            <a:r>
              <a:rPr lang="en-US" sz="2600">
                <a:solidFill>
                  <a:srgbClr val="002060"/>
                </a:solidFill>
                <a:latin typeface="Cambria" panose="02040503050406030204" pitchFamily="18" charset="0"/>
              </a:rPr>
              <a:t> = </a:t>
            </a:r>
            <a:r>
              <a:rPr lang="en-US" sz="2600" smtClean="0">
                <a:solidFill>
                  <a:srgbClr val="002060"/>
                </a:solidFill>
                <a:latin typeface="Cambria" panose="02040503050406030204" pitchFamily="18" charset="0"/>
              </a:rPr>
              <a:t>Array.BinarySearch(</a:t>
            </a:r>
            <a:r>
              <a:rPr lang="en-US" sz="2600" smtClean="0">
                <a:solidFill>
                  <a:srgbClr val="FF0000"/>
                </a:solidFill>
                <a:latin typeface="Cambria" panose="02040503050406030204" pitchFamily="18" charset="0"/>
              </a:rPr>
              <a:t>tenMang</a:t>
            </a:r>
            <a:r>
              <a:rPr lang="en-US" sz="2600">
                <a:solidFill>
                  <a:srgbClr val="002060"/>
                </a:solidFill>
                <a:latin typeface="Cambria" panose="02040503050406030204" pitchFamily="18" charset="0"/>
              </a:rPr>
              <a:t>, </a:t>
            </a:r>
            <a:r>
              <a:rPr lang="en-US" sz="2600">
                <a:solidFill>
                  <a:srgbClr val="FF0000"/>
                </a:solidFill>
                <a:latin typeface="Cambria" panose="02040503050406030204" pitchFamily="18" charset="0"/>
              </a:rPr>
              <a:t>giaTriCanTim</a:t>
            </a:r>
            <a:r>
              <a:rPr lang="en-US" sz="2600">
                <a:solidFill>
                  <a:srgbClr val="002060"/>
                </a:solidFill>
                <a:latin typeface="Cambria" panose="02040503050406030204" pitchFamily="18" charset="0"/>
              </a:rPr>
              <a:t>); </a:t>
            </a:r>
            <a:endParaRPr kumimoji="0" lang="en-US" sz="2600" b="0" i="0" u="none" strike="noStrike" kern="0" cap="none" spc="0" normalizeH="0" baseline="0" noProof="0" smtClean="0">
              <a:ln>
                <a:noFill/>
              </a:ln>
              <a:solidFill>
                <a:srgbClr val="002060"/>
              </a:solidFill>
              <a:effectLst/>
              <a:uLnTx/>
              <a:uFillTx/>
              <a:latin typeface="Cambria" panose="02040503050406030204" pitchFamily="18" charset="0"/>
            </a:endParaRP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kumimoji="0" lang="en-US" sz="3200" b="0" i="0" u="none" strike="noStrike" kern="0" cap="none" spc="0" normalizeH="0" baseline="0" noProof="0" smtClean="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37959732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Tìm kiếm trên Mảng đã sắp xếp</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4" name="Content Placeholder 2"/>
          <p:cNvSpPr txBox="1">
            <a:spLocks/>
          </p:cNvSpPr>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lang="en-US" kern="0" smtClean="0">
                <a:solidFill>
                  <a:srgbClr val="002060"/>
                </a:solidFill>
                <a:latin typeface="Cambria" panose="02040503050406030204" pitchFamily="18" charset="0"/>
              </a:rPr>
              <a:t>Ví dụ:</a:t>
            </a:r>
          </a:p>
          <a:p>
            <a:pPr marL="0" marR="0" lvl="0" indent="0" algn="l" defTabSz="914400" rtl="0" eaLnBrk="1" fontAlgn="base" latinLnBrk="0" hangingPunct="1">
              <a:lnSpc>
                <a:spcPct val="100000"/>
              </a:lnSpc>
              <a:spcBef>
                <a:spcPct val="20000"/>
              </a:spcBef>
              <a:spcAft>
                <a:spcPct val="0"/>
              </a:spcAft>
              <a:buClr>
                <a:srgbClr val="3DC5C5"/>
              </a:buClr>
              <a:buSzTx/>
              <a:buNone/>
              <a:tabLst/>
              <a:defRPr/>
            </a:pPr>
            <a:endParaRPr kumimoji="0" lang="en-US" sz="3200" b="0" i="0" u="none" strike="noStrike" kern="0" cap="none" spc="0" normalizeH="0" baseline="0" noProof="0" smtClean="0">
              <a:ln>
                <a:noFill/>
              </a:ln>
              <a:solidFill>
                <a:srgbClr val="002060"/>
              </a:solidFill>
              <a:effectLst/>
              <a:uLnTx/>
              <a:uFillTx/>
              <a:latin typeface="Cambria" panose="02040503050406030204" pitchFamily="18" charset="0"/>
            </a:endParaRP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kumimoji="0" lang="en-US" sz="3200" b="0" i="0" u="none" strike="noStrike" kern="0" cap="none" spc="0" normalizeH="0" baseline="0" noProof="0" smtClean="0">
              <a:ln>
                <a:noFill/>
              </a:ln>
              <a:solidFill>
                <a:srgbClr val="002060"/>
              </a:solidFill>
              <a:effectLst/>
              <a:uLnTx/>
              <a:uFillTx/>
              <a:latin typeface="Cambria" panose="02040503050406030204" pitchFamily="18" charset="0"/>
            </a:endParaRPr>
          </a:p>
        </p:txBody>
      </p:sp>
      <p:grpSp>
        <p:nvGrpSpPr>
          <p:cNvPr id="9" name="Group 8"/>
          <p:cNvGrpSpPr/>
          <p:nvPr/>
        </p:nvGrpSpPr>
        <p:grpSpPr>
          <a:xfrm>
            <a:off x="1219200" y="1803779"/>
            <a:ext cx="7739418" cy="990600"/>
            <a:chOff x="685800" y="2209800"/>
            <a:chExt cx="7467600" cy="762000"/>
          </a:xfrm>
        </p:grpSpPr>
        <p:sp>
          <p:nvSpPr>
            <p:cNvPr id="10" name="Rectangle 9"/>
            <p:cNvSpPr/>
            <p:nvPr/>
          </p:nvSpPr>
          <p:spPr>
            <a:xfrm>
              <a:off x="685800" y="22098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smtClean="0"/>
                <a:t>0</a:t>
              </a:r>
              <a:endParaRPr lang="en-US" sz="5400" dirty="0"/>
            </a:p>
          </p:txBody>
        </p:sp>
        <p:sp>
          <p:nvSpPr>
            <p:cNvPr id="11" name="Rectangle 10"/>
            <p:cNvSpPr/>
            <p:nvPr/>
          </p:nvSpPr>
          <p:spPr>
            <a:xfrm>
              <a:off x="1752600" y="2209800"/>
              <a:ext cx="1066800" cy="762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2</a:t>
              </a:r>
              <a:endParaRPr lang="en-US" sz="5400" dirty="0"/>
            </a:p>
          </p:txBody>
        </p:sp>
        <p:sp>
          <p:nvSpPr>
            <p:cNvPr id="12" name="Rectangle 11"/>
            <p:cNvSpPr/>
            <p:nvPr/>
          </p:nvSpPr>
          <p:spPr>
            <a:xfrm>
              <a:off x="2819400" y="22098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smtClean="0"/>
                <a:t>5</a:t>
              </a:r>
              <a:endParaRPr lang="en-US" sz="5400" dirty="0"/>
            </a:p>
          </p:txBody>
        </p:sp>
        <p:sp>
          <p:nvSpPr>
            <p:cNvPr id="13" name="Rectangle 12"/>
            <p:cNvSpPr/>
            <p:nvPr/>
          </p:nvSpPr>
          <p:spPr>
            <a:xfrm>
              <a:off x="3886200" y="2209800"/>
              <a:ext cx="1066800" cy="762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smtClean="0"/>
                <a:t>6</a:t>
              </a:r>
              <a:endParaRPr lang="en-US" sz="5400" dirty="0"/>
            </a:p>
          </p:txBody>
        </p:sp>
        <p:sp>
          <p:nvSpPr>
            <p:cNvPr id="14" name="Rectangle 13"/>
            <p:cNvSpPr/>
            <p:nvPr/>
          </p:nvSpPr>
          <p:spPr>
            <a:xfrm>
              <a:off x="4953000" y="22098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smtClean="0"/>
                <a:t>7</a:t>
              </a:r>
              <a:endParaRPr lang="en-US" sz="5400" dirty="0"/>
            </a:p>
          </p:txBody>
        </p:sp>
        <p:sp>
          <p:nvSpPr>
            <p:cNvPr id="15" name="Rectangle 14"/>
            <p:cNvSpPr/>
            <p:nvPr/>
          </p:nvSpPr>
          <p:spPr>
            <a:xfrm>
              <a:off x="6019800" y="2209800"/>
              <a:ext cx="1066800" cy="762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smtClean="0"/>
                <a:t>8</a:t>
              </a:r>
              <a:endParaRPr lang="en-US" sz="5400" dirty="0"/>
            </a:p>
          </p:txBody>
        </p:sp>
        <p:sp>
          <p:nvSpPr>
            <p:cNvPr id="16" name="Rectangle 15"/>
            <p:cNvSpPr/>
            <p:nvPr/>
          </p:nvSpPr>
          <p:spPr>
            <a:xfrm>
              <a:off x="7086600" y="22098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smtClean="0"/>
                <a:t>9</a:t>
              </a:r>
              <a:endParaRPr lang="en-US" sz="5400" dirty="0"/>
            </a:p>
          </p:txBody>
        </p:sp>
      </p:grpSp>
      <p:sp>
        <p:nvSpPr>
          <p:cNvPr id="8" name="Rectangle 7"/>
          <p:cNvSpPr/>
          <p:nvPr/>
        </p:nvSpPr>
        <p:spPr>
          <a:xfrm>
            <a:off x="762000" y="3036716"/>
            <a:ext cx="7739418" cy="138499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2800">
                <a:solidFill>
                  <a:srgbClr val="000000"/>
                </a:solidFill>
                <a:latin typeface="Cambria" panose="02040503050406030204" pitchFamily="18" charset="0"/>
              </a:rPr>
              <a:t>int vitri = Array.BinarySearch(</a:t>
            </a:r>
            <a:r>
              <a:rPr lang="en-US" sz="2800">
                <a:solidFill>
                  <a:srgbClr val="FF0000"/>
                </a:solidFill>
                <a:latin typeface="Cambria" panose="02040503050406030204" pitchFamily="18" charset="0"/>
              </a:rPr>
              <a:t>mang</a:t>
            </a:r>
            <a:r>
              <a:rPr lang="en-US" sz="2800">
                <a:solidFill>
                  <a:srgbClr val="000000"/>
                </a:solidFill>
                <a:latin typeface="Cambria" panose="02040503050406030204" pitchFamily="18" charset="0"/>
              </a:rPr>
              <a:t>, </a:t>
            </a:r>
            <a:r>
              <a:rPr lang="en-US" sz="2800" smtClean="0">
                <a:solidFill>
                  <a:srgbClr val="000000"/>
                </a:solidFill>
                <a:latin typeface="Cambria" panose="02040503050406030204" pitchFamily="18" charset="0"/>
              </a:rPr>
              <a:t>7); </a:t>
            </a:r>
          </a:p>
          <a:p>
            <a:endParaRPr lang="en-US" sz="2800">
              <a:solidFill>
                <a:srgbClr val="000000"/>
              </a:solidFill>
              <a:latin typeface="Cambria" panose="02040503050406030204" pitchFamily="18" charset="0"/>
            </a:endParaRPr>
          </a:p>
          <a:p>
            <a:r>
              <a:rPr lang="en-US" sz="2800" smtClean="0">
                <a:solidFill>
                  <a:srgbClr val="000000"/>
                </a:solidFill>
                <a:latin typeface="Cambria" panose="02040503050406030204" pitchFamily="18" charset="0"/>
              </a:rPr>
              <a:t>Kết quả </a:t>
            </a:r>
            <a:r>
              <a:rPr lang="en-US" sz="2800" smtClean="0">
                <a:solidFill>
                  <a:srgbClr val="FF0000"/>
                </a:solidFill>
                <a:latin typeface="Cambria" panose="02040503050406030204" pitchFamily="18" charset="0"/>
              </a:rPr>
              <a:t>vitri=4</a:t>
            </a:r>
            <a:r>
              <a:rPr lang="en-US" sz="2800" smtClean="0">
                <a:solidFill>
                  <a:srgbClr val="000000"/>
                </a:solidFill>
                <a:latin typeface="Cambria" panose="02040503050406030204" pitchFamily="18" charset="0"/>
              </a:rPr>
              <a:t> (Tìm thấy số 7 ở vị trí thứ 4)</a:t>
            </a:r>
            <a:endParaRPr lang="en-US" sz="2800">
              <a:latin typeface="Cambria" panose="02040503050406030204" pitchFamily="18" charset="0"/>
            </a:endParaRPr>
          </a:p>
        </p:txBody>
      </p:sp>
      <p:sp>
        <p:nvSpPr>
          <p:cNvPr id="20" name="Rectangle 19"/>
          <p:cNvSpPr/>
          <p:nvPr/>
        </p:nvSpPr>
        <p:spPr>
          <a:xfrm>
            <a:off x="762000" y="4664048"/>
            <a:ext cx="7739418" cy="138499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2800">
                <a:solidFill>
                  <a:srgbClr val="000000"/>
                </a:solidFill>
                <a:latin typeface="Cambria" panose="02040503050406030204" pitchFamily="18" charset="0"/>
              </a:rPr>
              <a:t>int vitri = Array.BinarySearch(</a:t>
            </a:r>
            <a:r>
              <a:rPr lang="en-US" sz="2800">
                <a:solidFill>
                  <a:srgbClr val="FF0000"/>
                </a:solidFill>
                <a:latin typeface="Cambria" panose="02040503050406030204" pitchFamily="18" charset="0"/>
              </a:rPr>
              <a:t>mang</a:t>
            </a:r>
            <a:r>
              <a:rPr lang="en-US" sz="2800">
                <a:solidFill>
                  <a:srgbClr val="000000"/>
                </a:solidFill>
                <a:latin typeface="Cambria" panose="02040503050406030204" pitchFamily="18" charset="0"/>
              </a:rPr>
              <a:t>, </a:t>
            </a:r>
            <a:r>
              <a:rPr lang="en-US" sz="2800" smtClean="0">
                <a:solidFill>
                  <a:srgbClr val="000000"/>
                </a:solidFill>
                <a:latin typeface="Cambria" panose="02040503050406030204" pitchFamily="18" charset="0"/>
              </a:rPr>
              <a:t>113); </a:t>
            </a:r>
          </a:p>
          <a:p>
            <a:endParaRPr lang="en-US" sz="2800">
              <a:solidFill>
                <a:srgbClr val="000000"/>
              </a:solidFill>
              <a:latin typeface="Cambria" panose="02040503050406030204" pitchFamily="18" charset="0"/>
            </a:endParaRPr>
          </a:p>
          <a:p>
            <a:r>
              <a:rPr lang="en-US" sz="2800" smtClean="0">
                <a:solidFill>
                  <a:srgbClr val="000000"/>
                </a:solidFill>
                <a:latin typeface="Cambria" panose="02040503050406030204" pitchFamily="18" charset="0"/>
              </a:rPr>
              <a:t>Kết quả </a:t>
            </a:r>
            <a:r>
              <a:rPr lang="en-US" sz="2800" smtClean="0">
                <a:solidFill>
                  <a:srgbClr val="FF0000"/>
                </a:solidFill>
                <a:latin typeface="Cambria" panose="02040503050406030204" pitchFamily="18" charset="0"/>
              </a:rPr>
              <a:t>vitri=-1 </a:t>
            </a:r>
            <a:r>
              <a:rPr lang="en-US" sz="2800" smtClean="0">
                <a:solidFill>
                  <a:srgbClr val="000000"/>
                </a:solidFill>
                <a:latin typeface="Cambria" panose="02040503050406030204" pitchFamily="18" charset="0"/>
              </a:rPr>
              <a:t>(-1 tức là không tìm thấy số 113)</a:t>
            </a:r>
            <a:endParaRPr lang="en-US" sz="2800">
              <a:latin typeface="Cambria" panose="02040503050406030204" pitchFamily="18" charset="0"/>
            </a:endParaRPr>
          </a:p>
        </p:txBody>
      </p:sp>
      <p:sp>
        <p:nvSpPr>
          <p:cNvPr id="17" name="Rectangle 16"/>
          <p:cNvSpPr/>
          <p:nvPr/>
        </p:nvSpPr>
        <p:spPr>
          <a:xfrm>
            <a:off x="120822" y="2057400"/>
            <a:ext cx="1098378" cy="523220"/>
          </a:xfrm>
          <a:prstGeom prst="rect">
            <a:avLst/>
          </a:prstGeom>
        </p:spPr>
        <p:txBody>
          <a:bodyPr wrap="none">
            <a:spAutoFit/>
          </a:bodyPr>
          <a:lstStyle/>
          <a:p>
            <a:r>
              <a:rPr lang="en-US" sz="2800" b="1">
                <a:solidFill>
                  <a:srgbClr val="FF0000"/>
                </a:solidFill>
                <a:latin typeface="Cambria" panose="02040503050406030204" pitchFamily="18" charset="0"/>
              </a:rPr>
              <a:t>mang</a:t>
            </a:r>
            <a:endParaRPr lang="en-US" sz="2800" b="1">
              <a:solidFill>
                <a:srgbClr val="FF0000"/>
              </a:solidFill>
            </a:endParaRPr>
          </a:p>
        </p:txBody>
      </p:sp>
    </p:spTree>
    <p:extLst>
      <p:ext uri="{BB962C8B-B14F-4D97-AF65-F5344CB8AC3E}">
        <p14:creationId xmlns:p14="http://schemas.microsoft.com/office/powerpoint/2010/main" val="38130557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Content Placeholder 2"/>
          <p:cNvSpPr txBox="1">
            <a:spLocks/>
          </p:cNvSpPr>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3200" b="0" i="0" u="none" strike="noStrike" kern="0" cap="none" spc="0" normalizeH="0" baseline="0" noProof="0" smtClean="0">
                <a:ln>
                  <a:noFill/>
                </a:ln>
                <a:solidFill>
                  <a:srgbClr val="002060"/>
                </a:solidFill>
                <a:effectLst/>
                <a:uLnTx/>
                <a:uFillTx/>
                <a:latin typeface="Cambria" panose="02040503050406030204" pitchFamily="18" charset="0"/>
              </a:rPr>
              <a:t>Mảng</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3200" b="0" i="0" u="none" strike="noStrike" kern="0" cap="none" spc="0" normalizeH="0" baseline="0" noProof="0" smtClean="0">
                <a:ln>
                  <a:noFill/>
                </a:ln>
                <a:solidFill>
                  <a:srgbClr val="002060"/>
                </a:solidFill>
                <a:effectLst/>
                <a:uLnTx/>
                <a:uFillTx/>
                <a:latin typeface="Cambria" panose="02040503050406030204" pitchFamily="18" charset="0"/>
              </a:rPr>
              <a:t>Các thao tác trên mảng</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3200" b="0" i="0" u="none" strike="noStrike" kern="0" cap="none" spc="0" normalizeH="0" baseline="0" noProof="0" smtClean="0">
                <a:ln>
                  <a:noFill/>
                </a:ln>
                <a:solidFill>
                  <a:srgbClr val="002060"/>
                </a:solidFill>
                <a:effectLst/>
                <a:uLnTx/>
                <a:uFillTx/>
                <a:latin typeface="Cambria" panose="02040503050406030204" pitchFamily="18" charset="0"/>
              </a:rPr>
              <a:t>Hạn chế</a:t>
            </a:r>
            <a:r>
              <a:rPr kumimoji="0" lang="en-US" sz="3200" b="0" i="0" u="none" strike="noStrike" kern="0" cap="none" spc="0" normalizeH="0" noProof="0" smtClean="0">
                <a:ln>
                  <a:noFill/>
                </a:ln>
                <a:solidFill>
                  <a:srgbClr val="002060"/>
                </a:solidFill>
                <a:effectLst/>
                <a:uLnTx/>
                <a:uFillTx/>
                <a:latin typeface="Cambria" panose="02040503050406030204" pitchFamily="18" charset="0"/>
              </a:rPr>
              <a:t> của mảng</a:t>
            </a:r>
            <a:endParaRPr kumimoji="0" lang="en-US" sz="3200" b="0" i="0" u="none" strike="noStrike" kern="0" cap="none" spc="0" normalizeH="0" baseline="0" noProof="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36654398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Tìm kiếm trên Mảng chưa sắp xếp</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4" name="Content Placeholder 2"/>
          <p:cNvSpPr txBox="1">
            <a:spLocks/>
          </p:cNvSpPr>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lang="en-US" kern="0" smtClean="0">
                <a:solidFill>
                  <a:srgbClr val="002060"/>
                </a:solidFill>
                <a:latin typeface="Cambria" panose="02040503050406030204" pitchFamily="18" charset="0"/>
              </a:rPr>
              <a:t>Ví dụ:</a:t>
            </a: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lang="en-US" kern="0">
              <a:solidFill>
                <a:srgbClr val="002060"/>
              </a:solidFill>
              <a:latin typeface="Cambria" panose="02040503050406030204" pitchFamily="18" charset="0"/>
            </a:endParaRP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lang="en-US" kern="0" smtClean="0">
              <a:solidFill>
                <a:srgbClr val="002060"/>
              </a:solidFill>
              <a:latin typeface="Cambria" panose="02040503050406030204" pitchFamily="18" charset="0"/>
            </a:endParaRP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lang="en-US" u="sng" kern="0" smtClean="0">
                <a:solidFill>
                  <a:srgbClr val="002060"/>
                </a:solidFill>
                <a:latin typeface="Cambria" panose="02040503050406030204" pitchFamily="18" charset="0"/>
              </a:rPr>
              <a:t>Giải pháp 1:</a:t>
            </a:r>
            <a:r>
              <a:rPr lang="en-US" kern="0" smtClean="0">
                <a:solidFill>
                  <a:srgbClr val="002060"/>
                </a:solidFill>
                <a:latin typeface="Cambria" panose="02040503050406030204" pitchFamily="18" charset="0"/>
              </a:rPr>
              <a:t> Sắp xếp mảng trước, sau đó gọi hàm tìm kiếm nhị phân(đơn giản, tuy nhiên nếu trường hợp không được thay đổi giá trị gốc thì không được dùng giải pháp này)</a:t>
            </a: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lang="en-US" u="sng" kern="0" smtClean="0">
                <a:solidFill>
                  <a:srgbClr val="002060"/>
                </a:solidFill>
                <a:latin typeface="Cambria" panose="02040503050406030204" pitchFamily="18" charset="0"/>
              </a:rPr>
              <a:t>Giải pháp 2:</a:t>
            </a:r>
            <a:r>
              <a:rPr lang="en-US" kern="0" smtClean="0">
                <a:solidFill>
                  <a:srgbClr val="002060"/>
                </a:solidFill>
                <a:latin typeface="Cambria" panose="02040503050406030204" pitchFamily="18" charset="0"/>
              </a:rPr>
              <a:t> Không sắp xếp, tiến hành dùng giải thuật tìm kiếm tuyến tính.</a:t>
            </a: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lang="en-US" kern="0" smtClean="0">
              <a:solidFill>
                <a:srgbClr val="002060"/>
              </a:solidFill>
              <a:latin typeface="Cambria" panose="02040503050406030204" pitchFamily="18" charset="0"/>
            </a:endParaRPr>
          </a:p>
          <a:p>
            <a:pPr marL="0" marR="0" lvl="0" indent="0" algn="just" defTabSz="914400" rtl="0" eaLnBrk="1" fontAlgn="base" latinLnBrk="0" hangingPunct="1">
              <a:lnSpc>
                <a:spcPct val="100000"/>
              </a:lnSpc>
              <a:spcBef>
                <a:spcPct val="20000"/>
              </a:spcBef>
              <a:spcAft>
                <a:spcPct val="0"/>
              </a:spcAft>
              <a:buClr>
                <a:srgbClr val="3DC5C5"/>
              </a:buClr>
              <a:buSzTx/>
              <a:buNone/>
              <a:tabLst/>
              <a:defRPr/>
            </a:pPr>
            <a:endParaRPr kumimoji="0" lang="en-US" sz="3200" b="0" i="0" u="none" strike="noStrike" kern="0" cap="none" spc="0" normalizeH="0" baseline="0" noProof="0" smtClean="0">
              <a:ln>
                <a:noFill/>
              </a:ln>
              <a:solidFill>
                <a:srgbClr val="002060"/>
              </a:solidFill>
              <a:effectLst/>
              <a:uLnTx/>
              <a:uFillTx/>
              <a:latin typeface="Cambria" panose="02040503050406030204" pitchFamily="18" charset="0"/>
            </a:endParaRP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kumimoji="0" lang="en-US" sz="3200" b="0" i="0" u="none" strike="noStrike" kern="0" cap="none" spc="0" normalizeH="0" baseline="0" noProof="0" smtClean="0">
              <a:ln>
                <a:noFill/>
              </a:ln>
              <a:solidFill>
                <a:srgbClr val="002060"/>
              </a:solidFill>
              <a:effectLst/>
              <a:uLnTx/>
              <a:uFillTx/>
              <a:latin typeface="Cambria" panose="02040503050406030204" pitchFamily="18" charset="0"/>
            </a:endParaRPr>
          </a:p>
        </p:txBody>
      </p:sp>
      <p:sp>
        <p:nvSpPr>
          <p:cNvPr id="17" name="Rectangle 16"/>
          <p:cNvSpPr/>
          <p:nvPr/>
        </p:nvSpPr>
        <p:spPr>
          <a:xfrm>
            <a:off x="120822" y="2057400"/>
            <a:ext cx="1098378" cy="523220"/>
          </a:xfrm>
          <a:prstGeom prst="rect">
            <a:avLst/>
          </a:prstGeom>
        </p:spPr>
        <p:txBody>
          <a:bodyPr wrap="none">
            <a:spAutoFit/>
          </a:bodyPr>
          <a:lstStyle/>
          <a:p>
            <a:r>
              <a:rPr lang="en-US" sz="2800" b="1">
                <a:solidFill>
                  <a:srgbClr val="FF0000"/>
                </a:solidFill>
                <a:latin typeface="Cambria" panose="02040503050406030204" pitchFamily="18" charset="0"/>
              </a:rPr>
              <a:t>mang</a:t>
            </a:r>
            <a:endParaRPr lang="en-US" sz="2800" b="1">
              <a:solidFill>
                <a:srgbClr val="FF0000"/>
              </a:solidFill>
            </a:endParaRPr>
          </a:p>
        </p:txBody>
      </p:sp>
      <p:grpSp>
        <p:nvGrpSpPr>
          <p:cNvPr id="21" name="Group 20"/>
          <p:cNvGrpSpPr/>
          <p:nvPr/>
        </p:nvGrpSpPr>
        <p:grpSpPr>
          <a:xfrm>
            <a:off x="1219200" y="1732916"/>
            <a:ext cx="7574390" cy="1172188"/>
            <a:chOff x="685800" y="2209800"/>
            <a:chExt cx="7467600" cy="762000"/>
          </a:xfrm>
        </p:grpSpPr>
        <p:sp>
          <p:nvSpPr>
            <p:cNvPr id="22" name="Rectangle 21"/>
            <p:cNvSpPr/>
            <p:nvPr/>
          </p:nvSpPr>
          <p:spPr>
            <a:xfrm>
              <a:off x="685800" y="22098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5</a:t>
              </a:r>
              <a:endParaRPr lang="en-US" sz="5400" dirty="0"/>
            </a:p>
          </p:txBody>
        </p:sp>
        <p:sp>
          <p:nvSpPr>
            <p:cNvPr id="23" name="Rectangle 22"/>
            <p:cNvSpPr/>
            <p:nvPr/>
          </p:nvSpPr>
          <p:spPr>
            <a:xfrm>
              <a:off x="1752600" y="2209800"/>
              <a:ext cx="1066800" cy="762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2</a:t>
              </a:r>
              <a:endParaRPr lang="en-US" sz="5400" dirty="0"/>
            </a:p>
          </p:txBody>
        </p:sp>
        <p:sp>
          <p:nvSpPr>
            <p:cNvPr id="24" name="Rectangle 23"/>
            <p:cNvSpPr/>
            <p:nvPr/>
          </p:nvSpPr>
          <p:spPr>
            <a:xfrm>
              <a:off x="2819400" y="22098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9</a:t>
              </a:r>
              <a:endParaRPr lang="en-US" sz="5400" dirty="0"/>
            </a:p>
          </p:txBody>
        </p:sp>
        <p:sp>
          <p:nvSpPr>
            <p:cNvPr id="25" name="Rectangle 24"/>
            <p:cNvSpPr/>
            <p:nvPr/>
          </p:nvSpPr>
          <p:spPr>
            <a:xfrm>
              <a:off x="3886200" y="2209800"/>
              <a:ext cx="1066800" cy="762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7</a:t>
              </a:r>
            </a:p>
          </p:txBody>
        </p:sp>
        <p:sp>
          <p:nvSpPr>
            <p:cNvPr id="26" name="Rectangle 25"/>
            <p:cNvSpPr/>
            <p:nvPr/>
          </p:nvSpPr>
          <p:spPr>
            <a:xfrm>
              <a:off x="4953000" y="22098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6</a:t>
              </a:r>
            </a:p>
          </p:txBody>
        </p:sp>
        <p:sp>
          <p:nvSpPr>
            <p:cNvPr id="27" name="Rectangle 26"/>
            <p:cNvSpPr/>
            <p:nvPr/>
          </p:nvSpPr>
          <p:spPr>
            <a:xfrm>
              <a:off x="6019800" y="2209800"/>
              <a:ext cx="1066800" cy="762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0</a:t>
              </a:r>
              <a:endParaRPr lang="en-US" sz="5400" dirty="0"/>
            </a:p>
          </p:txBody>
        </p:sp>
        <p:sp>
          <p:nvSpPr>
            <p:cNvPr id="28" name="Rectangle 27"/>
            <p:cNvSpPr/>
            <p:nvPr/>
          </p:nvSpPr>
          <p:spPr>
            <a:xfrm>
              <a:off x="7086600" y="22098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8</a:t>
              </a:r>
              <a:endParaRPr lang="en-US" sz="5400" dirty="0"/>
            </a:p>
          </p:txBody>
        </p:sp>
      </p:grpSp>
    </p:spTree>
    <p:extLst>
      <p:ext uri="{BB962C8B-B14F-4D97-AF65-F5344CB8AC3E}">
        <p14:creationId xmlns:p14="http://schemas.microsoft.com/office/powerpoint/2010/main" val="41356074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Tìm kiếm trên Mảng chưa sắp xếp</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4" name="Content Placeholder 2"/>
          <p:cNvSpPr txBox="1">
            <a:spLocks/>
          </p:cNvSpPr>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lang="en-US" kern="0" smtClean="0">
                <a:solidFill>
                  <a:srgbClr val="002060"/>
                </a:solidFill>
                <a:latin typeface="Cambria" panose="02040503050406030204" pitchFamily="18" charset="0"/>
              </a:rPr>
              <a:t>Giải thuật tìm kiếm tuyến tính</a:t>
            </a: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lang="en-US" kern="0">
              <a:solidFill>
                <a:srgbClr val="002060"/>
              </a:solidFill>
              <a:latin typeface="Cambria" panose="02040503050406030204" pitchFamily="18" charset="0"/>
            </a:endParaRP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lang="en-US" kern="0" smtClean="0">
              <a:solidFill>
                <a:srgbClr val="002060"/>
              </a:solidFill>
              <a:latin typeface="Cambria" panose="02040503050406030204" pitchFamily="18" charset="0"/>
            </a:endParaRPr>
          </a:p>
          <a:p>
            <a:pPr marL="0" marR="0" lvl="0" indent="0" algn="just" defTabSz="914400" rtl="0" eaLnBrk="1" fontAlgn="base" latinLnBrk="0" hangingPunct="1">
              <a:lnSpc>
                <a:spcPct val="100000"/>
              </a:lnSpc>
              <a:spcBef>
                <a:spcPct val="20000"/>
              </a:spcBef>
              <a:spcAft>
                <a:spcPct val="0"/>
              </a:spcAft>
              <a:buClr>
                <a:srgbClr val="3DC5C5"/>
              </a:buClr>
              <a:buSzTx/>
              <a:buNone/>
              <a:tabLst/>
              <a:defRPr/>
            </a:pPr>
            <a:endParaRPr kumimoji="0" lang="en-US" sz="3200" b="0" i="0" u="none" strike="noStrike" kern="0" cap="none" spc="0" normalizeH="0" baseline="0" noProof="0" smtClean="0">
              <a:ln>
                <a:noFill/>
              </a:ln>
              <a:solidFill>
                <a:srgbClr val="002060"/>
              </a:solidFill>
              <a:effectLst/>
              <a:uLnTx/>
              <a:uFillTx/>
              <a:latin typeface="Cambria" panose="02040503050406030204" pitchFamily="18" charset="0"/>
            </a:endParaRP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kumimoji="0" lang="en-US" sz="3200" b="0" i="0" u="none" strike="noStrike" kern="0" cap="none" spc="0" normalizeH="0" baseline="0" noProof="0" smtClean="0">
              <a:ln>
                <a:noFill/>
              </a:ln>
              <a:solidFill>
                <a:srgbClr val="002060"/>
              </a:solidFill>
              <a:effectLst/>
              <a:uLnTx/>
              <a:uFillTx/>
              <a:latin typeface="Cambria" panose="02040503050406030204" pitchFamily="18" charset="0"/>
            </a:endParaRPr>
          </a:p>
        </p:txBody>
      </p:sp>
      <p:sp>
        <p:nvSpPr>
          <p:cNvPr id="8" name="Rectangle 7"/>
          <p:cNvSpPr/>
          <p:nvPr/>
        </p:nvSpPr>
        <p:spPr>
          <a:xfrm>
            <a:off x="609600" y="1828800"/>
            <a:ext cx="7976712" cy="3108543"/>
          </a:xfrm>
          <a:prstGeom prst="rect">
            <a:avLst/>
          </a:prstGeom>
        </p:spPr>
        <p:txBody>
          <a:bodyPr wrap="square">
            <a:spAutoFit/>
          </a:bodyPr>
          <a:lstStyle/>
          <a:p>
            <a:pPr algn="just">
              <a:spcBef>
                <a:spcPct val="50000"/>
              </a:spcBef>
            </a:pPr>
            <a:r>
              <a:rPr lang="en-US" sz="2800">
                <a:solidFill>
                  <a:srgbClr val="002060"/>
                </a:solidFill>
                <a:latin typeface="Cambria" panose="02040503050406030204" pitchFamily="18" charset="0"/>
              </a:rPr>
              <a:t>Xét phần tử từ đầu cho đến cuối một cách tuần tự</a:t>
            </a:r>
          </a:p>
          <a:p>
            <a:pPr algn="just">
              <a:spcBef>
                <a:spcPct val="50000"/>
              </a:spcBef>
            </a:pPr>
            <a:r>
              <a:rPr lang="en-US" sz="2800">
                <a:solidFill>
                  <a:srgbClr val="002060"/>
                </a:solidFill>
                <a:latin typeface="Cambria" panose="02040503050406030204" pitchFamily="18" charset="0"/>
              </a:rPr>
              <a:t>Tại vị trí thứ</a:t>
            </a:r>
            <a:r>
              <a:rPr lang="en-US" sz="2800">
                <a:solidFill>
                  <a:srgbClr val="FF0000"/>
                </a:solidFill>
                <a:latin typeface="Cambria" panose="02040503050406030204" pitchFamily="18" charset="0"/>
              </a:rPr>
              <a:t> </a:t>
            </a:r>
            <a:r>
              <a:rPr lang="en-US" sz="2800" smtClean="0">
                <a:solidFill>
                  <a:srgbClr val="FF0000"/>
                </a:solidFill>
                <a:latin typeface="Cambria" panose="02040503050406030204" pitchFamily="18" charset="0"/>
              </a:rPr>
              <a:t>i </a:t>
            </a:r>
            <a:r>
              <a:rPr lang="en-US" sz="2800" smtClean="0">
                <a:solidFill>
                  <a:srgbClr val="002060"/>
                </a:solidFill>
                <a:latin typeface="Cambria" panose="02040503050406030204" pitchFamily="18" charset="0"/>
              </a:rPr>
              <a:t>nếu </a:t>
            </a:r>
            <a:r>
              <a:rPr lang="en-US" sz="2800">
                <a:solidFill>
                  <a:srgbClr val="002060"/>
                </a:solidFill>
                <a:latin typeface="Cambria" panose="02040503050406030204" pitchFamily="18" charset="0"/>
              </a:rPr>
              <a:t>giá trị trong dữ liệu đúng với khoá cần tìm kiếm -&gt; tìm </a:t>
            </a:r>
            <a:r>
              <a:rPr lang="en-US" sz="2800" smtClean="0">
                <a:solidFill>
                  <a:srgbClr val="002060"/>
                </a:solidFill>
                <a:latin typeface="Cambria" panose="02040503050406030204" pitchFamily="18" charset="0"/>
              </a:rPr>
              <a:t>thấy. Nếu </a:t>
            </a:r>
            <a:r>
              <a:rPr lang="en-US" sz="2800">
                <a:solidFill>
                  <a:srgbClr val="002060"/>
                </a:solidFill>
                <a:latin typeface="Cambria" panose="02040503050406030204" pitchFamily="18" charset="0"/>
              </a:rPr>
              <a:t>không đúng tìm đến phần tử kế tiếp </a:t>
            </a:r>
            <a:r>
              <a:rPr lang="en-US" sz="2800">
                <a:solidFill>
                  <a:srgbClr val="FF0000"/>
                </a:solidFill>
                <a:latin typeface="Cambria" panose="02040503050406030204" pitchFamily="18" charset="0"/>
              </a:rPr>
              <a:t>i+1</a:t>
            </a:r>
          </a:p>
          <a:p>
            <a:pPr algn="just">
              <a:spcBef>
                <a:spcPct val="50000"/>
              </a:spcBef>
            </a:pPr>
            <a:r>
              <a:rPr lang="en-US" sz="2800">
                <a:solidFill>
                  <a:srgbClr val="002060"/>
                </a:solidFill>
                <a:latin typeface="Cambria" panose="02040503050406030204" pitchFamily="18" charset="0"/>
              </a:rPr>
              <a:t>Nếu sau khi xét hết N phần tử mà không có giá trị khoá cần tìm </a:t>
            </a:r>
            <a:r>
              <a:rPr lang="en-US" sz="2800">
                <a:solidFill>
                  <a:srgbClr val="002060"/>
                </a:solidFill>
                <a:latin typeface="Cambria" panose="02040503050406030204" pitchFamily="18" charset="0"/>
                <a:sym typeface="Wingdings" pitchFamily="2" charset="2"/>
              </a:rPr>
              <a:t> không tìm thấy</a:t>
            </a:r>
            <a:endParaRPr lang="en-US" sz="2800">
              <a:solidFill>
                <a:srgbClr val="002060"/>
              </a:solidFill>
              <a:latin typeface="Cambria" panose="02040503050406030204" pitchFamily="18" charset="0"/>
            </a:endParaRPr>
          </a:p>
        </p:txBody>
      </p:sp>
    </p:spTree>
    <p:extLst>
      <p:ext uri="{BB962C8B-B14F-4D97-AF65-F5344CB8AC3E}">
        <p14:creationId xmlns:p14="http://schemas.microsoft.com/office/powerpoint/2010/main" val="33942905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Tìm kiếm trên Mảng chưa sắp xếp</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4" name="Content Placeholder 2"/>
          <p:cNvSpPr txBox="1">
            <a:spLocks/>
          </p:cNvSpPr>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lang="en-US" kern="0" smtClean="0">
                <a:solidFill>
                  <a:srgbClr val="002060"/>
                </a:solidFill>
                <a:latin typeface="Cambria" panose="02040503050406030204" pitchFamily="18" charset="0"/>
              </a:rPr>
              <a:t>Giải thuật tìm kiếm tuyến tính</a:t>
            </a: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lang="en-US" kern="0">
              <a:solidFill>
                <a:srgbClr val="002060"/>
              </a:solidFill>
              <a:latin typeface="Cambria" panose="02040503050406030204" pitchFamily="18" charset="0"/>
            </a:endParaRP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lang="en-US" kern="0" smtClean="0">
              <a:solidFill>
                <a:srgbClr val="002060"/>
              </a:solidFill>
              <a:latin typeface="Cambria" panose="02040503050406030204" pitchFamily="18" charset="0"/>
            </a:endParaRPr>
          </a:p>
          <a:p>
            <a:pPr marL="0" marR="0" lvl="0" indent="0" algn="just" defTabSz="914400" rtl="0" eaLnBrk="1" fontAlgn="base" latinLnBrk="0" hangingPunct="1">
              <a:lnSpc>
                <a:spcPct val="100000"/>
              </a:lnSpc>
              <a:spcBef>
                <a:spcPct val="20000"/>
              </a:spcBef>
              <a:spcAft>
                <a:spcPct val="0"/>
              </a:spcAft>
              <a:buClr>
                <a:srgbClr val="3DC5C5"/>
              </a:buClr>
              <a:buSzTx/>
              <a:buNone/>
              <a:tabLst/>
              <a:defRPr/>
            </a:pPr>
            <a:endParaRPr kumimoji="0" lang="en-US" sz="3200" b="0" i="0" u="none" strike="noStrike" kern="0" cap="none" spc="0" normalizeH="0" baseline="0" noProof="0" smtClean="0">
              <a:ln>
                <a:noFill/>
              </a:ln>
              <a:solidFill>
                <a:srgbClr val="002060"/>
              </a:solidFill>
              <a:effectLst/>
              <a:uLnTx/>
              <a:uFillTx/>
              <a:latin typeface="Cambria" panose="02040503050406030204" pitchFamily="18" charset="0"/>
            </a:endParaRP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kumimoji="0" lang="en-US" sz="3200" b="0" i="0" u="none" strike="noStrike" kern="0" cap="none" spc="0" normalizeH="0" baseline="0" noProof="0" smtClean="0">
              <a:ln>
                <a:noFill/>
              </a:ln>
              <a:solidFill>
                <a:srgbClr val="002060"/>
              </a:solidFill>
              <a:effectLst/>
              <a:uLnTx/>
              <a:uFillTx/>
              <a:latin typeface="Cambria" panose="02040503050406030204" pitchFamily="18" charset="0"/>
            </a:endParaRPr>
          </a:p>
        </p:txBody>
      </p:sp>
      <p:sp>
        <p:nvSpPr>
          <p:cNvPr id="10" name="Rectangle 3"/>
          <p:cNvSpPr txBox="1">
            <a:spLocks noChangeArrowheads="1"/>
          </p:cNvSpPr>
          <p:nvPr/>
        </p:nvSpPr>
        <p:spPr>
          <a:xfrm>
            <a:off x="457200" y="1798637"/>
            <a:ext cx="83820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smtClean="0">
                <a:ln>
                  <a:noFill/>
                </a:ln>
                <a:solidFill>
                  <a:srgbClr val="002060"/>
                </a:solidFill>
                <a:effectLst/>
                <a:uLnTx/>
                <a:uFillTx/>
                <a:latin typeface="Cambria" panose="02040503050406030204" pitchFamily="18" charset="0"/>
              </a:rPr>
              <a:t>Bước 1: i = 0; // bắt đầu từ phần tử đầu tiên của dãy</a:t>
            </a: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smtClean="0">
                <a:ln>
                  <a:noFill/>
                </a:ln>
                <a:solidFill>
                  <a:srgbClr val="002060"/>
                </a:solidFill>
                <a:effectLst/>
                <a:uLnTx/>
                <a:uFillTx/>
                <a:latin typeface="Cambria" panose="02040503050406030204" pitchFamily="18" charset="0"/>
              </a:rPr>
              <a:t>  Bước 2: So sánh a[i] với x, có 2 khả năng :</a:t>
            </a: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smtClean="0">
                <a:ln>
                  <a:noFill/>
                </a:ln>
                <a:solidFill>
                  <a:srgbClr val="002060"/>
                </a:solidFill>
                <a:effectLst/>
                <a:uLnTx/>
                <a:uFillTx/>
                <a:latin typeface="Cambria" panose="02040503050406030204" pitchFamily="18" charset="0"/>
              </a:rPr>
              <a:t>  + a[i] = x : Tìm thấy. Dừng</a:t>
            </a: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smtClean="0">
                <a:ln>
                  <a:noFill/>
                </a:ln>
                <a:solidFill>
                  <a:srgbClr val="002060"/>
                </a:solidFill>
                <a:effectLst/>
                <a:uLnTx/>
                <a:uFillTx/>
                <a:latin typeface="Cambria" panose="02040503050406030204" pitchFamily="18" charset="0"/>
              </a:rPr>
              <a:t>  + a[i] ≠ x : Sang Bước 3.</a:t>
            </a: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smtClean="0">
                <a:ln>
                  <a:noFill/>
                </a:ln>
                <a:solidFill>
                  <a:srgbClr val="002060"/>
                </a:solidFill>
                <a:effectLst/>
                <a:uLnTx/>
                <a:uFillTx/>
                <a:latin typeface="Cambria" panose="02040503050406030204" pitchFamily="18" charset="0"/>
              </a:rPr>
              <a:t>  Bước 3 : i = i+1; // xét tiếp phần tử kế trong mảng</a:t>
            </a: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smtClean="0">
                <a:ln>
                  <a:noFill/>
                </a:ln>
                <a:solidFill>
                  <a:srgbClr val="002060"/>
                </a:solidFill>
                <a:effectLst/>
                <a:uLnTx/>
                <a:uFillTx/>
                <a:latin typeface="Cambria" panose="02040503050406030204" pitchFamily="18" charset="0"/>
              </a:rPr>
              <a:t>  Nếu i = N: Hết mảng,không tìm thấy.Dừng</a:t>
            </a: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smtClean="0">
                <a:ln>
                  <a:noFill/>
                </a:ln>
                <a:solidFill>
                  <a:srgbClr val="002060"/>
                </a:solidFill>
                <a:effectLst/>
                <a:uLnTx/>
                <a:uFillTx/>
                <a:latin typeface="Cambria" panose="02040503050406030204" pitchFamily="18" charset="0"/>
              </a:rPr>
              <a:t>  Ngược lại: Lặp lại Bước 2. </a:t>
            </a:r>
            <a:endParaRPr kumimoji="0" lang="en-US" sz="2800" b="0" i="0" u="none" strike="noStrike" kern="1200" cap="none" spc="0" normalizeH="0" baseline="0" noProof="0" dirty="0" smtClean="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21386554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Tìm kiếm trên Mảng chưa sắp xếp</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4" name="Content Placeholder 2"/>
          <p:cNvSpPr txBox="1">
            <a:spLocks/>
          </p:cNvSpPr>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lang="en-US" kern="0" smtClean="0">
                <a:solidFill>
                  <a:srgbClr val="002060"/>
                </a:solidFill>
                <a:latin typeface="Cambria" panose="02040503050406030204" pitchFamily="18" charset="0"/>
              </a:rPr>
              <a:t>Giải thuật tìm kiếm tuyến tính</a:t>
            </a: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lang="en-US" kern="0">
              <a:solidFill>
                <a:srgbClr val="002060"/>
              </a:solidFill>
              <a:latin typeface="Cambria" panose="02040503050406030204" pitchFamily="18" charset="0"/>
            </a:endParaRP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lang="en-US" kern="0" smtClean="0">
              <a:solidFill>
                <a:srgbClr val="002060"/>
              </a:solidFill>
              <a:latin typeface="Cambria" panose="02040503050406030204" pitchFamily="18" charset="0"/>
            </a:endParaRPr>
          </a:p>
          <a:p>
            <a:pPr marL="0" marR="0" lvl="0" indent="0" algn="just" defTabSz="914400" rtl="0" eaLnBrk="1" fontAlgn="base" latinLnBrk="0" hangingPunct="1">
              <a:lnSpc>
                <a:spcPct val="100000"/>
              </a:lnSpc>
              <a:spcBef>
                <a:spcPct val="20000"/>
              </a:spcBef>
              <a:spcAft>
                <a:spcPct val="0"/>
              </a:spcAft>
              <a:buClr>
                <a:srgbClr val="3DC5C5"/>
              </a:buClr>
              <a:buSzTx/>
              <a:buNone/>
              <a:tabLst/>
              <a:defRPr/>
            </a:pPr>
            <a:endParaRPr kumimoji="0" lang="en-US" sz="3200" b="0" i="0" u="none" strike="noStrike" kern="0" cap="none" spc="0" normalizeH="0" baseline="0" noProof="0" smtClean="0">
              <a:ln>
                <a:noFill/>
              </a:ln>
              <a:solidFill>
                <a:srgbClr val="002060"/>
              </a:solidFill>
              <a:effectLst/>
              <a:uLnTx/>
              <a:uFillTx/>
              <a:latin typeface="Cambria" panose="02040503050406030204" pitchFamily="18" charset="0"/>
            </a:endParaRP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kumimoji="0" lang="en-US" sz="3200" b="0" i="0" u="none" strike="noStrike" kern="0" cap="none" spc="0" normalizeH="0" baseline="0" noProof="0" smtClean="0">
              <a:ln>
                <a:noFill/>
              </a:ln>
              <a:solidFill>
                <a:srgbClr val="002060"/>
              </a:solidFill>
              <a:effectLst/>
              <a:uLnTx/>
              <a:uFillTx/>
              <a:latin typeface="Cambria" panose="02040503050406030204" pitchFamily="18" charset="0"/>
            </a:endParaRPr>
          </a:p>
        </p:txBody>
      </p:sp>
      <p:sp>
        <p:nvSpPr>
          <p:cNvPr id="11" name="Rectangle 3"/>
          <p:cNvSpPr txBox="1">
            <a:spLocks noChangeArrowheads="1"/>
          </p:cNvSpPr>
          <p:nvPr/>
        </p:nvSpPr>
        <p:spPr>
          <a:xfrm>
            <a:off x="653782" y="17526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2800" b="1" i="0" u="none" strike="noStrike" kern="1200" cap="none" spc="0" normalizeH="0" baseline="0" noProof="0" smtClean="0">
                <a:ln>
                  <a:noFill/>
                </a:ln>
                <a:solidFill>
                  <a:srgbClr val="0000FF"/>
                </a:solidFill>
                <a:effectLst/>
                <a:uLnTx/>
                <a:uFillTx/>
                <a:latin typeface="Cambria" panose="02040503050406030204" pitchFamily="18" charset="0"/>
              </a:rPr>
              <a:t>int</a:t>
            </a:r>
            <a:r>
              <a:rPr kumimoji="0" lang="en-US" sz="2800" b="1" i="0" u="none" strike="noStrike" kern="1200" cap="none" spc="0" normalizeH="0" baseline="0" noProof="0" smtClean="0">
                <a:ln>
                  <a:noFill/>
                </a:ln>
                <a:solidFill>
                  <a:sysClr val="windowText" lastClr="000000"/>
                </a:solidFill>
                <a:effectLst/>
                <a:uLnTx/>
                <a:uFillTx/>
                <a:latin typeface="Cambria" panose="02040503050406030204" pitchFamily="18" charset="0"/>
              </a:rPr>
              <a:t> </a:t>
            </a:r>
            <a:r>
              <a:rPr kumimoji="0" lang="en-US" sz="2800" b="1" i="0" u="none" strike="noStrike" kern="1200" cap="none" spc="0" normalizeH="0" baseline="0" noProof="0" smtClean="0">
                <a:ln>
                  <a:noFill/>
                </a:ln>
                <a:solidFill>
                  <a:srgbClr val="CC0000"/>
                </a:solidFill>
                <a:effectLst/>
                <a:uLnTx/>
                <a:uFillTx/>
                <a:latin typeface="Cambria" panose="02040503050406030204" pitchFamily="18" charset="0"/>
              </a:rPr>
              <a:t>TimKiem</a:t>
            </a:r>
            <a:r>
              <a:rPr kumimoji="0" lang="en-US" sz="2800" b="1" i="0" u="none" strike="noStrike" kern="1200" cap="none" spc="0" normalizeH="0" baseline="0" noProof="0" smtClean="0">
                <a:ln>
                  <a:noFill/>
                </a:ln>
                <a:solidFill>
                  <a:sysClr val="windowText" lastClr="000000"/>
                </a:solidFill>
                <a:effectLst/>
                <a:uLnTx/>
                <a:uFillTx/>
                <a:latin typeface="Cambria" panose="02040503050406030204" pitchFamily="18" charset="0"/>
              </a:rPr>
              <a:t>( </a:t>
            </a:r>
            <a:r>
              <a:rPr kumimoji="0" lang="en-US" sz="2800" b="1" i="0" u="none" strike="noStrike" kern="1200" cap="none" spc="0" normalizeH="0" baseline="0" noProof="0" smtClean="0">
                <a:ln>
                  <a:noFill/>
                </a:ln>
                <a:solidFill>
                  <a:srgbClr val="0000FF"/>
                </a:solidFill>
                <a:effectLst/>
                <a:uLnTx/>
                <a:uFillTx/>
                <a:latin typeface="Cambria" panose="02040503050406030204" pitchFamily="18" charset="0"/>
              </a:rPr>
              <a:t>int</a:t>
            </a:r>
            <a:r>
              <a:rPr kumimoji="0" lang="en-US" sz="2800" b="1" i="0" u="none" strike="noStrike" kern="1200" cap="none" spc="0" normalizeH="0" baseline="0" noProof="0" smtClean="0">
                <a:ln>
                  <a:noFill/>
                </a:ln>
                <a:solidFill>
                  <a:sysClr val="windowText" lastClr="000000"/>
                </a:solidFill>
                <a:effectLst/>
                <a:uLnTx/>
                <a:uFillTx/>
                <a:latin typeface="Cambria" panose="02040503050406030204" pitchFamily="18" charset="0"/>
              </a:rPr>
              <a:t> x){</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2800" b="1" i="0" u="none" strike="noStrike" kern="1200" cap="none" spc="0" normalizeH="0" baseline="0" noProof="0" smtClean="0">
                <a:ln>
                  <a:noFill/>
                </a:ln>
                <a:solidFill>
                  <a:srgbClr val="0000FF"/>
                </a:solidFill>
                <a:effectLst/>
                <a:uLnTx/>
                <a:uFillTx/>
                <a:latin typeface="Cambria" panose="02040503050406030204" pitchFamily="18" charset="0"/>
              </a:rPr>
              <a:t>for</a:t>
            </a:r>
            <a:r>
              <a:rPr kumimoji="0" lang="en-US" sz="2800" b="1" i="0" u="none" strike="noStrike" kern="1200" cap="none" spc="0" normalizeH="0" baseline="0" noProof="0" smtClean="0">
                <a:ln>
                  <a:noFill/>
                </a:ln>
                <a:solidFill>
                  <a:sysClr val="windowText" lastClr="000000"/>
                </a:solidFill>
                <a:effectLst/>
                <a:uLnTx/>
                <a:uFillTx/>
                <a:latin typeface="Cambria" panose="02040503050406030204" pitchFamily="18" charset="0"/>
              </a:rPr>
              <a:t> (</a:t>
            </a:r>
            <a:r>
              <a:rPr kumimoji="0" lang="en-US" sz="2800" b="1" i="0" u="none" strike="noStrike" kern="1200" cap="none" spc="0" normalizeH="0" baseline="0" noProof="0" smtClean="0">
                <a:ln>
                  <a:noFill/>
                </a:ln>
                <a:solidFill>
                  <a:srgbClr val="0000FF"/>
                </a:solidFill>
                <a:effectLst/>
                <a:uLnTx/>
                <a:uFillTx/>
                <a:latin typeface="Cambria" panose="02040503050406030204" pitchFamily="18" charset="0"/>
              </a:rPr>
              <a:t>int</a:t>
            </a:r>
            <a:r>
              <a:rPr kumimoji="0" lang="en-US" sz="2800" b="1" i="0" u="none" strike="noStrike" kern="1200" cap="none" spc="0" normalizeH="0" baseline="0" noProof="0" smtClean="0">
                <a:ln>
                  <a:noFill/>
                </a:ln>
                <a:solidFill>
                  <a:sysClr val="windowText" lastClr="000000"/>
                </a:solidFill>
                <a:effectLst/>
                <a:uLnTx/>
                <a:uFillTx/>
                <a:latin typeface="Cambria" panose="02040503050406030204" pitchFamily="18" charset="0"/>
              </a:rPr>
              <a:t> i=0; i&lt;N;i++) {</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2800" b="1" i="0" u="none" strike="noStrike" kern="1200" cap="none" spc="0" normalizeH="0" baseline="0" noProof="0" smtClean="0">
                <a:ln>
                  <a:noFill/>
                </a:ln>
                <a:solidFill>
                  <a:sysClr val="windowText" lastClr="000000"/>
                </a:solidFill>
                <a:effectLst/>
                <a:uLnTx/>
                <a:uFillTx/>
                <a:latin typeface="Cambria" panose="02040503050406030204" pitchFamily="18" charset="0"/>
              </a:rPr>
              <a:t>  if (a[i]==x) return i ; </a:t>
            </a:r>
            <a:r>
              <a:rPr kumimoji="0" lang="en-US" sz="2800" b="0" i="1" u="none" strike="noStrike" kern="1200" cap="none" spc="0" normalizeH="0" baseline="0" noProof="0" smtClean="0">
                <a:ln>
                  <a:noFill/>
                </a:ln>
                <a:solidFill>
                  <a:sysClr val="windowText" lastClr="000000"/>
                </a:solidFill>
                <a:effectLst/>
                <a:uLnTx/>
                <a:uFillTx/>
                <a:latin typeface="Cambria" panose="02040503050406030204" pitchFamily="18" charset="0"/>
              </a:rPr>
              <a:t>// a[i] là phần tử có khoá x</a:t>
            </a:r>
            <a:endParaRPr kumimoji="0" lang="en-US" sz="2800" b="1" i="0" u="none" strike="noStrike" kern="1200" cap="none" spc="0" normalizeH="0" baseline="0" noProof="0" smtClean="0">
              <a:ln>
                <a:noFill/>
              </a:ln>
              <a:solidFill>
                <a:sysClr val="windowText" lastClr="000000"/>
              </a:solidFill>
              <a:effectLst/>
              <a:uLnTx/>
              <a:uFillTx/>
              <a:latin typeface="Cambria" panose="020405030504060302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2800" b="1" i="0" u="none" strike="noStrike" kern="1200" cap="none" spc="0" normalizeH="0" baseline="0" noProof="0" smtClean="0">
                <a:ln>
                  <a:noFill/>
                </a:ln>
                <a:solidFill>
                  <a:sysClr val="windowText" lastClr="000000"/>
                </a:solidFill>
                <a:effectLst/>
                <a:uLnTx/>
                <a:uFillTx/>
                <a:latin typeface="Cambria" panose="02040503050406030204" pitchFamily="18" charset="0"/>
              </a:rPr>
              <a:t>};</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2800" b="1" i="0" u="none" strike="noStrike" kern="1200" cap="none" spc="0" normalizeH="0" baseline="0" noProof="0" smtClean="0">
                <a:ln>
                  <a:noFill/>
                </a:ln>
                <a:solidFill>
                  <a:srgbClr val="0000FF"/>
                </a:solidFill>
                <a:effectLst/>
                <a:uLnTx/>
                <a:uFillTx/>
                <a:latin typeface="Cambria" panose="02040503050406030204" pitchFamily="18" charset="0"/>
              </a:rPr>
              <a:t>	return </a:t>
            </a:r>
            <a:r>
              <a:rPr kumimoji="0" lang="en-US" sz="2800" b="1" i="0" u="none" strike="noStrike" kern="1200" cap="none" spc="0" normalizeH="0" baseline="0" noProof="0" smtClean="0">
                <a:ln>
                  <a:noFill/>
                </a:ln>
                <a:solidFill>
                  <a:sysClr val="windowText" lastClr="000000"/>
                </a:solidFill>
                <a:effectLst/>
                <a:uLnTx/>
                <a:uFillTx/>
                <a:latin typeface="Cambria" panose="02040503050406030204" pitchFamily="18" charset="0"/>
              </a:rPr>
              <a:t>-1;</a:t>
            </a:r>
            <a:r>
              <a:rPr kumimoji="0" lang="en-US" sz="2800" b="0" i="1" u="none" strike="noStrike" kern="1200" cap="none" spc="0" normalizeH="0" baseline="0" noProof="0" smtClean="0">
                <a:ln>
                  <a:noFill/>
                </a:ln>
                <a:solidFill>
                  <a:sysClr val="windowText" lastClr="000000"/>
                </a:solidFill>
                <a:effectLst/>
                <a:uLnTx/>
                <a:uFillTx/>
                <a:latin typeface="Cambria" panose="02040503050406030204" pitchFamily="18" charset="0"/>
              </a:rPr>
              <a:t>// tìm hết mảng nhưng không có x</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2800" b="0" i="0" u="none" strike="noStrike" kern="1200" cap="none" spc="0" normalizeH="0" baseline="0" noProof="0" smtClean="0">
                <a:ln>
                  <a:noFill/>
                </a:ln>
                <a:solidFill>
                  <a:sysClr val="windowText" lastClr="000000"/>
                </a:solidFill>
                <a:effectLst/>
                <a:uLnTx/>
                <a:uFillTx/>
                <a:latin typeface="Cambria" panose="02040503050406030204" pitchFamily="18" charset="0"/>
              </a:rPr>
              <a:t>}</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n-US" sz="2800" b="0" i="0" u="none" strike="noStrike" kern="1200" cap="none" spc="0" normalizeH="0" baseline="0" noProof="0" dirty="0" smtClean="0">
              <a:ln>
                <a:noFill/>
              </a:ln>
              <a:solidFill>
                <a:sysClr val="windowText" lastClr="000000"/>
              </a:solidFill>
              <a:effectLst/>
              <a:uLnTx/>
              <a:uFillTx/>
              <a:latin typeface="Cambria" panose="02040503050406030204" pitchFamily="18" charset="0"/>
            </a:endParaRPr>
          </a:p>
        </p:txBody>
      </p:sp>
    </p:spTree>
    <p:extLst>
      <p:ext uri="{BB962C8B-B14F-4D97-AF65-F5344CB8AC3E}">
        <p14:creationId xmlns:p14="http://schemas.microsoft.com/office/powerpoint/2010/main" val="27702233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Tìm kiếm trên Mảng chưa sắp xếp</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Rectangle 3"/>
          <p:cNvSpPr txBox="1">
            <a:spLocks noChangeArrowheads="1"/>
          </p:cNvSpPr>
          <p:nvPr/>
        </p:nvSpPr>
        <p:spPr>
          <a:xfrm>
            <a:off x="457200" y="1219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smtClean="0">
                <a:ln>
                  <a:noFill/>
                </a:ln>
                <a:solidFill>
                  <a:sysClr val="windowText" lastClr="000000"/>
                </a:solidFill>
                <a:effectLst/>
                <a:uLnTx/>
                <a:uFillTx/>
                <a:latin typeface="Cambria" panose="02040503050406030204" pitchFamily="18" charset="0"/>
              </a:rPr>
              <a:t>Ví dụ: Cho dãy số 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solidFill>
                  <a:sysClr val="windowText" lastClr="000000"/>
                </a:solidFill>
                <a:latin typeface="Cambria" panose="02040503050406030204" pitchFamily="18" charset="0"/>
              </a:rPr>
              <a:t>{</a:t>
            </a:r>
            <a:r>
              <a:rPr kumimoji="0" lang="en-US" sz="3200" b="0" i="0" u="none" strike="noStrike" kern="1200" cap="none" spc="0" normalizeH="0" baseline="0" noProof="0" smtClean="0">
                <a:ln>
                  <a:noFill/>
                </a:ln>
                <a:solidFill>
                  <a:sysClr val="windowText" lastClr="000000"/>
                </a:solidFill>
                <a:effectLst/>
                <a:uLnTx/>
                <a:uFillTx/>
                <a:latin typeface="Cambria" panose="02040503050406030204" pitchFamily="18" charset="0"/>
              </a:rPr>
              <a:t>12, 2, 8, 5, 1, 6, 4, 15}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smtClean="0">
                <a:ln>
                  <a:noFill/>
                </a:ln>
                <a:solidFill>
                  <a:sysClr val="windowText" lastClr="000000"/>
                </a:solidFill>
                <a:effectLst/>
                <a:uLnTx/>
                <a:uFillTx/>
                <a:latin typeface="Cambria" panose="02040503050406030204" pitchFamily="18" charset="0"/>
              </a:rPr>
              <a:t>  Giá trị cần tìm: 8</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smtClean="0">
                <a:ln>
                  <a:noFill/>
                </a:ln>
                <a:solidFill>
                  <a:sysClr val="windowText" lastClr="000000"/>
                </a:solidFill>
                <a:effectLst/>
                <a:uLnTx/>
                <a:uFillTx/>
                <a:latin typeface="Cambria" panose="02040503050406030204" pitchFamily="18" charset="0"/>
              </a:rPr>
              <a:t>  i = 0</a:t>
            </a:r>
          </a:p>
        </p:txBody>
      </p:sp>
      <p:sp>
        <p:nvSpPr>
          <p:cNvPr id="12" name="Rectangle 5"/>
          <p:cNvSpPr>
            <a:spLocks noChangeArrowheads="1"/>
          </p:cNvSpPr>
          <p:nvPr/>
        </p:nvSpPr>
        <p:spPr bwMode="auto">
          <a:xfrm>
            <a:off x="685800" y="5181600"/>
            <a:ext cx="7315200" cy="914400"/>
          </a:xfrm>
          <a:prstGeom prst="rect">
            <a:avLst/>
          </a:prstGeom>
          <a:noFill/>
          <a:ln w="25400">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13" name="Rectangle 6"/>
          <p:cNvSpPr>
            <a:spLocks noChangeArrowheads="1"/>
          </p:cNvSpPr>
          <p:nvPr/>
        </p:nvSpPr>
        <p:spPr bwMode="auto">
          <a:xfrm>
            <a:off x="685800" y="5181600"/>
            <a:ext cx="914400" cy="914400"/>
          </a:xfrm>
          <a:prstGeom prst="rect">
            <a:avLst/>
          </a:prstGeom>
          <a:solidFill>
            <a:srgbClr val="0000FF"/>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smtClean="0">
                <a:ln>
                  <a:noFill/>
                </a:ln>
                <a:solidFill>
                  <a:prstClr val="black"/>
                </a:solidFill>
                <a:effectLst/>
                <a:uLnTx/>
                <a:uFillTx/>
              </a:rPr>
              <a:t>12</a:t>
            </a:r>
          </a:p>
        </p:txBody>
      </p:sp>
      <p:sp>
        <p:nvSpPr>
          <p:cNvPr id="14" name="Rectangle 7"/>
          <p:cNvSpPr>
            <a:spLocks noChangeArrowheads="1"/>
          </p:cNvSpPr>
          <p:nvPr/>
        </p:nvSpPr>
        <p:spPr bwMode="auto">
          <a:xfrm>
            <a:off x="1600200" y="5181600"/>
            <a:ext cx="914400" cy="914400"/>
          </a:xfrm>
          <a:prstGeom prst="rect">
            <a:avLst/>
          </a:prstGeom>
          <a:noFill/>
          <a:ln w="9525">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smtClean="0">
                <a:ln>
                  <a:noFill/>
                </a:ln>
                <a:solidFill>
                  <a:prstClr val="black"/>
                </a:solidFill>
                <a:effectLst/>
                <a:uLnTx/>
                <a:uFillTx/>
              </a:rPr>
              <a:t>2</a:t>
            </a:r>
          </a:p>
        </p:txBody>
      </p:sp>
      <p:sp>
        <p:nvSpPr>
          <p:cNvPr id="15" name="Rectangle 8"/>
          <p:cNvSpPr>
            <a:spLocks noChangeArrowheads="1"/>
          </p:cNvSpPr>
          <p:nvPr/>
        </p:nvSpPr>
        <p:spPr bwMode="auto">
          <a:xfrm>
            <a:off x="4343400" y="5181600"/>
            <a:ext cx="914400" cy="914400"/>
          </a:xfrm>
          <a:prstGeom prst="rect">
            <a:avLst/>
          </a:prstGeom>
          <a:noFill/>
          <a:ln w="9525">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smtClean="0">
                <a:ln>
                  <a:noFill/>
                </a:ln>
                <a:solidFill>
                  <a:prstClr val="black"/>
                </a:solidFill>
                <a:effectLst/>
                <a:uLnTx/>
                <a:uFillTx/>
              </a:rPr>
              <a:t>1</a:t>
            </a:r>
          </a:p>
        </p:txBody>
      </p:sp>
      <p:sp>
        <p:nvSpPr>
          <p:cNvPr id="16" name="Rectangle 9"/>
          <p:cNvSpPr>
            <a:spLocks noChangeArrowheads="1"/>
          </p:cNvSpPr>
          <p:nvPr/>
        </p:nvSpPr>
        <p:spPr bwMode="auto">
          <a:xfrm>
            <a:off x="3429000" y="5181600"/>
            <a:ext cx="914400" cy="914400"/>
          </a:xfrm>
          <a:prstGeom prst="rect">
            <a:avLst/>
          </a:prstGeom>
          <a:noFill/>
          <a:ln w="9525">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smtClean="0">
                <a:ln>
                  <a:noFill/>
                </a:ln>
                <a:solidFill>
                  <a:prstClr val="black"/>
                </a:solidFill>
                <a:effectLst/>
                <a:uLnTx/>
                <a:uFillTx/>
              </a:rPr>
              <a:t>5</a:t>
            </a:r>
          </a:p>
        </p:txBody>
      </p:sp>
      <p:sp>
        <p:nvSpPr>
          <p:cNvPr id="17" name="Rectangle 10"/>
          <p:cNvSpPr>
            <a:spLocks noChangeArrowheads="1"/>
          </p:cNvSpPr>
          <p:nvPr/>
        </p:nvSpPr>
        <p:spPr bwMode="auto">
          <a:xfrm>
            <a:off x="2514600" y="5181600"/>
            <a:ext cx="914400" cy="914400"/>
          </a:xfrm>
          <a:prstGeom prst="rect">
            <a:avLst/>
          </a:prstGeom>
          <a:noFill/>
          <a:ln w="9525">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smtClean="0">
                <a:ln>
                  <a:noFill/>
                </a:ln>
                <a:solidFill>
                  <a:prstClr val="black"/>
                </a:solidFill>
                <a:effectLst/>
                <a:uLnTx/>
                <a:uFillTx/>
              </a:rPr>
              <a:t>8</a:t>
            </a:r>
          </a:p>
        </p:txBody>
      </p:sp>
      <p:sp>
        <p:nvSpPr>
          <p:cNvPr id="18" name="Rectangle 11"/>
          <p:cNvSpPr>
            <a:spLocks noChangeArrowheads="1"/>
          </p:cNvSpPr>
          <p:nvPr/>
        </p:nvSpPr>
        <p:spPr bwMode="auto">
          <a:xfrm>
            <a:off x="5257800" y="5181600"/>
            <a:ext cx="914400" cy="914400"/>
          </a:xfrm>
          <a:prstGeom prst="rect">
            <a:avLst/>
          </a:prstGeom>
          <a:noFill/>
          <a:ln w="9525">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smtClean="0">
                <a:ln>
                  <a:noFill/>
                </a:ln>
                <a:solidFill>
                  <a:prstClr val="black"/>
                </a:solidFill>
                <a:effectLst/>
                <a:uLnTx/>
                <a:uFillTx/>
              </a:rPr>
              <a:t>6</a:t>
            </a:r>
          </a:p>
        </p:txBody>
      </p:sp>
      <p:sp>
        <p:nvSpPr>
          <p:cNvPr id="19" name="Rectangle 12"/>
          <p:cNvSpPr>
            <a:spLocks noChangeArrowheads="1"/>
          </p:cNvSpPr>
          <p:nvPr/>
        </p:nvSpPr>
        <p:spPr bwMode="auto">
          <a:xfrm>
            <a:off x="6172200" y="5181600"/>
            <a:ext cx="914400" cy="914400"/>
          </a:xfrm>
          <a:prstGeom prst="rect">
            <a:avLst/>
          </a:prstGeom>
          <a:noFill/>
          <a:ln w="9525">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smtClean="0">
                <a:ln>
                  <a:noFill/>
                </a:ln>
                <a:solidFill>
                  <a:prstClr val="black"/>
                </a:solidFill>
                <a:effectLst/>
                <a:uLnTx/>
                <a:uFillTx/>
              </a:rPr>
              <a:t>4</a:t>
            </a:r>
          </a:p>
        </p:txBody>
      </p:sp>
      <p:sp>
        <p:nvSpPr>
          <p:cNvPr id="20" name="Rectangle 13"/>
          <p:cNvSpPr>
            <a:spLocks noChangeArrowheads="1"/>
          </p:cNvSpPr>
          <p:nvPr/>
        </p:nvSpPr>
        <p:spPr bwMode="auto">
          <a:xfrm>
            <a:off x="7086600" y="5181600"/>
            <a:ext cx="914400" cy="914400"/>
          </a:xfrm>
          <a:prstGeom prst="rect">
            <a:avLst/>
          </a:prstGeom>
          <a:noFill/>
          <a:ln w="9525">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smtClean="0">
                <a:ln>
                  <a:noFill/>
                </a:ln>
                <a:solidFill>
                  <a:prstClr val="black"/>
                </a:solidFill>
                <a:effectLst/>
                <a:uLnTx/>
                <a:uFillTx/>
              </a:rPr>
              <a:t>15</a:t>
            </a:r>
          </a:p>
        </p:txBody>
      </p:sp>
      <p:sp>
        <p:nvSpPr>
          <p:cNvPr id="21" name="Rectangle 14"/>
          <p:cNvSpPr>
            <a:spLocks noChangeArrowheads="1"/>
          </p:cNvSpPr>
          <p:nvPr/>
        </p:nvSpPr>
        <p:spPr bwMode="auto">
          <a:xfrm>
            <a:off x="685800" y="4343400"/>
            <a:ext cx="914400" cy="457200"/>
          </a:xfrm>
          <a:prstGeom prst="rect">
            <a:avLst/>
          </a:prstGeom>
          <a:solidFill>
            <a:srgbClr val="FF99CC"/>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smtClean="0">
                <a:ln>
                  <a:noFill/>
                </a:ln>
                <a:solidFill>
                  <a:prstClr val="black"/>
                </a:solidFill>
                <a:effectLst/>
                <a:uLnTx/>
                <a:uFillTx/>
              </a:rPr>
              <a:t>X=8</a:t>
            </a:r>
          </a:p>
        </p:txBody>
      </p:sp>
      <p:sp>
        <p:nvSpPr>
          <p:cNvPr id="22" name="Line 15"/>
          <p:cNvSpPr>
            <a:spLocks noChangeShapeType="1"/>
          </p:cNvSpPr>
          <p:nvPr/>
        </p:nvSpPr>
        <p:spPr bwMode="auto">
          <a:xfrm>
            <a:off x="1143000" y="4800600"/>
            <a:ext cx="0" cy="381000"/>
          </a:xfrm>
          <a:prstGeom prst="line">
            <a:avLst/>
          </a:prstGeom>
          <a:noFill/>
          <a:ln w="38100">
            <a:solidFill>
              <a:sysClr val="windowText" lastClr="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23" name="Rectangle 16"/>
          <p:cNvSpPr>
            <a:spLocks noChangeArrowheads="1"/>
          </p:cNvSpPr>
          <p:nvPr/>
        </p:nvSpPr>
        <p:spPr bwMode="auto">
          <a:xfrm>
            <a:off x="762000" y="6248400"/>
            <a:ext cx="7315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24" name="Rectangle 17"/>
          <p:cNvSpPr>
            <a:spLocks noChangeArrowheads="1"/>
          </p:cNvSpPr>
          <p:nvPr/>
        </p:nvSpPr>
        <p:spPr bwMode="auto">
          <a:xfrm>
            <a:off x="762000" y="62484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0000FF"/>
                </a:solidFill>
                <a:effectLst/>
                <a:uLnTx/>
                <a:uFillTx/>
              </a:rPr>
              <a:t>0</a:t>
            </a:r>
          </a:p>
        </p:txBody>
      </p:sp>
      <p:sp>
        <p:nvSpPr>
          <p:cNvPr id="25" name="Rectangle 18"/>
          <p:cNvSpPr>
            <a:spLocks noChangeArrowheads="1"/>
          </p:cNvSpPr>
          <p:nvPr/>
        </p:nvSpPr>
        <p:spPr bwMode="auto">
          <a:xfrm>
            <a:off x="1676400" y="62484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0000FF"/>
                </a:solidFill>
                <a:effectLst/>
                <a:uLnTx/>
                <a:uFillTx/>
              </a:rPr>
              <a:t>1</a:t>
            </a:r>
          </a:p>
        </p:txBody>
      </p:sp>
      <p:sp>
        <p:nvSpPr>
          <p:cNvPr id="26" name="Rectangle 19"/>
          <p:cNvSpPr>
            <a:spLocks noChangeArrowheads="1"/>
          </p:cNvSpPr>
          <p:nvPr/>
        </p:nvSpPr>
        <p:spPr bwMode="auto">
          <a:xfrm>
            <a:off x="4419600" y="62484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0000FF"/>
                </a:solidFill>
                <a:effectLst/>
                <a:uLnTx/>
                <a:uFillTx/>
              </a:rPr>
              <a:t>4</a:t>
            </a:r>
          </a:p>
        </p:txBody>
      </p:sp>
      <p:sp>
        <p:nvSpPr>
          <p:cNvPr id="27" name="Rectangle 20"/>
          <p:cNvSpPr>
            <a:spLocks noChangeArrowheads="1"/>
          </p:cNvSpPr>
          <p:nvPr/>
        </p:nvSpPr>
        <p:spPr bwMode="auto">
          <a:xfrm>
            <a:off x="3505200" y="62484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0000FF"/>
                </a:solidFill>
                <a:effectLst/>
                <a:uLnTx/>
                <a:uFillTx/>
              </a:rPr>
              <a:t>3</a:t>
            </a:r>
          </a:p>
        </p:txBody>
      </p:sp>
      <p:sp>
        <p:nvSpPr>
          <p:cNvPr id="28" name="Rectangle 21"/>
          <p:cNvSpPr>
            <a:spLocks noChangeArrowheads="1"/>
          </p:cNvSpPr>
          <p:nvPr/>
        </p:nvSpPr>
        <p:spPr bwMode="auto">
          <a:xfrm>
            <a:off x="2590800" y="62484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0000FF"/>
                </a:solidFill>
                <a:effectLst/>
                <a:uLnTx/>
                <a:uFillTx/>
              </a:rPr>
              <a:t>2</a:t>
            </a:r>
          </a:p>
        </p:txBody>
      </p:sp>
      <p:sp>
        <p:nvSpPr>
          <p:cNvPr id="29" name="Rectangle 22"/>
          <p:cNvSpPr>
            <a:spLocks noChangeArrowheads="1"/>
          </p:cNvSpPr>
          <p:nvPr/>
        </p:nvSpPr>
        <p:spPr bwMode="auto">
          <a:xfrm>
            <a:off x="5334000" y="62484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0000FF"/>
                </a:solidFill>
                <a:effectLst/>
                <a:uLnTx/>
                <a:uFillTx/>
              </a:rPr>
              <a:t>5</a:t>
            </a:r>
          </a:p>
        </p:txBody>
      </p:sp>
      <p:sp>
        <p:nvSpPr>
          <p:cNvPr id="30" name="Rectangle 23"/>
          <p:cNvSpPr>
            <a:spLocks noChangeArrowheads="1"/>
          </p:cNvSpPr>
          <p:nvPr/>
        </p:nvSpPr>
        <p:spPr bwMode="auto">
          <a:xfrm>
            <a:off x="6248400" y="62484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0000FF"/>
                </a:solidFill>
                <a:effectLst/>
                <a:uLnTx/>
                <a:uFillTx/>
              </a:rPr>
              <a:t>6</a:t>
            </a:r>
          </a:p>
        </p:txBody>
      </p:sp>
      <p:sp>
        <p:nvSpPr>
          <p:cNvPr id="31" name="Rectangle 24"/>
          <p:cNvSpPr>
            <a:spLocks noChangeArrowheads="1"/>
          </p:cNvSpPr>
          <p:nvPr/>
        </p:nvSpPr>
        <p:spPr bwMode="auto">
          <a:xfrm>
            <a:off x="7162800" y="62484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0000FF"/>
                </a:solidFill>
                <a:effectLst/>
                <a:uLnTx/>
                <a:uFillTx/>
              </a:rPr>
              <a:t>7</a:t>
            </a:r>
          </a:p>
        </p:txBody>
      </p:sp>
    </p:spTree>
    <p:extLst>
      <p:ext uri="{BB962C8B-B14F-4D97-AF65-F5344CB8AC3E}">
        <p14:creationId xmlns:p14="http://schemas.microsoft.com/office/powerpoint/2010/main" val="6448662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Tìm kiếm trên Mảng chưa sắp xếp</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2" name="Rectangle 4"/>
          <p:cNvSpPr>
            <a:spLocks noChangeArrowheads="1"/>
          </p:cNvSpPr>
          <p:nvPr/>
        </p:nvSpPr>
        <p:spPr bwMode="auto">
          <a:xfrm>
            <a:off x="1600200" y="2133600"/>
            <a:ext cx="7315200" cy="914400"/>
          </a:xfrm>
          <a:prstGeom prst="rect">
            <a:avLst/>
          </a:prstGeom>
          <a:noFill/>
          <a:ln w="25400">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33" name="Rectangle 5"/>
          <p:cNvSpPr>
            <a:spLocks noChangeArrowheads="1"/>
          </p:cNvSpPr>
          <p:nvPr/>
        </p:nvSpPr>
        <p:spPr bwMode="auto">
          <a:xfrm>
            <a:off x="1600200" y="2133600"/>
            <a:ext cx="914400" cy="914400"/>
          </a:xfrm>
          <a:prstGeom prst="rect">
            <a:avLst/>
          </a:prstGeom>
          <a:noFill/>
          <a:ln w="9525">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smtClean="0">
                <a:ln>
                  <a:noFill/>
                </a:ln>
                <a:solidFill>
                  <a:prstClr val="black"/>
                </a:solidFill>
                <a:effectLst/>
                <a:uLnTx/>
                <a:uFillTx/>
              </a:rPr>
              <a:t>12</a:t>
            </a:r>
          </a:p>
        </p:txBody>
      </p:sp>
      <p:sp>
        <p:nvSpPr>
          <p:cNvPr id="34" name="Rectangle 6"/>
          <p:cNvSpPr>
            <a:spLocks noChangeArrowheads="1"/>
          </p:cNvSpPr>
          <p:nvPr/>
        </p:nvSpPr>
        <p:spPr bwMode="auto">
          <a:xfrm>
            <a:off x="2514600" y="2133600"/>
            <a:ext cx="914400" cy="914400"/>
          </a:xfrm>
          <a:prstGeom prst="rect">
            <a:avLst/>
          </a:prstGeom>
          <a:solidFill>
            <a:srgbClr val="0000FF"/>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smtClean="0">
                <a:ln>
                  <a:noFill/>
                </a:ln>
                <a:solidFill>
                  <a:prstClr val="black"/>
                </a:solidFill>
                <a:effectLst/>
                <a:uLnTx/>
                <a:uFillTx/>
              </a:rPr>
              <a:t>2</a:t>
            </a:r>
          </a:p>
        </p:txBody>
      </p:sp>
      <p:sp>
        <p:nvSpPr>
          <p:cNvPr id="35" name="Rectangle 7"/>
          <p:cNvSpPr>
            <a:spLocks noChangeArrowheads="1"/>
          </p:cNvSpPr>
          <p:nvPr/>
        </p:nvSpPr>
        <p:spPr bwMode="auto">
          <a:xfrm>
            <a:off x="5257800" y="2133600"/>
            <a:ext cx="914400" cy="914400"/>
          </a:xfrm>
          <a:prstGeom prst="rect">
            <a:avLst/>
          </a:prstGeom>
          <a:noFill/>
          <a:ln w="9525">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smtClean="0">
                <a:ln>
                  <a:noFill/>
                </a:ln>
                <a:solidFill>
                  <a:prstClr val="black"/>
                </a:solidFill>
                <a:effectLst/>
                <a:uLnTx/>
                <a:uFillTx/>
              </a:rPr>
              <a:t>1</a:t>
            </a:r>
          </a:p>
        </p:txBody>
      </p:sp>
      <p:sp>
        <p:nvSpPr>
          <p:cNvPr id="36" name="Rectangle 8"/>
          <p:cNvSpPr>
            <a:spLocks noChangeArrowheads="1"/>
          </p:cNvSpPr>
          <p:nvPr/>
        </p:nvSpPr>
        <p:spPr bwMode="auto">
          <a:xfrm>
            <a:off x="4343400" y="2133600"/>
            <a:ext cx="914400" cy="914400"/>
          </a:xfrm>
          <a:prstGeom prst="rect">
            <a:avLst/>
          </a:prstGeom>
          <a:noFill/>
          <a:ln w="9525">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smtClean="0">
                <a:ln>
                  <a:noFill/>
                </a:ln>
                <a:solidFill>
                  <a:prstClr val="black"/>
                </a:solidFill>
                <a:effectLst/>
                <a:uLnTx/>
                <a:uFillTx/>
              </a:rPr>
              <a:t>5</a:t>
            </a:r>
          </a:p>
        </p:txBody>
      </p:sp>
      <p:sp>
        <p:nvSpPr>
          <p:cNvPr id="37" name="Rectangle 9"/>
          <p:cNvSpPr>
            <a:spLocks noChangeArrowheads="1"/>
          </p:cNvSpPr>
          <p:nvPr/>
        </p:nvSpPr>
        <p:spPr bwMode="auto">
          <a:xfrm>
            <a:off x="3429000" y="2133600"/>
            <a:ext cx="914400" cy="914400"/>
          </a:xfrm>
          <a:prstGeom prst="rect">
            <a:avLst/>
          </a:prstGeom>
          <a:noFill/>
          <a:ln w="9525">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smtClean="0">
                <a:ln>
                  <a:noFill/>
                </a:ln>
                <a:solidFill>
                  <a:prstClr val="black"/>
                </a:solidFill>
                <a:effectLst/>
                <a:uLnTx/>
                <a:uFillTx/>
              </a:rPr>
              <a:t>8</a:t>
            </a:r>
          </a:p>
        </p:txBody>
      </p:sp>
      <p:sp>
        <p:nvSpPr>
          <p:cNvPr id="38" name="Rectangle 10"/>
          <p:cNvSpPr>
            <a:spLocks noChangeArrowheads="1"/>
          </p:cNvSpPr>
          <p:nvPr/>
        </p:nvSpPr>
        <p:spPr bwMode="auto">
          <a:xfrm>
            <a:off x="6172200" y="2133600"/>
            <a:ext cx="914400" cy="914400"/>
          </a:xfrm>
          <a:prstGeom prst="rect">
            <a:avLst/>
          </a:prstGeom>
          <a:noFill/>
          <a:ln w="9525">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smtClean="0">
                <a:ln>
                  <a:noFill/>
                </a:ln>
                <a:solidFill>
                  <a:prstClr val="black"/>
                </a:solidFill>
                <a:effectLst/>
                <a:uLnTx/>
                <a:uFillTx/>
              </a:rPr>
              <a:t>6</a:t>
            </a:r>
          </a:p>
        </p:txBody>
      </p:sp>
      <p:sp>
        <p:nvSpPr>
          <p:cNvPr id="39" name="Rectangle 11"/>
          <p:cNvSpPr>
            <a:spLocks noChangeArrowheads="1"/>
          </p:cNvSpPr>
          <p:nvPr/>
        </p:nvSpPr>
        <p:spPr bwMode="auto">
          <a:xfrm>
            <a:off x="7086600" y="2133600"/>
            <a:ext cx="914400" cy="914400"/>
          </a:xfrm>
          <a:prstGeom prst="rect">
            <a:avLst/>
          </a:prstGeom>
          <a:noFill/>
          <a:ln w="9525">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smtClean="0">
                <a:ln>
                  <a:noFill/>
                </a:ln>
                <a:solidFill>
                  <a:prstClr val="black"/>
                </a:solidFill>
                <a:effectLst/>
                <a:uLnTx/>
                <a:uFillTx/>
              </a:rPr>
              <a:t>4</a:t>
            </a:r>
          </a:p>
        </p:txBody>
      </p:sp>
      <p:sp>
        <p:nvSpPr>
          <p:cNvPr id="40" name="Rectangle 12"/>
          <p:cNvSpPr>
            <a:spLocks noChangeArrowheads="1"/>
          </p:cNvSpPr>
          <p:nvPr/>
        </p:nvSpPr>
        <p:spPr bwMode="auto">
          <a:xfrm>
            <a:off x="8001000" y="2133600"/>
            <a:ext cx="914400" cy="914400"/>
          </a:xfrm>
          <a:prstGeom prst="rect">
            <a:avLst/>
          </a:prstGeom>
          <a:noFill/>
          <a:ln w="9525">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smtClean="0">
                <a:ln>
                  <a:noFill/>
                </a:ln>
                <a:solidFill>
                  <a:prstClr val="black"/>
                </a:solidFill>
                <a:effectLst/>
                <a:uLnTx/>
                <a:uFillTx/>
              </a:rPr>
              <a:t>15</a:t>
            </a:r>
          </a:p>
        </p:txBody>
      </p:sp>
      <p:sp>
        <p:nvSpPr>
          <p:cNvPr id="41" name="Rectangle 13"/>
          <p:cNvSpPr>
            <a:spLocks noChangeArrowheads="1"/>
          </p:cNvSpPr>
          <p:nvPr/>
        </p:nvSpPr>
        <p:spPr bwMode="auto">
          <a:xfrm>
            <a:off x="2514600" y="1295400"/>
            <a:ext cx="914400" cy="457200"/>
          </a:xfrm>
          <a:prstGeom prst="rect">
            <a:avLst/>
          </a:prstGeom>
          <a:solidFill>
            <a:srgbClr val="FF99CC"/>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smtClean="0">
                <a:ln>
                  <a:noFill/>
                </a:ln>
                <a:solidFill>
                  <a:prstClr val="black"/>
                </a:solidFill>
                <a:effectLst/>
                <a:uLnTx/>
                <a:uFillTx/>
              </a:rPr>
              <a:t>X=8</a:t>
            </a:r>
          </a:p>
        </p:txBody>
      </p:sp>
      <p:sp>
        <p:nvSpPr>
          <p:cNvPr id="42" name="Line 14"/>
          <p:cNvSpPr>
            <a:spLocks noChangeShapeType="1"/>
          </p:cNvSpPr>
          <p:nvPr/>
        </p:nvSpPr>
        <p:spPr bwMode="auto">
          <a:xfrm>
            <a:off x="2971800" y="1752600"/>
            <a:ext cx="0" cy="381000"/>
          </a:xfrm>
          <a:prstGeom prst="line">
            <a:avLst/>
          </a:prstGeom>
          <a:noFill/>
          <a:ln w="38100">
            <a:solidFill>
              <a:sysClr val="windowText" lastClr="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43" name="Rectangle 15"/>
          <p:cNvSpPr>
            <a:spLocks noChangeArrowheads="1"/>
          </p:cNvSpPr>
          <p:nvPr/>
        </p:nvSpPr>
        <p:spPr bwMode="auto">
          <a:xfrm>
            <a:off x="1626358" y="3179928"/>
            <a:ext cx="7315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44" name="Rectangle 16"/>
          <p:cNvSpPr>
            <a:spLocks noChangeArrowheads="1"/>
          </p:cNvSpPr>
          <p:nvPr/>
        </p:nvSpPr>
        <p:spPr bwMode="auto">
          <a:xfrm>
            <a:off x="1676400" y="32004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0000FF"/>
                </a:solidFill>
                <a:effectLst/>
                <a:uLnTx/>
                <a:uFillTx/>
              </a:rPr>
              <a:t>0</a:t>
            </a:r>
          </a:p>
        </p:txBody>
      </p:sp>
      <p:sp>
        <p:nvSpPr>
          <p:cNvPr id="45" name="Rectangle 17"/>
          <p:cNvSpPr>
            <a:spLocks noChangeArrowheads="1"/>
          </p:cNvSpPr>
          <p:nvPr/>
        </p:nvSpPr>
        <p:spPr bwMode="auto">
          <a:xfrm>
            <a:off x="2590800" y="32004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0000FF"/>
                </a:solidFill>
                <a:effectLst/>
                <a:uLnTx/>
                <a:uFillTx/>
              </a:rPr>
              <a:t>1</a:t>
            </a:r>
          </a:p>
        </p:txBody>
      </p:sp>
      <p:sp>
        <p:nvSpPr>
          <p:cNvPr id="46" name="Rectangle 18"/>
          <p:cNvSpPr>
            <a:spLocks noChangeArrowheads="1"/>
          </p:cNvSpPr>
          <p:nvPr/>
        </p:nvSpPr>
        <p:spPr bwMode="auto">
          <a:xfrm>
            <a:off x="5334000" y="32004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0000FF"/>
                </a:solidFill>
                <a:effectLst/>
                <a:uLnTx/>
                <a:uFillTx/>
              </a:rPr>
              <a:t>4</a:t>
            </a:r>
          </a:p>
        </p:txBody>
      </p:sp>
      <p:sp>
        <p:nvSpPr>
          <p:cNvPr id="47" name="Rectangle 19"/>
          <p:cNvSpPr>
            <a:spLocks noChangeArrowheads="1"/>
          </p:cNvSpPr>
          <p:nvPr/>
        </p:nvSpPr>
        <p:spPr bwMode="auto">
          <a:xfrm>
            <a:off x="4419600" y="32004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0000FF"/>
                </a:solidFill>
                <a:effectLst/>
                <a:uLnTx/>
                <a:uFillTx/>
              </a:rPr>
              <a:t>3</a:t>
            </a:r>
          </a:p>
        </p:txBody>
      </p:sp>
      <p:sp>
        <p:nvSpPr>
          <p:cNvPr id="48" name="Rectangle 20"/>
          <p:cNvSpPr>
            <a:spLocks noChangeArrowheads="1"/>
          </p:cNvSpPr>
          <p:nvPr/>
        </p:nvSpPr>
        <p:spPr bwMode="auto">
          <a:xfrm>
            <a:off x="3505200" y="32004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0000FF"/>
                </a:solidFill>
                <a:effectLst/>
                <a:uLnTx/>
                <a:uFillTx/>
              </a:rPr>
              <a:t>2</a:t>
            </a:r>
          </a:p>
        </p:txBody>
      </p:sp>
      <p:sp>
        <p:nvSpPr>
          <p:cNvPr id="49" name="Rectangle 21"/>
          <p:cNvSpPr>
            <a:spLocks noChangeArrowheads="1"/>
          </p:cNvSpPr>
          <p:nvPr/>
        </p:nvSpPr>
        <p:spPr bwMode="auto">
          <a:xfrm>
            <a:off x="6248400" y="32004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0000FF"/>
                </a:solidFill>
                <a:effectLst/>
                <a:uLnTx/>
                <a:uFillTx/>
              </a:rPr>
              <a:t>5</a:t>
            </a:r>
          </a:p>
        </p:txBody>
      </p:sp>
      <p:sp>
        <p:nvSpPr>
          <p:cNvPr id="50" name="Rectangle 22"/>
          <p:cNvSpPr>
            <a:spLocks noChangeArrowheads="1"/>
          </p:cNvSpPr>
          <p:nvPr/>
        </p:nvSpPr>
        <p:spPr bwMode="auto">
          <a:xfrm>
            <a:off x="7162800" y="32004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0000FF"/>
                </a:solidFill>
                <a:effectLst/>
                <a:uLnTx/>
                <a:uFillTx/>
              </a:rPr>
              <a:t>6</a:t>
            </a:r>
          </a:p>
        </p:txBody>
      </p:sp>
      <p:sp>
        <p:nvSpPr>
          <p:cNvPr id="51" name="Rectangle 23"/>
          <p:cNvSpPr>
            <a:spLocks noChangeArrowheads="1"/>
          </p:cNvSpPr>
          <p:nvPr/>
        </p:nvSpPr>
        <p:spPr bwMode="auto">
          <a:xfrm>
            <a:off x="8077200" y="32004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0000FF"/>
                </a:solidFill>
                <a:effectLst/>
                <a:uLnTx/>
                <a:uFillTx/>
              </a:rPr>
              <a:t>7</a:t>
            </a:r>
          </a:p>
        </p:txBody>
      </p:sp>
      <p:sp>
        <p:nvSpPr>
          <p:cNvPr id="52" name="Rectangle 24"/>
          <p:cNvSpPr>
            <a:spLocks noChangeArrowheads="1"/>
          </p:cNvSpPr>
          <p:nvPr/>
        </p:nvSpPr>
        <p:spPr bwMode="auto">
          <a:xfrm>
            <a:off x="1524000" y="4419600"/>
            <a:ext cx="7315200" cy="914400"/>
          </a:xfrm>
          <a:prstGeom prst="rect">
            <a:avLst/>
          </a:prstGeom>
          <a:noFill/>
          <a:ln w="25400">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53" name="Rectangle 25"/>
          <p:cNvSpPr>
            <a:spLocks noChangeArrowheads="1"/>
          </p:cNvSpPr>
          <p:nvPr/>
        </p:nvSpPr>
        <p:spPr bwMode="auto">
          <a:xfrm>
            <a:off x="1524000" y="4419600"/>
            <a:ext cx="914400" cy="914400"/>
          </a:xfrm>
          <a:prstGeom prst="rect">
            <a:avLst/>
          </a:prstGeom>
          <a:noFill/>
          <a:ln w="9525">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smtClean="0">
                <a:ln>
                  <a:noFill/>
                </a:ln>
                <a:solidFill>
                  <a:prstClr val="black"/>
                </a:solidFill>
                <a:effectLst/>
                <a:uLnTx/>
                <a:uFillTx/>
              </a:rPr>
              <a:t>12</a:t>
            </a:r>
          </a:p>
        </p:txBody>
      </p:sp>
      <p:sp>
        <p:nvSpPr>
          <p:cNvPr id="54" name="Rectangle 26"/>
          <p:cNvSpPr>
            <a:spLocks noChangeArrowheads="1"/>
          </p:cNvSpPr>
          <p:nvPr/>
        </p:nvSpPr>
        <p:spPr bwMode="auto">
          <a:xfrm>
            <a:off x="2438400" y="4419600"/>
            <a:ext cx="914400" cy="914400"/>
          </a:xfrm>
          <a:prstGeom prst="rect">
            <a:avLst/>
          </a:prstGeom>
          <a:noFill/>
          <a:ln w="9525">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smtClean="0">
                <a:ln>
                  <a:noFill/>
                </a:ln>
                <a:solidFill>
                  <a:prstClr val="black"/>
                </a:solidFill>
                <a:effectLst/>
                <a:uLnTx/>
                <a:uFillTx/>
              </a:rPr>
              <a:t>2</a:t>
            </a:r>
          </a:p>
        </p:txBody>
      </p:sp>
      <p:sp>
        <p:nvSpPr>
          <p:cNvPr id="55" name="Rectangle 27"/>
          <p:cNvSpPr>
            <a:spLocks noChangeArrowheads="1"/>
          </p:cNvSpPr>
          <p:nvPr/>
        </p:nvSpPr>
        <p:spPr bwMode="auto">
          <a:xfrm>
            <a:off x="5181600" y="4419600"/>
            <a:ext cx="914400" cy="914400"/>
          </a:xfrm>
          <a:prstGeom prst="rect">
            <a:avLst/>
          </a:prstGeom>
          <a:noFill/>
          <a:ln w="9525">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smtClean="0">
                <a:ln>
                  <a:noFill/>
                </a:ln>
                <a:solidFill>
                  <a:prstClr val="black"/>
                </a:solidFill>
                <a:effectLst/>
                <a:uLnTx/>
                <a:uFillTx/>
              </a:rPr>
              <a:t>1</a:t>
            </a:r>
          </a:p>
        </p:txBody>
      </p:sp>
      <p:sp>
        <p:nvSpPr>
          <p:cNvPr id="56" name="Rectangle 28"/>
          <p:cNvSpPr>
            <a:spLocks noChangeArrowheads="1"/>
          </p:cNvSpPr>
          <p:nvPr/>
        </p:nvSpPr>
        <p:spPr bwMode="auto">
          <a:xfrm>
            <a:off x="4267200" y="4419600"/>
            <a:ext cx="914400" cy="914400"/>
          </a:xfrm>
          <a:prstGeom prst="rect">
            <a:avLst/>
          </a:prstGeom>
          <a:noFill/>
          <a:ln w="9525">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smtClean="0">
                <a:ln>
                  <a:noFill/>
                </a:ln>
                <a:solidFill>
                  <a:prstClr val="black"/>
                </a:solidFill>
                <a:effectLst/>
                <a:uLnTx/>
                <a:uFillTx/>
              </a:rPr>
              <a:t>5</a:t>
            </a:r>
          </a:p>
        </p:txBody>
      </p:sp>
      <p:sp>
        <p:nvSpPr>
          <p:cNvPr id="57" name="Rectangle 29"/>
          <p:cNvSpPr>
            <a:spLocks noChangeArrowheads="1"/>
          </p:cNvSpPr>
          <p:nvPr/>
        </p:nvSpPr>
        <p:spPr bwMode="auto">
          <a:xfrm>
            <a:off x="3352800" y="4419600"/>
            <a:ext cx="914400" cy="914400"/>
          </a:xfrm>
          <a:prstGeom prst="rect">
            <a:avLst/>
          </a:prstGeom>
          <a:solidFill>
            <a:srgbClr val="0000FF"/>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smtClean="0">
                <a:ln>
                  <a:noFill/>
                </a:ln>
                <a:solidFill>
                  <a:prstClr val="black"/>
                </a:solidFill>
                <a:effectLst/>
                <a:uLnTx/>
                <a:uFillTx/>
              </a:rPr>
              <a:t>8</a:t>
            </a:r>
          </a:p>
        </p:txBody>
      </p:sp>
      <p:sp>
        <p:nvSpPr>
          <p:cNvPr id="58" name="Rectangle 30"/>
          <p:cNvSpPr>
            <a:spLocks noChangeArrowheads="1"/>
          </p:cNvSpPr>
          <p:nvPr/>
        </p:nvSpPr>
        <p:spPr bwMode="auto">
          <a:xfrm>
            <a:off x="6096000" y="4419600"/>
            <a:ext cx="914400" cy="914400"/>
          </a:xfrm>
          <a:prstGeom prst="rect">
            <a:avLst/>
          </a:prstGeom>
          <a:noFill/>
          <a:ln w="9525">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smtClean="0">
                <a:ln>
                  <a:noFill/>
                </a:ln>
                <a:solidFill>
                  <a:prstClr val="black"/>
                </a:solidFill>
                <a:effectLst/>
                <a:uLnTx/>
                <a:uFillTx/>
              </a:rPr>
              <a:t>6</a:t>
            </a:r>
          </a:p>
        </p:txBody>
      </p:sp>
      <p:sp>
        <p:nvSpPr>
          <p:cNvPr id="59" name="Rectangle 31"/>
          <p:cNvSpPr>
            <a:spLocks noChangeArrowheads="1"/>
          </p:cNvSpPr>
          <p:nvPr/>
        </p:nvSpPr>
        <p:spPr bwMode="auto">
          <a:xfrm>
            <a:off x="7010400" y="4419600"/>
            <a:ext cx="914400" cy="914400"/>
          </a:xfrm>
          <a:prstGeom prst="rect">
            <a:avLst/>
          </a:prstGeom>
          <a:noFill/>
          <a:ln w="9525">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smtClean="0">
                <a:ln>
                  <a:noFill/>
                </a:ln>
                <a:solidFill>
                  <a:prstClr val="black"/>
                </a:solidFill>
                <a:effectLst/>
                <a:uLnTx/>
                <a:uFillTx/>
              </a:rPr>
              <a:t>4</a:t>
            </a:r>
          </a:p>
        </p:txBody>
      </p:sp>
      <p:sp>
        <p:nvSpPr>
          <p:cNvPr id="60" name="Rectangle 32"/>
          <p:cNvSpPr>
            <a:spLocks noChangeArrowheads="1"/>
          </p:cNvSpPr>
          <p:nvPr/>
        </p:nvSpPr>
        <p:spPr bwMode="auto">
          <a:xfrm>
            <a:off x="7924800" y="4419600"/>
            <a:ext cx="914400" cy="914400"/>
          </a:xfrm>
          <a:prstGeom prst="rect">
            <a:avLst/>
          </a:prstGeom>
          <a:noFill/>
          <a:ln w="9525">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smtClean="0">
                <a:ln>
                  <a:noFill/>
                </a:ln>
                <a:solidFill>
                  <a:prstClr val="black"/>
                </a:solidFill>
                <a:effectLst/>
                <a:uLnTx/>
                <a:uFillTx/>
              </a:rPr>
              <a:t>15</a:t>
            </a:r>
          </a:p>
        </p:txBody>
      </p:sp>
      <p:sp>
        <p:nvSpPr>
          <p:cNvPr id="61" name="Rectangle 33"/>
          <p:cNvSpPr>
            <a:spLocks noChangeArrowheads="1"/>
          </p:cNvSpPr>
          <p:nvPr/>
        </p:nvSpPr>
        <p:spPr bwMode="auto">
          <a:xfrm>
            <a:off x="3352800" y="3581400"/>
            <a:ext cx="914400" cy="457200"/>
          </a:xfrm>
          <a:prstGeom prst="rect">
            <a:avLst/>
          </a:prstGeom>
          <a:solidFill>
            <a:srgbClr val="FF99CC"/>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smtClean="0">
                <a:ln>
                  <a:noFill/>
                </a:ln>
                <a:solidFill>
                  <a:prstClr val="black"/>
                </a:solidFill>
                <a:effectLst/>
                <a:uLnTx/>
                <a:uFillTx/>
              </a:rPr>
              <a:t>X=8</a:t>
            </a:r>
          </a:p>
        </p:txBody>
      </p:sp>
      <p:sp>
        <p:nvSpPr>
          <p:cNvPr id="62" name="Line 34"/>
          <p:cNvSpPr>
            <a:spLocks noChangeShapeType="1"/>
          </p:cNvSpPr>
          <p:nvPr/>
        </p:nvSpPr>
        <p:spPr bwMode="auto">
          <a:xfrm>
            <a:off x="3886200" y="4038600"/>
            <a:ext cx="0" cy="381000"/>
          </a:xfrm>
          <a:prstGeom prst="line">
            <a:avLst/>
          </a:prstGeom>
          <a:noFill/>
          <a:ln w="38100">
            <a:solidFill>
              <a:sysClr val="windowText" lastClr="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63" name="Rectangle 35"/>
          <p:cNvSpPr>
            <a:spLocks noChangeArrowheads="1"/>
          </p:cNvSpPr>
          <p:nvPr/>
        </p:nvSpPr>
        <p:spPr bwMode="auto">
          <a:xfrm>
            <a:off x="1600200" y="5486400"/>
            <a:ext cx="7315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64" name="Rectangle 36"/>
          <p:cNvSpPr>
            <a:spLocks noChangeArrowheads="1"/>
          </p:cNvSpPr>
          <p:nvPr/>
        </p:nvSpPr>
        <p:spPr bwMode="auto">
          <a:xfrm>
            <a:off x="1600200" y="54864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0000FF"/>
                </a:solidFill>
                <a:effectLst/>
                <a:uLnTx/>
                <a:uFillTx/>
              </a:rPr>
              <a:t>0</a:t>
            </a:r>
          </a:p>
        </p:txBody>
      </p:sp>
      <p:sp>
        <p:nvSpPr>
          <p:cNvPr id="65" name="Rectangle 37"/>
          <p:cNvSpPr>
            <a:spLocks noChangeArrowheads="1"/>
          </p:cNvSpPr>
          <p:nvPr/>
        </p:nvSpPr>
        <p:spPr bwMode="auto">
          <a:xfrm>
            <a:off x="2514600" y="54864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0000FF"/>
                </a:solidFill>
                <a:effectLst/>
                <a:uLnTx/>
                <a:uFillTx/>
              </a:rPr>
              <a:t>1</a:t>
            </a:r>
          </a:p>
        </p:txBody>
      </p:sp>
      <p:sp>
        <p:nvSpPr>
          <p:cNvPr id="66" name="Rectangle 38"/>
          <p:cNvSpPr>
            <a:spLocks noChangeArrowheads="1"/>
          </p:cNvSpPr>
          <p:nvPr/>
        </p:nvSpPr>
        <p:spPr bwMode="auto">
          <a:xfrm>
            <a:off x="5257800" y="54864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0000FF"/>
                </a:solidFill>
                <a:effectLst/>
                <a:uLnTx/>
                <a:uFillTx/>
              </a:rPr>
              <a:t>4</a:t>
            </a:r>
          </a:p>
        </p:txBody>
      </p:sp>
      <p:sp>
        <p:nvSpPr>
          <p:cNvPr id="67" name="Rectangle 39"/>
          <p:cNvSpPr>
            <a:spLocks noChangeArrowheads="1"/>
          </p:cNvSpPr>
          <p:nvPr/>
        </p:nvSpPr>
        <p:spPr bwMode="auto">
          <a:xfrm>
            <a:off x="4343400" y="54864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0000FF"/>
                </a:solidFill>
                <a:effectLst/>
                <a:uLnTx/>
                <a:uFillTx/>
              </a:rPr>
              <a:t>3</a:t>
            </a:r>
          </a:p>
        </p:txBody>
      </p:sp>
      <p:sp>
        <p:nvSpPr>
          <p:cNvPr id="68" name="Rectangle 40"/>
          <p:cNvSpPr>
            <a:spLocks noChangeArrowheads="1"/>
          </p:cNvSpPr>
          <p:nvPr/>
        </p:nvSpPr>
        <p:spPr bwMode="auto">
          <a:xfrm>
            <a:off x="3429000" y="54864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0000FF"/>
                </a:solidFill>
                <a:effectLst/>
                <a:uLnTx/>
                <a:uFillTx/>
              </a:rPr>
              <a:t>2</a:t>
            </a:r>
          </a:p>
        </p:txBody>
      </p:sp>
      <p:sp>
        <p:nvSpPr>
          <p:cNvPr id="69" name="Rectangle 41"/>
          <p:cNvSpPr>
            <a:spLocks noChangeArrowheads="1"/>
          </p:cNvSpPr>
          <p:nvPr/>
        </p:nvSpPr>
        <p:spPr bwMode="auto">
          <a:xfrm>
            <a:off x="6172200" y="54864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0000FF"/>
                </a:solidFill>
                <a:effectLst/>
                <a:uLnTx/>
                <a:uFillTx/>
              </a:rPr>
              <a:t>5</a:t>
            </a:r>
          </a:p>
        </p:txBody>
      </p:sp>
      <p:sp>
        <p:nvSpPr>
          <p:cNvPr id="70" name="Rectangle 42"/>
          <p:cNvSpPr>
            <a:spLocks noChangeArrowheads="1"/>
          </p:cNvSpPr>
          <p:nvPr/>
        </p:nvSpPr>
        <p:spPr bwMode="auto">
          <a:xfrm>
            <a:off x="7086600" y="54864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0000FF"/>
                </a:solidFill>
                <a:effectLst/>
                <a:uLnTx/>
                <a:uFillTx/>
              </a:rPr>
              <a:t>6</a:t>
            </a:r>
          </a:p>
        </p:txBody>
      </p:sp>
      <p:sp>
        <p:nvSpPr>
          <p:cNvPr id="71" name="Rectangle 43"/>
          <p:cNvSpPr>
            <a:spLocks noChangeArrowheads="1"/>
          </p:cNvSpPr>
          <p:nvPr/>
        </p:nvSpPr>
        <p:spPr bwMode="auto">
          <a:xfrm>
            <a:off x="8001000" y="54864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0000FF"/>
                </a:solidFill>
                <a:effectLst/>
                <a:uLnTx/>
                <a:uFillTx/>
              </a:rPr>
              <a:t>7</a:t>
            </a:r>
          </a:p>
        </p:txBody>
      </p:sp>
      <p:sp>
        <p:nvSpPr>
          <p:cNvPr id="72" name="Rectangle 44"/>
          <p:cNvSpPr>
            <a:spLocks noChangeArrowheads="1"/>
          </p:cNvSpPr>
          <p:nvPr/>
        </p:nvSpPr>
        <p:spPr bwMode="auto">
          <a:xfrm>
            <a:off x="381000" y="1371600"/>
            <a:ext cx="6319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smtClean="0">
                <a:ln>
                  <a:noFill/>
                </a:ln>
                <a:solidFill>
                  <a:srgbClr val="0000FF"/>
                </a:solidFill>
                <a:effectLst/>
                <a:uLnTx/>
                <a:uFillTx/>
              </a:rPr>
              <a:t> i = 1</a:t>
            </a:r>
          </a:p>
        </p:txBody>
      </p:sp>
      <p:sp>
        <p:nvSpPr>
          <p:cNvPr id="73" name="Rectangle 45"/>
          <p:cNvSpPr>
            <a:spLocks noChangeArrowheads="1"/>
          </p:cNvSpPr>
          <p:nvPr/>
        </p:nvSpPr>
        <p:spPr bwMode="auto">
          <a:xfrm>
            <a:off x="381000" y="3429000"/>
            <a:ext cx="698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smtClean="0">
                <a:ln>
                  <a:noFill/>
                </a:ln>
                <a:solidFill>
                  <a:srgbClr val="0000FF"/>
                </a:solidFill>
                <a:effectLst/>
                <a:uLnTx/>
                <a:uFillTx/>
              </a:rPr>
              <a:t> i = 2</a:t>
            </a:r>
          </a:p>
        </p:txBody>
      </p:sp>
    </p:spTree>
    <p:extLst>
      <p:ext uri="{BB962C8B-B14F-4D97-AF65-F5344CB8AC3E}">
        <p14:creationId xmlns:p14="http://schemas.microsoft.com/office/powerpoint/2010/main" val="24591620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Mảng đa chiều</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grpSp>
        <p:nvGrpSpPr>
          <p:cNvPr id="8" name="Group 7"/>
          <p:cNvGrpSpPr/>
          <p:nvPr/>
        </p:nvGrpSpPr>
        <p:grpSpPr>
          <a:xfrm>
            <a:off x="2507612" y="1219200"/>
            <a:ext cx="4267200" cy="2286000"/>
            <a:chOff x="2590800" y="2362200"/>
            <a:chExt cx="4267200" cy="2286000"/>
          </a:xfrm>
        </p:grpSpPr>
        <p:sp>
          <p:nvSpPr>
            <p:cNvPr id="9" name="Rectangle 8"/>
            <p:cNvSpPr/>
            <p:nvPr/>
          </p:nvSpPr>
          <p:spPr>
            <a:xfrm>
              <a:off x="2590800" y="2362200"/>
              <a:ext cx="1066800" cy="762000"/>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7</a:t>
              </a:r>
              <a:endParaRPr lang="en-US" sz="5400" dirty="0"/>
            </a:p>
          </p:txBody>
        </p:sp>
        <p:sp>
          <p:nvSpPr>
            <p:cNvPr id="10" name="Rectangle 9"/>
            <p:cNvSpPr/>
            <p:nvPr/>
          </p:nvSpPr>
          <p:spPr>
            <a:xfrm>
              <a:off x="3657600" y="2362200"/>
              <a:ext cx="1066800" cy="762000"/>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2</a:t>
              </a:r>
              <a:endParaRPr lang="en-US" sz="5400" dirty="0"/>
            </a:p>
          </p:txBody>
        </p:sp>
        <p:sp>
          <p:nvSpPr>
            <p:cNvPr id="11" name="Rectangle 10"/>
            <p:cNvSpPr/>
            <p:nvPr/>
          </p:nvSpPr>
          <p:spPr>
            <a:xfrm>
              <a:off x="4724400" y="2362200"/>
              <a:ext cx="1066800" cy="762000"/>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9</a:t>
              </a:r>
              <a:endParaRPr lang="en-US" sz="5400" dirty="0"/>
            </a:p>
          </p:txBody>
        </p:sp>
        <p:sp>
          <p:nvSpPr>
            <p:cNvPr id="12" name="Rectangle 11"/>
            <p:cNvSpPr/>
            <p:nvPr/>
          </p:nvSpPr>
          <p:spPr>
            <a:xfrm>
              <a:off x="2590800" y="3124200"/>
              <a:ext cx="1066800" cy="762000"/>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9</a:t>
              </a:r>
              <a:endParaRPr lang="en-US" sz="5400" dirty="0"/>
            </a:p>
          </p:txBody>
        </p:sp>
        <p:sp>
          <p:nvSpPr>
            <p:cNvPr id="13" name="Rectangle 12"/>
            <p:cNvSpPr/>
            <p:nvPr/>
          </p:nvSpPr>
          <p:spPr>
            <a:xfrm>
              <a:off x="3657600" y="3124200"/>
              <a:ext cx="1066800" cy="762000"/>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5</a:t>
              </a:r>
              <a:endParaRPr lang="en-US" sz="5400" dirty="0"/>
            </a:p>
          </p:txBody>
        </p:sp>
        <p:sp>
          <p:nvSpPr>
            <p:cNvPr id="14" name="Rectangle 13"/>
            <p:cNvSpPr/>
            <p:nvPr/>
          </p:nvSpPr>
          <p:spPr>
            <a:xfrm>
              <a:off x="4724400" y="3124200"/>
              <a:ext cx="1066800" cy="762000"/>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4</a:t>
              </a:r>
              <a:endParaRPr lang="en-US" sz="5400" dirty="0"/>
            </a:p>
          </p:txBody>
        </p:sp>
        <p:sp>
          <p:nvSpPr>
            <p:cNvPr id="15" name="Rectangle 14"/>
            <p:cNvSpPr/>
            <p:nvPr/>
          </p:nvSpPr>
          <p:spPr>
            <a:xfrm>
              <a:off x="2590800" y="3886200"/>
              <a:ext cx="1066800" cy="762000"/>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8</a:t>
              </a:r>
              <a:endParaRPr lang="en-US" sz="5400" dirty="0"/>
            </a:p>
          </p:txBody>
        </p:sp>
        <p:sp>
          <p:nvSpPr>
            <p:cNvPr id="16" name="Rectangle 15"/>
            <p:cNvSpPr/>
            <p:nvPr/>
          </p:nvSpPr>
          <p:spPr>
            <a:xfrm>
              <a:off x="3657600" y="3886200"/>
              <a:ext cx="1066800" cy="762000"/>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0</a:t>
              </a:r>
              <a:endParaRPr lang="en-US" sz="5400" dirty="0"/>
            </a:p>
          </p:txBody>
        </p:sp>
        <p:sp>
          <p:nvSpPr>
            <p:cNvPr id="17" name="Rectangle 16"/>
            <p:cNvSpPr/>
            <p:nvPr/>
          </p:nvSpPr>
          <p:spPr>
            <a:xfrm>
              <a:off x="4724400" y="3886200"/>
              <a:ext cx="1066800" cy="762000"/>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3</a:t>
              </a:r>
              <a:endParaRPr lang="en-US" sz="5400" dirty="0"/>
            </a:p>
          </p:txBody>
        </p:sp>
        <p:sp>
          <p:nvSpPr>
            <p:cNvPr id="18" name="Rectangle 17"/>
            <p:cNvSpPr/>
            <p:nvPr/>
          </p:nvSpPr>
          <p:spPr>
            <a:xfrm>
              <a:off x="5791200" y="2362200"/>
              <a:ext cx="1066800" cy="762000"/>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0</a:t>
              </a:r>
              <a:endParaRPr lang="en-US" sz="5400" dirty="0"/>
            </a:p>
          </p:txBody>
        </p:sp>
        <p:sp>
          <p:nvSpPr>
            <p:cNvPr id="19" name="Rectangle 18"/>
            <p:cNvSpPr/>
            <p:nvPr/>
          </p:nvSpPr>
          <p:spPr>
            <a:xfrm>
              <a:off x="5791200" y="3124200"/>
              <a:ext cx="1066800" cy="762000"/>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1</a:t>
              </a:r>
              <a:endParaRPr lang="en-US" sz="5400" dirty="0"/>
            </a:p>
          </p:txBody>
        </p:sp>
        <p:sp>
          <p:nvSpPr>
            <p:cNvPr id="20" name="Rectangle 19"/>
            <p:cNvSpPr/>
            <p:nvPr/>
          </p:nvSpPr>
          <p:spPr>
            <a:xfrm>
              <a:off x="5791200" y="3886200"/>
              <a:ext cx="1066800" cy="762000"/>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6</a:t>
              </a:r>
              <a:endParaRPr lang="en-US" sz="5400" dirty="0"/>
            </a:p>
          </p:txBody>
        </p:sp>
      </p:grpSp>
      <p:sp>
        <p:nvSpPr>
          <p:cNvPr id="22" name="TextBox 21"/>
          <p:cNvSpPr txBox="1"/>
          <p:nvPr/>
        </p:nvSpPr>
        <p:spPr>
          <a:xfrm>
            <a:off x="633310" y="3749457"/>
            <a:ext cx="8243576" cy="2677656"/>
          </a:xfrm>
          <a:prstGeom prst="rect">
            <a:avLst/>
          </a:prstGeom>
          <a:noFill/>
        </p:spPr>
        <p:txBody>
          <a:bodyPr wrap="square" rtlCol="0">
            <a:spAutoFit/>
          </a:bodyPr>
          <a:lstStyle/>
          <a:p>
            <a:pPr marL="457200" indent="-457200" algn="just">
              <a:buFont typeface="Wingdings" panose="05000000000000000000" pitchFamily="2" charset="2"/>
              <a:buChar char="Ø"/>
            </a:pPr>
            <a:r>
              <a:rPr lang="en-US" sz="2800" smtClean="0">
                <a:solidFill>
                  <a:srgbClr val="002060"/>
                </a:solidFill>
                <a:latin typeface="Cambria" panose="02040503050406030204" pitchFamily="18" charset="0"/>
              </a:rPr>
              <a:t>C# hỗ trợ mảng đa chiều, ở đây ta xét mảng 2 chiều vì nó phổ biến nhất.</a:t>
            </a:r>
          </a:p>
          <a:p>
            <a:pPr marL="457200" indent="-457200" algn="just">
              <a:buFont typeface="Wingdings" panose="05000000000000000000" pitchFamily="2" charset="2"/>
              <a:buChar char="Ø"/>
            </a:pPr>
            <a:endParaRPr lang="en-US" sz="2800">
              <a:solidFill>
                <a:srgbClr val="002060"/>
              </a:solidFill>
              <a:latin typeface="Cambria" panose="02040503050406030204" pitchFamily="18" charset="0"/>
            </a:endParaRPr>
          </a:p>
          <a:p>
            <a:pPr marL="457200" indent="-457200" algn="just">
              <a:buFont typeface="Wingdings" panose="05000000000000000000" pitchFamily="2" charset="2"/>
              <a:buChar char="Ø"/>
            </a:pPr>
            <a:r>
              <a:rPr lang="en-US" sz="2800">
                <a:solidFill>
                  <a:srgbClr val="002060"/>
                </a:solidFill>
                <a:latin typeface="Cambria" panose="02040503050406030204" pitchFamily="18" charset="0"/>
              </a:rPr>
              <a:t>Mảng hai chiều thực chất là mảng của những mảng một chiều. Ta có thể xem mảng hai chiều là một ma trận gồm các hàng và các </a:t>
            </a:r>
            <a:r>
              <a:rPr lang="en-US" sz="2800" smtClean="0">
                <a:solidFill>
                  <a:srgbClr val="002060"/>
                </a:solidFill>
                <a:latin typeface="Cambria" panose="02040503050406030204" pitchFamily="18" charset="0"/>
              </a:rPr>
              <a:t>cột</a:t>
            </a:r>
            <a:endParaRPr lang="en-US" sz="2800">
              <a:solidFill>
                <a:srgbClr val="002060"/>
              </a:solidFill>
              <a:latin typeface="Cambria" panose="02040503050406030204" pitchFamily="18" charset="0"/>
            </a:endParaRPr>
          </a:p>
        </p:txBody>
      </p:sp>
    </p:spTree>
    <p:extLst>
      <p:ext uri="{BB962C8B-B14F-4D97-AF65-F5344CB8AC3E}">
        <p14:creationId xmlns:p14="http://schemas.microsoft.com/office/powerpoint/2010/main" val="26867210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Mảng đa chiều</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grpSp>
        <p:nvGrpSpPr>
          <p:cNvPr id="21" name="Group 44"/>
          <p:cNvGrpSpPr>
            <a:grpSpLocks/>
          </p:cNvGrpSpPr>
          <p:nvPr/>
        </p:nvGrpSpPr>
        <p:grpSpPr bwMode="auto">
          <a:xfrm>
            <a:off x="304800" y="1078296"/>
            <a:ext cx="8254941" cy="4517966"/>
            <a:chOff x="1152" y="1425"/>
            <a:chExt cx="3039" cy="766"/>
          </a:xfrm>
        </p:grpSpPr>
        <p:sp>
          <p:nvSpPr>
            <p:cNvPr id="22" name="Text Box 5"/>
            <p:cNvSpPr txBox="1">
              <a:spLocks noChangeArrowheads="1"/>
            </p:cNvSpPr>
            <p:nvPr/>
          </p:nvSpPr>
          <p:spPr bwMode="auto">
            <a:xfrm>
              <a:off x="1152" y="1580"/>
              <a:ext cx="405" cy="7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r>
                <a:rPr lang="en-US" sz="2400" smtClean="0"/>
                <a:t>Dòng </a:t>
              </a:r>
              <a:r>
                <a:rPr lang="en-US" sz="2400"/>
                <a:t>0</a:t>
              </a:r>
            </a:p>
          </p:txBody>
        </p:sp>
        <p:sp>
          <p:nvSpPr>
            <p:cNvPr id="23" name="Text Box 7"/>
            <p:cNvSpPr txBox="1">
              <a:spLocks noChangeArrowheads="1"/>
            </p:cNvSpPr>
            <p:nvPr/>
          </p:nvSpPr>
          <p:spPr bwMode="auto">
            <a:xfrm>
              <a:off x="1152" y="1826"/>
              <a:ext cx="405" cy="7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r>
                <a:rPr lang="en-US" sz="2400" smtClean="0"/>
                <a:t>Dòng </a:t>
              </a:r>
              <a:r>
                <a:rPr lang="en-US" sz="2400"/>
                <a:t>1</a:t>
              </a:r>
            </a:p>
          </p:txBody>
        </p:sp>
        <p:sp>
          <p:nvSpPr>
            <p:cNvPr id="24" name="Text Box 8"/>
            <p:cNvSpPr txBox="1">
              <a:spLocks noChangeArrowheads="1"/>
            </p:cNvSpPr>
            <p:nvPr/>
          </p:nvSpPr>
          <p:spPr bwMode="auto">
            <a:xfrm>
              <a:off x="1152" y="2071"/>
              <a:ext cx="405" cy="7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r>
                <a:rPr lang="en-US" sz="2400" smtClean="0"/>
                <a:t>Dòng </a:t>
              </a:r>
              <a:r>
                <a:rPr lang="en-US" sz="2400" dirty="0"/>
                <a:t>2</a:t>
              </a:r>
            </a:p>
          </p:txBody>
        </p:sp>
        <p:sp>
          <p:nvSpPr>
            <p:cNvPr id="25" name="Text Box 9"/>
            <p:cNvSpPr txBox="1">
              <a:spLocks noChangeArrowheads="1"/>
            </p:cNvSpPr>
            <p:nvPr/>
          </p:nvSpPr>
          <p:spPr bwMode="auto">
            <a:xfrm>
              <a:off x="2266" y="1426"/>
              <a:ext cx="625" cy="7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pPr algn="ctr"/>
              <a:r>
                <a:rPr lang="en-US" sz="2400" smtClean="0"/>
                <a:t>Cột </a:t>
              </a:r>
              <a:r>
                <a:rPr lang="en-US" sz="2400" dirty="0"/>
                <a:t>1</a:t>
              </a:r>
            </a:p>
          </p:txBody>
        </p:sp>
        <p:sp>
          <p:nvSpPr>
            <p:cNvPr id="26" name="Text Box 11"/>
            <p:cNvSpPr txBox="1">
              <a:spLocks noChangeArrowheads="1"/>
            </p:cNvSpPr>
            <p:nvPr/>
          </p:nvSpPr>
          <p:spPr bwMode="auto">
            <a:xfrm>
              <a:off x="1621" y="1425"/>
              <a:ext cx="316" cy="7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r>
                <a:rPr lang="en-US" sz="2400" smtClean="0"/>
                <a:t>Cột 0</a:t>
              </a:r>
              <a:endParaRPr lang="en-US" sz="2400" dirty="0"/>
            </a:p>
          </p:txBody>
        </p:sp>
        <p:sp>
          <p:nvSpPr>
            <p:cNvPr id="27" name="Text Box 12"/>
            <p:cNvSpPr txBox="1">
              <a:spLocks noChangeArrowheads="1"/>
            </p:cNvSpPr>
            <p:nvPr/>
          </p:nvSpPr>
          <p:spPr bwMode="auto">
            <a:xfrm>
              <a:off x="2975" y="1435"/>
              <a:ext cx="544" cy="7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pPr algn="ctr"/>
              <a:r>
                <a:rPr lang="en-US" sz="2400" smtClean="0"/>
                <a:t>Cột </a:t>
              </a:r>
              <a:r>
                <a:rPr lang="en-US" sz="2400" dirty="0"/>
                <a:t>2</a:t>
              </a:r>
            </a:p>
          </p:txBody>
        </p:sp>
        <p:sp>
          <p:nvSpPr>
            <p:cNvPr id="28" name="Text Box 13"/>
            <p:cNvSpPr txBox="1">
              <a:spLocks noChangeArrowheads="1"/>
            </p:cNvSpPr>
            <p:nvPr/>
          </p:nvSpPr>
          <p:spPr bwMode="auto">
            <a:xfrm>
              <a:off x="3649" y="1435"/>
              <a:ext cx="542" cy="7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pPr algn="ctr"/>
              <a:r>
                <a:rPr lang="en-US" sz="2400" smtClean="0"/>
                <a:t>Cột </a:t>
              </a:r>
              <a:r>
                <a:rPr lang="en-US" sz="2400" dirty="0"/>
                <a:t>3</a:t>
              </a:r>
            </a:p>
          </p:txBody>
        </p:sp>
        <p:sp>
          <p:nvSpPr>
            <p:cNvPr id="29" name="Text Box 14"/>
            <p:cNvSpPr txBox="1">
              <a:spLocks noChangeArrowheads="1"/>
            </p:cNvSpPr>
            <p:nvPr/>
          </p:nvSpPr>
          <p:spPr bwMode="auto">
            <a:xfrm>
              <a:off x="1553" y="1536"/>
              <a:ext cx="543" cy="172"/>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pPr algn="ctr"/>
              <a:r>
                <a:rPr lang="en-US" sz="2400" b="1" dirty="0" smtClean="0">
                  <a:latin typeface="Courier New" pitchFamily="49" charset="0"/>
                </a:rPr>
                <a:t>M[0</a:t>
              </a:r>
              <a:r>
                <a:rPr lang="en-US" sz="2400" b="1" dirty="0">
                  <a:latin typeface="Courier New" pitchFamily="49" charset="0"/>
                </a:rPr>
                <a:t>, 0</a:t>
              </a:r>
              <a:r>
                <a:rPr lang="en-US" sz="2400" b="1" dirty="0" smtClean="0">
                  <a:latin typeface="Courier New" pitchFamily="49" charset="0"/>
                </a:rPr>
                <a:t>]</a:t>
              </a:r>
            </a:p>
            <a:p>
              <a:pPr algn="ctr"/>
              <a:r>
                <a:rPr lang="en-US" sz="3600" b="1" dirty="0" smtClean="0">
                  <a:solidFill>
                    <a:srgbClr val="FF0000"/>
                  </a:solidFill>
                  <a:latin typeface="Courier New" pitchFamily="49" charset="0"/>
                </a:rPr>
                <a:t>7</a:t>
              </a:r>
            </a:p>
          </p:txBody>
        </p:sp>
        <p:sp>
          <p:nvSpPr>
            <p:cNvPr id="30" name="Text Box 15"/>
            <p:cNvSpPr txBox="1">
              <a:spLocks noChangeArrowheads="1"/>
            </p:cNvSpPr>
            <p:nvPr/>
          </p:nvSpPr>
          <p:spPr bwMode="auto">
            <a:xfrm>
              <a:off x="3648" y="1536"/>
              <a:ext cx="543" cy="172"/>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r>
                <a:rPr lang="en-US" sz="2400" b="1" dirty="0" smtClean="0">
                  <a:latin typeface="Courier New" pitchFamily="49" charset="0"/>
                </a:rPr>
                <a:t>M[0</a:t>
              </a:r>
              <a:r>
                <a:rPr lang="en-US" sz="2400" b="1" dirty="0">
                  <a:latin typeface="Courier New" pitchFamily="49" charset="0"/>
                </a:rPr>
                <a:t>, 3</a:t>
              </a:r>
              <a:r>
                <a:rPr lang="en-US" sz="2400" b="1" dirty="0" smtClean="0">
                  <a:latin typeface="Courier New" pitchFamily="49" charset="0"/>
                </a:rPr>
                <a:t>]</a:t>
              </a:r>
            </a:p>
            <a:p>
              <a:pPr algn="ctr"/>
              <a:r>
                <a:rPr lang="en-US" sz="3600" b="1" dirty="0" smtClean="0">
                  <a:solidFill>
                    <a:srgbClr val="FF0000"/>
                  </a:solidFill>
                  <a:latin typeface="Courier New" pitchFamily="49" charset="0"/>
                </a:rPr>
                <a:t>0</a:t>
              </a:r>
              <a:endParaRPr lang="en-US" sz="3600" b="1" dirty="0">
                <a:solidFill>
                  <a:srgbClr val="FF0000"/>
                </a:solidFill>
                <a:latin typeface="Courier New" pitchFamily="49" charset="0"/>
              </a:endParaRPr>
            </a:p>
          </p:txBody>
        </p:sp>
        <p:sp>
          <p:nvSpPr>
            <p:cNvPr id="31" name="Text Box 16"/>
            <p:cNvSpPr txBox="1">
              <a:spLocks noChangeArrowheads="1"/>
            </p:cNvSpPr>
            <p:nvPr/>
          </p:nvSpPr>
          <p:spPr bwMode="auto">
            <a:xfrm>
              <a:off x="2308" y="1536"/>
              <a:ext cx="543" cy="172"/>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eaLnBrk="0" hangingPunct="0">
                <a:defRPr sz="2400" b="1">
                  <a:latin typeface="Courier New" pitchFamily="49" charset="0"/>
                  <a:cs typeface="Times New Roman" pitchFamily="18" charset="0"/>
                </a:defRPr>
              </a:lvl1pPr>
              <a:lvl2pPr marL="742950" indent="-285750" eaLnBrk="0" hangingPunct="0">
                <a:defRPr sz="1600">
                  <a:latin typeface="Times New Roman" pitchFamily="18" charset="0"/>
                  <a:cs typeface="Times New Roman" pitchFamily="18" charset="0"/>
                </a:defRPr>
              </a:lvl2pPr>
              <a:lvl3pPr marL="1143000" indent="-228600" eaLnBrk="0" hangingPunct="0">
                <a:defRPr sz="1600">
                  <a:latin typeface="Times New Roman" pitchFamily="18" charset="0"/>
                  <a:cs typeface="Times New Roman" pitchFamily="18" charset="0"/>
                </a:defRPr>
              </a:lvl3pPr>
              <a:lvl4pPr marL="1600200" indent="-228600" eaLnBrk="0" hangingPunct="0">
                <a:defRPr sz="1600">
                  <a:latin typeface="Times New Roman" pitchFamily="18" charset="0"/>
                  <a:cs typeface="Times New Roman" pitchFamily="18" charset="0"/>
                </a:defRPr>
              </a:lvl4pPr>
              <a:lvl5pPr marL="2057400" indent="-228600" eaLnBrk="0" hangingPunct="0">
                <a:defRPr sz="1600">
                  <a:latin typeface="Times New Roman" pitchFamily="18" charset="0"/>
                  <a:cs typeface="Times New Roman" pitchFamily="18" charset="0"/>
                </a:defRPr>
              </a:lvl5pPr>
              <a:lvl6pPr marL="2514600" indent="-228600" eaLnBrk="0" fontAlgn="base" hangingPunct="0">
                <a:spcBef>
                  <a:spcPct val="50000"/>
                </a:spcBef>
                <a:spcAft>
                  <a:spcPct val="0"/>
                </a:spcAft>
                <a:defRPr sz="1600">
                  <a:latin typeface="Times New Roman" pitchFamily="18" charset="0"/>
                  <a:cs typeface="Times New Roman" pitchFamily="18" charset="0"/>
                </a:defRPr>
              </a:lvl6pPr>
              <a:lvl7pPr marL="2971800" indent="-228600" eaLnBrk="0" fontAlgn="base" hangingPunct="0">
                <a:spcBef>
                  <a:spcPct val="50000"/>
                </a:spcBef>
                <a:spcAft>
                  <a:spcPct val="0"/>
                </a:spcAft>
                <a:defRPr sz="1600">
                  <a:latin typeface="Times New Roman" pitchFamily="18" charset="0"/>
                  <a:cs typeface="Times New Roman" pitchFamily="18" charset="0"/>
                </a:defRPr>
              </a:lvl7pPr>
              <a:lvl8pPr marL="3429000" indent="-228600" eaLnBrk="0" fontAlgn="base" hangingPunct="0">
                <a:spcBef>
                  <a:spcPct val="50000"/>
                </a:spcBef>
                <a:spcAft>
                  <a:spcPct val="0"/>
                </a:spcAft>
                <a:defRPr sz="1600">
                  <a:latin typeface="Times New Roman" pitchFamily="18" charset="0"/>
                  <a:cs typeface="Times New Roman" pitchFamily="18" charset="0"/>
                </a:defRPr>
              </a:lvl8pPr>
              <a:lvl9pPr marL="3886200" indent="-228600" eaLnBrk="0" fontAlgn="base" hangingPunct="0">
                <a:spcBef>
                  <a:spcPct val="50000"/>
                </a:spcBef>
                <a:spcAft>
                  <a:spcPct val="0"/>
                </a:spcAft>
                <a:defRPr sz="1600">
                  <a:latin typeface="Times New Roman" pitchFamily="18" charset="0"/>
                  <a:cs typeface="Times New Roman" pitchFamily="18" charset="0"/>
                </a:defRPr>
              </a:lvl9pPr>
            </a:lstStyle>
            <a:p>
              <a:r>
                <a:rPr lang="en-US" dirty="0" smtClean="0"/>
                <a:t>M[0</a:t>
              </a:r>
              <a:r>
                <a:rPr lang="en-US" dirty="0"/>
                <a:t>, 1</a:t>
              </a:r>
              <a:r>
                <a:rPr lang="en-US" dirty="0" smtClean="0"/>
                <a:t>]</a:t>
              </a:r>
            </a:p>
            <a:p>
              <a:r>
                <a:rPr lang="en-US" sz="3600" dirty="0" smtClean="0">
                  <a:solidFill>
                    <a:srgbClr val="FF0000"/>
                  </a:solidFill>
                </a:rPr>
                <a:t>2</a:t>
              </a:r>
              <a:endParaRPr lang="en-US" sz="3600" dirty="0">
                <a:solidFill>
                  <a:srgbClr val="FF0000"/>
                </a:solidFill>
              </a:endParaRPr>
            </a:p>
          </p:txBody>
        </p:sp>
        <p:sp>
          <p:nvSpPr>
            <p:cNvPr id="32" name="Text Box 17"/>
            <p:cNvSpPr txBox="1">
              <a:spLocks noChangeArrowheads="1"/>
            </p:cNvSpPr>
            <p:nvPr/>
          </p:nvSpPr>
          <p:spPr bwMode="auto">
            <a:xfrm>
              <a:off x="2976" y="1536"/>
              <a:ext cx="543" cy="172"/>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r>
                <a:rPr lang="en-US" sz="2400" b="1" dirty="0" smtClean="0">
                  <a:latin typeface="Courier New" pitchFamily="49" charset="0"/>
                </a:rPr>
                <a:t>M[0</a:t>
              </a:r>
              <a:r>
                <a:rPr lang="en-US" sz="2400" b="1" dirty="0">
                  <a:latin typeface="Courier New" pitchFamily="49" charset="0"/>
                </a:rPr>
                <a:t>, 2</a:t>
              </a:r>
              <a:r>
                <a:rPr lang="en-US" sz="2400" b="1" dirty="0" smtClean="0">
                  <a:latin typeface="Courier New" pitchFamily="49" charset="0"/>
                </a:rPr>
                <a:t>]</a:t>
              </a:r>
            </a:p>
            <a:p>
              <a:pPr algn="ctr"/>
              <a:r>
                <a:rPr lang="en-US" sz="3600" b="1" dirty="0" smtClean="0">
                  <a:solidFill>
                    <a:srgbClr val="FF0000"/>
                  </a:solidFill>
                  <a:latin typeface="Courier New" pitchFamily="49" charset="0"/>
                </a:rPr>
                <a:t>9</a:t>
              </a:r>
              <a:endParaRPr lang="en-US" sz="3600" b="1" dirty="0">
                <a:solidFill>
                  <a:srgbClr val="FF0000"/>
                </a:solidFill>
                <a:latin typeface="Courier New" pitchFamily="49" charset="0"/>
              </a:endParaRPr>
            </a:p>
          </p:txBody>
        </p:sp>
        <p:sp>
          <p:nvSpPr>
            <p:cNvPr id="33" name="Text Box 20"/>
            <p:cNvSpPr txBox="1">
              <a:spLocks noChangeArrowheads="1"/>
            </p:cNvSpPr>
            <p:nvPr/>
          </p:nvSpPr>
          <p:spPr bwMode="auto">
            <a:xfrm>
              <a:off x="1545" y="1776"/>
              <a:ext cx="543" cy="172"/>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r>
                <a:rPr lang="en-US" sz="2400" b="1" dirty="0" smtClean="0">
                  <a:latin typeface="Courier New" pitchFamily="49" charset="0"/>
                </a:rPr>
                <a:t>M[1</a:t>
              </a:r>
              <a:r>
                <a:rPr lang="en-US" sz="2400" b="1" dirty="0">
                  <a:latin typeface="Courier New" pitchFamily="49" charset="0"/>
                </a:rPr>
                <a:t>, 0</a:t>
              </a:r>
              <a:r>
                <a:rPr lang="en-US" sz="2400" b="1" dirty="0" smtClean="0">
                  <a:latin typeface="Courier New" pitchFamily="49" charset="0"/>
                </a:rPr>
                <a:t>]</a:t>
              </a:r>
            </a:p>
            <a:p>
              <a:pPr algn="ctr"/>
              <a:r>
                <a:rPr lang="en-US" sz="3600" b="1" dirty="0" smtClean="0">
                  <a:solidFill>
                    <a:srgbClr val="FF0000"/>
                  </a:solidFill>
                  <a:latin typeface="Courier New" pitchFamily="49" charset="0"/>
                </a:rPr>
                <a:t>9</a:t>
              </a:r>
              <a:endParaRPr lang="en-US" sz="3600" b="1" dirty="0">
                <a:solidFill>
                  <a:srgbClr val="FF0000"/>
                </a:solidFill>
                <a:latin typeface="Courier New" pitchFamily="49" charset="0"/>
              </a:endParaRPr>
            </a:p>
          </p:txBody>
        </p:sp>
        <p:sp>
          <p:nvSpPr>
            <p:cNvPr id="35" name="Text Box 21"/>
            <p:cNvSpPr txBox="1">
              <a:spLocks noChangeArrowheads="1"/>
            </p:cNvSpPr>
            <p:nvPr/>
          </p:nvSpPr>
          <p:spPr bwMode="auto">
            <a:xfrm>
              <a:off x="3648" y="1776"/>
              <a:ext cx="543" cy="172"/>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r>
                <a:rPr lang="en-US" sz="2400" b="1" dirty="0" smtClean="0">
                  <a:latin typeface="Courier New" pitchFamily="49" charset="0"/>
                </a:rPr>
                <a:t>M[1</a:t>
              </a:r>
              <a:r>
                <a:rPr lang="en-US" sz="2400" b="1" dirty="0">
                  <a:latin typeface="Courier New" pitchFamily="49" charset="0"/>
                </a:rPr>
                <a:t>, 3</a:t>
              </a:r>
              <a:r>
                <a:rPr lang="en-US" sz="2400" b="1" dirty="0" smtClean="0">
                  <a:latin typeface="Courier New" pitchFamily="49" charset="0"/>
                </a:rPr>
                <a:t>]</a:t>
              </a:r>
            </a:p>
            <a:p>
              <a:pPr algn="ctr"/>
              <a:r>
                <a:rPr lang="en-US" sz="3600" b="1" dirty="0" smtClean="0">
                  <a:solidFill>
                    <a:srgbClr val="FF0000"/>
                  </a:solidFill>
                  <a:latin typeface="Courier New" pitchFamily="49" charset="0"/>
                </a:rPr>
                <a:t>1</a:t>
              </a:r>
              <a:endParaRPr lang="en-US" sz="3600" b="1" dirty="0">
                <a:solidFill>
                  <a:srgbClr val="FF0000"/>
                </a:solidFill>
                <a:latin typeface="Courier New" pitchFamily="49" charset="0"/>
              </a:endParaRPr>
            </a:p>
          </p:txBody>
        </p:sp>
        <p:sp>
          <p:nvSpPr>
            <p:cNvPr id="36" name="Text Box 22"/>
            <p:cNvSpPr txBox="1">
              <a:spLocks noChangeArrowheads="1"/>
            </p:cNvSpPr>
            <p:nvPr/>
          </p:nvSpPr>
          <p:spPr bwMode="auto">
            <a:xfrm>
              <a:off x="2304" y="1776"/>
              <a:ext cx="543" cy="172"/>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r>
                <a:rPr lang="en-US" sz="2400" b="1" dirty="0" smtClean="0">
                  <a:latin typeface="Courier New" pitchFamily="49" charset="0"/>
                </a:rPr>
                <a:t>M[1</a:t>
              </a:r>
              <a:r>
                <a:rPr lang="en-US" sz="2400" b="1" dirty="0">
                  <a:latin typeface="Courier New" pitchFamily="49" charset="0"/>
                </a:rPr>
                <a:t>, 1</a:t>
              </a:r>
              <a:r>
                <a:rPr lang="en-US" sz="2400" b="1" dirty="0" smtClean="0">
                  <a:latin typeface="Courier New" pitchFamily="49" charset="0"/>
                </a:rPr>
                <a:t>]</a:t>
              </a:r>
            </a:p>
            <a:p>
              <a:pPr algn="ctr"/>
              <a:r>
                <a:rPr lang="en-US" sz="3600" b="1" dirty="0" smtClean="0">
                  <a:solidFill>
                    <a:srgbClr val="FF0000"/>
                  </a:solidFill>
                  <a:latin typeface="Courier New" pitchFamily="49" charset="0"/>
                </a:rPr>
                <a:t>5</a:t>
              </a:r>
              <a:endParaRPr lang="en-US" sz="3600" b="1" dirty="0">
                <a:solidFill>
                  <a:srgbClr val="FF0000"/>
                </a:solidFill>
                <a:latin typeface="Courier New" pitchFamily="49" charset="0"/>
              </a:endParaRPr>
            </a:p>
          </p:txBody>
        </p:sp>
        <p:sp>
          <p:nvSpPr>
            <p:cNvPr id="37" name="Text Box 23"/>
            <p:cNvSpPr txBox="1">
              <a:spLocks noChangeArrowheads="1"/>
            </p:cNvSpPr>
            <p:nvPr/>
          </p:nvSpPr>
          <p:spPr bwMode="auto">
            <a:xfrm>
              <a:off x="2976" y="1776"/>
              <a:ext cx="543" cy="172"/>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r>
                <a:rPr lang="en-US" sz="2400" b="1" dirty="0" smtClean="0">
                  <a:latin typeface="Courier New" pitchFamily="49" charset="0"/>
                </a:rPr>
                <a:t>M[1</a:t>
              </a:r>
              <a:r>
                <a:rPr lang="en-US" sz="2400" b="1" dirty="0">
                  <a:latin typeface="Courier New" pitchFamily="49" charset="0"/>
                </a:rPr>
                <a:t>, 2</a:t>
              </a:r>
              <a:r>
                <a:rPr lang="en-US" sz="2400" b="1" dirty="0" smtClean="0">
                  <a:latin typeface="Courier New" pitchFamily="49" charset="0"/>
                </a:rPr>
                <a:t>]</a:t>
              </a:r>
            </a:p>
            <a:p>
              <a:pPr algn="ctr"/>
              <a:r>
                <a:rPr lang="en-US" sz="3600" b="1" dirty="0" smtClean="0">
                  <a:solidFill>
                    <a:srgbClr val="FF0000"/>
                  </a:solidFill>
                  <a:latin typeface="Courier New" pitchFamily="49" charset="0"/>
                </a:rPr>
                <a:t>4</a:t>
              </a:r>
              <a:endParaRPr lang="en-US" sz="3600" b="1" dirty="0">
                <a:solidFill>
                  <a:srgbClr val="FF0000"/>
                </a:solidFill>
                <a:latin typeface="Courier New" pitchFamily="49" charset="0"/>
              </a:endParaRPr>
            </a:p>
          </p:txBody>
        </p:sp>
        <p:sp>
          <p:nvSpPr>
            <p:cNvPr id="38" name="Text Box 25"/>
            <p:cNvSpPr txBox="1">
              <a:spLocks noChangeArrowheads="1"/>
            </p:cNvSpPr>
            <p:nvPr/>
          </p:nvSpPr>
          <p:spPr bwMode="auto">
            <a:xfrm>
              <a:off x="1545" y="2016"/>
              <a:ext cx="543" cy="172"/>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r>
                <a:rPr lang="en-US" sz="2400" b="1" dirty="0" smtClean="0">
                  <a:latin typeface="Courier New" pitchFamily="49" charset="0"/>
                </a:rPr>
                <a:t>M[2</a:t>
              </a:r>
              <a:r>
                <a:rPr lang="en-US" sz="2400" b="1" dirty="0">
                  <a:latin typeface="Courier New" pitchFamily="49" charset="0"/>
                </a:rPr>
                <a:t>, 0</a:t>
              </a:r>
              <a:r>
                <a:rPr lang="en-US" sz="2400" b="1" dirty="0" smtClean="0">
                  <a:latin typeface="Courier New" pitchFamily="49" charset="0"/>
                </a:rPr>
                <a:t>]</a:t>
              </a:r>
            </a:p>
            <a:p>
              <a:pPr algn="ctr"/>
              <a:r>
                <a:rPr lang="en-US" sz="3600" b="1" dirty="0" smtClean="0">
                  <a:solidFill>
                    <a:srgbClr val="FF0000"/>
                  </a:solidFill>
                  <a:latin typeface="Courier New" pitchFamily="49" charset="0"/>
                </a:rPr>
                <a:t>8</a:t>
              </a:r>
              <a:endParaRPr lang="en-US" sz="3600" b="1" dirty="0">
                <a:solidFill>
                  <a:srgbClr val="FF0000"/>
                </a:solidFill>
                <a:latin typeface="Courier New" pitchFamily="49" charset="0"/>
              </a:endParaRPr>
            </a:p>
          </p:txBody>
        </p:sp>
        <p:sp>
          <p:nvSpPr>
            <p:cNvPr id="39" name="Text Box 26"/>
            <p:cNvSpPr txBox="1">
              <a:spLocks noChangeArrowheads="1"/>
            </p:cNvSpPr>
            <p:nvPr/>
          </p:nvSpPr>
          <p:spPr bwMode="auto">
            <a:xfrm>
              <a:off x="3648" y="2016"/>
              <a:ext cx="543" cy="172"/>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r>
                <a:rPr lang="en-US" sz="2400" b="1" dirty="0" smtClean="0">
                  <a:latin typeface="Courier New" pitchFamily="49" charset="0"/>
                </a:rPr>
                <a:t>M[2</a:t>
              </a:r>
              <a:r>
                <a:rPr lang="en-US" sz="2400" b="1" dirty="0">
                  <a:latin typeface="Courier New" pitchFamily="49" charset="0"/>
                </a:rPr>
                <a:t>, 3</a:t>
              </a:r>
              <a:r>
                <a:rPr lang="en-US" sz="2400" b="1" dirty="0" smtClean="0">
                  <a:latin typeface="Courier New" pitchFamily="49" charset="0"/>
                </a:rPr>
                <a:t>]</a:t>
              </a:r>
            </a:p>
            <a:p>
              <a:pPr algn="ctr"/>
              <a:r>
                <a:rPr lang="en-US" sz="3600" b="1" dirty="0" smtClean="0">
                  <a:solidFill>
                    <a:srgbClr val="FF0000"/>
                  </a:solidFill>
                  <a:latin typeface="Courier New" pitchFamily="49" charset="0"/>
                </a:rPr>
                <a:t>6</a:t>
              </a:r>
              <a:endParaRPr lang="en-US" sz="3600" b="1" dirty="0">
                <a:solidFill>
                  <a:srgbClr val="FF0000"/>
                </a:solidFill>
                <a:latin typeface="Courier New" pitchFamily="49" charset="0"/>
              </a:endParaRPr>
            </a:p>
          </p:txBody>
        </p:sp>
        <p:sp>
          <p:nvSpPr>
            <p:cNvPr id="40" name="Text Box 28"/>
            <p:cNvSpPr txBox="1">
              <a:spLocks noChangeArrowheads="1"/>
            </p:cNvSpPr>
            <p:nvPr/>
          </p:nvSpPr>
          <p:spPr bwMode="auto">
            <a:xfrm>
              <a:off x="2976" y="2016"/>
              <a:ext cx="543" cy="172"/>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r>
                <a:rPr lang="en-US" sz="2400" b="1" dirty="0" smtClean="0">
                  <a:latin typeface="Courier New" pitchFamily="49" charset="0"/>
                </a:rPr>
                <a:t>M[2</a:t>
              </a:r>
              <a:r>
                <a:rPr lang="en-US" sz="2400" b="1" dirty="0">
                  <a:latin typeface="Courier New" pitchFamily="49" charset="0"/>
                </a:rPr>
                <a:t>, 2</a:t>
              </a:r>
              <a:r>
                <a:rPr lang="en-US" sz="2400" b="1" dirty="0" smtClean="0">
                  <a:latin typeface="Courier New" pitchFamily="49" charset="0"/>
                </a:rPr>
                <a:t>]</a:t>
              </a:r>
            </a:p>
            <a:p>
              <a:pPr algn="ctr"/>
              <a:r>
                <a:rPr lang="en-US" sz="3600" b="1" dirty="0" smtClean="0">
                  <a:solidFill>
                    <a:srgbClr val="FF0000"/>
                  </a:solidFill>
                  <a:latin typeface="Courier New" pitchFamily="49" charset="0"/>
                </a:rPr>
                <a:t>3</a:t>
              </a:r>
              <a:endParaRPr lang="en-US" sz="3600" b="1" dirty="0">
                <a:solidFill>
                  <a:srgbClr val="FF0000"/>
                </a:solidFill>
                <a:latin typeface="Courier New" pitchFamily="49" charset="0"/>
              </a:endParaRPr>
            </a:p>
          </p:txBody>
        </p:sp>
        <p:sp>
          <p:nvSpPr>
            <p:cNvPr id="41" name="Text Box 28"/>
            <p:cNvSpPr txBox="1">
              <a:spLocks noChangeArrowheads="1"/>
            </p:cNvSpPr>
            <p:nvPr/>
          </p:nvSpPr>
          <p:spPr bwMode="auto">
            <a:xfrm>
              <a:off x="2322" y="2019"/>
              <a:ext cx="543" cy="172"/>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r>
                <a:rPr lang="en-US" sz="2400" b="1" dirty="0" smtClean="0">
                  <a:latin typeface="Courier New" pitchFamily="49" charset="0"/>
                </a:rPr>
                <a:t>M[2</a:t>
              </a:r>
              <a:r>
                <a:rPr lang="en-US" sz="2400" b="1" dirty="0">
                  <a:latin typeface="Courier New" pitchFamily="49" charset="0"/>
                </a:rPr>
                <a:t>, </a:t>
              </a:r>
              <a:r>
                <a:rPr lang="en-US" sz="2400" b="1" dirty="0" smtClean="0">
                  <a:latin typeface="Courier New" pitchFamily="49" charset="0"/>
                </a:rPr>
                <a:t>1]</a:t>
              </a:r>
            </a:p>
            <a:p>
              <a:pPr algn="ctr"/>
              <a:r>
                <a:rPr lang="en-US" sz="3600" b="1" dirty="0" smtClean="0">
                  <a:solidFill>
                    <a:srgbClr val="FF0000"/>
                  </a:solidFill>
                  <a:latin typeface="Courier New" pitchFamily="49" charset="0"/>
                </a:rPr>
                <a:t>0</a:t>
              </a:r>
              <a:endParaRPr lang="en-US" sz="3600" b="1" dirty="0">
                <a:solidFill>
                  <a:srgbClr val="FF0000"/>
                </a:solidFill>
                <a:latin typeface="Courier New" pitchFamily="49" charset="0"/>
              </a:endParaRPr>
            </a:p>
          </p:txBody>
        </p:sp>
      </p:grpSp>
      <p:sp>
        <p:nvSpPr>
          <p:cNvPr id="42" name="Text Box 33"/>
          <p:cNvSpPr txBox="1">
            <a:spLocks noChangeArrowheads="1"/>
          </p:cNvSpPr>
          <p:nvPr/>
        </p:nvSpPr>
        <p:spPr bwMode="auto">
          <a:xfrm>
            <a:off x="5486400" y="5620997"/>
            <a:ext cx="1638590" cy="52322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r>
              <a:rPr lang="en-US" sz="2800" smtClean="0"/>
              <a:t>Chỉ số cột</a:t>
            </a:r>
            <a:endParaRPr lang="en-US" sz="2800"/>
          </a:p>
        </p:txBody>
      </p:sp>
      <p:sp>
        <p:nvSpPr>
          <p:cNvPr id="44" name="Text Box 34"/>
          <p:cNvSpPr txBox="1">
            <a:spLocks noChangeArrowheads="1"/>
          </p:cNvSpPr>
          <p:nvPr/>
        </p:nvSpPr>
        <p:spPr bwMode="auto">
          <a:xfrm>
            <a:off x="5486400" y="6069037"/>
            <a:ext cx="1919115" cy="52322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r>
              <a:rPr lang="en-US" sz="2800" smtClean="0"/>
              <a:t>Chỉ số dòng</a:t>
            </a:r>
            <a:endParaRPr lang="en-US" sz="2800"/>
          </a:p>
        </p:txBody>
      </p:sp>
      <p:cxnSp>
        <p:nvCxnSpPr>
          <p:cNvPr id="45" name="AutoShape 42"/>
          <p:cNvCxnSpPr>
            <a:cxnSpLocks noChangeShapeType="1"/>
          </p:cNvCxnSpPr>
          <p:nvPr/>
        </p:nvCxnSpPr>
        <p:spPr bwMode="auto">
          <a:xfrm rot="16200000" flipV="1">
            <a:off x="4581528" y="4989992"/>
            <a:ext cx="953864" cy="855880"/>
          </a:xfrm>
          <a:prstGeom prst="bentConnector3">
            <a:avLst>
              <a:gd name="adj1" fmla="val 1353"/>
            </a:avLst>
          </a:prstGeom>
          <a:noFill/>
          <a:ln w="9525">
            <a:solidFill>
              <a:srgbClr val="C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AutoShape 42"/>
          <p:cNvCxnSpPr>
            <a:cxnSpLocks noChangeShapeType="1"/>
          </p:cNvCxnSpPr>
          <p:nvPr/>
        </p:nvCxnSpPr>
        <p:spPr bwMode="auto">
          <a:xfrm rot="10800000">
            <a:off x="3992714" y="4953000"/>
            <a:ext cx="1493686" cy="1319078"/>
          </a:xfrm>
          <a:prstGeom prst="bentConnector3">
            <a:avLst>
              <a:gd name="adj1" fmla="val 100254"/>
            </a:avLst>
          </a:prstGeom>
          <a:noFill/>
          <a:ln w="9525">
            <a:solidFill>
              <a:srgbClr val="C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AutoShape 42"/>
          <p:cNvCxnSpPr>
            <a:cxnSpLocks noChangeShapeType="1"/>
          </p:cNvCxnSpPr>
          <p:nvPr/>
        </p:nvCxnSpPr>
        <p:spPr bwMode="auto">
          <a:xfrm flipV="1">
            <a:off x="2518430" y="4993877"/>
            <a:ext cx="1142593" cy="1075160"/>
          </a:xfrm>
          <a:prstGeom prst="bentConnector3">
            <a:avLst>
              <a:gd name="adj1" fmla="val 100167"/>
            </a:avLst>
          </a:prstGeom>
          <a:noFill/>
          <a:ln w="9525">
            <a:solidFill>
              <a:srgbClr val="C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Text Box 34"/>
          <p:cNvSpPr txBox="1">
            <a:spLocks noChangeArrowheads="1"/>
          </p:cNvSpPr>
          <p:nvPr/>
        </p:nvSpPr>
        <p:spPr bwMode="auto">
          <a:xfrm>
            <a:off x="809428" y="5760634"/>
            <a:ext cx="1628972" cy="52322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r>
              <a:rPr lang="en-US" sz="2800" smtClean="0"/>
              <a:t>Tên mảng</a:t>
            </a:r>
            <a:endParaRPr lang="en-US" sz="2800"/>
          </a:p>
        </p:txBody>
      </p:sp>
    </p:spTree>
    <p:extLst>
      <p:ext uri="{BB962C8B-B14F-4D97-AF65-F5344CB8AC3E}">
        <p14:creationId xmlns:p14="http://schemas.microsoft.com/office/powerpoint/2010/main" val="27038407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Mảng đa chiều</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4" name="TextBox 33"/>
          <p:cNvSpPr txBox="1"/>
          <p:nvPr/>
        </p:nvSpPr>
        <p:spPr>
          <a:xfrm>
            <a:off x="472794" y="1192346"/>
            <a:ext cx="8366406" cy="5262979"/>
          </a:xfrm>
          <a:prstGeom prst="rect">
            <a:avLst/>
          </a:prstGeom>
          <a:noFill/>
        </p:spPr>
        <p:txBody>
          <a:bodyPr wrap="square" rtlCol="0">
            <a:spAutoFit/>
          </a:bodyPr>
          <a:lstStyle/>
          <a:p>
            <a:pPr marL="457200" indent="-457200" algn="just">
              <a:buFont typeface="Wingdings" panose="05000000000000000000" pitchFamily="2" charset="2"/>
              <a:buChar char="Ø"/>
            </a:pPr>
            <a:r>
              <a:rPr lang="en-US" sz="2800" smtClean="0">
                <a:solidFill>
                  <a:srgbClr val="002060"/>
                </a:solidFill>
                <a:latin typeface="Cambria" panose="02040503050406030204" pitchFamily="18" charset="0"/>
              </a:rPr>
              <a:t>Cú pháp khai báo:</a:t>
            </a:r>
          </a:p>
          <a:p>
            <a:pPr algn="just"/>
            <a:endParaRPr lang="en-US" sz="2800" smtClean="0">
              <a:solidFill>
                <a:srgbClr val="002060"/>
              </a:solidFill>
              <a:latin typeface="Cambria" panose="02040503050406030204" pitchFamily="18" charset="0"/>
            </a:endParaRPr>
          </a:p>
          <a:p>
            <a:pPr algn="just"/>
            <a:r>
              <a:rPr lang="en-US" sz="2800">
                <a:solidFill>
                  <a:srgbClr val="002060"/>
                </a:solidFill>
                <a:latin typeface="Cambria" panose="02040503050406030204" pitchFamily="18" charset="0"/>
              </a:rPr>
              <a:t>Kiểu_dữ_liệu</a:t>
            </a:r>
            <a:r>
              <a:rPr lang="en-US" sz="2800">
                <a:latin typeface="Cambria" panose="02040503050406030204" pitchFamily="18" charset="0"/>
              </a:rPr>
              <a:t>[ , ] mang = </a:t>
            </a:r>
            <a:endParaRPr lang="en-US" sz="2800" smtClean="0">
              <a:latin typeface="Cambria" panose="02040503050406030204" pitchFamily="18" charset="0"/>
            </a:endParaRPr>
          </a:p>
          <a:p>
            <a:pPr algn="just"/>
            <a:r>
              <a:rPr lang="en-US" sz="2800">
                <a:solidFill>
                  <a:srgbClr val="FF0000"/>
                </a:solidFill>
                <a:latin typeface="Cambria" panose="02040503050406030204" pitchFamily="18" charset="0"/>
              </a:rPr>
              <a:t>	</a:t>
            </a:r>
            <a:r>
              <a:rPr lang="en-US" sz="2800" smtClean="0">
                <a:solidFill>
                  <a:srgbClr val="FF0000"/>
                </a:solidFill>
                <a:latin typeface="Cambria" panose="02040503050406030204" pitchFamily="18" charset="0"/>
              </a:rPr>
              <a:t>	new</a:t>
            </a:r>
            <a:r>
              <a:rPr lang="en-US" sz="2800" smtClean="0">
                <a:latin typeface="Cambria" panose="02040503050406030204" pitchFamily="18" charset="0"/>
              </a:rPr>
              <a:t> </a:t>
            </a:r>
            <a:r>
              <a:rPr lang="en-US" sz="2800">
                <a:solidFill>
                  <a:srgbClr val="002060"/>
                </a:solidFill>
                <a:latin typeface="Cambria" panose="02040503050406030204" pitchFamily="18" charset="0"/>
              </a:rPr>
              <a:t>Kiểu_dữ_liệu</a:t>
            </a:r>
            <a:r>
              <a:rPr lang="en-US" sz="2800">
                <a:latin typeface="Cambria" panose="02040503050406030204" pitchFamily="18" charset="0"/>
              </a:rPr>
              <a:t> [so_hang, so_cot];</a:t>
            </a:r>
          </a:p>
          <a:p>
            <a:pPr algn="just"/>
            <a:endParaRPr lang="en-US" sz="2800" smtClean="0">
              <a:solidFill>
                <a:srgbClr val="002060"/>
              </a:solidFill>
              <a:latin typeface="Cambria" panose="02040503050406030204" pitchFamily="18" charset="0"/>
            </a:endParaRPr>
          </a:p>
          <a:p>
            <a:pPr marL="457200" indent="-457200" algn="just">
              <a:buFont typeface="Wingdings" panose="05000000000000000000" pitchFamily="2" charset="2"/>
              <a:buChar char="Ø"/>
            </a:pPr>
            <a:r>
              <a:rPr lang="en-US" sz="2800" smtClean="0">
                <a:solidFill>
                  <a:srgbClr val="002060"/>
                </a:solidFill>
                <a:latin typeface="Cambria" panose="02040503050406030204" pitchFamily="18" charset="0"/>
              </a:rPr>
              <a:t>Ví dụ:</a:t>
            </a:r>
          </a:p>
          <a:p>
            <a:pPr algn="just"/>
            <a:r>
              <a:rPr lang="en-US" sz="2800" smtClean="0">
                <a:latin typeface="Cambria" panose="02040503050406030204" pitchFamily="18" charset="0"/>
              </a:rPr>
              <a:t>Tạo mảng 2 chiều có 3 dòng 5 cột:</a:t>
            </a:r>
          </a:p>
          <a:p>
            <a:pPr algn="just"/>
            <a:r>
              <a:rPr lang="en-US" sz="2800" smtClean="0">
                <a:latin typeface="Cambria" panose="02040503050406030204" pitchFamily="18" charset="0"/>
              </a:rPr>
              <a:t>	</a:t>
            </a:r>
            <a:r>
              <a:rPr lang="en-US" sz="2800" smtClean="0">
                <a:solidFill>
                  <a:srgbClr val="002060"/>
                </a:solidFill>
                <a:latin typeface="Cambria" panose="02040503050406030204" pitchFamily="18" charset="0"/>
              </a:rPr>
              <a:t>int</a:t>
            </a:r>
            <a:r>
              <a:rPr lang="en-US" sz="2800">
                <a:latin typeface="Cambria" panose="02040503050406030204" pitchFamily="18" charset="0"/>
              </a:rPr>
              <a:t>[ , ] mang = </a:t>
            </a:r>
            <a:r>
              <a:rPr lang="en-US" sz="2800">
                <a:solidFill>
                  <a:srgbClr val="FF0000"/>
                </a:solidFill>
                <a:latin typeface="Cambria" panose="02040503050406030204" pitchFamily="18" charset="0"/>
              </a:rPr>
              <a:t>new</a:t>
            </a:r>
            <a:r>
              <a:rPr lang="en-US" sz="2800">
                <a:latin typeface="Cambria" panose="02040503050406030204" pitchFamily="18" charset="0"/>
              </a:rPr>
              <a:t> </a:t>
            </a:r>
            <a:r>
              <a:rPr lang="en-US" sz="2800">
                <a:solidFill>
                  <a:srgbClr val="002060"/>
                </a:solidFill>
                <a:latin typeface="Cambria" panose="02040503050406030204" pitchFamily="18" charset="0"/>
              </a:rPr>
              <a:t>int</a:t>
            </a:r>
            <a:r>
              <a:rPr lang="en-US" sz="2800">
                <a:latin typeface="Cambria" panose="02040503050406030204" pitchFamily="18" charset="0"/>
              </a:rPr>
              <a:t>[3, 5];</a:t>
            </a:r>
          </a:p>
          <a:p>
            <a:pPr algn="just"/>
            <a:endParaRPr lang="en-US" sz="2800" smtClean="0">
              <a:solidFill>
                <a:srgbClr val="002060"/>
              </a:solidFill>
              <a:latin typeface="Cambria" panose="02040503050406030204" pitchFamily="18" charset="0"/>
            </a:endParaRPr>
          </a:p>
          <a:p>
            <a:pPr marL="457200" indent="-457200" algn="just">
              <a:buFont typeface="Wingdings" panose="05000000000000000000" pitchFamily="2" charset="2"/>
              <a:buChar char="Ø"/>
            </a:pPr>
            <a:r>
              <a:rPr lang="en-US" sz="2800">
                <a:solidFill>
                  <a:srgbClr val="002060"/>
                </a:solidFill>
                <a:latin typeface="Cambria" panose="02040503050406030204" pitchFamily="18" charset="0"/>
              </a:rPr>
              <a:t>Để truy cập phần tử trong mảng hai chiều, ta sử dụng index dạng</a:t>
            </a:r>
            <a:r>
              <a:rPr lang="en-US" sz="2800" i="1">
                <a:solidFill>
                  <a:srgbClr val="002060"/>
                </a:solidFill>
                <a:latin typeface="Cambria" panose="02040503050406030204" pitchFamily="18" charset="0"/>
              </a:rPr>
              <a:t> </a:t>
            </a:r>
            <a:r>
              <a:rPr lang="en-US" sz="2800" i="1">
                <a:solidFill>
                  <a:srgbClr val="FF0000"/>
                </a:solidFill>
                <a:latin typeface="Cambria" panose="02040503050406030204" pitchFamily="18" charset="0"/>
              </a:rPr>
              <a:t>tenMang</a:t>
            </a:r>
            <a:r>
              <a:rPr lang="en-US" sz="2800" i="1">
                <a:solidFill>
                  <a:srgbClr val="002060"/>
                </a:solidFill>
                <a:latin typeface="Cambria" panose="02040503050406030204" pitchFamily="18" charset="0"/>
              </a:rPr>
              <a:t>[</a:t>
            </a:r>
            <a:r>
              <a:rPr lang="en-US" sz="2800" i="1">
                <a:solidFill>
                  <a:srgbClr val="FF0000"/>
                </a:solidFill>
                <a:latin typeface="Cambria" panose="02040503050406030204" pitchFamily="18" charset="0"/>
              </a:rPr>
              <a:t>vị trí dòng</a:t>
            </a:r>
            <a:r>
              <a:rPr lang="en-US" sz="2800" i="1">
                <a:solidFill>
                  <a:srgbClr val="002060"/>
                </a:solidFill>
                <a:latin typeface="Cambria" panose="02040503050406030204" pitchFamily="18" charset="0"/>
              </a:rPr>
              <a:t>, </a:t>
            </a:r>
            <a:r>
              <a:rPr lang="en-US" sz="2800" i="1">
                <a:solidFill>
                  <a:srgbClr val="FF0000"/>
                </a:solidFill>
                <a:latin typeface="Cambria" panose="02040503050406030204" pitchFamily="18" charset="0"/>
              </a:rPr>
              <a:t>vị trí cột</a:t>
            </a:r>
            <a:r>
              <a:rPr lang="en-US" sz="2800" i="1">
                <a:solidFill>
                  <a:srgbClr val="002060"/>
                </a:solidFill>
                <a:latin typeface="Cambria" panose="02040503050406030204" pitchFamily="18" charset="0"/>
              </a:rPr>
              <a:t>]</a:t>
            </a:r>
            <a:r>
              <a:rPr lang="en-US" sz="2800">
                <a:solidFill>
                  <a:srgbClr val="002060"/>
                </a:solidFill>
                <a:latin typeface="Cambria" panose="02040503050406030204" pitchFamily="18" charset="0"/>
              </a:rPr>
              <a:t>. </a:t>
            </a:r>
          </a:p>
          <a:p>
            <a:pPr algn="just"/>
            <a:endParaRPr lang="en-US" sz="2800">
              <a:solidFill>
                <a:srgbClr val="002060"/>
              </a:solidFill>
              <a:latin typeface="Cambria" panose="02040503050406030204" pitchFamily="18" charset="0"/>
            </a:endParaRPr>
          </a:p>
        </p:txBody>
      </p:sp>
    </p:spTree>
    <p:extLst>
      <p:ext uri="{BB962C8B-B14F-4D97-AF65-F5344CB8AC3E}">
        <p14:creationId xmlns:p14="http://schemas.microsoft.com/office/powerpoint/2010/main" val="53456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Mảng đa chiều</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505776" y="1170736"/>
            <a:ext cx="8181024" cy="5234766"/>
          </a:xfrm>
          <a:prstGeom prst="rect">
            <a:avLst/>
          </a:prstGeom>
        </p:spPr>
        <p:txBody>
          <a:bodyPr wrap="square">
            <a:spAutoFit/>
          </a:bodyPr>
          <a:lstStyle/>
          <a:p>
            <a:pPr lvl="1"/>
            <a:r>
              <a:rPr lang="en-US" sz="2800">
                <a:solidFill>
                  <a:srgbClr val="FF0000"/>
                </a:solidFill>
                <a:latin typeface="Cambria" panose="02040503050406030204" pitchFamily="18" charset="0"/>
              </a:rPr>
              <a:t>int</a:t>
            </a:r>
            <a:r>
              <a:rPr lang="en-US" sz="2800">
                <a:solidFill>
                  <a:srgbClr val="002060"/>
                </a:solidFill>
                <a:latin typeface="Cambria" panose="02040503050406030204" pitchFamily="18" charset="0"/>
              </a:rPr>
              <a:t> soDong = 3;</a:t>
            </a:r>
          </a:p>
          <a:p>
            <a:pPr lvl="1"/>
            <a:r>
              <a:rPr lang="en-US" sz="2800">
                <a:solidFill>
                  <a:srgbClr val="FF0000"/>
                </a:solidFill>
                <a:latin typeface="Cambria" panose="02040503050406030204" pitchFamily="18" charset="0"/>
              </a:rPr>
              <a:t>int</a:t>
            </a:r>
            <a:r>
              <a:rPr lang="en-US" sz="2800">
                <a:solidFill>
                  <a:srgbClr val="002060"/>
                </a:solidFill>
                <a:latin typeface="Cambria" panose="02040503050406030204" pitchFamily="18" charset="0"/>
              </a:rPr>
              <a:t> soCot = 4;</a:t>
            </a:r>
          </a:p>
          <a:p>
            <a:pPr lvl="1"/>
            <a:r>
              <a:rPr lang="en-US" sz="2800">
                <a:solidFill>
                  <a:srgbClr val="FF0000"/>
                </a:solidFill>
                <a:latin typeface="Cambria" panose="02040503050406030204" pitchFamily="18" charset="0"/>
              </a:rPr>
              <a:t>int</a:t>
            </a:r>
            <a:r>
              <a:rPr lang="en-US" sz="2800">
                <a:solidFill>
                  <a:srgbClr val="002060"/>
                </a:solidFill>
                <a:latin typeface="Cambria" panose="02040503050406030204" pitchFamily="18" charset="0"/>
              </a:rPr>
              <a:t>[,] mang = </a:t>
            </a:r>
            <a:r>
              <a:rPr lang="en-US" sz="2800">
                <a:solidFill>
                  <a:srgbClr val="00B050"/>
                </a:solidFill>
                <a:latin typeface="Cambria" panose="02040503050406030204" pitchFamily="18" charset="0"/>
              </a:rPr>
              <a:t>new</a:t>
            </a:r>
            <a:r>
              <a:rPr lang="en-US" sz="2800">
                <a:solidFill>
                  <a:srgbClr val="002060"/>
                </a:solidFill>
                <a:latin typeface="Cambria" panose="02040503050406030204" pitchFamily="18" charset="0"/>
              </a:rPr>
              <a:t> </a:t>
            </a:r>
            <a:r>
              <a:rPr lang="en-US" sz="2800">
                <a:solidFill>
                  <a:srgbClr val="FF0000"/>
                </a:solidFill>
                <a:latin typeface="Cambria" panose="02040503050406030204" pitchFamily="18" charset="0"/>
              </a:rPr>
              <a:t>int</a:t>
            </a:r>
            <a:r>
              <a:rPr lang="en-US" sz="2800">
                <a:solidFill>
                  <a:srgbClr val="002060"/>
                </a:solidFill>
                <a:latin typeface="Cambria" panose="02040503050406030204" pitchFamily="18" charset="0"/>
              </a:rPr>
              <a:t>[soDong, soCot];</a:t>
            </a:r>
            <a:endParaRPr lang="en-US" sz="2800" smtClean="0">
              <a:solidFill>
                <a:srgbClr val="002060"/>
              </a:solidFill>
              <a:highlight>
                <a:srgbClr val="FFFFFF"/>
              </a:highlight>
              <a:latin typeface="Cambria" panose="02040503050406030204" pitchFamily="18" charset="0"/>
              <a:ea typeface="Times New Roman" panose="02020603050405020304" pitchFamily="18" charset="0"/>
              <a:cs typeface="Consolas" panose="020B0609020204030204" pitchFamily="49" charset="0"/>
            </a:endParaRPr>
          </a:p>
          <a:p>
            <a:pPr marL="457200" marR="0">
              <a:spcBef>
                <a:spcPts val="500"/>
              </a:spcBef>
              <a:spcAft>
                <a:spcPts val="500"/>
              </a:spcAft>
            </a:pPr>
            <a:r>
              <a:rPr lang="en-US" sz="2800" smtClean="0">
                <a:solidFill>
                  <a:srgbClr val="002060"/>
                </a:solidFill>
                <a:highlight>
                  <a:srgbClr val="FFFFFF"/>
                </a:highlight>
                <a:latin typeface="Cambria" panose="02040503050406030204" pitchFamily="18" charset="0"/>
                <a:ea typeface="Times New Roman" panose="02020603050405020304" pitchFamily="18" charset="0"/>
                <a:cs typeface="Consolas" panose="020B0609020204030204" pitchFamily="49" charset="0"/>
              </a:rPr>
              <a:t>for(</a:t>
            </a:r>
            <a:r>
              <a:rPr lang="en-US" sz="2800" smtClean="0">
                <a:solidFill>
                  <a:srgbClr val="FF0000"/>
                </a:solidFill>
                <a:highlight>
                  <a:srgbClr val="FFFFFF"/>
                </a:highlight>
                <a:latin typeface="Cambria" panose="02040503050406030204" pitchFamily="18" charset="0"/>
                <a:ea typeface="Times New Roman" panose="02020603050405020304" pitchFamily="18" charset="0"/>
                <a:cs typeface="Consolas" panose="020B0609020204030204" pitchFamily="49" charset="0"/>
              </a:rPr>
              <a:t>int </a:t>
            </a:r>
            <a:r>
              <a:rPr lang="en-US" sz="2800">
                <a:solidFill>
                  <a:srgbClr val="002060"/>
                </a:solidFill>
                <a:highlight>
                  <a:srgbClr val="FFFFFF"/>
                </a:highlight>
                <a:latin typeface="Cambria" panose="02040503050406030204" pitchFamily="18" charset="0"/>
                <a:ea typeface="Times New Roman" panose="02020603050405020304" pitchFamily="18" charset="0"/>
                <a:cs typeface="Consolas" panose="020B0609020204030204" pitchFamily="49" charset="0"/>
              </a:rPr>
              <a:t>i = 0; i &lt; soDong; i++)</a:t>
            </a:r>
            <a:endParaRPr lang="en-US" sz="2800">
              <a:solidFill>
                <a:srgbClr val="002060"/>
              </a:solidFill>
              <a:latin typeface="Cambria" panose="02040503050406030204" pitchFamily="18" charset="0"/>
              <a:ea typeface="Times New Roman" panose="02020603050405020304" pitchFamily="18" charset="0"/>
              <a:cs typeface="Consolas" panose="020B0609020204030204" pitchFamily="49" charset="0"/>
            </a:endParaRPr>
          </a:p>
          <a:p>
            <a:pPr marL="457200" marR="0">
              <a:spcBef>
                <a:spcPts val="500"/>
              </a:spcBef>
              <a:spcAft>
                <a:spcPts val="500"/>
              </a:spcAft>
            </a:pPr>
            <a:r>
              <a:rPr lang="en-US" sz="2800">
                <a:solidFill>
                  <a:srgbClr val="002060"/>
                </a:solidFill>
                <a:highlight>
                  <a:srgbClr val="FFFFFF"/>
                </a:highlight>
                <a:latin typeface="Cambria" panose="02040503050406030204" pitchFamily="18" charset="0"/>
                <a:ea typeface="Times New Roman" panose="02020603050405020304" pitchFamily="18" charset="0"/>
                <a:cs typeface="Consolas" panose="020B0609020204030204" pitchFamily="49" charset="0"/>
              </a:rPr>
              <a:t>{</a:t>
            </a:r>
            <a:endParaRPr lang="en-US" sz="2800">
              <a:solidFill>
                <a:srgbClr val="002060"/>
              </a:solidFill>
              <a:latin typeface="Cambria" panose="02040503050406030204" pitchFamily="18" charset="0"/>
              <a:ea typeface="Times New Roman" panose="02020603050405020304" pitchFamily="18" charset="0"/>
              <a:cs typeface="Consolas" panose="020B0609020204030204" pitchFamily="49" charset="0"/>
            </a:endParaRPr>
          </a:p>
          <a:p>
            <a:pPr marL="457200" marR="0">
              <a:spcBef>
                <a:spcPts val="500"/>
              </a:spcBef>
              <a:spcAft>
                <a:spcPts val="500"/>
              </a:spcAft>
            </a:pPr>
            <a:r>
              <a:rPr lang="en-US" sz="2800">
                <a:solidFill>
                  <a:srgbClr val="002060"/>
                </a:solidFill>
                <a:highlight>
                  <a:srgbClr val="FFFFFF"/>
                </a:highlight>
                <a:latin typeface="Cambria" panose="02040503050406030204" pitchFamily="18" charset="0"/>
                <a:ea typeface="Times New Roman" panose="02020603050405020304" pitchFamily="18" charset="0"/>
                <a:cs typeface="Consolas" panose="020B0609020204030204" pitchFamily="49" charset="0"/>
              </a:rPr>
              <a:t>    for (</a:t>
            </a:r>
            <a:r>
              <a:rPr lang="en-US" sz="2800">
                <a:solidFill>
                  <a:srgbClr val="FF0000"/>
                </a:solidFill>
                <a:highlight>
                  <a:srgbClr val="FFFFFF"/>
                </a:highlight>
                <a:latin typeface="Cambria" panose="02040503050406030204" pitchFamily="18" charset="0"/>
                <a:ea typeface="Times New Roman" panose="02020603050405020304" pitchFamily="18" charset="0"/>
                <a:cs typeface="Consolas" panose="020B0609020204030204" pitchFamily="49" charset="0"/>
              </a:rPr>
              <a:t>int</a:t>
            </a:r>
            <a:r>
              <a:rPr lang="en-US" sz="2800">
                <a:solidFill>
                  <a:srgbClr val="002060"/>
                </a:solidFill>
                <a:highlight>
                  <a:srgbClr val="FFFFFF"/>
                </a:highlight>
                <a:latin typeface="Cambria" panose="02040503050406030204" pitchFamily="18" charset="0"/>
                <a:ea typeface="Times New Roman" panose="02020603050405020304" pitchFamily="18" charset="0"/>
                <a:cs typeface="Consolas" panose="020B0609020204030204" pitchFamily="49" charset="0"/>
              </a:rPr>
              <a:t> j = 0; j &lt; soCot; j++ )</a:t>
            </a:r>
            <a:endParaRPr lang="en-US" sz="2800">
              <a:solidFill>
                <a:srgbClr val="002060"/>
              </a:solidFill>
              <a:latin typeface="Cambria" panose="02040503050406030204" pitchFamily="18" charset="0"/>
              <a:ea typeface="Times New Roman" panose="02020603050405020304" pitchFamily="18" charset="0"/>
              <a:cs typeface="Consolas" panose="020B0609020204030204" pitchFamily="49" charset="0"/>
            </a:endParaRPr>
          </a:p>
          <a:p>
            <a:pPr marL="457200" marR="0">
              <a:spcBef>
                <a:spcPts val="500"/>
              </a:spcBef>
              <a:spcAft>
                <a:spcPts val="500"/>
              </a:spcAft>
            </a:pPr>
            <a:r>
              <a:rPr lang="en-US" sz="2800">
                <a:solidFill>
                  <a:srgbClr val="002060"/>
                </a:solidFill>
                <a:highlight>
                  <a:srgbClr val="FFFFFF"/>
                </a:highlight>
                <a:latin typeface="Cambria" panose="02040503050406030204" pitchFamily="18" charset="0"/>
                <a:ea typeface="Times New Roman" panose="02020603050405020304" pitchFamily="18" charset="0"/>
                <a:cs typeface="Consolas" panose="020B0609020204030204" pitchFamily="49" charset="0"/>
              </a:rPr>
              <a:t>    {</a:t>
            </a:r>
            <a:endParaRPr lang="en-US" sz="2800">
              <a:solidFill>
                <a:srgbClr val="002060"/>
              </a:solidFill>
              <a:latin typeface="Cambria" panose="02040503050406030204" pitchFamily="18" charset="0"/>
              <a:ea typeface="Times New Roman" panose="02020603050405020304" pitchFamily="18" charset="0"/>
              <a:cs typeface="Consolas" panose="020B0609020204030204" pitchFamily="49" charset="0"/>
            </a:endParaRPr>
          </a:p>
          <a:p>
            <a:pPr marL="457200" marR="0">
              <a:spcBef>
                <a:spcPts val="500"/>
              </a:spcBef>
              <a:spcAft>
                <a:spcPts val="500"/>
              </a:spcAft>
            </a:pPr>
            <a:r>
              <a:rPr lang="en-US" sz="2800">
                <a:solidFill>
                  <a:srgbClr val="002060"/>
                </a:solidFill>
                <a:highlight>
                  <a:srgbClr val="FFFFFF"/>
                </a:highlight>
                <a:latin typeface="Cambria" panose="02040503050406030204" pitchFamily="18" charset="0"/>
                <a:ea typeface="Times New Roman" panose="02020603050405020304" pitchFamily="18" charset="0"/>
                <a:cs typeface="Consolas" panose="020B0609020204030204" pitchFamily="49" charset="0"/>
              </a:rPr>
              <a:t>        mang[i, j] = (i +1) * j;</a:t>
            </a:r>
            <a:endParaRPr lang="en-US" sz="2800">
              <a:solidFill>
                <a:srgbClr val="002060"/>
              </a:solidFill>
              <a:latin typeface="Cambria" panose="02040503050406030204" pitchFamily="18" charset="0"/>
              <a:ea typeface="Times New Roman" panose="02020603050405020304" pitchFamily="18" charset="0"/>
              <a:cs typeface="Consolas" panose="020B0609020204030204" pitchFamily="49" charset="0"/>
            </a:endParaRPr>
          </a:p>
          <a:p>
            <a:pPr marL="457200" marR="0">
              <a:spcBef>
                <a:spcPts val="500"/>
              </a:spcBef>
              <a:spcAft>
                <a:spcPts val="500"/>
              </a:spcAft>
            </a:pPr>
            <a:r>
              <a:rPr lang="en-US" sz="2800">
                <a:solidFill>
                  <a:srgbClr val="002060"/>
                </a:solidFill>
                <a:highlight>
                  <a:srgbClr val="FFFFFF"/>
                </a:highlight>
                <a:latin typeface="Cambria" panose="02040503050406030204" pitchFamily="18" charset="0"/>
                <a:ea typeface="Times New Roman" panose="02020603050405020304" pitchFamily="18" charset="0"/>
                <a:cs typeface="Consolas" panose="020B0609020204030204" pitchFamily="49" charset="0"/>
              </a:rPr>
              <a:t>    }</a:t>
            </a:r>
            <a:endParaRPr lang="en-US" sz="2800">
              <a:solidFill>
                <a:srgbClr val="002060"/>
              </a:solidFill>
              <a:latin typeface="Cambria" panose="02040503050406030204" pitchFamily="18" charset="0"/>
              <a:ea typeface="Times New Roman" panose="02020603050405020304" pitchFamily="18" charset="0"/>
              <a:cs typeface="Consolas" panose="020B0609020204030204" pitchFamily="49" charset="0"/>
            </a:endParaRPr>
          </a:p>
          <a:p>
            <a:pPr marL="457200" marR="0">
              <a:spcBef>
                <a:spcPts val="500"/>
              </a:spcBef>
              <a:spcAft>
                <a:spcPts val="500"/>
              </a:spcAft>
            </a:pPr>
            <a:r>
              <a:rPr lang="en-US" sz="2800">
                <a:solidFill>
                  <a:srgbClr val="002060"/>
                </a:solidFill>
                <a:highlight>
                  <a:srgbClr val="FFFFFF"/>
                </a:highlight>
                <a:latin typeface="Cambria" panose="02040503050406030204" pitchFamily="18" charset="0"/>
                <a:ea typeface="Times New Roman" panose="02020603050405020304" pitchFamily="18" charset="0"/>
                <a:cs typeface="Consolas" panose="020B0609020204030204" pitchFamily="49" charset="0"/>
              </a:rPr>
              <a:t>}</a:t>
            </a:r>
            <a:endParaRPr lang="en-US" sz="2800">
              <a:solidFill>
                <a:srgbClr val="002060"/>
              </a:solidFill>
              <a:effectLst/>
              <a:latin typeface="Cambria" panose="02040503050406030204" pitchFamily="18" charset="0"/>
              <a:ea typeface="Times New Roman" panose="02020603050405020304" pitchFamily="18" charset="0"/>
              <a:cs typeface="Consolas" panose="020B0609020204030204" pitchFamily="49" charset="0"/>
            </a:endParaRPr>
          </a:p>
        </p:txBody>
      </p:sp>
    </p:spTree>
    <p:extLst>
      <p:ext uri="{BB962C8B-B14F-4D97-AF65-F5344CB8AC3E}">
        <p14:creationId xmlns:p14="http://schemas.microsoft.com/office/powerpoint/2010/main" val="35351350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Mảng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Content Placeholder 2"/>
          <p:cNvSpPr txBox="1">
            <a:spLocks/>
          </p:cNvSpPr>
          <p:nvPr/>
        </p:nvSpPr>
        <p:spPr bwMode="auto">
          <a:xfrm>
            <a:off x="457200" y="1143000"/>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3200" b="0" i="0" u="none" strike="noStrike" kern="0" cap="none" spc="0" normalizeH="0" baseline="0" noProof="0" smtClean="0">
                <a:ln>
                  <a:noFill/>
                </a:ln>
                <a:solidFill>
                  <a:srgbClr val="002060"/>
                </a:solidFill>
                <a:effectLst/>
                <a:uLnTx/>
                <a:uFillTx/>
                <a:latin typeface="Cambria" panose="02040503050406030204" pitchFamily="18" charset="0"/>
              </a:rPr>
              <a:t>Là tập hợp nhiều phần tử có cùng kiểu dữ liệu</a:t>
            </a: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3200" b="0" i="0" u="none" strike="noStrike" kern="0" cap="none" spc="0" normalizeH="0" baseline="0" noProof="0" smtClean="0">
                <a:ln>
                  <a:noFill/>
                </a:ln>
                <a:solidFill>
                  <a:srgbClr val="002060"/>
                </a:solidFill>
                <a:effectLst/>
                <a:uLnTx/>
                <a:uFillTx/>
                <a:latin typeface="Cambria" panose="02040503050406030204" pitchFamily="18" charset="0"/>
              </a:rPr>
              <a:t>Số phần tử trong mảng được xác định trước</a:t>
            </a: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3200" b="0" i="0" u="none" strike="noStrike" kern="0" cap="none" spc="0" normalizeH="0" baseline="0" noProof="0" smtClean="0">
                <a:ln>
                  <a:noFill/>
                </a:ln>
                <a:solidFill>
                  <a:srgbClr val="002060"/>
                </a:solidFill>
                <a:effectLst/>
                <a:uLnTx/>
                <a:uFillTx/>
                <a:latin typeface="Cambria" panose="02040503050406030204" pitchFamily="18" charset="0"/>
              </a:rPr>
              <a:t>Mỗi phần tử được đánh số chỉ mục, bắt đầu từ 0</a:t>
            </a:r>
            <a:endParaRPr kumimoji="0" lang="en-US" sz="3200" b="0" i="0" u="none" strike="noStrike" kern="0" cap="none" spc="0" normalizeH="0" baseline="0" noProof="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6825467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Mảng đa chiều</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Rectangle 9"/>
          <p:cNvSpPr/>
          <p:nvPr/>
        </p:nvSpPr>
        <p:spPr>
          <a:xfrm>
            <a:off x="633310" y="1187797"/>
            <a:ext cx="7467600" cy="3970318"/>
          </a:xfrm>
          <a:prstGeom prst="rect">
            <a:avLst/>
          </a:prstGeom>
        </p:spPr>
        <p:txBody>
          <a:bodyPr wrap="square">
            <a:spAutoFit/>
          </a:bodyPr>
          <a:lstStyle/>
          <a:p>
            <a:pPr marL="457200" indent="-457200">
              <a:buFont typeface="Wingdings" panose="05000000000000000000" pitchFamily="2" charset="2"/>
              <a:buChar char="Ø"/>
            </a:pPr>
            <a:r>
              <a:rPr lang="nn-NO" sz="2800" b="1" smtClean="0">
                <a:solidFill>
                  <a:srgbClr val="002060"/>
                </a:solidFill>
                <a:latin typeface="Cambria" panose="02040503050406030204" pitchFamily="18" charset="0"/>
              </a:rPr>
              <a:t>Ngoài ra có thể duyệt bằng cách sau:</a:t>
            </a:r>
          </a:p>
          <a:p>
            <a:r>
              <a:rPr lang="nn-NO" sz="2800" b="1" smtClean="0">
                <a:solidFill>
                  <a:srgbClr val="0000FF"/>
                </a:solidFill>
                <a:latin typeface="Cambria" panose="02040503050406030204" pitchFamily="18" charset="0"/>
              </a:rPr>
              <a:t>for</a:t>
            </a:r>
            <a:r>
              <a:rPr lang="nn-NO" sz="2800" b="1" smtClean="0">
                <a:solidFill>
                  <a:prstClr val="black"/>
                </a:solidFill>
                <a:latin typeface="Cambria" panose="02040503050406030204" pitchFamily="18" charset="0"/>
              </a:rPr>
              <a:t> </a:t>
            </a:r>
            <a:r>
              <a:rPr lang="nn-NO" sz="2800" b="1" dirty="0">
                <a:solidFill>
                  <a:prstClr val="black"/>
                </a:solidFill>
                <a:latin typeface="Cambria" panose="02040503050406030204" pitchFamily="18" charset="0"/>
              </a:rPr>
              <a:t>(</a:t>
            </a:r>
            <a:r>
              <a:rPr lang="nn-NO" sz="2800" b="1" dirty="0">
                <a:solidFill>
                  <a:srgbClr val="0000FF"/>
                </a:solidFill>
                <a:latin typeface="Cambria" panose="02040503050406030204" pitchFamily="18" charset="0"/>
              </a:rPr>
              <a:t>int</a:t>
            </a:r>
            <a:r>
              <a:rPr lang="nn-NO" sz="2800" b="1" dirty="0">
                <a:solidFill>
                  <a:prstClr val="black"/>
                </a:solidFill>
                <a:latin typeface="Cambria" panose="02040503050406030204" pitchFamily="18" charset="0"/>
              </a:rPr>
              <a:t> i = 0; i </a:t>
            </a:r>
            <a:r>
              <a:rPr lang="nn-NO" sz="2800" b="1">
                <a:solidFill>
                  <a:prstClr val="black"/>
                </a:solidFill>
                <a:latin typeface="Cambria" panose="02040503050406030204" pitchFamily="18" charset="0"/>
              </a:rPr>
              <a:t>&lt; </a:t>
            </a:r>
            <a:r>
              <a:rPr lang="nn-NO" sz="2800" b="1" smtClean="0">
                <a:solidFill>
                  <a:prstClr val="black"/>
                </a:solidFill>
                <a:latin typeface="Cambria" panose="02040503050406030204" pitchFamily="18" charset="0"/>
              </a:rPr>
              <a:t>mang.GetLength(0</a:t>
            </a:r>
            <a:r>
              <a:rPr lang="nn-NO" sz="2800" b="1" dirty="0">
                <a:solidFill>
                  <a:prstClr val="black"/>
                </a:solidFill>
                <a:latin typeface="Cambria" panose="02040503050406030204" pitchFamily="18" charset="0"/>
              </a:rPr>
              <a:t>); i++)</a:t>
            </a:r>
          </a:p>
          <a:p>
            <a:r>
              <a:rPr lang="en-US" sz="2800" b="1" dirty="0" smtClean="0">
                <a:solidFill>
                  <a:prstClr val="black"/>
                </a:solidFill>
                <a:latin typeface="Cambria" panose="02040503050406030204" pitchFamily="18" charset="0"/>
              </a:rPr>
              <a:t>{</a:t>
            </a:r>
            <a:endParaRPr lang="en-US" sz="2800" b="1" dirty="0">
              <a:solidFill>
                <a:prstClr val="black"/>
              </a:solidFill>
              <a:latin typeface="Cambria" panose="02040503050406030204" pitchFamily="18" charset="0"/>
            </a:endParaRPr>
          </a:p>
          <a:p>
            <a:r>
              <a:rPr lang="en-US" sz="2800" b="1" dirty="0" smtClean="0">
                <a:solidFill>
                  <a:srgbClr val="0000FF"/>
                </a:solidFill>
                <a:latin typeface="Cambria" panose="02040503050406030204" pitchFamily="18" charset="0"/>
              </a:rPr>
              <a:t>  for</a:t>
            </a:r>
            <a:r>
              <a:rPr lang="en-US" sz="2800" b="1" dirty="0" smtClean="0">
                <a:solidFill>
                  <a:prstClr val="black"/>
                </a:solidFill>
                <a:latin typeface="Cambria" panose="02040503050406030204" pitchFamily="18" charset="0"/>
              </a:rPr>
              <a:t> </a:t>
            </a:r>
            <a:r>
              <a:rPr lang="en-US" sz="2800" b="1" dirty="0">
                <a:solidFill>
                  <a:prstClr val="black"/>
                </a:solidFill>
                <a:latin typeface="Cambria" panose="02040503050406030204" pitchFamily="18" charset="0"/>
              </a:rPr>
              <a:t>(</a:t>
            </a:r>
            <a:r>
              <a:rPr lang="en-US" sz="2800" b="1" dirty="0" err="1">
                <a:solidFill>
                  <a:srgbClr val="0000FF"/>
                </a:solidFill>
                <a:latin typeface="Cambria" panose="02040503050406030204" pitchFamily="18" charset="0"/>
              </a:rPr>
              <a:t>int</a:t>
            </a:r>
            <a:r>
              <a:rPr lang="en-US" sz="2800" b="1" dirty="0">
                <a:solidFill>
                  <a:prstClr val="black"/>
                </a:solidFill>
                <a:latin typeface="Cambria" panose="02040503050406030204" pitchFamily="18" charset="0"/>
              </a:rPr>
              <a:t> j = 0; j </a:t>
            </a:r>
            <a:r>
              <a:rPr lang="en-US" sz="2800" b="1">
                <a:solidFill>
                  <a:prstClr val="black"/>
                </a:solidFill>
                <a:latin typeface="Cambria" panose="02040503050406030204" pitchFamily="18" charset="0"/>
              </a:rPr>
              <a:t>&lt; </a:t>
            </a:r>
            <a:r>
              <a:rPr lang="en-US" sz="2800" b="1" smtClean="0">
                <a:solidFill>
                  <a:prstClr val="black"/>
                </a:solidFill>
                <a:latin typeface="Cambria" panose="02040503050406030204" pitchFamily="18" charset="0"/>
              </a:rPr>
              <a:t>mang.GetLength(1</a:t>
            </a:r>
            <a:r>
              <a:rPr lang="en-US" sz="2800" b="1" dirty="0">
                <a:solidFill>
                  <a:prstClr val="black"/>
                </a:solidFill>
                <a:latin typeface="Cambria" panose="02040503050406030204" pitchFamily="18" charset="0"/>
              </a:rPr>
              <a:t>); j++)</a:t>
            </a:r>
          </a:p>
          <a:p>
            <a:r>
              <a:rPr lang="en-US" sz="2800" b="1" dirty="0" smtClean="0">
                <a:solidFill>
                  <a:prstClr val="black"/>
                </a:solidFill>
                <a:latin typeface="Cambria" panose="02040503050406030204" pitchFamily="18" charset="0"/>
              </a:rPr>
              <a:t>  {</a:t>
            </a:r>
            <a:endParaRPr lang="en-US" sz="2800" b="1" dirty="0">
              <a:solidFill>
                <a:prstClr val="black"/>
              </a:solidFill>
              <a:latin typeface="Cambria" panose="02040503050406030204" pitchFamily="18" charset="0"/>
            </a:endParaRPr>
          </a:p>
          <a:p>
            <a:r>
              <a:rPr lang="en-US" sz="2800" b="1" smtClean="0">
                <a:solidFill>
                  <a:srgbClr val="2B91AF"/>
                </a:solidFill>
                <a:latin typeface="Cambria" panose="02040503050406030204" pitchFamily="18" charset="0"/>
              </a:rPr>
              <a:t>	Console</a:t>
            </a:r>
            <a:r>
              <a:rPr lang="en-US" sz="2800" b="1" smtClean="0">
                <a:solidFill>
                  <a:prstClr val="black"/>
                </a:solidFill>
                <a:latin typeface="Cambria" panose="02040503050406030204" pitchFamily="18" charset="0"/>
              </a:rPr>
              <a:t>.Write(mang[i,j</a:t>
            </a:r>
            <a:r>
              <a:rPr lang="en-US" sz="2800" b="1" dirty="0">
                <a:solidFill>
                  <a:prstClr val="black"/>
                </a:solidFill>
                <a:latin typeface="Cambria" panose="02040503050406030204" pitchFamily="18" charset="0"/>
              </a:rPr>
              <a:t>] +</a:t>
            </a:r>
            <a:r>
              <a:rPr lang="en-US" sz="2800" b="1" dirty="0">
                <a:solidFill>
                  <a:srgbClr val="A31515"/>
                </a:solidFill>
                <a:latin typeface="Cambria" panose="02040503050406030204" pitchFamily="18" charset="0"/>
              </a:rPr>
              <a:t>" "</a:t>
            </a:r>
            <a:r>
              <a:rPr lang="en-US" sz="2800" b="1" dirty="0">
                <a:solidFill>
                  <a:prstClr val="black"/>
                </a:solidFill>
                <a:latin typeface="Cambria" panose="02040503050406030204" pitchFamily="18" charset="0"/>
              </a:rPr>
              <a:t>);</a:t>
            </a:r>
          </a:p>
          <a:p>
            <a:r>
              <a:rPr lang="en-US" sz="2800" b="1" dirty="0" smtClean="0">
                <a:solidFill>
                  <a:prstClr val="black"/>
                </a:solidFill>
                <a:latin typeface="Cambria" panose="02040503050406030204" pitchFamily="18" charset="0"/>
              </a:rPr>
              <a:t>  }</a:t>
            </a:r>
            <a:endParaRPr lang="en-US" sz="2800" b="1" dirty="0">
              <a:solidFill>
                <a:prstClr val="black"/>
              </a:solidFill>
              <a:latin typeface="Cambria" panose="02040503050406030204" pitchFamily="18" charset="0"/>
            </a:endParaRPr>
          </a:p>
          <a:p>
            <a:r>
              <a:rPr lang="en-US" sz="2800" b="1" dirty="0" smtClean="0">
                <a:solidFill>
                  <a:srgbClr val="2B91AF"/>
                </a:solidFill>
                <a:latin typeface="Cambria" panose="02040503050406030204" pitchFamily="18" charset="0"/>
              </a:rPr>
              <a:t>  </a:t>
            </a:r>
            <a:r>
              <a:rPr lang="en-US" sz="2800" b="1" dirty="0" err="1" smtClean="0">
                <a:solidFill>
                  <a:srgbClr val="2B91AF"/>
                </a:solidFill>
                <a:latin typeface="Cambria" panose="02040503050406030204" pitchFamily="18" charset="0"/>
              </a:rPr>
              <a:t>Console</a:t>
            </a:r>
            <a:r>
              <a:rPr lang="en-US" sz="2800" b="1" dirty="0" err="1" smtClean="0">
                <a:solidFill>
                  <a:prstClr val="black"/>
                </a:solidFill>
                <a:latin typeface="Cambria" panose="02040503050406030204" pitchFamily="18" charset="0"/>
              </a:rPr>
              <a:t>.WriteLine</a:t>
            </a:r>
            <a:r>
              <a:rPr lang="en-US" sz="2800" b="1" dirty="0" smtClean="0">
                <a:solidFill>
                  <a:prstClr val="black"/>
                </a:solidFill>
                <a:latin typeface="Cambria" panose="02040503050406030204" pitchFamily="18" charset="0"/>
              </a:rPr>
              <a:t>();</a:t>
            </a:r>
          </a:p>
          <a:p>
            <a:r>
              <a:rPr lang="en-US" sz="2800" b="1" dirty="0" smtClean="0">
                <a:solidFill>
                  <a:prstClr val="black"/>
                </a:solidFill>
                <a:latin typeface="Cambria" panose="02040503050406030204" pitchFamily="18" charset="0"/>
              </a:rPr>
              <a:t>}</a:t>
            </a:r>
            <a:endParaRPr lang="en-US" sz="2800" b="1" dirty="0">
              <a:solidFill>
                <a:prstClr val="black"/>
              </a:solidFill>
              <a:latin typeface="Cambria" panose="02040503050406030204" pitchFamily="18" charset="0"/>
            </a:endParaRPr>
          </a:p>
        </p:txBody>
      </p:sp>
    </p:spTree>
    <p:extLst>
      <p:ext uri="{BB962C8B-B14F-4D97-AF65-F5344CB8AC3E}">
        <p14:creationId xmlns:p14="http://schemas.microsoft.com/office/powerpoint/2010/main" val="13745307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Đánh giá mảng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Rectangle 9"/>
          <p:cNvSpPr/>
          <p:nvPr/>
        </p:nvSpPr>
        <p:spPr>
          <a:xfrm>
            <a:off x="633310" y="1187797"/>
            <a:ext cx="8053490" cy="4401205"/>
          </a:xfrm>
          <a:prstGeom prst="rect">
            <a:avLst/>
          </a:prstGeom>
        </p:spPr>
        <p:txBody>
          <a:bodyPr wrap="square">
            <a:spAutoFit/>
          </a:bodyPr>
          <a:lstStyle/>
          <a:p>
            <a:pPr marL="457200" indent="-457200" algn="just">
              <a:buFont typeface="Wingdings" panose="05000000000000000000" pitchFamily="2" charset="2"/>
              <a:buChar char="Ø"/>
            </a:pPr>
            <a:r>
              <a:rPr lang="vi-VN" sz="2800" b="1" smtClean="0">
                <a:solidFill>
                  <a:prstClr val="black"/>
                </a:solidFill>
                <a:latin typeface="Cambria" panose="02040503050406030204" pitchFamily="18" charset="0"/>
              </a:rPr>
              <a:t>Ư</a:t>
            </a:r>
            <a:r>
              <a:rPr lang="en-US" sz="2800" b="1" smtClean="0">
                <a:solidFill>
                  <a:prstClr val="black"/>
                </a:solidFill>
                <a:latin typeface="Cambria" panose="02040503050406030204" pitchFamily="18" charset="0"/>
              </a:rPr>
              <a:t>u điểm chính của mảng:</a:t>
            </a:r>
          </a:p>
          <a:p>
            <a:pPr marL="457200" indent="-457200" algn="just">
              <a:buFont typeface="Courier New" panose="02070309020205020404" pitchFamily="49" charset="0"/>
              <a:buChar char="o"/>
            </a:pPr>
            <a:r>
              <a:rPr lang="en-US" sz="2800" smtClean="0">
                <a:solidFill>
                  <a:prstClr val="black"/>
                </a:solidFill>
                <a:latin typeface="Cambria" panose="02040503050406030204" pitchFamily="18" charset="0"/>
              </a:rPr>
              <a:t>Truy suất nhanh, dễ sử dụng với tập dữ liệu cố định không thay đổi trong quá trình thực thi</a:t>
            </a:r>
          </a:p>
          <a:p>
            <a:pPr marL="457200" indent="-457200" algn="just">
              <a:buFont typeface="Wingdings" panose="05000000000000000000" pitchFamily="2" charset="2"/>
              <a:buChar char="Ø"/>
            </a:pPr>
            <a:r>
              <a:rPr lang="en-US" sz="2800" b="1">
                <a:solidFill>
                  <a:prstClr val="black"/>
                </a:solidFill>
                <a:latin typeface="Cambria" panose="02040503050406030204" pitchFamily="18" charset="0"/>
              </a:rPr>
              <a:t>Hạn chế của mảng</a:t>
            </a:r>
            <a:r>
              <a:rPr lang="en-US" sz="2800" b="1" smtClean="0">
                <a:solidFill>
                  <a:prstClr val="black"/>
                </a:solidFill>
                <a:latin typeface="Cambria" panose="02040503050406030204" pitchFamily="18" charset="0"/>
              </a:rPr>
              <a:t>:</a:t>
            </a:r>
            <a:endParaRPr lang="en-US" sz="2800" smtClean="0">
              <a:solidFill>
                <a:prstClr val="black"/>
              </a:solidFill>
              <a:latin typeface="Cambria" panose="02040503050406030204" pitchFamily="18" charset="0"/>
            </a:endParaRPr>
          </a:p>
          <a:p>
            <a:pPr marL="457200" indent="-457200" algn="just">
              <a:buFont typeface="Courier New" panose="02070309020205020404" pitchFamily="49" charset="0"/>
              <a:buChar char="o"/>
            </a:pPr>
            <a:r>
              <a:rPr lang="vi-VN" sz="2800" smtClean="0">
                <a:solidFill>
                  <a:prstClr val="black"/>
                </a:solidFill>
                <a:latin typeface="Cambria" panose="02040503050406030204" pitchFamily="18" charset="0"/>
              </a:rPr>
              <a:t>Mảng </a:t>
            </a:r>
            <a:r>
              <a:rPr lang="vi-VN" sz="2800">
                <a:solidFill>
                  <a:prstClr val="black"/>
                </a:solidFill>
                <a:latin typeface="Cambria" panose="02040503050406030204" pitchFamily="18" charset="0"/>
              </a:rPr>
              <a:t>có kích cỡ và số chiều cố định nên khó khăn trong việc mở rộng ứng dụng.</a:t>
            </a:r>
          </a:p>
          <a:p>
            <a:pPr marL="457200" indent="-457200" algn="just">
              <a:buFont typeface="Courier New" panose="02070309020205020404" pitchFamily="49" charset="0"/>
              <a:buChar char="o"/>
            </a:pPr>
            <a:r>
              <a:rPr lang="vi-VN" sz="2800">
                <a:solidFill>
                  <a:prstClr val="black"/>
                </a:solidFill>
                <a:latin typeface="Cambria" panose="02040503050406030204" pitchFamily="18" charset="0"/>
              </a:rPr>
              <a:t>Các phần tử được đặt và tham chiếu một cách liên tiếp nhau trong bộ nhớ nên khó khăn cho việc xóa một phần tử ra khỏi mảng.</a:t>
            </a:r>
          </a:p>
          <a:p>
            <a:pPr algn="just"/>
            <a:endParaRPr lang="en-US" sz="2800" b="1" dirty="0">
              <a:solidFill>
                <a:prstClr val="black"/>
              </a:solidFill>
              <a:latin typeface="Cambria" panose="02040503050406030204" pitchFamily="18" charset="0"/>
            </a:endParaRPr>
          </a:p>
        </p:txBody>
      </p:sp>
    </p:spTree>
    <p:extLst>
      <p:ext uri="{BB962C8B-B14F-4D97-AF65-F5344CB8AC3E}">
        <p14:creationId xmlns:p14="http://schemas.microsoft.com/office/powerpoint/2010/main" val="26904585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noProof="0" smtClean="0">
                  <a:latin typeface="Cambria" panose="02040503050406030204" pitchFamily="18" charset="0"/>
                </a:rPr>
                <a:t>Xử lý Hạn chế của mảng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Rectangle 9"/>
          <p:cNvSpPr/>
          <p:nvPr/>
        </p:nvSpPr>
        <p:spPr>
          <a:xfrm>
            <a:off x="633310" y="1187797"/>
            <a:ext cx="8053490" cy="3539430"/>
          </a:xfrm>
          <a:prstGeom prst="rect">
            <a:avLst/>
          </a:prstGeom>
        </p:spPr>
        <p:txBody>
          <a:bodyPr wrap="square">
            <a:spAutoFit/>
          </a:bodyPr>
          <a:lstStyle/>
          <a:p>
            <a:pPr marL="457200" indent="-457200" algn="just">
              <a:buFont typeface="Wingdings" panose="05000000000000000000" pitchFamily="2" charset="2"/>
              <a:buChar char="Ø"/>
            </a:pPr>
            <a:r>
              <a:rPr lang="en-US" sz="2800" b="1" smtClean="0">
                <a:solidFill>
                  <a:prstClr val="black"/>
                </a:solidFill>
                <a:latin typeface="Cambria" panose="02040503050406030204" pitchFamily="18" charset="0"/>
              </a:rPr>
              <a:t>Sử dụng collections:</a:t>
            </a:r>
          </a:p>
          <a:p>
            <a:pPr algn="just"/>
            <a:r>
              <a:rPr lang="en-US" sz="2800" b="1" smtClean="0">
                <a:solidFill>
                  <a:prstClr val="black"/>
                </a:solidFill>
                <a:latin typeface="Cambria" panose="02040503050406030204" pitchFamily="18" charset="0"/>
              </a:rPr>
              <a:t>  </a:t>
            </a:r>
            <a:r>
              <a:rPr lang="en-US" sz="2800" b="1" smtClean="0">
                <a:solidFill>
                  <a:srgbClr val="FF0000"/>
                </a:solidFill>
                <a:latin typeface="Cambria" panose="02040503050406030204" pitchFamily="18" charset="0"/>
              </a:rPr>
              <a:t>List</a:t>
            </a:r>
            <a:r>
              <a:rPr lang="en-US" sz="2800" b="1" smtClean="0">
                <a:solidFill>
                  <a:prstClr val="black"/>
                </a:solidFill>
                <a:latin typeface="Cambria" panose="02040503050406030204" pitchFamily="18" charset="0"/>
              </a:rPr>
              <a:t>, </a:t>
            </a:r>
            <a:r>
              <a:rPr lang="en-US" sz="2800" b="1" smtClean="0">
                <a:solidFill>
                  <a:srgbClr val="FF0000"/>
                </a:solidFill>
                <a:latin typeface="Cambria" panose="02040503050406030204" pitchFamily="18" charset="0"/>
              </a:rPr>
              <a:t>ArrayList</a:t>
            </a:r>
            <a:r>
              <a:rPr lang="en-US" sz="2800" b="1" smtClean="0">
                <a:solidFill>
                  <a:prstClr val="black"/>
                </a:solidFill>
                <a:latin typeface="Cambria" panose="02040503050406030204" pitchFamily="18" charset="0"/>
              </a:rPr>
              <a:t>, </a:t>
            </a:r>
            <a:r>
              <a:rPr lang="en-US" sz="2800" b="1" smtClean="0">
                <a:solidFill>
                  <a:srgbClr val="FF0000"/>
                </a:solidFill>
                <a:latin typeface="Cambria" panose="02040503050406030204" pitchFamily="18" charset="0"/>
              </a:rPr>
              <a:t>Dictionary</a:t>
            </a:r>
            <a:r>
              <a:rPr lang="en-US" sz="2800" smtClean="0">
                <a:solidFill>
                  <a:prstClr val="black"/>
                </a:solidFill>
                <a:latin typeface="Cambria" panose="02040503050406030204" pitchFamily="18" charset="0"/>
              </a:rPr>
              <a:t>… để thay thế cho mảng khi thao tác trên tập dữ liệu có thay đổi trong quá trình thực thi (Thay đổi giá trị, thay đổi số lượng, thay đổi vị trí các phần tử…)</a:t>
            </a:r>
          </a:p>
          <a:p>
            <a:pPr marL="457200" indent="-457200" algn="just">
              <a:buFont typeface="Wingdings" panose="05000000000000000000" pitchFamily="2" charset="2"/>
              <a:buChar char="v"/>
            </a:pPr>
            <a:r>
              <a:rPr lang="en-US" sz="2800" smtClean="0">
                <a:solidFill>
                  <a:prstClr val="black"/>
                </a:solidFill>
                <a:latin typeface="Cambria" panose="02040503050406030204" pitchFamily="18" charset="0"/>
              </a:rPr>
              <a:t>Các collection này rất dễ sử dụng và có khả năng tự “co giãn” theo sự thay đổi của dữ liệu trong quá trình thực thi.</a:t>
            </a:r>
            <a:endParaRPr lang="en-US" sz="28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16335558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noProof="0" smtClean="0">
                  <a:latin typeface="Cambria" panose="02040503050406030204" pitchFamily="18" charset="0"/>
                </a:rPr>
                <a:t>Xử lý Hạn chế của mảng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Rectangle 9"/>
          <p:cNvSpPr/>
          <p:nvPr/>
        </p:nvSpPr>
        <p:spPr>
          <a:xfrm>
            <a:off x="633310" y="1187797"/>
            <a:ext cx="8053490" cy="4832092"/>
          </a:xfrm>
          <a:prstGeom prst="rect">
            <a:avLst/>
          </a:prstGeom>
        </p:spPr>
        <p:txBody>
          <a:bodyPr wrap="square">
            <a:spAutoFit/>
          </a:bodyPr>
          <a:lstStyle/>
          <a:p>
            <a:pPr marL="457200" indent="-457200" algn="just">
              <a:buFont typeface="Wingdings" panose="05000000000000000000" pitchFamily="2" charset="2"/>
              <a:buChar char="Ø"/>
            </a:pPr>
            <a:r>
              <a:rPr lang="en-US" sz="2800" b="1" smtClean="0">
                <a:solidFill>
                  <a:prstClr val="black"/>
                </a:solidFill>
                <a:latin typeface="Cambria" panose="02040503050406030204" pitchFamily="18" charset="0"/>
              </a:rPr>
              <a:t>Ví dụ sử dụng List:</a:t>
            </a:r>
          </a:p>
          <a:p>
            <a:pPr algn="just"/>
            <a:r>
              <a:rPr lang="en-US" sz="2800" smtClean="0">
                <a:solidFill>
                  <a:srgbClr val="2B91AF"/>
                </a:solidFill>
                <a:highlight>
                  <a:srgbClr val="FFFFFF"/>
                </a:highlight>
                <a:latin typeface="Consolas" panose="020B0609020204030204" pitchFamily="49" charset="0"/>
              </a:rPr>
              <a:t>List</a:t>
            </a:r>
            <a:r>
              <a:rPr lang="en-US" sz="2800" smtClean="0">
                <a:solidFill>
                  <a:srgbClr val="000000"/>
                </a:solidFill>
                <a:highlight>
                  <a:srgbClr val="FFFFFF"/>
                </a:highlight>
                <a:latin typeface="Consolas" panose="020B0609020204030204" pitchFamily="49" charset="0"/>
              </a:rPr>
              <a:t>&lt;</a:t>
            </a:r>
            <a:r>
              <a:rPr lang="en-US" sz="2800" smtClean="0">
                <a:solidFill>
                  <a:srgbClr val="0000FF"/>
                </a:solidFill>
                <a:highlight>
                  <a:srgbClr val="FFFFFF"/>
                </a:highlight>
                <a:latin typeface="Consolas" panose="020B0609020204030204" pitchFamily="49" charset="0"/>
              </a:rPr>
              <a:t>string</a:t>
            </a:r>
            <a:r>
              <a:rPr lang="en-US" sz="2800">
                <a:solidFill>
                  <a:srgbClr val="000000"/>
                </a:solidFill>
                <a:highlight>
                  <a:srgbClr val="FFFFFF"/>
                </a:highlight>
                <a:latin typeface="Consolas" panose="020B0609020204030204" pitchFamily="49" charset="0"/>
              </a:rPr>
              <a:t>&gt; ds = </a:t>
            </a:r>
            <a:r>
              <a:rPr lang="en-US" sz="2800">
                <a:solidFill>
                  <a:srgbClr val="0000FF"/>
                </a:solidFill>
                <a:highlight>
                  <a:srgbClr val="FFFFFF"/>
                </a:highlight>
                <a:latin typeface="Consolas" panose="020B0609020204030204" pitchFamily="49" charset="0"/>
              </a:rPr>
              <a:t>new</a:t>
            </a:r>
            <a:r>
              <a:rPr lang="en-US" sz="2800">
                <a:solidFill>
                  <a:srgbClr val="000000"/>
                </a:solidFill>
                <a:highlight>
                  <a:srgbClr val="FFFFFF"/>
                </a:highlight>
                <a:latin typeface="Consolas" panose="020B0609020204030204" pitchFamily="49" charset="0"/>
              </a:rPr>
              <a:t> </a:t>
            </a:r>
            <a:r>
              <a:rPr lang="en-US" sz="2800">
                <a:solidFill>
                  <a:srgbClr val="2B91AF"/>
                </a:solidFill>
                <a:highlight>
                  <a:srgbClr val="FFFFFF"/>
                </a:highlight>
                <a:latin typeface="Consolas" panose="020B0609020204030204" pitchFamily="49" charset="0"/>
              </a:rPr>
              <a:t>List</a:t>
            </a:r>
            <a:r>
              <a:rPr lang="en-US" sz="2800">
                <a:solidFill>
                  <a:srgbClr val="000000"/>
                </a:solidFill>
                <a:highlight>
                  <a:srgbClr val="FFFFFF"/>
                </a:highlight>
                <a:latin typeface="Consolas" panose="020B0609020204030204" pitchFamily="49" charset="0"/>
              </a:rPr>
              <a:t>&lt;</a:t>
            </a:r>
            <a:r>
              <a:rPr lang="en-US" sz="2800">
                <a:solidFill>
                  <a:srgbClr val="0000FF"/>
                </a:solidFill>
                <a:highlight>
                  <a:srgbClr val="FFFFFF"/>
                </a:highlight>
                <a:latin typeface="Consolas" panose="020B0609020204030204" pitchFamily="49" charset="0"/>
              </a:rPr>
              <a:t>string</a:t>
            </a:r>
            <a:r>
              <a:rPr lang="en-US" sz="2800">
                <a:solidFill>
                  <a:srgbClr val="000000"/>
                </a:solidFill>
                <a:highlight>
                  <a:srgbClr val="FFFFFF"/>
                </a:highlight>
                <a:latin typeface="Consolas" panose="020B0609020204030204" pitchFamily="49" charset="0"/>
              </a:rPr>
              <a:t>&gt;();</a:t>
            </a:r>
          </a:p>
          <a:p>
            <a:r>
              <a:rPr lang="en-US" sz="2800" smtClean="0">
                <a:solidFill>
                  <a:srgbClr val="000000"/>
                </a:solidFill>
                <a:highlight>
                  <a:srgbClr val="FFFFFF"/>
                </a:highlight>
                <a:latin typeface="Consolas" panose="020B0609020204030204" pitchFamily="49" charset="0"/>
              </a:rPr>
              <a:t>ds.Add</a:t>
            </a:r>
            <a:r>
              <a:rPr lang="en-US" sz="2800">
                <a:solidFill>
                  <a:srgbClr val="000000"/>
                </a:solidFill>
                <a:highlight>
                  <a:srgbClr val="FFFFFF"/>
                </a:highlight>
                <a:latin typeface="Consolas" panose="020B0609020204030204" pitchFamily="49" charset="0"/>
              </a:rPr>
              <a:t>(</a:t>
            </a:r>
            <a:r>
              <a:rPr lang="en-US" sz="2800">
                <a:solidFill>
                  <a:srgbClr val="A31515"/>
                </a:solidFill>
                <a:highlight>
                  <a:srgbClr val="FFFFFF"/>
                </a:highlight>
                <a:latin typeface="Consolas" panose="020B0609020204030204" pitchFamily="49" charset="0"/>
              </a:rPr>
              <a:t>"an</a:t>
            </a:r>
            <a:r>
              <a:rPr lang="en-US" sz="2800" smtClean="0">
                <a:solidFill>
                  <a:srgbClr val="A31515"/>
                </a:solidFill>
                <a:highlight>
                  <a:srgbClr val="FFFFFF"/>
                </a:highlight>
                <a:latin typeface="Consolas" panose="020B0609020204030204" pitchFamily="49" charset="0"/>
              </a:rPr>
              <a:t>"</a:t>
            </a:r>
            <a:r>
              <a:rPr lang="en-US" sz="2800" smtClean="0">
                <a:solidFill>
                  <a:srgbClr val="000000"/>
                </a:solidFill>
                <a:highlight>
                  <a:srgbClr val="FFFFFF"/>
                </a:highlight>
                <a:latin typeface="Consolas" panose="020B0609020204030204" pitchFamily="49" charset="0"/>
              </a:rPr>
              <a:t>);//thêm phần tử</a:t>
            </a:r>
            <a:endParaRPr lang="en-US" sz="2800">
              <a:solidFill>
                <a:srgbClr val="000000"/>
              </a:solidFill>
              <a:highlight>
                <a:srgbClr val="FFFFFF"/>
              </a:highlight>
              <a:latin typeface="Consolas" panose="020B0609020204030204" pitchFamily="49" charset="0"/>
            </a:endParaRPr>
          </a:p>
          <a:p>
            <a:r>
              <a:rPr lang="en-US" sz="2800" smtClean="0">
                <a:solidFill>
                  <a:srgbClr val="000000"/>
                </a:solidFill>
                <a:highlight>
                  <a:srgbClr val="FFFFFF"/>
                </a:highlight>
                <a:latin typeface="Consolas" panose="020B0609020204030204" pitchFamily="49" charset="0"/>
              </a:rPr>
              <a:t>ds.Add</a:t>
            </a:r>
            <a:r>
              <a:rPr lang="en-US" sz="2800">
                <a:solidFill>
                  <a:srgbClr val="000000"/>
                </a:solidFill>
                <a:highlight>
                  <a:srgbClr val="FFFFFF"/>
                </a:highlight>
                <a:latin typeface="Consolas" panose="020B0609020204030204" pitchFamily="49" charset="0"/>
              </a:rPr>
              <a:t>(</a:t>
            </a:r>
            <a:r>
              <a:rPr lang="en-US" sz="2800">
                <a:solidFill>
                  <a:srgbClr val="A31515"/>
                </a:solidFill>
                <a:highlight>
                  <a:srgbClr val="FFFFFF"/>
                </a:highlight>
                <a:latin typeface="Consolas" panose="020B0609020204030204" pitchFamily="49" charset="0"/>
              </a:rPr>
              <a:t>"bình"</a:t>
            </a:r>
            <a:r>
              <a:rPr lang="en-US" sz="2800">
                <a:solidFill>
                  <a:srgbClr val="000000"/>
                </a:solidFill>
                <a:highlight>
                  <a:srgbClr val="FFFFFF"/>
                </a:highlight>
                <a:latin typeface="Consolas" panose="020B0609020204030204" pitchFamily="49" charset="0"/>
              </a:rPr>
              <a:t>);</a:t>
            </a:r>
          </a:p>
          <a:p>
            <a:r>
              <a:rPr lang="en-US" sz="2800" smtClean="0">
                <a:solidFill>
                  <a:srgbClr val="000000"/>
                </a:solidFill>
                <a:highlight>
                  <a:srgbClr val="FFFFFF"/>
                </a:highlight>
                <a:latin typeface="Consolas" panose="020B0609020204030204" pitchFamily="49" charset="0"/>
              </a:rPr>
              <a:t>ds.Remove</a:t>
            </a:r>
            <a:r>
              <a:rPr lang="en-US" sz="2800">
                <a:solidFill>
                  <a:srgbClr val="000000"/>
                </a:solidFill>
                <a:highlight>
                  <a:srgbClr val="FFFFFF"/>
                </a:highlight>
                <a:latin typeface="Consolas" panose="020B0609020204030204" pitchFamily="49" charset="0"/>
              </a:rPr>
              <a:t>(</a:t>
            </a:r>
            <a:r>
              <a:rPr lang="en-US" sz="2800">
                <a:solidFill>
                  <a:srgbClr val="A31515"/>
                </a:solidFill>
                <a:highlight>
                  <a:srgbClr val="FFFFFF"/>
                </a:highlight>
                <a:latin typeface="Consolas" panose="020B0609020204030204" pitchFamily="49" charset="0"/>
              </a:rPr>
              <a:t>"an</a:t>
            </a:r>
            <a:r>
              <a:rPr lang="en-US" sz="2800" smtClean="0">
                <a:solidFill>
                  <a:srgbClr val="A31515"/>
                </a:solidFill>
                <a:highlight>
                  <a:srgbClr val="FFFFFF"/>
                </a:highlight>
                <a:latin typeface="Consolas" panose="020B0609020204030204" pitchFamily="49" charset="0"/>
              </a:rPr>
              <a:t>"</a:t>
            </a:r>
            <a:r>
              <a:rPr lang="en-US" sz="2800" smtClean="0">
                <a:solidFill>
                  <a:srgbClr val="000000"/>
                </a:solidFill>
                <a:highlight>
                  <a:srgbClr val="FFFFFF"/>
                </a:highlight>
                <a:latin typeface="Consolas" panose="020B0609020204030204" pitchFamily="49" charset="0"/>
              </a:rPr>
              <a:t>);//xóa phần tử</a:t>
            </a:r>
            <a:endParaRPr lang="en-US" sz="2800">
              <a:solidFill>
                <a:srgbClr val="000000"/>
              </a:solidFill>
              <a:highlight>
                <a:srgbClr val="FFFFFF"/>
              </a:highlight>
              <a:latin typeface="Consolas" panose="020B0609020204030204" pitchFamily="49" charset="0"/>
            </a:endParaRPr>
          </a:p>
          <a:p>
            <a:r>
              <a:rPr lang="en-US" sz="2800" smtClean="0">
                <a:solidFill>
                  <a:srgbClr val="000000"/>
                </a:solidFill>
                <a:highlight>
                  <a:srgbClr val="FFFFFF"/>
                </a:highlight>
                <a:latin typeface="Consolas" panose="020B0609020204030204" pitchFamily="49" charset="0"/>
              </a:rPr>
              <a:t>ds.Add</a:t>
            </a:r>
            <a:r>
              <a:rPr lang="en-US" sz="2800">
                <a:solidFill>
                  <a:srgbClr val="000000"/>
                </a:solidFill>
                <a:highlight>
                  <a:srgbClr val="FFFFFF"/>
                </a:highlight>
                <a:latin typeface="Consolas" panose="020B0609020204030204" pitchFamily="49" charset="0"/>
              </a:rPr>
              <a:t>(</a:t>
            </a:r>
            <a:r>
              <a:rPr lang="en-US" sz="2800">
                <a:solidFill>
                  <a:srgbClr val="A31515"/>
                </a:solidFill>
                <a:highlight>
                  <a:srgbClr val="FFFFFF"/>
                </a:highlight>
                <a:latin typeface="Consolas" panose="020B0609020204030204" pitchFamily="49" charset="0"/>
              </a:rPr>
              <a:t>"happy"</a:t>
            </a:r>
            <a:r>
              <a:rPr lang="en-US" sz="2800">
                <a:solidFill>
                  <a:srgbClr val="000000"/>
                </a:solidFill>
                <a:highlight>
                  <a:srgbClr val="FFFFFF"/>
                </a:highlight>
                <a:latin typeface="Consolas" panose="020B0609020204030204" pitchFamily="49" charset="0"/>
              </a:rPr>
              <a:t>);</a:t>
            </a:r>
          </a:p>
          <a:p>
            <a:r>
              <a:rPr lang="en-US" sz="2800" smtClean="0">
                <a:solidFill>
                  <a:srgbClr val="0000FF"/>
                </a:solidFill>
                <a:highlight>
                  <a:srgbClr val="FFFFFF"/>
                </a:highlight>
                <a:latin typeface="Consolas" panose="020B0609020204030204" pitchFamily="49" charset="0"/>
              </a:rPr>
              <a:t>foreach</a:t>
            </a:r>
            <a:r>
              <a:rPr lang="en-US" sz="2800" smtClean="0">
                <a:solidFill>
                  <a:srgbClr val="000000"/>
                </a:solidFill>
                <a:highlight>
                  <a:srgbClr val="FFFFFF"/>
                </a:highlight>
                <a:latin typeface="Consolas" panose="020B0609020204030204" pitchFamily="49" charset="0"/>
              </a:rPr>
              <a:t>(</a:t>
            </a:r>
            <a:r>
              <a:rPr lang="en-US" sz="2800" smtClean="0">
                <a:solidFill>
                  <a:srgbClr val="0000FF"/>
                </a:solidFill>
                <a:highlight>
                  <a:srgbClr val="FFFFFF"/>
                </a:highlight>
                <a:latin typeface="Consolas" panose="020B0609020204030204" pitchFamily="49" charset="0"/>
              </a:rPr>
              <a:t>string</a:t>
            </a:r>
            <a:r>
              <a:rPr lang="en-US" sz="2800" smtClean="0">
                <a:solidFill>
                  <a:srgbClr val="000000"/>
                </a:solidFill>
                <a:highlight>
                  <a:srgbClr val="FFFFFF"/>
                </a:highlight>
                <a:latin typeface="Consolas" panose="020B0609020204030204" pitchFamily="49" charset="0"/>
              </a:rPr>
              <a:t> </a:t>
            </a:r>
            <a:r>
              <a:rPr lang="en-US" sz="2800">
                <a:solidFill>
                  <a:srgbClr val="000000"/>
                </a:solidFill>
                <a:highlight>
                  <a:srgbClr val="FFFFFF"/>
                </a:highlight>
                <a:latin typeface="Consolas" panose="020B0609020204030204" pitchFamily="49" charset="0"/>
              </a:rPr>
              <a:t>s </a:t>
            </a:r>
            <a:r>
              <a:rPr lang="en-US" sz="2800">
                <a:solidFill>
                  <a:srgbClr val="0000FF"/>
                </a:solidFill>
                <a:highlight>
                  <a:srgbClr val="FFFFFF"/>
                </a:highlight>
                <a:latin typeface="Consolas" panose="020B0609020204030204" pitchFamily="49" charset="0"/>
              </a:rPr>
              <a:t>in</a:t>
            </a:r>
            <a:r>
              <a:rPr lang="en-US" sz="2800">
                <a:solidFill>
                  <a:srgbClr val="000000"/>
                </a:solidFill>
                <a:highlight>
                  <a:srgbClr val="FFFFFF"/>
                </a:highlight>
                <a:latin typeface="Consolas" panose="020B0609020204030204" pitchFamily="49" charset="0"/>
              </a:rPr>
              <a:t> ds</a:t>
            </a:r>
            <a:r>
              <a:rPr lang="en-US" sz="2800" smtClean="0">
                <a:solidFill>
                  <a:srgbClr val="000000"/>
                </a:solidFill>
                <a:highlight>
                  <a:srgbClr val="FFFFFF"/>
                </a:highlight>
                <a:latin typeface="Consolas" panose="020B0609020204030204" pitchFamily="49" charset="0"/>
              </a:rPr>
              <a:t>)//duyệt danh sách</a:t>
            </a:r>
            <a:endParaRPr lang="en-US" sz="2800">
              <a:solidFill>
                <a:srgbClr val="000000"/>
              </a:solidFill>
              <a:highlight>
                <a:srgbClr val="FFFFFF"/>
              </a:highlight>
              <a:latin typeface="Consolas" panose="020B0609020204030204" pitchFamily="49" charset="0"/>
            </a:endParaRPr>
          </a:p>
          <a:p>
            <a:r>
              <a:rPr lang="en-US" sz="2800" smtClean="0">
                <a:solidFill>
                  <a:srgbClr val="000000"/>
                </a:solidFill>
                <a:highlight>
                  <a:srgbClr val="FFFFFF"/>
                </a:highlight>
                <a:latin typeface="Consolas" panose="020B0609020204030204" pitchFamily="49" charset="0"/>
              </a:rPr>
              <a:t> {</a:t>
            </a:r>
            <a:endParaRPr lang="en-US" sz="2800">
              <a:solidFill>
                <a:srgbClr val="000000"/>
              </a:solidFill>
              <a:highlight>
                <a:srgbClr val="FFFFFF"/>
              </a:highlight>
              <a:latin typeface="Consolas" panose="020B0609020204030204" pitchFamily="49" charset="0"/>
            </a:endParaRPr>
          </a:p>
          <a:p>
            <a:r>
              <a:rPr lang="en-US" sz="2800" smtClean="0">
                <a:solidFill>
                  <a:srgbClr val="2B91AF"/>
                </a:solidFill>
                <a:highlight>
                  <a:srgbClr val="FFFFFF"/>
                </a:highlight>
                <a:latin typeface="Consolas" panose="020B0609020204030204" pitchFamily="49" charset="0"/>
              </a:rPr>
              <a:t>   Console</a:t>
            </a:r>
            <a:r>
              <a:rPr lang="en-US" sz="2800" smtClean="0">
                <a:solidFill>
                  <a:srgbClr val="000000"/>
                </a:solidFill>
                <a:highlight>
                  <a:srgbClr val="FFFFFF"/>
                </a:highlight>
                <a:latin typeface="Consolas" panose="020B0609020204030204" pitchFamily="49" charset="0"/>
              </a:rPr>
              <a:t>.WriteLine(s</a:t>
            </a:r>
            <a:r>
              <a:rPr lang="en-US" sz="2800">
                <a:solidFill>
                  <a:srgbClr val="000000"/>
                </a:solidFill>
                <a:highlight>
                  <a:srgbClr val="FFFFFF"/>
                </a:highlight>
                <a:latin typeface="Consolas" panose="020B0609020204030204" pitchFamily="49" charset="0"/>
              </a:rPr>
              <a:t>);</a:t>
            </a:r>
          </a:p>
          <a:p>
            <a:r>
              <a:rPr lang="en-US" sz="2800" smtClean="0">
                <a:solidFill>
                  <a:srgbClr val="000000"/>
                </a:solidFill>
                <a:highlight>
                  <a:srgbClr val="FFFFFF"/>
                </a:highlight>
                <a:latin typeface="Consolas" panose="020B0609020204030204" pitchFamily="49" charset="0"/>
              </a:rPr>
              <a:t> }</a:t>
            </a:r>
            <a:endParaRPr lang="en-US" sz="2800">
              <a:solidFill>
                <a:srgbClr val="000000"/>
              </a:solidFill>
              <a:highlight>
                <a:srgbClr val="FFFFFF"/>
              </a:highlight>
              <a:latin typeface="Consolas" panose="020B0609020204030204" pitchFamily="49" charset="0"/>
            </a:endParaRPr>
          </a:p>
          <a:p>
            <a:r>
              <a:rPr lang="en-US" sz="2800" smtClean="0">
                <a:solidFill>
                  <a:srgbClr val="000000"/>
                </a:solidFill>
                <a:highlight>
                  <a:srgbClr val="FFFFFF"/>
                </a:highlight>
                <a:latin typeface="Consolas" panose="020B0609020204030204" pitchFamily="49" charset="0"/>
              </a:rPr>
              <a:t>ds.Clear();//xóa toàn bộ </a:t>
            </a:r>
            <a:endParaRPr lang="en-US" sz="28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38578364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2971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pic>
        <p:nvPicPr>
          <p:cNvPr id="8" name="Picture 2"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611302"/>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mini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0" name="Cloud Callout 9"/>
          <p:cNvSpPr/>
          <p:nvPr/>
        </p:nvSpPr>
        <p:spPr>
          <a:xfrm>
            <a:off x="5486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latin typeface="Cambria" panose="02040503050406030204" pitchFamily="18" charset="0"/>
              </a:rPr>
              <a:t>Hey! Coding is easy!</a:t>
            </a:r>
            <a:endParaRPr lang="en-US" b="1">
              <a:latin typeface="Cambria" panose="02040503050406030204" pitchFamily="18" charset="0"/>
            </a:endParaRPr>
          </a:p>
        </p:txBody>
      </p:sp>
    </p:spTree>
    <p:extLst>
      <p:ext uri="{BB962C8B-B14F-4D97-AF65-F5344CB8AC3E}">
        <p14:creationId xmlns:p14="http://schemas.microsoft.com/office/powerpoint/2010/main" val="40959804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Mảng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graphicFrame>
        <p:nvGraphicFramePr>
          <p:cNvPr id="12" name="Content Placeholder 3"/>
          <p:cNvGraphicFramePr>
            <a:graphicFrameLocks/>
          </p:cNvGraphicFramePr>
          <p:nvPr>
            <p:extLst/>
          </p:nvPr>
        </p:nvGraphicFramePr>
        <p:xfrm>
          <a:off x="485304" y="2514600"/>
          <a:ext cx="8229600" cy="1600200"/>
        </p:xfrm>
        <a:graphic>
          <a:graphicData uri="http://schemas.openxmlformats.org/drawingml/2006/table">
            <a:tbl>
              <a:tblPr firstRow="1" bandRow="1"/>
              <a:tblGrid>
                <a:gridCol w="1645920"/>
                <a:gridCol w="1645920"/>
                <a:gridCol w="1645920"/>
                <a:gridCol w="1645920"/>
                <a:gridCol w="1645920"/>
              </a:tblGrid>
              <a:tr h="800100">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3200" smtClean="0">
                          <a:latin typeface="Cambria" panose="02040503050406030204" pitchFamily="18" charset="0"/>
                        </a:rPr>
                        <a:t>Khoa</a:t>
                      </a:r>
                      <a:endParaRPr lang="en-US" sz="3200">
                        <a:latin typeface="Cambria" panose="02040503050406030204" pitchFamily="18" charset="0"/>
                      </a:endParaRPr>
                    </a:p>
                  </a:txBody>
                  <a:tcPr marL="100771" marR="100771" anchor="ctr">
                    <a:lnL w="12700" cmpd="sng">
                      <a:solidFill>
                        <a:srgbClr val="000066"/>
                      </a:solidFill>
                    </a:lnL>
                    <a:lnR w="12700" cmpd="sng">
                      <a:solidFill>
                        <a:srgbClr val="000066"/>
                      </a:solidFill>
                    </a:lnR>
                    <a:lnT w="12700" cmpd="sng">
                      <a:solidFill>
                        <a:srgbClr val="000066"/>
                      </a:solidFill>
                    </a:lnT>
                    <a:lnB w="12700" cap="flat" cmpd="sng" algn="ctr">
                      <a:solidFill>
                        <a:srgbClr val="00006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3200" smtClean="0">
                          <a:latin typeface="Cambria" panose="02040503050406030204" pitchFamily="18" charset="0"/>
                        </a:rPr>
                        <a:t>Hệ</a:t>
                      </a:r>
                      <a:endParaRPr lang="en-US" sz="3200">
                        <a:latin typeface="Cambria" panose="02040503050406030204" pitchFamily="18" charset="0"/>
                      </a:endParaRPr>
                    </a:p>
                  </a:txBody>
                  <a:tcPr marL="100771" marR="100771" anchor="ctr">
                    <a:lnL w="12700" cmpd="sng">
                      <a:solidFill>
                        <a:srgbClr val="000066"/>
                      </a:solidFill>
                    </a:lnL>
                    <a:lnR w="12700" cmpd="sng">
                      <a:solidFill>
                        <a:srgbClr val="000066"/>
                      </a:solidFill>
                    </a:lnR>
                    <a:lnT w="12700" cmpd="sng">
                      <a:solidFill>
                        <a:srgbClr val="000066"/>
                      </a:solidFill>
                    </a:lnT>
                    <a:lnB w="12700" cap="flat" cmpd="sng" algn="ctr">
                      <a:solidFill>
                        <a:srgbClr val="00006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3200" smtClean="0">
                          <a:latin typeface="Cambria" panose="02040503050406030204" pitchFamily="18" charset="0"/>
                        </a:rPr>
                        <a:t>Thống</a:t>
                      </a:r>
                      <a:endParaRPr lang="en-US" sz="3200">
                        <a:latin typeface="Cambria" panose="02040503050406030204" pitchFamily="18" charset="0"/>
                      </a:endParaRPr>
                    </a:p>
                  </a:txBody>
                  <a:tcPr marL="100771" marR="100771" anchor="ctr">
                    <a:lnL w="12700" cmpd="sng">
                      <a:solidFill>
                        <a:srgbClr val="000066"/>
                      </a:solidFill>
                    </a:lnL>
                    <a:lnR w="12700" cmpd="sng">
                      <a:solidFill>
                        <a:srgbClr val="000066"/>
                      </a:solidFill>
                    </a:lnR>
                    <a:lnT w="12700" cmpd="sng">
                      <a:solidFill>
                        <a:srgbClr val="000066"/>
                      </a:solidFill>
                    </a:lnT>
                    <a:lnB w="12700" cap="flat" cmpd="sng" algn="ctr">
                      <a:solidFill>
                        <a:srgbClr val="00006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3200" smtClean="0">
                          <a:latin typeface="Cambria" panose="02040503050406030204" pitchFamily="18" charset="0"/>
                        </a:rPr>
                        <a:t>Thông</a:t>
                      </a:r>
                      <a:endParaRPr lang="en-US" sz="3200">
                        <a:latin typeface="Cambria" panose="02040503050406030204" pitchFamily="18" charset="0"/>
                      </a:endParaRPr>
                    </a:p>
                  </a:txBody>
                  <a:tcPr marL="100771" marR="100771" anchor="ctr">
                    <a:lnL w="12700" cmpd="sng">
                      <a:solidFill>
                        <a:srgbClr val="000066"/>
                      </a:solidFill>
                    </a:lnL>
                    <a:lnR w="12700" cmpd="sng">
                      <a:solidFill>
                        <a:srgbClr val="000066"/>
                      </a:solidFill>
                    </a:lnR>
                    <a:lnT w="12700" cmpd="sng">
                      <a:solidFill>
                        <a:srgbClr val="000066"/>
                      </a:solidFill>
                    </a:lnT>
                    <a:lnB w="12700" cap="flat" cmpd="sng" algn="ctr">
                      <a:solidFill>
                        <a:srgbClr val="00006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3200" smtClean="0">
                          <a:latin typeface="Cambria" panose="02040503050406030204" pitchFamily="18" charset="0"/>
                        </a:rPr>
                        <a:t>Tin</a:t>
                      </a:r>
                      <a:endParaRPr lang="en-US" sz="3200">
                        <a:latin typeface="Cambria" panose="02040503050406030204" pitchFamily="18" charset="0"/>
                      </a:endParaRPr>
                    </a:p>
                  </a:txBody>
                  <a:tcPr marL="100771" marR="100771" anchor="ctr">
                    <a:lnL w="12700" cmpd="sng">
                      <a:solidFill>
                        <a:srgbClr val="000066"/>
                      </a:solidFill>
                    </a:lnL>
                    <a:lnR w="12700" cmpd="sng">
                      <a:solidFill>
                        <a:srgbClr val="000066"/>
                      </a:solidFill>
                    </a:lnR>
                    <a:lnT w="12700" cmpd="sng">
                      <a:solidFill>
                        <a:srgbClr val="000066"/>
                      </a:solidFill>
                    </a:lnT>
                    <a:lnB w="12700" cap="flat" cmpd="sng" algn="ctr">
                      <a:solidFill>
                        <a:srgbClr val="000066"/>
                      </a:solidFill>
                      <a:prstDash val="solid"/>
                      <a:round/>
                      <a:headEnd type="none" w="med" len="med"/>
                      <a:tailEnd type="none" w="med" len="med"/>
                    </a:lnB>
                    <a:lnTlToBr w="12700" cmpd="sng">
                      <a:noFill/>
                      <a:prstDash val="solid"/>
                    </a:lnTlToBr>
                    <a:lnBlToTr w="12700" cmpd="sng">
                      <a:noFill/>
                      <a:prstDash val="solid"/>
                    </a:lnBlToTr>
                    <a:noFill/>
                  </a:tcPr>
                </a:tc>
              </a:tr>
              <a:tr h="800100">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3200" smtClean="0">
                          <a:latin typeface="Cambria" panose="02040503050406030204" pitchFamily="18" charset="0"/>
                        </a:rPr>
                        <a:t>0</a:t>
                      </a:r>
                      <a:endParaRPr lang="en-US" sz="3200">
                        <a:latin typeface="Cambria" panose="02040503050406030204" pitchFamily="18" charset="0"/>
                      </a:endParaRPr>
                    </a:p>
                  </a:txBody>
                  <a:tcPr marL="100771" marR="100771" anchor="ctr">
                    <a:lnL w="12700" cmpd="sng">
                      <a:noFill/>
                    </a:lnL>
                    <a:lnR w="12700" cmpd="sng">
                      <a:noFill/>
                    </a:lnR>
                    <a:lnT w="12700" cap="flat" cmpd="sng" algn="ctr">
                      <a:solidFill>
                        <a:srgbClr val="000066"/>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3200" smtClean="0">
                          <a:latin typeface="Cambria" panose="02040503050406030204" pitchFamily="18" charset="0"/>
                        </a:rPr>
                        <a:t>1</a:t>
                      </a:r>
                      <a:endParaRPr lang="en-US" sz="3200">
                        <a:latin typeface="Cambria" panose="02040503050406030204" pitchFamily="18" charset="0"/>
                      </a:endParaRPr>
                    </a:p>
                  </a:txBody>
                  <a:tcPr marL="100771" marR="100771" anchor="ctr">
                    <a:lnL w="12700" cmpd="sng">
                      <a:noFill/>
                    </a:lnL>
                    <a:lnR w="12700" cmpd="sng">
                      <a:noFill/>
                    </a:lnR>
                    <a:lnT w="12700" cap="flat" cmpd="sng" algn="ctr">
                      <a:solidFill>
                        <a:srgbClr val="000066"/>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3200" smtClean="0">
                          <a:latin typeface="Cambria" panose="02040503050406030204" pitchFamily="18" charset="0"/>
                        </a:rPr>
                        <a:t>2</a:t>
                      </a:r>
                      <a:endParaRPr lang="en-US" sz="3200">
                        <a:latin typeface="Cambria" panose="02040503050406030204" pitchFamily="18" charset="0"/>
                      </a:endParaRPr>
                    </a:p>
                  </a:txBody>
                  <a:tcPr marL="100771" marR="100771" anchor="ctr">
                    <a:lnL w="12700" cmpd="sng">
                      <a:noFill/>
                    </a:lnL>
                    <a:lnR w="12700" cmpd="sng">
                      <a:noFill/>
                    </a:lnR>
                    <a:lnT w="12700" cap="flat" cmpd="sng" algn="ctr">
                      <a:solidFill>
                        <a:srgbClr val="000066"/>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3200" smtClean="0">
                          <a:latin typeface="Cambria" panose="02040503050406030204" pitchFamily="18" charset="0"/>
                        </a:rPr>
                        <a:t>3</a:t>
                      </a:r>
                      <a:endParaRPr lang="en-US" sz="3200">
                        <a:latin typeface="Cambria" panose="02040503050406030204" pitchFamily="18" charset="0"/>
                      </a:endParaRPr>
                    </a:p>
                  </a:txBody>
                  <a:tcPr marL="100771" marR="100771" anchor="ctr">
                    <a:lnL w="12700" cmpd="sng">
                      <a:noFill/>
                    </a:lnL>
                    <a:lnR w="12700" cmpd="sng">
                      <a:noFill/>
                    </a:lnR>
                    <a:lnT w="12700" cap="flat" cmpd="sng" algn="ctr">
                      <a:solidFill>
                        <a:srgbClr val="000066"/>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3200" smtClean="0">
                          <a:latin typeface="Cambria" panose="02040503050406030204" pitchFamily="18" charset="0"/>
                        </a:rPr>
                        <a:t>4</a:t>
                      </a:r>
                      <a:endParaRPr lang="en-US" sz="3200">
                        <a:latin typeface="Cambria" panose="02040503050406030204" pitchFamily="18" charset="0"/>
                      </a:endParaRPr>
                    </a:p>
                  </a:txBody>
                  <a:tcPr marL="100771" marR="100771" anchor="ctr">
                    <a:lnL w="12700" cmpd="sng">
                      <a:noFill/>
                    </a:lnL>
                    <a:lnR w="12700" cmpd="sng">
                      <a:noFill/>
                    </a:lnR>
                    <a:lnT w="12700" cap="flat" cmpd="sng" algn="ctr">
                      <a:solidFill>
                        <a:srgbClr val="000066"/>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
        <p:nvSpPr>
          <p:cNvPr id="13" name="TextBox 12"/>
          <p:cNvSpPr txBox="1"/>
          <p:nvPr/>
        </p:nvSpPr>
        <p:spPr>
          <a:xfrm>
            <a:off x="561504" y="1828800"/>
            <a:ext cx="4267200" cy="584775"/>
          </a:xfrm>
          <a:prstGeom prst="rect">
            <a:avLst/>
          </a:prstGeom>
          <a:noFill/>
        </p:spPr>
        <p:txBody>
          <a:bodyPr wrap="square" rtlCol="0">
            <a:spAutoFit/>
          </a:bodyPr>
          <a:lstStyle/>
          <a:p>
            <a:r>
              <a:rPr lang="en-US" sz="3200" smtClean="0">
                <a:solidFill>
                  <a:srgbClr val="000066"/>
                </a:solidFill>
                <a:latin typeface="Cambria" panose="02040503050406030204" pitchFamily="18" charset="0"/>
              </a:rPr>
              <a:t>Mảng các từ:</a:t>
            </a:r>
            <a:endParaRPr lang="en-US" sz="3200">
              <a:solidFill>
                <a:srgbClr val="000066"/>
              </a:solidFill>
              <a:latin typeface="Cambria" panose="02040503050406030204" pitchFamily="18" charset="0"/>
            </a:endParaRPr>
          </a:p>
        </p:txBody>
      </p:sp>
      <p:sp>
        <p:nvSpPr>
          <p:cNvPr id="14" name="TextBox 13"/>
          <p:cNvSpPr txBox="1"/>
          <p:nvPr/>
        </p:nvSpPr>
        <p:spPr>
          <a:xfrm>
            <a:off x="443022" y="4215825"/>
            <a:ext cx="3767185" cy="584775"/>
          </a:xfrm>
          <a:prstGeom prst="rect">
            <a:avLst/>
          </a:prstGeom>
          <a:noFill/>
        </p:spPr>
        <p:txBody>
          <a:bodyPr wrap="none" rtlCol="0">
            <a:spAutoFit/>
          </a:bodyPr>
          <a:lstStyle/>
          <a:p>
            <a:r>
              <a:rPr lang="en-US" sz="3200" smtClean="0">
                <a:solidFill>
                  <a:srgbClr val="000066"/>
                </a:solidFill>
                <a:latin typeface="Cambria" panose="02040503050406030204" pitchFamily="18" charset="0"/>
              </a:rPr>
              <a:t>Mảng các số nguyên:</a:t>
            </a:r>
            <a:endParaRPr lang="en-US" sz="3200">
              <a:solidFill>
                <a:srgbClr val="000066"/>
              </a:solidFill>
              <a:latin typeface="Cambria" panose="02040503050406030204" pitchFamily="18" charset="0"/>
            </a:endParaRPr>
          </a:p>
        </p:txBody>
      </p:sp>
      <p:sp>
        <p:nvSpPr>
          <p:cNvPr id="15" name="Oval 14"/>
          <p:cNvSpPr/>
          <p:nvPr/>
        </p:nvSpPr>
        <p:spPr>
          <a:xfrm>
            <a:off x="1171104" y="5105400"/>
            <a:ext cx="685800" cy="685800"/>
          </a:xfrm>
          <a:prstGeom prst="ellipse">
            <a:avLst/>
          </a:prstGeom>
          <a:gradFill rotWithShape="1">
            <a:gsLst>
              <a:gs pos="0">
                <a:srgbClr val="2045AE">
                  <a:shade val="51000"/>
                  <a:satMod val="130000"/>
                </a:srgbClr>
              </a:gs>
              <a:gs pos="80000">
                <a:srgbClr val="2045AE">
                  <a:shade val="93000"/>
                  <a:satMod val="130000"/>
                </a:srgbClr>
              </a:gs>
              <a:gs pos="100000">
                <a:srgbClr val="2045AE">
                  <a:shade val="94000"/>
                  <a:satMod val="135000"/>
                </a:srgbClr>
              </a:gs>
            </a:gsLst>
            <a:lin ang="16200000" scaled="0"/>
          </a:gradFill>
          <a:ln w="9525" cap="flat" cmpd="sng" algn="ctr">
            <a:solidFill>
              <a:srgbClr val="2045AE">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smtClean="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Cambria" panose="02040503050406030204" pitchFamily="18" charset="0"/>
              </a:rPr>
              <a:t>4</a:t>
            </a:r>
          </a:p>
        </p:txBody>
      </p:sp>
      <p:sp>
        <p:nvSpPr>
          <p:cNvPr id="16" name="Oval 15"/>
          <p:cNvSpPr/>
          <p:nvPr/>
        </p:nvSpPr>
        <p:spPr>
          <a:xfrm>
            <a:off x="1933104" y="5105400"/>
            <a:ext cx="685800" cy="685800"/>
          </a:xfrm>
          <a:prstGeom prst="ellipse">
            <a:avLst/>
          </a:prstGeom>
          <a:gradFill rotWithShape="1">
            <a:gsLst>
              <a:gs pos="0">
                <a:srgbClr val="2045AE">
                  <a:shade val="51000"/>
                  <a:satMod val="130000"/>
                </a:srgbClr>
              </a:gs>
              <a:gs pos="80000">
                <a:srgbClr val="2045AE">
                  <a:shade val="93000"/>
                  <a:satMod val="130000"/>
                </a:srgbClr>
              </a:gs>
              <a:gs pos="100000">
                <a:srgbClr val="2045AE">
                  <a:shade val="94000"/>
                  <a:satMod val="135000"/>
                </a:srgbClr>
              </a:gs>
            </a:gsLst>
            <a:lin ang="16200000" scaled="0"/>
          </a:gradFill>
          <a:ln w="9525" cap="flat" cmpd="sng" algn="ctr">
            <a:solidFill>
              <a:srgbClr val="2045AE">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smtClean="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Cambria" panose="02040503050406030204" pitchFamily="18" charset="0"/>
              </a:rPr>
              <a:t>0</a:t>
            </a:r>
          </a:p>
        </p:txBody>
      </p:sp>
      <p:sp>
        <p:nvSpPr>
          <p:cNvPr id="17" name="Oval 16"/>
          <p:cNvSpPr/>
          <p:nvPr/>
        </p:nvSpPr>
        <p:spPr>
          <a:xfrm>
            <a:off x="2695104" y="5105400"/>
            <a:ext cx="685800" cy="685800"/>
          </a:xfrm>
          <a:prstGeom prst="ellipse">
            <a:avLst/>
          </a:prstGeom>
          <a:gradFill rotWithShape="1">
            <a:gsLst>
              <a:gs pos="0">
                <a:srgbClr val="2045AE">
                  <a:shade val="51000"/>
                  <a:satMod val="130000"/>
                </a:srgbClr>
              </a:gs>
              <a:gs pos="80000">
                <a:srgbClr val="2045AE">
                  <a:shade val="93000"/>
                  <a:satMod val="130000"/>
                </a:srgbClr>
              </a:gs>
              <a:gs pos="100000">
                <a:srgbClr val="2045AE">
                  <a:shade val="94000"/>
                  <a:satMod val="135000"/>
                </a:srgbClr>
              </a:gs>
            </a:gsLst>
            <a:lin ang="16200000" scaled="0"/>
          </a:gradFill>
          <a:ln w="9525" cap="flat" cmpd="sng" algn="ctr">
            <a:solidFill>
              <a:srgbClr val="2045AE">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smtClean="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Cambria" panose="02040503050406030204" pitchFamily="18" charset="0"/>
              </a:rPr>
              <a:t>6</a:t>
            </a:r>
          </a:p>
        </p:txBody>
      </p:sp>
      <p:sp>
        <p:nvSpPr>
          <p:cNvPr id="18" name="Oval 17"/>
          <p:cNvSpPr/>
          <p:nvPr/>
        </p:nvSpPr>
        <p:spPr>
          <a:xfrm>
            <a:off x="3505200" y="5105400"/>
            <a:ext cx="685800" cy="685800"/>
          </a:xfrm>
          <a:prstGeom prst="ellipse">
            <a:avLst/>
          </a:prstGeom>
          <a:gradFill rotWithShape="1">
            <a:gsLst>
              <a:gs pos="0">
                <a:srgbClr val="2045AE">
                  <a:shade val="51000"/>
                  <a:satMod val="130000"/>
                </a:srgbClr>
              </a:gs>
              <a:gs pos="80000">
                <a:srgbClr val="2045AE">
                  <a:shade val="93000"/>
                  <a:satMod val="130000"/>
                </a:srgbClr>
              </a:gs>
              <a:gs pos="100000">
                <a:srgbClr val="2045AE">
                  <a:shade val="94000"/>
                  <a:satMod val="135000"/>
                </a:srgbClr>
              </a:gs>
            </a:gsLst>
            <a:lin ang="16200000" scaled="0"/>
          </a:gradFill>
          <a:ln w="9525" cap="flat" cmpd="sng" algn="ctr">
            <a:solidFill>
              <a:srgbClr val="2045AE">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smtClean="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Cambria" panose="02040503050406030204" pitchFamily="18" charset="0"/>
              </a:rPr>
              <a:t>1</a:t>
            </a:r>
          </a:p>
        </p:txBody>
      </p:sp>
      <p:sp>
        <p:nvSpPr>
          <p:cNvPr id="19" name="Oval 18"/>
          <p:cNvSpPr/>
          <p:nvPr/>
        </p:nvSpPr>
        <p:spPr>
          <a:xfrm>
            <a:off x="4267200" y="5105400"/>
            <a:ext cx="685800" cy="685800"/>
          </a:xfrm>
          <a:prstGeom prst="ellipse">
            <a:avLst/>
          </a:prstGeom>
          <a:gradFill rotWithShape="1">
            <a:gsLst>
              <a:gs pos="0">
                <a:srgbClr val="2045AE">
                  <a:shade val="51000"/>
                  <a:satMod val="130000"/>
                </a:srgbClr>
              </a:gs>
              <a:gs pos="80000">
                <a:srgbClr val="2045AE">
                  <a:shade val="93000"/>
                  <a:satMod val="130000"/>
                </a:srgbClr>
              </a:gs>
              <a:gs pos="100000">
                <a:srgbClr val="2045AE">
                  <a:shade val="94000"/>
                  <a:satMod val="135000"/>
                </a:srgbClr>
              </a:gs>
            </a:gsLst>
            <a:lin ang="16200000" scaled="0"/>
          </a:gradFill>
          <a:ln w="9525" cap="flat" cmpd="sng" algn="ctr">
            <a:solidFill>
              <a:srgbClr val="2045AE">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smtClean="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Cambria" panose="02040503050406030204" pitchFamily="18" charset="0"/>
              </a:rPr>
              <a:t>1</a:t>
            </a:r>
          </a:p>
        </p:txBody>
      </p:sp>
      <p:sp>
        <p:nvSpPr>
          <p:cNvPr id="20" name="Oval 19"/>
          <p:cNvSpPr/>
          <p:nvPr/>
        </p:nvSpPr>
        <p:spPr>
          <a:xfrm>
            <a:off x="5029200" y="5105400"/>
            <a:ext cx="685800" cy="685800"/>
          </a:xfrm>
          <a:prstGeom prst="ellipse">
            <a:avLst/>
          </a:prstGeom>
          <a:gradFill rotWithShape="1">
            <a:gsLst>
              <a:gs pos="0">
                <a:srgbClr val="2045AE">
                  <a:shade val="51000"/>
                  <a:satMod val="130000"/>
                </a:srgbClr>
              </a:gs>
              <a:gs pos="80000">
                <a:srgbClr val="2045AE">
                  <a:shade val="93000"/>
                  <a:satMod val="130000"/>
                </a:srgbClr>
              </a:gs>
              <a:gs pos="100000">
                <a:srgbClr val="2045AE">
                  <a:shade val="94000"/>
                  <a:satMod val="135000"/>
                </a:srgbClr>
              </a:gs>
            </a:gsLst>
            <a:lin ang="16200000" scaled="0"/>
          </a:gradFill>
          <a:ln w="9525" cap="flat" cmpd="sng" algn="ctr">
            <a:solidFill>
              <a:srgbClr val="2045AE">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smtClean="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Cambria" panose="02040503050406030204" pitchFamily="18" charset="0"/>
              </a:rPr>
              <a:t>2</a:t>
            </a:r>
          </a:p>
        </p:txBody>
      </p:sp>
      <p:sp>
        <p:nvSpPr>
          <p:cNvPr id="21" name="Oval 20"/>
          <p:cNvSpPr/>
          <p:nvPr/>
        </p:nvSpPr>
        <p:spPr>
          <a:xfrm>
            <a:off x="5867400" y="5105400"/>
            <a:ext cx="685800" cy="685800"/>
          </a:xfrm>
          <a:prstGeom prst="ellipse">
            <a:avLst/>
          </a:prstGeom>
          <a:gradFill rotWithShape="1">
            <a:gsLst>
              <a:gs pos="0">
                <a:srgbClr val="2045AE">
                  <a:shade val="51000"/>
                  <a:satMod val="130000"/>
                </a:srgbClr>
              </a:gs>
              <a:gs pos="80000">
                <a:srgbClr val="2045AE">
                  <a:shade val="93000"/>
                  <a:satMod val="130000"/>
                </a:srgbClr>
              </a:gs>
              <a:gs pos="100000">
                <a:srgbClr val="2045AE">
                  <a:shade val="94000"/>
                  <a:satMod val="135000"/>
                </a:srgbClr>
              </a:gs>
            </a:gsLst>
            <a:lin ang="16200000" scaled="0"/>
          </a:gradFill>
          <a:ln w="9525" cap="flat" cmpd="sng" algn="ctr">
            <a:solidFill>
              <a:srgbClr val="2045AE">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smtClean="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Cambria" panose="02040503050406030204" pitchFamily="18" charset="0"/>
              </a:rPr>
              <a:t>8</a:t>
            </a:r>
          </a:p>
        </p:txBody>
      </p:sp>
      <p:sp>
        <p:nvSpPr>
          <p:cNvPr id="22" name="Oval 21"/>
          <p:cNvSpPr/>
          <p:nvPr/>
        </p:nvSpPr>
        <p:spPr>
          <a:xfrm>
            <a:off x="6629400" y="5105400"/>
            <a:ext cx="685800" cy="685800"/>
          </a:xfrm>
          <a:prstGeom prst="ellipse">
            <a:avLst/>
          </a:prstGeom>
          <a:gradFill rotWithShape="1">
            <a:gsLst>
              <a:gs pos="0">
                <a:srgbClr val="2045AE">
                  <a:shade val="51000"/>
                  <a:satMod val="130000"/>
                </a:srgbClr>
              </a:gs>
              <a:gs pos="80000">
                <a:srgbClr val="2045AE">
                  <a:shade val="93000"/>
                  <a:satMod val="130000"/>
                </a:srgbClr>
              </a:gs>
              <a:gs pos="100000">
                <a:srgbClr val="2045AE">
                  <a:shade val="94000"/>
                  <a:satMod val="135000"/>
                </a:srgbClr>
              </a:gs>
            </a:gsLst>
            <a:lin ang="16200000" scaled="0"/>
          </a:gradFill>
          <a:ln w="9525" cap="flat" cmpd="sng" algn="ctr">
            <a:solidFill>
              <a:srgbClr val="2045AE">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smtClean="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Cambria" panose="02040503050406030204" pitchFamily="18" charset="0"/>
              </a:rPr>
              <a:t>9</a:t>
            </a:r>
          </a:p>
        </p:txBody>
      </p:sp>
      <p:sp>
        <p:nvSpPr>
          <p:cNvPr id="23" name="TextBox 22"/>
          <p:cNvSpPr txBox="1"/>
          <p:nvPr/>
        </p:nvSpPr>
        <p:spPr>
          <a:xfrm>
            <a:off x="1323504" y="5867400"/>
            <a:ext cx="381000" cy="584775"/>
          </a:xfrm>
          <a:prstGeom prst="rect">
            <a:avLst/>
          </a:prstGeom>
          <a:noFill/>
        </p:spPr>
        <p:txBody>
          <a:bodyPr wrap="square" rtlCol="0">
            <a:spAutoFit/>
          </a:bodyPr>
          <a:lstStyle/>
          <a:p>
            <a:r>
              <a:rPr lang="en-US" sz="3200" smtClean="0">
                <a:solidFill>
                  <a:srgbClr val="000066"/>
                </a:solidFill>
                <a:latin typeface="Cambria" panose="02040503050406030204" pitchFamily="18" charset="0"/>
              </a:rPr>
              <a:t>0</a:t>
            </a:r>
            <a:endParaRPr lang="en-US" sz="3200">
              <a:solidFill>
                <a:srgbClr val="000066"/>
              </a:solidFill>
              <a:latin typeface="Cambria" panose="02040503050406030204" pitchFamily="18" charset="0"/>
            </a:endParaRPr>
          </a:p>
        </p:txBody>
      </p:sp>
      <p:sp>
        <p:nvSpPr>
          <p:cNvPr id="24" name="TextBox 23"/>
          <p:cNvSpPr txBox="1"/>
          <p:nvPr/>
        </p:nvSpPr>
        <p:spPr>
          <a:xfrm>
            <a:off x="2085504" y="5867400"/>
            <a:ext cx="381000" cy="584775"/>
          </a:xfrm>
          <a:prstGeom prst="rect">
            <a:avLst/>
          </a:prstGeom>
          <a:noFill/>
        </p:spPr>
        <p:txBody>
          <a:bodyPr wrap="square" rtlCol="0">
            <a:spAutoFit/>
          </a:bodyPr>
          <a:lstStyle/>
          <a:p>
            <a:r>
              <a:rPr lang="en-US" sz="3200" smtClean="0">
                <a:solidFill>
                  <a:srgbClr val="000066"/>
                </a:solidFill>
                <a:latin typeface="Cambria" panose="02040503050406030204" pitchFamily="18" charset="0"/>
              </a:rPr>
              <a:t>1</a:t>
            </a:r>
            <a:endParaRPr lang="en-US" sz="3200">
              <a:solidFill>
                <a:srgbClr val="000066"/>
              </a:solidFill>
              <a:latin typeface="Cambria" panose="02040503050406030204" pitchFamily="18" charset="0"/>
            </a:endParaRPr>
          </a:p>
        </p:txBody>
      </p:sp>
      <p:sp>
        <p:nvSpPr>
          <p:cNvPr id="25" name="TextBox 24"/>
          <p:cNvSpPr txBox="1"/>
          <p:nvPr/>
        </p:nvSpPr>
        <p:spPr>
          <a:xfrm>
            <a:off x="2847504" y="5867401"/>
            <a:ext cx="381000" cy="584774"/>
          </a:xfrm>
          <a:prstGeom prst="rect">
            <a:avLst/>
          </a:prstGeom>
          <a:noFill/>
        </p:spPr>
        <p:txBody>
          <a:bodyPr wrap="square" rtlCol="0">
            <a:spAutoFit/>
          </a:bodyPr>
          <a:lstStyle/>
          <a:p>
            <a:r>
              <a:rPr lang="en-US" sz="3200" smtClean="0">
                <a:solidFill>
                  <a:srgbClr val="000066"/>
                </a:solidFill>
                <a:latin typeface="Cambria" panose="02040503050406030204" pitchFamily="18" charset="0"/>
              </a:rPr>
              <a:t>2</a:t>
            </a:r>
            <a:endParaRPr lang="en-US" sz="3200">
              <a:solidFill>
                <a:srgbClr val="000066"/>
              </a:solidFill>
              <a:latin typeface="Cambria" panose="02040503050406030204" pitchFamily="18" charset="0"/>
            </a:endParaRPr>
          </a:p>
        </p:txBody>
      </p:sp>
      <p:sp>
        <p:nvSpPr>
          <p:cNvPr id="26" name="TextBox 25"/>
          <p:cNvSpPr txBox="1"/>
          <p:nvPr/>
        </p:nvSpPr>
        <p:spPr>
          <a:xfrm>
            <a:off x="3609504" y="5867400"/>
            <a:ext cx="381000" cy="584774"/>
          </a:xfrm>
          <a:prstGeom prst="rect">
            <a:avLst/>
          </a:prstGeom>
          <a:noFill/>
        </p:spPr>
        <p:txBody>
          <a:bodyPr wrap="square" rtlCol="0">
            <a:spAutoFit/>
          </a:bodyPr>
          <a:lstStyle/>
          <a:p>
            <a:r>
              <a:rPr lang="en-US" sz="3200" smtClean="0">
                <a:solidFill>
                  <a:srgbClr val="000066"/>
                </a:solidFill>
                <a:latin typeface="Cambria" panose="02040503050406030204" pitchFamily="18" charset="0"/>
              </a:rPr>
              <a:t>3</a:t>
            </a:r>
            <a:endParaRPr lang="en-US" sz="3200">
              <a:solidFill>
                <a:srgbClr val="000066"/>
              </a:solidFill>
              <a:latin typeface="Cambria" panose="02040503050406030204" pitchFamily="18" charset="0"/>
            </a:endParaRPr>
          </a:p>
        </p:txBody>
      </p:sp>
      <p:sp>
        <p:nvSpPr>
          <p:cNvPr id="27" name="TextBox 26"/>
          <p:cNvSpPr txBox="1"/>
          <p:nvPr/>
        </p:nvSpPr>
        <p:spPr>
          <a:xfrm>
            <a:off x="4371504" y="5867400"/>
            <a:ext cx="381000" cy="584774"/>
          </a:xfrm>
          <a:prstGeom prst="rect">
            <a:avLst/>
          </a:prstGeom>
          <a:noFill/>
        </p:spPr>
        <p:txBody>
          <a:bodyPr wrap="square" rtlCol="0">
            <a:spAutoFit/>
          </a:bodyPr>
          <a:lstStyle/>
          <a:p>
            <a:r>
              <a:rPr lang="en-US" sz="3200" smtClean="0">
                <a:solidFill>
                  <a:srgbClr val="000066"/>
                </a:solidFill>
                <a:latin typeface="Cambria" panose="02040503050406030204" pitchFamily="18" charset="0"/>
              </a:rPr>
              <a:t>4</a:t>
            </a:r>
            <a:endParaRPr lang="en-US" sz="3200">
              <a:solidFill>
                <a:srgbClr val="000066"/>
              </a:solidFill>
              <a:latin typeface="Cambria" panose="02040503050406030204" pitchFamily="18" charset="0"/>
            </a:endParaRPr>
          </a:p>
        </p:txBody>
      </p:sp>
      <p:sp>
        <p:nvSpPr>
          <p:cNvPr id="28" name="TextBox 27"/>
          <p:cNvSpPr txBox="1"/>
          <p:nvPr/>
        </p:nvSpPr>
        <p:spPr>
          <a:xfrm>
            <a:off x="5133504" y="5867400"/>
            <a:ext cx="381000" cy="584774"/>
          </a:xfrm>
          <a:prstGeom prst="rect">
            <a:avLst/>
          </a:prstGeom>
          <a:noFill/>
        </p:spPr>
        <p:txBody>
          <a:bodyPr wrap="square" rtlCol="0">
            <a:spAutoFit/>
          </a:bodyPr>
          <a:lstStyle/>
          <a:p>
            <a:r>
              <a:rPr lang="en-US" sz="3200" smtClean="0">
                <a:solidFill>
                  <a:srgbClr val="000066"/>
                </a:solidFill>
                <a:latin typeface="Cambria" panose="02040503050406030204" pitchFamily="18" charset="0"/>
              </a:rPr>
              <a:t>5</a:t>
            </a:r>
            <a:endParaRPr lang="en-US" sz="3200">
              <a:solidFill>
                <a:srgbClr val="000066"/>
              </a:solidFill>
              <a:latin typeface="Cambria" panose="02040503050406030204" pitchFamily="18" charset="0"/>
            </a:endParaRPr>
          </a:p>
        </p:txBody>
      </p:sp>
      <p:sp>
        <p:nvSpPr>
          <p:cNvPr id="29" name="TextBox 28"/>
          <p:cNvSpPr txBox="1"/>
          <p:nvPr/>
        </p:nvSpPr>
        <p:spPr>
          <a:xfrm>
            <a:off x="5895504" y="5867400"/>
            <a:ext cx="381000" cy="584774"/>
          </a:xfrm>
          <a:prstGeom prst="rect">
            <a:avLst/>
          </a:prstGeom>
          <a:noFill/>
        </p:spPr>
        <p:txBody>
          <a:bodyPr wrap="square" rtlCol="0">
            <a:spAutoFit/>
          </a:bodyPr>
          <a:lstStyle/>
          <a:p>
            <a:r>
              <a:rPr lang="en-US" sz="3200" smtClean="0">
                <a:solidFill>
                  <a:srgbClr val="000066"/>
                </a:solidFill>
                <a:latin typeface="Cambria" panose="02040503050406030204" pitchFamily="18" charset="0"/>
              </a:rPr>
              <a:t>6</a:t>
            </a:r>
            <a:endParaRPr lang="en-US" sz="3200">
              <a:solidFill>
                <a:srgbClr val="000066"/>
              </a:solidFill>
              <a:latin typeface="Cambria" panose="02040503050406030204" pitchFamily="18" charset="0"/>
            </a:endParaRPr>
          </a:p>
        </p:txBody>
      </p:sp>
      <p:sp>
        <p:nvSpPr>
          <p:cNvPr id="30" name="TextBox 29"/>
          <p:cNvSpPr txBox="1"/>
          <p:nvPr/>
        </p:nvSpPr>
        <p:spPr>
          <a:xfrm>
            <a:off x="6657504" y="5867400"/>
            <a:ext cx="381000" cy="584774"/>
          </a:xfrm>
          <a:prstGeom prst="rect">
            <a:avLst/>
          </a:prstGeom>
          <a:noFill/>
        </p:spPr>
        <p:txBody>
          <a:bodyPr wrap="square" rtlCol="0">
            <a:spAutoFit/>
          </a:bodyPr>
          <a:lstStyle/>
          <a:p>
            <a:r>
              <a:rPr lang="en-US" sz="3200" smtClean="0">
                <a:solidFill>
                  <a:srgbClr val="000066"/>
                </a:solidFill>
                <a:latin typeface="Cambria" panose="02040503050406030204" pitchFamily="18" charset="0"/>
              </a:rPr>
              <a:t>7</a:t>
            </a:r>
            <a:endParaRPr lang="en-US" sz="3200">
              <a:solidFill>
                <a:srgbClr val="000066"/>
              </a:solidFill>
              <a:latin typeface="Cambria" panose="02040503050406030204" pitchFamily="18" charset="0"/>
            </a:endParaRPr>
          </a:p>
        </p:txBody>
      </p:sp>
      <p:sp>
        <p:nvSpPr>
          <p:cNvPr id="31" name="TextBox 30"/>
          <p:cNvSpPr txBox="1"/>
          <p:nvPr/>
        </p:nvSpPr>
        <p:spPr>
          <a:xfrm>
            <a:off x="460890" y="1113838"/>
            <a:ext cx="4267200" cy="584775"/>
          </a:xfrm>
          <a:prstGeom prst="rect">
            <a:avLst/>
          </a:prstGeom>
          <a:noFill/>
        </p:spPr>
        <p:txBody>
          <a:bodyPr wrap="square" rtlCol="0">
            <a:spAutoFit/>
          </a:bodyPr>
          <a:lstStyle/>
          <a:p>
            <a:r>
              <a:rPr lang="en-US" sz="3200" smtClean="0">
                <a:solidFill>
                  <a:srgbClr val="000066"/>
                </a:solidFill>
                <a:latin typeface="Cambria" panose="02040503050406030204" pitchFamily="18" charset="0"/>
              </a:rPr>
              <a:t>Ví dụ về mảng:</a:t>
            </a:r>
            <a:endParaRPr lang="en-US" sz="3200">
              <a:solidFill>
                <a:srgbClr val="000066"/>
              </a:solidFill>
              <a:latin typeface="Cambria" panose="02040503050406030204" pitchFamily="18" charset="0"/>
            </a:endParaRPr>
          </a:p>
        </p:txBody>
      </p:sp>
      <p:graphicFrame>
        <p:nvGraphicFramePr>
          <p:cNvPr id="8" name="Table 7"/>
          <p:cNvGraphicFramePr>
            <a:graphicFrameLocks noGrp="1"/>
          </p:cNvGraphicFramePr>
          <p:nvPr>
            <p:extLst/>
          </p:nvPr>
        </p:nvGraphicFramePr>
        <p:xfrm>
          <a:off x="1082064" y="5105400"/>
          <a:ext cx="6274080" cy="685800"/>
        </p:xfrm>
        <a:graphic>
          <a:graphicData uri="http://schemas.openxmlformats.org/drawingml/2006/table">
            <a:tbl>
              <a:tblPr firstRow="1" bandRow="1">
                <a:tableStyleId>{5C22544A-7EE6-4342-B048-85BDC9FD1C3A}</a:tableStyleId>
              </a:tblPr>
              <a:tblGrid>
                <a:gridCol w="784260"/>
                <a:gridCol w="784260"/>
                <a:gridCol w="784260"/>
                <a:gridCol w="784260"/>
                <a:gridCol w="784260"/>
                <a:gridCol w="784260"/>
                <a:gridCol w="784260"/>
                <a:gridCol w="784260"/>
              </a:tblGrid>
              <a:tr h="6858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1730733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Khai báo Mảng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2" name="Content Placeholder 2"/>
          <p:cNvSpPr txBox="1">
            <a:spLocks/>
          </p:cNvSpPr>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3200" b="0" i="0" u="none" strike="noStrike" kern="0" cap="none" spc="0" normalizeH="0" baseline="0" noProof="0" smtClean="0">
                <a:ln>
                  <a:noFill/>
                </a:ln>
                <a:solidFill>
                  <a:srgbClr val="FF0000"/>
                </a:solidFill>
                <a:effectLst/>
                <a:uLnTx/>
                <a:uFillTx/>
                <a:latin typeface="Cambria" panose="02040503050406030204" pitchFamily="18" charset="0"/>
              </a:rPr>
              <a:t>KiểuDữLiệu</a:t>
            </a:r>
            <a:r>
              <a:rPr kumimoji="0" lang="en-US" sz="3200" b="0" i="0" u="none" strike="noStrike" kern="0" cap="none" spc="0" normalizeH="0" baseline="0" noProof="0" smtClean="0">
                <a:ln>
                  <a:noFill/>
                </a:ln>
                <a:solidFill>
                  <a:srgbClr val="002060"/>
                </a:solidFill>
                <a:effectLst/>
                <a:uLnTx/>
                <a:uFillTx/>
                <a:latin typeface="Cambria" panose="02040503050406030204" pitchFamily="18" charset="0"/>
              </a:rPr>
              <a:t>[]   tênMảng;</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3200" b="0" i="0" u="none" strike="noStrike" kern="0" cap="none" spc="0" normalizeH="0" baseline="0" noProof="0" smtClean="0">
                <a:ln>
                  <a:noFill/>
                </a:ln>
                <a:solidFill>
                  <a:srgbClr val="002060"/>
                </a:solidFill>
                <a:effectLst/>
                <a:uLnTx/>
                <a:uFillTx/>
                <a:latin typeface="Cambria" panose="02040503050406030204" pitchFamily="18" charset="0"/>
              </a:rPr>
              <a:t>Ví dụ</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sz="2800" b="0" i="0" u="none" strike="noStrike" kern="0" cap="none" spc="0" normalizeH="0" baseline="0" noProof="0" smtClean="0">
                <a:ln>
                  <a:noFill/>
                </a:ln>
                <a:solidFill>
                  <a:srgbClr val="FF0000"/>
                </a:solidFill>
                <a:effectLst/>
                <a:uLnTx/>
                <a:uFillTx/>
                <a:latin typeface="Cambria" panose="02040503050406030204" pitchFamily="18" charset="0"/>
              </a:rPr>
              <a:t>int</a:t>
            </a: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 bangDiem;</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sz="2800" b="0" i="0" u="none" strike="noStrike" kern="0" cap="none" spc="0" normalizeH="0" baseline="0" noProof="0" smtClean="0">
                <a:ln>
                  <a:noFill/>
                </a:ln>
                <a:solidFill>
                  <a:srgbClr val="FF0000"/>
                </a:solidFill>
                <a:effectLst/>
                <a:uLnTx/>
                <a:uFillTx/>
                <a:latin typeface="Cambria" panose="02040503050406030204" pitchFamily="18" charset="0"/>
              </a:rPr>
              <a:t>string</a:t>
            </a: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 loiNoi;</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sz="2800" b="0" i="0" u="none" strike="noStrike" kern="0" cap="none" spc="0" normalizeH="0" baseline="0" noProof="0" smtClean="0">
                <a:ln>
                  <a:noFill/>
                </a:ln>
                <a:solidFill>
                  <a:srgbClr val="FF0000"/>
                </a:solidFill>
                <a:effectLst/>
                <a:uLnTx/>
                <a:uFillTx/>
                <a:latin typeface="Cambria" panose="02040503050406030204" pitchFamily="18" charset="0"/>
              </a:rPr>
              <a:t>DateTime</a:t>
            </a: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 ngaySinh;</a:t>
            </a:r>
            <a:endParaRPr kumimoji="0" lang="en-US" sz="2800" b="0" i="0" u="none" strike="noStrike" kern="0" cap="none" spc="0" normalizeH="0" baseline="0" noProof="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31513558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Khởi tạo Mảng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Content Placeholder 2"/>
          <p:cNvSpPr txBox="1">
            <a:spLocks/>
          </p:cNvSpPr>
          <p:nvPr/>
        </p:nvSpPr>
        <p:spPr bwMode="auto">
          <a:xfrm>
            <a:off x="457200" y="10763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3200" b="0" i="0" u="none" strike="noStrike" kern="0" cap="none" spc="0" normalizeH="0" baseline="0" noProof="0" smtClean="0">
                <a:ln>
                  <a:noFill/>
                </a:ln>
                <a:solidFill>
                  <a:srgbClr val="002060"/>
                </a:solidFill>
                <a:effectLst/>
                <a:uLnTx/>
                <a:uFillTx/>
                <a:latin typeface="Cambria" panose="02040503050406030204" pitchFamily="18" charset="0"/>
              </a:rPr>
              <a:t>tenMang = new KieuDuLieu[soPhanTu]</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3200" b="0" i="0" u="none" strike="noStrike" kern="0" cap="none" spc="0" normalizeH="0" baseline="0" noProof="0" smtClean="0">
                <a:ln>
                  <a:noFill/>
                </a:ln>
                <a:solidFill>
                  <a:srgbClr val="002060"/>
                </a:solidFill>
                <a:effectLst/>
                <a:uLnTx/>
                <a:uFillTx/>
                <a:latin typeface="Cambria" panose="02040503050406030204" pitchFamily="18" charset="0"/>
              </a:rPr>
              <a:t>Ví dụ</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diem = new int[10];</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loiNoi = new string[20];</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ngaySinh = new DateTime[7];</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diemTB </a:t>
            </a: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 new float[5];</a:t>
            </a:r>
            <a:endParaRPr kumimoji="0" lang="en-US" sz="2800" b="0" i="0" u="none" strike="noStrike" kern="0" cap="none" spc="0" normalizeH="0" baseline="0" noProof="0">
              <a:ln>
                <a:noFill/>
              </a:ln>
              <a:solidFill>
                <a:srgbClr val="002060"/>
              </a:solidFill>
              <a:effectLst/>
              <a:uLnTx/>
              <a:uFillTx/>
              <a:latin typeface="Cambria" panose="02040503050406030204" pitchFamily="18" charset="0"/>
            </a:endParaRPr>
          </a:p>
        </p:txBody>
      </p:sp>
      <p:grpSp>
        <p:nvGrpSpPr>
          <p:cNvPr id="10" name="Group 9"/>
          <p:cNvGrpSpPr/>
          <p:nvPr/>
        </p:nvGrpSpPr>
        <p:grpSpPr>
          <a:xfrm>
            <a:off x="2362200" y="4800600"/>
            <a:ext cx="4191000" cy="990600"/>
            <a:chOff x="1447800" y="4800600"/>
            <a:chExt cx="4191000" cy="990600"/>
          </a:xfrm>
        </p:grpSpPr>
        <p:sp>
          <p:nvSpPr>
            <p:cNvPr id="11" name="Rectangle 4"/>
            <p:cNvSpPr>
              <a:spLocks noChangeArrowheads="1"/>
            </p:cNvSpPr>
            <p:nvPr/>
          </p:nvSpPr>
          <p:spPr bwMode="auto">
            <a:xfrm>
              <a:off x="1447800" y="4800600"/>
              <a:ext cx="533400" cy="457200"/>
            </a:xfrm>
            <a:prstGeom prst="rect">
              <a:avLst/>
            </a:prstGeom>
            <a:noFill/>
            <a:ln w="9525">
              <a:solidFill>
                <a:srgbClr val="000066"/>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smtClean="0">
                  <a:ln>
                    <a:noFill/>
                  </a:ln>
                  <a:solidFill>
                    <a:srgbClr val="000066"/>
                  </a:solidFill>
                  <a:effectLst/>
                  <a:uLnTx/>
                  <a:uFillTx/>
                  <a:latin typeface="Arial"/>
                </a:rPr>
                <a:t>0</a:t>
              </a:r>
            </a:p>
          </p:txBody>
        </p:sp>
        <p:sp>
          <p:nvSpPr>
            <p:cNvPr id="12" name="Rectangle 5"/>
            <p:cNvSpPr>
              <a:spLocks noChangeArrowheads="1"/>
            </p:cNvSpPr>
            <p:nvPr/>
          </p:nvSpPr>
          <p:spPr bwMode="auto">
            <a:xfrm>
              <a:off x="2362200" y="4800600"/>
              <a:ext cx="533400" cy="457200"/>
            </a:xfrm>
            <a:prstGeom prst="rect">
              <a:avLst/>
            </a:prstGeom>
            <a:noFill/>
            <a:ln w="9525">
              <a:solidFill>
                <a:srgbClr val="000066"/>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smtClean="0">
                  <a:ln>
                    <a:noFill/>
                  </a:ln>
                  <a:solidFill>
                    <a:srgbClr val="000066"/>
                  </a:solidFill>
                  <a:effectLst/>
                  <a:uLnTx/>
                  <a:uFillTx/>
                  <a:latin typeface="Arial"/>
                </a:rPr>
                <a:t>0</a:t>
              </a:r>
            </a:p>
          </p:txBody>
        </p:sp>
        <p:sp>
          <p:nvSpPr>
            <p:cNvPr id="13" name="Rectangle 6"/>
            <p:cNvSpPr>
              <a:spLocks noChangeArrowheads="1"/>
            </p:cNvSpPr>
            <p:nvPr/>
          </p:nvSpPr>
          <p:spPr bwMode="auto">
            <a:xfrm>
              <a:off x="5105400" y="4800600"/>
              <a:ext cx="533400" cy="457200"/>
            </a:xfrm>
            <a:prstGeom prst="rect">
              <a:avLst/>
            </a:prstGeom>
            <a:noFill/>
            <a:ln w="9525">
              <a:solidFill>
                <a:srgbClr val="000066"/>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smtClean="0">
                  <a:ln>
                    <a:noFill/>
                  </a:ln>
                  <a:solidFill>
                    <a:srgbClr val="000066"/>
                  </a:solidFill>
                  <a:effectLst/>
                  <a:uLnTx/>
                  <a:uFillTx/>
                  <a:latin typeface="Arial"/>
                </a:rPr>
                <a:t>0</a:t>
              </a:r>
            </a:p>
          </p:txBody>
        </p:sp>
        <p:sp>
          <p:nvSpPr>
            <p:cNvPr id="14" name="Rectangle 7"/>
            <p:cNvSpPr>
              <a:spLocks noChangeArrowheads="1"/>
            </p:cNvSpPr>
            <p:nvPr/>
          </p:nvSpPr>
          <p:spPr bwMode="auto">
            <a:xfrm>
              <a:off x="4191000" y="4800600"/>
              <a:ext cx="533400" cy="457200"/>
            </a:xfrm>
            <a:prstGeom prst="rect">
              <a:avLst/>
            </a:prstGeom>
            <a:noFill/>
            <a:ln w="9525">
              <a:solidFill>
                <a:srgbClr val="000066"/>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smtClean="0">
                  <a:ln>
                    <a:noFill/>
                  </a:ln>
                  <a:solidFill>
                    <a:srgbClr val="000066"/>
                  </a:solidFill>
                  <a:effectLst/>
                  <a:uLnTx/>
                  <a:uFillTx/>
                  <a:latin typeface="Arial"/>
                </a:rPr>
                <a:t>0</a:t>
              </a:r>
            </a:p>
          </p:txBody>
        </p:sp>
        <p:sp>
          <p:nvSpPr>
            <p:cNvPr id="15" name="Rectangle 8"/>
            <p:cNvSpPr>
              <a:spLocks noChangeArrowheads="1"/>
            </p:cNvSpPr>
            <p:nvPr/>
          </p:nvSpPr>
          <p:spPr bwMode="auto">
            <a:xfrm>
              <a:off x="3276600" y="4800600"/>
              <a:ext cx="533400" cy="457200"/>
            </a:xfrm>
            <a:prstGeom prst="rect">
              <a:avLst/>
            </a:prstGeom>
            <a:noFill/>
            <a:ln w="9525">
              <a:solidFill>
                <a:srgbClr val="000066"/>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smtClean="0">
                  <a:ln>
                    <a:noFill/>
                  </a:ln>
                  <a:solidFill>
                    <a:srgbClr val="000066"/>
                  </a:solidFill>
                  <a:effectLst/>
                  <a:uLnTx/>
                  <a:uFillTx/>
                  <a:latin typeface="Arial"/>
                </a:rPr>
                <a:t>0</a:t>
              </a:r>
            </a:p>
          </p:txBody>
        </p:sp>
        <p:sp>
          <p:nvSpPr>
            <p:cNvPr id="16" name="Rectangle 11"/>
            <p:cNvSpPr>
              <a:spLocks noChangeArrowheads="1"/>
            </p:cNvSpPr>
            <p:nvPr/>
          </p:nvSpPr>
          <p:spPr bwMode="auto">
            <a:xfrm>
              <a:off x="1447800" y="5562600"/>
              <a:ext cx="533400" cy="228600"/>
            </a:xfrm>
            <a:prstGeom prst="rect">
              <a:avLst/>
            </a:prstGeom>
            <a:noFill/>
            <a:ln w="9525">
              <a:no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rgbClr val="000066"/>
                  </a:solidFill>
                  <a:effectLst/>
                  <a:uLnTx/>
                  <a:uFillTx/>
                  <a:latin typeface="Arial"/>
                </a:rPr>
                <a:t>0</a:t>
              </a:r>
            </a:p>
          </p:txBody>
        </p:sp>
        <p:sp>
          <p:nvSpPr>
            <p:cNvPr id="17" name="Rectangle 12"/>
            <p:cNvSpPr>
              <a:spLocks noChangeArrowheads="1"/>
            </p:cNvSpPr>
            <p:nvPr/>
          </p:nvSpPr>
          <p:spPr bwMode="auto">
            <a:xfrm>
              <a:off x="2362200" y="5562600"/>
              <a:ext cx="533400" cy="228600"/>
            </a:xfrm>
            <a:prstGeom prst="rect">
              <a:avLst/>
            </a:prstGeom>
            <a:noFill/>
            <a:ln w="9525">
              <a:no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rgbClr val="000066"/>
                  </a:solidFill>
                  <a:effectLst/>
                  <a:uLnTx/>
                  <a:uFillTx/>
                  <a:latin typeface="Arial"/>
                </a:rPr>
                <a:t>1</a:t>
              </a:r>
            </a:p>
          </p:txBody>
        </p:sp>
        <p:sp>
          <p:nvSpPr>
            <p:cNvPr id="18" name="Rectangle 13"/>
            <p:cNvSpPr>
              <a:spLocks noChangeArrowheads="1"/>
            </p:cNvSpPr>
            <p:nvPr/>
          </p:nvSpPr>
          <p:spPr bwMode="auto">
            <a:xfrm>
              <a:off x="5105400" y="5562600"/>
              <a:ext cx="533400" cy="228600"/>
            </a:xfrm>
            <a:prstGeom prst="rect">
              <a:avLst/>
            </a:prstGeom>
            <a:noFill/>
            <a:ln w="9525">
              <a:no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rgbClr val="000066"/>
                  </a:solidFill>
                  <a:effectLst/>
                  <a:uLnTx/>
                  <a:uFillTx/>
                  <a:latin typeface="Arial"/>
                </a:rPr>
                <a:t>4</a:t>
              </a:r>
            </a:p>
          </p:txBody>
        </p:sp>
        <p:sp>
          <p:nvSpPr>
            <p:cNvPr id="19" name="Rectangle 14"/>
            <p:cNvSpPr>
              <a:spLocks noChangeArrowheads="1"/>
            </p:cNvSpPr>
            <p:nvPr/>
          </p:nvSpPr>
          <p:spPr bwMode="auto">
            <a:xfrm>
              <a:off x="4191000" y="5562600"/>
              <a:ext cx="533400" cy="228600"/>
            </a:xfrm>
            <a:prstGeom prst="rect">
              <a:avLst/>
            </a:prstGeom>
            <a:noFill/>
            <a:ln w="9525">
              <a:no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rgbClr val="000066"/>
                  </a:solidFill>
                  <a:effectLst/>
                  <a:uLnTx/>
                  <a:uFillTx/>
                  <a:latin typeface="Arial"/>
                </a:rPr>
                <a:t>3</a:t>
              </a:r>
            </a:p>
          </p:txBody>
        </p:sp>
        <p:sp>
          <p:nvSpPr>
            <p:cNvPr id="20" name="Rectangle 15"/>
            <p:cNvSpPr>
              <a:spLocks noChangeArrowheads="1"/>
            </p:cNvSpPr>
            <p:nvPr/>
          </p:nvSpPr>
          <p:spPr bwMode="auto">
            <a:xfrm>
              <a:off x="3276600" y="5562600"/>
              <a:ext cx="533400" cy="228600"/>
            </a:xfrm>
            <a:prstGeom prst="rect">
              <a:avLst/>
            </a:prstGeom>
            <a:noFill/>
            <a:ln w="9525">
              <a:no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rgbClr val="000066"/>
                  </a:solidFill>
                  <a:effectLst/>
                  <a:uLnTx/>
                  <a:uFillTx/>
                  <a:latin typeface="Arial"/>
                </a:rPr>
                <a:t>2</a:t>
              </a:r>
            </a:p>
          </p:txBody>
        </p:sp>
      </p:grpSp>
    </p:spTree>
    <p:extLst>
      <p:ext uri="{BB962C8B-B14F-4D97-AF65-F5344CB8AC3E}">
        <p14:creationId xmlns:p14="http://schemas.microsoft.com/office/powerpoint/2010/main" val="8562730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Khởi tạo và gán giá trị Mảng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21" name="Content Placeholder 2"/>
          <p:cNvSpPr txBox="1">
            <a:spLocks/>
          </p:cNvSpPr>
          <p:nvPr/>
        </p:nvSpPr>
        <p:spPr bwMode="auto">
          <a:xfrm>
            <a:off x="457200" y="10763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3200" b="0" i="0" u="none" strike="noStrike" kern="0" cap="none" spc="0" normalizeH="0" baseline="0" noProof="0" smtClean="0">
                <a:ln>
                  <a:noFill/>
                </a:ln>
                <a:solidFill>
                  <a:srgbClr val="002060"/>
                </a:solidFill>
                <a:effectLst/>
                <a:uLnTx/>
                <a:uFillTx/>
                <a:latin typeface="Cambria" panose="02040503050406030204" pitchFamily="18" charset="0"/>
              </a:rPr>
              <a:t>tenMang = new KieuDuLieu[spt]{gtri1, gtri2, gtri3,…};</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diem = new int[5]{ 5, 6, 7, 6, 9 }</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3200" b="0" i="0" u="none" strike="noStrike" kern="0" cap="none" spc="0" normalizeH="0" baseline="0" noProof="0" smtClean="0">
                <a:ln>
                  <a:noFill/>
                </a:ln>
                <a:solidFill>
                  <a:srgbClr val="002060"/>
                </a:solidFill>
                <a:effectLst/>
                <a:uLnTx/>
                <a:uFillTx/>
                <a:latin typeface="Cambria" panose="02040503050406030204" pitchFamily="18" charset="0"/>
              </a:rPr>
              <a:t>Giá trị không nhất thiết phải là hằng số</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Ví dụ</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None/>
              <a:tabLst/>
              <a:defRPr/>
            </a:pPr>
            <a:r>
              <a:rPr kumimoji="0" lang="en-US" sz="2400" b="0" i="0" u="none" strike="noStrike" kern="0" cap="none" spc="0" normalizeH="0" baseline="0" noProof="0" smtClean="0">
                <a:ln>
                  <a:noFill/>
                </a:ln>
                <a:solidFill>
                  <a:srgbClr val="002060"/>
                </a:solidFill>
                <a:effectLst/>
                <a:uLnTx/>
                <a:uFillTx/>
                <a:latin typeface="Cambria" panose="02040503050406030204" pitchFamily="18" charset="0"/>
                <a:cs typeface="Consolas" pitchFamily="49" charset="0"/>
              </a:rPr>
              <a:t>Random r = new Random(); </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None/>
              <a:tabLst/>
              <a:defRPr/>
            </a:pPr>
            <a:r>
              <a:rPr kumimoji="0" lang="en-US" sz="2400" b="0" i="0" u="none" strike="noStrike" kern="0" cap="none" spc="0" normalizeH="0" baseline="0" noProof="0" smtClean="0">
                <a:ln>
                  <a:noFill/>
                </a:ln>
                <a:solidFill>
                  <a:srgbClr val="002060"/>
                </a:solidFill>
                <a:effectLst/>
                <a:uLnTx/>
                <a:uFillTx/>
                <a:latin typeface="Cambria" panose="02040503050406030204" pitchFamily="18" charset="0"/>
                <a:cs typeface="Consolas" pitchFamily="49" charset="0"/>
              </a:rPr>
              <a:t>int[] pins = new int[4]{ </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None/>
              <a:tabLst/>
              <a:defRPr/>
            </a:pPr>
            <a:r>
              <a:rPr kumimoji="0" lang="en-US" sz="2400" b="0" i="0" u="none" strike="noStrike" kern="0" cap="none" spc="0" normalizeH="0" baseline="0" noProof="0" smtClean="0">
                <a:ln>
                  <a:noFill/>
                </a:ln>
                <a:solidFill>
                  <a:srgbClr val="002060"/>
                </a:solidFill>
                <a:effectLst/>
                <a:uLnTx/>
                <a:uFillTx/>
                <a:latin typeface="Cambria" panose="02040503050406030204" pitchFamily="18" charset="0"/>
                <a:cs typeface="Consolas" pitchFamily="49" charset="0"/>
              </a:rPr>
              <a:t>	r.Next() % 10, r.Next() % 10,</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None/>
              <a:tabLst/>
              <a:defRPr/>
            </a:pPr>
            <a:r>
              <a:rPr kumimoji="0" lang="en-US" sz="2400" b="0" i="0" u="none" strike="noStrike" kern="0" cap="none" spc="0" normalizeH="0" baseline="0" noProof="0" smtClean="0">
                <a:ln>
                  <a:noFill/>
                </a:ln>
                <a:solidFill>
                  <a:srgbClr val="002060"/>
                </a:solidFill>
                <a:effectLst/>
                <a:uLnTx/>
                <a:uFillTx/>
                <a:latin typeface="Cambria" panose="02040503050406030204" pitchFamily="18" charset="0"/>
                <a:cs typeface="Consolas" pitchFamily="49" charset="0"/>
              </a:rPr>
              <a:t>	r.Next() % 10, r.Next() % 10 };</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3200" b="0" i="0" u="none" strike="noStrike" kern="0" cap="none" spc="0" normalizeH="0" baseline="0" noProof="0" smtClean="0">
                <a:ln>
                  <a:noFill/>
                </a:ln>
                <a:solidFill>
                  <a:srgbClr val="002060"/>
                </a:solidFill>
                <a:effectLst/>
                <a:uLnTx/>
                <a:uFillTx/>
                <a:latin typeface="Cambria" panose="02040503050406030204" pitchFamily="18" charset="0"/>
                <a:cs typeface="Consolas" pitchFamily="49" charset="0"/>
              </a:rPr>
              <a:t>Số giá trị trong dấu ngoặc phải bằng số phần tử mảng được khai báo</a:t>
            </a:r>
          </a:p>
        </p:txBody>
      </p:sp>
    </p:spTree>
    <p:extLst>
      <p:ext uri="{BB962C8B-B14F-4D97-AF65-F5344CB8AC3E}">
        <p14:creationId xmlns:p14="http://schemas.microsoft.com/office/powerpoint/2010/main" val="21053894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Truy suất từng phần tử Mảng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Content Placeholder 2"/>
          <p:cNvSpPr txBox="1">
            <a:spLocks/>
          </p:cNvSpPr>
          <p:nvPr/>
        </p:nvSpPr>
        <p:spPr bwMode="auto">
          <a:xfrm>
            <a:off x="457200" y="1152525"/>
            <a:ext cx="84582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3200" b="0" i="0" u="none" strike="noStrike" kern="0" cap="none" spc="0" normalizeH="0" baseline="0" noProof="0" smtClean="0">
                <a:ln>
                  <a:noFill/>
                </a:ln>
                <a:solidFill>
                  <a:srgbClr val="002060"/>
                </a:solidFill>
                <a:effectLst/>
                <a:uLnTx/>
                <a:uFillTx/>
                <a:latin typeface="Cambria" panose="02040503050406030204" pitchFamily="18" charset="0"/>
              </a:rPr>
              <a:t>Xác định số phần tử của mảng</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tenMang.Length</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3200" b="0" i="0" u="none" strike="noStrike" kern="0" cap="none" spc="0" normalizeH="0" baseline="0" noProof="0" smtClean="0">
                <a:ln>
                  <a:noFill/>
                </a:ln>
                <a:solidFill>
                  <a:srgbClr val="002060"/>
                </a:solidFill>
                <a:effectLst/>
                <a:uLnTx/>
                <a:uFillTx/>
                <a:latin typeface="Cambria" panose="02040503050406030204" pitchFamily="18" charset="0"/>
              </a:rPr>
              <a:t>Truy xuất phần tử: tenMang[soThuTu]</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0 &lt;= soThuTu &lt;= (tenMang.Length – 1)</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3200" b="0" i="0" u="none" strike="noStrike" kern="0" cap="none" spc="0" normalizeH="0" baseline="0" noProof="0" smtClean="0">
                <a:ln>
                  <a:noFill/>
                </a:ln>
                <a:solidFill>
                  <a:srgbClr val="002060"/>
                </a:solidFill>
                <a:effectLst/>
                <a:uLnTx/>
                <a:uFillTx/>
                <a:latin typeface="Cambria" panose="02040503050406030204" pitchFamily="18" charset="0"/>
              </a:rPr>
              <a:t>Ví dụ</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Lấy điểm thứ 3 (soThuTu = 2) của mảng </a:t>
            </a:r>
            <a:r>
              <a:rPr kumimoji="0" lang="en-US" sz="2800" b="1" i="0" u="none" strike="noStrike" kern="0" cap="none" spc="0" normalizeH="0" baseline="0" noProof="0" smtClean="0">
                <a:ln>
                  <a:noFill/>
                </a:ln>
                <a:solidFill>
                  <a:srgbClr val="002060"/>
                </a:solidFill>
                <a:effectLst/>
                <a:uLnTx/>
                <a:uFillTx/>
                <a:latin typeface="Cambria" panose="02040503050406030204" pitchFamily="18" charset="0"/>
              </a:rPr>
              <a:t>diem</a:t>
            </a:r>
            <a:endParaRPr kumimoji="0" lang="en-US" sz="2800" b="0" i="0" u="none" strike="noStrike" kern="0" cap="none" spc="0" normalizeH="0" baseline="0" noProof="0" smtClean="0">
              <a:ln>
                <a:noFill/>
              </a:ln>
              <a:solidFill>
                <a:srgbClr val="002060"/>
              </a:solidFill>
              <a:effectLst/>
              <a:uLnTx/>
              <a:uFillTx/>
              <a:latin typeface="Cambria" panose="02040503050406030204" pitchFamily="18" charset="0"/>
            </a:endParaRP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None/>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cs typeface="Consolas" pitchFamily="49" charset="0"/>
              </a:rPr>
              <a:t>int diem3 = diem[2];</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None/>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sym typeface="Wingdings" pitchFamily="2" charset="2"/>
              </a:rPr>
              <a:t> diem3 = 7</a:t>
            </a:r>
            <a:endParaRPr kumimoji="0" lang="en-US" sz="2800" b="0" i="0" u="none" strike="noStrike" kern="0" cap="none" spc="0" normalizeH="0" baseline="0" noProof="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28137435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Gán giá trị cho từng phần tử Mảng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Content Placeholder 2"/>
          <p:cNvSpPr txBox="1">
            <a:spLocks/>
          </p:cNvSpPr>
          <p:nvPr/>
        </p:nvSpPr>
        <p:spPr bwMode="auto">
          <a:xfrm>
            <a:off x="457200" y="10763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3200" b="0" i="0" u="none" strike="noStrike" kern="0" cap="none" spc="0" normalizeH="0" baseline="0" noProof="0" smtClean="0">
                <a:ln>
                  <a:noFill/>
                </a:ln>
                <a:solidFill>
                  <a:srgbClr val="002060"/>
                </a:solidFill>
                <a:effectLst/>
                <a:uLnTx/>
                <a:uFillTx/>
                <a:latin typeface="Cambria" panose="02040503050406030204" pitchFamily="18" charset="0"/>
              </a:rPr>
              <a:t>Gán điểm thứ 3 của mảng diem là 10</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cs typeface="Consolas" pitchFamily="49" charset="0"/>
              </a:rPr>
              <a:t>diem[2] = 10</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endParaRPr kumimoji="0" lang="en-US" sz="2800" b="0" i="0" u="none" strike="noStrike" kern="0" cap="none" spc="0" normalizeH="0" baseline="0" noProof="0" smtClean="0">
              <a:ln>
                <a:noFill/>
              </a:ln>
              <a:solidFill>
                <a:srgbClr val="002060"/>
              </a:solidFill>
              <a:effectLst/>
              <a:uLnTx/>
              <a:uFillTx/>
              <a:latin typeface="Cambria" panose="02040503050406030204" pitchFamily="18" charset="0"/>
            </a:endParaRP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endParaRPr kumimoji="0" lang="en-US" sz="2800" b="0" i="0" u="none" strike="noStrike" kern="0" cap="none" spc="0" normalizeH="0" baseline="0" noProof="0" smtClean="0">
              <a:ln>
                <a:noFill/>
              </a:ln>
              <a:solidFill>
                <a:srgbClr val="002060"/>
              </a:solidFill>
              <a:effectLst/>
              <a:uLnTx/>
              <a:uFillTx/>
              <a:latin typeface="Cambria" panose="02040503050406030204" pitchFamily="18" charset="0"/>
            </a:endParaRP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3200" b="0" i="0" u="none" strike="noStrike" kern="0" cap="none" spc="0" normalizeH="0" baseline="0" noProof="0" smtClean="0">
                <a:ln>
                  <a:noFill/>
                </a:ln>
                <a:solidFill>
                  <a:srgbClr val="002060"/>
                </a:solidFill>
                <a:effectLst/>
                <a:uLnTx/>
                <a:uFillTx/>
                <a:latin typeface="Cambria" panose="02040503050406030204" pitchFamily="18" charset="0"/>
              </a:rPr>
              <a:t>Gán điểm thứ 4 của mảng diem bằng điểm thứ nhất cộng 4</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cs typeface="Consolas" pitchFamily="49" charset="0"/>
              </a:rPr>
              <a:t>diem[3] = diem[0] + 4</a:t>
            </a:r>
            <a:endParaRPr kumimoji="0" lang="en-US" sz="2800" b="0" i="0" u="none" strike="noStrike" kern="0" cap="none" spc="0" normalizeH="0" baseline="0" noProof="0">
              <a:ln>
                <a:noFill/>
              </a:ln>
              <a:solidFill>
                <a:srgbClr val="002060"/>
              </a:solidFill>
              <a:effectLst/>
              <a:uLnTx/>
              <a:uFillTx/>
              <a:latin typeface="Cambria" panose="02040503050406030204" pitchFamily="18" charset="0"/>
              <a:cs typeface="Consolas" pitchFamily="49" charset="0"/>
            </a:endParaRPr>
          </a:p>
        </p:txBody>
      </p:sp>
      <p:grpSp>
        <p:nvGrpSpPr>
          <p:cNvPr id="11" name="Group 10"/>
          <p:cNvGrpSpPr/>
          <p:nvPr/>
        </p:nvGrpSpPr>
        <p:grpSpPr>
          <a:xfrm>
            <a:off x="2209800" y="2209800"/>
            <a:ext cx="4191000" cy="990600"/>
            <a:chOff x="1981200" y="2362200"/>
            <a:chExt cx="4191000" cy="990600"/>
          </a:xfrm>
        </p:grpSpPr>
        <p:sp>
          <p:nvSpPr>
            <p:cNvPr id="12" name="Rectangle 4"/>
            <p:cNvSpPr>
              <a:spLocks noChangeArrowheads="1"/>
            </p:cNvSpPr>
            <p:nvPr/>
          </p:nvSpPr>
          <p:spPr bwMode="auto">
            <a:xfrm>
              <a:off x="1981200" y="2362200"/>
              <a:ext cx="533400" cy="457200"/>
            </a:xfrm>
            <a:prstGeom prst="rect">
              <a:avLst/>
            </a:prstGeom>
            <a:noFill/>
            <a:ln w="9525">
              <a:solidFill>
                <a:srgbClr val="000066"/>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smtClean="0">
                  <a:ln>
                    <a:noFill/>
                  </a:ln>
                  <a:solidFill>
                    <a:srgbClr val="000066"/>
                  </a:solidFill>
                  <a:effectLst/>
                  <a:uLnTx/>
                  <a:uFillTx/>
                  <a:latin typeface="Cambria" panose="02040503050406030204" pitchFamily="18" charset="0"/>
                </a:rPr>
                <a:t>5</a:t>
              </a:r>
            </a:p>
          </p:txBody>
        </p:sp>
        <p:sp>
          <p:nvSpPr>
            <p:cNvPr id="13" name="Rectangle 5"/>
            <p:cNvSpPr>
              <a:spLocks noChangeArrowheads="1"/>
            </p:cNvSpPr>
            <p:nvPr/>
          </p:nvSpPr>
          <p:spPr bwMode="auto">
            <a:xfrm>
              <a:off x="2895600" y="2362200"/>
              <a:ext cx="533400" cy="457200"/>
            </a:xfrm>
            <a:prstGeom prst="rect">
              <a:avLst/>
            </a:prstGeom>
            <a:noFill/>
            <a:ln w="9525">
              <a:solidFill>
                <a:srgbClr val="000066"/>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smtClean="0">
                  <a:ln>
                    <a:noFill/>
                  </a:ln>
                  <a:solidFill>
                    <a:srgbClr val="000066"/>
                  </a:solidFill>
                  <a:effectLst/>
                  <a:uLnTx/>
                  <a:uFillTx/>
                  <a:latin typeface="Cambria" panose="02040503050406030204" pitchFamily="18" charset="0"/>
                </a:rPr>
                <a:t>6</a:t>
              </a:r>
            </a:p>
          </p:txBody>
        </p:sp>
        <p:sp>
          <p:nvSpPr>
            <p:cNvPr id="14" name="Rectangle 6"/>
            <p:cNvSpPr>
              <a:spLocks noChangeArrowheads="1"/>
            </p:cNvSpPr>
            <p:nvPr/>
          </p:nvSpPr>
          <p:spPr bwMode="auto">
            <a:xfrm>
              <a:off x="5638800" y="2362200"/>
              <a:ext cx="533400" cy="457200"/>
            </a:xfrm>
            <a:prstGeom prst="rect">
              <a:avLst/>
            </a:prstGeom>
            <a:noFill/>
            <a:ln w="9525">
              <a:solidFill>
                <a:srgbClr val="000066"/>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smtClean="0">
                  <a:ln>
                    <a:noFill/>
                  </a:ln>
                  <a:solidFill>
                    <a:srgbClr val="000066"/>
                  </a:solidFill>
                  <a:effectLst/>
                  <a:uLnTx/>
                  <a:uFillTx/>
                  <a:latin typeface="Cambria" panose="02040503050406030204" pitchFamily="18" charset="0"/>
                </a:rPr>
                <a:t>9</a:t>
              </a:r>
            </a:p>
          </p:txBody>
        </p:sp>
        <p:sp>
          <p:nvSpPr>
            <p:cNvPr id="15" name="Rectangle 7"/>
            <p:cNvSpPr>
              <a:spLocks noChangeArrowheads="1"/>
            </p:cNvSpPr>
            <p:nvPr/>
          </p:nvSpPr>
          <p:spPr bwMode="auto">
            <a:xfrm>
              <a:off x="4724400" y="2362200"/>
              <a:ext cx="533400" cy="457200"/>
            </a:xfrm>
            <a:prstGeom prst="rect">
              <a:avLst/>
            </a:prstGeom>
            <a:noFill/>
            <a:ln w="9525">
              <a:solidFill>
                <a:srgbClr val="000066"/>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smtClean="0">
                  <a:ln>
                    <a:noFill/>
                  </a:ln>
                  <a:solidFill>
                    <a:srgbClr val="000066"/>
                  </a:solidFill>
                  <a:effectLst/>
                  <a:uLnTx/>
                  <a:uFillTx/>
                  <a:latin typeface="Cambria" panose="02040503050406030204" pitchFamily="18" charset="0"/>
                </a:rPr>
                <a:t>6</a:t>
              </a:r>
            </a:p>
          </p:txBody>
        </p:sp>
        <p:sp>
          <p:nvSpPr>
            <p:cNvPr id="16" name="Rectangle 8"/>
            <p:cNvSpPr>
              <a:spLocks noChangeArrowheads="1"/>
            </p:cNvSpPr>
            <p:nvPr/>
          </p:nvSpPr>
          <p:spPr bwMode="auto">
            <a:xfrm>
              <a:off x="3810000" y="2362200"/>
              <a:ext cx="533400" cy="457200"/>
            </a:xfrm>
            <a:prstGeom prst="rect">
              <a:avLst/>
            </a:prstGeom>
            <a:noFill/>
            <a:ln w="9525">
              <a:solidFill>
                <a:srgbClr val="FF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smtClean="0">
                  <a:ln>
                    <a:noFill/>
                  </a:ln>
                  <a:solidFill>
                    <a:srgbClr val="FF0000"/>
                  </a:solidFill>
                  <a:effectLst/>
                  <a:uLnTx/>
                  <a:uFillTx/>
                  <a:latin typeface="Cambria" panose="02040503050406030204" pitchFamily="18" charset="0"/>
                </a:rPr>
                <a:t>10</a:t>
              </a:r>
            </a:p>
          </p:txBody>
        </p:sp>
        <p:sp>
          <p:nvSpPr>
            <p:cNvPr id="17" name="Rectangle 11"/>
            <p:cNvSpPr>
              <a:spLocks noChangeArrowheads="1"/>
            </p:cNvSpPr>
            <p:nvPr/>
          </p:nvSpPr>
          <p:spPr bwMode="auto">
            <a:xfrm>
              <a:off x="1981200" y="3124200"/>
              <a:ext cx="533400" cy="228600"/>
            </a:xfrm>
            <a:prstGeom prst="rect">
              <a:avLst/>
            </a:prstGeom>
            <a:noFill/>
            <a:ln w="9525">
              <a:no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rgbClr val="000066"/>
                  </a:solidFill>
                  <a:effectLst/>
                  <a:uLnTx/>
                  <a:uFillTx/>
                  <a:latin typeface="Cambria" panose="02040503050406030204" pitchFamily="18" charset="0"/>
                </a:rPr>
                <a:t>0</a:t>
              </a:r>
            </a:p>
          </p:txBody>
        </p:sp>
        <p:sp>
          <p:nvSpPr>
            <p:cNvPr id="18" name="Rectangle 12"/>
            <p:cNvSpPr>
              <a:spLocks noChangeArrowheads="1"/>
            </p:cNvSpPr>
            <p:nvPr/>
          </p:nvSpPr>
          <p:spPr bwMode="auto">
            <a:xfrm>
              <a:off x="2895600" y="3124200"/>
              <a:ext cx="533400" cy="228600"/>
            </a:xfrm>
            <a:prstGeom prst="rect">
              <a:avLst/>
            </a:prstGeom>
            <a:noFill/>
            <a:ln w="9525">
              <a:no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rgbClr val="000066"/>
                  </a:solidFill>
                  <a:effectLst/>
                  <a:uLnTx/>
                  <a:uFillTx/>
                  <a:latin typeface="Cambria" panose="02040503050406030204" pitchFamily="18" charset="0"/>
                </a:rPr>
                <a:t>1</a:t>
              </a:r>
            </a:p>
          </p:txBody>
        </p:sp>
        <p:sp>
          <p:nvSpPr>
            <p:cNvPr id="19" name="Rectangle 13"/>
            <p:cNvSpPr>
              <a:spLocks noChangeArrowheads="1"/>
            </p:cNvSpPr>
            <p:nvPr/>
          </p:nvSpPr>
          <p:spPr bwMode="auto">
            <a:xfrm>
              <a:off x="5638800" y="3124200"/>
              <a:ext cx="533400" cy="228600"/>
            </a:xfrm>
            <a:prstGeom prst="rect">
              <a:avLst/>
            </a:prstGeom>
            <a:noFill/>
            <a:ln w="9525">
              <a:no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rgbClr val="000066"/>
                  </a:solidFill>
                  <a:effectLst/>
                  <a:uLnTx/>
                  <a:uFillTx/>
                  <a:latin typeface="Cambria" panose="02040503050406030204" pitchFamily="18" charset="0"/>
                </a:rPr>
                <a:t>4</a:t>
              </a:r>
            </a:p>
          </p:txBody>
        </p:sp>
        <p:sp>
          <p:nvSpPr>
            <p:cNvPr id="20" name="Rectangle 14"/>
            <p:cNvSpPr>
              <a:spLocks noChangeArrowheads="1"/>
            </p:cNvSpPr>
            <p:nvPr/>
          </p:nvSpPr>
          <p:spPr bwMode="auto">
            <a:xfrm>
              <a:off x="4724400" y="3124200"/>
              <a:ext cx="533400" cy="228600"/>
            </a:xfrm>
            <a:prstGeom prst="rect">
              <a:avLst/>
            </a:prstGeom>
            <a:noFill/>
            <a:ln w="9525">
              <a:no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rgbClr val="000066"/>
                  </a:solidFill>
                  <a:effectLst/>
                  <a:uLnTx/>
                  <a:uFillTx/>
                  <a:latin typeface="Cambria" panose="02040503050406030204" pitchFamily="18" charset="0"/>
                </a:rPr>
                <a:t>3</a:t>
              </a:r>
            </a:p>
          </p:txBody>
        </p:sp>
        <p:sp>
          <p:nvSpPr>
            <p:cNvPr id="21" name="Rectangle 15"/>
            <p:cNvSpPr>
              <a:spLocks noChangeArrowheads="1"/>
            </p:cNvSpPr>
            <p:nvPr/>
          </p:nvSpPr>
          <p:spPr bwMode="auto">
            <a:xfrm>
              <a:off x="3810000" y="3124200"/>
              <a:ext cx="533400" cy="228600"/>
            </a:xfrm>
            <a:prstGeom prst="rect">
              <a:avLst/>
            </a:prstGeom>
            <a:noFill/>
            <a:ln w="9525">
              <a:no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rgbClr val="FF0000"/>
                  </a:solidFill>
                  <a:effectLst/>
                  <a:uLnTx/>
                  <a:uFillTx/>
                  <a:latin typeface="Cambria" panose="02040503050406030204" pitchFamily="18" charset="0"/>
                </a:rPr>
                <a:t>2</a:t>
              </a:r>
            </a:p>
          </p:txBody>
        </p:sp>
      </p:grpSp>
    </p:spTree>
    <p:extLst>
      <p:ext uri="{BB962C8B-B14F-4D97-AF65-F5344CB8AC3E}">
        <p14:creationId xmlns:p14="http://schemas.microsoft.com/office/powerpoint/2010/main" val="26461201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949</TotalTime>
  <Words>1712</Words>
  <Application>Microsoft Office PowerPoint</Application>
  <PresentationFormat>On-screen Show (4:3)</PresentationFormat>
  <Paragraphs>454</Paragraphs>
  <Slides>34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Calibri</vt:lpstr>
      <vt:lpstr>Cambria</vt:lpstr>
      <vt:lpstr>Consolas</vt:lpstr>
      <vt:lpstr>Courier New</vt:lpstr>
      <vt:lpstr>Times New Roman</vt:lpstr>
      <vt:lpstr>VNI-Heather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665</cp:revision>
  <dcterms:created xsi:type="dcterms:W3CDTF">2011-04-06T04:04:31Z</dcterms:created>
  <dcterms:modified xsi:type="dcterms:W3CDTF">2016-10-15T11:28:36Z</dcterms:modified>
</cp:coreProperties>
</file>