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3" r:id="rId4"/>
    <p:sldId id="265" r:id="rId5"/>
    <p:sldId id="269" r:id="rId6"/>
    <p:sldId id="264" r:id="rId7"/>
    <p:sldId id="268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94790" autoAdjust="0"/>
  </p:normalViewPr>
  <p:slideViewPr>
    <p:cSldViewPr>
      <p:cViewPr varScale="1">
        <p:scale>
          <a:sx n="70" d="100"/>
          <a:sy n="70" d="100"/>
        </p:scale>
        <p:origin x="11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lý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List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C#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Ý nghĩa của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List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Khai báo và sử dụng List</a:t>
            </a:r>
            <a:endParaRPr kumimoji="0" lang="en-US" sz="32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Các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phương thức trên List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Ý nghĩa của 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170737"/>
            <a:ext cx="82411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Lớp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List </a:t>
            </a:r>
            <a:r>
              <a:rPr lang="vi-VN" sz="2400" smtClean="0">
                <a:solidFill>
                  <a:srgbClr val="000000"/>
                </a:solidFill>
                <a:latin typeface="Cambria" panose="02040503050406030204" pitchFamily="18" charset="0"/>
              </a:rPr>
              <a:t>trong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C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# </a:t>
            </a:r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</a:rPr>
              <a:t>thuộc thư viện </a:t>
            </a:r>
            <a:r>
              <a:rPr lang="en-US" sz="2400" smtClean="0">
                <a:latin typeface="Cambria" panose="02040503050406030204" pitchFamily="18" charset="0"/>
              </a:rPr>
              <a:t>System.Collections.Generic</a:t>
            </a:r>
            <a:r>
              <a:rPr lang="vi-VN" sz="240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endParaRPr lang="vi-VN" sz="24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</a:rPr>
              <a:t>List là lựa chọn </a:t>
            </a:r>
            <a:r>
              <a:rPr lang="vi-VN" sz="2400" smtClean="0">
                <a:solidFill>
                  <a:srgbClr val="000000"/>
                </a:solidFill>
                <a:latin typeface="Cambria" panose="02040503050406030204" pitchFamily="18" charset="0"/>
              </a:rPr>
              <a:t>thay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thế cho một mảng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</a:rPr>
              <a:t>List hoạt động như 1 danh sách liên kết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</a:rPr>
              <a:t>Ta</a:t>
            </a:r>
            <a:r>
              <a:rPr lang="vi-VN" sz="240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có thể thêm và gỡ bỏ các item từ một list tại một vị trí đã xác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định </a:t>
            </a:r>
            <a:r>
              <a:rPr lang="vi-VN" sz="2400" smtClean="0">
                <a:solidFill>
                  <a:srgbClr val="000000"/>
                </a:solidFill>
                <a:latin typeface="Cambria" panose="02040503050406030204" pitchFamily="18" charset="0"/>
              </a:rPr>
              <a:t>nó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có thể tự điều chỉnh kích cỡ một cách tự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động</a:t>
            </a:r>
            <a:r>
              <a:rPr lang="vi-VN" sz="240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sz="240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vi-VN" sz="2400" smtClean="0">
                <a:solidFill>
                  <a:srgbClr val="000000"/>
                </a:solidFill>
                <a:latin typeface="Cambria" panose="02040503050406030204" pitchFamily="18" charset="0"/>
              </a:rPr>
              <a:t>Nó </a:t>
            </a:r>
            <a:r>
              <a:rPr lang="vi-VN" sz="2400">
                <a:solidFill>
                  <a:srgbClr val="000000"/>
                </a:solidFill>
                <a:latin typeface="Cambria" panose="02040503050406030204" pitchFamily="18" charset="0"/>
              </a:rPr>
              <a:t>cũng cho phép cấp phát bộ nhớ động, thêm, tìm kiếm và sắp xếp các item trong một list.</a:t>
            </a:r>
            <a:endParaRPr lang="vi-VN" sz="2400" b="0" i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Khai báo và sử dụng 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55210" y="1447800"/>
            <a:ext cx="7520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ds1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4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ds2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4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&lt;SinhVien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ds3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&lt;SinhVien&gt;();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57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Khai báo và sử dụng 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05776" y="1170737"/>
            <a:ext cx="83334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ds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ds.Add(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);//thêm phần tử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ds.Add(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"bình"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ds.Remove(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);//xóa phần tử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ds.Add(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"happy"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ds)//duyệt danh sách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.WriteLine(s);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33" y="458705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i=0;i&lt;ds.Count;i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ds.Clear();//xóa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toàn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bộ</a:t>
            </a:r>
            <a:endParaRPr lang="en-US" sz="20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phương thức trên 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64815"/>
              </p:ext>
            </p:extLst>
          </p:nvPr>
        </p:nvGraphicFramePr>
        <p:xfrm>
          <a:off x="479618" y="1219200"/>
          <a:ext cx="7972896" cy="4352124"/>
        </p:xfrm>
        <a:graphic>
          <a:graphicData uri="http://schemas.openxmlformats.org/drawingml/2006/table">
            <a:tbl>
              <a:tblPr/>
              <a:tblGrid>
                <a:gridCol w="1161782"/>
                <a:gridCol w="6811114"/>
              </a:tblGrid>
              <a:tr h="2520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STT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2400">
                          <a:effectLst/>
                          <a:latin typeface="Cambria" panose="02040503050406030204" pitchFamily="18" charset="0"/>
                        </a:rPr>
                        <a:t>Phương thức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</a:t>
                      </a:r>
                      <a:r>
                        <a:rPr lang="vi-VN" sz="2400" b="1" smtClean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vi-VN" sz="2400" b="1">
                          <a:effectLst/>
                          <a:latin typeface="Cambria" panose="02040503050406030204" pitchFamily="18" charset="0"/>
                        </a:rPr>
                        <a:t>Add(object value);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Thêm một đối tượng vào phần cuối 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của </a:t>
                      </a:r>
                      <a:r>
                        <a:rPr lang="vi-VN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vi-VN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AddRange(ICollection c);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Thêm các phần tử của một ICollection vào phần cuối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của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Clear();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Gỡ bỏ các phần tử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từ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đó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bool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Contains(object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item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);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Xác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định có hay không một phần tử là nằm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trong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8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List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GetRange(int index, int count);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Trả về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một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mà biểu diễn một tập con của các phần tử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trong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nguồn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phương thức trên 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00286"/>
              </p:ext>
            </p:extLst>
          </p:nvPr>
        </p:nvGraphicFramePr>
        <p:xfrm>
          <a:off x="478480" y="1103796"/>
          <a:ext cx="8360720" cy="5083644"/>
        </p:xfrm>
        <a:graphic>
          <a:graphicData uri="http://schemas.openxmlformats.org/drawingml/2006/table">
            <a:tbl>
              <a:tblPr/>
              <a:tblGrid>
                <a:gridCol w="816920"/>
                <a:gridCol w="7543800"/>
              </a:tblGrid>
              <a:tr h="2520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STT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2400">
                          <a:effectLst/>
                          <a:latin typeface="Cambria" panose="02040503050406030204" pitchFamily="18" charset="0"/>
                        </a:rPr>
                        <a:t>Phương thức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068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vi-VN" sz="2400" b="1" smtClean="0">
                          <a:effectLst/>
                          <a:latin typeface="Cambria" panose="02040503050406030204" pitchFamily="18" charset="0"/>
                        </a:rPr>
                        <a:t>int </a:t>
                      </a:r>
                      <a:r>
                        <a:rPr lang="vi-VN" sz="2400" b="1">
                          <a:effectLst/>
                          <a:latin typeface="Cambria" panose="02040503050406030204" pitchFamily="18" charset="0"/>
                        </a:rPr>
                        <a:t>IndexOf(object</a:t>
                      </a:r>
                      <a:r>
                        <a:rPr lang="vi-VN" sz="2400" b="1" smtClean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vi-VN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Trả 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về chỉ mục (dựa trên cơ sở 0) của lần xuất hiện đầu tiên của một giá trị 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trong </a:t>
                      </a:r>
                      <a:r>
                        <a:rPr lang="vi-VN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 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hoặc một phần của nó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Insert(int index, object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value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Chèn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một phần tử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vào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tại chỉ mục đã xác định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8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InsertRange(int index, ICollection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Chèn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một phần tử của một collection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vào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tại chỉ mục đã xác định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8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vi-VN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vi-VN" sz="2400" b="1">
                          <a:effectLst/>
                          <a:latin typeface="Cambria" panose="02040503050406030204" pitchFamily="18" charset="0"/>
                        </a:rPr>
                        <a:t>Remove(object </a:t>
                      </a:r>
                      <a:r>
                        <a:rPr lang="vi-VN" sz="2400" b="1">
                          <a:effectLst/>
                          <a:latin typeface="Cambria" panose="02040503050406030204" pitchFamily="18" charset="0"/>
                        </a:rPr>
                        <a:t>obj</a:t>
                      </a:r>
                      <a:r>
                        <a:rPr lang="vi-VN" sz="2400" b="1" smtClean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Xóa</a:t>
                      </a:r>
                      <a:r>
                        <a:rPr lang="vi-VN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bỏ lần xuất hiện đầu tiên của một đối tượng đã xác định tại chỉ mục đã xác định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RemoveAt(int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index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Xóa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bỏ phần tử tại chỉ mục đã xác định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của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9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phương thức trên 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76313"/>
              </p:ext>
            </p:extLst>
          </p:nvPr>
        </p:nvGraphicFramePr>
        <p:xfrm>
          <a:off x="485304" y="1219200"/>
          <a:ext cx="8277696" cy="3986364"/>
        </p:xfrm>
        <a:graphic>
          <a:graphicData uri="http://schemas.openxmlformats.org/drawingml/2006/table">
            <a:tbl>
              <a:tblPr/>
              <a:tblGrid>
                <a:gridCol w="1206196"/>
                <a:gridCol w="7071500"/>
              </a:tblGrid>
              <a:tr h="2520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STT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2400">
                          <a:effectLst/>
                          <a:latin typeface="Cambria" panose="02040503050406030204" pitchFamily="18" charset="0"/>
                        </a:rPr>
                        <a:t>Phương thức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RemoveRange(int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index, int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count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Gỡ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bỏ một dãy phần tử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từ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vi-VN" sz="2400" b="1" smtClean="0">
                          <a:effectLst/>
                          <a:latin typeface="Cambria" panose="02040503050406030204" pitchFamily="18" charset="0"/>
                        </a:rPr>
                        <a:t>void Reverse</a:t>
                      </a:r>
                      <a:r>
                        <a:rPr lang="vi-VN" sz="2400" b="1">
                          <a:effectLst/>
                          <a:latin typeface="Cambria" panose="02040503050406030204" pitchFamily="18" charset="0"/>
                        </a:rPr>
                        <a:t>();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Đảo ngược thứ tự phần tử </a:t>
                      </a:r>
                      <a:r>
                        <a:rPr lang="vi-VN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trong </a:t>
                      </a:r>
                      <a:r>
                        <a:rPr lang="vi-VN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vi-VN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8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SetRange(int index, ICollection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Sao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chép các phần tử của một collection qua một dãy các phần tử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trong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>
                          <a:effectLst/>
                          <a:latin typeface="Cambria" panose="02040503050406030204" pitchFamily="18" charset="0"/>
                        </a:rPr>
                        <a:t>Sort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()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Sắp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xếp các phần tử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trong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5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void </a:t>
                      </a:r>
                      <a:r>
                        <a:rPr lang="en-US" sz="2400" b="1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TrimExcess</a:t>
                      </a: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</a:rPr>
                        <a:t>()</a:t>
                      </a:r>
                      <a:r>
                        <a:rPr lang="en-US" sz="2400" b="1" smtClean="0">
                          <a:effectLst/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Thiết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lập capacity tới số phần tử thực sự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trong </a:t>
                      </a: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520</Words>
  <Application>Microsoft Office PowerPoint</Application>
  <PresentationFormat>On-screen Show (4:3)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698</cp:revision>
  <dcterms:created xsi:type="dcterms:W3CDTF">2011-04-06T04:04:31Z</dcterms:created>
  <dcterms:modified xsi:type="dcterms:W3CDTF">2016-10-08T05:20:38Z</dcterms:modified>
</cp:coreProperties>
</file>