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3" r:id="rId9"/>
    <p:sldId id="272" r:id="rId10"/>
    <p:sldId id="274" r:id="rId11"/>
    <p:sldId id="275" r:id="rId12"/>
    <p:sldId id="276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4" autoAdjust="0"/>
    <p:restoredTop sz="94790" autoAdjust="0"/>
  </p:normalViewPr>
  <p:slideViewPr>
    <p:cSldViewPr>
      <p:cViewPr varScale="1">
        <p:scale>
          <a:sx n="70" d="100"/>
          <a:sy n="70" d="100"/>
        </p:scale>
        <p:origin x="115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247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C# trong 5 tuần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smtClean="0">
                <a:solidFill>
                  <a:srgbClr val="002060"/>
                </a:solidFill>
                <a:latin typeface="Cambria" panose="02040503050406030204" pitchFamily="18" charset="0"/>
              </a:rPr>
              <a:t>Trần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Duy Thanh – 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duythanhcse@gmail.com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- 0987773061</a:t>
            </a:r>
            <a:endParaRPr lang="en-US" sz="1300" b="1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Xử lý Dictionary</a:t>
            </a: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trong C#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90800"/>
            <a:ext cx="2728882" cy="10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257800" cy="508000"/>
            <a:chOff x="789624" y="1191463"/>
            <a:chExt cx="5257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056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phương thức trên Dictionary</a:t>
              </a:r>
              <a:endParaRPr lang="en-US" sz="40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05776" y="1185522"/>
            <a:ext cx="833569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2400" smtClean="0">
                <a:solidFill>
                  <a:srgbClr val="383838"/>
                </a:solidFill>
                <a:latin typeface="Cambria" panose="02040503050406030204" pitchFamily="18" charset="0"/>
              </a:rPr>
              <a:t>Đếm số phần tử trong Dictionary</a:t>
            </a:r>
            <a:endParaRPr kumimoji="0" lang="en-US" sz="2400" i="0" u="none" strike="noStrike" cap="none" normalizeH="0" baseline="0" smtClean="0">
              <a:ln>
                <a:noFill/>
              </a:ln>
              <a:solidFill>
                <a:srgbClr val="383838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1765909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dic.Count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6343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257800" cy="508000"/>
            <a:chOff x="789624" y="1191463"/>
            <a:chExt cx="5257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056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phương thức trên Dictionary</a:t>
              </a:r>
              <a:endParaRPr lang="en-US" sz="40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05776" y="1185522"/>
            <a:ext cx="833569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2400" smtClean="0">
                <a:solidFill>
                  <a:srgbClr val="383838"/>
                </a:solidFill>
                <a:latin typeface="Cambria" panose="02040503050406030204" pitchFamily="18" charset="0"/>
              </a:rPr>
              <a:t>Xóa phần tử theo key</a:t>
            </a:r>
            <a:endParaRPr kumimoji="0" lang="en-US" sz="2400" i="0" u="none" strike="noStrike" cap="none" normalizeH="0" baseline="0" smtClean="0">
              <a:ln>
                <a:noFill/>
              </a:ln>
              <a:solidFill>
                <a:srgbClr val="383838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95400" y="1981200"/>
            <a:ext cx="2393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dic.Remove(1)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2777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257800" cy="508000"/>
            <a:chOff x="789624" y="1191463"/>
            <a:chExt cx="5257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056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phương thức trên Dictionary</a:t>
              </a:r>
              <a:endParaRPr lang="en-US" sz="40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05776" y="1185522"/>
            <a:ext cx="833569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2400" smtClean="0">
                <a:solidFill>
                  <a:srgbClr val="383838"/>
                </a:solidFill>
                <a:latin typeface="Cambria" panose="02040503050406030204" pitchFamily="18" charset="0"/>
              </a:rPr>
              <a:t>Xóa toàn bộ phần tử</a:t>
            </a:r>
            <a:endParaRPr kumimoji="0" lang="en-US" sz="2400" i="0" u="none" strike="noStrike" cap="none" normalizeH="0" baseline="0" smtClean="0">
              <a:ln>
                <a:noFill/>
              </a:ln>
              <a:solidFill>
                <a:srgbClr val="383838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3200" y="1765909"/>
            <a:ext cx="1446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dic.Clear()</a:t>
            </a:r>
          </a:p>
        </p:txBody>
      </p:sp>
    </p:spTree>
    <p:extLst>
      <p:ext uri="{BB962C8B-B14F-4D97-AF65-F5344CB8AC3E}">
        <p14:creationId xmlns:p14="http://schemas.microsoft.com/office/powerpoint/2010/main" val="214717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Ý nghĩa của</a:t>
            </a: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Dictionary</a:t>
            </a:r>
            <a:endParaRPr kumimoji="0" lang="en-US" sz="3200" b="0" i="0" u="none" strike="noStrike" kern="0" cap="none" spc="0" normalizeH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Khai báo và sử dụng Dictionary</a:t>
            </a:r>
            <a:endParaRPr kumimoji="0" lang="en-US" sz="3200" b="0" i="0" u="none" strike="noStrike" kern="0" cap="none" spc="0" normalizeH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kern="0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Các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phương thức trên Dictionary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99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noProof="0" smtClean="0">
                  <a:latin typeface="Cambria" panose="02040503050406030204" pitchFamily="18" charset="0"/>
                </a:rPr>
                <a:t>Ý nghĩa của Dictionary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29576" y="1193483"/>
            <a:ext cx="83334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vi-VN" sz="2400">
                <a:solidFill>
                  <a:srgbClr val="383838"/>
                </a:solidFill>
                <a:latin typeface="Cambria" panose="02040503050406030204" pitchFamily="18" charset="0"/>
              </a:rPr>
              <a:t>Kiểu </a:t>
            </a:r>
            <a:r>
              <a:rPr lang="vi-VN" sz="2400" b="1">
                <a:solidFill>
                  <a:srgbClr val="383838"/>
                </a:solidFill>
                <a:latin typeface="Cambria" panose="02040503050406030204" pitchFamily="18" charset="0"/>
              </a:rPr>
              <a:t>Dictionary</a:t>
            </a:r>
            <a:r>
              <a:rPr lang="vi-VN" sz="2400">
                <a:solidFill>
                  <a:srgbClr val="383838"/>
                </a:solidFill>
                <a:latin typeface="Cambria" panose="02040503050406030204" pitchFamily="18" charset="0"/>
              </a:rPr>
              <a:t> trong C# </a:t>
            </a:r>
            <a:r>
              <a:rPr lang="en-US" sz="2400" smtClean="0">
                <a:solidFill>
                  <a:srgbClr val="383838"/>
                </a:solidFill>
                <a:latin typeface="Cambria" panose="02040503050406030204" pitchFamily="18" charset="0"/>
              </a:rPr>
              <a:t>dùng để lưu dữ liệu dạng </a:t>
            </a:r>
            <a:r>
              <a:rPr lang="vi-VN" sz="2400" smtClean="0">
                <a:solidFill>
                  <a:srgbClr val="383838"/>
                </a:solidFill>
                <a:latin typeface="Cambria" panose="02040503050406030204" pitchFamily="18" charset="0"/>
              </a:rPr>
              <a:t>dựa </a:t>
            </a:r>
            <a:r>
              <a:rPr lang="vi-VN" sz="2400">
                <a:solidFill>
                  <a:srgbClr val="383838"/>
                </a:solidFill>
                <a:latin typeface="Cambria" panose="02040503050406030204" pitchFamily="18" charset="0"/>
              </a:rPr>
              <a:t>trên </a:t>
            </a:r>
            <a:r>
              <a:rPr lang="vi-VN" sz="2400" b="1">
                <a:solidFill>
                  <a:srgbClr val="383838"/>
                </a:solidFill>
                <a:latin typeface="Cambria" panose="02040503050406030204" pitchFamily="18" charset="0"/>
              </a:rPr>
              <a:t>key</a:t>
            </a:r>
            <a:r>
              <a:rPr lang="vi-VN" sz="2400">
                <a:solidFill>
                  <a:srgbClr val="383838"/>
                </a:solidFill>
                <a:latin typeface="Cambria" panose="02040503050406030204" pitchFamily="18" charset="0"/>
              </a:rPr>
              <a:t> và </a:t>
            </a:r>
            <a:r>
              <a:rPr lang="vi-VN" sz="2400" b="1">
                <a:solidFill>
                  <a:srgbClr val="383838"/>
                </a:solidFill>
                <a:latin typeface="Cambria" panose="02040503050406030204" pitchFamily="18" charset="0"/>
              </a:rPr>
              <a:t>value</a:t>
            </a:r>
            <a:r>
              <a:rPr lang="vi-VN" sz="2400">
                <a:solidFill>
                  <a:srgbClr val="383838"/>
                </a:solidFill>
                <a:latin typeface="Cambria" panose="02040503050406030204" pitchFamily="18" charset="0"/>
              </a:rPr>
              <a:t>. Các phần tử trong </a:t>
            </a:r>
            <a:r>
              <a:rPr lang="vi-VN" sz="2400" b="1">
                <a:solidFill>
                  <a:srgbClr val="383838"/>
                </a:solidFill>
                <a:latin typeface="Cambria" panose="02040503050406030204" pitchFamily="18" charset="0"/>
              </a:rPr>
              <a:t>Dictionary</a:t>
            </a:r>
            <a:r>
              <a:rPr lang="vi-VN" sz="2400">
                <a:solidFill>
                  <a:srgbClr val="383838"/>
                </a:solidFill>
                <a:latin typeface="Cambria" panose="02040503050406030204" pitchFamily="18" charset="0"/>
              </a:rPr>
              <a:t> có </a:t>
            </a:r>
            <a:r>
              <a:rPr lang="vi-VN" sz="2400" b="1">
                <a:solidFill>
                  <a:srgbClr val="383838"/>
                </a:solidFill>
                <a:latin typeface="Cambria" panose="02040503050406030204" pitchFamily="18" charset="0"/>
              </a:rPr>
              <a:t>key</a:t>
            </a:r>
            <a:r>
              <a:rPr lang="vi-VN" sz="2400">
                <a:solidFill>
                  <a:srgbClr val="383838"/>
                </a:solidFill>
                <a:latin typeface="Cambria" panose="02040503050406030204" pitchFamily="18" charset="0"/>
              </a:rPr>
              <a:t> là duy nhất, tức là không tồn tại 2 phần tử nào </a:t>
            </a:r>
            <a:r>
              <a:rPr lang="vi-VN" sz="2400" smtClean="0">
                <a:solidFill>
                  <a:srgbClr val="383838"/>
                </a:solidFill>
                <a:latin typeface="Cambria" panose="02040503050406030204" pitchFamily="18" charset="0"/>
              </a:rPr>
              <a:t>có</a:t>
            </a:r>
            <a:endParaRPr lang="en-US" sz="2400" smtClean="0">
              <a:solidFill>
                <a:srgbClr val="383838"/>
              </a:solidFill>
              <a:latin typeface="Cambria" panose="020405030504060302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vi-VN" sz="2400" smtClean="0">
                <a:solidFill>
                  <a:srgbClr val="383838"/>
                </a:solidFill>
                <a:latin typeface="Cambria" panose="02040503050406030204" pitchFamily="18" charset="0"/>
              </a:rPr>
              <a:t>cùng</a:t>
            </a:r>
            <a:r>
              <a:rPr lang="vi-VN" sz="2400">
                <a:solidFill>
                  <a:srgbClr val="383838"/>
                </a:solidFill>
                <a:latin typeface="Cambria" panose="02040503050406030204" pitchFamily="18" charset="0"/>
              </a:rPr>
              <a:t> </a:t>
            </a:r>
            <a:r>
              <a:rPr lang="vi-VN" sz="2400" b="1">
                <a:solidFill>
                  <a:srgbClr val="383838"/>
                </a:solidFill>
                <a:latin typeface="Cambria" panose="02040503050406030204" pitchFamily="18" charset="0"/>
              </a:rPr>
              <a:t>key</a:t>
            </a:r>
            <a:r>
              <a:rPr lang="vi-VN" sz="2400">
                <a:solidFill>
                  <a:srgbClr val="383838"/>
                </a:solidFill>
                <a:latin typeface="Cambria" panose="02040503050406030204" pitchFamily="18" charset="0"/>
              </a:rPr>
              <a:t>. </a:t>
            </a:r>
            <a:r>
              <a:rPr lang="vi-VN" sz="2400" b="1">
                <a:solidFill>
                  <a:srgbClr val="383838"/>
                </a:solidFill>
                <a:latin typeface="Cambria" panose="02040503050406030204" pitchFamily="18" charset="0"/>
              </a:rPr>
              <a:t>Dictionary</a:t>
            </a:r>
            <a:r>
              <a:rPr lang="vi-VN" sz="2400">
                <a:solidFill>
                  <a:srgbClr val="383838"/>
                </a:solidFill>
                <a:latin typeface="Cambria" panose="02040503050406030204" pitchFamily="18" charset="0"/>
              </a:rPr>
              <a:t> dựa vào </a:t>
            </a:r>
            <a:r>
              <a:rPr lang="vi-VN" sz="2400" b="1" smtClean="0">
                <a:solidFill>
                  <a:srgbClr val="383838"/>
                </a:solidFill>
                <a:latin typeface="Cambria" panose="02040503050406030204" pitchFamily="18" charset="0"/>
              </a:rPr>
              <a:t>key</a:t>
            </a:r>
            <a:r>
              <a:rPr lang="en-US" sz="2400" b="1" smtClean="0">
                <a:solidFill>
                  <a:srgbClr val="383838"/>
                </a:solidFill>
                <a:latin typeface="Cambria" panose="02040503050406030204" pitchFamily="18" charset="0"/>
              </a:rPr>
              <a:t> </a:t>
            </a:r>
            <a:r>
              <a:rPr lang="vi-VN" sz="2400" smtClean="0">
                <a:solidFill>
                  <a:srgbClr val="383838"/>
                </a:solidFill>
                <a:latin typeface="Cambria" panose="02040503050406030204" pitchFamily="18" charset="0"/>
              </a:rPr>
              <a:t>để </a:t>
            </a:r>
            <a:r>
              <a:rPr lang="vi-VN" sz="2400">
                <a:solidFill>
                  <a:srgbClr val="383838"/>
                </a:solidFill>
                <a:latin typeface="Cambria" panose="02040503050406030204" pitchFamily="18" charset="0"/>
              </a:rPr>
              <a:t>xác định </a:t>
            </a:r>
            <a:r>
              <a:rPr lang="vi-VN" sz="2400" b="1">
                <a:solidFill>
                  <a:srgbClr val="383838"/>
                </a:solidFill>
                <a:latin typeface="Cambria" panose="02040503050406030204" pitchFamily="18" charset="0"/>
              </a:rPr>
              <a:t>value</a:t>
            </a:r>
            <a:r>
              <a:rPr lang="vi-VN" sz="2400">
                <a:solidFill>
                  <a:srgbClr val="383838"/>
                </a:solidFill>
                <a:latin typeface="Cambria" panose="02040503050406030204" pitchFamily="18" charset="0"/>
              </a:rPr>
              <a:t> tương ứng</a:t>
            </a:r>
            <a:r>
              <a:rPr lang="vi-VN" sz="2400" smtClean="0">
                <a:solidFill>
                  <a:srgbClr val="383838"/>
                </a:solidFill>
                <a:latin typeface="Cambria" panose="02040503050406030204" pitchFamily="18" charset="0"/>
              </a:rPr>
              <a:t>.</a:t>
            </a:r>
            <a:endParaRPr lang="en-US" sz="2400" smtClean="0">
              <a:solidFill>
                <a:srgbClr val="383838"/>
              </a:solidFill>
              <a:latin typeface="Cambria" panose="020405030504060302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smtClean="0">
                <a:solidFill>
                  <a:srgbClr val="383838"/>
                </a:solidFill>
                <a:latin typeface="Cambria" panose="02040503050406030204" pitchFamily="18" charset="0"/>
              </a:rPr>
              <a:t>Dictionary cũng nằm trong thư viện: </a:t>
            </a:r>
            <a:r>
              <a:rPr lang="en-US" sz="2400">
                <a:latin typeface="Cambria" panose="02040503050406030204" pitchFamily="18" charset="0"/>
              </a:rPr>
              <a:t>using System.Collections.Generic</a:t>
            </a:r>
          </a:p>
        </p:txBody>
      </p:sp>
    </p:spTree>
    <p:extLst>
      <p:ext uri="{BB962C8B-B14F-4D97-AF65-F5344CB8AC3E}">
        <p14:creationId xmlns:p14="http://schemas.microsoft.com/office/powerpoint/2010/main" val="198644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029200" cy="508000"/>
            <a:chOff x="789624" y="1191463"/>
            <a:chExt cx="5029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828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Khai báo và sử dụng Dictionary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03501" y="1170737"/>
            <a:ext cx="833569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383838"/>
                </a:solidFill>
                <a:effectLst/>
                <a:latin typeface="Cambria" panose="02040503050406030204" pitchFamily="18" charset="0"/>
              </a:rPr>
              <a:t>Key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383838"/>
                </a:solidFill>
                <a:effectLst/>
                <a:latin typeface="Cambria" panose="02040503050406030204" pitchFamily="18" charset="0"/>
              </a:rPr>
              <a:t> và 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383838"/>
                </a:solidFill>
                <a:effectLst/>
                <a:latin typeface="Cambria" panose="02040503050406030204" pitchFamily="18" charset="0"/>
              </a:rPr>
              <a:t>Value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383838"/>
                </a:solidFill>
                <a:effectLst/>
                <a:latin typeface="Cambria" panose="02040503050406030204" pitchFamily="18" charset="0"/>
              </a:rPr>
              <a:t> có thể thuộc bất kỳ kiểu dữ liệu nào, từ kiểu dữ liệu cơ bản đến những class tự tạo.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383838"/>
                </a:solidFill>
                <a:effectLst/>
                <a:latin typeface="Cambria" panose="02040503050406030204" pitchFamily="18" charset="0"/>
              </a:rPr>
              <a:t>Ví dụ chúng ta cần khai báo một 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383838"/>
                </a:solidFill>
                <a:effectLst/>
                <a:latin typeface="Cambria" panose="02040503050406030204" pitchFamily="18" charset="0"/>
              </a:rPr>
              <a:t>Dictionary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383838"/>
                </a:solidFill>
                <a:effectLst/>
                <a:latin typeface="Cambria" panose="02040503050406030204" pitchFamily="18" charset="0"/>
              </a:rPr>
              <a:t> có 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383838"/>
                </a:solidFill>
                <a:effectLst/>
                <a:latin typeface="Cambria" panose="02040503050406030204" pitchFamily="18" charset="0"/>
              </a:rPr>
              <a:t>key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383838"/>
                </a:solidFill>
                <a:effectLst/>
                <a:latin typeface="Cambria" panose="02040503050406030204" pitchFamily="18" charset="0"/>
              </a:rPr>
              <a:t> thuộc kiểu 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383838"/>
                </a:solidFill>
                <a:effectLst/>
                <a:latin typeface="Cambria" panose="02040503050406030204" pitchFamily="18" charset="0"/>
              </a:rPr>
              <a:t>int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383838"/>
                </a:solidFill>
                <a:effectLst/>
                <a:latin typeface="Cambria" panose="02040503050406030204" pitchFamily="18" charset="0"/>
              </a:rPr>
              <a:t> và 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383838"/>
                </a:solidFill>
                <a:effectLst/>
                <a:latin typeface="Cambria" panose="02040503050406030204" pitchFamily="18" charset="0"/>
              </a:rPr>
              <a:t>value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383838"/>
                </a:solidFill>
                <a:effectLst/>
                <a:latin typeface="Cambria" panose="02040503050406030204" pitchFamily="18" charset="0"/>
              </a:rPr>
              <a:t> thuộc kiểu 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383838"/>
                </a:solidFill>
                <a:effectLst/>
                <a:latin typeface="Cambria" panose="02040503050406030204" pitchFamily="18" charset="0"/>
              </a:rPr>
              <a:t>string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383838"/>
                </a:solidFill>
                <a:effectLst/>
                <a:latin typeface="Cambria" panose="02040503050406030204" pitchFamily="18" charset="0"/>
              </a:rPr>
              <a:t>: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383838"/>
                </a:solidFill>
                <a:effectLst/>
                <a:latin typeface="Cambria" panose="02040503050406030204" pitchFamily="18" charset="0"/>
              </a:rPr>
              <a:t>  </a:t>
            </a:r>
          </a:p>
        </p:txBody>
      </p:sp>
      <p:sp>
        <p:nvSpPr>
          <p:cNvPr id="9" name="Rectangle 8"/>
          <p:cNvSpPr/>
          <p:nvPr/>
        </p:nvSpPr>
        <p:spPr>
          <a:xfrm>
            <a:off x="337842" y="3022090"/>
            <a:ext cx="87299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dic =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0220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257800" cy="508000"/>
            <a:chOff x="789624" y="1191463"/>
            <a:chExt cx="5257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056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phương thức trên Dictionary</a:t>
              </a:r>
              <a:endParaRPr lang="en-US" sz="40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05776" y="1185522"/>
            <a:ext cx="833569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400" i="0" u="none" strike="noStrike" cap="none" normalizeH="0" baseline="0" smtClean="0">
                <a:ln>
                  <a:noFill/>
                </a:ln>
                <a:solidFill>
                  <a:srgbClr val="383838"/>
                </a:solidFill>
                <a:effectLst/>
                <a:latin typeface="Cambria" panose="02040503050406030204" pitchFamily="18" charset="0"/>
              </a:rPr>
              <a:t>Thêm</a:t>
            </a:r>
            <a:r>
              <a:rPr kumimoji="0" lang="en-US" sz="2400" i="0" u="none" strike="noStrike" cap="none" normalizeH="0" smtClean="0">
                <a:ln>
                  <a:noFill/>
                </a:ln>
                <a:solidFill>
                  <a:srgbClr val="383838"/>
                </a:solidFill>
                <a:effectLst/>
                <a:latin typeface="Cambria" panose="02040503050406030204" pitchFamily="18" charset="0"/>
              </a:rPr>
              <a:t> phần tử vào Dictionary</a:t>
            </a:r>
            <a:endParaRPr kumimoji="0" lang="en-US" sz="2400" i="0" u="none" strike="noStrike" cap="none" normalizeH="0" baseline="0" smtClean="0">
              <a:ln>
                <a:noFill/>
              </a:ln>
              <a:solidFill>
                <a:srgbClr val="383838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0903" y="1905000"/>
            <a:ext cx="81312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dic.Add(1, </a:t>
            </a:r>
            <a:r>
              <a:rPr lang="en-US" sz="24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"Nguyễn Thị Hạnh"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dic.Add(2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"Trần Văn Phúc"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dic.Add(3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"Hồ Văn Giải"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dic.Add(4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"Phan Thị Thoát"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7631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257800" cy="508000"/>
            <a:chOff x="789624" y="1191463"/>
            <a:chExt cx="5257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056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phương thức trên Dictionary</a:t>
              </a:r>
              <a:endParaRPr lang="en-US" sz="40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05776" y="1185522"/>
            <a:ext cx="833569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400" i="0" u="none" strike="noStrike" cap="none" normalizeH="0" baseline="0" smtClean="0">
                <a:ln>
                  <a:noFill/>
                </a:ln>
                <a:solidFill>
                  <a:srgbClr val="383838"/>
                </a:solidFill>
                <a:effectLst/>
                <a:latin typeface="Cambria" panose="02040503050406030204" pitchFamily="18" charset="0"/>
              </a:rPr>
              <a:t>Duyệt</a:t>
            </a:r>
            <a:r>
              <a:rPr kumimoji="0" lang="en-US" sz="2400" i="0" u="none" strike="noStrike" cap="none" normalizeH="0" smtClean="0">
                <a:ln>
                  <a:noFill/>
                </a:ln>
                <a:solidFill>
                  <a:srgbClr val="383838"/>
                </a:solidFill>
                <a:effectLst/>
                <a:latin typeface="Cambria" panose="02040503050406030204" pitchFamily="18" charset="0"/>
              </a:rPr>
              <a:t> danh sách </a:t>
            </a:r>
            <a:endParaRPr kumimoji="0" lang="en-US" sz="2400" i="0" u="none" strike="noStrike" cap="none" normalizeH="0" baseline="0" smtClean="0">
              <a:ln>
                <a:noFill/>
              </a:ln>
              <a:solidFill>
                <a:srgbClr val="383838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187" y="1981200"/>
            <a:ext cx="80932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KeyValuePair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item 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dic)</a:t>
            </a:r>
          </a:p>
          <a:p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sz="2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 = item.Key;</a:t>
            </a:r>
          </a:p>
          <a:p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 = item.Value;</a:t>
            </a:r>
          </a:p>
          <a:p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7353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257800" cy="508000"/>
            <a:chOff x="789624" y="1191463"/>
            <a:chExt cx="5257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056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phương thức trên Dictionary</a:t>
              </a:r>
              <a:endParaRPr lang="en-US" sz="40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05776" y="1185522"/>
            <a:ext cx="833569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400" i="0" u="none" strike="noStrike" cap="none" normalizeH="0" baseline="0" smtClean="0">
                <a:ln>
                  <a:noFill/>
                </a:ln>
                <a:solidFill>
                  <a:srgbClr val="383838"/>
                </a:solidFill>
                <a:effectLst/>
                <a:latin typeface="Cambria" panose="02040503050406030204" pitchFamily="18" charset="0"/>
              </a:rPr>
              <a:t>Kiểm</a:t>
            </a:r>
            <a:r>
              <a:rPr kumimoji="0" lang="en-US" sz="2400" i="0" u="none" strike="noStrike" cap="none" normalizeH="0" smtClean="0">
                <a:ln>
                  <a:noFill/>
                </a:ln>
                <a:solidFill>
                  <a:srgbClr val="383838"/>
                </a:solidFill>
                <a:effectLst/>
                <a:latin typeface="Cambria" panose="02040503050406030204" pitchFamily="18" charset="0"/>
              </a:rPr>
              <a:t> tra Key tồn tại hay không?</a:t>
            </a:r>
            <a:endParaRPr kumimoji="0" lang="en-US" sz="2400" i="0" u="none" strike="noStrike" cap="none" normalizeH="0" baseline="0" smtClean="0">
              <a:ln>
                <a:noFill/>
              </a:ln>
              <a:solidFill>
                <a:srgbClr val="383838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0" y="19050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(dic.ContainsKey(1))</a:t>
            </a:r>
          </a:p>
          <a:p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6659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257800" cy="508000"/>
            <a:chOff x="789624" y="1191463"/>
            <a:chExt cx="5257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056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phương thức trên Dictionary</a:t>
              </a:r>
              <a:endParaRPr lang="en-US" sz="40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05776" y="1185522"/>
            <a:ext cx="833569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400" i="0" u="none" strike="noStrike" cap="none" normalizeH="0" baseline="0" smtClean="0">
                <a:ln>
                  <a:noFill/>
                </a:ln>
                <a:solidFill>
                  <a:srgbClr val="383838"/>
                </a:solidFill>
                <a:effectLst/>
                <a:latin typeface="Cambria" panose="02040503050406030204" pitchFamily="18" charset="0"/>
              </a:rPr>
              <a:t>Lấy</a:t>
            </a:r>
            <a:r>
              <a:rPr kumimoji="0" lang="en-US" sz="2400" i="0" u="none" strike="noStrike" cap="none" normalizeH="0" smtClean="0">
                <a:ln>
                  <a:noFill/>
                </a:ln>
                <a:solidFill>
                  <a:srgbClr val="383838"/>
                </a:solidFill>
                <a:effectLst/>
                <a:latin typeface="Cambria" panose="02040503050406030204" pitchFamily="18" charset="0"/>
              </a:rPr>
              <a:t> value từ key</a:t>
            </a:r>
            <a:endParaRPr kumimoji="0" lang="en-US" sz="2400" i="0" u="none" strike="noStrike" cap="none" normalizeH="0" baseline="0" smtClean="0">
              <a:ln>
                <a:noFill/>
              </a:ln>
              <a:solidFill>
                <a:srgbClr val="383838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1981200"/>
            <a:ext cx="3752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dic[1];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7991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257800" cy="508000"/>
            <a:chOff x="789624" y="1191463"/>
            <a:chExt cx="5257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056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phương thức trên Dictionary</a:t>
              </a:r>
              <a:endParaRPr lang="en-US" sz="40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05776" y="1185522"/>
            <a:ext cx="833569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400" i="0" u="none" strike="noStrike" cap="none" normalizeH="0" baseline="0" smtClean="0">
                <a:ln>
                  <a:noFill/>
                </a:ln>
                <a:solidFill>
                  <a:srgbClr val="383838"/>
                </a:solidFill>
                <a:effectLst/>
                <a:latin typeface="Cambria" panose="02040503050406030204" pitchFamily="18" charset="0"/>
              </a:rPr>
              <a:t>Kiểm</a:t>
            </a:r>
            <a:r>
              <a:rPr kumimoji="0" lang="en-US" sz="2400" i="0" u="none" strike="noStrike" cap="none" normalizeH="0" smtClean="0">
                <a:ln>
                  <a:noFill/>
                </a:ln>
                <a:solidFill>
                  <a:srgbClr val="383838"/>
                </a:solidFill>
                <a:effectLst/>
                <a:latin typeface="Cambria" panose="02040503050406030204" pitchFamily="18" charset="0"/>
              </a:rPr>
              <a:t> tra Value tồn tại hay không?</a:t>
            </a:r>
            <a:endParaRPr kumimoji="0" lang="en-US" sz="2400" i="0" u="none" strike="noStrike" cap="none" normalizeH="0" baseline="0" smtClean="0">
              <a:ln>
                <a:noFill/>
              </a:ln>
              <a:solidFill>
                <a:srgbClr val="383838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1905000"/>
            <a:ext cx="731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(dic.ContainsValue(</a:t>
            </a:r>
            <a:r>
              <a:rPr lang="en-US" sz="24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"Trần Văn Phúc"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3179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216</Words>
  <Application>Microsoft Office PowerPoint</Application>
  <PresentationFormat>On-screen Show (4:3)</PresentationFormat>
  <Paragraphs>56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</vt:lpstr>
      <vt:lpstr>Consolas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731</cp:revision>
  <dcterms:created xsi:type="dcterms:W3CDTF">2011-04-06T04:04:31Z</dcterms:created>
  <dcterms:modified xsi:type="dcterms:W3CDTF">2016-10-08T06:03:55Z</dcterms:modified>
</cp:coreProperties>
</file>