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1" r:id="rId3"/>
    <p:sldId id="263" r:id="rId4"/>
    <p:sldId id="270" r:id="rId5"/>
    <p:sldId id="272" r:id="rId6"/>
    <p:sldId id="273" r:id="rId7"/>
    <p:sldId id="274" r:id="rId8"/>
    <p:sldId id="275" r:id="rId9"/>
    <p:sldId id="276" r:id="rId10"/>
    <p:sldId id="277" r:id="rId11"/>
    <p:sldId id="265" r:id="rId12"/>
    <p:sldId id="278" r:id="rId13"/>
    <p:sldId id="279" r:id="rId14"/>
    <p:sldId id="280" r:id="rId15"/>
    <p:sldId id="281" r:id="rId16"/>
    <p:sldId id="266" r:id="rId17"/>
    <p:sldId id="282" r:id="rId18"/>
    <p:sldId id="283" r:id="rId19"/>
    <p:sldId id="267" r:id="rId20"/>
    <p:sldId id="284" r:id="rId21"/>
    <p:sldId id="285" r:id="rId22"/>
    <p:sldId id="286" r:id="rId23"/>
    <p:sldId id="268" r:id="rId24"/>
    <p:sldId id="287" r:id="rId25"/>
    <p:sldId id="288" r:id="rId26"/>
    <p:sldId id="269" r:id="rId27"/>
    <p:sldId id="289" r:id="rId28"/>
    <p:sldId id="290" r:id="rId29"/>
    <p:sldId id="291"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16/11/2016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eclipse.org/downloads/packages/release/Kepler/SR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Cách cài đặt và sử </a:t>
            </a:r>
            <a:r>
              <a:rPr lang="vi-VN" kern="0" smtClean="0">
                <a:solidFill>
                  <a:srgbClr val="002060"/>
                </a:solidFill>
                <a:latin typeface="Cambria" panose="02040503050406030204" pitchFamily="18" charset="0"/>
              </a:rPr>
              <a:t>dụng</a:t>
            </a:r>
            <a:endParaRPr lang="en-US" kern="0" smtClean="0">
              <a:solidFill>
                <a:srgbClr val="002060"/>
              </a:solidFill>
              <a:latin typeface="Cambria" panose="02040503050406030204" pitchFamily="18" charset="0"/>
            </a:endParaRPr>
          </a:p>
          <a:p>
            <a:pPr lvl="0">
              <a:defRPr/>
            </a:pPr>
            <a:r>
              <a:rPr lang="vi-VN" kern="0" smtClean="0">
                <a:solidFill>
                  <a:srgbClr val="002060"/>
                </a:solidFill>
                <a:latin typeface="Cambria" panose="02040503050406030204" pitchFamily="18" charset="0"/>
              </a:rPr>
              <a:t> </a:t>
            </a:r>
            <a:r>
              <a:rPr lang="en-US" kern="0" smtClean="0">
                <a:solidFill>
                  <a:srgbClr val="002060"/>
                </a:solidFill>
                <a:latin typeface="Cambria" panose="02040503050406030204" pitchFamily="18" charset="0"/>
              </a:rPr>
              <a:t>C</a:t>
            </a:r>
            <a:r>
              <a:rPr lang="vi-VN" kern="0" smtClean="0">
                <a:solidFill>
                  <a:srgbClr val="002060"/>
                </a:solidFill>
                <a:latin typeface="Cambria" panose="02040503050406030204" pitchFamily="18" charset="0"/>
              </a:rPr>
              <a:t>ông </a:t>
            </a:r>
            <a:r>
              <a:rPr lang="vi-VN" kern="0">
                <a:solidFill>
                  <a:srgbClr val="002060"/>
                </a:solidFill>
                <a:latin typeface="Cambria" panose="02040503050406030204" pitchFamily="18" charset="0"/>
              </a:rPr>
              <a:t>cụ Eclipse</a:t>
            </a:r>
            <a:endParaRPr lang="en-US" kern="0" smtClea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Vì sài thường xuyên nên ta đưa ra Desktop:</a:t>
            </a:r>
            <a:endParaRPr lang="vi-VN"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38099" y="1807991"/>
            <a:ext cx="8801100" cy="3438525"/>
          </a:xfrm>
          <a:prstGeom prst="rect">
            <a:avLst/>
          </a:prstGeom>
        </p:spPr>
      </p:pic>
      <p:sp>
        <p:nvSpPr>
          <p:cNvPr id="11" name="Content Placeholder 2"/>
          <p:cNvSpPr txBox="1">
            <a:spLocks/>
          </p:cNvSpPr>
          <p:nvPr/>
        </p:nvSpPr>
        <p:spPr bwMode="auto">
          <a:xfrm>
            <a:off x="258709" y="5530507"/>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Nhấn vào biểu thượng để chạy</a:t>
            </a:r>
            <a:endParaRPr lang="vi-VN" kern="0">
              <a:solidFill>
                <a:srgbClr val="002060"/>
              </a:solidFill>
              <a:latin typeface="Cambria" panose="02040503050406030204" pitchFamily="18" charset="0"/>
            </a:endParaRPr>
          </a:p>
        </p:txBody>
      </p:sp>
    </p:spTree>
    <p:extLst>
      <p:ext uri="{BB962C8B-B14F-4D97-AF65-F5344CB8AC3E}">
        <p14:creationId xmlns:p14="http://schemas.microsoft.com/office/powerpoint/2010/main" val="2176457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Workspace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Khi lần đầu tiên khởi động, Eclipse sẽ yêu cầu chúng ta chọn Workspace (là nơi lưu trữ các Project). Ta nên tạo ngay Workspace khác ổ C.</a:t>
            </a:r>
            <a:endParaRPr lang="vi-VN" sz="28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2209800" y="2514600"/>
            <a:ext cx="5867400" cy="2657475"/>
          </a:xfrm>
          <a:prstGeom prst="rect">
            <a:avLst/>
          </a:prstGeom>
        </p:spPr>
      </p:pic>
      <p:sp>
        <p:nvSpPr>
          <p:cNvPr id="11" name="Content Placeholder 2"/>
          <p:cNvSpPr txBox="1">
            <a:spLocks/>
          </p:cNvSpPr>
          <p:nvPr/>
        </p:nvSpPr>
        <p:spPr bwMode="auto">
          <a:xfrm>
            <a:off x="505776" y="53340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Checked vào Use this as the default and do not ask again rồi bấm OK.</a:t>
            </a:r>
            <a:endParaRPr lang="vi-VN" sz="2800" kern="0">
              <a:solidFill>
                <a:srgbClr val="002060"/>
              </a:solidFill>
              <a:latin typeface="Cambria" panose="02040503050406030204" pitchFamily="18" charset="0"/>
            </a:endParaRPr>
          </a:p>
        </p:txBody>
      </p:sp>
      <p:cxnSp>
        <p:nvCxnSpPr>
          <p:cNvPr id="13" name="Straight Arrow Connector 12"/>
          <p:cNvCxnSpPr/>
          <p:nvPr/>
        </p:nvCxnSpPr>
        <p:spPr>
          <a:xfrm flipH="1">
            <a:off x="6781800" y="4419600"/>
            <a:ext cx="2286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483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Workspace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Màn hình đầu tiên khi chạy Eclipse</a:t>
            </a:r>
            <a:endParaRPr lang="vi-VN" sz="28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838200" y="1600200"/>
            <a:ext cx="7269590" cy="4365274"/>
          </a:xfrm>
          <a:prstGeom prst="rect">
            <a:avLst/>
          </a:prstGeom>
        </p:spPr>
      </p:pic>
      <p:sp>
        <p:nvSpPr>
          <p:cNvPr id="14" name="Content Placeholder 2"/>
          <p:cNvSpPr txBox="1">
            <a:spLocks/>
          </p:cNvSpPr>
          <p:nvPr/>
        </p:nvSpPr>
        <p:spPr bwMode="auto">
          <a:xfrm>
            <a:off x="371788" y="5957513"/>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800" kern="0" smtClean="0">
                <a:solidFill>
                  <a:srgbClr val="002060"/>
                </a:solidFill>
                <a:latin typeface="Cambria" panose="02040503050406030204" pitchFamily="18" charset="0"/>
              </a:rPr>
              <a:t>Ta có thể đóng cửa sổ Welcome này đi.</a:t>
            </a:r>
            <a:endParaRPr lang="vi-VN" sz="28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85857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Workspace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Ngoài ra muốn đổi Workspace mới ta có thể:</a:t>
            </a:r>
            <a:endParaRPr lang="vi-VN" sz="28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1524000" y="1600200"/>
            <a:ext cx="5791200" cy="4641233"/>
          </a:xfrm>
          <a:prstGeom prst="rect">
            <a:avLst/>
          </a:prstGeom>
        </p:spPr>
      </p:pic>
    </p:spTree>
    <p:extLst>
      <p:ext uri="{BB962C8B-B14F-4D97-AF65-F5344CB8AC3E}">
        <p14:creationId xmlns:p14="http://schemas.microsoft.com/office/powerpoint/2010/main" val="1882527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Workspace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Ngoài ra muốn đổi Workspace mới ta có thể:</a:t>
            </a:r>
            <a:endParaRPr lang="vi-VN" sz="28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371600" y="1828800"/>
            <a:ext cx="5867400" cy="2657475"/>
          </a:xfrm>
          <a:prstGeom prst="rect">
            <a:avLst/>
          </a:prstGeom>
        </p:spPr>
      </p:pic>
      <p:sp>
        <p:nvSpPr>
          <p:cNvPr id="11" name="Content Placeholder 2"/>
          <p:cNvSpPr txBox="1">
            <a:spLocks/>
          </p:cNvSpPr>
          <p:nvPr/>
        </p:nvSpPr>
        <p:spPr bwMode="auto">
          <a:xfrm>
            <a:off x="272955" y="4867275"/>
            <a:ext cx="871383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800" kern="0" smtClean="0">
                <a:solidFill>
                  <a:srgbClr val="002060"/>
                </a:solidFill>
                <a:latin typeface="Cambria" panose="02040503050406030204" pitchFamily="18" charset="0"/>
              </a:rPr>
              <a:t>Ta chọn Workspace khác rồi bấm OK, đợi Eclipse restart lại thì ta sẽ có Workspace mới.</a:t>
            </a:r>
            <a:endParaRPr lang="vi-VN" sz="28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1395691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Workspace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Nơi lưu trữ Workspace trong ổ E:</a:t>
            </a:r>
            <a:endParaRPr lang="vi-VN" sz="28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1447800" y="1676400"/>
            <a:ext cx="5000625" cy="1266825"/>
          </a:xfrm>
          <a:prstGeom prst="rect">
            <a:avLst/>
          </a:prstGeom>
        </p:spPr>
      </p:pic>
    </p:spTree>
    <p:extLst>
      <p:ext uri="{BB962C8B-B14F-4D97-AF65-F5344CB8AC3E}">
        <p14:creationId xmlns:p14="http://schemas.microsoft.com/office/powerpoint/2010/main" val="836245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các Project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Project là 1 dự án cụ thể nào đó, được lưu vào Workspace (1 Workspace sẽ có nhiều Project)</a:t>
            </a:r>
          </a:p>
          <a:p>
            <a:pPr lvl="0" algn="just">
              <a:buClr>
                <a:srgbClr val="3DC5C5"/>
              </a:buClr>
              <a:defRPr/>
            </a:pPr>
            <a:r>
              <a:rPr lang="en-US" sz="2800" kern="0" smtClean="0">
                <a:solidFill>
                  <a:srgbClr val="002060"/>
                </a:solidFill>
                <a:latin typeface="Cambria" panose="02040503050406030204" pitchFamily="18" charset="0"/>
              </a:rPr>
              <a:t>Vào File/ New/ Java Project</a:t>
            </a:r>
            <a:endParaRPr lang="vi-VN" sz="28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524000" y="2971800"/>
            <a:ext cx="5086350" cy="2838450"/>
          </a:xfrm>
          <a:prstGeom prst="rect">
            <a:avLst/>
          </a:prstGeom>
        </p:spPr>
      </p:pic>
    </p:spTree>
    <p:extLst>
      <p:ext uri="{BB962C8B-B14F-4D97-AF65-F5344CB8AC3E}">
        <p14:creationId xmlns:p14="http://schemas.microsoft.com/office/powerpoint/2010/main" val="3442836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các Project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066800"/>
            <a:ext cx="401648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Project name: đặt tên cho Project</a:t>
            </a:r>
          </a:p>
          <a:p>
            <a:pPr lvl="0" algn="just">
              <a:buClr>
                <a:srgbClr val="3DC5C5"/>
              </a:buClr>
              <a:defRPr/>
            </a:pPr>
            <a:r>
              <a:rPr lang="en-US" sz="2800" kern="0" smtClean="0">
                <a:solidFill>
                  <a:srgbClr val="002060"/>
                </a:solidFill>
                <a:latin typeface="Cambria" panose="02040503050406030204" pitchFamily="18" charset="0"/>
              </a:rPr>
              <a:t>Checked vào Use a Project specific JRE </a:t>
            </a:r>
            <a:r>
              <a:rPr lang="en-US" sz="2800" kern="0" smtClean="0">
                <a:solidFill>
                  <a:srgbClr val="002060"/>
                </a:solidFill>
                <a:latin typeface="Cambria" panose="02040503050406030204" pitchFamily="18" charset="0"/>
                <a:sym typeface="Wingdings" panose="05000000000000000000" pitchFamily="2" charset="2"/>
              </a:rPr>
              <a:t>chính là JRE mà JDK ta vừa cài</a:t>
            </a:r>
          </a:p>
          <a:p>
            <a:pPr lvl="0" algn="just">
              <a:buClr>
                <a:srgbClr val="3DC5C5"/>
              </a:buClr>
              <a:defRPr/>
            </a:pPr>
            <a:r>
              <a:rPr lang="en-US" sz="2800" kern="0" smtClean="0">
                <a:solidFill>
                  <a:srgbClr val="002060"/>
                </a:solidFill>
                <a:latin typeface="Cambria" panose="02040503050406030204" pitchFamily="18" charset="0"/>
                <a:sym typeface="Wingdings" panose="05000000000000000000" pitchFamily="2" charset="2"/>
              </a:rPr>
              <a:t>Sau đó bấm Finish để tao Project</a:t>
            </a:r>
            <a:endParaRPr lang="vi-VN" sz="28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4628552" y="990600"/>
            <a:ext cx="4333875" cy="5360978"/>
          </a:xfrm>
          <a:prstGeom prst="rect">
            <a:avLst/>
          </a:prstGeom>
        </p:spPr>
      </p:pic>
      <p:cxnSp>
        <p:nvCxnSpPr>
          <p:cNvPr id="12" name="Straight Arrow Connector 11"/>
          <p:cNvCxnSpPr/>
          <p:nvPr/>
        </p:nvCxnSpPr>
        <p:spPr>
          <a:xfrm flipH="1">
            <a:off x="7848600" y="5562600"/>
            <a:ext cx="7620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55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các Project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436079"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Project Trong Eclipse:</a:t>
            </a:r>
            <a:endParaRPr lang="vi-VN" sz="28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752600" y="1600200"/>
            <a:ext cx="4346713" cy="3352800"/>
          </a:xfrm>
          <a:prstGeom prst="rect">
            <a:avLst/>
          </a:prstGeom>
        </p:spPr>
      </p:pic>
      <p:pic>
        <p:nvPicPr>
          <p:cNvPr id="11" name="Picture 10"/>
          <p:cNvPicPr>
            <a:picLocks noChangeAspect="1"/>
          </p:cNvPicPr>
          <p:nvPr/>
        </p:nvPicPr>
        <p:blipFill>
          <a:blip r:embed="rId3"/>
          <a:stretch>
            <a:fillRect/>
          </a:stretch>
        </p:blipFill>
        <p:spPr>
          <a:xfrm>
            <a:off x="1759424" y="5338817"/>
            <a:ext cx="4962525" cy="1085850"/>
          </a:xfrm>
          <a:prstGeom prst="rect">
            <a:avLst/>
          </a:prstGeom>
        </p:spPr>
      </p:pic>
      <p:sp>
        <p:nvSpPr>
          <p:cNvPr id="13" name="Content Placeholder 2"/>
          <p:cNvSpPr txBox="1">
            <a:spLocks/>
          </p:cNvSpPr>
          <p:nvPr/>
        </p:nvSpPr>
        <p:spPr bwMode="auto">
          <a:xfrm>
            <a:off x="476206" y="4876800"/>
            <a:ext cx="8436079"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Project Trong Thư mục:</a:t>
            </a:r>
            <a:endParaRPr lang="vi-VN" sz="28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3630110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package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smtClean="0">
                <a:solidFill>
                  <a:srgbClr val="002060"/>
                </a:solidFill>
                <a:latin typeface="Cambria" panose="02040503050406030204" pitchFamily="18" charset="0"/>
              </a:rPr>
              <a:t>package </a:t>
            </a:r>
            <a:r>
              <a:rPr lang="en-US" kern="0" smtClean="0">
                <a:solidFill>
                  <a:srgbClr val="002060"/>
                </a:solidFill>
                <a:latin typeface="Cambria" panose="02040503050406030204" pitchFamily="18" charset="0"/>
              </a:rPr>
              <a:t>bản chất là cây thư mục để tổ chức sắp xếp phân loại các lớp, giúp cho việc bảo trì dự án được tốt hơn. Package trong java yêu cầu phải viết thường hết. Nó được phân cấp theo dạng thư mục cha con (dựa vào dấu chấm . lúc tạo package)</a:t>
            </a:r>
          </a:p>
          <a:p>
            <a:pPr lvl="0" algn="just">
              <a:buClr>
                <a:srgbClr val="3DC5C5"/>
              </a:buClr>
              <a:defRPr/>
            </a:pPr>
            <a:r>
              <a:rPr lang="en-US" kern="0" smtClean="0">
                <a:solidFill>
                  <a:srgbClr val="002060"/>
                </a:solidFill>
                <a:latin typeface="Cambria" panose="02040503050406030204" pitchFamily="18" charset="0"/>
              </a:rPr>
              <a:t>Đặt package như thế nào là do Lập trình viên quyết định.</a:t>
            </a:r>
            <a:endParaRPr lang="vi-VN" kern="0">
              <a:solidFill>
                <a:srgbClr val="002060"/>
              </a:solidFill>
              <a:latin typeface="Cambria" panose="02040503050406030204" pitchFamily="18" charset="0"/>
            </a:endParaRPr>
          </a:p>
        </p:txBody>
      </p:sp>
    </p:spTree>
    <p:extLst>
      <p:ext uri="{BB962C8B-B14F-4D97-AF65-F5344CB8AC3E}">
        <p14:creationId xmlns:p14="http://schemas.microsoft.com/office/powerpoint/2010/main" val="124358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smtClean="0">
                <a:solidFill>
                  <a:srgbClr val="002060"/>
                </a:solidFill>
                <a:latin typeface="Cambria" panose="02040503050406030204" pitchFamily="18" charset="0"/>
              </a:rPr>
              <a:t>Kiểm </a:t>
            </a:r>
            <a:r>
              <a:rPr lang="vi-VN" kern="0">
                <a:solidFill>
                  <a:srgbClr val="002060"/>
                </a:solidFill>
                <a:latin typeface="Cambria" panose="02040503050406030204" pitchFamily="18" charset="0"/>
              </a:rPr>
              <a:t>tra cấu hình máy để quyết định lựa chọn công cụ Eclipse phù hợp</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tải và cài đặt phiên bản Eclipse phù hợp</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tạo Workspace (nơi lưu trữ các dự án)</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tạo các Project (các dự án)</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tạo package (gói lưu trữ các lớp)</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tạo class (các lớp trong package)</a:t>
            </a:r>
          </a:p>
          <a:p>
            <a:pPr lvl="0" algn="just">
              <a:buClr>
                <a:srgbClr val="3DC5C5"/>
              </a:buClr>
              <a:defRPr/>
            </a:pPr>
            <a:r>
              <a:rPr lang="vi-VN" kern="0" smtClean="0">
                <a:solidFill>
                  <a:srgbClr val="002060"/>
                </a:solidFill>
                <a:latin typeface="Cambria" panose="02040503050406030204" pitchFamily="18" charset="0"/>
              </a:rPr>
              <a:t>Cách </a:t>
            </a:r>
            <a:r>
              <a:rPr lang="vi-VN" kern="0">
                <a:solidFill>
                  <a:srgbClr val="002060"/>
                </a:solidFill>
                <a:latin typeface="Cambria" panose="02040503050406030204" pitchFamily="18" charset="0"/>
              </a:rPr>
              <a:t>biên dịch và thực thi dự </a:t>
            </a:r>
            <a:r>
              <a:rPr lang="vi-VN" kern="0" smtClean="0">
                <a:solidFill>
                  <a:srgbClr val="002060"/>
                </a:solidFill>
                <a:latin typeface="Cambria" panose="02040503050406030204" pitchFamily="18" charset="0"/>
              </a:rPr>
              <a:t>án</a:t>
            </a:r>
            <a:endParaRPr lang="en-US" kern="0" smtClean="0">
              <a:solidFill>
                <a:srgbClr val="002060"/>
              </a:solidFill>
              <a:latin typeface="Cambria" panose="02040503050406030204" pitchFamily="18" charset="0"/>
            </a:endParaRPr>
          </a:p>
          <a:p>
            <a:pPr lvl="0" algn="just">
              <a:buClr>
                <a:srgbClr val="3DC5C5"/>
              </a:buClr>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Cấu hình</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lưu dấu Tiếng Việt trong Eclipse</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package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Bấm chuột phải vào Project/ chọn new/ chọn package</a:t>
            </a:r>
            <a:endParaRPr lang="vi-VN"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635071" y="2362200"/>
            <a:ext cx="6048375" cy="2867025"/>
          </a:xfrm>
          <a:prstGeom prst="rect">
            <a:avLst/>
          </a:prstGeom>
        </p:spPr>
      </p:pic>
    </p:spTree>
    <p:extLst>
      <p:ext uri="{BB962C8B-B14F-4D97-AF65-F5344CB8AC3E}">
        <p14:creationId xmlns:p14="http://schemas.microsoft.com/office/powerpoint/2010/main" val="2682916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package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6935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Name: Đặt tên cho package</a:t>
            </a:r>
            <a:endParaRPr lang="vi-VN"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286603" y="1757523"/>
            <a:ext cx="4867275" cy="4695825"/>
          </a:xfrm>
          <a:prstGeom prst="rect">
            <a:avLst/>
          </a:prstGeom>
        </p:spPr>
      </p:pic>
      <p:sp>
        <p:nvSpPr>
          <p:cNvPr id="11" name="Content Placeholder 2"/>
          <p:cNvSpPr txBox="1">
            <a:spLocks/>
          </p:cNvSpPr>
          <p:nvPr/>
        </p:nvSpPr>
        <p:spPr bwMode="auto">
          <a:xfrm>
            <a:off x="5153878" y="1600023"/>
            <a:ext cx="3951340" cy="25068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smtClean="0">
                <a:solidFill>
                  <a:srgbClr val="002060"/>
                </a:solidFill>
                <a:latin typeface="Cambria" panose="02040503050406030204" pitchFamily="18" charset="0"/>
              </a:rPr>
              <a:t>Tui để communityuni.com có nghĩa là có 2 thư mục.  </a:t>
            </a:r>
          </a:p>
          <a:p>
            <a:pPr marL="0" lvl="0" indent="0" algn="just">
              <a:buClr>
                <a:srgbClr val="3DC5C5"/>
              </a:buClr>
              <a:buNone/>
              <a:defRPr/>
            </a:pPr>
            <a:r>
              <a:rPr lang="en-US" sz="2400" kern="0" smtClean="0">
                <a:solidFill>
                  <a:srgbClr val="002060"/>
                </a:solidFill>
                <a:latin typeface="Cambria" panose="02040503050406030204" pitchFamily="18" charset="0"/>
              </a:rPr>
              <a:t>-Thư mục cha là </a:t>
            </a:r>
            <a:r>
              <a:rPr lang="en-US" sz="2400" kern="0" smtClean="0">
                <a:solidFill>
                  <a:srgbClr val="FF0000"/>
                </a:solidFill>
                <a:latin typeface="Cambria" panose="02040503050406030204" pitchFamily="18" charset="0"/>
              </a:rPr>
              <a:t>communityuni</a:t>
            </a:r>
          </a:p>
          <a:p>
            <a:pPr marL="0" lvl="0" indent="0" algn="just">
              <a:buClr>
                <a:srgbClr val="3DC5C5"/>
              </a:buClr>
              <a:buNone/>
              <a:defRPr/>
            </a:pPr>
            <a:r>
              <a:rPr lang="en-US" sz="2400" kern="0" smtClean="0">
                <a:solidFill>
                  <a:srgbClr val="002060"/>
                </a:solidFill>
                <a:latin typeface="Cambria" panose="02040503050406030204" pitchFamily="18" charset="0"/>
              </a:rPr>
              <a:t>-Thư mục con là </a:t>
            </a:r>
            <a:r>
              <a:rPr lang="en-US" sz="2400" kern="0" smtClean="0">
                <a:solidFill>
                  <a:srgbClr val="FF0000"/>
                </a:solidFill>
                <a:latin typeface="Cambria" panose="02040503050406030204" pitchFamily="18" charset="0"/>
              </a:rPr>
              <a:t>com</a:t>
            </a:r>
          </a:p>
          <a:p>
            <a:pPr lvl="0" algn="just">
              <a:buClr>
                <a:srgbClr val="3DC5C5"/>
              </a:buClr>
              <a:buFontTx/>
              <a:buChar char="-"/>
              <a:defRPr/>
            </a:pPr>
            <a:endParaRPr lang="vi-VN" sz="2400" kern="0">
              <a:solidFill>
                <a:srgbClr val="002060"/>
              </a:solidFill>
              <a:latin typeface="Cambria" panose="02040503050406030204" pitchFamily="18" charset="0"/>
            </a:endParaRPr>
          </a:p>
        </p:txBody>
      </p:sp>
      <p:pic>
        <p:nvPicPr>
          <p:cNvPr id="12" name="Picture 11"/>
          <p:cNvPicPr>
            <a:picLocks noChangeAspect="1"/>
          </p:cNvPicPr>
          <p:nvPr/>
        </p:nvPicPr>
        <p:blipFill>
          <a:blip r:embed="rId3"/>
          <a:stretch>
            <a:fillRect/>
          </a:stretch>
        </p:blipFill>
        <p:spPr>
          <a:xfrm>
            <a:off x="6096000" y="3657600"/>
            <a:ext cx="2289348" cy="2795748"/>
          </a:xfrm>
          <a:prstGeom prst="rect">
            <a:avLst/>
          </a:prstGeom>
        </p:spPr>
      </p:pic>
      <p:cxnSp>
        <p:nvCxnSpPr>
          <p:cNvPr id="14" name="Straight Arrow Connector 13"/>
          <p:cNvCxnSpPr/>
          <p:nvPr/>
        </p:nvCxnSpPr>
        <p:spPr>
          <a:xfrm flipH="1">
            <a:off x="3810000" y="5562600"/>
            <a:ext cx="457200"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325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package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5235679" cy="6935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Trên Project, package hiển thị:</a:t>
            </a:r>
            <a:endParaRPr lang="vi-VN" sz="28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5715000" y="445069"/>
            <a:ext cx="3215842" cy="2202034"/>
          </a:xfrm>
          <a:prstGeom prst="rect">
            <a:avLst/>
          </a:prstGeom>
        </p:spPr>
      </p:pic>
      <p:sp>
        <p:nvSpPr>
          <p:cNvPr id="15" name="Content Placeholder 2"/>
          <p:cNvSpPr txBox="1">
            <a:spLocks/>
          </p:cNvSpPr>
          <p:nvPr/>
        </p:nvSpPr>
        <p:spPr bwMode="auto">
          <a:xfrm>
            <a:off x="445202" y="2802914"/>
            <a:ext cx="8359879" cy="35978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Vậy ngoài việc tổ chức sắp xếp phân loại lớp, package còn có ý nghĩa gì?</a:t>
            </a:r>
          </a:p>
          <a:p>
            <a:pPr marL="0" lvl="0" indent="0" algn="just">
              <a:buClr>
                <a:srgbClr val="3DC5C5"/>
              </a:buClr>
              <a:buNone/>
              <a:defRPr/>
            </a:pPr>
            <a:r>
              <a:rPr lang="en-US" sz="2800" kern="0" smtClean="0">
                <a:solidFill>
                  <a:srgbClr val="002060"/>
                </a:solidFill>
                <a:latin typeface="Cambria" panose="02040503050406030204" pitchFamily="18" charset="0"/>
                <a:sym typeface="Wingdings" panose="05000000000000000000" pitchFamily="2" charset="2"/>
              </a:rPr>
              <a:t></a:t>
            </a:r>
            <a:r>
              <a:rPr lang="en-US" sz="2800" kern="0" smtClean="0">
                <a:solidFill>
                  <a:srgbClr val="002060"/>
                </a:solidFill>
                <a:latin typeface="Cambria" panose="02040503050406030204" pitchFamily="18" charset="0"/>
              </a:rPr>
              <a:t>Thường gắn liền với domain của cá nhân, tổ chức. Nhưng không có nghĩa nó phải tồn tại.</a:t>
            </a:r>
          </a:p>
          <a:p>
            <a:pPr marL="0" indent="0" algn="just">
              <a:buClr>
                <a:srgbClr val="3DC5C5"/>
              </a:buClr>
              <a:buNone/>
              <a:defRPr/>
            </a:pPr>
            <a:r>
              <a:rPr lang="en-US" sz="2800" kern="0" smtClean="0">
                <a:solidFill>
                  <a:srgbClr val="002060"/>
                </a:solidFill>
                <a:latin typeface="Cambria" panose="02040503050406030204" pitchFamily="18" charset="0"/>
                <a:sym typeface="Wingdings" panose="05000000000000000000" pitchFamily="2" charset="2"/>
              </a:rPr>
              <a:t></a:t>
            </a:r>
            <a:r>
              <a:rPr lang="en-US" sz="2800" kern="0" smtClean="0">
                <a:solidFill>
                  <a:srgbClr val="002060"/>
                </a:solidFill>
                <a:latin typeface="Cambria" panose="02040503050406030204" pitchFamily="18" charset="0"/>
              </a:rPr>
              <a:t>Nếu </a:t>
            </a:r>
            <a:r>
              <a:rPr lang="en-US" sz="2800" kern="0">
                <a:solidFill>
                  <a:srgbClr val="002060"/>
                </a:solidFill>
                <a:latin typeface="Cambria" panose="02040503050406030204" pitchFamily="18" charset="0"/>
              </a:rPr>
              <a:t>bạn tên là Trần </a:t>
            </a:r>
            <a:r>
              <a:rPr lang="en-US" sz="2800" kern="0" smtClean="0">
                <a:solidFill>
                  <a:srgbClr val="002060"/>
                </a:solidFill>
                <a:latin typeface="Cambria" panose="02040503050406030204" pitchFamily="18" charset="0"/>
              </a:rPr>
              <a:t>Duy Thanh </a:t>
            </a:r>
            <a:r>
              <a:rPr lang="en-US" sz="2800" kern="0">
                <a:solidFill>
                  <a:srgbClr val="002060"/>
                </a:solidFill>
                <a:latin typeface="Cambria" panose="02040503050406030204" pitchFamily="18" charset="0"/>
              </a:rPr>
              <a:t>thì bạn có thể đặt là </a:t>
            </a:r>
            <a:r>
              <a:rPr lang="en-US" sz="2800" kern="0" smtClean="0">
                <a:solidFill>
                  <a:srgbClr val="FF0000"/>
                </a:solidFill>
                <a:latin typeface="Cambria" panose="02040503050406030204" pitchFamily="18" charset="0"/>
              </a:rPr>
              <a:t>tranduythanh.edu.vn</a:t>
            </a:r>
            <a:r>
              <a:rPr lang="en-US" sz="2800" kern="0" smtClean="0">
                <a:solidFill>
                  <a:srgbClr val="002060"/>
                </a:solidFill>
                <a:latin typeface="Cambria" panose="02040503050406030204" pitchFamily="18" charset="0"/>
              </a:rPr>
              <a:t> </a:t>
            </a:r>
            <a:r>
              <a:rPr lang="en-US" sz="2800" kern="0">
                <a:solidFill>
                  <a:srgbClr val="002060"/>
                </a:solidFill>
                <a:latin typeface="Cambria" panose="02040503050406030204" pitchFamily="18" charset="0"/>
              </a:rPr>
              <a:t>, cho dù </a:t>
            </a:r>
            <a:r>
              <a:rPr lang="en-US" sz="2800" kern="0" smtClean="0">
                <a:solidFill>
                  <a:srgbClr val="FF0000"/>
                </a:solidFill>
                <a:latin typeface="Cambria" panose="02040503050406030204" pitchFamily="18" charset="0"/>
              </a:rPr>
              <a:t>tranduythanh.edu.vn</a:t>
            </a:r>
            <a:r>
              <a:rPr lang="en-US" sz="2800" kern="0" smtClean="0">
                <a:solidFill>
                  <a:srgbClr val="002060"/>
                </a:solidFill>
                <a:latin typeface="Cambria" panose="02040503050406030204" pitchFamily="18" charset="0"/>
              </a:rPr>
              <a:t> </a:t>
            </a:r>
            <a:r>
              <a:rPr lang="en-US" sz="2800" kern="0">
                <a:solidFill>
                  <a:srgbClr val="002060"/>
                </a:solidFill>
                <a:latin typeface="Cambria" panose="02040503050406030204" pitchFamily="18" charset="0"/>
              </a:rPr>
              <a:t>hoàn toàn không tồn tại.</a:t>
            </a:r>
            <a:endParaRPr lang="vi-VN" sz="2800" kern="0">
              <a:solidFill>
                <a:srgbClr val="002060"/>
              </a:solidFill>
              <a:latin typeface="Cambria" panose="02040503050406030204" pitchFamily="18" charset="0"/>
            </a:endParaRPr>
          </a:p>
          <a:p>
            <a:pPr lvl="0" algn="just">
              <a:buClr>
                <a:srgbClr val="3DC5C5"/>
              </a:buClr>
              <a:defRPr/>
            </a:pPr>
            <a:endParaRPr lang="vi-VN" sz="28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1847699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class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Để tạo lớp/ vào package/ chọn new/ chọn class</a:t>
            </a:r>
            <a:endParaRPr lang="vi-VN"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106434" y="2362200"/>
            <a:ext cx="7105650" cy="3381375"/>
          </a:xfrm>
          <a:prstGeom prst="rect">
            <a:avLst/>
          </a:prstGeom>
        </p:spPr>
      </p:pic>
    </p:spTree>
    <p:extLst>
      <p:ext uri="{BB962C8B-B14F-4D97-AF65-F5344CB8AC3E}">
        <p14:creationId xmlns:p14="http://schemas.microsoft.com/office/powerpoint/2010/main" val="1851146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class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71778" y="1304924"/>
            <a:ext cx="3826932"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smtClean="0">
                <a:solidFill>
                  <a:srgbClr val="002060"/>
                </a:solidFill>
                <a:latin typeface="Cambria" panose="02040503050406030204" pitchFamily="18" charset="0"/>
              </a:rPr>
              <a:t>Nhập vào tên Lớp: Ký tự đầu tiên của các từ phải VIẾT HOA</a:t>
            </a:r>
          </a:p>
          <a:p>
            <a:pPr lvl="0" algn="just">
              <a:buClr>
                <a:srgbClr val="3DC5C5"/>
              </a:buClr>
              <a:defRPr/>
            </a:pPr>
            <a:r>
              <a:rPr lang="en-US" sz="2800" kern="0" smtClean="0">
                <a:solidFill>
                  <a:srgbClr val="002060"/>
                </a:solidFill>
                <a:latin typeface="Cambria" panose="02040503050406030204" pitchFamily="18" charset="0"/>
              </a:rPr>
              <a:t>Checked vào public static void main để tự phát sinh ra hàm main.</a:t>
            </a:r>
            <a:endParaRPr lang="vi-VN" sz="28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4114800" y="1066799"/>
            <a:ext cx="4817533" cy="5419725"/>
          </a:xfrm>
          <a:prstGeom prst="rect">
            <a:avLst/>
          </a:prstGeom>
        </p:spPr>
      </p:pic>
      <p:cxnSp>
        <p:nvCxnSpPr>
          <p:cNvPr id="12" name="Straight Arrow Connector 11"/>
          <p:cNvCxnSpPr/>
          <p:nvPr/>
        </p:nvCxnSpPr>
        <p:spPr>
          <a:xfrm>
            <a:off x="3505200" y="2438400"/>
            <a:ext cx="762000"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57600" y="4114800"/>
            <a:ext cx="144780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620000" y="5410200"/>
            <a:ext cx="533400" cy="6857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790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class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rotWithShape="1">
          <a:blip r:embed="rId2"/>
          <a:srcRect r="23434"/>
          <a:stretch/>
        </p:blipFill>
        <p:spPr>
          <a:xfrm>
            <a:off x="325332" y="1295400"/>
            <a:ext cx="8516296" cy="4869246"/>
          </a:xfrm>
          <a:prstGeom prst="rect">
            <a:avLst/>
          </a:prstGeom>
        </p:spPr>
      </p:pic>
    </p:spTree>
    <p:extLst>
      <p:ext uri="{BB962C8B-B14F-4D97-AF65-F5344CB8AC3E}">
        <p14:creationId xmlns:p14="http://schemas.microsoft.com/office/powerpoint/2010/main" val="271077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5105400" cy="508000"/>
            <a:chOff x="789624" y="1191463"/>
            <a:chExt cx="5105400" cy="508000"/>
          </a:xfrm>
        </p:grpSpPr>
        <p:sp>
          <p:nvSpPr>
            <p:cNvPr id="3" name="AutoShape 52"/>
            <p:cNvSpPr>
              <a:spLocks noChangeArrowheads="1"/>
            </p:cNvSpPr>
            <p:nvPr/>
          </p:nvSpPr>
          <p:spPr bwMode="gray">
            <a:xfrm>
              <a:off x="990600" y="1191463"/>
              <a:ext cx="4904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biên dịch và thực thi dự án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noProof="0" smtClean="0">
                <a:solidFill>
                  <a:srgbClr val="002060"/>
                </a:solidFill>
                <a:latin typeface="Cambria" panose="02040503050406030204" pitchFamily="18" charset="0"/>
              </a:rPr>
              <a:t>Để biên dịch và chạy ta vào Run/ Run hoặc gõ Ctrl+F11 Hoặc nhấn vào biểu tượng khoanh tròn trên toolbar</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rotWithShape="1">
          <a:blip r:embed="rId2"/>
          <a:srcRect r="31278"/>
          <a:stretch/>
        </p:blipFill>
        <p:spPr>
          <a:xfrm>
            <a:off x="990600" y="2629774"/>
            <a:ext cx="7010400" cy="3847226"/>
          </a:xfrm>
          <a:prstGeom prst="rect">
            <a:avLst/>
          </a:prstGeom>
        </p:spPr>
      </p:pic>
    </p:spTree>
    <p:extLst>
      <p:ext uri="{BB962C8B-B14F-4D97-AF65-F5344CB8AC3E}">
        <p14:creationId xmlns:p14="http://schemas.microsoft.com/office/powerpoint/2010/main" val="534352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5105400" cy="508000"/>
            <a:chOff x="789624" y="1191463"/>
            <a:chExt cx="5105400" cy="508000"/>
          </a:xfrm>
        </p:grpSpPr>
        <p:sp>
          <p:nvSpPr>
            <p:cNvPr id="3" name="AutoShape 52"/>
            <p:cNvSpPr>
              <a:spLocks noChangeArrowheads="1"/>
            </p:cNvSpPr>
            <p:nvPr/>
          </p:nvSpPr>
          <p:spPr bwMode="gray">
            <a:xfrm>
              <a:off x="990600" y="1191463"/>
              <a:ext cx="4904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biên dịch và thực thi dự án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noProof="0" smtClean="0">
                <a:solidFill>
                  <a:srgbClr val="002060"/>
                </a:solidFill>
                <a:latin typeface="Cambria" panose="02040503050406030204" pitchFamily="18" charset="0"/>
              </a:rPr>
              <a:t>Kết quả thực thi:</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2" name="Picture 11"/>
          <p:cNvPicPr>
            <a:picLocks noChangeAspect="1"/>
          </p:cNvPicPr>
          <p:nvPr/>
        </p:nvPicPr>
        <p:blipFill>
          <a:blip r:embed="rId2"/>
          <a:stretch>
            <a:fillRect/>
          </a:stretch>
        </p:blipFill>
        <p:spPr>
          <a:xfrm>
            <a:off x="821139" y="1622893"/>
            <a:ext cx="8001000" cy="4833298"/>
          </a:xfrm>
          <a:prstGeom prst="rect">
            <a:avLst/>
          </a:prstGeom>
        </p:spPr>
      </p:pic>
      <p:sp>
        <p:nvSpPr>
          <p:cNvPr id="13" name="Rounded Rectangle 12"/>
          <p:cNvSpPr/>
          <p:nvPr/>
        </p:nvSpPr>
        <p:spPr>
          <a:xfrm>
            <a:off x="3200400" y="5181600"/>
            <a:ext cx="2209800"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7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239000" cy="508000"/>
            <a:chOff x="789624" y="1191463"/>
            <a:chExt cx="7239000" cy="508000"/>
          </a:xfrm>
        </p:grpSpPr>
        <p:sp>
          <p:nvSpPr>
            <p:cNvPr id="3" name="AutoShape 52"/>
            <p:cNvSpPr>
              <a:spLocks noChangeArrowheads="1"/>
            </p:cNvSpPr>
            <p:nvPr/>
          </p:nvSpPr>
          <p:spPr bwMode="gray">
            <a:xfrm>
              <a:off x="990600" y="1191463"/>
              <a:ext cx="7038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Cấu hình lưu dấu Tiếng Việt trong Eclipse</a:t>
              </a:r>
              <a:endParaRPr lang="en-US" sz="24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Nếu không cấu hình thì các chữ bằng Tiếng Việt sẽ bị bể hết đọc không được.</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1" name="Picture 10"/>
          <p:cNvPicPr>
            <a:picLocks noChangeAspect="1"/>
          </p:cNvPicPr>
          <p:nvPr/>
        </p:nvPicPr>
        <p:blipFill>
          <a:blip r:embed="rId2"/>
          <a:stretch>
            <a:fillRect/>
          </a:stretch>
        </p:blipFill>
        <p:spPr>
          <a:xfrm>
            <a:off x="1066800" y="2362200"/>
            <a:ext cx="6915150" cy="1847850"/>
          </a:xfrm>
          <a:prstGeom prst="rect">
            <a:avLst/>
          </a:prstGeom>
        </p:spPr>
      </p:pic>
    </p:spTree>
    <p:extLst>
      <p:ext uri="{BB962C8B-B14F-4D97-AF65-F5344CB8AC3E}">
        <p14:creationId xmlns:p14="http://schemas.microsoft.com/office/powerpoint/2010/main" val="1342848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7239000" cy="508000"/>
            <a:chOff x="789624" y="1191463"/>
            <a:chExt cx="7239000" cy="508000"/>
          </a:xfrm>
        </p:grpSpPr>
        <p:sp>
          <p:nvSpPr>
            <p:cNvPr id="3" name="AutoShape 52"/>
            <p:cNvSpPr>
              <a:spLocks noChangeArrowheads="1"/>
            </p:cNvSpPr>
            <p:nvPr/>
          </p:nvSpPr>
          <p:spPr bwMode="gray">
            <a:xfrm>
              <a:off x="990600" y="1191463"/>
              <a:ext cx="7038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Cấu hình lưu dấu Tiếng Việt trong Eclipse</a:t>
              </a:r>
              <a:endParaRPr lang="en-US" sz="24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Vào Project/ chọn Properties:</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411743" y="2102926"/>
            <a:ext cx="1771650" cy="1943100"/>
          </a:xfrm>
          <a:prstGeom prst="rect">
            <a:avLst/>
          </a:prstGeom>
        </p:spPr>
      </p:pic>
      <p:pic>
        <p:nvPicPr>
          <p:cNvPr id="10" name="Picture 9"/>
          <p:cNvPicPr>
            <a:picLocks noChangeAspect="1"/>
          </p:cNvPicPr>
          <p:nvPr/>
        </p:nvPicPr>
        <p:blipFill>
          <a:blip r:embed="rId3"/>
          <a:stretch>
            <a:fillRect/>
          </a:stretch>
        </p:blipFill>
        <p:spPr>
          <a:xfrm>
            <a:off x="2932342" y="2209800"/>
            <a:ext cx="6115729" cy="3837932"/>
          </a:xfrm>
          <a:prstGeom prst="rect">
            <a:avLst/>
          </a:prstGeom>
        </p:spPr>
      </p:pic>
      <p:cxnSp>
        <p:nvCxnSpPr>
          <p:cNvPr id="14" name="Straight Arrow Connector 13"/>
          <p:cNvCxnSpPr/>
          <p:nvPr/>
        </p:nvCxnSpPr>
        <p:spPr>
          <a:xfrm flipV="1">
            <a:off x="1447800" y="3810000"/>
            <a:ext cx="2971800"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092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Kiểm tra cấu hình máy</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505776" y="967585"/>
            <a:ext cx="8229600" cy="16595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Máy tính bây giờ thường có 64bit hoặc 32bit, do đó phải kiểm tra cấu hình chính xác thì mới lựa chọn tải JDK đúng.</a:t>
            </a:r>
            <a:endParaRPr lang="vi-VN"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651507" y="2779541"/>
            <a:ext cx="3200400" cy="3238500"/>
          </a:xfrm>
          <a:prstGeom prst="rect">
            <a:avLst/>
          </a:prstGeom>
        </p:spPr>
      </p:pic>
      <p:sp>
        <p:nvSpPr>
          <p:cNvPr id="11" name="Content Placeholder 2"/>
          <p:cNvSpPr txBox="1">
            <a:spLocks/>
          </p:cNvSpPr>
          <p:nvPr/>
        </p:nvSpPr>
        <p:spPr bwMode="auto">
          <a:xfrm>
            <a:off x="3851907" y="3147419"/>
            <a:ext cx="5042848" cy="167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kern="0" smtClean="0">
                <a:solidFill>
                  <a:srgbClr val="002060"/>
                </a:solidFill>
                <a:latin typeface="Cambria" panose="02040503050406030204" pitchFamily="18" charset="0"/>
                <a:sym typeface="Wingdings" panose="05000000000000000000" pitchFamily="2" charset="2"/>
              </a:rPr>
              <a:t></a:t>
            </a:r>
            <a:r>
              <a:rPr lang="en-US" kern="0" smtClean="0">
                <a:solidFill>
                  <a:srgbClr val="002060"/>
                </a:solidFill>
                <a:latin typeface="Cambria" panose="02040503050406030204" pitchFamily="18" charset="0"/>
              </a:rPr>
              <a:t>Bấm chuột phải vào biểu tượng This PC/ chọn Properties</a:t>
            </a:r>
            <a:endParaRPr lang="vi-VN" kern="0">
              <a:solidFill>
                <a:srgbClr val="002060"/>
              </a:solidFill>
              <a:latin typeface="Cambria" panose="02040503050406030204" pitchFamily="18" charset="0"/>
            </a:endParaRPr>
          </a:p>
        </p:txBody>
      </p:sp>
    </p:spTree>
    <p:extLst>
      <p:ext uri="{BB962C8B-B14F-4D97-AF65-F5344CB8AC3E}">
        <p14:creationId xmlns:p14="http://schemas.microsoft.com/office/powerpoint/2010/main" val="2463818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Kiểm tra cấu hình máy</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bwMode="auto">
          <a:xfrm>
            <a:off x="505776" y="967585"/>
            <a:ext cx="8229600" cy="7171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Nhìn vào thấy 64bit</a:t>
            </a:r>
            <a:endParaRPr lang="vi-VN" kern="0">
              <a:solidFill>
                <a:srgbClr val="002060"/>
              </a:solidFill>
              <a:latin typeface="Cambria" panose="02040503050406030204" pitchFamily="18" charset="0"/>
            </a:endParaRPr>
          </a:p>
        </p:txBody>
      </p:sp>
      <p:pic>
        <p:nvPicPr>
          <p:cNvPr id="13" name="Picture 12"/>
          <p:cNvPicPr>
            <a:picLocks noChangeAspect="1"/>
          </p:cNvPicPr>
          <p:nvPr/>
        </p:nvPicPr>
        <p:blipFill>
          <a:blip r:embed="rId2"/>
          <a:stretch>
            <a:fillRect/>
          </a:stretch>
        </p:blipFill>
        <p:spPr>
          <a:xfrm>
            <a:off x="1371600" y="1600200"/>
            <a:ext cx="6347462" cy="4766676"/>
          </a:xfrm>
          <a:prstGeom prst="rect">
            <a:avLst/>
          </a:prstGeom>
        </p:spPr>
      </p:pic>
      <p:sp>
        <p:nvSpPr>
          <p:cNvPr id="14" name="Rectangle 13"/>
          <p:cNvSpPr/>
          <p:nvPr/>
        </p:nvSpPr>
        <p:spPr>
          <a:xfrm>
            <a:off x="3124200" y="3276600"/>
            <a:ext cx="4594862"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505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Vào link:</a:t>
            </a:r>
            <a:endParaRPr lang="vi-VN" kern="0">
              <a:solidFill>
                <a:srgbClr val="002060"/>
              </a:solidFill>
              <a:latin typeface="Cambria" panose="02040503050406030204" pitchFamily="18" charset="0"/>
            </a:endParaRPr>
          </a:p>
        </p:txBody>
      </p:sp>
      <p:sp>
        <p:nvSpPr>
          <p:cNvPr id="9" name="Rectangle 8"/>
          <p:cNvSpPr/>
          <p:nvPr/>
        </p:nvSpPr>
        <p:spPr>
          <a:xfrm>
            <a:off x="505776" y="1676400"/>
            <a:ext cx="8514102" cy="461665"/>
          </a:xfrm>
          <a:prstGeom prst="rect">
            <a:avLst/>
          </a:prstGeom>
        </p:spPr>
        <p:txBody>
          <a:bodyPr wrap="square">
            <a:spAutoFit/>
          </a:bodyPr>
          <a:lstStyle/>
          <a:p>
            <a:r>
              <a:rPr lang="en-US" sz="2400">
                <a:hlinkClick r:id="rId2"/>
              </a:rPr>
              <a:t>http://</a:t>
            </a:r>
            <a:r>
              <a:rPr lang="en-US" sz="2400" smtClean="0">
                <a:hlinkClick r:id="rId2"/>
              </a:rPr>
              <a:t>www.eclipse.org/downloads/packages/release/Kepler/SR2</a:t>
            </a:r>
            <a:r>
              <a:rPr lang="en-US" sz="2400" smtClean="0"/>
              <a:t> </a:t>
            </a:r>
            <a:endParaRPr lang="en-US" sz="2400"/>
          </a:p>
        </p:txBody>
      </p:sp>
      <p:pic>
        <p:nvPicPr>
          <p:cNvPr id="11" name="Picture 10"/>
          <p:cNvPicPr>
            <a:picLocks noChangeAspect="1"/>
          </p:cNvPicPr>
          <p:nvPr/>
        </p:nvPicPr>
        <p:blipFill>
          <a:blip r:embed="rId3"/>
          <a:stretch>
            <a:fillRect/>
          </a:stretch>
        </p:blipFill>
        <p:spPr>
          <a:xfrm>
            <a:off x="655210" y="2178294"/>
            <a:ext cx="7802990" cy="4298706"/>
          </a:xfrm>
          <a:prstGeom prst="rect">
            <a:avLst/>
          </a:prstGeom>
        </p:spPr>
      </p:pic>
    </p:spTree>
    <p:extLst>
      <p:ext uri="{BB962C8B-B14F-4D97-AF65-F5344CB8AC3E}">
        <p14:creationId xmlns:p14="http://schemas.microsoft.com/office/powerpoint/2010/main" val="113497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Bấm Download</a:t>
            </a:r>
            <a:endParaRPr lang="vi-VN"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1447800" y="1676400"/>
            <a:ext cx="6934200" cy="4785574"/>
          </a:xfrm>
          <a:prstGeom prst="rect">
            <a:avLst/>
          </a:prstGeom>
        </p:spPr>
      </p:pic>
    </p:spTree>
    <p:extLst>
      <p:ext uri="{BB962C8B-B14F-4D97-AF65-F5344CB8AC3E}">
        <p14:creationId xmlns:p14="http://schemas.microsoft.com/office/powerpoint/2010/main" val="3190978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Chọn nơi lưu trữ rồi bấm Save</a:t>
            </a:r>
            <a:endParaRPr lang="vi-VN"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828800" y="1620672"/>
            <a:ext cx="5638800" cy="3974892"/>
          </a:xfrm>
          <a:prstGeom prst="rect">
            <a:avLst/>
          </a:prstGeom>
        </p:spPr>
      </p:pic>
      <p:pic>
        <p:nvPicPr>
          <p:cNvPr id="11" name="Picture 10"/>
          <p:cNvPicPr>
            <a:picLocks noChangeAspect="1"/>
          </p:cNvPicPr>
          <p:nvPr/>
        </p:nvPicPr>
        <p:blipFill>
          <a:blip r:embed="rId3"/>
          <a:stretch>
            <a:fillRect/>
          </a:stretch>
        </p:blipFill>
        <p:spPr>
          <a:xfrm>
            <a:off x="1066800" y="6096000"/>
            <a:ext cx="6048375" cy="304800"/>
          </a:xfrm>
          <a:prstGeom prst="rect">
            <a:avLst/>
          </a:prstGeom>
        </p:spPr>
      </p:pic>
      <p:cxnSp>
        <p:nvCxnSpPr>
          <p:cNvPr id="13" name="Straight Arrow Connector 12"/>
          <p:cNvCxnSpPr/>
          <p:nvPr/>
        </p:nvCxnSpPr>
        <p:spPr>
          <a:xfrm flipH="1">
            <a:off x="5562600" y="5486400"/>
            <a:ext cx="457200" cy="533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409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Tiến hành giải nén rồi chạy bình thường không cần cài đặt (do nó là Portable)</a:t>
            </a:r>
            <a:endParaRPr lang="vi-VN"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1600200" y="2362200"/>
            <a:ext cx="5705475" cy="3257550"/>
          </a:xfrm>
          <a:prstGeom prst="rect">
            <a:avLst/>
          </a:prstGeom>
        </p:spPr>
      </p:pic>
    </p:spTree>
    <p:extLst>
      <p:ext uri="{BB962C8B-B14F-4D97-AF65-F5344CB8AC3E}">
        <p14:creationId xmlns:p14="http://schemas.microsoft.com/office/powerpoint/2010/main" val="4030769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tải và cài đặt phiên bản Eclipse</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Vì sài thường xuyên nên ta đưa ra Desktop:</a:t>
            </a:r>
            <a:endParaRPr lang="vi-VN"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524000" y="1804579"/>
            <a:ext cx="5943600" cy="4537302"/>
          </a:xfrm>
          <a:prstGeom prst="rect">
            <a:avLst/>
          </a:prstGeom>
        </p:spPr>
      </p:pic>
    </p:spTree>
    <p:extLst>
      <p:ext uri="{BB962C8B-B14F-4D97-AF65-F5344CB8AC3E}">
        <p14:creationId xmlns:p14="http://schemas.microsoft.com/office/powerpoint/2010/main" val="51900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800</Words>
  <Application>Microsoft Office PowerPoint</Application>
  <PresentationFormat>On-screen Show (4:3)</PresentationFormat>
  <Paragraphs>86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380</cp:revision>
  <dcterms:created xsi:type="dcterms:W3CDTF">2011-04-06T04:04:31Z</dcterms:created>
  <dcterms:modified xsi:type="dcterms:W3CDTF">2016-11-16T11:09:57Z</dcterms:modified>
</cp:coreProperties>
</file>