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3" r:id="rId4"/>
    <p:sldId id="264" r:id="rId5"/>
    <p:sldId id="265" r:id="rId6"/>
    <p:sldId id="266" r:id="rId7"/>
    <p:sldId id="267"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16/11/2016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16/11/2016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16/11/2016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16/11/2016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16/11/2016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16/11/2016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16/11/2016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Cách ghi chú lệnh quan trọng trong Java</a:t>
            </a:r>
            <a:endParaRPr lang="en-US" kern="0" smtClea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Tại sao nên ghi chú trong quá trình coding?</a:t>
            </a:r>
          </a:p>
          <a:p>
            <a:pPr lvl="0" algn="just">
              <a:buClr>
                <a:srgbClr val="3DC5C5"/>
              </a:buClr>
              <a:defRPr/>
            </a:pPr>
            <a:r>
              <a:rPr lang="vi-VN" kern="0" smtClean="0">
                <a:solidFill>
                  <a:srgbClr val="002060"/>
                </a:solidFill>
                <a:latin typeface="Cambria" panose="02040503050406030204" pitchFamily="18" charset="0"/>
              </a:rPr>
              <a:t>Ghi </a:t>
            </a:r>
            <a:r>
              <a:rPr lang="vi-VN" kern="0">
                <a:solidFill>
                  <a:srgbClr val="002060"/>
                </a:solidFill>
                <a:latin typeface="Cambria" panose="02040503050406030204" pitchFamily="18" charset="0"/>
              </a:rPr>
              <a:t>chú 1 dòng</a:t>
            </a:r>
          </a:p>
          <a:p>
            <a:pPr lvl="0" algn="just">
              <a:buClr>
                <a:srgbClr val="3DC5C5"/>
              </a:buClr>
              <a:defRPr/>
            </a:pPr>
            <a:r>
              <a:rPr lang="vi-VN" kern="0" smtClean="0">
                <a:solidFill>
                  <a:srgbClr val="002060"/>
                </a:solidFill>
                <a:latin typeface="Cambria" panose="02040503050406030204" pitchFamily="18" charset="0"/>
              </a:rPr>
              <a:t>Ghi </a:t>
            </a:r>
            <a:r>
              <a:rPr lang="vi-VN" kern="0">
                <a:solidFill>
                  <a:srgbClr val="002060"/>
                </a:solidFill>
                <a:latin typeface="Cambria" panose="02040503050406030204" pitchFamily="18" charset="0"/>
              </a:rPr>
              <a:t>chú nhiều dòng</a:t>
            </a:r>
          </a:p>
          <a:p>
            <a:pPr lvl="0" algn="just">
              <a:buClr>
                <a:srgbClr val="3DC5C5"/>
              </a:buClr>
              <a:defRPr/>
            </a:pPr>
            <a:r>
              <a:rPr lang="vi-VN" kern="0" smtClean="0">
                <a:solidFill>
                  <a:srgbClr val="002060"/>
                </a:solidFill>
                <a:latin typeface="Cambria" panose="02040503050406030204" pitchFamily="18" charset="0"/>
              </a:rPr>
              <a:t>Ghi </a:t>
            </a:r>
            <a:r>
              <a:rPr lang="vi-VN" kern="0">
                <a:solidFill>
                  <a:srgbClr val="002060"/>
                </a:solidFill>
                <a:latin typeface="Cambria" panose="02040503050406030204" pitchFamily="18" charset="0"/>
              </a:rPr>
              <a:t>chú dạng Javadocs</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6858000" cy="508000"/>
            <a:chOff x="789624" y="1191463"/>
            <a:chExt cx="6858000" cy="508000"/>
          </a:xfrm>
        </p:grpSpPr>
        <p:sp>
          <p:nvSpPr>
            <p:cNvPr id="3" name="AutoShape 52"/>
            <p:cNvSpPr>
              <a:spLocks noChangeArrowheads="1"/>
            </p:cNvSpPr>
            <p:nvPr/>
          </p:nvSpPr>
          <p:spPr bwMode="gray">
            <a:xfrm>
              <a:off x="990600" y="1191463"/>
              <a:ext cx="6657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Tại sao nên ghi chú trong quá trình coding?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0" y="1066800"/>
            <a:ext cx="8359879"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en-US" kern="0" smtClean="0">
                <a:solidFill>
                  <a:srgbClr val="002060"/>
                </a:solidFill>
                <a:latin typeface="Cambria" panose="02040503050406030204" pitchFamily="18" charset="0"/>
              </a:rPr>
              <a:t>Mục đích của ghi chú là giúp giảng giải ngữ nghĩa của các câu lệnh, cũng như chức năng của các hàm, các lớp. Giúp cho các Lập trình viên có thể dễ dàng đọc lại, training nhân viên mới, tạo tài liệu từ các ghi chú</a:t>
            </a:r>
          </a:p>
          <a:p>
            <a:pPr lvl="0" algn="just">
              <a:buClr>
                <a:srgbClr val="3DC5C5"/>
              </a:buClr>
              <a:defRPr/>
            </a:pPr>
            <a:r>
              <a:rPr lang="en-US" kern="0" smtClean="0">
                <a:solidFill>
                  <a:srgbClr val="002060"/>
                </a:solidFill>
                <a:latin typeface="Cambria" panose="02040503050406030204" pitchFamily="18" charset="0"/>
              </a:rPr>
              <a:t>Các dự án thường làm theo đội, nếu không ghi chú làm sao hiểu? Bản thân ta viết sau 1 thời gian dài cũng sẽ bị quên, phải ghi chú lại để đỡ tốn tài nguyên nhân lực, thời gian, chi phí…</a:t>
            </a:r>
            <a:endParaRPr lang="en-US" kern="0" smtClean="0">
              <a:solidFill>
                <a:srgbClr val="002060"/>
              </a:solidFill>
              <a:latin typeface="Cambria" panose="02040503050406030204" pitchFamily="18" charset="0"/>
            </a:endParaRPr>
          </a:p>
        </p:txBody>
      </p:sp>
    </p:spTree>
    <p:extLst>
      <p:ext uri="{BB962C8B-B14F-4D97-AF65-F5344CB8AC3E}">
        <p14:creationId xmlns:p14="http://schemas.microsoft.com/office/powerpoint/2010/main" val="2565857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400" b="1" kern="0">
                  <a:solidFill>
                    <a:srgbClr val="002060"/>
                  </a:solidFill>
                  <a:latin typeface="Cambria" panose="02040503050406030204" pitchFamily="18" charset="0"/>
                </a:rPr>
                <a:t>Ghi chú 1 dòng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3" name="Rectangle 12"/>
          <p:cNvSpPr/>
          <p:nvPr/>
        </p:nvSpPr>
        <p:spPr>
          <a:xfrm>
            <a:off x="655210" y="1219200"/>
            <a:ext cx="5862502" cy="584775"/>
          </a:xfrm>
          <a:prstGeom prst="rect">
            <a:avLst/>
          </a:prstGeom>
        </p:spPr>
        <p:txBody>
          <a:bodyPr wrap="none">
            <a:spAutoFit/>
          </a:bodyPr>
          <a:lstStyle/>
          <a:p>
            <a:r>
              <a:rPr lang="en-US" sz="3200">
                <a:solidFill>
                  <a:srgbClr val="FF0000"/>
                </a:solidFill>
                <a:highlight>
                  <a:srgbClr val="E8F2FE"/>
                </a:highlight>
                <a:latin typeface="Courier New" panose="02070309020205020404" pitchFamily="49" charset="0"/>
              </a:rPr>
              <a:t>//</a:t>
            </a:r>
            <a:r>
              <a:rPr lang="en-US" sz="3200" u="sng">
                <a:solidFill>
                  <a:srgbClr val="3F7F5F"/>
                </a:solidFill>
                <a:highlight>
                  <a:srgbClr val="E8F2FE"/>
                </a:highlight>
                <a:latin typeface="Courier New" panose="02070309020205020404" pitchFamily="49" charset="0"/>
              </a:rPr>
              <a:t>đây là ghi chú 1 dòng</a:t>
            </a:r>
            <a:endParaRPr lang="en-US" sz="3200"/>
          </a:p>
        </p:txBody>
      </p:sp>
    </p:spTree>
    <p:extLst>
      <p:ext uri="{BB962C8B-B14F-4D97-AF65-F5344CB8AC3E}">
        <p14:creationId xmlns:p14="http://schemas.microsoft.com/office/powerpoint/2010/main" val="377292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nhiều dòng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469085" y="1094537"/>
            <a:ext cx="8277225" cy="3228975"/>
          </a:xfrm>
          <a:prstGeom prst="rect">
            <a:avLst/>
          </a:prstGeom>
        </p:spPr>
      </p:pic>
    </p:spTree>
    <p:extLst>
      <p:ext uri="{BB962C8B-B14F-4D97-AF65-F5344CB8AC3E}">
        <p14:creationId xmlns:p14="http://schemas.microsoft.com/office/powerpoint/2010/main" val="378288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dạng Javadocs</a:t>
              </a:r>
              <a:endParaRPr lang="en-US" sz="40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9" name="Picture 8"/>
          <p:cNvPicPr>
            <a:picLocks noChangeAspect="1"/>
          </p:cNvPicPr>
          <p:nvPr/>
        </p:nvPicPr>
        <p:blipFill>
          <a:blip r:embed="rId2"/>
          <a:stretch>
            <a:fillRect/>
          </a:stretch>
        </p:blipFill>
        <p:spPr>
          <a:xfrm>
            <a:off x="990600" y="1219200"/>
            <a:ext cx="7124700" cy="4495800"/>
          </a:xfrm>
          <a:prstGeom prst="rect">
            <a:avLst/>
          </a:prstGeom>
        </p:spPr>
      </p:pic>
    </p:spTree>
    <p:extLst>
      <p:ext uri="{BB962C8B-B14F-4D97-AF65-F5344CB8AC3E}">
        <p14:creationId xmlns:p14="http://schemas.microsoft.com/office/powerpoint/2010/main" val="1200797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buClr>
                  <a:srgbClr val="3DC5C5"/>
                </a:buClr>
                <a:defRPr/>
              </a:pPr>
              <a:r>
                <a:rPr lang="vi-VN" sz="2400" b="1" kern="0">
                  <a:solidFill>
                    <a:srgbClr val="002060"/>
                  </a:solidFill>
                  <a:latin typeface="Cambria" panose="02040503050406030204" pitchFamily="18" charset="0"/>
                </a:rPr>
                <a:t>Ghi chú dạng Javadocs</a:t>
              </a:r>
              <a:endParaRPr lang="en-US" sz="4000" b="1" kern="0" dirty="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1143000" y="1371600"/>
            <a:ext cx="5791200" cy="2181225"/>
          </a:xfrm>
          <a:prstGeom prst="rect">
            <a:avLst/>
          </a:prstGeom>
        </p:spPr>
      </p:pic>
    </p:spTree>
    <p:extLst>
      <p:ext uri="{BB962C8B-B14F-4D97-AF65-F5344CB8AC3E}">
        <p14:creationId xmlns:p14="http://schemas.microsoft.com/office/powerpoint/2010/main" val="1797215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177</Words>
  <Application>Microsoft Office PowerPoint</Application>
  <PresentationFormat>On-screen Show (4:3)</PresentationFormat>
  <Paragraphs>18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Cambria</vt:lpstr>
      <vt:lpstr>Courier New</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279</cp:revision>
  <dcterms:created xsi:type="dcterms:W3CDTF">2011-04-06T04:04:31Z</dcterms:created>
  <dcterms:modified xsi:type="dcterms:W3CDTF">2016-11-16T11:41:25Z</dcterms:modified>
</cp:coreProperties>
</file>