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61" r:id="rId3"/>
    <p:sldId id="263" r:id="rId4"/>
    <p:sldId id="264" r:id="rId5"/>
    <p:sldId id="265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250" autoAdjust="0"/>
    <p:restoredTop sz="95578" autoAdjust="0"/>
  </p:normalViewPr>
  <p:slideViewPr>
    <p:cSldViewPr>
      <p:cViewPr varScale="1">
        <p:scale>
          <a:sx n="94" d="100"/>
          <a:sy n="94" d="100"/>
        </p:scale>
        <p:origin x="462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F7025-33D9-4E9F-9955-A14222A03D05}" type="datetimeFigureOut">
              <a:rPr lang="en-US" smtClean="0"/>
              <a:t>23/11/2016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3E3EA-CC6A-448F-83C3-9A526F33C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54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23/11/2016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2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23/11/2016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9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23/11/2016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1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7"/>
          <p:cNvSpPr>
            <a:spLocks noChangeArrowheads="1"/>
          </p:cNvSpPr>
          <p:nvPr userDrawn="1"/>
        </p:nvSpPr>
        <p:spPr bwMode="auto">
          <a:xfrm flipH="1">
            <a:off x="0" y="6504057"/>
            <a:ext cx="9144000" cy="353943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r">
              <a:lnSpc>
                <a:spcPct val="180000"/>
              </a:lnSpc>
            </a:pPr>
            <a:endParaRPr lang="en-US" sz="1100" b="1" baseline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67475"/>
            <a:ext cx="2133600" cy="365125"/>
          </a:xfrm>
        </p:spPr>
        <p:txBody>
          <a:bodyPr/>
          <a:lstStyle>
            <a:lvl1pPr>
              <a:defRPr sz="1600" b="1">
                <a:solidFill>
                  <a:srgbClr val="002060"/>
                </a:solidFill>
              </a:defRPr>
            </a:lvl1pPr>
          </a:lstStyle>
          <a:p>
            <a:fld id="{48FE5571-560F-4DFC-BA97-61ACA5F7AD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400302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80000"/>
              </a:lnSpc>
            </a:pPr>
            <a:r>
              <a:rPr lang="en-US" sz="1300" b="1" smtClean="0">
                <a:solidFill>
                  <a:schemeClr val="tx2"/>
                </a:solidFill>
                <a:latin typeface="Cambria" panose="02040503050406030204" pitchFamily="18" charset="0"/>
              </a:rPr>
              <a:t>Lập</a:t>
            </a:r>
            <a:r>
              <a:rPr lang="en-US" sz="1300" b="1" baseline="0" smtClean="0">
                <a:solidFill>
                  <a:schemeClr val="tx2"/>
                </a:solidFill>
                <a:latin typeface="Cambria" panose="02040503050406030204" pitchFamily="18" charset="0"/>
              </a:rPr>
              <a:t> trình Java trong 4 tuần</a:t>
            </a:r>
            <a:endParaRPr lang="en-US" sz="1300" b="1" baseline="0" smtClean="0">
              <a:solidFill>
                <a:srgbClr val="0070C0"/>
              </a:solidFill>
              <a:latin typeface="Cambria" panose="02040503050406030204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17249" y="11668"/>
            <a:ext cx="5392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i="0" kern="1200" cap="small" smtClean="0">
                <a:solidFill>
                  <a:srgbClr val="002060"/>
                </a:solidFill>
                <a:effectLst/>
                <a:latin typeface="Cambria" panose="02040503050406030204" pitchFamily="18" charset="0"/>
                <a:ea typeface="+mn-ea"/>
                <a:cs typeface="+mn-cs"/>
              </a:rPr>
              <a:t>Working Hard &amp; Smart today for a better tomorrow</a:t>
            </a:r>
            <a:endParaRPr lang="en-US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692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23/11/2016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0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23/11/2016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2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23/11/2016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9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23/11/2016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23/11/2016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5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23/11/2016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28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23/11/2016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14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F62C2-72EA-4953-A1D6-568F980002B8}" type="datetimeFigureOut">
              <a:rPr lang="en-US" smtClean="0"/>
              <a:t>23/11/2016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4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itle 1"/>
          <p:cNvSpPr txBox="1">
            <a:spLocks/>
          </p:cNvSpPr>
          <p:nvPr/>
        </p:nvSpPr>
        <p:spPr bwMode="auto">
          <a:xfrm>
            <a:off x="381000" y="2133600"/>
            <a:ext cx="83820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lvl="0">
              <a:defRPr/>
            </a:pPr>
            <a:r>
              <a:rPr lang="vi-VN" kern="0">
                <a:solidFill>
                  <a:srgbClr val="002060"/>
                </a:solidFill>
                <a:latin typeface="Cambria" panose="02040503050406030204" pitchFamily="18" charset="0"/>
              </a:rPr>
              <a:t>Ép kiểu dữ liệu trong Java</a:t>
            </a:r>
            <a:endParaRPr lang="en-US" kern="0" smtClean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10000" y="1295400"/>
            <a:ext cx="14350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smtClean="0">
                <a:latin typeface="Cambria" panose="02040503050406030204" pitchFamily="18" charset="0"/>
              </a:rPr>
              <a:t>Bài Học</a:t>
            </a:r>
            <a:endParaRPr lang="en-US" sz="2800" b="1">
              <a:latin typeface="Cambria" panose="02040503050406030204" pitchFamily="18" charset="0"/>
            </a:endParaRPr>
          </a:p>
        </p:txBody>
      </p:sp>
      <p:pic>
        <p:nvPicPr>
          <p:cNvPr id="1026" name="Picture 2" descr="Image result for java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16" r="23834"/>
          <a:stretch/>
        </p:blipFill>
        <p:spPr bwMode="auto">
          <a:xfrm>
            <a:off x="152400" y="4114800"/>
            <a:ext cx="13716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android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84" r="14286" b="4979"/>
          <a:stretch/>
        </p:blipFill>
        <p:spPr bwMode="auto">
          <a:xfrm>
            <a:off x="7010400" y="4310063"/>
            <a:ext cx="2057400" cy="2090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145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4826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>
                  <a:latin typeface="Cambria" panose="02040503050406030204" pitchFamily="18" charset="0"/>
                </a:rPr>
                <a:t>Nội dung bài học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79320" y="1066800"/>
            <a:ext cx="8359879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algn="just">
              <a:buClr>
                <a:srgbClr val="3DC5C5"/>
              </a:buClr>
              <a:defRPr/>
            </a:pPr>
            <a:r>
              <a:rPr lang="en-US" kern="0" smtClean="0">
                <a:solidFill>
                  <a:srgbClr val="002060"/>
                </a:solidFill>
                <a:latin typeface="Cambria" panose="02040503050406030204" pitchFamily="18" charset="0"/>
              </a:rPr>
              <a:t>Vì </a:t>
            </a:r>
            <a:r>
              <a:rPr lang="en-US" kern="0">
                <a:solidFill>
                  <a:srgbClr val="002060"/>
                </a:solidFill>
                <a:latin typeface="Cambria" panose="02040503050406030204" pitchFamily="18" charset="0"/>
              </a:rPr>
              <a:t>sao phải ép kiểu</a:t>
            </a:r>
          </a:p>
          <a:p>
            <a:pPr lvl="0" algn="just">
              <a:buClr>
                <a:srgbClr val="3DC5C5"/>
              </a:buClr>
              <a:defRPr/>
            </a:pPr>
            <a:r>
              <a:rPr lang="en-US" kern="0" smtClean="0">
                <a:solidFill>
                  <a:srgbClr val="002060"/>
                </a:solidFill>
                <a:latin typeface="Cambria" panose="02040503050406030204" pitchFamily="18" charset="0"/>
              </a:rPr>
              <a:t>Ép </a:t>
            </a:r>
            <a:r>
              <a:rPr lang="en-US" kern="0">
                <a:solidFill>
                  <a:srgbClr val="002060"/>
                </a:solidFill>
                <a:latin typeface="Cambria" panose="02040503050406030204" pitchFamily="18" charset="0"/>
              </a:rPr>
              <a:t>kiểu rộng</a:t>
            </a:r>
          </a:p>
          <a:p>
            <a:pPr lvl="0" algn="just">
              <a:buClr>
                <a:srgbClr val="3DC5C5"/>
              </a:buClr>
              <a:defRPr/>
            </a:pPr>
            <a:r>
              <a:rPr lang="en-US" kern="0" smtClean="0">
                <a:solidFill>
                  <a:srgbClr val="002060"/>
                </a:solidFill>
                <a:latin typeface="Cambria" panose="02040503050406030204" pitchFamily="18" charset="0"/>
              </a:rPr>
              <a:t>Ép </a:t>
            </a:r>
            <a:r>
              <a:rPr lang="en-US" kern="0">
                <a:solidFill>
                  <a:srgbClr val="002060"/>
                </a:solidFill>
                <a:latin typeface="Cambria" panose="02040503050406030204" pitchFamily="18" charset="0"/>
              </a:rPr>
              <a:t>kiểu hẹp</a:t>
            </a: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2248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4826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lvl="0" algn="just">
                <a:buClr>
                  <a:srgbClr val="3DC5C5"/>
                </a:buClr>
                <a:defRPr/>
              </a:pPr>
              <a:r>
                <a:rPr lang="en-US" sz="2400" b="1" kern="0">
                  <a:solidFill>
                    <a:srgbClr val="002060"/>
                  </a:solidFill>
                  <a:latin typeface="Cambria" panose="02040503050406030204" pitchFamily="18" charset="0"/>
                </a:rPr>
                <a:t>Vì sao phải ép kiểu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79320" y="1066800"/>
            <a:ext cx="8359879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algn="just">
              <a:buClr>
                <a:srgbClr val="3DC5C5"/>
              </a:buClr>
              <a:defRPr/>
            </a:pPr>
            <a:r>
              <a:rPr lang="en-US" kern="0">
                <a:solidFill>
                  <a:srgbClr val="002060"/>
                </a:solidFill>
                <a:latin typeface="Cambria" panose="02040503050406030204" pitchFamily="18" charset="0"/>
              </a:rPr>
              <a:t>Trong quá trình tính toán đôi khi kết quả trả về không còn giống với kiểu dữ liệu chỉ định ban đầu nên ta cần ép kiểu</a:t>
            </a:r>
          </a:p>
        </p:txBody>
      </p:sp>
    </p:spTree>
    <p:extLst>
      <p:ext uri="{BB962C8B-B14F-4D97-AF65-F5344CB8AC3E}">
        <p14:creationId xmlns:p14="http://schemas.microsoft.com/office/powerpoint/2010/main" val="106926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4826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lvl="0" algn="just">
                <a:buClr>
                  <a:srgbClr val="3DC5C5"/>
                </a:buClr>
                <a:defRPr/>
              </a:pPr>
              <a:r>
                <a:rPr lang="en-US" sz="2400" b="1" kern="0">
                  <a:solidFill>
                    <a:srgbClr val="002060"/>
                  </a:solidFill>
                  <a:latin typeface="Cambria" panose="02040503050406030204" pitchFamily="18" charset="0"/>
                </a:rPr>
                <a:t>Ép kiểu rộng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79320" y="1066800"/>
            <a:ext cx="8359879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algn="just">
              <a:buClr>
                <a:srgbClr val="3DC5C5"/>
              </a:buClr>
              <a:defRPr/>
            </a:pPr>
            <a:r>
              <a:rPr lang="en-US" kern="0">
                <a:solidFill>
                  <a:srgbClr val="002060"/>
                </a:solidFill>
                <a:latin typeface="Cambria" panose="02040503050406030204" pitchFamily="18" charset="0"/>
              </a:rPr>
              <a:t>Ép kiểu rộng: Đưa từ kiểu có vùng lưu trữ nhỏ lên kiểu có vùng lưu trữ lớn</a:t>
            </a:r>
            <a:r>
              <a:rPr lang="en-US" kern="0">
                <a:solidFill>
                  <a:srgbClr val="002060"/>
                </a:solidFill>
                <a:latin typeface="Cambria" panose="02040503050406030204" pitchFamily="18" charset="0"/>
                <a:sym typeface="Wingdings" panose="05000000000000000000" pitchFamily="2" charset="2"/>
              </a:rPr>
              <a:t>không sợ mất mát dữ liệu</a:t>
            </a:r>
            <a:r>
              <a:rPr lang="en-US" kern="0" smtClean="0">
                <a:solidFill>
                  <a:srgbClr val="002060"/>
                </a:solidFill>
                <a:latin typeface="Cambria" panose="02040503050406030204" pitchFamily="18" charset="0"/>
                <a:sym typeface="Wingdings" panose="05000000000000000000" pitchFamily="2" charset="2"/>
              </a:rPr>
              <a:t>.</a:t>
            </a:r>
          </a:p>
          <a:p>
            <a:pPr lvl="0" algn="just">
              <a:buClr>
                <a:srgbClr val="3DC5C5"/>
              </a:buClr>
              <a:defRPr/>
            </a:pPr>
            <a:r>
              <a:rPr lang="en-US" kern="0" smtClean="0">
                <a:solidFill>
                  <a:srgbClr val="002060"/>
                </a:solidFill>
                <a:latin typeface="Cambria" panose="02040503050406030204" pitchFamily="18" charset="0"/>
              </a:rPr>
              <a:t>Ví dụ: </a:t>
            </a:r>
            <a:r>
              <a:rPr lang="en-US" kern="0">
                <a:solidFill>
                  <a:srgbClr val="002060"/>
                </a:solidFill>
                <a:latin typeface="Cambria" panose="02040503050406030204" pitchFamily="18" charset="0"/>
              </a:rPr>
              <a:t>int</a:t>
            </a:r>
            <a:r>
              <a:rPr lang="en-US" kern="0">
                <a:solidFill>
                  <a:srgbClr val="002060"/>
                </a:solidFill>
                <a:latin typeface="Cambria" panose="02040503050406030204" pitchFamily="18" charset="0"/>
                <a:sym typeface="Wingdings" panose="05000000000000000000" pitchFamily="2" charset="2"/>
              </a:rPr>
              <a:t>longfloatdouble</a:t>
            </a:r>
          </a:p>
          <a:p>
            <a:pPr marL="0" lvl="0" indent="0" algn="just">
              <a:buClr>
                <a:srgbClr val="3DC5C5"/>
              </a:buClr>
              <a:buNone/>
              <a:defRPr/>
            </a:pPr>
            <a:r>
              <a:rPr lang="en-US" kern="0">
                <a:solidFill>
                  <a:srgbClr val="002060"/>
                </a:solidFill>
                <a:latin typeface="Cambria" panose="02040503050406030204" pitchFamily="18" charset="0"/>
                <a:sym typeface="Wingdings" panose="05000000000000000000" pitchFamily="2" charset="2"/>
              </a:rPr>
              <a:t>double x = </a:t>
            </a:r>
            <a:r>
              <a:rPr lang="en-US" kern="0" smtClean="0">
                <a:solidFill>
                  <a:srgbClr val="002060"/>
                </a:solidFill>
                <a:latin typeface="Cambria" panose="02040503050406030204" pitchFamily="18" charset="0"/>
                <a:sym typeface="Wingdings" panose="05000000000000000000" pitchFamily="2" charset="2"/>
              </a:rPr>
              <a:t>(double)1/2;</a:t>
            </a:r>
          </a:p>
          <a:p>
            <a:pPr marL="0" lvl="0" indent="0" algn="just">
              <a:buClr>
                <a:srgbClr val="3DC5C5"/>
              </a:buClr>
              <a:buNone/>
              <a:defRPr/>
            </a:pPr>
            <a:r>
              <a:rPr lang="en-US" kern="0" smtClean="0">
                <a:solidFill>
                  <a:srgbClr val="002060"/>
                </a:solidFill>
                <a:latin typeface="Cambria" panose="02040503050406030204" pitchFamily="18" charset="0"/>
                <a:sym typeface="Wingdings" panose="05000000000000000000" pitchFamily="2" charset="2"/>
              </a:rPr>
              <a:t>double x=1.0/2; double/intdouble</a:t>
            </a:r>
          </a:p>
          <a:p>
            <a:pPr marL="0" lvl="0" indent="0" algn="just">
              <a:buClr>
                <a:srgbClr val="3DC5C5"/>
              </a:buClr>
              <a:buNone/>
              <a:defRPr/>
            </a:pPr>
            <a:r>
              <a:rPr lang="en-US" kern="0" smtClean="0">
                <a:solidFill>
                  <a:srgbClr val="002060"/>
                </a:solidFill>
                <a:latin typeface="Cambria" panose="02040503050406030204" pitchFamily="18" charset="0"/>
                <a:sym typeface="Wingdings" panose="05000000000000000000" pitchFamily="2" charset="2"/>
              </a:rPr>
              <a:t>double x=1/2 ;  int/int=int00.0</a:t>
            </a:r>
            <a:endParaRPr lang="en-US" kern="0">
              <a:solidFill>
                <a:srgbClr val="002060"/>
              </a:solidFill>
              <a:latin typeface="Cambria" panose="02040503050406030204" pitchFamily="18" charset="0"/>
            </a:endParaRPr>
          </a:p>
          <a:p>
            <a:pPr lvl="0" algn="just">
              <a:buClr>
                <a:srgbClr val="3DC5C5"/>
              </a:buClr>
              <a:defRPr/>
            </a:pPr>
            <a:endParaRPr lang="en-US" kern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8354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4826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lvl="0" algn="just">
                <a:buClr>
                  <a:srgbClr val="3DC5C5"/>
                </a:buClr>
                <a:defRPr/>
              </a:pPr>
              <a:r>
                <a:rPr lang="en-US" sz="2400" b="1" kern="0">
                  <a:solidFill>
                    <a:srgbClr val="002060"/>
                  </a:solidFill>
                  <a:latin typeface="Cambria" panose="02040503050406030204" pitchFamily="18" charset="0"/>
                </a:rPr>
                <a:t>Ép kiểu hẹp</a:t>
              </a:r>
              <a:endParaRPr lang="en-US" sz="4000" b="1" kern="0" dirty="0">
                <a:solidFill>
                  <a:srgbClr val="002060"/>
                </a:solidFill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79320" y="1066800"/>
            <a:ext cx="8359879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algn="just">
              <a:buClr>
                <a:srgbClr val="3DC5C5"/>
              </a:buClr>
              <a:defRPr/>
            </a:pPr>
            <a:r>
              <a:rPr lang="en-US" kern="0">
                <a:solidFill>
                  <a:srgbClr val="002060"/>
                </a:solidFill>
                <a:latin typeface="Cambria" panose="02040503050406030204" pitchFamily="18" charset="0"/>
              </a:rPr>
              <a:t>Ép kiểu hẹp: Đưa từ kiểu có vùng lưu trữ lớn về kiểu có vùng lưu trữ nhỏ</a:t>
            </a:r>
            <a:r>
              <a:rPr lang="en-US" kern="0">
                <a:solidFill>
                  <a:srgbClr val="002060"/>
                </a:solidFill>
                <a:latin typeface="Cambria" panose="02040503050406030204" pitchFamily="18" charset="0"/>
                <a:sym typeface="Wingdings" panose="05000000000000000000" pitchFamily="2" charset="2"/>
              </a:rPr>
              <a:t>có thể bị mất mát dữ </a:t>
            </a:r>
            <a:r>
              <a:rPr lang="en-US" kern="0" smtClean="0">
                <a:solidFill>
                  <a:srgbClr val="002060"/>
                </a:solidFill>
                <a:latin typeface="Cambria" panose="02040503050406030204" pitchFamily="18" charset="0"/>
                <a:sym typeface="Wingdings" panose="05000000000000000000" pitchFamily="2" charset="2"/>
              </a:rPr>
              <a:t>liệu</a:t>
            </a:r>
          </a:p>
          <a:p>
            <a:pPr lvl="0" algn="just">
              <a:buClr>
                <a:srgbClr val="3DC5C5"/>
              </a:buClr>
              <a:defRPr/>
            </a:pPr>
            <a:r>
              <a:rPr lang="en-US" kern="0" smtClean="0">
                <a:solidFill>
                  <a:srgbClr val="002060"/>
                </a:solidFill>
                <a:latin typeface="Cambria" panose="02040503050406030204" pitchFamily="18" charset="0"/>
              </a:rPr>
              <a:t>Ví dụ: </a:t>
            </a:r>
            <a:r>
              <a:rPr lang="en-US" kern="0">
                <a:solidFill>
                  <a:srgbClr val="002060"/>
                </a:solidFill>
                <a:latin typeface="Cambria" panose="02040503050406030204" pitchFamily="18" charset="0"/>
              </a:rPr>
              <a:t>double</a:t>
            </a:r>
            <a:r>
              <a:rPr lang="en-US" kern="0">
                <a:solidFill>
                  <a:srgbClr val="002060"/>
                </a:solidFill>
                <a:latin typeface="Cambria" panose="02040503050406030204" pitchFamily="18" charset="0"/>
                <a:sym typeface="Wingdings" panose="05000000000000000000" pitchFamily="2" charset="2"/>
              </a:rPr>
              <a:t>floatlongint</a:t>
            </a:r>
          </a:p>
          <a:p>
            <a:pPr marL="0" lvl="0" indent="0" algn="just">
              <a:buClr>
                <a:srgbClr val="3DC5C5"/>
              </a:buClr>
              <a:buNone/>
              <a:defRPr/>
            </a:pPr>
            <a:r>
              <a:rPr lang="en-US" kern="0">
                <a:solidFill>
                  <a:srgbClr val="002060"/>
                </a:solidFill>
                <a:latin typeface="Cambria" panose="02040503050406030204" pitchFamily="18" charset="0"/>
                <a:sym typeface="Wingdings" panose="05000000000000000000" pitchFamily="2" charset="2"/>
              </a:rPr>
              <a:t>int x= (</a:t>
            </a:r>
            <a:r>
              <a:rPr lang="en-US" kern="0" smtClean="0">
                <a:solidFill>
                  <a:srgbClr val="002060"/>
                </a:solidFill>
                <a:latin typeface="Cambria" panose="02040503050406030204" pitchFamily="18" charset="0"/>
                <a:sym typeface="Wingdings" panose="05000000000000000000" pitchFamily="2" charset="2"/>
              </a:rPr>
              <a:t>int)1.0/2 </a:t>
            </a:r>
          </a:p>
          <a:p>
            <a:pPr marL="0" lvl="0" indent="0" algn="just">
              <a:buClr>
                <a:srgbClr val="3DC5C5"/>
              </a:buClr>
              <a:buNone/>
              <a:defRPr/>
            </a:pPr>
            <a:endParaRPr lang="en-US" kern="0">
              <a:solidFill>
                <a:srgbClr val="002060"/>
              </a:solidFill>
              <a:latin typeface="Cambria" panose="02040503050406030204" pitchFamily="18" charset="0"/>
              <a:sym typeface="Wingdings" panose="05000000000000000000" pitchFamily="2" charset="2"/>
            </a:endParaRPr>
          </a:p>
          <a:p>
            <a:pPr marL="0" lvl="0" indent="0" algn="just">
              <a:buClr>
                <a:srgbClr val="3DC5C5"/>
              </a:buClr>
              <a:buNone/>
              <a:defRPr/>
            </a:pPr>
            <a:r>
              <a:rPr lang="en-US" kern="0" smtClean="0">
                <a:solidFill>
                  <a:srgbClr val="002060"/>
                </a:solidFill>
                <a:latin typeface="Cambria" panose="02040503050406030204" pitchFamily="18" charset="0"/>
                <a:sym typeface="Wingdings" panose="05000000000000000000" pitchFamily="2" charset="2"/>
              </a:rPr>
              <a:t>(int)1.01</a:t>
            </a:r>
            <a:endParaRPr lang="en-US" kern="0">
              <a:solidFill>
                <a:srgbClr val="002060"/>
              </a:solidFill>
              <a:latin typeface="Cambria" panose="02040503050406030204" pitchFamily="18" charset="0"/>
            </a:endParaRPr>
          </a:p>
          <a:p>
            <a:pPr lvl="0" algn="just">
              <a:buClr>
                <a:srgbClr val="3DC5C5"/>
              </a:buClr>
              <a:defRPr/>
            </a:pPr>
            <a:endParaRPr lang="en-US" kern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1959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2971800" y="2555117"/>
            <a:ext cx="26670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6600">
                <a:latin typeface="VNI-Heather" pitchFamily="2" charset="0"/>
                <a:cs typeface="Arial" charset="0"/>
              </a:rPr>
              <a:t>END</a:t>
            </a:r>
          </a:p>
        </p:txBody>
      </p:sp>
      <p:pic>
        <p:nvPicPr>
          <p:cNvPr id="9" name="Picture 2" descr="Image result for minion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611302"/>
            <a:ext cx="2181225" cy="23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Image result for minio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2310736"/>
            <a:ext cx="1905000" cy="1905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loud Callout 10"/>
          <p:cNvSpPr/>
          <p:nvPr/>
        </p:nvSpPr>
        <p:spPr>
          <a:xfrm>
            <a:off x="5486400" y="533400"/>
            <a:ext cx="1714500" cy="1745064"/>
          </a:xfrm>
          <a:prstGeom prst="cloudCallout">
            <a:avLst>
              <a:gd name="adj1" fmla="val 45968"/>
              <a:gd name="adj2" fmla="val 9235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smtClean="0">
                <a:latin typeface="Cambria" panose="02040503050406030204" pitchFamily="18" charset="0"/>
              </a:rPr>
              <a:t>Hey! Coding is easy!</a:t>
            </a:r>
            <a:endParaRPr lang="en-US" b="1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5934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399</TotalTime>
  <Words>174</Words>
  <Application>Microsoft Office PowerPoint</Application>
  <PresentationFormat>On-screen Show (4:3)</PresentationFormat>
  <Paragraphs>23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Calibri</vt:lpstr>
      <vt:lpstr>Cambria</vt:lpstr>
      <vt:lpstr>Segoe UI</vt:lpstr>
      <vt:lpstr>Times New Roman</vt:lpstr>
      <vt:lpstr>VNI-Heather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cafe</cp:lastModifiedBy>
  <cp:revision>291</cp:revision>
  <dcterms:created xsi:type="dcterms:W3CDTF">2011-04-06T04:04:31Z</dcterms:created>
  <dcterms:modified xsi:type="dcterms:W3CDTF">2016-11-23T03:29:28Z</dcterms:modified>
</cp:coreProperties>
</file>