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3" r:id="rId4"/>
    <p:sldId id="264" r:id="rId5"/>
    <p:sldId id="267" r:id="rId6"/>
    <p:sldId id="265" r:id="rId7"/>
    <p:sldId id="266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382" autoAdjust="0"/>
    <p:restoredTop sz="95578" autoAdjust="0"/>
  </p:normalViewPr>
  <p:slideViewPr>
    <p:cSldViewPr>
      <p:cViewPr varScale="1">
        <p:scale>
          <a:sx n="94" d="100"/>
          <a:sy n="94" d="100"/>
        </p:scale>
        <p:origin x="37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0030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Java trong 4 tuần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2133600"/>
            <a:ext cx="838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Khai báo biến trong Java</a:t>
            </a:r>
            <a:endParaRPr lang="en-US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0" y="1295400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Học</a:t>
            </a:r>
            <a:endParaRPr lang="en-US" sz="2800" b="1"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jav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6" r="23834"/>
          <a:stretch/>
        </p:blipFill>
        <p:spPr bwMode="auto">
          <a:xfrm>
            <a:off x="152400" y="4114800"/>
            <a:ext cx="1371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droi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4" r="14286" b="4979"/>
          <a:stretch/>
        </p:blipFill>
        <p:spPr bwMode="auto">
          <a:xfrm>
            <a:off x="7010400" y="4310063"/>
            <a:ext cx="2057400" cy="20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0" y="1066800"/>
            <a:ext cx="8359879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Khái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niệm về biến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thức và quy tắc đặt tên biến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sử dụng tên biến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Khai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báo hằng số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Khái niệm về biến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0" y="1066800"/>
            <a:ext cx="8359879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 kern="0">
                <a:solidFill>
                  <a:schemeClr val="tx2"/>
                </a:solidFill>
                <a:latin typeface="Cambria" panose="02040503050406030204" pitchFamily="18" charset="0"/>
                <a:cs typeface="Tahoma" panose="020B0604030504040204" pitchFamily="34" charset="0"/>
              </a:rPr>
              <a:t>Biến là đơn vị lưu trữ cơ bản trong lập trình Java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 kern="0">
                <a:solidFill>
                  <a:schemeClr val="tx2"/>
                </a:solidFill>
                <a:latin typeface="Cambria" panose="02040503050406030204" pitchFamily="18" charset="0"/>
                <a:cs typeface="Tahoma" panose="020B0604030504040204" pitchFamily="34" charset="0"/>
              </a:rPr>
              <a:t>Biến là các thành phần xác định dữ liệu và được dùng để tham chiếu đến các giá trị xác định được tạo ra trong chương trình.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 kern="0">
                <a:solidFill>
                  <a:schemeClr val="tx2"/>
                </a:solidFill>
                <a:latin typeface="Cambria" panose="02040503050406030204" pitchFamily="18" charset="0"/>
                <a:cs typeface="Tahoma" panose="020B0604030504040204" pitchFamily="34" charset="0"/>
              </a:rPr>
              <a:t>Tất cả các biến khi sử dụng phải được khởi tạo trước</a:t>
            </a:r>
          </a:p>
        </p:txBody>
      </p:sp>
    </p:spTree>
    <p:extLst>
      <p:ext uri="{BB962C8B-B14F-4D97-AF65-F5344CB8AC3E}">
        <p14:creationId xmlns:p14="http://schemas.microsoft.com/office/powerpoint/2010/main" val="104866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5257800" cy="508000"/>
            <a:chOff x="789624" y="1191463"/>
            <a:chExt cx="52578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0568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thức và quy tắc đặt tên biến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0" y="1066800"/>
            <a:ext cx="8359879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800" kern="0">
                <a:solidFill>
                  <a:schemeClr val="tx2"/>
                </a:solidFill>
                <a:latin typeface="Cambria" panose="02040503050406030204" pitchFamily="18" charset="0"/>
                <a:cs typeface="Tahoma" panose="020B0604030504040204" pitchFamily="34" charset="0"/>
              </a:rPr>
              <a:t>Cách mô tả biến:</a:t>
            </a:r>
          </a:p>
          <a:p>
            <a:pPr marL="457200" lvl="1" indent="0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Times New Roman" panose="02020603050405020304" pitchFamily="18" charset="0"/>
              <a:buNone/>
            </a:pPr>
            <a:r>
              <a:rPr lang="en-US" altLang="en-US" kern="0">
                <a:solidFill>
                  <a:schemeClr val="tx2"/>
                </a:solidFill>
                <a:latin typeface="Cambria" panose="02040503050406030204" pitchFamily="18" charset="0"/>
                <a:cs typeface="Tahoma" panose="020B0604030504040204" pitchFamily="34" charset="0"/>
              </a:rPr>
              <a:t>            [datatype]	[tên biến</a:t>
            </a:r>
            <a:r>
              <a:rPr lang="en-US" altLang="en-US" kern="0" smtClean="0">
                <a:solidFill>
                  <a:schemeClr val="tx2"/>
                </a:solidFill>
                <a:latin typeface="Cambria" panose="02040503050406030204" pitchFamily="18" charset="0"/>
                <a:cs typeface="Tahoma" panose="020B0604030504040204" pitchFamily="34" charset="0"/>
              </a:rPr>
              <a:t>];</a:t>
            </a:r>
          </a:p>
          <a:p>
            <a:pPr marL="457200" lvl="1" indent="0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Times New Roman" panose="02020603050405020304" pitchFamily="18" charset="0"/>
              <a:buNone/>
            </a:pPr>
            <a:r>
              <a:rPr lang="en-US" altLang="en-US" kern="0">
                <a:solidFill>
                  <a:schemeClr val="tx2"/>
                </a:solidFill>
                <a:latin typeface="Cambria" panose="02040503050406030204" pitchFamily="18" charset="0"/>
                <a:cs typeface="Tahoma" panose="020B0604030504040204" pitchFamily="34" charset="0"/>
              </a:rPr>
              <a:t> </a:t>
            </a:r>
            <a:r>
              <a:rPr lang="en-US" altLang="en-US" kern="0" smtClean="0">
                <a:solidFill>
                  <a:schemeClr val="tx2"/>
                </a:solidFill>
                <a:latin typeface="Cambria" panose="02040503050406030204" pitchFamily="18" charset="0"/>
                <a:cs typeface="Tahoma" panose="020B0604030504040204" pitchFamily="34" charset="0"/>
              </a:rPr>
              <a:t>int x;</a:t>
            </a:r>
            <a:endParaRPr lang="en-US" altLang="en-US" kern="0">
              <a:solidFill>
                <a:schemeClr val="tx2"/>
              </a:solidFill>
              <a:latin typeface="Cambria" panose="02040503050406030204" pitchFamily="18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en-US" sz="2800" kern="0">
                <a:solidFill>
                  <a:schemeClr val="tx2"/>
                </a:solidFill>
                <a:latin typeface="Cambria" panose="02040503050406030204" pitchFamily="18" charset="0"/>
                <a:cs typeface="Tahoma" panose="020B0604030504040204" pitchFamily="34" charset="0"/>
              </a:rPr>
              <a:t>   Trong đó:</a:t>
            </a:r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Tahoma" panose="020B0604030504040204" pitchFamily="34" charset="0"/>
              <a:buChar char="●"/>
            </a:pPr>
            <a:r>
              <a:rPr lang="en-US" altLang="en-US" sz="2800" kern="0">
                <a:solidFill>
                  <a:schemeClr val="tx2"/>
                </a:solidFill>
                <a:latin typeface="Cambria" panose="02040503050406030204" pitchFamily="18" charset="0"/>
                <a:cs typeface="Tahoma" panose="020B0604030504040204" pitchFamily="34" charset="0"/>
              </a:rPr>
              <a:t>Datatype: kiểu dữ liệu của biến</a:t>
            </a:r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Tahoma" panose="020B0604030504040204" pitchFamily="34" charset="0"/>
              <a:buChar char="●"/>
            </a:pPr>
            <a:r>
              <a:rPr lang="en-US" altLang="en-US" sz="2800" kern="0">
                <a:solidFill>
                  <a:schemeClr val="tx2"/>
                </a:solidFill>
                <a:latin typeface="Cambria" panose="02040503050406030204" pitchFamily="18" charset="0"/>
                <a:cs typeface="Tahoma" panose="020B0604030504040204" pitchFamily="34" charset="0"/>
              </a:rPr>
              <a:t>Tên biến: tên biến cần sử dụng</a:t>
            </a:r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800" kern="0">
                <a:solidFill>
                  <a:schemeClr val="tx2"/>
                </a:solidFill>
                <a:latin typeface="Cambria" panose="02040503050406030204" pitchFamily="18" charset="0"/>
                <a:cs typeface="Tahoma" panose="020B0604030504040204" pitchFamily="34" charset="0"/>
              </a:rPr>
              <a:t>Nếu giá trị của biến không thay đổi trong suốt quá trình hoạt động thì gọi là hằng.</a:t>
            </a:r>
          </a:p>
        </p:txBody>
      </p:sp>
    </p:spTree>
    <p:extLst>
      <p:ext uri="{BB962C8B-B14F-4D97-AF65-F5344CB8AC3E}">
        <p14:creationId xmlns:p14="http://schemas.microsoft.com/office/powerpoint/2010/main" val="194212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5257800" cy="508000"/>
            <a:chOff x="789624" y="1191463"/>
            <a:chExt cx="52578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0568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thức và quy tắc đặt tên biến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76200" y="1066800"/>
            <a:ext cx="8762999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 algn="just" eaLnBrk="0" hangingPunct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33399"/>
              </a:buClr>
              <a:buFont typeface="Wingdings" panose="05000000000000000000" pitchFamily="2" charset="2"/>
              <a:buChar char="v"/>
              <a:defRPr/>
            </a:pPr>
            <a:r>
              <a:rPr lang="en-US" altLang="en-US" sz="2400" b="1" u="sng" kern="0">
                <a:solidFill>
                  <a:srgbClr val="333399"/>
                </a:solidFill>
                <a:latin typeface="Cambria" panose="02040503050406030204" pitchFamily="18" charset="0"/>
                <a:cs typeface="Tahoma" panose="020B0604030504040204" pitchFamily="34" charset="0"/>
              </a:rPr>
              <a:t> Qui tắc đặt tên </a:t>
            </a:r>
            <a:r>
              <a:rPr lang="en-US" altLang="en-US" sz="2400" b="1" u="sng" kern="0" smtClean="0">
                <a:solidFill>
                  <a:srgbClr val="333399"/>
                </a:solidFill>
                <a:latin typeface="Cambria" panose="02040503050406030204" pitchFamily="18" charset="0"/>
                <a:cs typeface="Tahoma" panose="020B0604030504040204" pitchFamily="34" charset="0"/>
              </a:rPr>
              <a:t>biến:</a:t>
            </a:r>
            <a:endParaRPr lang="en-US" altLang="en-US" sz="2400" b="1" u="sng" kern="0">
              <a:solidFill>
                <a:srgbClr val="333399"/>
              </a:solidFill>
              <a:latin typeface="Cambria" panose="02040503050406030204" pitchFamily="18" charset="0"/>
              <a:cs typeface="Tahoma" panose="020B0604030504040204" pitchFamily="34" charset="0"/>
            </a:endParaRPr>
          </a:p>
          <a:p>
            <a:pPr marL="692150" lvl="1" indent="-234950" algn="just" eaLnBrk="0" hangingPunct="0">
              <a:spcBef>
                <a:spcPts val="300"/>
              </a:spcBef>
              <a:spcAft>
                <a:spcPts val="300"/>
              </a:spcAft>
              <a:buClr>
                <a:srgbClr val="333399"/>
              </a:buClr>
              <a:buFontTx/>
              <a:buChar char="●"/>
              <a:defRPr/>
            </a:pPr>
            <a:r>
              <a:rPr lang="en-US" altLang="en-US" sz="2400" kern="0">
                <a:solidFill>
                  <a:srgbClr val="333399"/>
                </a:solidFill>
                <a:latin typeface="Cambria" panose="02040503050406030204" pitchFamily="18" charset="0"/>
                <a:cs typeface="Tahoma" panose="020B0604030504040204" pitchFamily="34" charset="0"/>
              </a:rPr>
              <a:t>Gồm các ký tự chữ, ký tự số, dấu gạch dưới ‘_’, và dấu ‘$’.</a:t>
            </a:r>
          </a:p>
          <a:p>
            <a:pPr marL="692150" lvl="1" indent="-234950" algn="just" eaLnBrk="0" hangingPunct="0">
              <a:spcBef>
                <a:spcPts val="300"/>
              </a:spcBef>
              <a:spcAft>
                <a:spcPts val="300"/>
              </a:spcAft>
              <a:buClr>
                <a:srgbClr val="333399"/>
              </a:buClr>
              <a:buFontTx/>
              <a:buChar char="●"/>
              <a:defRPr/>
            </a:pPr>
            <a:r>
              <a:rPr lang="en-US" altLang="en-US" sz="2400" kern="0">
                <a:solidFill>
                  <a:srgbClr val="333399"/>
                </a:solidFill>
                <a:latin typeface="Cambria" panose="02040503050406030204" pitchFamily="18" charset="0"/>
                <a:cs typeface="Tahoma" panose="020B0604030504040204" pitchFamily="34" charset="0"/>
              </a:rPr>
              <a:t>Bắt đầu bằng ký tự </a:t>
            </a:r>
            <a:r>
              <a:rPr lang="en-US" altLang="en-US" sz="2400" kern="0" smtClean="0">
                <a:solidFill>
                  <a:srgbClr val="333399"/>
                </a:solidFill>
                <a:latin typeface="Cambria" panose="02040503050406030204" pitchFamily="18" charset="0"/>
                <a:cs typeface="Tahoma" panose="020B0604030504040204" pitchFamily="34" charset="0"/>
              </a:rPr>
              <a:t>chữ: int 1x ; int x1;</a:t>
            </a:r>
            <a:endParaRPr lang="en-US" altLang="en-US" sz="2400" kern="0">
              <a:solidFill>
                <a:srgbClr val="333399"/>
              </a:solidFill>
              <a:latin typeface="Cambria" panose="02040503050406030204" pitchFamily="18" charset="0"/>
              <a:cs typeface="Tahoma" panose="020B0604030504040204" pitchFamily="34" charset="0"/>
            </a:endParaRPr>
          </a:p>
          <a:p>
            <a:pPr marL="692150" lvl="1" indent="-234950" algn="just" eaLnBrk="0" hangingPunct="0">
              <a:spcBef>
                <a:spcPts val="300"/>
              </a:spcBef>
              <a:spcAft>
                <a:spcPts val="300"/>
              </a:spcAft>
              <a:buClr>
                <a:srgbClr val="333399"/>
              </a:buClr>
              <a:buFontTx/>
              <a:buChar char="●"/>
              <a:defRPr/>
            </a:pPr>
            <a:r>
              <a:rPr lang="en-US" altLang="en-US" sz="2400" kern="0">
                <a:solidFill>
                  <a:srgbClr val="333399"/>
                </a:solidFill>
                <a:latin typeface="Cambria" panose="02040503050406030204" pitchFamily="18" charset="0"/>
                <a:cs typeface="Tahoma" panose="020B0604030504040204" pitchFamily="34" charset="0"/>
              </a:rPr>
              <a:t>Không được trùng với từ khóa và từ dành riêng của </a:t>
            </a:r>
            <a:r>
              <a:rPr lang="en-US" altLang="en-US" sz="2400" kern="0" smtClean="0">
                <a:solidFill>
                  <a:srgbClr val="333399"/>
                </a:solidFill>
                <a:latin typeface="Cambria" panose="02040503050406030204" pitchFamily="18" charset="0"/>
                <a:cs typeface="Tahoma" panose="020B0604030504040204" pitchFamily="34" charset="0"/>
              </a:rPr>
              <a:t>Java:</a:t>
            </a:r>
          </a:p>
          <a:p>
            <a:pPr marL="1092200" lvl="2" indent="-234950" algn="just" eaLnBrk="0" hangingPunct="0">
              <a:spcBef>
                <a:spcPts val="300"/>
              </a:spcBef>
              <a:spcAft>
                <a:spcPts val="300"/>
              </a:spcAft>
              <a:buClr>
                <a:srgbClr val="333399"/>
              </a:buClr>
              <a:buFontTx/>
              <a:buChar char="●"/>
              <a:defRPr/>
            </a:pPr>
            <a:r>
              <a:rPr lang="en-US" altLang="en-US" sz="2000" kern="0">
                <a:solidFill>
                  <a:srgbClr val="333399"/>
                </a:solidFill>
                <a:latin typeface="Cambria" panose="02040503050406030204" pitchFamily="18" charset="0"/>
                <a:cs typeface="Tahoma" panose="020B0604030504040204" pitchFamily="34" charset="0"/>
              </a:rPr>
              <a:t>i</a:t>
            </a:r>
            <a:r>
              <a:rPr lang="en-US" altLang="en-US" sz="2000" kern="0" smtClean="0">
                <a:solidFill>
                  <a:srgbClr val="333399"/>
                </a:solidFill>
                <a:latin typeface="Cambria" panose="02040503050406030204" pitchFamily="18" charset="0"/>
                <a:cs typeface="Tahoma" panose="020B0604030504040204" pitchFamily="34" charset="0"/>
              </a:rPr>
              <a:t>nt int</a:t>
            </a:r>
            <a:endParaRPr lang="en-US" altLang="en-US" sz="2000" kern="0">
              <a:solidFill>
                <a:srgbClr val="333399"/>
              </a:solidFill>
              <a:latin typeface="Cambria" panose="02040503050406030204" pitchFamily="18" charset="0"/>
              <a:cs typeface="Tahoma" panose="020B0604030504040204" pitchFamily="34" charset="0"/>
            </a:endParaRPr>
          </a:p>
          <a:p>
            <a:pPr marL="692150" lvl="1" indent="-234950" algn="just" eaLnBrk="0" hangingPunct="0">
              <a:spcBef>
                <a:spcPts val="300"/>
              </a:spcBef>
              <a:spcAft>
                <a:spcPts val="300"/>
              </a:spcAft>
              <a:buClr>
                <a:srgbClr val="333399"/>
              </a:buClr>
              <a:buFontTx/>
              <a:buChar char="●"/>
              <a:defRPr/>
            </a:pPr>
            <a:r>
              <a:rPr lang="en-US" altLang="en-US" sz="2400" kern="0">
                <a:solidFill>
                  <a:srgbClr val="333399"/>
                </a:solidFill>
                <a:latin typeface="Cambria" panose="02040503050406030204" pitchFamily="18" charset="0"/>
                <a:cs typeface="Tahoma" panose="020B0604030504040204" pitchFamily="34" charset="0"/>
              </a:rPr>
              <a:t>Có phân biệt chữ hoa – </a:t>
            </a:r>
            <a:r>
              <a:rPr lang="en-US" altLang="en-US" sz="2400" kern="0" smtClean="0">
                <a:solidFill>
                  <a:srgbClr val="333399"/>
                </a:solidFill>
                <a:latin typeface="Cambria" panose="02040503050406030204" pitchFamily="18" charset="0"/>
                <a:cs typeface="Tahoma" panose="020B0604030504040204" pitchFamily="34" charset="0"/>
              </a:rPr>
              <a:t>thường: int x, X;</a:t>
            </a:r>
            <a:endParaRPr lang="en-US" altLang="en-US" sz="2400" kern="0">
              <a:solidFill>
                <a:srgbClr val="333399"/>
              </a:solidFill>
              <a:latin typeface="Cambria" panose="02040503050406030204" pitchFamily="18" charset="0"/>
              <a:cs typeface="Tahoma" panose="020B0604030504040204" pitchFamily="34" charset="0"/>
            </a:endParaRPr>
          </a:p>
          <a:p>
            <a:pPr marL="692150" lvl="1" indent="-234950" algn="just" eaLnBrk="0" hangingPunct="0">
              <a:spcBef>
                <a:spcPts val="300"/>
              </a:spcBef>
              <a:spcAft>
                <a:spcPts val="300"/>
              </a:spcAft>
              <a:buClr>
                <a:srgbClr val="333399"/>
              </a:buClr>
              <a:buFontTx/>
              <a:buChar char="●"/>
              <a:defRPr/>
            </a:pPr>
            <a:r>
              <a:rPr lang="en-US" altLang="en-US" sz="2400" kern="0">
                <a:solidFill>
                  <a:srgbClr val="333399"/>
                </a:solidFill>
                <a:latin typeface="Cambria" panose="02040503050406030204" pitchFamily="18" charset="0"/>
                <a:cs typeface="Tahoma" panose="020B0604030504040204" pitchFamily="34" charset="0"/>
              </a:rPr>
              <a:t>Chỉ gồm một từ đơn và nên viết chữ thường.</a:t>
            </a:r>
          </a:p>
          <a:p>
            <a:pPr marL="692150" lvl="1" indent="-234950" algn="just" eaLnBrk="0" hangingPunct="0">
              <a:spcBef>
                <a:spcPts val="300"/>
              </a:spcBef>
              <a:spcAft>
                <a:spcPts val="300"/>
              </a:spcAft>
              <a:buClr>
                <a:srgbClr val="333399"/>
              </a:buClr>
              <a:buFontTx/>
              <a:buChar char="●"/>
              <a:defRPr/>
            </a:pPr>
            <a:r>
              <a:rPr lang="en-US" altLang="en-US" sz="2400" kern="0">
                <a:solidFill>
                  <a:srgbClr val="333399"/>
                </a:solidFill>
                <a:latin typeface="Cambria" panose="02040503050406030204" pitchFamily="18" charset="0"/>
              </a:rPr>
              <a:t>Nếu tên biến gồm nhiều từ, ký tự đầu của từ đầu viết thường, ký tự đầu của mỗi từ kế tiếp viết </a:t>
            </a:r>
            <a:r>
              <a:rPr lang="en-US" altLang="en-US" sz="2400" kern="0" smtClean="0">
                <a:solidFill>
                  <a:srgbClr val="333399"/>
                </a:solidFill>
                <a:latin typeface="Cambria" panose="02040503050406030204" pitchFamily="18" charset="0"/>
              </a:rPr>
              <a:t>hoa;</a:t>
            </a:r>
          </a:p>
          <a:p>
            <a:pPr marL="457200" lvl="1" indent="0" algn="just" eaLnBrk="0" hangingPunct="0">
              <a:spcBef>
                <a:spcPts val="300"/>
              </a:spcBef>
              <a:spcAft>
                <a:spcPts val="300"/>
              </a:spcAft>
              <a:buClr>
                <a:srgbClr val="333399"/>
              </a:buClr>
              <a:buNone/>
              <a:defRPr/>
            </a:pPr>
            <a:r>
              <a:rPr lang="en-US" altLang="en-US" sz="2400" kern="0" smtClean="0">
                <a:solidFill>
                  <a:srgbClr val="333399"/>
                </a:solidFill>
                <a:latin typeface="Cambria" panose="02040503050406030204" pitchFamily="18" charset="0"/>
              </a:rPr>
              <a:t>int ma;</a:t>
            </a:r>
          </a:p>
          <a:p>
            <a:pPr marL="457200" lvl="1" indent="0" algn="just" eaLnBrk="0" hangingPunct="0">
              <a:spcBef>
                <a:spcPts val="300"/>
              </a:spcBef>
              <a:spcAft>
                <a:spcPts val="300"/>
              </a:spcAft>
              <a:buClr>
                <a:srgbClr val="333399"/>
              </a:buClr>
              <a:buNone/>
              <a:defRPr/>
            </a:pPr>
            <a:r>
              <a:rPr lang="en-US" altLang="en-US" sz="2400" kern="0" smtClean="0">
                <a:solidFill>
                  <a:srgbClr val="333399"/>
                </a:solidFill>
                <a:latin typeface="Cambria" panose="02040503050406030204" pitchFamily="18" charset="0"/>
              </a:rPr>
              <a:t>int maSo;</a:t>
            </a:r>
            <a:endParaRPr lang="en-US" altLang="en-US" sz="2400" kern="0">
              <a:solidFill>
                <a:srgbClr val="333399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30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sử dụng tên biến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655210" y="1219200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2800" b="1">
                <a:solidFill>
                  <a:srgbClr val="000000"/>
                </a:solidFill>
                <a:latin typeface="Courier New" panose="02070309020205020404" pitchFamily="49" charset="0"/>
              </a:rPr>
              <a:t> b=5;</a:t>
            </a:r>
          </a:p>
          <a:p>
            <a:r>
              <a:rPr lang="en-US" sz="28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2800" b="1">
                <a:solidFill>
                  <a:srgbClr val="000000"/>
                </a:solidFill>
                <a:latin typeface="Courier New" panose="02070309020205020404" pitchFamily="49" charset="0"/>
              </a:rPr>
              <a:t> c=7;</a:t>
            </a:r>
          </a:p>
          <a:p>
            <a:r>
              <a:rPr lang="en-US" sz="2800" b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sz="2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u="sng">
                <a:solidFill>
                  <a:srgbClr val="000000"/>
                </a:solidFill>
                <a:latin typeface="Courier New" panose="02070309020205020404" pitchFamily="49" charset="0"/>
              </a:rPr>
              <a:t>x=-b*1.0/c;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55473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Khai báo hằng số</a:t>
              </a:r>
              <a:endParaRPr lang="en-US" sz="4000" b="1" kern="0" dirty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0" y="1066800"/>
            <a:ext cx="8359879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Hằng số sẽ không bị đổi giá trị trong suốt quá trình thực thi phần mềm.</a:t>
            </a:r>
          </a:p>
          <a:p>
            <a:pPr lvl="0" algn="just">
              <a:buClr>
                <a:srgbClr val="3DC5C5"/>
              </a:buClr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59098" y="2200659"/>
            <a:ext cx="4695516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7F0055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final</a:t>
            </a:r>
            <a:r>
              <a:rPr lang="en-US" sz="2800" b="1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sz="2800" b="1">
                <a:solidFill>
                  <a:srgbClr val="7F0055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double</a:t>
            </a:r>
            <a:r>
              <a:rPr lang="en-US" sz="2800" b="1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sz="2800" b="1" u="sng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PI=3.14</a:t>
            </a:r>
            <a:r>
              <a:rPr lang="en-US" sz="2800" b="1" u="sng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;</a:t>
            </a:r>
          </a:p>
          <a:p>
            <a:endParaRPr lang="en-US" sz="2800" b="1" u="sng">
              <a:solidFill>
                <a:srgbClr val="000000"/>
              </a:solidFill>
              <a:highlight>
                <a:srgbClr val="E8F2FE"/>
              </a:highlight>
              <a:latin typeface="Courier New" panose="02070309020205020404" pitchFamily="49" charset="0"/>
            </a:endParaRPr>
          </a:p>
          <a:p>
            <a:r>
              <a:rPr lang="en-US" sz="2800" b="1" u="sng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PI=3.15;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62688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273</Words>
  <Application>Microsoft Office PowerPoint</Application>
  <PresentationFormat>On-screen Show (4:3)</PresentationFormat>
  <Paragraphs>42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Cambria</vt:lpstr>
      <vt:lpstr>Courier New</vt:lpstr>
      <vt:lpstr>Segoe UI</vt:lpstr>
      <vt:lpstr>Tahoma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299</cp:revision>
  <dcterms:created xsi:type="dcterms:W3CDTF">2011-04-06T04:04:31Z</dcterms:created>
  <dcterms:modified xsi:type="dcterms:W3CDTF">2016-11-23T03:48:02Z</dcterms:modified>
</cp:coreProperties>
</file>