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3" autoAdjust="0"/>
    <p:restoredTop sz="95578" autoAdjust="0"/>
  </p:normalViewPr>
  <p:slideViewPr>
    <p:cSldViewPr>
      <p:cViewPr varScale="1">
        <p:scale>
          <a:sx n="94" d="100"/>
          <a:sy n="94" d="100"/>
        </p:scale>
        <p:origin x="4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 phép toán trong Java</a:t>
            </a:r>
            <a:endParaRPr lang="en-US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 noProof="0" smtClean="0">
                  <a:solidFill>
                    <a:srgbClr val="002060"/>
                  </a:solidFill>
                  <a:latin typeface="Cambria" panose="02040503050406030204" pitchFamily="18" charset="0"/>
                </a:rPr>
                <a:t>Độ ưu tiên toán tử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48488"/>
              </p:ext>
            </p:extLst>
          </p:nvPr>
        </p:nvGraphicFramePr>
        <p:xfrm>
          <a:off x="505776" y="1295400"/>
          <a:ext cx="8257224" cy="284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943"/>
                <a:gridCol w="6348281"/>
              </a:tblGrid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Thứ tự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Toán tử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Các toán tử đơn như: +, -, ++, --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Các toán tử số học *, /, +, -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3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Các toán tử quan hệ &gt;, &lt;, &gt;=, &lt;=, ==, !=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4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Các toán tử luận lý &amp;&amp;, ||, ?: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5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Các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tử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gán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=, *=, /=, +=, -=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4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0" y="1066800"/>
            <a:ext cx="835987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Phép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gán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     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=  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+=  -=  </a:t>
            </a: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*=, /=</a:t>
            </a:r>
            <a:endParaRPr lang="vi-VN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Phép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toán toán học cơ bản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       +   -   *   /   %   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Phép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toán so sánh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       ==   &gt;   &lt;   !=  &gt;=   &lt;=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Phép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toán logic</a:t>
            </a:r>
          </a:p>
          <a:p>
            <a:pPr marL="0" lvl="0" indent="0" algn="just">
              <a:buClr>
                <a:srgbClr val="3DC5C5"/>
              </a:buClr>
              <a:buNone/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       !   &amp;&amp;   ||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Phép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toán tăng dần ++, giảm dần </a:t>
            </a:r>
            <a:r>
              <a:rPr lang="vi-VN" kern="0" smtClean="0">
                <a:solidFill>
                  <a:srgbClr val="002060"/>
                </a:solidFill>
                <a:latin typeface="Cambria" panose="02040503050406030204" pitchFamily="18" charset="0"/>
              </a:rPr>
              <a:t>--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Phép gán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0545"/>
              </p:ext>
            </p:extLst>
          </p:nvPr>
        </p:nvGraphicFramePr>
        <p:xfrm>
          <a:off x="762000" y="1295400"/>
          <a:ext cx="8077200" cy="4827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673"/>
                <a:gridCol w="5619152"/>
                <a:gridCol w="1152375"/>
              </a:tblGrid>
              <a:tr h="5182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Ký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hiệu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Mô tả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Ví dụ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775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=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Gán toán tử hạng hai cho toán tử hạng nhất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a = 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11785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+=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Cộng hoặc nối chuỗi toán hạng sau vào toán hạng đầu và gán kết quả cho toán hạng đầu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a += </a:t>
                      </a:r>
                      <a:r>
                        <a:rPr lang="en-US" sz="2400" smtClean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a=a+1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775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-=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Trừ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hạng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sau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khỏi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hạng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đầu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và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gán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kết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quả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cho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hạng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đầu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a -= </a:t>
                      </a:r>
                      <a:r>
                        <a:rPr lang="en-US" sz="2400" smtClean="0">
                          <a:effectLst/>
                          <a:latin typeface="Cambria" panose="02040503050406030204" pitchFamily="18" charset="0"/>
                        </a:rPr>
                        <a:t>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a=a-1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775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*=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Nhân toán hạng sau vào toán hạng đầu và gán kết quả cho toán hạng đầu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a *= </a:t>
                      </a:r>
                      <a:r>
                        <a:rPr lang="en-US" sz="2400" smtClean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a=a*2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775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/=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Chia toán hạng sau cho toán hạng đầu và gán kết quả cho toán hạng đầu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a </a:t>
                      </a: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/= </a:t>
                      </a:r>
                      <a:r>
                        <a:rPr lang="en-US" sz="2400" smtClean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a=a/2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Phép toán toán học cơ bản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9492"/>
              </p:ext>
            </p:extLst>
          </p:nvPr>
        </p:nvGraphicFramePr>
        <p:xfrm>
          <a:off x="658622" y="1143000"/>
          <a:ext cx="7951978" cy="2348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7978"/>
                <a:gridCol w="533400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tử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Mô tả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+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Cộng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-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Trừ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*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Nhân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/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Chia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%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Chia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lấy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phần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dư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332" y="3581400"/>
            <a:ext cx="2748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int a=5;</a:t>
            </a:r>
          </a:p>
          <a:p>
            <a:r>
              <a:rPr lang="en-US" sz="2400" smtClean="0"/>
              <a:t>int b=8;</a:t>
            </a:r>
          </a:p>
          <a:p>
            <a:r>
              <a:rPr lang="en-US" sz="2400" smtClean="0"/>
              <a:t>int c=b/a;</a:t>
            </a:r>
            <a:r>
              <a:rPr lang="en-US" sz="2400" smtClean="0">
                <a:sym typeface="Wingdings" panose="05000000000000000000" pitchFamily="2" charset="2"/>
              </a:rPr>
              <a:t>8/5=1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int d=b%a; 8%5=3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4419600" y="3545840"/>
            <a:ext cx="2488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int t=456;</a:t>
            </a:r>
          </a:p>
          <a:p>
            <a:r>
              <a:rPr lang="en-US" sz="2400" smtClean="0"/>
              <a:t>int sd = 456%10=</a:t>
            </a:r>
            <a:r>
              <a:rPr lang="en-US" sz="2400" smtClean="0">
                <a:solidFill>
                  <a:srgbClr val="FF0000"/>
                </a:solidFill>
              </a:rPr>
              <a:t>6</a:t>
            </a:r>
          </a:p>
          <a:p>
            <a:r>
              <a:rPr lang="en-US" sz="2400" smtClean="0"/>
              <a:t>t=t/10=456/10=45</a:t>
            </a:r>
          </a:p>
          <a:p>
            <a:r>
              <a:rPr lang="en-US" sz="2400" smtClean="0"/>
              <a:t>sd=45%10=</a:t>
            </a:r>
            <a:r>
              <a:rPr lang="en-US" sz="2400" smtClean="0">
                <a:solidFill>
                  <a:srgbClr val="FF0000"/>
                </a:solidFill>
              </a:rPr>
              <a:t>5</a:t>
            </a:r>
          </a:p>
          <a:p>
            <a:r>
              <a:rPr lang="en-US" sz="2400" smtClean="0"/>
              <a:t>t=t/10=45/10=4</a:t>
            </a:r>
          </a:p>
          <a:p>
            <a:r>
              <a:rPr lang="en-US" sz="2400" smtClean="0"/>
              <a:t>sd=4%10=</a:t>
            </a:r>
            <a:r>
              <a:rPr lang="en-US" sz="2400" smtClean="0">
                <a:solidFill>
                  <a:srgbClr val="FF0000"/>
                </a:solidFill>
              </a:rPr>
              <a:t>4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Phép toán so sánh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2386"/>
              </p:ext>
            </p:extLst>
          </p:nvPr>
        </p:nvGraphicFramePr>
        <p:xfrm>
          <a:off x="655210" y="1295400"/>
          <a:ext cx="8031590" cy="2743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412"/>
                <a:gridCol w="4983178"/>
              </a:tblGrid>
              <a:tr h="391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tử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Mô tả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91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==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So sánh bằng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91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!=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So sánh không bằng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91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&gt;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So sánh lớn hơn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91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&gt;=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So sánh lớn hơn hoặc bằng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91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&lt;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So sánh nhỏ hơn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918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&lt;=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So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sánh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nhỏ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hơn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hoặc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bằng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2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Phép toán logic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21495"/>
              </p:ext>
            </p:extLst>
          </p:nvPr>
        </p:nvGraphicFramePr>
        <p:xfrm>
          <a:off x="633310" y="1219200"/>
          <a:ext cx="8129690" cy="425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637"/>
                <a:gridCol w="5496053"/>
              </a:tblGrid>
              <a:tr h="370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tử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Mô tả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0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aseline="0" smtClean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Đúng thành sai, sai thành đúng.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0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&amp;&amp;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Phép toán luận lý VÀ (AND) trên 2 giá trị. Kết quả trả về TRUE khi cả hai đều đúng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01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||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Phép toán luận lý HOẶC (OR) trên 2 giá trị. Kết quả trả về FALSE khi cả hai đều sai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?: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tử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điều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kiện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Phép toán tăng dần ++, giảm dần --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58010"/>
              </p:ext>
            </p:extLst>
          </p:nvPr>
        </p:nvGraphicFramePr>
        <p:xfrm>
          <a:off x="633310" y="1219200"/>
          <a:ext cx="7272338" cy="187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6169"/>
                <a:gridCol w="3636169"/>
              </a:tblGrid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Toán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tử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Mô tả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++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Tăng một giá trị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</a:rPr>
                        <a:t>--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Giảm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một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giá</a:t>
                      </a:r>
                      <a:r>
                        <a:rPr lang="en-US" sz="2400" dirty="0">
                          <a:effectLst/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mbria" panose="02040503050406030204" pitchFamily="18" charset="0"/>
                        </a:rPr>
                        <a:t>trị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332" y="3200400"/>
            <a:ext cx="42387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int x=5;</a:t>
            </a:r>
          </a:p>
          <a:p>
            <a:endParaRPr lang="en-US" sz="2400"/>
          </a:p>
          <a:p>
            <a:r>
              <a:rPr lang="en-US" sz="2400" smtClean="0"/>
              <a:t>x++; </a:t>
            </a:r>
            <a:r>
              <a:rPr lang="en-US" sz="2400" smtClean="0">
                <a:sym typeface="Wingdings" panose="05000000000000000000" pitchFamily="2" charset="2"/>
              </a:rPr>
              <a:t>tăng x lên 1 đơn vị x=6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int y=5;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++y;tăng y lên 1 đơn vịy=6</a:t>
            </a:r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4905276" y="3220720"/>
            <a:ext cx="41809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int z=5;</a:t>
            </a:r>
          </a:p>
          <a:p>
            <a:endParaRPr lang="en-US" sz="2400"/>
          </a:p>
          <a:p>
            <a:r>
              <a:rPr lang="en-US" sz="2400" smtClean="0"/>
              <a:t>Z--; </a:t>
            </a:r>
            <a:r>
              <a:rPr lang="en-US" sz="2400" smtClean="0">
                <a:sym typeface="Wingdings" panose="05000000000000000000" pitchFamily="2" charset="2"/>
              </a:rPr>
              <a:t>giảm z đi 1 đơn vị x=4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int w=5;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--w;giảm w đi 1 đơn vịw=4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5129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Phép toán tăng dần ++, giảm dần --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325332" y="1281728"/>
            <a:ext cx="196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int x=5;</a:t>
            </a:r>
          </a:p>
          <a:p>
            <a:r>
              <a:rPr lang="en-US" sz="2400" smtClean="0"/>
              <a:t>++x; 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int y=5;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--y;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600200" y="1835725"/>
            <a:ext cx="196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Prefix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835736" y="1281727"/>
            <a:ext cx="1960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int x=5;</a:t>
            </a:r>
          </a:p>
          <a:p>
            <a:r>
              <a:rPr lang="en-US" sz="2400" smtClean="0"/>
              <a:t>X++; 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int y=5;</a:t>
            </a:r>
          </a:p>
          <a:p>
            <a:r>
              <a:rPr lang="en-US" sz="2400" smtClean="0">
                <a:sym typeface="Wingdings" panose="05000000000000000000" pitchFamily="2" charset="2"/>
              </a:rPr>
              <a:t>Y--;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6110604" y="1835725"/>
            <a:ext cx="196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postfix</a:t>
            </a:r>
            <a:endParaRPr lang="en-US" sz="2400"/>
          </a:p>
        </p:txBody>
      </p:sp>
      <p:sp>
        <p:nvSpPr>
          <p:cNvPr id="14" name="TextBox 13"/>
          <p:cNvSpPr txBox="1"/>
          <p:nvPr/>
        </p:nvSpPr>
        <p:spPr>
          <a:xfrm>
            <a:off x="1905000" y="2876787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int x=8;</a:t>
            </a:r>
          </a:p>
          <a:p>
            <a:r>
              <a:rPr lang="en-US" sz="2400" smtClean="0"/>
              <a:t>int y= 2;</a:t>
            </a:r>
          </a:p>
          <a:p>
            <a:r>
              <a:rPr lang="en-US" sz="2400" smtClean="0"/>
              <a:t>int z = x++   +   ++y -5;</a:t>
            </a:r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479320" y="4183577"/>
            <a:ext cx="7064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Bước 1: ưu tiên xử lý prefix trước: y=3</a:t>
            </a:r>
          </a:p>
          <a:p>
            <a:r>
              <a:rPr lang="en-US" sz="2400" smtClean="0"/>
              <a:t>Bước 2: Tính toán các phép toán còn lại: 8 + 3 – 5=6</a:t>
            </a:r>
          </a:p>
          <a:p>
            <a:r>
              <a:rPr lang="en-US" sz="2400" smtClean="0"/>
              <a:t>Bước 3: gán giá trị ở bước 2 cho vế trái: z=6</a:t>
            </a:r>
          </a:p>
          <a:p>
            <a:r>
              <a:rPr lang="en-US" sz="2400" smtClean="0"/>
              <a:t>Bước 4: thực hiện postfix: x=9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75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5486400" cy="508000"/>
            <a:chOff x="789624" y="1191463"/>
            <a:chExt cx="5486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85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Phép toán tăng dần ++, giảm dần --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914400" y="16002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int x=8;</a:t>
            </a:r>
          </a:p>
          <a:p>
            <a:r>
              <a:rPr lang="en-US" sz="2400" smtClean="0"/>
              <a:t>int y= 2;</a:t>
            </a:r>
          </a:p>
          <a:p>
            <a:r>
              <a:rPr lang="en-US" sz="2400" smtClean="0"/>
              <a:t>int k=3</a:t>
            </a:r>
          </a:p>
          <a:p>
            <a:r>
              <a:rPr lang="en-US" sz="2400" smtClean="0"/>
              <a:t>int z =  --k   -   ++x   -   y++   +2;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64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608</Words>
  <Application>Microsoft Office PowerPoint</Application>
  <PresentationFormat>On-screen Show (4:3)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318</cp:revision>
  <dcterms:created xsi:type="dcterms:W3CDTF">2011-04-06T04:04:31Z</dcterms:created>
  <dcterms:modified xsi:type="dcterms:W3CDTF">2016-11-23T04:55:29Z</dcterms:modified>
</cp:coreProperties>
</file>