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3" r:id="rId4"/>
    <p:sldId id="264" r:id="rId5"/>
    <p:sldId id="265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12" autoAdjust="0"/>
    <p:restoredTop sz="95578" autoAdjust="0"/>
  </p:normalViewPr>
  <p:slideViewPr>
    <p:cSldViewPr>
      <p:cViewPr varScale="1">
        <p:scale>
          <a:sx n="94" d="100"/>
          <a:sy n="94" d="100"/>
        </p:scale>
        <p:origin x="54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Vòng lặp while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Cú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pháp và cách hoạt động vòng lặp while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Vòng lặp while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4"/>
          <p:cNvSpPr txBox="1">
            <a:spLocks/>
          </p:cNvSpPr>
          <p:nvPr/>
        </p:nvSpPr>
        <p:spPr>
          <a:xfrm>
            <a:off x="640556" y="1219200"/>
            <a:ext cx="4845843" cy="4724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u="sng" smtClean="0">
                <a:latin typeface="Cambria" panose="02040503050406030204" pitchFamily="18" charset="0"/>
                <a:cs typeface="Times New Roman" pitchFamily="18" charset="0"/>
              </a:rPr>
              <a:t>Cú pháp</a:t>
            </a:r>
            <a:r>
              <a:rPr lang="en-US" sz="2600" smtClean="0">
                <a:latin typeface="Cambria" panose="02040503050406030204" pitchFamily="18" charset="0"/>
                <a:cs typeface="Times New Roman" pitchFamily="18" charset="0"/>
              </a:rPr>
              <a:t>:  </a:t>
            </a:r>
          </a:p>
          <a:p>
            <a:pPr lvl="1">
              <a:buFont typeface="Arial" pitchFamily="34" charset="0"/>
              <a:buNone/>
            </a:pPr>
            <a:r>
              <a:rPr lang="en-US" sz="2600" b="1" smtClean="0">
                <a:solidFill>
                  <a:srgbClr val="C00000"/>
                </a:solidFill>
                <a:latin typeface="Cambria" panose="02040503050406030204" pitchFamily="18" charset="0"/>
                <a:cs typeface="Times New Roman" pitchFamily="18" charset="0"/>
              </a:rPr>
              <a:t>while(expression) </a:t>
            </a:r>
          </a:p>
          <a:p>
            <a:pPr lvl="1">
              <a:buFont typeface="Arial" pitchFamily="34" charset="0"/>
              <a:buNone/>
            </a:pPr>
            <a:r>
              <a:rPr lang="en-US" sz="2600" b="1" smtClean="0">
                <a:solidFill>
                  <a:srgbClr val="C00000"/>
                </a:solidFill>
                <a:latin typeface="Cambria" panose="02040503050406030204" pitchFamily="18" charset="0"/>
                <a:cs typeface="Times New Roman" pitchFamily="18" charset="0"/>
              </a:rPr>
              <a:t>		statement;</a:t>
            </a:r>
          </a:p>
          <a:p>
            <a:pPr>
              <a:buFont typeface="Tahoma" pitchFamily="34" charset="0"/>
              <a:buChar char="●"/>
            </a:pPr>
            <a:r>
              <a:rPr lang="en-US" sz="2600" u="sng" smtClean="0">
                <a:latin typeface="Cambria" panose="02040503050406030204" pitchFamily="18" charset="0"/>
                <a:cs typeface="Times New Roman" pitchFamily="18" charset="0"/>
              </a:rPr>
              <a:t>Ý nghĩa:</a:t>
            </a:r>
          </a:p>
          <a:p>
            <a:pPr>
              <a:buFont typeface="Tahoma" pitchFamily="34" charset="0"/>
              <a:buChar char="●"/>
            </a:pPr>
            <a:r>
              <a:rPr lang="en-US" sz="2600" smtClean="0">
                <a:latin typeface="Cambria" panose="02040503050406030204" pitchFamily="18" charset="0"/>
                <a:cs typeface="Times New Roman" pitchFamily="18" charset="0"/>
              </a:rPr>
              <a:t>B1: Expression được định trị   </a:t>
            </a:r>
          </a:p>
          <a:p>
            <a:pPr>
              <a:buFont typeface="Tahoma" pitchFamily="34" charset="0"/>
              <a:buChar char="●"/>
            </a:pPr>
            <a:r>
              <a:rPr lang="en-US" sz="2600" smtClean="0">
                <a:latin typeface="Cambria" panose="02040503050406030204" pitchFamily="18" charset="0"/>
                <a:cs typeface="Times New Roman" pitchFamily="18" charset="0"/>
              </a:rPr>
              <a:t>B2: Nếu  kết  quả là </a:t>
            </a:r>
            <a:r>
              <a:rPr lang="en-US" sz="2600" b="1" smtClean="0">
                <a:solidFill>
                  <a:srgbClr val="C00000"/>
                </a:solidFill>
                <a:latin typeface="Cambria" panose="02040503050406030204" pitchFamily="18" charset="0"/>
                <a:cs typeface="Times New Roman" pitchFamily="18" charset="0"/>
              </a:rPr>
              <a:t>true</a:t>
            </a:r>
            <a:r>
              <a:rPr lang="en-US" sz="2600" smtClean="0">
                <a:latin typeface="Cambria" panose="02040503050406030204" pitchFamily="18" charset="0"/>
                <a:cs typeface="Times New Roman" pitchFamily="18" charset="0"/>
              </a:rPr>
              <a:t> thì statement thực thi và quay lại B1  </a:t>
            </a:r>
          </a:p>
          <a:p>
            <a:pPr>
              <a:buFont typeface="Tahoma" pitchFamily="34" charset="0"/>
              <a:buChar char="●"/>
            </a:pPr>
            <a:r>
              <a:rPr lang="en-US" sz="2600" smtClean="0">
                <a:latin typeface="Cambria" panose="02040503050406030204" pitchFamily="18" charset="0"/>
                <a:cs typeface="Times New Roman" pitchFamily="18" charset="0"/>
              </a:rPr>
              <a:t>B3: Nếu kết quả là </a:t>
            </a:r>
            <a:r>
              <a:rPr lang="en-US" sz="2600" b="1" smtClean="0">
                <a:solidFill>
                  <a:srgbClr val="C00000"/>
                </a:solidFill>
                <a:latin typeface="Cambria" panose="02040503050406030204" pitchFamily="18" charset="0"/>
                <a:cs typeface="Times New Roman" pitchFamily="18" charset="0"/>
              </a:rPr>
              <a:t>false</a:t>
            </a:r>
            <a:r>
              <a:rPr lang="en-US" sz="2600" smtClean="0">
                <a:latin typeface="Cambria" panose="02040503050406030204" pitchFamily="18" charset="0"/>
                <a:cs typeface="Times New Roman" pitchFamily="18" charset="0"/>
              </a:rPr>
              <a:t> thì thoát khỏi vòng lặp while.</a:t>
            </a:r>
          </a:p>
          <a:p>
            <a:endParaRPr lang="en-US" sz="2600"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2557" y="1346201"/>
            <a:ext cx="3290887" cy="433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05776" y="4572000"/>
            <a:ext cx="8333424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defRPr/>
            </a:pPr>
            <a:endParaRPr lang="en-US" sz="2400" b="1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Để thoát vòng lặp: dùng </a:t>
            </a:r>
            <a:r>
              <a:rPr lang="en-US" sz="2400" b="1" kern="0">
                <a:solidFill>
                  <a:srgbClr val="002060"/>
                </a:solidFill>
                <a:latin typeface="Cambria" panose="02040503050406030204" pitchFamily="18" charset="0"/>
              </a:rPr>
              <a:t>break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Để kết thúc sớm 1 vòng lặp: dùng </a:t>
            </a:r>
            <a:r>
              <a:rPr lang="en-US" sz="2400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continue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  <a:defRPr/>
            </a:pPr>
            <a:r>
              <a:rPr lang="en-US" sz="2400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Lệnh trong while có thể không được thực hiện lần nào</a:t>
            </a:r>
            <a:endParaRPr lang="en-US" sz="2400" b="1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36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Vòng lặp while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 dụ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n = 1;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i = 1;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while (i &lt;= 5)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{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n *= i;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i++;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}</a:t>
            </a:r>
          </a:p>
          <a:p>
            <a:pPr lvl="0">
              <a:buClr>
                <a:srgbClr val="3DC5C5"/>
              </a:buClr>
              <a:buNone/>
              <a:defRPr/>
            </a:pPr>
            <a:r>
              <a:rPr lang="en-US">
                <a:solidFill>
                  <a:srgbClr val="002060"/>
                </a:solidFill>
              </a:rPr>
              <a:t>System.</a:t>
            </a:r>
            <a:r>
              <a:rPr lang="en-US" i="1">
                <a:solidFill>
                  <a:srgbClr val="002060"/>
                </a:solidFill>
              </a:rPr>
              <a:t>out.println</a:t>
            </a:r>
            <a:r>
              <a:rPr kumimoji="0" lang="it-IT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("5 giai thua </a:t>
            </a:r>
            <a:r>
              <a:rPr lang="it-IT" b="1" ker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="+ </a:t>
            </a:r>
            <a:r>
              <a:rPr kumimoji="0" lang="it-IT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n);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8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01" y="1068387"/>
            <a:ext cx="3417407" cy="186558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796048" y="857250"/>
            <a:ext cx="0" cy="514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96048" y="1068387"/>
            <a:ext cx="531434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Giả sử n=5, gt=1, i=1</a:t>
            </a:r>
          </a:p>
          <a:p>
            <a:r>
              <a:rPr lang="en-US"/>
              <a:t>Lần 1: kiểm tra i&lt;=n</a:t>
            </a:r>
            <a:r>
              <a:rPr lang="en-US">
                <a:sym typeface="Wingdings" panose="05000000000000000000" pitchFamily="2" charset="2"/>
              </a:rPr>
              <a:t>1&lt;=5đúnglàm body while:</a:t>
            </a:r>
          </a:p>
          <a:p>
            <a:r>
              <a:rPr lang="en-US">
                <a:sym typeface="Wingdings" panose="05000000000000000000" pitchFamily="2" charset="2"/>
              </a:rPr>
              <a:t> 	gt=gt*i=1*1=1</a:t>
            </a:r>
          </a:p>
          <a:p>
            <a:r>
              <a:rPr lang="en-US">
                <a:sym typeface="Wingdings" panose="05000000000000000000" pitchFamily="2" charset="2"/>
              </a:rPr>
              <a:t>	i++i=i+1=1+1=2</a:t>
            </a:r>
          </a:p>
          <a:p>
            <a:r>
              <a:rPr lang="en-US">
                <a:sym typeface="Wingdings" panose="05000000000000000000" pitchFamily="2" charset="2"/>
              </a:rPr>
              <a:t>Lần 2: kiểm tra i&lt;=n2&lt;=5đúnglàm body while:</a:t>
            </a:r>
          </a:p>
          <a:p>
            <a:r>
              <a:rPr lang="en-US">
                <a:sym typeface="Wingdings" panose="05000000000000000000" pitchFamily="2" charset="2"/>
              </a:rPr>
              <a:t>	gt=gt*i=1*2=2</a:t>
            </a:r>
          </a:p>
          <a:p>
            <a:r>
              <a:rPr lang="en-US">
                <a:sym typeface="Wingdings" panose="05000000000000000000" pitchFamily="2" charset="2"/>
              </a:rPr>
              <a:t>	i++i=i+1= 2+1=3</a:t>
            </a:r>
          </a:p>
          <a:p>
            <a:r>
              <a:rPr lang="en-US">
                <a:sym typeface="Wingdings" panose="05000000000000000000" pitchFamily="2" charset="2"/>
              </a:rPr>
              <a:t>Lần 3: kiểm tra i&lt;=n 3 &lt;=5đúnglàm body while:</a:t>
            </a:r>
          </a:p>
          <a:p>
            <a:r>
              <a:rPr lang="en-US">
                <a:sym typeface="Wingdings" panose="05000000000000000000" pitchFamily="2" charset="2"/>
              </a:rPr>
              <a:t>	gt=gt*i=2*3=6</a:t>
            </a:r>
          </a:p>
          <a:p>
            <a:r>
              <a:rPr lang="en-US">
                <a:sym typeface="Wingdings" panose="05000000000000000000" pitchFamily="2" charset="2"/>
              </a:rPr>
              <a:t>	i++i=i+1=3+1=4</a:t>
            </a:r>
          </a:p>
          <a:p>
            <a:r>
              <a:rPr lang="en-US"/>
              <a:t>Lần 4: Kiểm tra i&lt;=n</a:t>
            </a:r>
            <a:r>
              <a:rPr lang="en-US">
                <a:sym typeface="Wingdings" panose="05000000000000000000" pitchFamily="2" charset="2"/>
              </a:rPr>
              <a:t>4&lt;=5đúgnlàm body while:</a:t>
            </a:r>
          </a:p>
          <a:p>
            <a:r>
              <a:rPr lang="en-US">
                <a:sym typeface="Wingdings" panose="05000000000000000000" pitchFamily="2" charset="2"/>
              </a:rPr>
              <a:t>	gt=gt*i=6*4=24</a:t>
            </a:r>
          </a:p>
          <a:p>
            <a:r>
              <a:rPr lang="en-US">
                <a:sym typeface="Wingdings" panose="05000000000000000000" pitchFamily="2" charset="2"/>
              </a:rPr>
              <a:t>	i++i=i+1=4+1=5</a:t>
            </a:r>
          </a:p>
          <a:p>
            <a:r>
              <a:rPr lang="en-US">
                <a:sym typeface="Wingdings" panose="05000000000000000000" pitchFamily="2" charset="2"/>
              </a:rPr>
              <a:t>Lần 5: Kiểm tra i&lt;=n5&lt;=5đúnglàm body while:</a:t>
            </a:r>
          </a:p>
          <a:p>
            <a:r>
              <a:rPr lang="en-US">
                <a:sym typeface="Wingdings" panose="05000000000000000000" pitchFamily="2" charset="2"/>
              </a:rPr>
              <a:t>	</a:t>
            </a:r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gt=gt*i=24*5=120</a:t>
            </a:r>
          </a:p>
          <a:p>
            <a:r>
              <a:rPr lang="en-US">
                <a:sym typeface="Wingdings" panose="05000000000000000000" pitchFamily="2" charset="2"/>
              </a:rPr>
              <a:t>	i+=i=i+1=5+1=6</a:t>
            </a:r>
          </a:p>
          <a:p>
            <a:r>
              <a:rPr lang="en-US">
                <a:sym typeface="Wingdings" panose="05000000000000000000" pitchFamily="2" charset="2"/>
              </a:rPr>
              <a:t>Lần 6: kiể mtra i&lt;=n6&lt;=5saingừng while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1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109</Words>
  <Application>Microsoft Office PowerPoint</Application>
  <PresentationFormat>On-screen Show (4:3)</PresentationFormat>
  <Paragraphs>46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Cambria</vt:lpstr>
      <vt:lpstr>Segoe UI</vt:lpstr>
      <vt:lpstr>Tahoma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327</cp:revision>
  <dcterms:created xsi:type="dcterms:W3CDTF">2011-04-06T04:04:31Z</dcterms:created>
  <dcterms:modified xsi:type="dcterms:W3CDTF">2016-11-23T08:22:16Z</dcterms:modified>
</cp:coreProperties>
</file>