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5" r:id="rId4"/>
    <p:sldId id="266" r:id="rId5"/>
    <p:sldId id="267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56" autoAdjust="0"/>
    <p:restoredTop sz="95578" autoAdjust="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Hàm tìm chuỗi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indexOf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lastIndexOf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contains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indexOf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Trả về vị trí đầu tiên tìm thấy, không tìm thấy trả về -1</a:t>
            </a:r>
          </a:p>
          <a:p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5776" y="1752600"/>
            <a:ext cx="82572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srgbClr val="0000FF"/>
                </a:solidFill>
                <a:latin typeface="Cambria" panose="02040503050406030204" pitchFamily="18" charset="0"/>
                <a:ea typeface="Times New Roman"/>
              </a:rPr>
              <a:t>String</a:t>
            </a:r>
            <a:r>
              <a:rPr lang="en-US" sz="2400" smtClean="0">
                <a:latin typeface="Cambria" panose="02040503050406030204" pitchFamily="18" charset="0"/>
                <a:ea typeface="Times New Roman"/>
              </a:rPr>
              <a:t> </a:t>
            </a:r>
            <a:r>
              <a:rPr lang="en-US" sz="2400">
                <a:latin typeface="Cambria" panose="02040503050406030204" pitchFamily="18" charset="0"/>
                <a:ea typeface="Times New Roman"/>
              </a:rPr>
              <a:t>s = </a:t>
            </a:r>
            <a:r>
              <a:rPr lang="en-US" sz="2400">
                <a:solidFill>
                  <a:srgbClr val="A31515"/>
                </a:solidFill>
                <a:latin typeface="Cambria" panose="02040503050406030204" pitchFamily="18" charset="0"/>
                <a:ea typeface="Times New Roman"/>
              </a:rPr>
              <a:t>"Hello everybody !"</a:t>
            </a:r>
            <a:r>
              <a:rPr lang="en-US" sz="2400">
                <a:latin typeface="Cambria" panose="02040503050406030204" pitchFamily="18" charset="0"/>
                <a:ea typeface="Times New Roman"/>
              </a:rPr>
              <a:t>;</a:t>
            </a:r>
          </a:p>
          <a:p>
            <a:r>
              <a:rPr lang="en-US" sz="2400" smtClean="0">
                <a:solidFill>
                  <a:srgbClr val="0000FF"/>
                </a:solidFill>
                <a:latin typeface="Cambria" panose="02040503050406030204" pitchFamily="18" charset="0"/>
                <a:ea typeface="Times New Roman"/>
              </a:rPr>
              <a:t>int</a:t>
            </a:r>
            <a:r>
              <a:rPr lang="en-US" sz="2400" smtClean="0">
                <a:latin typeface="Cambria" panose="02040503050406030204" pitchFamily="18" charset="0"/>
                <a:ea typeface="Times New Roman"/>
              </a:rPr>
              <a:t> </a:t>
            </a:r>
            <a:r>
              <a:rPr lang="en-US" sz="2400">
                <a:latin typeface="Cambria" panose="02040503050406030204" pitchFamily="18" charset="0"/>
                <a:ea typeface="Times New Roman"/>
              </a:rPr>
              <a:t>i = 0;</a:t>
            </a:r>
          </a:p>
          <a:p>
            <a:r>
              <a:rPr lang="it-IT" sz="2400" smtClean="0">
                <a:solidFill>
                  <a:srgbClr val="008000"/>
                </a:solidFill>
                <a:latin typeface="Cambria" panose="02040503050406030204" pitchFamily="18" charset="0"/>
                <a:ea typeface="Times New Roman"/>
              </a:rPr>
              <a:t>// </a:t>
            </a:r>
            <a:r>
              <a:rPr lang="it-IT" sz="2400">
                <a:solidFill>
                  <a:srgbClr val="008000"/>
                </a:solidFill>
                <a:latin typeface="Cambria" panose="02040503050406030204" pitchFamily="18" charset="0"/>
                <a:ea typeface="Times New Roman"/>
              </a:rPr>
              <a:t>Trả về i = 1</a:t>
            </a:r>
            <a:endParaRPr lang="en-US" sz="2400">
              <a:latin typeface="Cambria" panose="02040503050406030204" pitchFamily="18" charset="0"/>
              <a:ea typeface="Times New Roman"/>
            </a:endParaRPr>
          </a:p>
          <a:p>
            <a:r>
              <a:rPr lang="it-IT" sz="2400" smtClean="0">
                <a:latin typeface="Cambria" panose="02040503050406030204" pitchFamily="18" charset="0"/>
                <a:ea typeface="Times New Roman"/>
              </a:rPr>
              <a:t>i </a:t>
            </a:r>
            <a:r>
              <a:rPr lang="it-IT" sz="2400">
                <a:latin typeface="Cambria" panose="02040503050406030204" pitchFamily="18" charset="0"/>
                <a:ea typeface="Times New Roman"/>
              </a:rPr>
              <a:t>= </a:t>
            </a:r>
            <a:r>
              <a:rPr lang="it-IT" sz="2400" smtClean="0">
                <a:latin typeface="Cambria" panose="02040503050406030204" pitchFamily="18" charset="0"/>
                <a:ea typeface="Times New Roman"/>
              </a:rPr>
              <a:t>s.indexOf</a:t>
            </a:r>
            <a:r>
              <a:rPr lang="it-IT" sz="2400">
                <a:latin typeface="Cambria" panose="02040503050406030204" pitchFamily="18" charset="0"/>
                <a:ea typeface="Times New Roman"/>
              </a:rPr>
              <a:t>(</a:t>
            </a:r>
            <a:r>
              <a:rPr lang="it-IT" sz="2400">
                <a:solidFill>
                  <a:srgbClr val="A31515"/>
                </a:solidFill>
                <a:latin typeface="Cambria" panose="02040503050406030204" pitchFamily="18" charset="0"/>
                <a:ea typeface="Times New Roman"/>
              </a:rPr>
              <a:t>"e"</a:t>
            </a:r>
            <a:r>
              <a:rPr lang="it-IT" sz="2400">
                <a:latin typeface="Cambria" panose="02040503050406030204" pitchFamily="18" charset="0"/>
                <a:ea typeface="Times New Roman"/>
              </a:rPr>
              <a:t>);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2076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lastIndexOf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lastIndexOf trả về vị trí cuối cùng tìm thấy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5776" y="1752600"/>
            <a:ext cx="82572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srgbClr val="0000FF"/>
                </a:solidFill>
                <a:latin typeface="Cambria" panose="02040503050406030204" pitchFamily="18" charset="0"/>
                <a:ea typeface="Times New Roman"/>
              </a:rPr>
              <a:t>String</a:t>
            </a:r>
            <a:r>
              <a:rPr lang="en-US" sz="2400" smtClean="0">
                <a:latin typeface="Cambria" panose="02040503050406030204" pitchFamily="18" charset="0"/>
                <a:ea typeface="Times New Roman"/>
              </a:rPr>
              <a:t> </a:t>
            </a:r>
            <a:r>
              <a:rPr lang="en-US" sz="2400">
                <a:latin typeface="Cambria" panose="02040503050406030204" pitchFamily="18" charset="0"/>
                <a:ea typeface="Times New Roman"/>
              </a:rPr>
              <a:t>s = </a:t>
            </a:r>
            <a:r>
              <a:rPr lang="en-US" sz="2400">
                <a:solidFill>
                  <a:srgbClr val="A31515"/>
                </a:solidFill>
                <a:latin typeface="Cambria" panose="02040503050406030204" pitchFamily="18" charset="0"/>
                <a:ea typeface="Times New Roman"/>
              </a:rPr>
              <a:t>"Hello everybody !"</a:t>
            </a:r>
            <a:r>
              <a:rPr lang="en-US" sz="2400">
                <a:latin typeface="Cambria" panose="02040503050406030204" pitchFamily="18" charset="0"/>
                <a:ea typeface="Times New Roman"/>
              </a:rPr>
              <a:t>;</a:t>
            </a:r>
          </a:p>
          <a:p>
            <a:r>
              <a:rPr lang="en-US" sz="2400" smtClean="0">
                <a:solidFill>
                  <a:srgbClr val="0000FF"/>
                </a:solidFill>
                <a:latin typeface="Cambria" panose="02040503050406030204" pitchFamily="18" charset="0"/>
                <a:ea typeface="Times New Roman"/>
              </a:rPr>
              <a:t>int</a:t>
            </a:r>
            <a:r>
              <a:rPr lang="en-US" sz="2400" smtClean="0">
                <a:latin typeface="Cambria" panose="02040503050406030204" pitchFamily="18" charset="0"/>
                <a:ea typeface="Times New Roman"/>
              </a:rPr>
              <a:t> </a:t>
            </a:r>
            <a:r>
              <a:rPr lang="en-US" sz="2400">
                <a:latin typeface="Cambria" panose="02040503050406030204" pitchFamily="18" charset="0"/>
                <a:ea typeface="Times New Roman"/>
              </a:rPr>
              <a:t>i = 0;</a:t>
            </a:r>
          </a:p>
          <a:p>
            <a:r>
              <a:rPr lang="it-IT" sz="2400" smtClean="0">
                <a:solidFill>
                  <a:srgbClr val="008000"/>
                </a:solidFill>
                <a:latin typeface="Cambria" panose="02040503050406030204" pitchFamily="18" charset="0"/>
                <a:ea typeface="Times New Roman"/>
              </a:rPr>
              <a:t>// </a:t>
            </a:r>
            <a:r>
              <a:rPr lang="it-IT" sz="2400">
                <a:solidFill>
                  <a:srgbClr val="008000"/>
                </a:solidFill>
                <a:latin typeface="Cambria" panose="02040503050406030204" pitchFamily="18" charset="0"/>
                <a:ea typeface="Times New Roman"/>
              </a:rPr>
              <a:t>Trả về i = </a:t>
            </a:r>
            <a:r>
              <a:rPr lang="it-IT" sz="2400" smtClean="0">
                <a:solidFill>
                  <a:srgbClr val="008000"/>
                </a:solidFill>
                <a:latin typeface="Cambria" panose="02040503050406030204" pitchFamily="18" charset="0"/>
                <a:ea typeface="Times New Roman"/>
              </a:rPr>
              <a:t>8</a:t>
            </a:r>
            <a:endParaRPr lang="en-US" sz="2400">
              <a:latin typeface="Cambria" panose="02040503050406030204" pitchFamily="18" charset="0"/>
              <a:ea typeface="Times New Roman"/>
            </a:endParaRPr>
          </a:p>
          <a:p>
            <a:r>
              <a:rPr lang="it-IT" sz="2400" smtClean="0">
                <a:latin typeface="Cambria" panose="02040503050406030204" pitchFamily="18" charset="0"/>
                <a:ea typeface="Times New Roman"/>
              </a:rPr>
              <a:t>i </a:t>
            </a:r>
            <a:r>
              <a:rPr lang="it-IT" sz="2400">
                <a:latin typeface="Cambria" panose="02040503050406030204" pitchFamily="18" charset="0"/>
                <a:ea typeface="Times New Roman"/>
              </a:rPr>
              <a:t>= </a:t>
            </a:r>
            <a:r>
              <a:rPr lang="it-IT" sz="2400" smtClean="0">
                <a:latin typeface="Cambria" panose="02040503050406030204" pitchFamily="18" charset="0"/>
                <a:ea typeface="Times New Roman"/>
              </a:rPr>
              <a:t>s.lastIndexOf(</a:t>
            </a:r>
            <a:r>
              <a:rPr lang="it-IT" sz="2400" smtClean="0">
                <a:solidFill>
                  <a:srgbClr val="A31515"/>
                </a:solidFill>
                <a:latin typeface="Cambria" panose="02040503050406030204" pitchFamily="18" charset="0"/>
                <a:ea typeface="Times New Roman"/>
              </a:rPr>
              <a:t>"</a:t>
            </a:r>
            <a:r>
              <a:rPr lang="it-IT" sz="2400">
                <a:solidFill>
                  <a:srgbClr val="A31515"/>
                </a:solidFill>
                <a:latin typeface="Cambria" panose="02040503050406030204" pitchFamily="18" charset="0"/>
                <a:ea typeface="Times New Roman"/>
              </a:rPr>
              <a:t>e"</a:t>
            </a:r>
            <a:r>
              <a:rPr lang="it-IT" sz="2400">
                <a:latin typeface="Cambria" panose="02040503050406030204" pitchFamily="18" charset="0"/>
                <a:ea typeface="Times New Roman"/>
              </a:rPr>
              <a:t>);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5416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/>
                <a:t>contains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/>
              <a:t>Contains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Kiểm tra chuỗi con có nằm trong chuỗi s?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5776" y="1752600"/>
            <a:ext cx="82572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srgbClr val="0000FF"/>
                </a:solidFill>
                <a:latin typeface="Cambria" panose="02040503050406030204" pitchFamily="18" charset="0"/>
                <a:ea typeface="Times New Roman"/>
              </a:rPr>
              <a:t>String</a:t>
            </a:r>
            <a:r>
              <a:rPr lang="en-US" sz="2400" smtClean="0">
                <a:latin typeface="Cambria" panose="02040503050406030204" pitchFamily="18" charset="0"/>
                <a:ea typeface="Times New Roman"/>
              </a:rPr>
              <a:t> </a:t>
            </a:r>
            <a:r>
              <a:rPr lang="en-US" sz="2400">
                <a:latin typeface="Cambria" panose="02040503050406030204" pitchFamily="18" charset="0"/>
                <a:ea typeface="Times New Roman"/>
              </a:rPr>
              <a:t>s = </a:t>
            </a:r>
            <a:r>
              <a:rPr lang="en-US" sz="2400">
                <a:solidFill>
                  <a:srgbClr val="A31515"/>
                </a:solidFill>
                <a:latin typeface="Cambria" panose="02040503050406030204" pitchFamily="18" charset="0"/>
                <a:ea typeface="Times New Roman"/>
              </a:rPr>
              <a:t>"Hello everybody !"</a:t>
            </a:r>
            <a:r>
              <a:rPr lang="en-US" sz="2400">
                <a:latin typeface="Cambria" panose="02040503050406030204" pitchFamily="18" charset="0"/>
                <a:ea typeface="Times New Roman"/>
              </a:rPr>
              <a:t>;</a:t>
            </a:r>
          </a:p>
          <a:p>
            <a:r>
              <a:rPr lang="en-US" sz="2400" smtClean="0">
                <a:latin typeface="Cambria" panose="02040503050406030204" pitchFamily="18" charset="0"/>
                <a:ea typeface="Times New Roman"/>
              </a:rPr>
              <a:t>if(s</a:t>
            </a:r>
            <a:r>
              <a:rPr lang="en-US" sz="2400" smtClean="0"/>
              <a:t>.contains(“</a:t>
            </a:r>
            <a:r>
              <a:rPr lang="en-US" sz="2400" u="sng" smtClean="0"/>
              <a:t>body”))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5188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118</Words>
  <Application>Microsoft Office PowerPoint</Application>
  <PresentationFormat>On-screen Show (4:3)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415</cp:revision>
  <dcterms:created xsi:type="dcterms:W3CDTF">2011-04-06T04:04:31Z</dcterms:created>
  <dcterms:modified xsi:type="dcterms:W3CDTF">2016-11-24T16:52:00Z</dcterms:modified>
</cp:coreProperties>
</file>