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4" r:id="rId3"/>
    <p:sldId id="265" r:id="rId4"/>
    <p:sldId id="266"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0" d="100"/>
          <a:sy n="70" d="100"/>
        </p:scale>
        <p:origin x="143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19/11/2016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0030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Java trong 4 tuần</a:t>
            </a:r>
            <a:endParaRPr lang="en-US" sz="1300" b="1" baseline="0" smtClean="0">
              <a:solidFill>
                <a:srgbClr val="0070C0"/>
              </a:solidFill>
              <a:latin typeface="Cambria" panose="02040503050406030204" pitchFamily="18" charset="0"/>
              <a:cs typeface="Times New Roman" pitchFamily="18" charset="0"/>
            </a:endParaRPr>
          </a:p>
        </p:txBody>
      </p:sp>
      <p:sp>
        <p:nvSpPr>
          <p:cNvPr id="6" name="TextBox 5"/>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19/11/2016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19/11/2016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19/11/2016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19/11/2016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2133600"/>
            <a:ext cx="8382000" cy="1905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Khái niệm về mảng</a:t>
            </a:r>
            <a:endParaRPr lang="en-US" kern="0">
              <a:solidFill>
                <a:srgbClr val="002060"/>
              </a:solidFill>
              <a:latin typeface="Cambria" panose="02040503050406030204" pitchFamily="18" charset="0"/>
            </a:endParaRPr>
          </a:p>
        </p:txBody>
      </p:sp>
      <p:sp>
        <p:nvSpPr>
          <p:cNvPr id="2" name="TextBox 1"/>
          <p:cNvSpPr txBox="1"/>
          <p:nvPr/>
        </p:nvSpPr>
        <p:spPr>
          <a:xfrm>
            <a:off x="3810000" y="1295400"/>
            <a:ext cx="1435008" cy="523220"/>
          </a:xfrm>
          <a:prstGeom prst="rect">
            <a:avLst/>
          </a:prstGeom>
          <a:noFill/>
        </p:spPr>
        <p:txBody>
          <a:bodyPr wrap="none" rtlCol="0">
            <a:spAutoFit/>
          </a:bodyPr>
          <a:lstStyle/>
          <a:p>
            <a:r>
              <a:rPr lang="en-US" sz="2800" b="1" smtClean="0">
                <a:latin typeface="Cambria" panose="02040503050406030204" pitchFamily="18" charset="0"/>
              </a:rPr>
              <a:t>Bài Học</a:t>
            </a:r>
            <a:endParaRPr lang="en-US" sz="2800" b="1">
              <a:latin typeface="Cambria" panose="02040503050406030204" pitchFamily="18" charset="0"/>
            </a:endParaRPr>
          </a:p>
        </p:txBody>
      </p:sp>
      <p:pic>
        <p:nvPicPr>
          <p:cNvPr id="1026" name="Picture 2" descr="Image result for java.png"/>
          <p:cNvPicPr>
            <a:picLocks noChangeAspect="1" noChangeArrowheads="1"/>
          </p:cNvPicPr>
          <p:nvPr/>
        </p:nvPicPr>
        <p:blipFill rotWithShape="1">
          <a:blip r:embed="rId3">
            <a:extLst>
              <a:ext uri="{28A0092B-C50C-407E-A947-70E740481C1C}">
                <a14:useLocalDpi xmlns:a14="http://schemas.microsoft.com/office/drawing/2010/main" val="0"/>
              </a:ext>
            </a:extLst>
          </a:blip>
          <a:srcRect l="19916" r="23834"/>
          <a:stretch/>
        </p:blipFill>
        <p:spPr bwMode="auto">
          <a:xfrm>
            <a:off x="152400" y="4114800"/>
            <a:ext cx="1371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dro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84" r="14286" b="4979"/>
          <a:stretch/>
        </p:blipFill>
        <p:spPr bwMode="auto">
          <a:xfrm>
            <a:off x="7010400" y="4310063"/>
            <a:ext cx="2057400"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TextBox 8"/>
          <p:cNvSpPr txBox="1"/>
          <p:nvPr/>
        </p:nvSpPr>
        <p:spPr>
          <a:xfrm>
            <a:off x="210527" y="1051066"/>
            <a:ext cx="8933473" cy="954107"/>
          </a:xfrm>
          <a:prstGeom prst="rect">
            <a:avLst/>
          </a:prstGeom>
          <a:noFill/>
        </p:spPr>
        <p:txBody>
          <a:bodyPr wrap="square" rtlCol="0">
            <a:spAutoFit/>
          </a:bodyPr>
          <a:lstStyle/>
          <a:p>
            <a:pPr marL="457200" indent="-457200">
              <a:buFont typeface="Wingdings" panose="05000000000000000000" pitchFamily="2" charset="2"/>
              <a:buChar char="v"/>
            </a:pPr>
            <a:r>
              <a:rPr lang="en-US" sz="2800" smtClean="0">
                <a:solidFill>
                  <a:srgbClr val="002060"/>
                </a:solidFill>
                <a:latin typeface="Cambria" panose="02040503050406030204" pitchFamily="18" charset="0"/>
              </a:rPr>
              <a:t>Khái </a:t>
            </a:r>
            <a:r>
              <a:rPr lang="en-US" sz="2800">
                <a:solidFill>
                  <a:srgbClr val="002060"/>
                </a:solidFill>
                <a:latin typeface="Cambria" panose="02040503050406030204" pitchFamily="18" charset="0"/>
              </a:rPr>
              <a:t>niệm về mảng</a:t>
            </a:r>
          </a:p>
          <a:p>
            <a:pPr marL="457200" indent="-457200">
              <a:buFont typeface="Wingdings" panose="05000000000000000000" pitchFamily="2" charset="2"/>
              <a:buChar char="v"/>
            </a:pPr>
            <a:r>
              <a:rPr lang="en-US" sz="2800" smtClean="0">
                <a:solidFill>
                  <a:srgbClr val="002060"/>
                </a:solidFill>
                <a:latin typeface="Cambria" panose="02040503050406030204" pitchFamily="18" charset="0"/>
              </a:rPr>
              <a:t>Mục </a:t>
            </a:r>
            <a:r>
              <a:rPr lang="en-US" sz="2800">
                <a:solidFill>
                  <a:srgbClr val="002060"/>
                </a:solidFill>
                <a:latin typeface="Cambria" panose="02040503050406030204" pitchFamily="18" charset="0"/>
              </a:rPr>
              <a:t>đích dùng mảng</a:t>
            </a:r>
          </a:p>
        </p:txBody>
      </p:sp>
    </p:spTree>
    <p:extLst>
      <p:ext uri="{BB962C8B-B14F-4D97-AF65-F5344CB8AC3E}">
        <p14:creationId xmlns:p14="http://schemas.microsoft.com/office/powerpoint/2010/main" val="771443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solidFill>
                    <a:srgbClr val="002060"/>
                  </a:solidFill>
                  <a:latin typeface="Cambria" panose="02040503050406030204" pitchFamily="18" charset="0"/>
                </a:rPr>
                <a:t>Khái niệm về mảng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TextBox 47"/>
          <p:cNvSpPr txBox="1">
            <a:spLocks noChangeArrowheads="1"/>
          </p:cNvSpPr>
          <p:nvPr/>
        </p:nvSpPr>
        <p:spPr bwMode="auto">
          <a:xfrm>
            <a:off x="660897" y="1295400"/>
            <a:ext cx="825450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rgbClr val="333399"/>
                </a:solidFill>
                <a:latin typeface="Arial" panose="020B0604020202020204" pitchFamily="34" charset="0"/>
              </a:defRPr>
            </a:lvl1pPr>
            <a:lvl2pPr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Mảng là một </a:t>
            </a: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loại biến đặc biệt</a:t>
            </a: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 bao gồm một </a:t>
            </a: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dãy các ô nhớ có nhiều ô nhớ con </a:t>
            </a: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cho phép biểu diễn thông tin dạng danh sách trong thực tế</a:t>
            </a:r>
          </a:p>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Các phần tử trong mảng có </a:t>
            </a:r>
            <a:r>
              <a:rPr kumimoji="0" lang="en-US" sz="2000" b="1" i="0" u="none" strike="noStrike" kern="0" cap="none" spc="0" normalizeH="0" baseline="0" noProof="0" smtClean="0">
                <a:ln>
                  <a:noFill/>
                </a:ln>
                <a:solidFill>
                  <a:srgbClr val="FF0000"/>
                </a:solidFill>
                <a:effectLst/>
                <a:uLnTx/>
                <a:uFillTx/>
                <a:latin typeface="Cambria" panose="02040503050406030204" pitchFamily="18" charset="0"/>
              </a:rPr>
              <a:t>cùng kiểu dữ liệu với nhau</a:t>
            </a:r>
          </a:p>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sng" strike="noStrike" kern="0" cap="none" spc="0" normalizeH="0" baseline="0" noProof="0" smtClean="0">
                <a:ln>
                  <a:noFill/>
                </a:ln>
                <a:solidFill>
                  <a:srgbClr val="333399"/>
                </a:solidFill>
                <a:effectLst/>
                <a:uLnTx/>
                <a:uFillTx/>
                <a:latin typeface="Cambria" panose="02040503050406030204" pitchFamily="18" charset="0"/>
              </a:rPr>
              <a:t>Ví</a:t>
            </a:r>
            <a:r>
              <a:rPr kumimoji="0" lang="en-US" sz="2000" b="1" i="0" u="sng" strike="noStrike" kern="0" cap="none" spc="0" normalizeH="0" noProof="0" smtClean="0">
                <a:ln>
                  <a:noFill/>
                </a:ln>
                <a:solidFill>
                  <a:srgbClr val="333399"/>
                </a:solidFill>
                <a:effectLst/>
                <a:uLnTx/>
                <a:uFillTx/>
                <a:latin typeface="Cambria" panose="02040503050406030204" pitchFamily="18" charset="0"/>
              </a:rPr>
              <a:t> dụ:</a:t>
            </a:r>
            <a:endParaRPr kumimoji="0" lang="en-US" sz="2000" b="1" i="0" u="sng" strike="noStrike" kern="0" cap="none" spc="0" normalizeH="0" baseline="0" noProof="0" smtClean="0">
              <a:ln>
                <a:noFill/>
              </a:ln>
              <a:solidFill>
                <a:srgbClr val="333399"/>
              </a:solidFill>
              <a:effectLst/>
              <a:uLnTx/>
              <a:uFillTx/>
              <a:latin typeface="Cambria" panose="02040503050406030204" pitchFamily="18" charset="0"/>
            </a:endParaRPr>
          </a:p>
        </p:txBody>
      </p:sp>
      <p:sp>
        <p:nvSpPr>
          <p:cNvPr id="11" name="Cube 10"/>
          <p:cNvSpPr/>
          <p:nvPr/>
        </p:nvSpPr>
        <p:spPr>
          <a:xfrm>
            <a:off x="21336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5</a:t>
            </a:r>
          </a:p>
        </p:txBody>
      </p:sp>
      <p:sp>
        <p:nvSpPr>
          <p:cNvPr id="12" name="Cube 11"/>
          <p:cNvSpPr/>
          <p:nvPr/>
        </p:nvSpPr>
        <p:spPr>
          <a:xfrm>
            <a:off x="28194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8</a:t>
            </a:r>
          </a:p>
        </p:txBody>
      </p:sp>
      <p:sp>
        <p:nvSpPr>
          <p:cNvPr id="13" name="Cube 12"/>
          <p:cNvSpPr/>
          <p:nvPr/>
        </p:nvSpPr>
        <p:spPr>
          <a:xfrm>
            <a:off x="35052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1</a:t>
            </a:r>
          </a:p>
        </p:txBody>
      </p:sp>
      <p:sp>
        <p:nvSpPr>
          <p:cNvPr id="14" name="Cube 13"/>
          <p:cNvSpPr/>
          <p:nvPr/>
        </p:nvSpPr>
        <p:spPr>
          <a:xfrm>
            <a:off x="41910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0</a:t>
            </a:r>
          </a:p>
        </p:txBody>
      </p:sp>
      <p:sp>
        <p:nvSpPr>
          <p:cNvPr id="15" name="Cube 14"/>
          <p:cNvSpPr/>
          <p:nvPr/>
        </p:nvSpPr>
        <p:spPr>
          <a:xfrm>
            <a:off x="48768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3</a:t>
            </a:r>
          </a:p>
        </p:txBody>
      </p:sp>
      <p:sp>
        <p:nvSpPr>
          <p:cNvPr id="16" name="Cube 15"/>
          <p:cNvSpPr/>
          <p:nvPr/>
        </p:nvSpPr>
        <p:spPr>
          <a:xfrm>
            <a:off x="55626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2</a:t>
            </a:r>
          </a:p>
        </p:txBody>
      </p:sp>
      <p:sp>
        <p:nvSpPr>
          <p:cNvPr id="17" name="Cube 16"/>
          <p:cNvSpPr/>
          <p:nvPr/>
        </p:nvSpPr>
        <p:spPr>
          <a:xfrm>
            <a:off x="62484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7</a:t>
            </a:r>
          </a:p>
        </p:txBody>
      </p:sp>
      <p:sp>
        <p:nvSpPr>
          <p:cNvPr id="18" name="Cube 17"/>
          <p:cNvSpPr/>
          <p:nvPr/>
        </p:nvSpPr>
        <p:spPr>
          <a:xfrm>
            <a:off x="6934200" y="3962400"/>
            <a:ext cx="838200" cy="727075"/>
          </a:xfrm>
          <a:prstGeom prst="cube">
            <a:avLst/>
          </a:prstGeom>
          <a:solidFill>
            <a:srgbClr val="0070C0"/>
          </a:solidFill>
          <a:ln w="25400" cap="flat" cmpd="sng" algn="ctr">
            <a:solidFill>
              <a:srgbClr val="FFFFFF"/>
            </a:solid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FFFFFF"/>
                </a:solidFill>
                <a:effectLst/>
                <a:uLnTx/>
                <a:uFillTx/>
                <a:latin typeface="Cambria" panose="02040503050406030204" pitchFamily="18" charset="0"/>
              </a:rPr>
              <a:t>6</a:t>
            </a:r>
          </a:p>
        </p:txBody>
      </p:sp>
      <p:sp>
        <p:nvSpPr>
          <p:cNvPr id="19" name="Rectangle 18"/>
          <p:cNvSpPr/>
          <p:nvPr/>
        </p:nvSpPr>
        <p:spPr>
          <a:xfrm>
            <a:off x="21336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0</a:t>
            </a:r>
          </a:p>
        </p:txBody>
      </p:sp>
      <p:sp>
        <p:nvSpPr>
          <p:cNvPr id="20" name="Rectangle 19"/>
          <p:cNvSpPr/>
          <p:nvPr/>
        </p:nvSpPr>
        <p:spPr>
          <a:xfrm>
            <a:off x="28194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1</a:t>
            </a:r>
          </a:p>
        </p:txBody>
      </p:sp>
      <p:sp>
        <p:nvSpPr>
          <p:cNvPr id="21" name="Rectangle 20"/>
          <p:cNvSpPr/>
          <p:nvPr/>
        </p:nvSpPr>
        <p:spPr>
          <a:xfrm>
            <a:off x="35052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2</a:t>
            </a:r>
          </a:p>
        </p:txBody>
      </p:sp>
      <p:sp>
        <p:nvSpPr>
          <p:cNvPr id="22" name="Rectangle 21"/>
          <p:cNvSpPr/>
          <p:nvPr/>
        </p:nvSpPr>
        <p:spPr>
          <a:xfrm>
            <a:off x="41910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3</a:t>
            </a:r>
          </a:p>
        </p:txBody>
      </p:sp>
      <p:sp>
        <p:nvSpPr>
          <p:cNvPr id="23" name="Rectangle 22"/>
          <p:cNvSpPr/>
          <p:nvPr/>
        </p:nvSpPr>
        <p:spPr>
          <a:xfrm>
            <a:off x="48768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4</a:t>
            </a:r>
          </a:p>
        </p:txBody>
      </p:sp>
      <p:sp>
        <p:nvSpPr>
          <p:cNvPr id="24" name="Rectangle 23"/>
          <p:cNvSpPr/>
          <p:nvPr/>
        </p:nvSpPr>
        <p:spPr>
          <a:xfrm>
            <a:off x="55626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5</a:t>
            </a:r>
          </a:p>
        </p:txBody>
      </p:sp>
      <p:sp>
        <p:nvSpPr>
          <p:cNvPr id="25" name="Rectangle 24"/>
          <p:cNvSpPr/>
          <p:nvPr/>
        </p:nvSpPr>
        <p:spPr>
          <a:xfrm>
            <a:off x="62484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6</a:t>
            </a:r>
          </a:p>
        </p:txBody>
      </p:sp>
      <p:sp>
        <p:nvSpPr>
          <p:cNvPr id="26" name="Rectangle 25"/>
          <p:cNvSpPr/>
          <p:nvPr/>
        </p:nvSpPr>
        <p:spPr>
          <a:xfrm>
            <a:off x="6934200" y="3546475"/>
            <a:ext cx="685800" cy="381000"/>
          </a:xfrm>
          <a:prstGeom prst="rect">
            <a:avLst/>
          </a:prstGeom>
          <a:noFill/>
          <a:ln w="25400" cap="flat" cmpd="sng" algn="ctr">
            <a:noFill/>
            <a:prstDash val="solid"/>
          </a:ln>
          <a:effectLst/>
        </p:spPr>
        <p:txBody>
          <a:bodyPr anchor="ctr"/>
          <a:lstStyle/>
          <a:p>
            <a:pPr marL="0" marR="0" lvl="0" indent="0" algn="ctr"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a:ln>
                  <a:noFill/>
                </a:ln>
                <a:solidFill>
                  <a:srgbClr val="0070C0"/>
                </a:solidFill>
                <a:effectLst/>
                <a:uLnTx/>
                <a:uFillTx/>
                <a:latin typeface="Cambria" panose="02040503050406030204" pitchFamily="18" charset="0"/>
              </a:rPr>
              <a:t>7</a:t>
            </a:r>
          </a:p>
        </p:txBody>
      </p:sp>
      <p:sp>
        <p:nvSpPr>
          <p:cNvPr id="27" name="TextBox 25"/>
          <p:cNvSpPr txBox="1">
            <a:spLocks noChangeArrowheads="1"/>
          </p:cNvSpPr>
          <p:nvPr/>
        </p:nvSpPr>
        <p:spPr bwMode="auto">
          <a:xfrm>
            <a:off x="990600" y="4308475"/>
            <a:ext cx="1099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Mảng </a:t>
            </a: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M</a:t>
            </a:r>
            <a:endParaRPr kumimoji="0" lang="en-US" sz="2000" b="1" i="0" u="none" strike="noStrike" kern="0" cap="none" spc="0" normalizeH="0" baseline="0" noProof="0" smtClean="0">
              <a:ln>
                <a:noFill/>
              </a:ln>
              <a:solidFill>
                <a:srgbClr val="0070C0"/>
              </a:solidFill>
              <a:effectLst/>
              <a:uLnTx/>
              <a:uFillTx/>
              <a:latin typeface="Cambria" panose="02040503050406030204" pitchFamily="18" charset="0"/>
            </a:endParaRPr>
          </a:p>
        </p:txBody>
      </p:sp>
      <p:sp>
        <p:nvSpPr>
          <p:cNvPr id="28" name="TextBox 26"/>
          <p:cNvSpPr txBox="1">
            <a:spLocks noChangeArrowheads="1"/>
          </p:cNvSpPr>
          <p:nvPr/>
        </p:nvSpPr>
        <p:spPr bwMode="auto">
          <a:xfrm>
            <a:off x="990600" y="3633788"/>
            <a:ext cx="883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Chỉ số</a:t>
            </a:r>
          </a:p>
        </p:txBody>
      </p:sp>
      <p:sp>
        <p:nvSpPr>
          <p:cNvPr id="29" name="TextBox 27"/>
          <p:cNvSpPr txBox="1">
            <a:spLocks noChangeArrowheads="1"/>
          </p:cNvSpPr>
          <p:nvPr/>
        </p:nvSpPr>
        <p:spPr bwMode="auto">
          <a:xfrm>
            <a:off x="3810000" y="5070475"/>
            <a:ext cx="17299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333399"/>
                </a:solidFill>
                <a:latin typeface="Arial" panose="020B0604020202020204" pitchFamily="34" charset="0"/>
              </a:defRPr>
            </a:lvl1pPr>
            <a:lvl2pPr marL="742950" indent="-285750"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Phần tử </a:t>
            </a: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M[3</a:t>
            </a:r>
            <a:r>
              <a:rPr kumimoji="0" lang="en-US" sz="2000" b="1" i="0" u="none" strike="noStrike" kern="0" cap="none" spc="0" normalizeH="0" baseline="0" noProof="0" smtClean="0">
                <a:ln>
                  <a:noFill/>
                </a:ln>
                <a:solidFill>
                  <a:srgbClr val="0070C0"/>
                </a:solidFill>
                <a:effectLst/>
                <a:uLnTx/>
                <a:uFillTx/>
                <a:latin typeface="Cambria" panose="02040503050406030204" pitchFamily="18" charset="0"/>
              </a:rPr>
              <a:t>]</a:t>
            </a:r>
          </a:p>
        </p:txBody>
      </p:sp>
      <p:cxnSp>
        <p:nvCxnSpPr>
          <p:cNvPr id="30" name="Straight Arrow Connector 29"/>
          <p:cNvCxnSpPr>
            <a:stCxn id="29" idx="0"/>
            <a:endCxn id="14" idx="3"/>
          </p:cNvCxnSpPr>
          <p:nvPr/>
        </p:nvCxnSpPr>
        <p:spPr>
          <a:xfrm flipH="1" flipV="1">
            <a:off x="4519216" y="4689475"/>
            <a:ext cx="155765" cy="381000"/>
          </a:xfrm>
          <a:prstGeom prst="straightConnector1">
            <a:avLst/>
          </a:prstGeom>
          <a:noFill/>
          <a:ln w="31750" cap="flat" cmpd="sng" algn="ctr">
            <a:solidFill>
              <a:srgbClr val="FF0000"/>
            </a:solidFill>
            <a:prstDash val="solid"/>
            <a:tailEnd type="arrow"/>
          </a:ln>
          <a:effectLst/>
        </p:spPr>
      </p:cxnSp>
      <p:sp>
        <p:nvSpPr>
          <p:cNvPr id="31" name="TextBox 47"/>
          <p:cNvSpPr txBox="1">
            <a:spLocks noChangeArrowheads="1"/>
          </p:cNvSpPr>
          <p:nvPr/>
        </p:nvSpPr>
        <p:spPr bwMode="auto">
          <a:xfrm>
            <a:off x="798124" y="5725366"/>
            <a:ext cx="82545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b="1">
                <a:solidFill>
                  <a:srgbClr val="333399"/>
                </a:solidFill>
                <a:latin typeface="Arial" panose="020B0604020202020204" pitchFamily="34" charset="0"/>
              </a:defRPr>
            </a:lvl1pPr>
            <a:lvl2pPr eaLnBrk="0" hangingPunct="0">
              <a:defRPr sz="2000" b="1">
                <a:solidFill>
                  <a:srgbClr val="333399"/>
                </a:solidFill>
                <a:latin typeface="Arial" panose="020B0604020202020204" pitchFamily="34" charset="0"/>
              </a:defRPr>
            </a:lvl2pPr>
            <a:lvl3pPr marL="1143000" indent="-228600" eaLnBrk="0" hangingPunct="0">
              <a:defRPr sz="2000" b="1">
                <a:solidFill>
                  <a:srgbClr val="333399"/>
                </a:solidFill>
                <a:latin typeface="Arial" panose="020B0604020202020204" pitchFamily="34" charset="0"/>
              </a:defRPr>
            </a:lvl3pPr>
            <a:lvl4pPr marL="1600200" indent="-228600" eaLnBrk="0" hangingPunct="0">
              <a:defRPr sz="2000" b="1">
                <a:solidFill>
                  <a:srgbClr val="333399"/>
                </a:solidFill>
                <a:latin typeface="Arial" panose="020B0604020202020204" pitchFamily="34" charset="0"/>
              </a:defRPr>
            </a:lvl4pPr>
            <a:lvl5pPr marL="2057400" indent="-228600" eaLnBrk="0" hangingPunct="0">
              <a:defRPr sz="2000" b="1">
                <a:solidFill>
                  <a:srgbClr val="333399"/>
                </a:solidFill>
                <a:latin typeface="Arial" panose="020B0604020202020204" pitchFamily="34" charset="0"/>
              </a:defRPr>
            </a:lvl5pPr>
            <a:lvl6pPr marL="25146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6pPr>
            <a:lvl7pPr marL="29718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7pPr>
            <a:lvl8pPr marL="34290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8pPr>
            <a:lvl9pPr marL="3886200" indent="-228600" eaLnBrk="0" fontAlgn="base" hangingPunct="0">
              <a:spcBef>
                <a:spcPct val="50000"/>
              </a:spcBef>
              <a:spcAft>
                <a:spcPct val="0"/>
              </a:spcAft>
              <a:buClr>
                <a:schemeClr val="tx2"/>
              </a:buClr>
              <a:buSzPct val="70000"/>
              <a:buFont typeface="Wingdings" panose="05000000000000000000" pitchFamily="2" charset="2"/>
              <a:defRPr sz="2000" b="1">
                <a:solidFill>
                  <a:srgbClr val="333399"/>
                </a:solidFill>
                <a:latin typeface="Arial" panose="020B0604020202020204" pitchFamily="34" charset="0"/>
              </a:defRPr>
            </a:lvl9pPr>
          </a:lstStyle>
          <a:p>
            <a:pPr marL="0" marR="0" lvl="1" indent="0" algn="just" defTabSz="914400" eaLnBrk="1" fontAlgn="base" latinLnBrk="0" hangingPunct="1">
              <a:lnSpc>
                <a:spcPct val="100000"/>
              </a:lnSpc>
              <a:spcBef>
                <a:spcPct val="50000"/>
              </a:spcBef>
              <a:spcAft>
                <a:spcPct val="0"/>
              </a:spcAft>
              <a:buClr>
                <a:srgbClr val="330066"/>
              </a:buClr>
              <a:buSzPct val="70000"/>
              <a:buFont typeface="Wingdings" panose="05000000000000000000" pitchFamily="2" charset="2"/>
              <a:buNone/>
              <a:tabLst/>
              <a:defRPr/>
            </a:pPr>
            <a:r>
              <a:rPr kumimoji="0" lang="en-US" sz="2000" b="1" i="0" u="none" strike="noStrike" kern="0" cap="none" spc="0" normalizeH="0" baseline="0" noProof="0" smtClean="0">
                <a:ln>
                  <a:noFill/>
                </a:ln>
                <a:solidFill>
                  <a:srgbClr val="333399"/>
                </a:solidFill>
                <a:effectLst/>
                <a:uLnTx/>
                <a:uFillTx/>
                <a:latin typeface="Cambria" panose="02040503050406030204" pitchFamily="18" charset="0"/>
              </a:rPr>
              <a:t>Một</a:t>
            </a:r>
            <a:r>
              <a:rPr kumimoji="0" lang="en-US" sz="2000" b="1" i="0" u="none" strike="noStrike" kern="0" cap="none" spc="0" normalizeH="0" noProof="0" smtClean="0">
                <a:ln>
                  <a:noFill/>
                </a:ln>
                <a:solidFill>
                  <a:srgbClr val="333399"/>
                </a:solidFill>
                <a:effectLst/>
                <a:uLnTx/>
                <a:uFillTx/>
                <a:latin typeface="Cambria" panose="02040503050406030204" pitchFamily="18" charset="0"/>
              </a:rPr>
              <a:t> số mảng khác: Số thực, mảng chuỗi</a:t>
            </a:r>
            <a:endParaRPr kumimoji="0" lang="en-US" sz="2000" b="1" i="0" u="sng" strike="noStrike" kern="0" cap="none" spc="0" normalizeH="0" baseline="0" noProof="0" smtClean="0">
              <a:ln>
                <a:noFill/>
              </a:ln>
              <a:solidFill>
                <a:srgbClr val="333399"/>
              </a:solidFill>
              <a:effectLst/>
              <a:uLnTx/>
              <a:uFillTx/>
              <a:latin typeface="Cambria" panose="02040503050406030204" pitchFamily="18" charset="0"/>
            </a:endParaRPr>
          </a:p>
        </p:txBody>
      </p:sp>
    </p:spTree>
    <p:extLst>
      <p:ext uri="{BB962C8B-B14F-4D97-AF65-F5344CB8AC3E}">
        <p14:creationId xmlns:p14="http://schemas.microsoft.com/office/powerpoint/2010/main" val="3717974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r>
                <a:rPr lang="en-US" sz="2400" b="1">
                  <a:solidFill>
                    <a:srgbClr val="002060"/>
                  </a:solidFill>
                  <a:latin typeface="Cambria" panose="02040503050406030204" pitchFamily="18" charset="0"/>
                </a:rPr>
                <a:t>Mục đích dùng mảng</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85220" y="1121833"/>
            <a:ext cx="8606379" cy="3046988"/>
          </a:xfrm>
          <a:prstGeom prst="rect">
            <a:avLst/>
          </a:prstGeom>
        </p:spPr>
        <p:txBody>
          <a:bodyPr wrap="square">
            <a:spAutoFit/>
          </a:bodyPr>
          <a:lstStyle/>
          <a:p>
            <a:pPr marL="342900" indent="-342900" algn="just">
              <a:buFont typeface="Wingdings" panose="05000000000000000000" pitchFamily="2" charset="2"/>
              <a:buChar char="ü"/>
            </a:pPr>
            <a:r>
              <a:rPr lang="en-US" sz="2400">
                <a:latin typeface="Cambria" panose="02040503050406030204" pitchFamily="18" charset="0"/>
              </a:rPr>
              <a:t>Mảng là cách tốt nhất cho phép quản lý nhiều phần tử dữ liệu có cùng kiểu tại cùng một thời điểm</a:t>
            </a:r>
          </a:p>
          <a:p>
            <a:pPr marL="342900" indent="-342900" algn="just">
              <a:buFont typeface="Wingdings" panose="05000000000000000000" pitchFamily="2" charset="2"/>
              <a:buChar char="ü"/>
            </a:pPr>
            <a:r>
              <a:rPr lang="en-US" sz="2400">
                <a:latin typeface="Cambria" panose="02040503050406030204" pitchFamily="18" charset="0"/>
              </a:rPr>
              <a:t>Mảng tạo ra sự tối ưu trong việc quản lý bộ nhớ so với việc sử dụng nhiều biến cho cùng một chức năng</a:t>
            </a:r>
          </a:p>
          <a:p>
            <a:pPr algn="just"/>
            <a:r>
              <a:rPr lang="en-US" sz="2400" smtClean="0">
                <a:latin typeface="Cambria" panose="02040503050406030204" pitchFamily="18" charset="0"/>
              </a:rPr>
              <a:t>	Bộ </a:t>
            </a:r>
            <a:r>
              <a:rPr lang="en-US" sz="2400">
                <a:latin typeface="Cambria" panose="02040503050406030204" pitchFamily="18" charset="0"/>
              </a:rPr>
              <a:t>nhớ có thể được gán cho mảng chỉ khi mảng thực sự được sử dụng. Do đó, bộ nhớ không bị tiêu tốn cho mảng ngay khi bạn khai báo mảng.</a:t>
            </a:r>
          </a:p>
          <a:p>
            <a:endParaRPr lang="en-US" sz="2400">
              <a:latin typeface="Cambria" panose="02040503050406030204" pitchFamily="18" charset="0"/>
            </a:endParaRPr>
          </a:p>
        </p:txBody>
      </p:sp>
    </p:spTree>
    <p:extLst>
      <p:ext uri="{BB962C8B-B14F-4D97-AF65-F5344CB8AC3E}">
        <p14:creationId xmlns:p14="http://schemas.microsoft.com/office/powerpoint/2010/main" val="545847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161</Words>
  <Application>Microsoft Office PowerPoint</Application>
  <PresentationFormat>On-screen Show (4:3)</PresentationFormat>
  <Paragraphs>36</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436</cp:revision>
  <dcterms:created xsi:type="dcterms:W3CDTF">2011-04-06T04:04:31Z</dcterms:created>
  <dcterms:modified xsi:type="dcterms:W3CDTF">2016-11-19T08:36:24Z</dcterms:modified>
</cp:coreProperties>
</file>