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5578" autoAdjust="0"/>
  </p:normalViewPr>
  <p:slideViewPr>
    <p:cSldViewPr>
      <p:cViewPr varScale="1">
        <p:scale>
          <a:sx n="94" d="100"/>
          <a:sy n="94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khai báo và cấp phát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bộ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nhớ cho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Khai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báo mảng như thế nào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Cấp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phát bộ nhớ sử dụng mảng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Khai báo mảng như thế nào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12303" y="1094537"/>
            <a:ext cx="80750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Khai báo không khởi tạo kích thước và giá trị</a:t>
            </a:r>
          </a:p>
          <a:p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KiểuDữLiệu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[]</a:t>
            </a:r>
            <a:r>
              <a:rPr lang="en-US" sz="2800">
                <a:latin typeface="Cambria" panose="02040503050406030204" pitchFamily="18" charset="0"/>
              </a:rPr>
              <a:t> TênMảng;</a:t>
            </a:r>
          </a:p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KiểuDữLiệu</a:t>
            </a:r>
            <a:r>
              <a:rPr lang="en-US" sz="2800">
                <a:latin typeface="Cambria" panose="02040503050406030204" pitchFamily="18" charset="0"/>
              </a:rPr>
              <a:t> TênMảng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[]</a:t>
            </a:r>
            <a:r>
              <a:rPr lang="en-US" sz="2800">
                <a:latin typeface="Cambria" panose="02040503050406030204" pitchFamily="18" charset="0"/>
              </a:rPr>
              <a:t>;</a:t>
            </a:r>
          </a:p>
          <a:p>
            <a:r>
              <a:rPr lang="en-US" sz="2800">
                <a:latin typeface="Cambria" panose="02040503050406030204" pitchFamily="18" charset="0"/>
              </a:rPr>
              <a:t>Ví dụ: </a:t>
            </a:r>
            <a:endParaRPr lang="en-US" sz="2800" smtClean="0">
              <a:latin typeface="Cambria" panose="02040503050406030204" pitchFamily="18" charset="0"/>
            </a:endParaRPr>
          </a:p>
          <a:p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[]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en-US" sz="2800" smtClean="0">
                <a:latin typeface="Cambria" panose="02040503050406030204" pitchFamily="18" charset="0"/>
              </a:rPr>
              <a:t>M;</a:t>
            </a:r>
          </a:p>
          <a:p>
            <a:r>
              <a:rPr lang="en-US" sz="2800" smtClean="0">
                <a:latin typeface="Cambria" panose="02040503050406030204" pitchFamily="18" charset="0"/>
              </a:rPr>
              <a:t>Hoặc 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en-US" sz="2800" smtClean="0">
                <a:latin typeface="Cambria" panose="02040503050406030204" pitchFamily="18" charset="0"/>
              </a:rPr>
              <a:t>M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[]</a:t>
            </a:r>
            <a:r>
              <a:rPr lang="en-US" sz="2800" smtClean="0">
                <a:latin typeface="Cambria" panose="02040503050406030204" pitchFamily="18" charset="0"/>
              </a:rPr>
              <a:t>;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Cấp phát bộ nhớ sử dụng mảng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152400" y="1102498"/>
            <a:ext cx="8763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23495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defRPr/>
            </a:pP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</a:rPr>
              <a:t>Khai báo khởi tạo kích thước nhưng không có giá trị ban đầu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en-US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KiểuDữLiệu[] TênMảng = </a:t>
            </a:r>
            <a:r>
              <a:rPr lang="en-US" sz="2400" b="1" kern="0">
                <a:solidFill>
                  <a:schemeClr val="tx2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new</a:t>
            </a:r>
            <a:r>
              <a:rPr lang="en-US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KiểuDữLiệu[SốPhầnTử];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en-US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KiểuDữLiệu TênMảng[] = </a:t>
            </a:r>
            <a:r>
              <a:rPr lang="en-US" sz="2400" b="1" kern="0">
                <a:solidFill>
                  <a:schemeClr val="tx2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new</a:t>
            </a:r>
            <a:r>
              <a:rPr lang="en-US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KiểuDữLiệu[SốPhầnTử];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</a:rPr>
              <a:t>Ví dụ: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int[] a = </a:t>
            </a:r>
            <a:r>
              <a:rPr lang="en-US" sz="2400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new</a:t>
            </a: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int[5];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int a[] = </a:t>
            </a:r>
            <a:r>
              <a:rPr lang="en-US" sz="2400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new</a:t>
            </a: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int[5];</a:t>
            </a:r>
          </a:p>
        </p:txBody>
      </p:sp>
    </p:spTree>
    <p:extLst>
      <p:ext uri="{BB962C8B-B14F-4D97-AF65-F5344CB8AC3E}">
        <p14:creationId xmlns:p14="http://schemas.microsoft.com/office/powerpoint/2010/main" val="11121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943600" cy="508000"/>
            <a:chOff x="789624" y="1191463"/>
            <a:chExt cx="5943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742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Cấp phát bộ nhớ sử dụng mảng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272955" y="990600"/>
            <a:ext cx="851386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23495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Times New Roman" panose="02020603050405020304" pitchFamily="18" charset="0"/>
              <a:buChar char="●"/>
              <a:defRPr/>
            </a:pPr>
            <a:r>
              <a:rPr lang="en-US" sz="2400" kern="0">
                <a:solidFill>
                  <a:srgbClr val="333399"/>
                </a:solidFill>
                <a:latin typeface="Cambria" panose="02040503050406030204" pitchFamily="18" charset="0"/>
              </a:rPr>
              <a:t>Khai báo có khởi tạo kích thước và khởi tạo giá trị ban đầu: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KiểuDữLiệu[] TênMảng = new KiểuDữLiệu[]	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b="1" kern="0" smtClea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	{</a:t>
            </a:r>
            <a:r>
              <a:rPr lang="pt-BR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giá trị 1, giá trị 2, giá trị 3, ...};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b="1" kern="0" smtClean="0">
                <a:solidFill>
                  <a:srgbClr val="00206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hoặc</a:t>
            </a:r>
            <a:endParaRPr lang="pt-BR" sz="2400" b="1" kern="0">
              <a:solidFill>
                <a:srgbClr val="002060"/>
              </a:solidFill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KiểuDữLiệu[] TênMảng = </a:t>
            </a:r>
            <a:endParaRPr lang="pt-BR" sz="2400" b="1" kern="0" smtClean="0">
              <a:solidFill>
                <a:srgbClr val="FF0000"/>
              </a:solidFill>
              <a:latin typeface="Cambria" panose="02040503050406030204" pitchFamily="18" charset="0"/>
              <a:cs typeface="Courier New" panose="02070309020205020404" pitchFamily="49" charset="0"/>
            </a:endParaRP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pt-BR" sz="2400" b="1" kern="0" smtClea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{</a:t>
            </a:r>
            <a:r>
              <a:rPr lang="pt-BR" sz="2400" b="1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giá trị 1, giá trị 2, giá trị 3, ...};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buFont typeface="Wingdings" panose="05000000000000000000" pitchFamily="2" charset="2"/>
              <a:buChar char="§"/>
              <a:defRPr/>
            </a:pPr>
            <a:r>
              <a:rPr lang="pt-BR" sz="2400" kern="0">
                <a:solidFill>
                  <a:srgbClr val="333399"/>
                </a:solidFill>
                <a:latin typeface="Cambria" panose="02040503050406030204" pitchFamily="18" charset="0"/>
              </a:rPr>
              <a:t>Ví dụ: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kern="0">
                <a:solidFill>
                  <a:srgbClr val="3366FF"/>
                </a:solidFill>
                <a:latin typeface="Cambria" panose="02040503050406030204" pitchFamily="18" charset="0"/>
              </a:rPr>
              <a:t>	</a:t>
            </a:r>
            <a:r>
              <a:rPr lang="pt-BR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int[] a = </a:t>
            </a:r>
            <a:r>
              <a:rPr lang="pt-BR" sz="2400" kern="0">
                <a:solidFill>
                  <a:srgbClr val="FF0000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new</a:t>
            </a:r>
            <a:r>
              <a:rPr lang="pt-BR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 int[]{2,10,4,8,5};</a:t>
            </a:r>
          </a:p>
          <a:p>
            <a:pPr marL="987425" lvl="2" indent="-180975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Pct val="60000"/>
              <a:defRPr/>
            </a:pPr>
            <a:r>
              <a:rPr lang="pt-BR" sz="2400" kern="0">
                <a:solidFill>
                  <a:srgbClr val="333399"/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	int[] a = {2, 10, 4, 8, 5};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151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452</cp:revision>
  <dcterms:created xsi:type="dcterms:W3CDTF">2011-04-06T04:04:31Z</dcterms:created>
  <dcterms:modified xsi:type="dcterms:W3CDTF">2016-11-25T03:24:35Z</dcterms:modified>
</cp:coreProperties>
</file>